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398" r:id="rId4"/>
    <p:sldId id="966" r:id="rId5"/>
    <p:sldId id="933" r:id="rId6"/>
    <p:sldId id="934" r:id="rId7"/>
    <p:sldId id="935" r:id="rId8"/>
    <p:sldId id="936" r:id="rId9"/>
    <p:sldId id="937" r:id="rId10"/>
    <p:sldId id="938" r:id="rId11"/>
    <p:sldId id="416" r:id="rId12"/>
    <p:sldId id="414" r:id="rId13"/>
    <p:sldId id="417" r:id="rId14"/>
    <p:sldId id="418" r:id="rId15"/>
    <p:sldId id="420" r:id="rId16"/>
    <p:sldId id="421" r:id="rId17"/>
    <p:sldId id="422" r:id="rId18"/>
    <p:sldId id="424" r:id="rId19"/>
    <p:sldId id="425" r:id="rId20"/>
    <p:sldId id="426" r:id="rId21"/>
    <p:sldId id="419" r:id="rId22"/>
    <p:sldId id="967" r:id="rId23"/>
    <p:sldId id="968" r:id="rId24"/>
    <p:sldId id="969" r:id="rId25"/>
    <p:sldId id="460" r:id="rId26"/>
    <p:sldId id="461" r:id="rId27"/>
    <p:sldId id="462" r:id="rId28"/>
    <p:sldId id="463" r:id="rId29"/>
    <p:sldId id="259" r:id="rId30"/>
    <p:sldId id="260" r:id="rId31"/>
    <p:sldId id="262" r:id="rId32"/>
    <p:sldId id="264" r:id="rId33"/>
    <p:sldId id="265" r:id="rId34"/>
    <p:sldId id="266" r:id="rId35"/>
    <p:sldId id="267" r:id="rId36"/>
    <p:sldId id="930" r:id="rId37"/>
    <p:sldId id="931" r:id="rId38"/>
    <p:sldId id="261" r:id="rId39"/>
    <p:sldId id="263" r:id="rId40"/>
    <p:sldId id="268" r:id="rId41"/>
    <p:sldId id="272" r:id="rId42"/>
    <p:sldId id="270" r:id="rId43"/>
    <p:sldId id="271" r:id="rId44"/>
    <p:sldId id="464" r:id="rId45"/>
    <p:sldId id="496" r:id="rId46"/>
    <p:sldId id="499" r:id="rId47"/>
    <p:sldId id="957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8" Type="http://schemas.openxmlformats.org/officeDocument/2006/relationships/slide" Target="slides/slide7.xml" /><Relationship Id="rId5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xx.xxx/yyyy" TargetMode="External" /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182B-569C-B313-DA6A-CBB548A67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Academic Reading &amp; Writing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F6689-5C2B-CDEE-4098-1D1A94025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3: Dictionary Use in L2 Writing</a:t>
            </a:r>
          </a:p>
          <a:p>
            <a:r>
              <a:rPr lang="en-US" dirty="0"/>
              <a:t>Literature Reviews</a:t>
            </a:r>
          </a:p>
        </p:txBody>
      </p:sp>
    </p:spTree>
    <p:extLst>
      <p:ext uri="{BB962C8B-B14F-4D97-AF65-F5344CB8AC3E}">
        <p14:creationId xmlns:p14="http://schemas.microsoft.com/office/powerpoint/2010/main" val="1834655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7BA39EA6-E8E1-8ED4-8989-90B66B14C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32" y="2440260"/>
            <a:ext cx="11680136" cy="1254554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6F0317C-01C8-69B9-6250-9D6FC58A58DB}"/>
              </a:ext>
            </a:extLst>
          </p:cNvPr>
          <p:cNvGraphicFramePr>
            <a:graphicFrameLocks noGrp="1"/>
          </p:cNvGraphicFramePr>
          <p:nvPr/>
        </p:nvGraphicFramePr>
        <p:xfrm>
          <a:off x="405367" y="4020435"/>
          <a:ext cx="11536326" cy="25850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013540">
                  <a:extLst>
                    <a:ext uri="{9D8B030D-6E8A-4147-A177-3AD203B41FA5}">
                      <a16:colId xmlns:a16="http://schemas.microsoft.com/office/drawing/2014/main" val="2456857179"/>
                    </a:ext>
                  </a:extLst>
                </a:gridCol>
                <a:gridCol w="9522786">
                  <a:extLst>
                    <a:ext uri="{9D8B030D-6E8A-4147-A177-3AD203B41FA5}">
                      <a16:colId xmlns:a16="http://schemas.microsoft.com/office/drawing/2014/main" val="4287839442"/>
                    </a:ext>
                  </a:extLst>
                </a:gridCol>
              </a:tblGrid>
              <a:tr h="861680">
                <a:tc>
                  <a:txBody>
                    <a:bodyPr/>
                    <a:lstStyle/>
                    <a:p>
                      <a:r>
                        <a:rPr lang="en-US" sz="2800"/>
                        <a:t>Primary: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184751"/>
                  </a:ext>
                </a:extLst>
              </a:tr>
              <a:tr h="861680">
                <a:tc>
                  <a:txBody>
                    <a:bodyPr/>
                    <a:lstStyle/>
                    <a:p>
                      <a:r>
                        <a:rPr lang="en-US" sz="2800"/>
                        <a:t>Secondary: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919409"/>
                  </a:ext>
                </a:extLst>
              </a:tr>
              <a:tr h="861680">
                <a:tc>
                  <a:txBody>
                    <a:bodyPr/>
                    <a:lstStyle/>
                    <a:p>
                      <a:r>
                        <a:rPr lang="en-US" sz="2800"/>
                        <a:t>Tertiary: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935657"/>
                  </a:ext>
                </a:extLst>
              </a:tr>
            </a:tbl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5943489-269E-1DC5-55F8-86DE062A470A}"/>
              </a:ext>
            </a:extLst>
          </p:cNvPr>
          <p:cNvSpPr/>
          <p:nvPr/>
        </p:nvSpPr>
        <p:spPr>
          <a:xfrm>
            <a:off x="1816395" y="737633"/>
            <a:ext cx="8559209" cy="1436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Categorize the following sources on p.98 and explain why:</a:t>
            </a:r>
          </a:p>
        </p:txBody>
      </p:sp>
    </p:spTree>
    <p:extLst>
      <p:ext uri="{BB962C8B-B14F-4D97-AF65-F5344CB8AC3E}">
        <p14:creationId xmlns:p14="http://schemas.microsoft.com/office/powerpoint/2010/main" val="4028044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D2AFB-733B-A261-AFB3-B7FE610E72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(P. 91)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BEFDFA-4EB8-027B-0351-480E70BD1E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Writing Focus – 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2025681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A7F25-55C0-90E2-6D12-F12B00C1A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604" y="2418907"/>
            <a:ext cx="10459779" cy="3728041"/>
          </a:xfrm>
        </p:spPr>
        <p:txBody>
          <a:bodyPr>
            <a:noAutofit/>
          </a:bodyPr>
          <a:lstStyle/>
          <a:p>
            <a:r>
              <a:rPr lang="en-US" sz="2800"/>
              <a:t>A literature review summarizes published scholarly information in a particular subject, or area of research within a certain time period. </a:t>
            </a:r>
          </a:p>
          <a:p>
            <a:r>
              <a:rPr lang="en-US" sz="2800"/>
              <a:t>Most of the time, it is an essential chapter in an academic work, but it can also be a research project itself </a:t>
            </a:r>
          </a:p>
          <a:p>
            <a:r>
              <a:rPr lang="en-US" sz="2800"/>
              <a:t>It should not just be a list – there should be themes and structure to show why the references inform the research project or research topic</a:t>
            </a:r>
          </a:p>
          <a:p>
            <a:endParaRPr lang="en-US" sz="280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A6D5FC-9600-BDFB-1E6F-F90687EB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 of a 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2480593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9AD5A-4A53-630E-4524-091CE63A8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925" y="2424024"/>
            <a:ext cx="10672430" cy="40020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/>
              <a:t>You want to use the Literature Review to:</a:t>
            </a:r>
          </a:p>
          <a:p>
            <a:r>
              <a:rPr lang="en-US" sz="3200"/>
              <a:t> Convey that you really know and understand what others in your field have accomplished</a:t>
            </a:r>
          </a:p>
          <a:p>
            <a:r>
              <a:rPr lang="en-US" sz="3200"/>
              <a:t>Provide important background information to your readers</a:t>
            </a:r>
          </a:p>
          <a:p>
            <a:r>
              <a:rPr lang="en-US" sz="3200"/>
              <a:t>Set the stage for you to demonstrate what your research contribution is going to be to the larger field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6FBA16-5B21-E546-9281-E5FCAE1C6E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Function of a 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3000132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427F-3A7C-2AFC-D8CB-CD32B797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Write a 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F6D60-D67D-A94B-097A-5B0E20D46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This can be a very time-consuming parts of writing a research paper</a:t>
            </a:r>
          </a:p>
          <a:p>
            <a:r>
              <a:rPr lang="en-US" sz="3200"/>
              <a:t>Having a general strategy at the beginning can save you time later on – particularly recording information at the beginning you need to reference at the end</a:t>
            </a:r>
          </a:p>
        </p:txBody>
      </p:sp>
    </p:spTree>
    <p:extLst>
      <p:ext uri="{BB962C8B-B14F-4D97-AF65-F5344CB8AC3E}">
        <p14:creationId xmlns:p14="http://schemas.microsoft.com/office/powerpoint/2010/main" val="4194571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45C6C0A-8333-3413-7CB9-5BA98EC29A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2880879"/>
              </p:ext>
            </p:extLst>
          </p:nvPr>
        </p:nvGraphicFramePr>
        <p:xfrm>
          <a:off x="2452134" y="719666"/>
          <a:ext cx="7901319" cy="5418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1319">
                  <a:extLst>
                    <a:ext uri="{9D8B030D-6E8A-4147-A177-3AD203B41FA5}">
                      <a16:colId xmlns:a16="http://schemas.microsoft.com/office/drawing/2014/main" val="2394944755"/>
                    </a:ext>
                  </a:extLst>
                </a:gridCol>
              </a:tblGrid>
              <a:tr h="834031">
                <a:tc>
                  <a:txBody>
                    <a:bodyPr/>
                    <a:lstStyle/>
                    <a:p>
                      <a:pPr algn="ctr"/>
                      <a:r>
                        <a:rPr lang="en-US" sz="3600" b="1"/>
                        <a:t>Step</a:t>
                      </a:r>
                    </a:p>
                  </a:txBody>
                  <a:tcPr marL="77668" marR="77668" marT="38834" marB="38834" anchor="ctr"/>
                </a:tc>
                <a:extLst>
                  <a:ext uri="{0D108BD9-81ED-4DB2-BD59-A6C34878D82A}">
                    <a16:rowId xmlns:a16="http://schemas.microsoft.com/office/drawing/2014/main" val="348469680"/>
                  </a:ext>
                </a:extLst>
              </a:tr>
              <a:tr h="1146159">
                <a:tc>
                  <a:txBody>
                    <a:bodyPr/>
                    <a:lstStyle/>
                    <a:p>
                      <a:pPr algn="ctr"/>
                      <a:r>
                        <a:rPr lang="en-US" sz="3600" b="1"/>
                        <a:t>Step 1: Problem formulation</a:t>
                      </a:r>
                    </a:p>
                  </a:txBody>
                  <a:tcPr marL="77668" marR="77668" marT="38834" marB="38834" anchor="ctr"/>
                </a:tc>
                <a:extLst>
                  <a:ext uri="{0D108BD9-81ED-4DB2-BD59-A6C34878D82A}">
                    <a16:rowId xmlns:a16="http://schemas.microsoft.com/office/drawing/2014/main" val="1211781671"/>
                  </a:ext>
                </a:extLst>
              </a:tr>
              <a:tr h="1146159">
                <a:tc>
                  <a:txBody>
                    <a:bodyPr/>
                    <a:lstStyle/>
                    <a:p>
                      <a:pPr algn="ctr"/>
                      <a:r>
                        <a:rPr lang="en-US" sz="3600" b="1"/>
                        <a:t>Step 2: Literature search</a:t>
                      </a:r>
                    </a:p>
                  </a:txBody>
                  <a:tcPr marL="77668" marR="77668" marT="38834" marB="38834" anchor="ctr"/>
                </a:tc>
                <a:extLst>
                  <a:ext uri="{0D108BD9-81ED-4DB2-BD59-A6C34878D82A}">
                    <a16:rowId xmlns:a16="http://schemas.microsoft.com/office/drawing/2014/main" val="3741913386"/>
                  </a:ext>
                </a:extLst>
              </a:tr>
              <a:tr h="1146159">
                <a:tc>
                  <a:txBody>
                    <a:bodyPr/>
                    <a:lstStyle/>
                    <a:p>
                      <a:pPr algn="ctr"/>
                      <a:r>
                        <a:rPr lang="en-US" sz="3600" b="1"/>
                        <a:t>Step 3: Note-taking</a:t>
                      </a:r>
                    </a:p>
                  </a:txBody>
                  <a:tcPr marL="77668" marR="77668" marT="38834" marB="38834" anchor="ctr"/>
                </a:tc>
                <a:extLst>
                  <a:ext uri="{0D108BD9-81ED-4DB2-BD59-A6C34878D82A}">
                    <a16:rowId xmlns:a16="http://schemas.microsoft.com/office/drawing/2014/main" val="3132300435"/>
                  </a:ext>
                </a:extLst>
              </a:tr>
              <a:tr h="1146159">
                <a:tc>
                  <a:txBody>
                    <a:bodyPr/>
                    <a:lstStyle/>
                    <a:p>
                      <a:pPr algn="ctr"/>
                      <a:r>
                        <a:rPr lang="en-US" sz="3600" b="1"/>
                        <a:t>Step 4: Literature review writing</a:t>
                      </a:r>
                    </a:p>
                  </a:txBody>
                  <a:tcPr marL="77668" marR="77668" marT="38834" marB="38834" anchor="ctr"/>
                </a:tc>
                <a:extLst>
                  <a:ext uri="{0D108BD9-81ED-4DB2-BD59-A6C34878D82A}">
                    <a16:rowId xmlns:a16="http://schemas.microsoft.com/office/drawing/2014/main" val="326320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924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26D4-5672-A03C-DBE6-C353B91D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1: Problem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94D3-8492-6399-0F3C-1FCED3D34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Before starting any research, you want to know what you are studying</a:t>
            </a:r>
          </a:p>
          <a:p>
            <a:r>
              <a:rPr lang="en-US" sz="3200" dirty="0"/>
              <a:t>The narrower and more defined your problem is, the fewer and more relevant research sources you can find</a:t>
            </a:r>
          </a:p>
          <a:p>
            <a:r>
              <a:rPr lang="en-US" sz="3200" dirty="0"/>
              <a:t>This is the first step to the research project as a whole </a:t>
            </a:r>
          </a:p>
        </p:txBody>
      </p:sp>
    </p:spTree>
    <p:extLst>
      <p:ext uri="{BB962C8B-B14F-4D97-AF65-F5344CB8AC3E}">
        <p14:creationId xmlns:p14="http://schemas.microsoft.com/office/powerpoint/2010/main" val="270032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807A4-DCB5-18A2-D998-CA5B4BE2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2: Literature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E9B37-5BBB-8003-EE7C-B942691A5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14" y="2556931"/>
            <a:ext cx="10546169" cy="3656469"/>
          </a:xfrm>
        </p:spPr>
        <p:txBody>
          <a:bodyPr/>
          <a:lstStyle/>
          <a:p>
            <a:r>
              <a:rPr lang="en-US" dirty="0"/>
              <a:t>Use your resources to look for literature relevant to your research question/research problem</a:t>
            </a:r>
          </a:p>
          <a:p>
            <a:r>
              <a:rPr lang="en-US" dirty="0"/>
              <a:t>This could be an in-person library, or online databases the library subscribes to (such as LexisNexis and JSTOR)</a:t>
            </a:r>
          </a:p>
          <a:p>
            <a:r>
              <a:rPr lang="en-US" b="1" dirty="0"/>
              <a:t>Make sure to record the full bibliographical information of any work you decide to use when you first read it – this will save you time later!</a:t>
            </a:r>
          </a:p>
          <a:p>
            <a:r>
              <a:rPr lang="en-US" dirty="0"/>
              <a:t>Mark the source as Primary, Secondary, or Tertiary</a:t>
            </a:r>
          </a:p>
        </p:txBody>
      </p:sp>
    </p:spTree>
    <p:extLst>
      <p:ext uri="{BB962C8B-B14F-4D97-AF65-F5344CB8AC3E}">
        <p14:creationId xmlns:p14="http://schemas.microsoft.com/office/powerpoint/2010/main" val="2625881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2ABC-E7F7-3902-129B-31FCCDC7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3: Note-Taking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B4BF1-5FE4-F2C7-6224-35C64A69B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901" y="2556932"/>
            <a:ext cx="9826696" cy="3318936"/>
          </a:xfrm>
        </p:spPr>
        <p:txBody>
          <a:bodyPr>
            <a:normAutofit/>
          </a:bodyPr>
          <a:lstStyle/>
          <a:p>
            <a:r>
              <a:rPr lang="en-US" sz="2800"/>
              <a:t>Now that you have selected works useful for your project, re-read them critically</a:t>
            </a:r>
          </a:p>
          <a:p>
            <a:r>
              <a:rPr lang="en-US" sz="2800"/>
              <a:t>You want to look for helpful tips, next steps, and implications, but also limitations</a:t>
            </a:r>
          </a:p>
          <a:p>
            <a:r>
              <a:rPr lang="en-US" sz="2800"/>
              <a:t>Take notes on key issues or anything else relevant to you, and record their location (page numbers)</a:t>
            </a:r>
          </a:p>
        </p:txBody>
      </p:sp>
    </p:spTree>
    <p:extLst>
      <p:ext uri="{BB962C8B-B14F-4D97-AF65-F5344CB8AC3E}">
        <p14:creationId xmlns:p14="http://schemas.microsoft.com/office/powerpoint/2010/main" val="1499603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B35B-AE34-6301-5DFE-A5E30C4D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4: Writing the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D6F2F-1330-9C7F-371F-E3694D002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71" y="2417380"/>
            <a:ext cx="10705657" cy="3908992"/>
          </a:xfrm>
        </p:spPr>
        <p:txBody>
          <a:bodyPr>
            <a:noAutofit/>
          </a:bodyPr>
          <a:lstStyle/>
          <a:p>
            <a:r>
              <a:rPr lang="en-US" sz="2800" dirty="0"/>
              <a:t>Start with an introductory paragraph and establish your research topic</a:t>
            </a:r>
          </a:p>
          <a:p>
            <a:r>
              <a:rPr lang="en-US" sz="2800" dirty="0"/>
              <a:t>Synthesize the body text of literature and divide it into sections and subsections if necessary</a:t>
            </a:r>
          </a:p>
          <a:p>
            <a:pPr lvl="1"/>
            <a:r>
              <a:rPr lang="en-US" sz="2400" b="1" dirty="0"/>
              <a:t>Organize</a:t>
            </a:r>
            <a:r>
              <a:rPr lang="en-US" sz="2400" dirty="0"/>
              <a:t> the literature according to chronology, theories, methods, findings, authors, etc.</a:t>
            </a:r>
          </a:p>
          <a:p>
            <a:pPr lvl="1"/>
            <a:r>
              <a:rPr lang="en-US" sz="2400" dirty="0"/>
              <a:t>Begin each major section with a clear and explicit topic statement and end them with a transition</a:t>
            </a:r>
          </a:p>
          <a:p>
            <a:pPr lvl="1"/>
            <a:r>
              <a:rPr lang="en-US" sz="2400" dirty="0"/>
              <a:t>Present the literature by </a:t>
            </a:r>
            <a:r>
              <a:rPr lang="en-US" sz="2400" b="1" dirty="0"/>
              <a:t>quoting</a:t>
            </a:r>
            <a:r>
              <a:rPr lang="en-US" sz="2400" dirty="0"/>
              <a:t>, </a:t>
            </a:r>
            <a:r>
              <a:rPr lang="en-US" sz="2400" b="1" dirty="0"/>
              <a:t>summarizing</a:t>
            </a:r>
            <a:r>
              <a:rPr lang="en-US" sz="2400" dirty="0"/>
              <a:t> and </a:t>
            </a:r>
            <a:r>
              <a:rPr lang="en-US" sz="2400" b="1" dirty="0"/>
              <a:t>paraphrasing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12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CF02-1FA2-2334-1F9F-D7DEBF1E7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/>
              <a:t>Last Week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5D1138-6BDE-AD7E-4B6A-97D30D7EA4B3}"/>
              </a:ext>
            </a:extLst>
          </p:cNvPr>
          <p:cNvSpPr txBox="1"/>
          <p:nvPr/>
        </p:nvSpPr>
        <p:spPr>
          <a:xfrm>
            <a:off x="990157" y="4490873"/>
            <a:ext cx="103999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We started Unit 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We read the Literature Review for this paper to see vocabulary and how it was structured; today we’ll focus more on writing Literature Reviews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22B60AD-57E8-4138-AD3A-38DFE84FF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92" y="2285999"/>
            <a:ext cx="10459936" cy="20196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3004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4281C-45EC-E5D7-35F9-59D639829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34" y="2556931"/>
            <a:ext cx="10499650" cy="3636533"/>
          </a:xfrm>
        </p:spPr>
        <p:txBody>
          <a:bodyPr>
            <a:normAutofit/>
          </a:bodyPr>
          <a:lstStyle/>
          <a:p>
            <a:r>
              <a:rPr lang="en-US" sz="3600"/>
              <a:t>End with a conclusion paragraph</a:t>
            </a:r>
          </a:p>
          <a:p>
            <a:pPr lvl="1"/>
            <a:r>
              <a:rPr lang="en-US" sz="3200"/>
              <a:t>Summarize previous research: how does the previous research help you?</a:t>
            </a:r>
          </a:p>
          <a:p>
            <a:pPr lvl="1"/>
            <a:r>
              <a:rPr lang="en-US" sz="3200"/>
              <a:t>Shed lights on the gaps of previous research and create a space for </a:t>
            </a:r>
            <a:r>
              <a:rPr lang="en-US" sz="3200" b="1"/>
              <a:t>your</a:t>
            </a:r>
            <a:r>
              <a:rPr lang="en-US" sz="3200"/>
              <a:t> research argument: how does your project help the overall field?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B09E9E-294E-EACB-4FC1-E6B54ED953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Step 4: Writing the Review</a:t>
            </a:r>
          </a:p>
        </p:txBody>
      </p:sp>
    </p:spTree>
    <p:extLst>
      <p:ext uri="{BB962C8B-B14F-4D97-AF65-F5344CB8AC3E}">
        <p14:creationId xmlns:p14="http://schemas.microsoft.com/office/powerpoint/2010/main" val="3473266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D0EF21-5C03-E09D-E837-3CA324081698}"/>
              </a:ext>
            </a:extLst>
          </p:cNvPr>
          <p:cNvGraphicFramePr>
            <a:graphicFrameLocks noGrp="1"/>
          </p:cNvGraphicFramePr>
          <p:nvPr/>
        </p:nvGraphicFramePr>
        <p:xfrm>
          <a:off x="106327" y="186070"/>
          <a:ext cx="11888528" cy="6584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434">
                  <a:extLst>
                    <a:ext uri="{9D8B030D-6E8A-4147-A177-3AD203B41FA5}">
                      <a16:colId xmlns:a16="http://schemas.microsoft.com/office/drawing/2014/main" val="2105583"/>
                    </a:ext>
                  </a:extLst>
                </a:gridCol>
                <a:gridCol w="7228094">
                  <a:extLst>
                    <a:ext uri="{9D8B030D-6E8A-4147-A177-3AD203B41FA5}">
                      <a16:colId xmlns:a16="http://schemas.microsoft.com/office/drawing/2014/main" val="2528151006"/>
                    </a:ext>
                  </a:extLst>
                </a:gridCol>
              </a:tblGrid>
              <a:tr h="981926"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Step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116796"/>
                  </a:ext>
                </a:extLst>
              </a:tr>
              <a:tr h="134940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Step 1: Problem formulation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/>
                        <a:t>Establish your research topic and its component issues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8532106"/>
                  </a:ext>
                </a:extLst>
              </a:tr>
              <a:tr h="1349402"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Step 2: Literature 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/>
                        <a:t>Go to the library or go on the internet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/>
                        <a:t>Find materials relevant to the subject being explored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/>
                        <a:t>Keep a bibliographical trail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/>
                        <a:t>Mark the sources as primary, secondary and tertiary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975219"/>
                  </a:ext>
                </a:extLst>
              </a:tr>
              <a:tr h="1349402"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Step 3: Note-taking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/>
                        <a:t>Critically read each source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/>
                        <a:t>Take notes on the key issues identified earlier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08087"/>
                  </a:ext>
                </a:extLst>
              </a:tr>
              <a:tr h="1349402"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Step 4: Literature review writing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/>
                        <a:t>Introduction: Research Problem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/>
                        <a:t>Synthesis (Sections if necessary)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/>
                        <a:t>End Paragraph: Summary and Create A Space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662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122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8DBEE-8E9E-97EB-9E0F-10ED13093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498AC-76CD-9BB9-1F3D-9BEC63724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477" y="2412262"/>
            <a:ext cx="10493006" cy="37546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will have </a:t>
            </a:r>
            <a:r>
              <a:rPr lang="en-US" b="1" dirty="0"/>
              <a:t>four weeks</a:t>
            </a:r>
            <a:r>
              <a:rPr lang="en-US" dirty="0"/>
              <a:t> to write a literature review section (as we talked about, general to specific) on a topic related to teaching, student life, or post-secondary education/universities</a:t>
            </a:r>
          </a:p>
          <a:p>
            <a:r>
              <a:rPr lang="en-US" dirty="0"/>
              <a:t>You want to include at least </a:t>
            </a:r>
            <a:r>
              <a:rPr lang="en-US" b="1" dirty="0"/>
              <a:t>ten sources</a:t>
            </a:r>
          </a:p>
          <a:p>
            <a:r>
              <a:rPr lang="en-US" dirty="0"/>
              <a:t>Your topic should be narrow enough to not be a whole field of research, but broad enough to have at least ten previous papers</a:t>
            </a:r>
          </a:p>
          <a:p>
            <a:r>
              <a:rPr lang="en-US" dirty="0"/>
              <a:t>Think of the papers from the textbook so far – Student &amp; Staff perception of plagiarism and dictionary strategies for 2</a:t>
            </a:r>
            <a:r>
              <a:rPr lang="en-US" baseline="30000" dirty="0"/>
              <a:t>nd</a:t>
            </a:r>
            <a:r>
              <a:rPr lang="en-US" dirty="0"/>
              <a:t> language learning</a:t>
            </a:r>
          </a:p>
          <a:p>
            <a:r>
              <a:rPr lang="en-US" dirty="0"/>
              <a:t>You will have four weeks to work on this</a:t>
            </a:r>
          </a:p>
        </p:txBody>
      </p:sp>
    </p:spTree>
    <p:extLst>
      <p:ext uri="{BB962C8B-B14F-4D97-AF65-F5344CB8AC3E}">
        <p14:creationId xmlns:p14="http://schemas.microsoft.com/office/powerpoint/2010/main" val="3403989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3486-9B07-2B52-356A-D2E78FD2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80D1D-36D3-43A2-5B6A-A4C36AAAF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51" y="2497123"/>
            <a:ext cx="10426994" cy="3530208"/>
          </a:xfrm>
        </p:spPr>
        <p:txBody>
          <a:bodyPr>
            <a:noAutofit/>
          </a:bodyPr>
          <a:lstStyle/>
          <a:p>
            <a:r>
              <a:rPr lang="en-US" sz="2800" dirty="0"/>
              <a:t>Use the existing papers in the book as a guide:</a:t>
            </a:r>
          </a:p>
          <a:p>
            <a:pPr lvl="1"/>
            <a:r>
              <a:rPr lang="en-US" sz="2400" dirty="0"/>
              <a:t>Initial overview of the topic or research question – papers with broad conclusions</a:t>
            </a:r>
          </a:p>
          <a:p>
            <a:pPr lvl="1"/>
            <a:r>
              <a:rPr lang="en-US" sz="2400" dirty="0"/>
              <a:t>Specific research in the topic</a:t>
            </a:r>
          </a:p>
          <a:p>
            <a:pPr lvl="1"/>
            <a:r>
              <a:rPr lang="en-US" sz="2400" dirty="0"/>
              <a:t>Write about gaps in research that can be filled (as if you were writing the full paper, or next steps for other researchers)</a:t>
            </a:r>
          </a:p>
          <a:p>
            <a:r>
              <a:rPr lang="en-US" sz="2800" dirty="0"/>
              <a:t>Cite using APA format for in-text sources &amp; reference list at the back</a:t>
            </a:r>
          </a:p>
        </p:txBody>
      </p:sp>
    </p:spTree>
    <p:extLst>
      <p:ext uri="{BB962C8B-B14F-4D97-AF65-F5344CB8AC3E}">
        <p14:creationId xmlns:p14="http://schemas.microsoft.com/office/powerpoint/2010/main" val="3444464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D3235-91B0-36DD-D4EA-E2A060B7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November Assignment 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071CD-E231-236C-97A2-7A0306A40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Some more details for the Literature Review Assignment:</a:t>
            </a:r>
          </a:p>
          <a:p>
            <a:r>
              <a:rPr lang="en-US"/>
              <a:t>No word count limit, but don’t go over 5 pages</a:t>
            </a:r>
          </a:p>
          <a:p>
            <a:r>
              <a:rPr lang="en-US"/>
              <a:t>Type in a standard font, 12-point size</a:t>
            </a:r>
          </a:p>
          <a:p>
            <a:r>
              <a:rPr lang="en-US"/>
              <a:t>You can use sources in other languages, but all cited conclusions and information must be paraphrased in English, as is the citation</a:t>
            </a:r>
          </a:p>
          <a:p>
            <a:r>
              <a:rPr lang="en-US"/>
              <a:t>There must be a reference list in the back using proper APA style, as well as the in-text citations (use the textbook as a guide)</a:t>
            </a:r>
          </a:p>
        </p:txBody>
      </p:sp>
    </p:spTree>
    <p:extLst>
      <p:ext uri="{BB962C8B-B14F-4D97-AF65-F5344CB8AC3E}">
        <p14:creationId xmlns:p14="http://schemas.microsoft.com/office/powerpoint/2010/main" val="4163165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424F-BAAB-49EC-B9C5-D92A680C0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 and Citation Styles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55C5F-3003-4238-8804-36E06F6D34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0324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C852-51D3-1992-78D6-B0CB9161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C90BF-0483-B948-98F5-060B25ABB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Whenever you use concepts, definitions, or ideas from some other source, you must acknowledge the reader</a:t>
            </a:r>
          </a:p>
          <a:p>
            <a:r>
              <a:rPr lang="en-CA" sz="3600" dirty="0"/>
              <a:t>This way, you do not take credit for someone else’s work and others can verify that you are correct</a:t>
            </a:r>
          </a:p>
        </p:txBody>
      </p:sp>
    </p:spTree>
    <p:extLst>
      <p:ext uri="{BB962C8B-B14F-4D97-AF65-F5344CB8AC3E}">
        <p14:creationId xmlns:p14="http://schemas.microsoft.com/office/powerpoint/2010/main" val="1773601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86F7-2D45-7E28-28D7-E7F6EE6B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use 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1E430-EC51-A5BE-78DF-DB5A00442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738" y="2556932"/>
            <a:ext cx="10353454" cy="3518536"/>
          </a:xfrm>
        </p:spPr>
        <p:txBody>
          <a:bodyPr>
            <a:normAutofit lnSpcReduction="10000"/>
          </a:bodyPr>
          <a:lstStyle/>
          <a:p>
            <a:r>
              <a:rPr lang="en-CA" dirty="0"/>
              <a:t>Use a citation every time you write something that you did not think of, including:</a:t>
            </a:r>
          </a:p>
          <a:p>
            <a:pPr lvl="1"/>
            <a:r>
              <a:rPr lang="en-CA" dirty="0"/>
              <a:t>Quoting another source</a:t>
            </a:r>
          </a:p>
          <a:p>
            <a:pPr lvl="1"/>
            <a:r>
              <a:rPr lang="en-CA" dirty="0"/>
              <a:t>Paraphrasing or summarizing another source</a:t>
            </a:r>
          </a:p>
          <a:p>
            <a:pPr lvl="1"/>
            <a:r>
              <a:rPr lang="en-CA" dirty="0"/>
              <a:t>Using an idea expressed by someone else first</a:t>
            </a:r>
          </a:p>
          <a:p>
            <a:pPr lvl="1"/>
            <a:r>
              <a:rPr lang="en-CA" dirty="0"/>
              <a:t>Make a reference to some other work</a:t>
            </a:r>
          </a:p>
          <a:p>
            <a:pPr lvl="1"/>
            <a:r>
              <a:rPr lang="en-CA" dirty="0"/>
              <a:t>Any time someone else’s work is important for you</a:t>
            </a:r>
          </a:p>
          <a:p>
            <a:r>
              <a:rPr lang="en-CA" dirty="0"/>
              <a:t>When you state </a:t>
            </a:r>
            <a:r>
              <a:rPr lang="en-CA" b="1" dirty="0"/>
              <a:t>any</a:t>
            </a:r>
            <a:r>
              <a:rPr lang="en-CA" dirty="0"/>
              <a:t> fact, you must cite a source to back </a:t>
            </a:r>
            <a:r>
              <a:rPr lang="en-CA"/>
              <a:t>it up</a:t>
            </a:r>
            <a:r>
              <a:rPr lang="en-US"/>
              <a:t>, except:</a:t>
            </a:r>
            <a:endParaRPr lang="en-CA" dirty="0"/>
          </a:p>
          <a:p>
            <a:pPr lvl="1"/>
            <a:r>
              <a:rPr lang="en-CA" dirty="0"/>
              <a:t>You don’t need to cite works for common knowledge (e.g. the sky is blue)</a:t>
            </a:r>
          </a:p>
        </p:txBody>
      </p:sp>
    </p:spTree>
    <p:extLst>
      <p:ext uri="{BB962C8B-B14F-4D97-AF65-F5344CB8AC3E}">
        <p14:creationId xmlns:p14="http://schemas.microsoft.com/office/powerpoint/2010/main" val="2579601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3C75C-00D8-AD60-3DC2-C7910D15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 Styles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029D2-4533-F02A-045A-8B0B7E6CB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APA (American Psychological Association)</a:t>
            </a:r>
          </a:p>
          <a:p>
            <a:endParaRPr lang="en-CA" sz="3200" dirty="0"/>
          </a:p>
          <a:p>
            <a:r>
              <a:rPr lang="en-CA" sz="3200" dirty="0"/>
              <a:t>MLA (Modern Language Association)</a:t>
            </a:r>
          </a:p>
          <a:p>
            <a:endParaRPr lang="en-CA" sz="3200" dirty="0"/>
          </a:p>
          <a:p>
            <a:r>
              <a:rPr lang="en-CA" sz="3200" dirty="0"/>
              <a:t>Chicago</a:t>
            </a:r>
          </a:p>
        </p:txBody>
      </p:sp>
    </p:spTree>
    <p:extLst>
      <p:ext uri="{BB962C8B-B14F-4D97-AF65-F5344CB8AC3E}">
        <p14:creationId xmlns:p14="http://schemas.microsoft.com/office/powerpoint/2010/main" val="2287597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3B853-483D-1295-1333-D2D5A358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A27B8-7CBD-AD01-0215-F3B5D133F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076" y="2603449"/>
            <a:ext cx="9601196" cy="3318936"/>
          </a:xfrm>
        </p:spPr>
        <p:txBody>
          <a:bodyPr>
            <a:noAutofit/>
          </a:bodyPr>
          <a:lstStyle/>
          <a:p>
            <a:r>
              <a:rPr lang="en-CA" sz="2800" dirty="0"/>
              <a:t>Most common in science and social science, business, and nursing</a:t>
            </a:r>
          </a:p>
          <a:p>
            <a:r>
              <a:rPr lang="en-CA" sz="2800" dirty="0"/>
              <a:t>General guidelines: </a:t>
            </a:r>
          </a:p>
          <a:p>
            <a:pPr lvl="1"/>
            <a:r>
              <a:rPr lang="en-CA" sz="2400" dirty="0"/>
              <a:t>1 inch margins</a:t>
            </a:r>
          </a:p>
          <a:p>
            <a:pPr lvl="1"/>
            <a:r>
              <a:rPr lang="en-CA" sz="2400" dirty="0"/>
              <a:t>Page header at the top of every page with the title of your paper</a:t>
            </a:r>
          </a:p>
          <a:p>
            <a:pPr lvl="1"/>
            <a:r>
              <a:rPr lang="en-CA" sz="2400" dirty="0"/>
              <a:t>Use common fonts and font sizes</a:t>
            </a:r>
          </a:p>
        </p:txBody>
      </p:sp>
    </p:spTree>
    <p:extLst>
      <p:ext uri="{BB962C8B-B14F-4D97-AF65-F5344CB8AC3E}">
        <p14:creationId xmlns:p14="http://schemas.microsoft.com/office/powerpoint/2010/main" val="233107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3AB6-32E1-FBBC-07C9-E0B3142C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81A3C-7A73-1205-E0D0-674F6520F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994" y="2556931"/>
            <a:ext cx="10300291" cy="3536853"/>
          </a:xfrm>
        </p:spPr>
        <p:txBody>
          <a:bodyPr>
            <a:noAutofit/>
          </a:bodyPr>
          <a:lstStyle/>
          <a:p>
            <a:r>
              <a:rPr lang="en-US" sz="3600" dirty="0"/>
              <a:t>We will begin this unit with a short vocabulary quiz</a:t>
            </a:r>
          </a:p>
          <a:p>
            <a:r>
              <a:rPr lang="en-US" sz="3600" dirty="0"/>
              <a:t>Some questions have more than one answer</a:t>
            </a:r>
          </a:p>
          <a:p>
            <a:r>
              <a:rPr lang="en-US" sz="3600" dirty="0"/>
              <a:t>I will post the link in the </a:t>
            </a:r>
            <a:r>
              <a:rPr lang="en-US" sz="3600" dirty="0" err="1"/>
              <a:t>Wechat</a:t>
            </a:r>
            <a:r>
              <a:rPr lang="en-US" sz="3600" dirty="0"/>
              <a:t> group</a:t>
            </a:r>
          </a:p>
          <a:p>
            <a:r>
              <a:rPr lang="en-US" sz="3600" dirty="0"/>
              <a:t>This will be online and multiple choice</a:t>
            </a:r>
          </a:p>
          <a:p>
            <a:r>
              <a:rPr lang="en-US" sz="3600" dirty="0"/>
              <a:t>You have 20 minutes</a:t>
            </a:r>
          </a:p>
        </p:txBody>
      </p:sp>
    </p:spTree>
    <p:extLst>
      <p:ext uri="{BB962C8B-B14F-4D97-AF65-F5344CB8AC3E}">
        <p14:creationId xmlns:p14="http://schemas.microsoft.com/office/powerpoint/2010/main" val="1949216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15EB5-7E90-6654-CD01-29797147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APA in text 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F3D16-FFC2-70C8-DCDD-7D43A4653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14" y="2556931"/>
            <a:ext cx="10652494" cy="3689697"/>
          </a:xfrm>
        </p:spPr>
        <p:txBody>
          <a:bodyPr>
            <a:normAutofit/>
          </a:bodyPr>
          <a:lstStyle/>
          <a:p>
            <a:r>
              <a:rPr lang="en-CA" dirty="0"/>
              <a:t>In text citations </a:t>
            </a:r>
            <a:r>
              <a:rPr lang="en-CA"/>
              <a:t>use the</a:t>
            </a:r>
            <a:r>
              <a:rPr lang="en-US"/>
              <a:t> parenthetical</a:t>
            </a:r>
            <a:r>
              <a:rPr lang="en-CA"/>
              <a:t> </a:t>
            </a:r>
            <a:r>
              <a:rPr lang="en-CA" b="1"/>
              <a:t>author-date method</a:t>
            </a:r>
            <a:endParaRPr lang="en-CA" b="1" dirty="0"/>
          </a:p>
          <a:p>
            <a:r>
              <a:rPr lang="en-CA" dirty="0"/>
              <a:t>Author’s name first, followed by the year </a:t>
            </a:r>
            <a:r>
              <a:rPr lang="en-CA"/>
              <a:t>of publication</a:t>
            </a:r>
            <a:r>
              <a:rPr lang="en-US"/>
              <a:t>, in parenthesese ()</a:t>
            </a:r>
            <a:endParaRPr lang="en-CA" dirty="0"/>
          </a:p>
          <a:p>
            <a:pPr lvl="1"/>
            <a:r>
              <a:rPr lang="en-CA" dirty="0"/>
              <a:t>(Smith, 2009)</a:t>
            </a:r>
          </a:p>
          <a:p>
            <a:r>
              <a:rPr lang="en-CA" dirty="0"/>
              <a:t>No direct quotes necessary, but direct quotes need page numbers (p. for one page and pp. for multiple pages)</a:t>
            </a:r>
          </a:p>
          <a:p>
            <a:pPr lvl="1"/>
            <a:r>
              <a:rPr lang="en-CA" dirty="0"/>
              <a:t>(Smith, 2009, p. 100) or (Smith, 2009, pp. </a:t>
            </a:r>
            <a:r>
              <a:rPr lang="en-CA"/>
              <a:t>100-200)</a:t>
            </a:r>
            <a:endParaRPr lang="en-US"/>
          </a:p>
          <a:p>
            <a:r>
              <a:rPr lang="en-US"/>
              <a:t>If located at the end of a phrase or sentence, the citation goes </a:t>
            </a:r>
            <a:r>
              <a:rPr lang="en-US" b="1"/>
              <a:t>before</a:t>
            </a:r>
            <a:r>
              <a:rPr lang="en-US"/>
              <a:t> punctuation (so the period or comma is after the last parenthesis, like this</a:t>
            </a:r>
            <a:r>
              <a:rPr lang="en-US" b="1"/>
              <a:t>).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250869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E0E6-6936-9140-1FE6-5DCCC2CD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APA in text 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14C3B-5EE8-839C-9B6D-A988CA111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930" y="2556932"/>
            <a:ext cx="10233837" cy="3318936"/>
          </a:xfrm>
        </p:spPr>
        <p:txBody>
          <a:bodyPr/>
          <a:lstStyle/>
          <a:p>
            <a:r>
              <a:rPr lang="en-CA" dirty="0"/>
              <a:t>If you are quoting directly from the source, you can introduce the quotation with a signal phrase:</a:t>
            </a:r>
          </a:p>
          <a:p>
            <a:pPr lvl="1"/>
            <a:r>
              <a:rPr lang="en-CA" dirty="0"/>
              <a:t>According to Smith (2009), “….” (p. 100)</a:t>
            </a:r>
          </a:p>
          <a:p>
            <a:pPr lvl="1"/>
            <a:r>
              <a:rPr lang="en-CA" dirty="0"/>
              <a:t>Smith (2009) </a:t>
            </a:r>
            <a:r>
              <a:rPr lang="en-CA" b="1" dirty="0"/>
              <a:t>found</a:t>
            </a:r>
            <a:r>
              <a:rPr lang="en-CA" dirty="0"/>
              <a:t> “…” (p. 100)</a:t>
            </a:r>
          </a:p>
          <a:p>
            <a:r>
              <a:rPr lang="en-CA"/>
              <a:t>Otherwise </a:t>
            </a:r>
            <a:r>
              <a:rPr lang="en-CA" dirty="0"/>
              <a:t>page numbers are included in the citation</a:t>
            </a:r>
          </a:p>
          <a:p>
            <a:pPr lvl="1"/>
            <a:r>
              <a:rPr lang="en-CA" dirty="0"/>
              <a:t>She </a:t>
            </a:r>
            <a:r>
              <a:rPr lang="en-CA" b="1" dirty="0"/>
              <a:t>stated</a:t>
            </a:r>
            <a:r>
              <a:rPr lang="en-CA" dirty="0"/>
              <a:t> “….” (Smith, 2009, p. 100).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D77BD6E4-60F8-E819-318B-1AFB539BFCA0}"/>
              </a:ext>
            </a:extLst>
          </p:cNvPr>
          <p:cNvSpPr/>
          <p:nvPr/>
        </p:nvSpPr>
        <p:spPr>
          <a:xfrm>
            <a:off x="8116629" y="3136708"/>
            <a:ext cx="3871580" cy="2739160"/>
          </a:xfrm>
          <a:prstGeom prst="wedgeRoundRectCallout">
            <a:avLst>
              <a:gd name="adj1" fmla="val -124090"/>
              <a:gd name="adj2" fmla="val -149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When referencing existing research, APA requires signal phrases to use </a:t>
            </a:r>
            <a:r>
              <a:rPr lang="en-US" sz="2800" b="1"/>
              <a:t>Past</a:t>
            </a:r>
            <a:r>
              <a:rPr lang="en-US" sz="2800"/>
              <a:t> or </a:t>
            </a:r>
            <a:br>
              <a:rPr lang="en-US" sz="2800"/>
            </a:br>
            <a:r>
              <a:rPr lang="en-US" sz="2800" b="1"/>
              <a:t>Present</a:t>
            </a:r>
            <a:r>
              <a:rPr lang="en-US" sz="2800"/>
              <a:t> </a:t>
            </a:r>
            <a:r>
              <a:rPr lang="en-US" sz="2800" b="1"/>
              <a:t>Perfect</a:t>
            </a:r>
            <a:r>
              <a:rPr lang="en-US" sz="2800"/>
              <a:t> tense (found/ has found)</a:t>
            </a:r>
          </a:p>
        </p:txBody>
      </p:sp>
    </p:spTree>
    <p:extLst>
      <p:ext uri="{BB962C8B-B14F-4D97-AF65-F5344CB8AC3E}">
        <p14:creationId xmlns:p14="http://schemas.microsoft.com/office/powerpoint/2010/main" val="133672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E0E6-6936-9140-1FE6-5DCCC2CD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APA in text 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14C3B-5EE8-839C-9B6D-A988CA111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641" y="2556931"/>
            <a:ext cx="4239732" cy="3716277"/>
          </a:xfrm>
        </p:spPr>
        <p:txBody>
          <a:bodyPr>
            <a:noAutofit/>
          </a:bodyPr>
          <a:lstStyle/>
          <a:p>
            <a:r>
              <a:rPr lang="en-CA" sz="2800" b="1" dirty="0"/>
              <a:t>Long quotations </a:t>
            </a:r>
            <a:r>
              <a:rPr lang="en-CA" sz="2800" dirty="0"/>
              <a:t>(&gt;40 words) are indented on a separate paragraph with ½ inch margins</a:t>
            </a:r>
          </a:p>
          <a:p>
            <a:r>
              <a:rPr lang="en-CA" sz="2800" dirty="0"/>
              <a:t>Summarizing or paraphrasing don’t need page numbers, but you can include it if you like</a:t>
            </a:r>
          </a:p>
          <a:p>
            <a:pPr marL="0" indent="0">
              <a:buNone/>
            </a:pPr>
            <a:endParaRPr lang="en-CA" sz="2800" dirty="0"/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52A02BD1-07AA-2DD9-8F83-EE400DB6AC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284"/>
          <a:stretch/>
        </p:blipFill>
        <p:spPr>
          <a:xfrm>
            <a:off x="5249655" y="2112759"/>
            <a:ext cx="6891322" cy="445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01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E0E6-6936-9140-1FE6-5DCCC2CD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APA in text 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14C3B-5EE8-839C-9B6D-A988CA111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767" y="2556932"/>
            <a:ext cx="10413262" cy="3590016"/>
          </a:xfrm>
        </p:spPr>
        <p:txBody>
          <a:bodyPr>
            <a:normAutofit lnSpcReduction="10000"/>
          </a:bodyPr>
          <a:lstStyle/>
          <a:p>
            <a:r>
              <a:rPr lang="en-CA" dirty="0"/>
              <a:t>For two authors, include both:</a:t>
            </a:r>
          </a:p>
          <a:p>
            <a:pPr lvl="1"/>
            <a:r>
              <a:rPr lang="en-CA" dirty="0"/>
              <a:t>(Smith &amp; Doe, 2009)</a:t>
            </a:r>
          </a:p>
          <a:p>
            <a:r>
              <a:rPr lang="en-CA" dirty="0"/>
              <a:t>For three or more authors, include just the first author followed by “et al”:</a:t>
            </a:r>
          </a:p>
          <a:p>
            <a:pPr lvl="1"/>
            <a:r>
              <a:rPr lang="en-CA" dirty="0"/>
              <a:t>(Smith et al., 2009)</a:t>
            </a:r>
          </a:p>
          <a:p>
            <a:pPr lvl="1"/>
            <a:r>
              <a:rPr lang="en-CA" dirty="0"/>
              <a:t>Smith et al. (2009) stated “….”</a:t>
            </a:r>
          </a:p>
          <a:p>
            <a:r>
              <a:rPr lang="en-CA" dirty="0"/>
              <a:t>Unless the authors have multiple publications of the same year</a:t>
            </a:r>
          </a:p>
          <a:p>
            <a:pPr lvl="1"/>
            <a:r>
              <a:rPr lang="en-CA" dirty="0"/>
              <a:t>Smith, Doe, and Jones (2009) </a:t>
            </a:r>
            <a:r>
              <a:rPr lang="en-CA" dirty="0">
                <a:sym typeface="Wingdings" panose="05000000000000000000" pitchFamily="2" charset="2"/>
              </a:rPr>
              <a:t> (Smith, Doe, et al., 2009)</a:t>
            </a:r>
          </a:p>
          <a:p>
            <a:pPr lvl="1"/>
            <a:r>
              <a:rPr lang="en-CA" dirty="0"/>
              <a:t>Smith, Liu, and Wang (2009) </a:t>
            </a:r>
            <a:r>
              <a:rPr lang="en-CA" dirty="0">
                <a:sym typeface="Wingdings" panose="05000000000000000000" pitchFamily="2" charset="2"/>
              </a:rPr>
              <a:t> (Smith, Liu, et al., 2009)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130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E0E6-6936-9140-1FE6-5DCCC2CD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APA in text 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14C3B-5EE8-839C-9B6D-A988CA111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For two authors that found the same thing, include both citations</a:t>
            </a:r>
          </a:p>
          <a:p>
            <a:pPr lvl="1"/>
            <a:r>
              <a:rPr lang="en-CA" dirty="0"/>
              <a:t>(Smith, 2009; Doe, 2010)</a:t>
            </a:r>
          </a:p>
          <a:p>
            <a:r>
              <a:rPr lang="en-CA" dirty="0"/>
              <a:t>If both are from the same author, cite them in order of year</a:t>
            </a:r>
          </a:p>
          <a:p>
            <a:pPr lvl="1"/>
            <a:r>
              <a:rPr lang="en-CA" dirty="0"/>
              <a:t>(Smith, 2009, 2010, 2011)</a:t>
            </a:r>
          </a:p>
          <a:p>
            <a:r>
              <a:rPr lang="en-CA" dirty="0"/>
              <a:t>If two citations are from the same author and in the same year, use a and b</a:t>
            </a:r>
          </a:p>
          <a:p>
            <a:pPr lvl="1"/>
            <a:r>
              <a:rPr lang="en-CA" dirty="0"/>
              <a:t>(Smith, 2009a)</a:t>
            </a:r>
          </a:p>
        </p:txBody>
      </p:sp>
    </p:spTree>
    <p:extLst>
      <p:ext uri="{BB962C8B-B14F-4D97-AF65-F5344CB8AC3E}">
        <p14:creationId xmlns:p14="http://schemas.microsoft.com/office/powerpoint/2010/main" val="37907789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E0E6-6936-9140-1FE6-5DCCC2CD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APA in text 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14C3B-5EE8-839C-9B6D-A988CA111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Try to avoid indirect sources</a:t>
            </a:r>
          </a:p>
          <a:p>
            <a:r>
              <a:rPr lang="en-CA" dirty="0"/>
              <a:t>If it’s unavoidable, name the original source and use only the secondary source in your reference list</a:t>
            </a:r>
          </a:p>
          <a:p>
            <a:pPr lvl="1"/>
            <a:r>
              <a:rPr lang="en-CA" dirty="0"/>
              <a:t>Johnson (2000) states that …. (as cited in Smith, 2009) </a:t>
            </a:r>
          </a:p>
          <a:p>
            <a:pPr lvl="1"/>
            <a:r>
              <a:rPr lang="en-CA" dirty="0"/>
              <a:t>(Johnson, 2000, as cited in Smith, 2009)</a:t>
            </a:r>
          </a:p>
        </p:txBody>
      </p:sp>
    </p:spTree>
    <p:extLst>
      <p:ext uri="{BB962C8B-B14F-4D97-AF65-F5344CB8AC3E}">
        <p14:creationId xmlns:p14="http://schemas.microsoft.com/office/powerpoint/2010/main" val="39329840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E0E6-6936-9140-1FE6-5DCCC2CD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APA in text 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14C3B-5EE8-839C-9B6D-A988CA111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156" y="2556931"/>
            <a:ext cx="10260419" cy="3457109"/>
          </a:xfrm>
        </p:spPr>
        <p:txBody>
          <a:bodyPr>
            <a:normAutofit/>
          </a:bodyPr>
          <a:lstStyle/>
          <a:p>
            <a:r>
              <a:rPr lang="en-US"/>
              <a:t>If a source does not have an idenntified author, use the title in a signal phrase and include the year in parentheses, or use the first few words of the title</a:t>
            </a:r>
          </a:p>
          <a:p>
            <a:r>
              <a:rPr lang="en-US"/>
              <a:t>Book and reports are </a:t>
            </a:r>
            <a:r>
              <a:rPr lang="en-US" i="1"/>
              <a:t>italicized</a:t>
            </a:r>
            <a:r>
              <a:rPr lang="en-US"/>
              <a:t> while articles and chapters are in quotation marks “”</a:t>
            </a:r>
          </a:p>
          <a:p>
            <a:pPr marL="457200" lvl="1" indent="0">
              <a:buNone/>
            </a:pPr>
            <a:endParaRPr lang="en-US" sz="2800"/>
          </a:p>
          <a:p>
            <a:pPr lvl="1"/>
            <a:r>
              <a:rPr lang="en-CA" sz="2800"/>
              <a:t>A similar study was done of students learning to format research papers (“Using APA,” 2001).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019796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E0E6-6936-9140-1FE6-5DCCC2CD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APA in text 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14C3B-5EE8-839C-9B6D-A988CA111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156" y="2556931"/>
            <a:ext cx="10260419" cy="3457109"/>
          </a:xfrm>
        </p:spPr>
        <p:txBody>
          <a:bodyPr>
            <a:normAutofit/>
          </a:bodyPr>
          <a:lstStyle/>
          <a:p>
            <a:r>
              <a:rPr lang="en-US"/>
              <a:t>If the source is a public agency or organization like a government department, use the organization title in a signal phrase</a:t>
            </a:r>
          </a:p>
          <a:p>
            <a:pPr lvl="1"/>
            <a:r>
              <a:rPr lang="en-US"/>
              <a:t>According to the American Psychological Association (2000),</a:t>
            </a:r>
          </a:p>
          <a:p>
            <a:r>
              <a:rPr lang="en-US"/>
              <a:t>If the organization has a well-known acronym, use the full name for the first reference and the acronym in future references</a:t>
            </a:r>
          </a:p>
          <a:p>
            <a:pPr lvl="1"/>
            <a:r>
              <a:rPr lang="en-US"/>
              <a:t>First citation: (Mothers Against Drunk Driving [MADD], 2000) </a:t>
            </a:r>
          </a:p>
          <a:p>
            <a:pPr lvl="1"/>
            <a:r>
              <a:rPr lang="en-US"/>
              <a:t>Second citation: (MADD, 2000)</a:t>
            </a:r>
          </a:p>
        </p:txBody>
      </p:sp>
    </p:spTree>
    <p:extLst>
      <p:ext uri="{BB962C8B-B14F-4D97-AF65-F5344CB8AC3E}">
        <p14:creationId xmlns:p14="http://schemas.microsoft.com/office/powerpoint/2010/main" val="35114934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E0E6-6936-9140-1FE6-5DCCC2CD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APA in text 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14C3B-5EE8-839C-9B6D-A988CA111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Mentions of people or places need capital letters (ex: D. Smith)</a:t>
            </a:r>
          </a:p>
          <a:p>
            <a:r>
              <a:rPr lang="en-CA" dirty="0"/>
              <a:t>References to the title of a source need capitals for main words (Longer than 4 letters):</a:t>
            </a:r>
          </a:p>
          <a:p>
            <a:pPr lvl="1"/>
            <a:r>
              <a:rPr lang="en-CA" dirty="0"/>
              <a:t>Permanence and Change</a:t>
            </a:r>
          </a:p>
          <a:p>
            <a:r>
              <a:rPr lang="en-CA" dirty="0"/>
              <a:t>All nouns, verbs, pronouns, adverbs, and adjectives must be capitalized in </a:t>
            </a:r>
            <a:r>
              <a:rPr lang="en-CA" b="1" dirty="0"/>
              <a:t>titles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There Is Nothing Left to Lose</a:t>
            </a:r>
          </a:p>
        </p:txBody>
      </p:sp>
    </p:spTree>
    <p:extLst>
      <p:ext uri="{BB962C8B-B14F-4D97-AF65-F5344CB8AC3E}">
        <p14:creationId xmlns:p14="http://schemas.microsoft.com/office/powerpoint/2010/main" val="14190683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DDE9-5F0A-E9A2-538D-E82D0476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APA reference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B740E-57E3-85D2-34C4-6CB158FD5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Basic rules:</a:t>
            </a:r>
          </a:p>
          <a:p>
            <a:pPr lvl="1"/>
            <a:r>
              <a:rPr lang="en-CA" dirty="0"/>
              <a:t>Last names first; first and middle names written as initials</a:t>
            </a:r>
          </a:p>
          <a:p>
            <a:pPr lvl="1"/>
            <a:r>
              <a:rPr lang="en-CA" dirty="0"/>
              <a:t>Write up to 20 authors. If there are &gt;21 authors, use “…” after 19</a:t>
            </a:r>
            <a:r>
              <a:rPr lang="en-CA" baseline="30000" dirty="0"/>
              <a:t>th</a:t>
            </a:r>
            <a:r>
              <a:rPr lang="en-CA" dirty="0"/>
              <a:t> author and write the final author in the list</a:t>
            </a:r>
          </a:p>
          <a:p>
            <a:pPr lvl="1"/>
            <a:r>
              <a:rPr lang="en-CA" dirty="0"/>
              <a:t>The list should be in alphabetical order of author last names. For the same name, organize by date (earliest to latest)</a:t>
            </a:r>
          </a:p>
        </p:txBody>
      </p:sp>
    </p:spTree>
    <p:extLst>
      <p:ext uri="{BB962C8B-B14F-4D97-AF65-F5344CB8AC3E}">
        <p14:creationId xmlns:p14="http://schemas.microsoft.com/office/powerpoint/2010/main" val="1666256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E9ECB-700A-A318-C26F-A26D673B4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701209"/>
            <a:ext cx="6815669" cy="1685455"/>
          </a:xfrm>
        </p:spPr>
        <p:txBody>
          <a:bodyPr/>
          <a:lstStyle/>
          <a:p>
            <a:r>
              <a:rPr lang="en-US"/>
              <a:t>Literature Reviews &amp;</a:t>
            </a:r>
            <a:br>
              <a:rPr lang="en-US"/>
            </a:br>
            <a:r>
              <a:rPr lang="en-US"/>
              <a:t>Citations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9AD7B-CB0E-8A41-3A84-EF9DE0E2E0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400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DDE9-5F0A-E9A2-538D-E82D0476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APA reference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B740E-57E3-85D2-34C4-6CB158FD5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Basic rules:</a:t>
            </a:r>
          </a:p>
          <a:p>
            <a:pPr lvl="1"/>
            <a:r>
              <a:rPr lang="en-CA" dirty="0"/>
              <a:t>Title of article follows author</a:t>
            </a:r>
          </a:p>
          <a:p>
            <a:pPr lvl="1"/>
            <a:r>
              <a:rPr lang="en-CA" dirty="0"/>
              <a:t>Journal name follows article</a:t>
            </a:r>
          </a:p>
          <a:p>
            <a:pPr lvl="1"/>
            <a:r>
              <a:rPr lang="en-CA" dirty="0"/>
              <a:t>Capitalize all major words in journal names</a:t>
            </a:r>
          </a:p>
        </p:txBody>
      </p:sp>
    </p:spTree>
    <p:extLst>
      <p:ext uri="{BB962C8B-B14F-4D97-AF65-F5344CB8AC3E}">
        <p14:creationId xmlns:p14="http://schemas.microsoft.com/office/powerpoint/2010/main" val="480710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DDE9-5F0A-E9A2-538D-E82D0476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APA reference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B740E-57E3-85D2-34C4-6CB158FD5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Basic form: </a:t>
            </a:r>
          </a:p>
          <a:p>
            <a:r>
              <a:rPr lang="en-CA" dirty="0"/>
              <a:t>Author, A. A., Author, B. B., &amp; Author, C. C. (Year). Title of article. </a:t>
            </a:r>
            <a:r>
              <a:rPr lang="en-CA" i="1" dirty="0"/>
              <a:t>Title of Periodical</a:t>
            </a:r>
            <a:r>
              <a:rPr lang="en-CA" dirty="0"/>
              <a:t>,</a:t>
            </a:r>
            <a:r>
              <a:rPr lang="en-CA" i="1" dirty="0"/>
              <a:t> volume number</a:t>
            </a:r>
            <a:r>
              <a:rPr lang="en-CA" dirty="0"/>
              <a:t>(issue number), pages. </a:t>
            </a:r>
            <a:r>
              <a:rPr lang="en-CA" dirty="0">
                <a:hlinkClick r:id="rId2"/>
              </a:rPr>
              <a:t>https://doi.org/xx.xxx/yyyy</a:t>
            </a:r>
            <a:endParaRPr lang="en-CA" dirty="0"/>
          </a:p>
          <a:p>
            <a:pPr lvl="1"/>
            <a:r>
              <a:rPr lang="en-CA" dirty="0"/>
              <a:t>Magazines and newspaper titles can replace the periodical title</a:t>
            </a:r>
          </a:p>
        </p:txBody>
      </p:sp>
    </p:spTree>
    <p:extLst>
      <p:ext uri="{BB962C8B-B14F-4D97-AF65-F5344CB8AC3E}">
        <p14:creationId xmlns:p14="http://schemas.microsoft.com/office/powerpoint/2010/main" val="11100119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DDE9-5F0A-E9A2-538D-E82D0476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APA reference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B740E-57E3-85D2-34C4-6CB158FD5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Single author:</a:t>
            </a:r>
          </a:p>
          <a:p>
            <a:pPr lvl="1"/>
            <a:r>
              <a:rPr lang="en-CA" dirty="0"/>
              <a:t>Smith, J. (2009). Citing references in research. </a:t>
            </a:r>
            <a:r>
              <a:rPr lang="en-CA" i="1" dirty="0"/>
              <a:t>Journal of Research, </a:t>
            </a:r>
            <a:r>
              <a:rPr lang="en-CA" dirty="0"/>
              <a:t>1(1), 100-200. </a:t>
            </a:r>
          </a:p>
          <a:p>
            <a:r>
              <a:rPr lang="en-CA" dirty="0"/>
              <a:t>Two authors:</a:t>
            </a:r>
          </a:p>
          <a:p>
            <a:pPr lvl="1"/>
            <a:r>
              <a:rPr lang="en-CA" dirty="0"/>
              <a:t>Smith, J. &amp; Doe, J. (2009). Citing references in research. </a:t>
            </a:r>
            <a:r>
              <a:rPr lang="en-CA" i="1" dirty="0"/>
              <a:t>Journal of Research, 1</a:t>
            </a:r>
            <a:r>
              <a:rPr lang="en-CA" dirty="0"/>
              <a:t>(1), 100-200.</a:t>
            </a:r>
          </a:p>
          <a:p>
            <a:r>
              <a:rPr lang="en-CA" dirty="0"/>
              <a:t>Group author:</a:t>
            </a:r>
          </a:p>
          <a:p>
            <a:pPr lvl="1"/>
            <a:r>
              <a:rPr lang="en-CA" dirty="0"/>
              <a:t>Merriam-Webster. (2008). Braggadocio. In </a:t>
            </a:r>
            <a:r>
              <a:rPr lang="en-CA" i="1" dirty="0"/>
              <a:t>Merriam-Webster’s Advanced Learner’s English Dictionary</a:t>
            </a:r>
            <a:r>
              <a:rPr lang="en-CA" dirty="0"/>
              <a:t>. Merriam-Webster.</a:t>
            </a:r>
          </a:p>
        </p:txBody>
      </p:sp>
    </p:spTree>
    <p:extLst>
      <p:ext uri="{BB962C8B-B14F-4D97-AF65-F5344CB8AC3E}">
        <p14:creationId xmlns:p14="http://schemas.microsoft.com/office/powerpoint/2010/main" val="41438185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DDE9-5F0A-E9A2-538D-E82D0476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APA reference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B740E-57E3-85D2-34C4-6CB158FD5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If the author appears in two references, list the single reference first</a:t>
            </a:r>
          </a:p>
          <a:p>
            <a:r>
              <a:rPr lang="en-CA" dirty="0"/>
              <a:t>For more than one single reference, organize by date</a:t>
            </a:r>
          </a:p>
          <a:p>
            <a:r>
              <a:rPr lang="en-CA" dirty="0"/>
              <a:t>Organize the references based on alphabetical order of second author </a:t>
            </a:r>
          </a:p>
          <a:p>
            <a:pPr lvl="1"/>
            <a:r>
              <a:rPr lang="en-CA" dirty="0"/>
              <a:t>Smith, J. (2009). Citing references. </a:t>
            </a:r>
            <a:r>
              <a:rPr lang="en-CA" i="1" dirty="0"/>
              <a:t>Journal of Research, 1, </a:t>
            </a:r>
            <a:r>
              <a:rPr lang="en-CA" dirty="0"/>
              <a:t>100-200.</a:t>
            </a:r>
            <a:br>
              <a:rPr lang="en-CA" dirty="0"/>
            </a:br>
            <a:r>
              <a:rPr lang="en-CA" dirty="0"/>
              <a:t>Smith, J. (2010). Citing references again. </a:t>
            </a:r>
            <a:r>
              <a:rPr lang="en-CA" i="1" dirty="0"/>
              <a:t>Journal of Research, 1, </a:t>
            </a:r>
            <a:r>
              <a:rPr lang="en-CA" dirty="0"/>
              <a:t>100-200.</a:t>
            </a:r>
            <a:br>
              <a:rPr lang="en-CA" dirty="0"/>
            </a:br>
            <a:r>
              <a:rPr lang="en-CA" dirty="0"/>
              <a:t>Smith, J. &amp; Johnson, R. (2007). Citing more references. </a:t>
            </a:r>
            <a:r>
              <a:rPr lang="en-CA" i="1" dirty="0"/>
              <a:t>Journal of Research, 1,</a:t>
            </a:r>
            <a:r>
              <a:rPr lang="en-CA" dirty="0"/>
              <a:t> 100-200.</a:t>
            </a:r>
            <a:br>
              <a:rPr lang="en-CA" dirty="0"/>
            </a:br>
            <a:r>
              <a:rPr lang="en-CA" dirty="0"/>
              <a:t>Smith, J. &amp; Wang, R. (2007). Citing so many references. </a:t>
            </a:r>
            <a:r>
              <a:rPr lang="en-CA" i="1" dirty="0"/>
              <a:t>Journal of Research, 1, </a:t>
            </a:r>
            <a:r>
              <a:rPr lang="en-CA" dirty="0"/>
              <a:t>100-200.</a:t>
            </a:r>
          </a:p>
        </p:txBody>
      </p:sp>
    </p:spTree>
    <p:extLst>
      <p:ext uri="{BB962C8B-B14F-4D97-AF65-F5344CB8AC3E}">
        <p14:creationId xmlns:p14="http://schemas.microsoft.com/office/powerpoint/2010/main" val="4637347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DDE9-5F0A-E9A2-538D-E82D0476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APA reference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B740E-57E3-85D2-34C4-6CB158FD5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Books:</a:t>
            </a:r>
          </a:p>
          <a:p>
            <a:pPr lvl="1"/>
            <a:r>
              <a:rPr lang="en-CA" dirty="0"/>
              <a:t>Author, A. A. (Year of publication). </a:t>
            </a:r>
            <a:r>
              <a:rPr lang="en-CA" i="1" dirty="0"/>
              <a:t>Title of work: Capital letter also for subtitle</a:t>
            </a:r>
            <a:r>
              <a:rPr lang="en-CA" dirty="0"/>
              <a:t>. Publisher Name. DOI (if available)</a:t>
            </a:r>
          </a:p>
          <a:p>
            <a:pPr lvl="1"/>
            <a:r>
              <a:rPr lang="en-CA" dirty="0"/>
              <a:t>Smith, J. (2009). </a:t>
            </a:r>
            <a:r>
              <a:rPr lang="en-CA" i="1" dirty="0"/>
              <a:t>Citing references: All the rules. </a:t>
            </a:r>
            <a:r>
              <a:rPr lang="en-CA" dirty="0"/>
              <a:t>Yale University Press.</a:t>
            </a:r>
          </a:p>
          <a:p>
            <a:r>
              <a:rPr lang="en-CA" dirty="0"/>
              <a:t>Edited book:</a:t>
            </a:r>
          </a:p>
          <a:p>
            <a:pPr lvl="1"/>
            <a:r>
              <a:rPr lang="en-CA" dirty="0"/>
              <a:t>Author, A. A. (Year of publication). </a:t>
            </a:r>
            <a:r>
              <a:rPr lang="en-CA" i="1" dirty="0"/>
              <a:t>Title of work: Capital letter also for subtitle</a:t>
            </a:r>
            <a:r>
              <a:rPr lang="en-CA" dirty="0"/>
              <a:t> (E. Editor, Ed.). Publisher. DOI (if available)</a:t>
            </a:r>
          </a:p>
          <a:p>
            <a:pPr lvl="1"/>
            <a:r>
              <a:rPr lang="en-CA" dirty="0"/>
              <a:t>Smith, J. (2009). </a:t>
            </a:r>
            <a:r>
              <a:rPr lang="en-CA" i="1" dirty="0"/>
              <a:t>Citing references: All the rules.</a:t>
            </a:r>
            <a:r>
              <a:rPr lang="en-CA" dirty="0"/>
              <a:t> (J. Doe, Ed.). Yale University Press.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87082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E7CD-484F-2A06-54A7-602EC0E7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APA Format for Foreign Language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C7799-78B2-E901-2507-F2F441A23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>
                <a:solidFill>
                  <a:srgbClr val="333333"/>
                </a:solidFill>
                <a:effectLst/>
              </a:rPr>
              <a:t>Author(s) - last name, initials. (Year). Article title in original language [English translation of article title]. </a:t>
            </a:r>
            <a:r>
              <a:rPr lang="en-US" b="0" i="1">
                <a:solidFill>
                  <a:srgbClr val="333333"/>
                </a:solidFill>
                <a:effectLst/>
              </a:rPr>
              <a:t>Journal name - italicised, volume - italicised</a:t>
            </a:r>
            <a:r>
              <a:rPr lang="en-US" b="0" i="0">
                <a:solidFill>
                  <a:srgbClr val="333333"/>
                </a:solidFill>
                <a:effectLst/>
              </a:rPr>
              <a:t>(Issue - if available. Not italicised), Page(s). DOI or Web address - if available</a:t>
            </a:r>
          </a:p>
          <a:p>
            <a:pPr marL="0" indent="0">
              <a:buNone/>
            </a:pPr>
            <a:endParaRPr lang="en-US">
              <a:solidFill>
                <a:srgbClr val="333333"/>
              </a:solidFill>
            </a:endParaRPr>
          </a:p>
          <a:p>
            <a:r>
              <a:rPr lang="en-US">
                <a:solidFill>
                  <a:srgbClr val="333333"/>
                </a:solidFill>
              </a:rPr>
              <a:t>For sources that use other alphabets, </a:t>
            </a:r>
            <a:r>
              <a:rPr lang="en-US" i="1">
                <a:solidFill>
                  <a:srgbClr val="333333"/>
                </a:solidFill>
              </a:rPr>
              <a:t>transliterate</a:t>
            </a:r>
            <a:r>
              <a:rPr lang="en-US">
                <a:solidFill>
                  <a:srgbClr val="333333"/>
                </a:solidFill>
              </a:rPr>
              <a:t> (in Chinese, Pinyin) the title, as we are not to use other alphabets in APA style</a:t>
            </a:r>
          </a:p>
          <a:p>
            <a:r>
              <a:rPr lang="en-US">
                <a:solidFill>
                  <a:srgbClr val="333333"/>
                </a:solidFill>
              </a:rPr>
              <a:t>Names should still be last name, initials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124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434ED-1D9B-EAB3-B764-8A865009C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Use normal format, but add translated title after transliterated 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F52B1-1DEB-AE1A-DB9B-11C019AB5514}"/>
              </a:ext>
            </a:extLst>
          </p:cNvPr>
          <p:cNvSpPr txBox="1"/>
          <p:nvPr/>
        </p:nvSpPr>
        <p:spPr>
          <a:xfrm>
            <a:off x="1295402" y="2703001"/>
            <a:ext cx="9902011" cy="2866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-457200">
              <a:spcBef>
                <a:spcPts val="575"/>
              </a:spcBef>
              <a:spcAft>
                <a:spcPts val="600"/>
              </a:spcAft>
            </a:pPr>
            <a:r>
              <a:rPr lang="en-US" sz="2400" kern="120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Najm, Y. (1966).</a:t>
            </a:r>
            <a:r>
              <a:rPr lang="en-US" sz="2400" kern="1200">
                <a:solidFill>
                  <a:srgbClr val="333333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i="1" kern="120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Al-qissah fi al-adab Al-Arabi al-hadith</a:t>
            </a:r>
            <a:r>
              <a:rPr lang="en-US" sz="2400" kern="1200">
                <a:solidFill>
                  <a:srgbClr val="333333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kern="120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[The novel in modern Arabic literature]. Dar Al-Thaqafah.</a:t>
            </a:r>
            <a:endParaRPr lang="en-US" sz="2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200">
                <a:solidFill>
                  <a:srgbClr val="1C1C1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Ministry of Foreign Affairs. (1997, June 12). Peru jiken chosa iinkai no hokoku ni tsuite no Ikeda Gaimu Daijin no kishakaiken [Press interview with Foreign Minister Ikeda on the report of the investigation committee on the Peru Incident].</a:t>
            </a:r>
            <a:r>
              <a:rPr lang="en-US" sz="2400" kern="1200">
                <a:solidFill>
                  <a:srgbClr val="1C1C1C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i="1" kern="1200">
                <a:solidFill>
                  <a:srgbClr val="1C1C1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Ministry of Foreign Affairs of Japan</a:t>
            </a:r>
            <a:r>
              <a:rPr lang="en-US" sz="2400" kern="1200">
                <a:solidFill>
                  <a:srgbClr val="1C1C1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Retrieved from http://www.mofa.go.jp/mofaj/gaiko/hoka/peru/ index.html</a:t>
            </a:r>
            <a:endParaRPr lang="en-US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7736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17B5-05B1-026D-6E99-EA5DAC41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8CCC9-B275-EB68-86CD-91DEF73B2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4786031"/>
            <a:ext cx="9601196" cy="1089837"/>
          </a:xfrm>
        </p:spPr>
        <p:txBody>
          <a:bodyPr>
            <a:normAutofit/>
          </a:bodyPr>
          <a:lstStyle/>
          <a:p>
            <a:r>
              <a:rPr lang="en-US"/>
              <a:t>Read the article for Unit 4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B301897-48D3-CA63-A839-B6A73174C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517" y="2630770"/>
            <a:ext cx="8128000" cy="170278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2210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AFE3-45EC-9E24-D16D-B6390E16D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ABCC5-49A6-A3C9-FF87-4DEC3EECB9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6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E043A-7A8E-AA1D-2AFC-A5042312D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Primary 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FAE39-942D-0DA6-F876-510F3AC7B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570" y="2497123"/>
            <a:ext cx="10639203" cy="3616597"/>
          </a:xfrm>
        </p:spPr>
        <p:txBody>
          <a:bodyPr>
            <a:normAutofit lnSpcReduction="10000"/>
          </a:bodyPr>
          <a:lstStyle/>
          <a:p>
            <a:r>
              <a:rPr lang="en-US" sz="2800" i="0">
                <a:solidFill>
                  <a:srgbClr val="000000"/>
                </a:solidFill>
                <a:effectLst/>
              </a:rPr>
              <a:t>These are sources that contain raw, original, non-interpreted and unevaluated information</a:t>
            </a:r>
          </a:p>
          <a:p>
            <a:r>
              <a:rPr lang="en-US" sz="2800"/>
              <a:t>These are often published right away, things that are contemporary to the event being studied, or the first pieces of related information to something</a:t>
            </a:r>
          </a:p>
          <a:p>
            <a:r>
              <a:rPr lang="en-US" sz="2800"/>
              <a:t>A primary source might be a diary, newspaper, or letter written near or during a certain event, or the first study of a particular research question</a:t>
            </a:r>
          </a:p>
        </p:txBody>
      </p:sp>
    </p:spTree>
    <p:extLst>
      <p:ext uri="{BB962C8B-B14F-4D97-AF65-F5344CB8AC3E}">
        <p14:creationId xmlns:p14="http://schemas.microsoft.com/office/powerpoint/2010/main" val="1007847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20C3-EACE-C4F2-BDCB-83DBCC4EC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Secondary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E5FC1-81FD-607E-86B5-848BAB95F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092" y="2556932"/>
            <a:ext cx="10273709" cy="3483690"/>
          </a:xfrm>
        </p:spPr>
        <p:txBody>
          <a:bodyPr>
            <a:normAutofit/>
          </a:bodyPr>
          <a:lstStyle/>
          <a:p>
            <a:r>
              <a:rPr lang="en-US" sz="2800" i="0">
                <a:solidFill>
                  <a:srgbClr val="000000"/>
                </a:solidFill>
                <a:effectLst/>
              </a:rPr>
              <a:t>Sources that digest, analyze, evaluate and interpret the information contained within primary sources. </a:t>
            </a:r>
          </a:p>
          <a:p>
            <a:r>
              <a:rPr lang="en-US" sz="2800" i="0">
                <a:solidFill>
                  <a:srgbClr val="000000"/>
                </a:solidFill>
                <a:effectLst/>
              </a:rPr>
              <a:t>They tend to be argumentative, trying to understand or analyze the meaning or importance of something</a:t>
            </a:r>
          </a:p>
          <a:p>
            <a:r>
              <a:rPr lang="en-US" sz="2800">
                <a:solidFill>
                  <a:srgbClr val="000000"/>
                </a:solidFill>
              </a:rPr>
              <a:t>These will come longer after the event or topic in question – often scholarly articles, literature reviews, and books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699899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1DD03-0BF5-C369-E781-BEDFD0CA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Tertiary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CBCBF-7C82-C332-0E7E-361CD656C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052" y="2457255"/>
            <a:ext cx="10519588" cy="3908989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These are s</a:t>
            </a:r>
            <a:r>
              <a:rPr lang="en-US" sz="3200" i="0">
                <a:solidFill>
                  <a:srgbClr val="000000"/>
                </a:solidFill>
                <a:effectLst/>
              </a:rPr>
              <a:t>ources that compile, analyze, and digest secondary sources</a:t>
            </a:r>
          </a:p>
          <a:p>
            <a:r>
              <a:rPr lang="en-US" sz="3200" i="0">
                <a:solidFill>
                  <a:srgbClr val="000000"/>
                </a:solidFill>
                <a:effectLst/>
              </a:rPr>
              <a:t>They tend to be factual, covering information without as much commentary</a:t>
            </a:r>
          </a:p>
          <a:p>
            <a:r>
              <a:rPr lang="en-US" sz="3200">
                <a:solidFill>
                  <a:srgbClr val="000000"/>
                </a:solidFill>
              </a:rPr>
              <a:t>These are often the most recent, and include dictionaries, encyclopedias, annotated bibliographies and other reference books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74991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AAAF75-0095-DB1B-CA97-1AB3622B1EEF}"/>
              </a:ext>
            </a:extLst>
          </p:cNvPr>
          <p:cNvSpPr/>
          <p:nvPr/>
        </p:nvSpPr>
        <p:spPr>
          <a:xfrm>
            <a:off x="2494664" y="653902"/>
            <a:ext cx="6489848" cy="1306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Primary Sources:</a:t>
            </a:r>
          </a:p>
          <a:p>
            <a:pPr algn="ctr"/>
            <a:r>
              <a:rPr lang="en-US" sz="3600" b="1"/>
              <a:t>Recording the information first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6E69B7-4800-1613-6037-EBFCB002CFCD}"/>
              </a:ext>
            </a:extLst>
          </p:cNvPr>
          <p:cNvSpPr/>
          <p:nvPr/>
        </p:nvSpPr>
        <p:spPr>
          <a:xfrm>
            <a:off x="299041" y="2737880"/>
            <a:ext cx="11164186" cy="1306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Secondary Sources:</a:t>
            </a:r>
          </a:p>
          <a:p>
            <a:pPr algn="ctr"/>
            <a:r>
              <a:rPr lang="en-US" sz="3600" b="1"/>
              <a:t>Analyzing and Discussing the Recorded Information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D61412C-13C8-ACA6-1718-6053EBE810A0}"/>
              </a:ext>
            </a:extLst>
          </p:cNvPr>
          <p:cNvSpPr/>
          <p:nvPr/>
        </p:nvSpPr>
        <p:spPr>
          <a:xfrm>
            <a:off x="1778960" y="4806803"/>
            <a:ext cx="8204348" cy="1306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Tertiary Sources:</a:t>
            </a:r>
          </a:p>
          <a:p>
            <a:pPr algn="ctr"/>
            <a:r>
              <a:rPr lang="en-US" sz="3600" b="1"/>
              <a:t>Summarizing the Information So Far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03EC311-3146-4F63-E49F-99FD945DE0C1}"/>
              </a:ext>
            </a:extLst>
          </p:cNvPr>
          <p:cNvSpPr/>
          <p:nvPr/>
        </p:nvSpPr>
        <p:spPr>
          <a:xfrm>
            <a:off x="3148141" y="1995272"/>
            <a:ext cx="5182894" cy="692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74112C8-28B9-C40C-8E1A-2575AC110DE5}"/>
              </a:ext>
            </a:extLst>
          </p:cNvPr>
          <p:cNvSpPr/>
          <p:nvPr/>
        </p:nvSpPr>
        <p:spPr>
          <a:xfrm>
            <a:off x="3148141" y="4079250"/>
            <a:ext cx="5182894" cy="692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66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5238</Words>
  <Application>Microsoft Office PowerPoint</Application>
  <PresentationFormat>Widescreen</PresentationFormat>
  <Paragraphs>376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Organic</vt:lpstr>
      <vt:lpstr>Academic Reading &amp; Writing</vt:lpstr>
      <vt:lpstr>Last Week</vt:lpstr>
      <vt:lpstr>Quiz</vt:lpstr>
      <vt:lpstr>Literature Reviews &amp; Citations</vt:lpstr>
      <vt:lpstr>Types of Sources</vt:lpstr>
      <vt:lpstr>Primary Sources</vt:lpstr>
      <vt:lpstr>Secondary sources</vt:lpstr>
      <vt:lpstr>Tertiary Sources</vt:lpstr>
      <vt:lpstr>PowerPoint Presentation</vt:lpstr>
      <vt:lpstr>PowerPoint Presentation</vt:lpstr>
      <vt:lpstr>Writing Focus – Literature Review</vt:lpstr>
      <vt:lpstr>Purpose of a Literature Review</vt:lpstr>
      <vt:lpstr>Function of a Literature Review</vt:lpstr>
      <vt:lpstr>How to Write a Literature Review</vt:lpstr>
      <vt:lpstr>PowerPoint Presentation</vt:lpstr>
      <vt:lpstr>Step 1: Problem Formulation</vt:lpstr>
      <vt:lpstr>Step 2: Literature Source</vt:lpstr>
      <vt:lpstr>Step 3: Note-Taking</vt:lpstr>
      <vt:lpstr>Step 4: Writing the Review</vt:lpstr>
      <vt:lpstr>Step 4: Writing the Review</vt:lpstr>
      <vt:lpstr>PowerPoint Presentation</vt:lpstr>
      <vt:lpstr>Literature Review Assignment</vt:lpstr>
      <vt:lpstr>Assignment Format</vt:lpstr>
      <vt:lpstr>November Assignment FAQ</vt:lpstr>
      <vt:lpstr>Citation and Citation Styles</vt:lpstr>
      <vt:lpstr>Citations</vt:lpstr>
      <vt:lpstr>When to use citations</vt:lpstr>
      <vt:lpstr>Main Styles </vt:lpstr>
      <vt:lpstr>APA</vt:lpstr>
      <vt:lpstr>APA in text citations</vt:lpstr>
      <vt:lpstr>APA in text citations</vt:lpstr>
      <vt:lpstr>APA in text citations</vt:lpstr>
      <vt:lpstr>APA in text citations</vt:lpstr>
      <vt:lpstr>APA in text citations</vt:lpstr>
      <vt:lpstr>APA in text citations</vt:lpstr>
      <vt:lpstr>APA in text citations</vt:lpstr>
      <vt:lpstr>APA in text citations</vt:lpstr>
      <vt:lpstr>APA in text citations</vt:lpstr>
      <vt:lpstr>APA reference list</vt:lpstr>
      <vt:lpstr>APA reference list</vt:lpstr>
      <vt:lpstr>APA reference list</vt:lpstr>
      <vt:lpstr>APA reference list</vt:lpstr>
      <vt:lpstr>APA reference list</vt:lpstr>
      <vt:lpstr>APA reference list</vt:lpstr>
      <vt:lpstr>APA Format for Foreign Language Sources</vt:lpstr>
      <vt:lpstr>Use normal format, but add translated title after transliterated one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Reading &amp; Writing</dc:title>
  <dc:creator>Russell Burgess</dc:creator>
  <cp:lastModifiedBy>Russell Burgess</cp:lastModifiedBy>
  <cp:revision>49</cp:revision>
  <dcterms:created xsi:type="dcterms:W3CDTF">2022-10-16T01:50:37Z</dcterms:created>
  <dcterms:modified xsi:type="dcterms:W3CDTF">2023-10-16T07:57:55Z</dcterms:modified>
</cp:coreProperties>
</file>