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932" r:id="rId4"/>
    <p:sldId id="928" r:id="rId5"/>
    <p:sldId id="455" r:id="rId6"/>
    <p:sldId id="452" r:id="rId7"/>
    <p:sldId id="933" r:id="rId8"/>
    <p:sldId id="947" r:id="rId9"/>
    <p:sldId id="457" r:id="rId10"/>
    <p:sldId id="458" r:id="rId11"/>
    <p:sldId id="459" r:id="rId12"/>
    <p:sldId id="456" r:id="rId13"/>
    <p:sldId id="934" r:id="rId14"/>
    <p:sldId id="935" r:id="rId15"/>
    <p:sldId id="936" r:id="rId16"/>
    <p:sldId id="937" r:id="rId17"/>
    <p:sldId id="938" r:id="rId18"/>
    <p:sldId id="939" r:id="rId19"/>
    <p:sldId id="949" r:id="rId20"/>
    <p:sldId id="950" r:id="rId21"/>
    <p:sldId id="940" r:id="rId22"/>
    <p:sldId id="941" r:id="rId23"/>
    <p:sldId id="942" r:id="rId24"/>
    <p:sldId id="943" r:id="rId25"/>
    <p:sldId id="462" r:id="rId26"/>
    <p:sldId id="266" r:id="rId27"/>
    <p:sldId id="268" r:id="rId28"/>
    <p:sldId id="269" r:id="rId29"/>
    <p:sldId id="270" r:id="rId30"/>
    <p:sldId id="272" r:id="rId31"/>
    <p:sldId id="273" r:id="rId32"/>
    <p:sldId id="453" r:id="rId33"/>
    <p:sldId id="454" r:id="rId34"/>
    <p:sldId id="274" r:id="rId35"/>
    <p:sldId id="951" r:id="rId36"/>
    <p:sldId id="275" r:id="rId37"/>
    <p:sldId id="276" r:id="rId38"/>
    <p:sldId id="277" r:id="rId39"/>
    <p:sldId id="450" r:id="rId40"/>
    <p:sldId id="451" r:id="rId41"/>
    <p:sldId id="280"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D2C6C0-0B24-4287-80E3-EF17EAE04D4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CA"/>
        </a:p>
      </dgm:t>
    </dgm:pt>
    <dgm:pt modelId="{A2166B9D-AD0C-4462-8EEB-B43CBC82562D}">
      <dgm:prSet custT="1"/>
      <dgm:spPr/>
      <dgm:t>
        <a:bodyPr/>
        <a:lstStyle/>
        <a:p>
          <a:r>
            <a:rPr lang="en-CA" sz="2800" dirty="0"/>
            <a:t>Students frequently overuse direct quotation in taking notes, and as a result they overuse quotations in the final [research] paper. Probably only about 10% of your final manuscript should appear as directly quoted matter. Therefore, you should strive to limit the amount of exact transcribing of source materials while taking notes. </a:t>
          </a:r>
          <a:br>
            <a:rPr lang="en-CA" sz="2800" dirty="0"/>
          </a:br>
          <a:r>
            <a:rPr lang="en-CA" sz="2800" dirty="0"/>
            <a:t>Lester, James D. Writing Research Papers. 2nd ed. (1976): 46-47.</a:t>
          </a:r>
        </a:p>
      </dgm:t>
    </dgm:pt>
    <dgm:pt modelId="{95893E1A-2FA9-4F33-B35F-6AD58557B2F9}" type="parTrans" cxnId="{9EDB8088-CF59-4487-9C45-4D017DCEBCF8}">
      <dgm:prSet/>
      <dgm:spPr/>
      <dgm:t>
        <a:bodyPr/>
        <a:lstStyle/>
        <a:p>
          <a:endParaRPr lang="en-CA" sz="2800"/>
        </a:p>
      </dgm:t>
    </dgm:pt>
    <dgm:pt modelId="{6D1BC897-7CF1-47FB-BDDB-1E4B7D3821F2}" type="sibTrans" cxnId="{9EDB8088-CF59-4487-9C45-4D017DCEBCF8}">
      <dgm:prSet/>
      <dgm:spPr/>
      <dgm:t>
        <a:bodyPr/>
        <a:lstStyle/>
        <a:p>
          <a:endParaRPr lang="en-CA" sz="2800"/>
        </a:p>
      </dgm:t>
    </dgm:pt>
    <dgm:pt modelId="{E414908C-0A26-488C-ACF0-6E49DFD389D6}">
      <dgm:prSet custT="1"/>
      <dgm:spPr/>
      <dgm:t>
        <a:bodyPr/>
        <a:lstStyle/>
        <a:p>
          <a:r>
            <a:rPr lang="en-CA" sz="2800" dirty="0"/>
            <a:t>Students often use too many direct quotations when they take notes, resulting in too many of them in the final research paper. In fact, probably only about 10% of the final copy should consist of directly quoted material. So it is important to limit the amount of source material copied while taking </a:t>
          </a:r>
          <a:r>
            <a:rPr lang="en-CA" sz="2800"/>
            <a:t>notes.</a:t>
          </a:r>
          <a:endParaRPr lang="en-CA" sz="2800" dirty="0"/>
        </a:p>
      </dgm:t>
    </dgm:pt>
    <dgm:pt modelId="{E5CE9E9D-0D4D-4540-A65F-5791B5BECCBA}" type="parTrans" cxnId="{43061347-CA55-42A7-9B40-F2481FAC7561}">
      <dgm:prSet/>
      <dgm:spPr/>
      <dgm:t>
        <a:bodyPr/>
        <a:lstStyle/>
        <a:p>
          <a:endParaRPr lang="en-CA" sz="2800"/>
        </a:p>
      </dgm:t>
    </dgm:pt>
    <dgm:pt modelId="{319E7F3F-1549-4393-B3B0-3BAEDF0E8421}" type="sibTrans" cxnId="{43061347-CA55-42A7-9B40-F2481FAC7561}">
      <dgm:prSet/>
      <dgm:spPr/>
      <dgm:t>
        <a:bodyPr/>
        <a:lstStyle/>
        <a:p>
          <a:endParaRPr lang="en-CA" sz="2800"/>
        </a:p>
      </dgm:t>
    </dgm:pt>
    <dgm:pt modelId="{5DFB25B0-435A-424E-975F-E1C23A517131}" type="pres">
      <dgm:prSet presAssocID="{4DD2C6C0-0B24-4287-80E3-EF17EAE04D40}" presName="linear" presStyleCnt="0">
        <dgm:presLayoutVars>
          <dgm:animLvl val="lvl"/>
          <dgm:resizeHandles val="exact"/>
        </dgm:presLayoutVars>
      </dgm:prSet>
      <dgm:spPr/>
    </dgm:pt>
    <dgm:pt modelId="{202E3A35-6380-47A4-9C9B-2AD080C378CE}" type="pres">
      <dgm:prSet presAssocID="{A2166B9D-AD0C-4462-8EEB-B43CBC82562D}" presName="parentText" presStyleLbl="node1" presStyleIdx="0" presStyleCnt="2">
        <dgm:presLayoutVars>
          <dgm:chMax val="0"/>
          <dgm:bulletEnabled val="1"/>
        </dgm:presLayoutVars>
      </dgm:prSet>
      <dgm:spPr/>
    </dgm:pt>
    <dgm:pt modelId="{74F2528E-C292-45D6-B577-E17F13C50469}" type="pres">
      <dgm:prSet presAssocID="{6D1BC897-7CF1-47FB-BDDB-1E4B7D3821F2}" presName="spacer" presStyleCnt="0"/>
      <dgm:spPr/>
    </dgm:pt>
    <dgm:pt modelId="{51742E4A-A627-4803-B1A8-2FE5E0978C0A}" type="pres">
      <dgm:prSet presAssocID="{E414908C-0A26-488C-ACF0-6E49DFD389D6}" presName="parentText" presStyleLbl="node1" presStyleIdx="1" presStyleCnt="2">
        <dgm:presLayoutVars>
          <dgm:chMax val="0"/>
          <dgm:bulletEnabled val="1"/>
        </dgm:presLayoutVars>
      </dgm:prSet>
      <dgm:spPr/>
    </dgm:pt>
  </dgm:ptLst>
  <dgm:cxnLst>
    <dgm:cxn modelId="{7EF91A5F-2214-4B2F-A451-D859F054D180}" type="presOf" srcId="{E414908C-0A26-488C-ACF0-6E49DFD389D6}" destId="{51742E4A-A627-4803-B1A8-2FE5E0978C0A}" srcOrd="0" destOrd="0" presId="urn:microsoft.com/office/officeart/2005/8/layout/vList2"/>
    <dgm:cxn modelId="{73C5475F-C12A-42FA-9795-326AC0F2DAB9}" type="presOf" srcId="{A2166B9D-AD0C-4462-8EEB-B43CBC82562D}" destId="{202E3A35-6380-47A4-9C9B-2AD080C378CE}" srcOrd="0" destOrd="0" presId="urn:microsoft.com/office/officeart/2005/8/layout/vList2"/>
    <dgm:cxn modelId="{CA2BB962-DF30-4934-9348-BA1465928D9B}" type="presOf" srcId="{4DD2C6C0-0B24-4287-80E3-EF17EAE04D40}" destId="{5DFB25B0-435A-424E-975F-E1C23A517131}" srcOrd="0" destOrd="0" presId="urn:microsoft.com/office/officeart/2005/8/layout/vList2"/>
    <dgm:cxn modelId="{43061347-CA55-42A7-9B40-F2481FAC7561}" srcId="{4DD2C6C0-0B24-4287-80E3-EF17EAE04D40}" destId="{E414908C-0A26-488C-ACF0-6E49DFD389D6}" srcOrd="1" destOrd="0" parTransId="{E5CE9E9D-0D4D-4540-A65F-5791B5BECCBA}" sibTransId="{319E7F3F-1549-4393-B3B0-3BAEDF0E8421}"/>
    <dgm:cxn modelId="{9EDB8088-CF59-4487-9C45-4D017DCEBCF8}" srcId="{4DD2C6C0-0B24-4287-80E3-EF17EAE04D40}" destId="{A2166B9D-AD0C-4462-8EEB-B43CBC82562D}" srcOrd="0" destOrd="0" parTransId="{95893E1A-2FA9-4F33-B35F-6AD58557B2F9}" sibTransId="{6D1BC897-7CF1-47FB-BDDB-1E4B7D3821F2}"/>
    <dgm:cxn modelId="{21EC676D-EA8A-44D3-A0DD-4354B271F404}" type="presParOf" srcId="{5DFB25B0-435A-424E-975F-E1C23A517131}" destId="{202E3A35-6380-47A4-9C9B-2AD080C378CE}" srcOrd="0" destOrd="0" presId="urn:microsoft.com/office/officeart/2005/8/layout/vList2"/>
    <dgm:cxn modelId="{5D148A5D-8426-40D9-8C3A-E6913668FA1A}" type="presParOf" srcId="{5DFB25B0-435A-424E-975F-E1C23A517131}" destId="{74F2528E-C292-45D6-B577-E17F13C50469}" srcOrd="1" destOrd="0" presId="urn:microsoft.com/office/officeart/2005/8/layout/vList2"/>
    <dgm:cxn modelId="{58ED6133-30A3-4140-879E-EEA68A032E26}" type="presParOf" srcId="{5DFB25B0-435A-424E-975F-E1C23A517131}" destId="{51742E4A-A627-4803-B1A8-2FE5E0978C0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D2C6C0-0B24-4287-80E3-EF17EAE04D4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CA"/>
        </a:p>
      </dgm:t>
    </dgm:pt>
    <dgm:pt modelId="{A2166B9D-AD0C-4462-8EEB-B43CBC82562D}">
      <dgm:prSet custT="1"/>
      <dgm:spPr/>
      <dgm:t>
        <a:bodyPr/>
        <a:lstStyle/>
        <a:p>
          <a:r>
            <a:rPr lang="en-CA" sz="2800" dirty="0"/>
            <a:t>Students frequently overuse direct quotation in taking notes, and as a result they overuse quotations in the final [research] paper. Probably only about 10% of your final manuscript should appear as directly quoted matter. Therefore, you should strive to limit the amount of exact transcribing of source materials while taking notes. </a:t>
          </a:r>
          <a:br>
            <a:rPr lang="en-CA" sz="2800" dirty="0"/>
          </a:br>
          <a:r>
            <a:rPr lang="en-CA" sz="2800" dirty="0"/>
            <a:t>Lester, James D. Writing Research Papers. 2nd ed. (1976): 46-47.</a:t>
          </a:r>
        </a:p>
      </dgm:t>
    </dgm:pt>
    <dgm:pt modelId="{95893E1A-2FA9-4F33-B35F-6AD58557B2F9}" type="parTrans" cxnId="{9EDB8088-CF59-4487-9C45-4D017DCEBCF8}">
      <dgm:prSet/>
      <dgm:spPr/>
      <dgm:t>
        <a:bodyPr/>
        <a:lstStyle/>
        <a:p>
          <a:endParaRPr lang="en-CA" sz="2800"/>
        </a:p>
      </dgm:t>
    </dgm:pt>
    <dgm:pt modelId="{6D1BC897-7CF1-47FB-BDDB-1E4B7D3821F2}" type="sibTrans" cxnId="{9EDB8088-CF59-4487-9C45-4D017DCEBCF8}">
      <dgm:prSet/>
      <dgm:spPr/>
      <dgm:t>
        <a:bodyPr/>
        <a:lstStyle/>
        <a:p>
          <a:endParaRPr lang="en-CA" sz="2800"/>
        </a:p>
      </dgm:t>
    </dgm:pt>
    <dgm:pt modelId="{E414908C-0A26-488C-ACF0-6E49DFD389D6}">
      <dgm:prSet custT="1"/>
      <dgm:spPr/>
      <dgm:t>
        <a:bodyPr/>
        <a:lstStyle/>
        <a:p>
          <a:r>
            <a:rPr lang="en-CA" sz="2800" dirty="0"/>
            <a:t>In research papers students often quote excessively, failing to keep quoted material down to a desirable level. Since the problem usually originates during note taking, it is essential to minimize the material recorded verbatim (Lester 46-47).</a:t>
          </a:r>
        </a:p>
      </dgm:t>
    </dgm:pt>
    <dgm:pt modelId="{E5CE9E9D-0D4D-4540-A65F-5791B5BECCBA}" type="parTrans" cxnId="{43061347-CA55-42A7-9B40-F2481FAC7561}">
      <dgm:prSet/>
      <dgm:spPr/>
      <dgm:t>
        <a:bodyPr/>
        <a:lstStyle/>
        <a:p>
          <a:endParaRPr lang="en-CA" sz="2800"/>
        </a:p>
      </dgm:t>
    </dgm:pt>
    <dgm:pt modelId="{319E7F3F-1549-4393-B3B0-3BAEDF0E8421}" type="sibTrans" cxnId="{43061347-CA55-42A7-9B40-F2481FAC7561}">
      <dgm:prSet/>
      <dgm:spPr/>
      <dgm:t>
        <a:bodyPr/>
        <a:lstStyle/>
        <a:p>
          <a:endParaRPr lang="en-CA" sz="2800"/>
        </a:p>
      </dgm:t>
    </dgm:pt>
    <dgm:pt modelId="{5DFB25B0-435A-424E-975F-E1C23A517131}" type="pres">
      <dgm:prSet presAssocID="{4DD2C6C0-0B24-4287-80E3-EF17EAE04D40}" presName="linear" presStyleCnt="0">
        <dgm:presLayoutVars>
          <dgm:animLvl val="lvl"/>
          <dgm:resizeHandles val="exact"/>
        </dgm:presLayoutVars>
      </dgm:prSet>
      <dgm:spPr/>
    </dgm:pt>
    <dgm:pt modelId="{202E3A35-6380-47A4-9C9B-2AD080C378CE}" type="pres">
      <dgm:prSet presAssocID="{A2166B9D-AD0C-4462-8EEB-B43CBC82562D}" presName="parentText" presStyleLbl="node1" presStyleIdx="0" presStyleCnt="2">
        <dgm:presLayoutVars>
          <dgm:chMax val="0"/>
          <dgm:bulletEnabled val="1"/>
        </dgm:presLayoutVars>
      </dgm:prSet>
      <dgm:spPr/>
    </dgm:pt>
    <dgm:pt modelId="{74F2528E-C292-45D6-B577-E17F13C50469}" type="pres">
      <dgm:prSet presAssocID="{6D1BC897-7CF1-47FB-BDDB-1E4B7D3821F2}" presName="spacer" presStyleCnt="0"/>
      <dgm:spPr/>
    </dgm:pt>
    <dgm:pt modelId="{51742E4A-A627-4803-B1A8-2FE5E0978C0A}" type="pres">
      <dgm:prSet presAssocID="{E414908C-0A26-488C-ACF0-6E49DFD389D6}" presName="parentText" presStyleLbl="node1" presStyleIdx="1" presStyleCnt="2" custLinFactNeighborX="-1172">
        <dgm:presLayoutVars>
          <dgm:chMax val="0"/>
          <dgm:bulletEnabled val="1"/>
        </dgm:presLayoutVars>
      </dgm:prSet>
      <dgm:spPr/>
    </dgm:pt>
  </dgm:ptLst>
  <dgm:cxnLst>
    <dgm:cxn modelId="{7EF91A5F-2214-4B2F-A451-D859F054D180}" type="presOf" srcId="{E414908C-0A26-488C-ACF0-6E49DFD389D6}" destId="{51742E4A-A627-4803-B1A8-2FE5E0978C0A}" srcOrd="0" destOrd="0" presId="urn:microsoft.com/office/officeart/2005/8/layout/vList2"/>
    <dgm:cxn modelId="{73C5475F-C12A-42FA-9795-326AC0F2DAB9}" type="presOf" srcId="{A2166B9D-AD0C-4462-8EEB-B43CBC82562D}" destId="{202E3A35-6380-47A4-9C9B-2AD080C378CE}" srcOrd="0" destOrd="0" presId="urn:microsoft.com/office/officeart/2005/8/layout/vList2"/>
    <dgm:cxn modelId="{CA2BB962-DF30-4934-9348-BA1465928D9B}" type="presOf" srcId="{4DD2C6C0-0B24-4287-80E3-EF17EAE04D40}" destId="{5DFB25B0-435A-424E-975F-E1C23A517131}" srcOrd="0" destOrd="0" presId="urn:microsoft.com/office/officeart/2005/8/layout/vList2"/>
    <dgm:cxn modelId="{43061347-CA55-42A7-9B40-F2481FAC7561}" srcId="{4DD2C6C0-0B24-4287-80E3-EF17EAE04D40}" destId="{E414908C-0A26-488C-ACF0-6E49DFD389D6}" srcOrd="1" destOrd="0" parTransId="{E5CE9E9D-0D4D-4540-A65F-5791B5BECCBA}" sibTransId="{319E7F3F-1549-4393-B3B0-3BAEDF0E8421}"/>
    <dgm:cxn modelId="{9EDB8088-CF59-4487-9C45-4D017DCEBCF8}" srcId="{4DD2C6C0-0B24-4287-80E3-EF17EAE04D40}" destId="{A2166B9D-AD0C-4462-8EEB-B43CBC82562D}" srcOrd="0" destOrd="0" parTransId="{95893E1A-2FA9-4F33-B35F-6AD58557B2F9}" sibTransId="{6D1BC897-7CF1-47FB-BDDB-1E4B7D3821F2}"/>
    <dgm:cxn modelId="{21EC676D-EA8A-44D3-A0DD-4354B271F404}" type="presParOf" srcId="{5DFB25B0-435A-424E-975F-E1C23A517131}" destId="{202E3A35-6380-47A4-9C9B-2AD080C378CE}" srcOrd="0" destOrd="0" presId="urn:microsoft.com/office/officeart/2005/8/layout/vList2"/>
    <dgm:cxn modelId="{5D148A5D-8426-40D9-8C3A-E6913668FA1A}" type="presParOf" srcId="{5DFB25B0-435A-424E-975F-E1C23A517131}" destId="{74F2528E-C292-45D6-B577-E17F13C50469}" srcOrd="1" destOrd="0" presId="urn:microsoft.com/office/officeart/2005/8/layout/vList2"/>
    <dgm:cxn modelId="{58ED6133-30A3-4140-879E-EEA68A032E26}" type="presParOf" srcId="{5DFB25B0-435A-424E-975F-E1C23A517131}" destId="{51742E4A-A627-4803-B1A8-2FE5E0978C0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D2C6C0-0B24-4287-80E3-EF17EAE04D4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CA"/>
        </a:p>
      </dgm:t>
    </dgm:pt>
    <dgm:pt modelId="{A2166B9D-AD0C-4462-8EEB-B43CBC82562D}">
      <dgm:prSet/>
      <dgm:spPr/>
      <dgm:t>
        <a:bodyPr/>
        <a:lstStyle/>
        <a:p>
          <a:r>
            <a:rPr lang="en-CA" dirty="0"/>
            <a:t>Wines drunk at Greek tables did not always come from Greece itself. The wine snobbery of the time extolled the merits of wines from the slopes of Mount Lebanon, from Palestine, Egypt and Magna Graecia-Greater Greece, i.e., southern Italy. The ten litres a day drunk by the famous wrestler Milo of Croton was a wine famous in Calabria, where Milo lived: this wine, Ciro, is still made.</a:t>
          </a:r>
        </a:p>
      </dgm:t>
    </dgm:pt>
    <dgm:pt modelId="{95893E1A-2FA9-4F33-B35F-6AD58557B2F9}" type="parTrans" cxnId="{9EDB8088-CF59-4487-9C45-4D017DCEBCF8}">
      <dgm:prSet/>
      <dgm:spPr/>
      <dgm:t>
        <a:bodyPr/>
        <a:lstStyle/>
        <a:p>
          <a:endParaRPr lang="en-CA"/>
        </a:p>
      </dgm:t>
    </dgm:pt>
    <dgm:pt modelId="{6D1BC897-7CF1-47FB-BDDB-1E4B7D3821F2}" type="sibTrans" cxnId="{9EDB8088-CF59-4487-9C45-4D017DCEBCF8}">
      <dgm:prSet/>
      <dgm:spPr/>
      <dgm:t>
        <a:bodyPr/>
        <a:lstStyle/>
        <a:p>
          <a:endParaRPr lang="en-CA"/>
        </a:p>
      </dgm:t>
    </dgm:pt>
    <dgm:pt modelId="{E414908C-0A26-488C-ACF0-6E49DFD389D6}">
      <dgm:prSet/>
      <dgm:spPr/>
      <dgm:t>
        <a:bodyPr/>
        <a:lstStyle/>
        <a:p>
          <a:r>
            <a:rPr lang="en-CA" dirty="0"/>
            <a:t>Wines drunk by Greeks were not always made in Greece itself. The wine snobs of that period celebrated wines from Mount Lebanon, Palestine, and Egypt. The famous wrestler Milo of Croton, who consumed ten liters of wine a day, drank wine made in Calabria outside of Greece; this wine, Ciro, is still made.</a:t>
          </a:r>
        </a:p>
      </dgm:t>
    </dgm:pt>
    <dgm:pt modelId="{E5CE9E9D-0D4D-4540-A65F-5791B5BECCBA}" type="parTrans" cxnId="{43061347-CA55-42A7-9B40-F2481FAC7561}">
      <dgm:prSet/>
      <dgm:spPr/>
      <dgm:t>
        <a:bodyPr/>
        <a:lstStyle/>
        <a:p>
          <a:endParaRPr lang="en-CA"/>
        </a:p>
      </dgm:t>
    </dgm:pt>
    <dgm:pt modelId="{319E7F3F-1549-4393-B3B0-3BAEDF0E8421}" type="sibTrans" cxnId="{43061347-CA55-42A7-9B40-F2481FAC7561}">
      <dgm:prSet/>
      <dgm:spPr/>
      <dgm:t>
        <a:bodyPr/>
        <a:lstStyle/>
        <a:p>
          <a:endParaRPr lang="en-CA"/>
        </a:p>
      </dgm:t>
    </dgm:pt>
    <dgm:pt modelId="{5DFB25B0-435A-424E-975F-E1C23A517131}" type="pres">
      <dgm:prSet presAssocID="{4DD2C6C0-0B24-4287-80E3-EF17EAE04D40}" presName="linear" presStyleCnt="0">
        <dgm:presLayoutVars>
          <dgm:animLvl val="lvl"/>
          <dgm:resizeHandles val="exact"/>
        </dgm:presLayoutVars>
      </dgm:prSet>
      <dgm:spPr/>
    </dgm:pt>
    <dgm:pt modelId="{202E3A35-6380-47A4-9C9B-2AD080C378CE}" type="pres">
      <dgm:prSet presAssocID="{A2166B9D-AD0C-4462-8EEB-B43CBC82562D}" presName="parentText" presStyleLbl="node1" presStyleIdx="0" presStyleCnt="2">
        <dgm:presLayoutVars>
          <dgm:chMax val="0"/>
          <dgm:bulletEnabled val="1"/>
        </dgm:presLayoutVars>
      </dgm:prSet>
      <dgm:spPr/>
    </dgm:pt>
    <dgm:pt modelId="{74F2528E-C292-45D6-B577-E17F13C50469}" type="pres">
      <dgm:prSet presAssocID="{6D1BC897-7CF1-47FB-BDDB-1E4B7D3821F2}" presName="spacer" presStyleCnt="0"/>
      <dgm:spPr/>
    </dgm:pt>
    <dgm:pt modelId="{51742E4A-A627-4803-B1A8-2FE5E0978C0A}" type="pres">
      <dgm:prSet presAssocID="{E414908C-0A26-488C-ACF0-6E49DFD389D6}" presName="parentText" presStyleLbl="node1" presStyleIdx="1" presStyleCnt="2" custLinFactNeighborX="-1172">
        <dgm:presLayoutVars>
          <dgm:chMax val="0"/>
          <dgm:bulletEnabled val="1"/>
        </dgm:presLayoutVars>
      </dgm:prSet>
      <dgm:spPr/>
    </dgm:pt>
  </dgm:ptLst>
  <dgm:cxnLst>
    <dgm:cxn modelId="{7EF91A5F-2214-4B2F-A451-D859F054D180}" type="presOf" srcId="{E414908C-0A26-488C-ACF0-6E49DFD389D6}" destId="{51742E4A-A627-4803-B1A8-2FE5E0978C0A}" srcOrd="0" destOrd="0" presId="urn:microsoft.com/office/officeart/2005/8/layout/vList2"/>
    <dgm:cxn modelId="{73C5475F-C12A-42FA-9795-326AC0F2DAB9}" type="presOf" srcId="{A2166B9D-AD0C-4462-8EEB-B43CBC82562D}" destId="{202E3A35-6380-47A4-9C9B-2AD080C378CE}" srcOrd="0" destOrd="0" presId="urn:microsoft.com/office/officeart/2005/8/layout/vList2"/>
    <dgm:cxn modelId="{CA2BB962-DF30-4934-9348-BA1465928D9B}" type="presOf" srcId="{4DD2C6C0-0B24-4287-80E3-EF17EAE04D40}" destId="{5DFB25B0-435A-424E-975F-E1C23A517131}" srcOrd="0" destOrd="0" presId="urn:microsoft.com/office/officeart/2005/8/layout/vList2"/>
    <dgm:cxn modelId="{43061347-CA55-42A7-9B40-F2481FAC7561}" srcId="{4DD2C6C0-0B24-4287-80E3-EF17EAE04D40}" destId="{E414908C-0A26-488C-ACF0-6E49DFD389D6}" srcOrd="1" destOrd="0" parTransId="{E5CE9E9D-0D4D-4540-A65F-5791B5BECCBA}" sibTransId="{319E7F3F-1549-4393-B3B0-3BAEDF0E8421}"/>
    <dgm:cxn modelId="{9EDB8088-CF59-4487-9C45-4D017DCEBCF8}" srcId="{4DD2C6C0-0B24-4287-80E3-EF17EAE04D40}" destId="{A2166B9D-AD0C-4462-8EEB-B43CBC82562D}" srcOrd="0" destOrd="0" parTransId="{95893E1A-2FA9-4F33-B35F-6AD58557B2F9}" sibTransId="{6D1BC897-7CF1-47FB-BDDB-1E4B7D3821F2}"/>
    <dgm:cxn modelId="{21EC676D-EA8A-44D3-A0DD-4354B271F404}" type="presParOf" srcId="{5DFB25B0-435A-424E-975F-E1C23A517131}" destId="{202E3A35-6380-47A4-9C9B-2AD080C378CE}" srcOrd="0" destOrd="0" presId="urn:microsoft.com/office/officeart/2005/8/layout/vList2"/>
    <dgm:cxn modelId="{5D148A5D-8426-40D9-8C3A-E6913668FA1A}" type="presParOf" srcId="{5DFB25B0-435A-424E-975F-E1C23A517131}" destId="{74F2528E-C292-45D6-B577-E17F13C50469}" srcOrd="1" destOrd="0" presId="urn:microsoft.com/office/officeart/2005/8/layout/vList2"/>
    <dgm:cxn modelId="{58ED6133-30A3-4140-879E-EEA68A032E26}" type="presParOf" srcId="{5DFB25B0-435A-424E-975F-E1C23A517131}" destId="{51742E4A-A627-4803-B1A8-2FE5E0978C0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D2C6C0-0B24-4287-80E3-EF17EAE04D4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CA"/>
        </a:p>
      </dgm:t>
    </dgm:pt>
    <dgm:pt modelId="{A2166B9D-AD0C-4462-8EEB-B43CBC82562D}">
      <dgm:prSet/>
      <dgm:spPr/>
      <dgm:t>
        <a:bodyPr/>
        <a:lstStyle/>
        <a:p>
          <a:r>
            <a:rPr lang="en-CA" dirty="0"/>
            <a:t>Wines drunk at Greek tables did not always come from Greece itself. The wine snobbery of the time extolled the merits of wines from the slopes of Mount Lebanon, from Palestine, Egypt and Magna Graecia-Greater Greece, i.e., southern Italy. The ten litres a day drunk by the famous wrestler Milo of Croton was a wine famous in Calabria, where Milo lived: this wine, Ciro, is still made.</a:t>
          </a:r>
        </a:p>
      </dgm:t>
    </dgm:pt>
    <dgm:pt modelId="{95893E1A-2FA9-4F33-B35F-6AD58557B2F9}" type="parTrans" cxnId="{9EDB8088-CF59-4487-9C45-4D017DCEBCF8}">
      <dgm:prSet/>
      <dgm:spPr/>
      <dgm:t>
        <a:bodyPr/>
        <a:lstStyle/>
        <a:p>
          <a:endParaRPr lang="en-CA"/>
        </a:p>
      </dgm:t>
    </dgm:pt>
    <dgm:pt modelId="{6D1BC897-7CF1-47FB-BDDB-1E4B7D3821F2}" type="sibTrans" cxnId="{9EDB8088-CF59-4487-9C45-4D017DCEBCF8}">
      <dgm:prSet/>
      <dgm:spPr/>
      <dgm:t>
        <a:bodyPr/>
        <a:lstStyle/>
        <a:p>
          <a:endParaRPr lang="en-CA"/>
        </a:p>
      </dgm:t>
    </dgm:pt>
    <dgm:pt modelId="{E414908C-0A26-488C-ACF0-6E49DFD389D6}">
      <dgm:prSet/>
      <dgm:spPr/>
      <dgm:t>
        <a:bodyPr/>
        <a:lstStyle/>
        <a:p>
          <a:r>
            <a:rPr lang="en-CA" dirty="0"/>
            <a:t>Although Greeks were picky about their wine, they enjoyed wine from outside Greece. Upstanding Greeks enjoyed wine from many of Greece’s local trading partners—including Palestine, Egypt and southern Italy. One story tells of the famous wrestler Milo of Croton, who consumed ten liters of foreign </a:t>
          </a:r>
          <a:r>
            <a:rPr lang="en-CA"/>
            <a:t>wine daily</a:t>
          </a:r>
          <a:r>
            <a:rPr lang="en-US"/>
            <a:t> (Toussant-Samat 263)</a:t>
          </a:r>
          <a:endParaRPr lang="en-CA" dirty="0"/>
        </a:p>
      </dgm:t>
    </dgm:pt>
    <dgm:pt modelId="{E5CE9E9D-0D4D-4540-A65F-5791B5BECCBA}" type="parTrans" cxnId="{43061347-CA55-42A7-9B40-F2481FAC7561}">
      <dgm:prSet/>
      <dgm:spPr/>
      <dgm:t>
        <a:bodyPr/>
        <a:lstStyle/>
        <a:p>
          <a:endParaRPr lang="en-CA"/>
        </a:p>
      </dgm:t>
    </dgm:pt>
    <dgm:pt modelId="{319E7F3F-1549-4393-B3B0-3BAEDF0E8421}" type="sibTrans" cxnId="{43061347-CA55-42A7-9B40-F2481FAC7561}">
      <dgm:prSet/>
      <dgm:spPr/>
      <dgm:t>
        <a:bodyPr/>
        <a:lstStyle/>
        <a:p>
          <a:endParaRPr lang="en-CA"/>
        </a:p>
      </dgm:t>
    </dgm:pt>
    <dgm:pt modelId="{5DFB25B0-435A-424E-975F-E1C23A517131}" type="pres">
      <dgm:prSet presAssocID="{4DD2C6C0-0B24-4287-80E3-EF17EAE04D40}" presName="linear" presStyleCnt="0">
        <dgm:presLayoutVars>
          <dgm:animLvl val="lvl"/>
          <dgm:resizeHandles val="exact"/>
        </dgm:presLayoutVars>
      </dgm:prSet>
      <dgm:spPr/>
    </dgm:pt>
    <dgm:pt modelId="{202E3A35-6380-47A4-9C9B-2AD080C378CE}" type="pres">
      <dgm:prSet presAssocID="{A2166B9D-AD0C-4462-8EEB-B43CBC82562D}" presName="parentText" presStyleLbl="node1" presStyleIdx="0" presStyleCnt="2">
        <dgm:presLayoutVars>
          <dgm:chMax val="0"/>
          <dgm:bulletEnabled val="1"/>
        </dgm:presLayoutVars>
      </dgm:prSet>
      <dgm:spPr/>
    </dgm:pt>
    <dgm:pt modelId="{74F2528E-C292-45D6-B577-E17F13C50469}" type="pres">
      <dgm:prSet presAssocID="{6D1BC897-7CF1-47FB-BDDB-1E4B7D3821F2}" presName="spacer" presStyleCnt="0"/>
      <dgm:spPr/>
    </dgm:pt>
    <dgm:pt modelId="{51742E4A-A627-4803-B1A8-2FE5E0978C0A}" type="pres">
      <dgm:prSet presAssocID="{E414908C-0A26-488C-ACF0-6E49DFD389D6}" presName="parentText" presStyleLbl="node1" presStyleIdx="1" presStyleCnt="2" custLinFactNeighborX="-1172">
        <dgm:presLayoutVars>
          <dgm:chMax val="0"/>
          <dgm:bulletEnabled val="1"/>
        </dgm:presLayoutVars>
      </dgm:prSet>
      <dgm:spPr/>
    </dgm:pt>
  </dgm:ptLst>
  <dgm:cxnLst>
    <dgm:cxn modelId="{7EF91A5F-2214-4B2F-A451-D859F054D180}" type="presOf" srcId="{E414908C-0A26-488C-ACF0-6E49DFD389D6}" destId="{51742E4A-A627-4803-B1A8-2FE5E0978C0A}" srcOrd="0" destOrd="0" presId="urn:microsoft.com/office/officeart/2005/8/layout/vList2"/>
    <dgm:cxn modelId="{73C5475F-C12A-42FA-9795-326AC0F2DAB9}" type="presOf" srcId="{A2166B9D-AD0C-4462-8EEB-B43CBC82562D}" destId="{202E3A35-6380-47A4-9C9B-2AD080C378CE}" srcOrd="0" destOrd="0" presId="urn:microsoft.com/office/officeart/2005/8/layout/vList2"/>
    <dgm:cxn modelId="{CA2BB962-DF30-4934-9348-BA1465928D9B}" type="presOf" srcId="{4DD2C6C0-0B24-4287-80E3-EF17EAE04D40}" destId="{5DFB25B0-435A-424E-975F-E1C23A517131}" srcOrd="0" destOrd="0" presId="urn:microsoft.com/office/officeart/2005/8/layout/vList2"/>
    <dgm:cxn modelId="{43061347-CA55-42A7-9B40-F2481FAC7561}" srcId="{4DD2C6C0-0B24-4287-80E3-EF17EAE04D40}" destId="{E414908C-0A26-488C-ACF0-6E49DFD389D6}" srcOrd="1" destOrd="0" parTransId="{E5CE9E9D-0D4D-4540-A65F-5791B5BECCBA}" sibTransId="{319E7F3F-1549-4393-B3B0-3BAEDF0E8421}"/>
    <dgm:cxn modelId="{9EDB8088-CF59-4487-9C45-4D017DCEBCF8}" srcId="{4DD2C6C0-0B24-4287-80E3-EF17EAE04D40}" destId="{A2166B9D-AD0C-4462-8EEB-B43CBC82562D}" srcOrd="0" destOrd="0" parTransId="{95893E1A-2FA9-4F33-B35F-6AD58557B2F9}" sibTransId="{6D1BC897-7CF1-47FB-BDDB-1E4B7D3821F2}"/>
    <dgm:cxn modelId="{21EC676D-EA8A-44D3-A0DD-4354B271F404}" type="presParOf" srcId="{5DFB25B0-435A-424E-975F-E1C23A517131}" destId="{202E3A35-6380-47A4-9C9B-2AD080C378CE}" srcOrd="0" destOrd="0" presId="urn:microsoft.com/office/officeart/2005/8/layout/vList2"/>
    <dgm:cxn modelId="{5D148A5D-8426-40D9-8C3A-E6913668FA1A}" type="presParOf" srcId="{5DFB25B0-435A-424E-975F-E1C23A517131}" destId="{74F2528E-C292-45D6-B577-E17F13C50469}" srcOrd="1" destOrd="0" presId="urn:microsoft.com/office/officeart/2005/8/layout/vList2"/>
    <dgm:cxn modelId="{58ED6133-30A3-4140-879E-EEA68A032E26}" type="presParOf" srcId="{5DFB25B0-435A-424E-975F-E1C23A517131}" destId="{51742E4A-A627-4803-B1A8-2FE5E0978C0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E3A35-6380-47A4-9C9B-2AD080C378CE}">
      <dsp:nvSpPr>
        <dsp:cNvPr id="0" name=""/>
        <dsp:cNvSpPr/>
      </dsp:nvSpPr>
      <dsp:spPr>
        <a:xfrm>
          <a:off x="0" y="80"/>
          <a:ext cx="11496454" cy="2595526"/>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CA" sz="2800" kern="1200" dirty="0"/>
            <a:t>Students frequently overuse direct quotation in taking notes, and as a result they overuse quotations in the final [research] paper. Probably only about 10% of your final manuscript should appear as directly quoted matter. Therefore, you should strive to limit the amount of exact transcribing of source materials while taking notes. </a:t>
          </a:r>
          <a:br>
            <a:rPr lang="en-CA" sz="2800" kern="1200" dirty="0"/>
          </a:br>
          <a:r>
            <a:rPr lang="en-CA" sz="2800" kern="1200" dirty="0"/>
            <a:t>Lester, James D. Writing Research Papers. 2nd ed. (1976): 46-47.</a:t>
          </a:r>
        </a:p>
      </dsp:txBody>
      <dsp:txXfrm>
        <a:off x="126703" y="126783"/>
        <a:ext cx="11243048" cy="2342120"/>
      </dsp:txXfrm>
    </dsp:sp>
    <dsp:sp modelId="{51742E4A-A627-4803-B1A8-2FE5E0978C0A}">
      <dsp:nvSpPr>
        <dsp:cNvPr id="0" name=""/>
        <dsp:cNvSpPr/>
      </dsp:nvSpPr>
      <dsp:spPr>
        <a:xfrm>
          <a:off x="0" y="2608699"/>
          <a:ext cx="11496454" cy="2595526"/>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CA" sz="2800" kern="1200" dirty="0"/>
            <a:t>Students often use too many direct quotations when they take notes, resulting in too many of them in the final research paper. In fact, probably only about 10% of the final copy should consist of directly quoted material. So it is important to limit the amount of source material copied while taking </a:t>
          </a:r>
          <a:r>
            <a:rPr lang="en-CA" sz="2800" kern="1200"/>
            <a:t>notes.</a:t>
          </a:r>
          <a:endParaRPr lang="en-CA" sz="2800" kern="1200" dirty="0"/>
        </a:p>
      </dsp:txBody>
      <dsp:txXfrm>
        <a:off x="126703" y="2735402"/>
        <a:ext cx="11243048" cy="2342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E3A35-6380-47A4-9C9B-2AD080C378CE}">
      <dsp:nvSpPr>
        <dsp:cNvPr id="0" name=""/>
        <dsp:cNvSpPr/>
      </dsp:nvSpPr>
      <dsp:spPr>
        <a:xfrm>
          <a:off x="0" y="2378"/>
          <a:ext cx="11755622" cy="2380858"/>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CA" sz="2800" kern="1200" dirty="0"/>
            <a:t>Students frequently overuse direct quotation in taking notes, and as a result they overuse quotations in the final [research] paper. Probably only about 10% of your final manuscript should appear as directly quoted matter. Therefore, you should strive to limit the amount of exact transcribing of source materials while taking notes. </a:t>
          </a:r>
          <a:br>
            <a:rPr lang="en-CA" sz="2800" kern="1200" dirty="0"/>
          </a:br>
          <a:r>
            <a:rPr lang="en-CA" sz="2800" kern="1200" dirty="0"/>
            <a:t>Lester, James D. Writing Research Papers. 2nd ed. (1976): 46-47.</a:t>
          </a:r>
        </a:p>
      </dsp:txBody>
      <dsp:txXfrm>
        <a:off x="116224" y="118602"/>
        <a:ext cx="11523174" cy="2148410"/>
      </dsp:txXfrm>
    </dsp:sp>
    <dsp:sp modelId="{51742E4A-A627-4803-B1A8-2FE5E0978C0A}">
      <dsp:nvSpPr>
        <dsp:cNvPr id="0" name=""/>
        <dsp:cNvSpPr/>
      </dsp:nvSpPr>
      <dsp:spPr>
        <a:xfrm>
          <a:off x="0" y="2395246"/>
          <a:ext cx="11755622" cy="2380858"/>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CA" sz="2800" kern="1200" dirty="0"/>
            <a:t>In research papers students often quote excessively, failing to keep quoted material down to a desirable level. Since the problem usually originates during note taking, it is essential to minimize the material recorded verbatim (Lester 46-47).</a:t>
          </a:r>
        </a:p>
      </dsp:txBody>
      <dsp:txXfrm>
        <a:off x="116224" y="2511470"/>
        <a:ext cx="11523174" cy="21484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E3A35-6380-47A4-9C9B-2AD080C378CE}">
      <dsp:nvSpPr>
        <dsp:cNvPr id="0" name=""/>
        <dsp:cNvSpPr/>
      </dsp:nvSpPr>
      <dsp:spPr>
        <a:xfrm>
          <a:off x="0" y="140945"/>
          <a:ext cx="11210703" cy="225108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CA" sz="2600" kern="1200" dirty="0"/>
            <a:t>Wines drunk at Greek tables did not always come from Greece itself. The wine snobbery of the time extolled the merits of wines from the slopes of Mount Lebanon, from Palestine, Egypt and Magna Graecia-Greater Greece, i.e., southern Italy. The ten litres a day drunk by the famous wrestler Milo of Croton was a wine famous in Calabria, where Milo lived: this wine, Ciro, is still made.</a:t>
          </a:r>
        </a:p>
      </dsp:txBody>
      <dsp:txXfrm>
        <a:off x="109889" y="250834"/>
        <a:ext cx="10990925" cy="2031302"/>
      </dsp:txXfrm>
    </dsp:sp>
    <dsp:sp modelId="{51742E4A-A627-4803-B1A8-2FE5E0978C0A}">
      <dsp:nvSpPr>
        <dsp:cNvPr id="0" name=""/>
        <dsp:cNvSpPr/>
      </dsp:nvSpPr>
      <dsp:spPr>
        <a:xfrm>
          <a:off x="0" y="2466906"/>
          <a:ext cx="11210703" cy="225108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CA" sz="2600" kern="1200" dirty="0"/>
            <a:t>Wines drunk by Greeks were not always made in Greece itself. The wine snobs of that period celebrated wines from Mount Lebanon, Palestine, and Egypt. The famous wrestler Milo of Croton, who consumed ten liters of wine a day, drank wine made in Calabria outside of Greece; this wine, Ciro, is still made.</a:t>
          </a:r>
        </a:p>
      </dsp:txBody>
      <dsp:txXfrm>
        <a:off x="109889" y="2576795"/>
        <a:ext cx="10990925" cy="20313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E3A35-6380-47A4-9C9B-2AD080C378CE}">
      <dsp:nvSpPr>
        <dsp:cNvPr id="0" name=""/>
        <dsp:cNvSpPr/>
      </dsp:nvSpPr>
      <dsp:spPr>
        <a:xfrm>
          <a:off x="0" y="346360"/>
          <a:ext cx="11270511" cy="225108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CA" sz="2600" kern="1200" dirty="0"/>
            <a:t>Wines drunk at Greek tables did not always come from Greece itself. The wine snobbery of the time extolled the merits of wines from the slopes of Mount Lebanon, from Palestine, Egypt and Magna Graecia-Greater Greece, i.e., southern Italy. The ten litres a day drunk by the famous wrestler Milo of Croton was a wine famous in Calabria, where Milo lived: this wine, Ciro, is still made.</a:t>
          </a:r>
        </a:p>
      </dsp:txBody>
      <dsp:txXfrm>
        <a:off x="109889" y="456249"/>
        <a:ext cx="11050733" cy="2031302"/>
      </dsp:txXfrm>
    </dsp:sp>
    <dsp:sp modelId="{51742E4A-A627-4803-B1A8-2FE5E0978C0A}">
      <dsp:nvSpPr>
        <dsp:cNvPr id="0" name=""/>
        <dsp:cNvSpPr/>
      </dsp:nvSpPr>
      <dsp:spPr>
        <a:xfrm>
          <a:off x="0" y="2672320"/>
          <a:ext cx="11270511" cy="225108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CA" sz="2600" kern="1200" dirty="0"/>
            <a:t>Although Greeks were picky about their wine, they enjoyed wine from outside Greece. Upstanding Greeks enjoyed wine from many of Greece’s local trading partners—including Palestine, Egypt and southern Italy. One story tells of the famous wrestler Milo of Croton, who consumed ten liters of foreign </a:t>
          </a:r>
          <a:r>
            <a:rPr lang="en-CA" sz="2600" kern="1200"/>
            <a:t>wine daily</a:t>
          </a:r>
          <a:r>
            <a:rPr lang="en-US" sz="2600" kern="1200"/>
            <a:t> (Toussant-Samat 263)</a:t>
          </a:r>
          <a:endParaRPr lang="en-CA" sz="2600" kern="1200" dirty="0"/>
        </a:p>
      </dsp:txBody>
      <dsp:txXfrm>
        <a:off x="109889" y="2782209"/>
        <a:ext cx="11050733" cy="20313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10/23/2023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7.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7.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7.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 /><Relationship Id="rId2" Type="http://schemas.openxmlformats.org/officeDocument/2006/relationships/diagramData" Target="../diagrams/data4.xml" /><Relationship Id="rId1" Type="http://schemas.openxmlformats.org/officeDocument/2006/relationships/slideLayout" Target="../slideLayouts/slideLayout7.xml" /><Relationship Id="rId6" Type="http://schemas.microsoft.com/office/2007/relationships/diagramDrawing" Target="../diagrams/drawing4.xml" /><Relationship Id="rId5" Type="http://schemas.openxmlformats.org/officeDocument/2006/relationships/diagramColors" Target="../diagrams/colors4.xml" /><Relationship Id="rId4" Type="http://schemas.openxmlformats.org/officeDocument/2006/relationships/diagramQuickStyle" Target="../diagrams/quickStyle4.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182B-569C-B313-DA6A-CBB548A67A9A}"/>
              </a:ext>
            </a:extLst>
          </p:cNvPr>
          <p:cNvSpPr>
            <a:spLocks noGrp="1"/>
          </p:cNvSpPr>
          <p:nvPr>
            <p:ph type="ctrTitle"/>
          </p:nvPr>
        </p:nvSpPr>
        <p:spPr/>
        <p:txBody>
          <a:bodyPr/>
          <a:lstStyle/>
          <a:p>
            <a:r>
              <a:rPr lang="en-US"/>
              <a:t>Academic Reading &amp; Writing</a:t>
            </a:r>
          </a:p>
        </p:txBody>
      </p:sp>
      <p:sp>
        <p:nvSpPr>
          <p:cNvPr id="3" name="Subtitle 2">
            <a:extLst>
              <a:ext uri="{FF2B5EF4-FFF2-40B4-BE49-F238E27FC236}">
                <a16:creationId xmlns:a16="http://schemas.microsoft.com/office/drawing/2014/main" id="{2FDF6689-5C2B-CDEE-4098-1D1A9402541E}"/>
              </a:ext>
            </a:extLst>
          </p:cNvPr>
          <p:cNvSpPr>
            <a:spLocks noGrp="1"/>
          </p:cNvSpPr>
          <p:nvPr>
            <p:ph type="subTitle" idx="1"/>
          </p:nvPr>
        </p:nvSpPr>
        <p:spPr/>
        <p:txBody>
          <a:bodyPr/>
          <a:lstStyle/>
          <a:p>
            <a:r>
              <a:rPr lang="en-US"/>
              <a:t>Unit 4: Computer/Paper Dictionaries and Language Acquisition</a:t>
            </a:r>
          </a:p>
          <a:p>
            <a:r>
              <a:rPr lang="en-US"/>
              <a:t>Methods Sections</a:t>
            </a:r>
          </a:p>
        </p:txBody>
      </p:sp>
    </p:spTree>
    <p:extLst>
      <p:ext uri="{BB962C8B-B14F-4D97-AF65-F5344CB8AC3E}">
        <p14:creationId xmlns:p14="http://schemas.microsoft.com/office/powerpoint/2010/main" val="1834655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E9E4-5506-4075-BDCF-A735992340AA}"/>
              </a:ext>
            </a:extLst>
          </p:cNvPr>
          <p:cNvSpPr>
            <a:spLocks noGrp="1"/>
          </p:cNvSpPr>
          <p:nvPr>
            <p:ph type="title"/>
          </p:nvPr>
        </p:nvSpPr>
        <p:spPr/>
        <p:txBody>
          <a:bodyPr/>
          <a:lstStyle/>
          <a:p>
            <a:r>
              <a:rPr lang="en-US" dirty="0"/>
              <a:t>Example From The Reading</a:t>
            </a:r>
            <a:endParaRPr lang="en-CA" dirty="0"/>
          </a:p>
        </p:txBody>
      </p:sp>
      <p:sp>
        <p:nvSpPr>
          <p:cNvPr id="3" name="Content Placeholder 2">
            <a:extLst>
              <a:ext uri="{FF2B5EF4-FFF2-40B4-BE49-F238E27FC236}">
                <a16:creationId xmlns:a16="http://schemas.microsoft.com/office/drawing/2014/main" id="{A7F3D63B-B99B-4257-8DCA-FB5265EB5DB0}"/>
              </a:ext>
            </a:extLst>
          </p:cNvPr>
          <p:cNvSpPr>
            <a:spLocks noGrp="1"/>
          </p:cNvSpPr>
          <p:nvPr>
            <p:ph idx="1"/>
          </p:nvPr>
        </p:nvSpPr>
        <p:spPr>
          <a:xfrm>
            <a:off x="1295401" y="2556932"/>
            <a:ext cx="9601196" cy="3019115"/>
          </a:xfrm>
        </p:spPr>
        <p:txBody>
          <a:bodyPr>
            <a:normAutofit/>
          </a:bodyPr>
          <a:lstStyle/>
          <a:p>
            <a:pPr marL="0" indent="0">
              <a:buNone/>
            </a:pPr>
            <a:r>
              <a:rPr lang="en-US" sz="3200" dirty="0"/>
              <a:t>Thus, a learner’s specific stage of development influences the types of strategies used when looking up words: at a lower level of development, a learner will only be able to apply a lexical strategy, whereas at a more advanced level, a learner will engage in semantic lookup strategies (Hartmann, 1983; Laufer &amp; </a:t>
            </a:r>
            <a:r>
              <a:rPr lang="en-US" sz="3200" dirty="0" err="1"/>
              <a:t>Hadar</a:t>
            </a:r>
            <a:r>
              <a:rPr lang="en-US" sz="3200" dirty="0"/>
              <a:t>, 1997).</a:t>
            </a:r>
            <a:endParaRPr lang="en-CA" sz="3200" dirty="0"/>
          </a:p>
        </p:txBody>
      </p:sp>
      <p:sp>
        <p:nvSpPr>
          <p:cNvPr id="4" name="Speech Bubble: Rectangle with Corners Rounded 3">
            <a:extLst>
              <a:ext uri="{FF2B5EF4-FFF2-40B4-BE49-F238E27FC236}">
                <a16:creationId xmlns:a16="http://schemas.microsoft.com/office/drawing/2014/main" id="{93368DB8-E6B5-448F-A273-9594747795BF}"/>
              </a:ext>
            </a:extLst>
          </p:cNvPr>
          <p:cNvSpPr/>
          <p:nvPr/>
        </p:nvSpPr>
        <p:spPr>
          <a:xfrm>
            <a:off x="0" y="1452282"/>
            <a:ext cx="2572871" cy="1026955"/>
          </a:xfrm>
          <a:prstGeom prst="wedgeRoundRectCallout">
            <a:avLst>
              <a:gd name="adj1" fmla="val 23693"/>
              <a:gd name="adj2" fmla="val 677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Broad conclusion (from multiple papers) in one sentence</a:t>
            </a:r>
            <a:endParaRPr lang="en-CA" b="1" dirty="0"/>
          </a:p>
        </p:txBody>
      </p:sp>
      <p:sp>
        <p:nvSpPr>
          <p:cNvPr id="5" name="Speech Bubble: Rectangle with Corners Rounded 4">
            <a:extLst>
              <a:ext uri="{FF2B5EF4-FFF2-40B4-BE49-F238E27FC236}">
                <a16:creationId xmlns:a16="http://schemas.microsoft.com/office/drawing/2014/main" id="{81101C6C-0A2E-419A-9182-31E5280B55E2}"/>
              </a:ext>
            </a:extLst>
          </p:cNvPr>
          <p:cNvSpPr/>
          <p:nvPr/>
        </p:nvSpPr>
        <p:spPr>
          <a:xfrm>
            <a:off x="5450542" y="5747873"/>
            <a:ext cx="3550024" cy="1026955"/>
          </a:xfrm>
          <a:prstGeom prst="wedgeRoundRectCallout">
            <a:avLst>
              <a:gd name="adj1" fmla="val -28572"/>
              <a:gd name="adj2" fmla="val -658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Entire paper cited, rather than specific pages</a:t>
            </a:r>
            <a:endParaRPr lang="en-CA" b="1" dirty="0"/>
          </a:p>
        </p:txBody>
      </p:sp>
      <p:sp>
        <p:nvSpPr>
          <p:cNvPr id="6" name="Rectangle: Rounded Corners 5">
            <a:extLst>
              <a:ext uri="{FF2B5EF4-FFF2-40B4-BE49-F238E27FC236}">
                <a16:creationId xmlns:a16="http://schemas.microsoft.com/office/drawing/2014/main" id="{85173CDD-CC73-4309-A2FC-980597FB157E}"/>
              </a:ext>
            </a:extLst>
          </p:cNvPr>
          <p:cNvSpPr/>
          <p:nvPr/>
        </p:nvSpPr>
        <p:spPr>
          <a:xfrm>
            <a:off x="9000566" y="46163"/>
            <a:ext cx="3160527" cy="897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73/74</a:t>
            </a:r>
          </a:p>
        </p:txBody>
      </p:sp>
    </p:spTree>
    <p:extLst>
      <p:ext uri="{BB962C8B-B14F-4D97-AF65-F5344CB8AC3E}">
        <p14:creationId xmlns:p14="http://schemas.microsoft.com/office/powerpoint/2010/main" val="3646907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B27B-EBE8-4AB3-9E5B-AF48FB1EA072}"/>
              </a:ext>
            </a:extLst>
          </p:cNvPr>
          <p:cNvSpPr>
            <a:spLocks noGrp="1"/>
          </p:cNvSpPr>
          <p:nvPr>
            <p:ph type="title"/>
          </p:nvPr>
        </p:nvSpPr>
        <p:spPr/>
        <p:txBody>
          <a:bodyPr/>
          <a:lstStyle/>
          <a:p>
            <a:r>
              <a:rPr lang="en-US" dirty="0"/>
              <a:t>Another Example</a:t>
            </a:r>
            <a:endParaRPr lang="en-CA" dirty="0"/>
          </a:p>
        </p:txBody>
      </p:sp>
      <p:sp>
        <p:nvSpPr>
          <p:cNvPr id="3" name="Content Placeholder 2">
            <a:extLst>
              <a:ext uri="{FF2B5EF4-FFF2-40B4-BE49-F238E27FC236}">
                <a16:creationId xmlns:a16="http://schemas.microsoft.com/office/drawing/2014/main" id="{39F90732-34C8-4E83-8121-95E572AD3EB4}"/>
              </a:ext>
            </a:extLst>
          </p:cNvPr>
          <p:cNvSpPr>
            <a:spLocks noGrp="1"/>
          </p:cNvSpPr>
          <p:nvPr>
            <p:ph idx="1"/>
          </p:nvPr>
        </p:nvSpPr>
        <p:spPr>
          <a:xfrm>
            <a:off x="1367119" y="2825873"/>
            <a:ext cx="9601196" cy="3318936"/>
          </a:xfrm>
        </p:spPr>
        <p:txBody>
          <a:bodyPr>
            <a:normAutofit/>
          </a:bodyPr>
          <a:lstStyle/>
          <a:p>
            <a:pPr marL="0" indent="0">
              <a:buNone/>
            </a:pPr>
            <a:r>
              <a:rPr lang="en-US" sz="4000" dirty="0"/>
              <a:t>From a psychological perspective, as Vygotsky (1978) noted, the mind is related to the social context, and since language is related to the mind, language consequently depends on the social context.</a:t>
            </a:r>
            <a:endParaRPr lang="en-CA" sz="4000" dirty="0"/>
          </a:p>
        </p:txBody>
      </p:sp>
      <p:sp>
        <p:nvSpPr>
          <p:cNvPr id="4" name="Speech Bubble: Rectangle with Corners Rounded 3">
            <a:extLst>
              <a:ext uri="{FF2B5EF4-FFF2-40B4-BE49-F238E27FC236}">
                <a16:creationId xmlns:a16="http://schemas.microsoft.com/office/drawing/2014/main" id="{F1E7340B-BE90-4B33-A7C8-A7E715889725}"/>
              </a:ext>
            </a:extLst>
          </p:cNvPr>
          <p:cNvSpPr/>
          <p:nvPr/>
        </p:nvSpPr>
        <p:spPr>
          <a:xfrm>
            <a:off x="8641976" y="1634065"/>
            <a:ext cx="3550024" cy="1026955"/>
          </a:xfrm>
          <a:prstGeom prst="wedgeRoundRectCallout">
            <a:avLst>
              <a:gd name="adj1" fmla="val -24279"/>
              <a:gd name="adj2" fmla="val 747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Entire paper cited, this time in the text</a:t>
            </a:r>
            <a:endParaRPr lang="en-CA" b="1" dirty="0"/>
          </a:p>
        </p:txBody>
      </p:sp>
      <p:sp>
        <p:nvSpPr>
          <p:cNvPr id="5" name="Rectangle: Rounded Corners 4">
            <a:extLst>
              <a:ext uri="{FF2B5EF4-FFF2-40B4-BE49-F238E27FC236}">
                <a16:creationId xmlns:a16="http://schemas.microsoft.com/office/drawing/2014/main" id="{C8B85AA2-6A09-440B-98BF-73A4C2F4D665}"/>
              </a:ext>
            </a:extLst>
          </p:cNvPr>
          <p:cNvSpPr/>
          <p:nvPr/>
        </p:nvSpPr>
        <p:spPr>
          <a:xfrm>
            <a:off x="8641976" y="5787561"/>
            <a:ext cx="3160527" cy="897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73</a:t>
            </a:r>
          </a:p>
        </p:txBody>
      </p:sp>
    </p:spTree>
    <p:extLst>
      <p:ext uri="{BB962C8B-B14F-4D97-AF65-F5344CB8AC3E}">
        <p14:creationId xmlns:p14="http://schemas.microsoft.com/office/powerpoint/2010/main" val="2973744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A588D2-26F7-44C4-B55D-0ECCEF594615}"/>
              </a:ext>
            </a:extLst>
          </p:cNvPr>
          <p:cNvSpPr>
            <a:spLocks noGrp="1"/>
          </p:cNvSpPr>
          <p:nvPr>
            <p:ph type="title"/>
          </p:nvPr>
        </p:nvSpPr>
        <p:spPr/>
        <p:txBody>
          <a:bodyPr>
            <a:normAutofit/>
          </a:bodyPr>
          <a:lstStyle/>
          <a:p>
            <a:r>
              <a:rPr lang="en-US" sz="5400"/>
              <a:t>Paraphrasing</a:t>
            </a:r>
            <a:endParaRPr lang="en-CA" sz="5400" dirty="0"/>
          </a:p>
        </p:txBody>
      </p:sp>
      <p:sp>
        <p:nvSpPr>
          <p:cNvPr id="5" name="Text Placeholder 4">
            <a:extLst>
              <a:ext uri="{FF2B5EF4-FFF2-40B4-BE49-F238E27FC236}">
                <a16:creationId xmlns:a16="http://schemas.microsoft.com/office/drawing/2014/main" id="{9FFE3FDB-D751-4DCA-8AE4-49FAA0AA3821}"/>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2840896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6B67E-FEB0-EBAA-ED85-FBA4CB10102D}"/>
              </a:ext>
            </a:extLst>
          </p:cNvPr>
          <p:cNvSpPr>
            <a:spLocks noGrp="1"/>
          </p:cNvSpPr>
          <p:nvPr>
            <p:ph type="title"/>
          </p:nvPr>
        </p:nvSpPr>
        <p:spPr/>
        <p:txBody>
          <a:bodyPr/>
          <a:lstStyle/>
          <a:p>
            <a:r>
              <a:rPr lang="en-CA" dirty="0"/>
              <a:t>Methods of Paraphrasing</a:t>
            </a:r>
          </a:p>
        </p:txBody>
      </p:sp>
      <p:sp>
        <p:nvSpPr>
          <p:cNvPr id="3" name="Content Placeholder 2">
            <a:extLst>
              <a:ext uri="{FF2B5EF4-FFF2-40B4-BE49-F238E27FC236}">
                <a16:creationId xmlns:a16="http://schemas.microsoft.com/office/drawing/2014/main" id="{D1714CFC-15B0-5F97-2023-CA6090DAE666}"/>
              </a:ext>
            </a:extLst>
          </p:cNvPr>
          <p:cNvSpPr>
            <a:spLocks noGrp="1"/>
          </p:cNvSpPr>
          <p:nvPr>
            <p:ph idx="1"/>
          </p:nvPr>
        </p:nvSpPr>
        <p:spPr>
          <a:xfrm>
            <a:off x="3124905" y="2483832"/>
            <a:ext cx="6657050" cy="3718362"/>
          </a:xfrm>
        </p:spPr>
        <p:txBody>
          <a:bodyPr>
            <a:normAutofit/>
          </a:bodyPr>
          <a:lstStyle/>
          <a:p>
            <a:r>
              <a:rPr lang="en-CA" dirty="0"/>
              <a:t>Use different vocabulary with the same meaning</a:t>
            </a:r>
          </a:p>
          <a:p>
            <a:pPr lvl="1"/>
            <a:r>
              <a:rPr lang="en-CA" dirty="0"/>
              <a:t>Synonyms</a:t>
            </a:r>
          </a:p>
          <a:p>
            <a:pPr lvl="1"/>
            <a:r>
              <a:rPr lang="en-CA" dirty="0"/>
              <a:t>Change parts of speech</a:t>
            </a:r>
          </a:p>
          <a:p>
            <a:pPr lvl="1"/>
            <a:r>
              <a:rPr lang="en-CA" dirty="0"/>
              <a:t>Give definitions </a:t>
            </a:r>
          </a:p>
          <a:p>
            <a:r>
              <a:rPr lang="en-CA" dirty="0"/>
              <a:t>Use different grammar</a:t>
            </a:r>
          </a:p>
          <a:p>
            <a:r>
              <a:rPr lang="en-CA" dirty="0"/>
              <a:t>Use different structure</a:t>
            </a:r>
          </a:p>
          <a:p>
            <a:pPr lvl="1"/>
            <a:r>
              <a:rPr lang="en-CA" dirty="0"/>
              <a:t>Change sentence order</a:t>
            </a:r>
          </a:p>
          <a:p>
            <a:pPr lvl="1"/>
            <a:r>
              <a:rPr lang="en-CA" dirty="0"/>
              <a:t>Combine/split sentences</a:t>
            </a:r>
          </a:p>
        </p:txBody>
      </p:sp>
      <p:sp>
        <p:nvSpPr>
          <p:cNvPr id="4" name="Rectangle: Rounded Corners 3">
            <a:extLst>
              <a:ext uri="{FF2B5EF4-FFF2-40B4-BE49-F238E27FC236}">
                <a16:creationId xmlns:a16="http://schemas.microsoft.com/office/drawing/2014/main" id="{EE9AFA50-36C8-8C68-8069-0E247C88F025}"/>
              </a:ext>
            </a:extLst>
          </p:cNvPr>
          <p:cNvSpPr/>
          <p:nvPr/>
        </p:nvSpPr>
        <p:spPr>
          <a:xfrm>
            <a:off x="9467836" y="5954232"/>
            <a:ext cx="2436185" cy="7947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92</a:t>
            </a:r>
          </a:p>
        </p:txBody>
      </p:sp>
    </p:spTree>
    <p:extLst>
      <p:ext uri="{BB962C8B-B14F-4D97-AF65-F5344CB8AC3E}">
        <p14:creationId xmlns:p14="http://schemas.microsoft.com/office/powerpoint/2010/main" val="2562964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2EF9F-9228-5FB6-F230-7EA3F21669A4}"/>
              </a:ext>
            </a:extLst>
          </p:cNvPr>
          <p:cNvSpPr>
            <a:spLocks noGrp="1"/>
          </p:cNvSpPr>
          <p:nvPr>
            <p:ph type="title"/>
          </p:nvPr>
        </p:nvSpPr>
        <p:spPr/>
        <p:txBody>
          <a:bodyPr/>
          <a:lstStyle/>
          <a:p>
            <a:r>
              <a:rPr lang="en-CA" dirty="0"/>
              <a:t>A good paraphrase should…</a:t>
            </a:r>
          </a:p>
        </p:txBody>
      </p:sp>
      <p:sp>
        <p:nvSpPr>
          <p:cNvPr id="3" name="Content Placeholder 2">
            <a:extLst>
              <a:ext uri="{FF2B5EF4-FFF2-40B4-BE49-F238E27FC236}">
                <a16:creationId xmlns:a16="http://schemas.microsoft.com/office/drawing/2014/main" id="{3565F5E9-71A5-B228-A53A-E618CC69BC42}"/>
              </a:ext>
            </a:extLst>
          </p:cNvPr>
          <p:cNvSpPr>
            <a:spLocks noGrp="1"/>
          </p:cNvSpPr>
          <p:nvPr>
            <p:ph idx="1"/>
          </p:nvPr>
        </p:nvSpPr>
        <p:spPr>
          <a:xfrm>
            <a:off x="941294" y="2556932"/>
            <a:ext cx="10228729" cy="3318936"/>
          </a:xfrm>
        </p:spPr>
        <p:txBody>
          <a:bodyPr>
            <a:normAutofit/>
          </a:bodyPr>
          <a:lstStyle/>
          <a:p>
            <a:r>
              <a:rPr lang="en-CA" sz="3200" dirty="0"/>
              <a:t>Cite the original material</a:t>
            </a:r>
          </a:p>
          <a:p>
            <a:pPr lvl="1"/>
            <a:r>
              <a:rPr lang="en-CA" sz="2800" dirty="0"/>
              <a:t>Specific ideas should be cited using a page number</a:t>
            </a:r>
          </a:p>
          <a:p>
            <a:r>
              <a:rPr lang="en-CA" sz="3200" dirty="0"/>
              <a:t>Differ from the original </a:t>
            </a:r>
          </a:p>
          <a:p>
            <a:pPr lvl="1"/>
            <a:r>
              <a:rPr lang="en-CA" sz="3200" dirty="0"/>
              <a:t>Any direct quotes need “ ”</a:t>
            </a:r>
          </a:p>
          <a:p>
            <a:pPr lvl="1"/>
            <a:r>
              <a:rPr lang="en-CA" sz="3200" dirty="0"/>
              <a:t>There should be no quotation marks for most summaries</a:t>
            </a:r>
          </a:p>
        </p:txBody>
      </p:sp>
      <p:sp>
        <p:nvSpPr>
          <p:cNvPr id="5" name="Rectangle: Rounded Corners 4">
            <a:extLst>
              <a:ext uri="{FF2B5EF4-FFF2-40B4-BE49-F238E27FC236}">
                <a16:creationId xmlns:a16="http://schemas.microsoft.com/office/drawing/2014/main" id="{60053402-59D9-DEE8-74F2-164297883737}"/>
              </a:ext>
            </a:extLst>
          </p:cNvPr>
          <p:cNvSpPr/>
          <p:nvPr/>
        </p:nvSpPr>
        <p:spPr>
          <a:xfrm>
            <a:off x="9467836" y="5954232"/>
            <a:ext cx="2436185" cy="7947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92</a:t>
            </a:r>
          </a:p>
        </p:txBody>
      </p:sp>
    </p:spTree>
    <p:extLst>
      <p:ext uri="{BB962C8B-B14F-4D97-AF65-F5344CB8AC3E}">
        <p14:creationId xmlns:p14="http://schemas.microsoft.com/office/powerpoint/2010/main" val="3336512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6B0B-6360-3623-0175-154E582A6F7A}"/>
              </a:ext>
            </a:extLst>
          </p:cNvPr>
          <p:cNvSpPr>
            <a:spLocks noGrp="1"/>
          </p:cNvSpPr>
          <p:nvPr>
            <p:ph type="title" idx="4294967295"/>
          </p:nvPr>
        </p:nvSpPr>
        <p:spPr>
          <a:xfrm>
            <a:off x="1415460" y="696912"/>
            <a:ext cx="9601200" cy="711901"/>
          </a:xfrm>
        </p:spPr>
        <p:txBody>
          <a:bodyPr>
            <a:normAutofit fontScale="90000"/>
          </a:bodyPr>
          <a:lstStyle/>
          <a:p>
            <a:r>
              <a:rPr lang="en-US"/>
              <a:t>What’s wrong?</a:t>
            </a:r>
            <a:endParaRPr lang="en-CA" dirty="0"/>
          </a:p>
        </p:txBody>
      </p:sp>
      <p:graphicFrame>
        <p:nvGraphicFramePr>
          <p:cNvPr id="4" name="Content Placeholder 3">
            <a:extLst>
              <a:ext uri="{FF2B5EF4-FFF2-40B4-BE49-F238E27FC236}">
                <a16:creationId xmlns:a16="http://schemas.microsoft.com/office/drawing/2014/main" id="{2CC98E6A-968B-0878-15A9-770F46CC757B}"/>
              </a:ext>
            </a:extLst>
          </p:cNvPr>
          <p:cNvGraphicFramePr>
            <a:graphicFrameLocks noGrp="1"/>
          </p:cNvGraphicFramePr>
          <p:nvPr>
            <p:ph idx="4294967295"/>
          </p:nvPr>
        </p:nvGraphicFramePr>
        <p:xfrm>
          <a:off x="385430" y="1494207"/>
          <a:ext cx="11496454" cy="5204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4493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6B0B-6360-3623-0175-154E582A6F7A}"/>
              </a:ext>
            </a:extLst>
          </p:cNvPr>
          <p:cNvSpPr>
            <a:spLocks noGrp="1"/>
          </p:cNvSpPr>
          <p:nvPr>
            <p:ph type="title" idx="4294967295"/>
          </p:nvPr>
        </p:nvSpPr>
        <p:spPr>
          <a:xfrm>
            <a:off x="1561657" y="603879"/>
            <a:ext cx="9601200" cy="777875"/>
          </a:xfrm>
        </p:spPr>
        <p:txBody>
          <a:bodyPr/>
          <a:lstStyle/>
          <a:p>
            <a:r>
              <a:rPr lang="en-CA" dirty="0"/>
              <a:t>Better Paraphrase</a:t>
            </a:r>
          </a:p>
        </p:txBody>
      </p:sp>
      <p:graphicFrame>
        <p:nvGraphicFramePr>
          <p:cNvPr id="4" name="Content Placeholder 3">
            <a:extLst>
              <a:ext uri="{FF2B5EF4-FFF2-40B4-BE49-F238E27FC236}">
                <a16:creationId xmlns:a16="http://schemas.microsoft.com/office/drawing/2014/main" id="{2CC98E6A-968B-0878-15A9-770F46CC757B}"/>
              </a:ext>
            </a:extLst>
          </p:cNvPr>
          <p:cNvGraphicFramePr>
            <a:graphicFrameLocks noGrp="1"/>
          </p:cNvGraphicFramePr>
          <p:nvPr>
            <p:ph idx="4294967295"/>
          </p:nvPr>
        </p:nvGraphicFramePr>
        <p:xfrm>
          <a:off x="265813" y="1674150"/>
          <a:ext cx="11755622" cy="4778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938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6B0B-6360-3623-0175-154E582A6F7A}"/>
              </a:ext>
            </a:extLst>
          </p:cNvPr>
          <p:cNvSpPr>
            <a:spLocks noGrp="1"/>
          </p:cNvSpPr>
          <p:nvPr>
            <p:ph type="title" idx="4294967295"/>
          </p:nvPr>
        </p:nvSpPr>
        <p:spPr>
          <a:xfrm>
            <a:off x="1295400" y="583609"/>
            <a:ext cx="9601200" cy="831850"/>
          </a:xfrm>
        </p:spPr>
        <p:txBody>
          <a:bodyPr/>
          <a:lstStyle/>
          <a:p>
            <a:r>
              <a:rPr lang="en-US"/>
              <a:t>What’s wrong?</a:t>
            </a:r>
            <a:endParaRPr lang="en-CA" dirty="0"/>
          </a:p>
        </p:txBody>
      </p:sp>
      <p:graphicFrame>
        <p:nvGraphicFramePr>
          <p:cNvPr id="4" name="Content Placeholder 3">
            <a:extLst>
              <a:ext uri="{FF2B5EF4-FFF2-40B4-BE49-F238E27FC236}">
                <a16:creationId xmlns:a16="http://schemas.microsoft.com/office/drawing/2014/main" id="{2CC98E6A-968B-0878-15A9-770F46CC757B}"/>
              </a:ext>
            </a:extLst>
          </p:cNvPr>
          <p:cNvGraphicFramePr>
            <a:graphicFrameLocks noGrp="1"/>
          </p:cNvGraphicFramePr>
          <p:nvPr>
            <p:ph idx="4294967295"/>
          </p:nvPr>
        </p:nvGraphicFramePr>
        <p:xfrm>
          <a:off x="431947" y="1415459"/>
          <a:ext cx="11210703" cy="4858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4940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6B0B-6360-3623-0175-154E582A6F7A}"/>
              </a:ext>
            </a:extLst>
          </p:cNvPr>
          <p:cNvSpPr>
            <a:spLocks noGrp="1"/>
          </p:cNvSpPr>
          <p:nvPr>
            <p:ph type="title" idx="4294967295"/>
          </p:nvPr>
        </p:nvSpPr>
        <p:spPr>
          <a:xfrm>
            <a:off x="1295400" y="544071"/>
            <a:ext cx="9601200" cy="751773"/>
          </a:xfrm>
        </p:spPr>
        <p:txBody>
          <a:bodyPr>
            <a:normAutofit fontScale="90000"/>
          </a:bodyPr>
          <a:lstStyle/>
          <a:p>
            <a:r>
              <a:rPr lang="en-CA" dirty="0"/>
              <a:t>Better Paraphrase</a:t>
            </a:r>
          </a:p>
        </p:txBody>
      </p:sp>
      <p:graphicFrame>
        <p:nvGraphicFramePr>
          <p:cNvPr id="4" name="Content Placeholder 3">
            <a:extLst>
              <a:ext uri="{FF2B5EF4-FFF2-40B4-BE49-F238E27FC236}">
                <a16:creationId xmlns:a16="http://schemas.microsoft.com/office/drawing/2014/main" id="{2CC98E6A-968B-0878-15A9-770F46CC757B}"/>
              </a:ext>
            </a:extLst>
          </p:cNvPr>
          <p:cNvGraphicFramePr>
            <a:graphicFrameLocks noGrp="1"/>
          </p:cNvGraphicFramePr>
          <p:nvPr>
            <p:ph idx="4294967295"/>
          </p:nvPr>
        </p:nvGraphicFramePr>
        <p:xfrm>
          <a:off x="372139" y="1295843"/>
          <a:ext cx="11270511" cy="5269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3588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676D-A667-56CD-D7D2-7495DD3171C2}"/>
              </a:ext>
            </a:extLst>
          </p:cNvPr>
          <p:cNvSpPr>
            <a:spLocks noGrp="1"/>
          </p:cNvSpPr>
          <p:nvPr>
            <p:ph type="title"/>
          </p:nvPr>
        </p:nvSpPr>
        <p:spPr/>
        <p:txBody>
          <a:bodyPr/>
          <a:lstStyle/>
          <a:p>
            <a:r>
              <a:rPr lang="en-US"/>
              <a:t>Paraphrase Practice – Task 2</a:t>
            </a:r>
          </a:p>
        </p:txBody>
      </p:sp>
      <p:sp>
        <p:nvSpPr>
          <p:cNvPr id="3" name="Content Placeholder 2">
            <a:extLst>
              <a:ext uri="{FF2B5EF4-FFF2-40B4-BE49-F238E27FC236}">
                <a16:creationId xmlns:a16="http://schemas.microsoft.com/office/drawing/2014/main" id="{366AEEDD-C694-75F1-F2E5-44A63206EA48}"/>
              </a:ext>
            </a:extLst>
          </p:cNvPr>
          <p:cNvSpPr>
            <a:spLocks noGrp="1"/>
          </p:cNvSpPr>
          <p:nvPr>
            <p:ph idx="1"/>
          </p:nvPr>
        </p:nvSpPr>
        <p:spPr/>
        <p:txBody>
          <a:bodyPr>
            <a:normAutofit/>
          </a:bodyPr>
          <a:lstStyle/>
          <a:p>
            <a:r>
              <a:rPr lang="en-US" sz="3200"/>
              <a:t>There are several sentences, expressions, and paragraphs on Page 98</a:t>
            </a:r>
          </a:p>
          <a:p>
            <a:r>
              <a:rPr lang="en-US" sz="3200"/>
              <a:t>Practice writing them in your own words</a:t>
            </a:r>
          </a:p>
          <a:p>
            <a:r>
              <a:rPr lang="en-US" sz="3200"/>
              <a:t>Once everyone has had enough time to write, we will listen to some examples for each sentence</a:t>
            </a:r>
          </a:p>
        </p:txBody>
      </p:sp>
    </p:spTree>
    <p:extLst>
      <p:ext uri="{BB962C8B-B14F-4D97-AF65-F5344CB8AC3E}">
        <p14:creationId xmlns:p14="http://schemas.microsoft.com/office/powerpoint/2010/main" val="836519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CF02-1FA2-2334-1F9F-D7DEBF1E7AFC}"/>
              </a:ext>
            </a:extLst>
          </p:cNvPr>
          <p:cNvSpPr>
            <a:spLocks noGrp="1"/>
          </p:cNvSpPr>
          <p:nvPr>
            <p:ph type="title"/>
          </p:nvPr>
        </p:nvSpPr>
        <p:spPr/>
        <p:txBody>
          <a:bodyPr>
            <a:normAutofit/>
          </a:bodyPr>
          <a:lstStyle/>
          <a:p>
            <a:r>
              <a:rPr lang="en-US" sz="6000"/>
              <a:t>Last Week</a:t>
            </a:r>
          </a:p>
        </p:txBody>
      </p:sp>
      <p:sp>
        <p:nvSpPr>
          <p:cNvPr id="5" name="TextBox 4">
            <a:extLst>
              <a:ext uri="{FF2B5EF4-FFF2-40B4-BE49-F238E27FC236}">
                <a16:creationId xmlns:a16="http://schemas.microsoft.com/office/drawing/2014/main" id="{765D1138-6BDE-AD7E-4B6A-97D30D7EA4B3}"/>
              </a:ext>
            </a:extLst>
          </p:cNvPr>
          <p:cNvSpPr txBox="1"/>
          <p:nvPr/>
        </p:nvSpPr>
        <p:spPr>
          <a:xfrm>
            <a:off x="990157" y="4461689"/>
            <a:ext cx="10399971" cy="1815882"/>
          </a:xfrm>
          <a:prstGeom prst="rect">
            <a:avLst/>
          </a:prstGeom>
          <a:noFill/>
        </p:spPr>
        <p:txBody>
          <a:bodyPr wrap="square" rtlCol="0">
            <a:spAutoFit/>
          </a:bodyPr>
          <a:lstStyle/>
          <a:p>
            <a:pPr marL="285750" indent="-285750" algn="l">
              <a:buFont typeface="Arial" panose="020B0604020202020204" pitchFamily="34" charset="0"/>
              <a:buChar char="•"/>
            </a:pPr>
            <a:r>
              <a:rPr lang="en-US" sz="2800" dirty="0"/>
              <a:t>We finished Unit 3 - we read the paper and discussed how to research and write Literature Reviews</a:t>
            </a:r>
          </a:p>
          <a:p>
            <a:pPr marL="285750" indent="-285750" algn="l">
              <a:buFont typeface="Arial" panose="020B0604020202020204" pitchFamily="34" charset="0"/>
              <a:buChar char="•"/>
            </a:pPr>
            <a:r>
              <a:rPr lang="en-US" sz="2800" dirty="0"/>
              <a:t>This week we’ll talk about sourcing, review the Unit 4 literature review, and start Methods</a:t>
            </a:r>
          </a:p>
        </p:txBody>
      </p:sp>
      <p:pic>
        <p:nvPicPr>
          <p:cNvPr id="7" name="Picture 4">
            <a:extLst>
              <a:ext uri="{FF2B5EF4-FFF2-40B4-BE49-F238E27FC236}">
                <a16:creationId xmlns:a16="http://schemas.microsoft.com/office/drawing/2014/main" id="{222B60AD-57E8-4138-AD3A-38DFE84FFAE3}"/>
              </a:ext>
            </a:extLst>
          </p:cNvPr>
          <p:cNvPicPr>
            <a:picLocks noChangeAspect="1"/>
          </p:cNvPicPr>
          <p:nvPr/>
        </p:nvPicPr>
        <p:blipFill>
          <a:blip r:embed="rId2"/>
          <a:stretch>
            <a:fillRect/>
          </a:stretch>
        </p:blipFill>
        <p:spPr>
          <a:xfrm>
            <a:off x="930192" y="2285999"/>
            <a:ext cx="10459936" cy="20196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73004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E4961C-04E3-F837-1585-00777D9DCC63}"/>
              </a:ext>
            </a:extLst>
          </p:cNvPr>
          <p:cNvSpPr>
            <a:spLocks noGrp="1"/>
          </p:cNvSpPr>
          <p:nvPr>
            <p:ph idx="4294967295"/>
          </p:nvPr>
        </p:nvSpPr>
        <p:spPr>
          <a:xfrm>
            <a:off x="1428750" y="1770062"/>
            <a:ext cx="9601200" cy="3317875"/>
          </a:xfrm>
        </p:spPr>
        <p:txBody>
          <a:bodyPr anchor="ctr">
            <a:normAutofit/>
          </a:bodyPr>
          <a:lstStyle/>
          <a:p>
            <a:pPr marL="0" indent="0" algn="ctr">
              <a:buNone/>
            </a:pPr>
            <a:r>
              <a:rPr lang="en-US" sz="4000"/>
              <a:t>The way to a male’s heart is through his tummy.</a:t>
            </a:r>
          </a:p>
        </p:txBody>
      </p:sp>
    </p:spTree>
    <p:extLst>
      <p:ext uri="{BB962C8B-B14F-4D97-AF65-F5344CB8AC3E}">
        <p14:creationId xmlns:p14="http://schemas.microsoft.com/office/powerpoint/2010/main" val="1589356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F66F64-4C16-9D48-89C8-FBC362D2CC61}"/>
              </a:ext>
            </a:extLst>
          </p:cNvPr>
          <p:cNvSpPr>
            <a:spLocks noGrp="1"/>
          </p:cNvSpPr>
          <p:nvPr>
            <p:ph idx="4294967295"/>
          </p:nvPr>
        </p:nvSpPr>
        <p:spPr>
          <a:xfrm>
            <a:off x="1295400" y="1627114"/>
            <a:ext cx="9601200" cy="3317875"/>
          </a:xfrm>
        </p:spPr>
        <p:txBody>
          <a:bodyPr anchor="ctr">
            <a:normAutofit/>
          </a:bodyPr>
          <a:lstStyle/>
          <a:p>
            <a:pPr marL="0" indent="0" algn="ctr">
              <a:buNone/>
            </a:pPr>
            <a:r>
              <a:rPr lang="en-US" sz="5400"/>
              <a:t>A penny saved is a penny earned.</a:t>
            </a:r>
          </a:p>
        </p:txBody>
      </p:sp>
    </p:spTree>
    <p:extLst>
      <p:ext uri="{BB962C8B-B14F-4D97-AF65-F5344CB8AC3E}">
        <p14:creationId xmlns:p14="http://schemas.microsoft.com/office/powerpoint/2010/main" val="53145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4BA13F-42B9-09DD-DC08-2C973B5F1C10}"/>
              </a:ext>
            </a:extLst>
          </p:cNvPr>
          <p:cNvSpPr txBox="1"/>
          <p:nvPr/>
        </p:nvSpPr>
        <p:spPr>
          <a:xfrm>
            <a:off x="837314" y="2967335"/>
            <a:ext cx="10625913" cy="923330"/>
          </a:xfrm>
          <a:prstGeom prst="rect">
            <a:avLst/>
          </a:prstGeom>
          <a:noFill/>
        </p:spPr>
        <p:txBody>
          <a:bodyPr wrap="square" anchor="ctr">
            <a:spAutoFit/>
          </a:bodyPr>
          <a:lstStyle/>
          <a:p>
            <a:pPr algn="ctr"/>
            <a:r>
              <a:rPr lang="en-US" sz="5400"/>
              <a:t>You can’t teach an old dog new tricks</a:t>
            </a:r>
          </a:p>
        </p:txBody>
      </p:sp>
    </p:spTree>
    <p:extLst>
      <p:ext uri="{BB962C8B-B14F-4D97-AF65-F5344CB8AC3E}">
        <p14:creationId xmlns:p14="http://schemas.microsoft.com/office/powerpoint/2010/main" val="3247583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A0A7C8-BB5F-4F1B-B283-9CD8127F2F45}"/>
              </a:ext>
            </a:extLst>
          </p:cNvPr>
          <p:cNvSpPr txBox="1"/>
          <p:nvPr/>
        </p:nvSpPr>
        <p:spPr>
          <a:xfrm>
            <a:off x="3039140" y="2921168"/>
            <a:ext cx="6113720" cy="1015663"/>
          </a:xfrm>
          <a:prstGeom prst="rect">
            <a:avLst/>
          </a:prstGeom>
          <a:noFill/>
        </p:spPr>
        <p:txBody>
          <a:bodyPr wrap="square" anchor="ctr">
            <a:spAutoFit/>
          </a:bodyPr>
          <a:lstStyle/>
          <a:p>
            <a:pPr algn="ctr"/>
            <a:r>
              <a:rPr lang="en-US" sz="6000"/>
              <a:t>Haste makes waste</a:t>
            </a:r>
          </a:p>
        </p:txBody>
      </p:sp>
    </p:spTree>
    <p:extLst>
      <p:ext uri="{BB962C8B-B14F-4D97-AF65-F5344CB8AC3E}">
        <p14:creationId xmlns:p14="http://schemas.microsoft.com/office/powerpoint/2010/main" val="2595566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7CACF4-B068-9A26-A51A-3577C24A54BB}"/>
              </a:ext>
            </a:extLst>
          </p:cNvPr>
          <p:cNvSpPr txBox="1"/>
          <p:nvPr/>
        </p:nvSpPr>
        <p:spPr>
          <a:xfrm>
            <a:off x="930349" y="2644170"/>
            <a:ext cx="10380035" cy="1569660"/>
          </a:xfrm>
          <a:prstGeom prst="rect">
            <a:avLst/>
          </a:prstGeom>
          <a:noFill/>
        </p:spPr>
        <p:txBody>
          <a:bodyPr wrap="square" anchor="ctr">
            <a:spAutoFit/>
          </a:bodyPr>
          <a:lstStyle/>
          <a:p>
            <a:pPr algn="ctr"/>
            <a:r>
              <a:rPr lang="en-US" sz="4800"/>
              <a:t>You can’t make a silk purse out of a sow’s ear.</a:t>
            </a:r>
          </a:p>
        </p:txBody>
      </p:sp>
    </p:spTree>
    <p:extLst>
      <p:ext uri="{BB962C8B-B14F-4D97-AF65-F5344CB8AC3E}">
        <p14:creationId xmlns:p14="http://schemas.microsoft.com/office/powerpoint/2010/main" val="1787382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B2E9D-A651-C192-BFCE-C6887D9D5D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467028-F0D9-3F78-BC90-34DF896C8D3B}"/>
              </a:ext>
            </a:extLst>
          </p:cNvPr>
          <p:cNvSpPr>
            <a:spLocks noGrp="1"/>
          </p:cNvSpPr>
          <p:nvPr>
            <p:ph type="body" idx="1"/>
          </p:nvPr>
        </p:nvSpPr>
        <p:spPr>
          <a:xfrm>
            <a:off x="942584" y="3846050"/>
            <a:ext cx="10433754" cy="2354059"/>
          </a:xfrm>
        </p:spPr>
        <p:txBody>
          <a:bodyPr>
            <a:noAutofit/>
          </a:bodyPr>
          <a:lstStyle/>
          <a:p>
            <a:r>
              <a:rPr lang="en-US" sz="4400" b="1" dirty="0"/>
              <a:t>This Week’s Reading</a:t>
            </a:r>
          </a:p>
          <a:p>
            <a:endParaRPr lang="en-US" sz="2800" dirty="0"/>
          </a:p>
          <a:p>
            <a:r>
              <a:rPr lang="en-US" sz="2800" dirty="0"/>
              <a:t>This unit will review Literature Reviews and introduce Methods</a:t>
            </a:r>
          </a:p>
        </p:txBody>
      </p:sp>
      <p:pic>
        <p:nvPicPr>
          <p:cNvPr id="5" name="Picture 4">
            <a:extLst>
              <a:ext uri="{FF2B5EF4-FFF2-40B4-BE49-F238E27FC236}">
                <a16:creationId xmlns:a16="http://schemas.microsoft.com/office/drawing/2014/main" id="{4F46BEAE-6FD4-7059-2547-3A7AA37F8958}"/>
              </a:ext>
            </a:extLst>
          </p:cNvPr>
          <p:cNvPicPr>
            <a:picLocks noChangeAspect="1"/>
          </p:cNvPicPr>
          <p:nvPr/>
        </p:nvPicPr>
        <p:blipFill>
          <a:blip r:embed="rId2"/>
          <a:stretch>
            <a:fillRect/>
          </a:stretch>
        </p:blipFill>
        <p:spPr>
          <a:xfrm>
            <a:off x="2095461" y="1726218"/>
            <a:ext cx="8128000" cy="170278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181481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D2C238-F93D-2DAA-FAEE-243E1802FD3D}"/>
              </a:ext>
            </a:extLst>
          </p:cNvPr>
          <p:cNvSpPr txBox="1"/>
          <p:nvPr/>
        </p:nvSpPr>
        <p:spPr>
          <a:xfrm>
            <a:off x="1171796" y="1997839"/>
            <a:ext cx="9848407" cy="2862322"/>
          </a:xfrm>
          <a:prstGeom prst="rect">
            <a:avLst/>
          </a:prstGeom>
          <a:noFill/>
        </p:spPr>
        <p:txBody>
          <a:bodyPr wrap="square">
            <a:spAutoFit/>
          </a:bodyPr>
          <a:lstStyle/>
          <a:p>
            <a:r>
              <a:rPr lang="en-US" sz="3600"/>
              <a:t>The main aim of this study is to investigate the effect of the two different types of dictionaries, the computer dictionary and the paper dictionary, on L2 learners vocabulary acquisition while they read a text for comprehension.</a:t>
            </a:r>
          </a:p>
        </p:txBody>
      </p:sp>
      <p:sp>
        <p:nvSpPr>
          <p:cNvPr id="5" name="Rectangle: Rounded Corners 4">
            <a:extLst>
              <a:ext uri="{FF2B5EF4-FFF2-40B4-BE49-F238E27FC236}">
                <a16:creationId xmlns:a16="http://schemas.microsoft.com/office/drawing/2014/main" id="{4DF1BDC7-C4DF-8427-A1A1-61DD0331F569}"/>
              </a:ext>
            </a:extLst>
          </p:cNvPr>
          <p:cNvSpPr/>
          <p:nvPr/>
        </p:nvSpPr>
        <p:spPr>
          <a:xfrm>
            <a:off x="9100140" y="5681773"/>
            <a:ext cx="2947877" cy="7907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100</a:t>
            </a:r>
          </a:p>
        </p:txBody>
      </p:sp>
    </p:spTree>
    <p:extLst>
      <p:ext uri="{BB962C8B-B14F-4D97-AF65-F5344CB8AC3E}">
        <p14:creationId xmlns:p14="http://schemas.microsoft.com/office/powerpoint/2010/main" val="2577682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B1AABF-BA10-625F-AF7B-9E78313A5858}"/>
              </a:ext>
            </a:extLst>
          </p:cNvPr>
          <p:cNvSpPr txBox="1"/>
          <p:nvPr/>
        </p:nvSpPr>
        <p:spPr>
          <a:xfrm>
            <a:off x="883831" y="1525005"/>
            <a:ext cx="10426553" cy="4401205"/>
          </a:xfrm>
          <a:prstGeom prst="rect">
            <a:avLst/>
          </a:prstGeom>
          <a:noFill/>
        </p:spPr>
        <p:txBody>
          <a:bodyPr wrap="square">
            <a:spAutoFit/>
          </a:bodyPr>
          <a:lstStyle/>
          <a:p>
            <a:r>
              <a:rPr lang="en-US" sz="2800"/>
              <a:t>It is widely agreed among language researchers that learners acquire most of their vocabulary while they read for comprehension. This secondary learning is referred to as incidental vocabulary acquisition because it occurs incidentally while learners try to understand the text rather than to acquire vocabulary (Krashen, 1989; Nagy, Andersen, &amp; Herman, 1987). For the last few decades, incidental vocabulary learning has been supported by much evidence in L2 research field. </a:t>
            </a:r>
          </a:p>
          <a:p>
            <a:r>
              <a:rPr lang="en-US" sz="2800"/>
              <a:t>In spite of the evident role of reading on incidental vocabulary learning, however, many researchers and teachers have pointed out that learning vocabulary by reading has some limitations.</a:t>
            </a:r>
          </a:p>
        </p:txBody>
      </p:sp>
      <p:sp>
        <p:nvSpPr>
          <p:cNvPr id="7" name="Rectangle: Rounded Corners 6">
            <a:extLst>
              <a:ext uri="{FF2B5EF4-FFF2-40B4-BE49-F238E27FC236}">
                <a16:creationId xmlns:a16="http://schemas.microsoft.com/office/drawing/2014/main" id="{B529E46D-C775-1D71-8383-3D0C6E3A4B0C}"/>
              </a:ext>
            </a:extLst>
          </p:cNvPr>
          <p:cNvSpPr/>
          <p:nvPr/>
        </p:nvSpPr>
        <p:spPr>
          <a:xfrm>
            <a:off x="8692116" y="6117147"/>
            <a:ext cx="3415709" cy="6844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100/101</a:t>
            </a:r>
          </a:p>
        </p:txBody>
      </p:sp>
      <p:sp>
        <p:nvSpPr>
          <p:cNvPr id="9" name="TextBox 8">
            <a:extLst>
              <a:ext uri="{FF2B5EF4-FFF2-40B4-BE49-F238E27FC236}">
                <a16:creationId xmlns:a16="http://schemas.microsoft.com/office/drawing/2014/main" id="{8FB52EC4-32DE-F7CD-E6CA-9C7C567567B7}"/>
              </a:ext>
            </a:extLst>
          </p:cNvPr>
          <p:cNvSpPr txBox="1"/>
          <p:nvPr/>
        </p:nvSpPr>
        <p:spPr>
          <a:xfrm>
            <a:off x="624661" y="509342"/>
            <a:ext cx="8280105" cy="1015663"/>
          </a:xfrm>
          <a:prstGeom prst="rect">
            <a:avLst/>
          </a:prstGeom>
          <a:noFill/>
        </p:spPr>
        <p:txBody>
          <a:bodyPr wrap="square">
            <a:spAutoFit/>
          </a:bodyPr>
          <a:lstStyle/>
          <a:p>
            <a:r>
              <a:rPr lang="en-US" sz="3200" b="1" i="1"/>
              <a:t>1.2</a:t>
            </a:r>
            <a:r>
              <a:rPr lang="en-US" sz="3200" b="1"/>
              <a:t> </a:t>
            </a:r>
            <a:r>
              <a:rPr lang="en-US" sz="3200" b="1" i="1"/>
              <a:t>Previous research</a:t>
            </a:r>
            <a:r>
              <a:rPr lang="en-US" sz="3200" b="1"/>
              <a:t> </a:t>
            </a:r>
          </a:p>
          <a:p>
            <a:r>
              <a:rPr lang="en-US" sz="2800" b="1"/>
              <a:t>		1.2.1 Incidental vocabulary acquisition</a:t>
            </a:r>
          </a:p>
        </p:txBody>
      </p:sp>
    </p:spTree>
    <p:extLst>
      <p:ext uri="{BB962C8B-B14F-4D97-AF65-F5344CB8AC3E}">
        <p14:creationId xmlns:p14="http://schemas.microsoft.com/office/powerpoint/2010/main" val="894425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006B63-E10D-9F96-ED0F-1486C7CC4B48}"/>
              </a:ext>
            </a:extLst>
          </p:cNvPr>
          <p:cNvSpPr txBox="1"/>
          <p:nvPr/>
        </p:nvSpPr>
        <p:spPr>
          <a:xfrm>
            <a:off x="784153" y="463818"/>
            <a:ext cx="10380034" cy="5509200"/>
          </a:xfrm>
          <a:prstGeom prst="rect">
            <a:avLst/>
          </a:prstGeom>
          <a:noFill/>
        </p:spPr>
        <p:txBody>
          <a:bodyPr wrap="square">
            <a:spAutoFit/>
          </a:bodyPr>
          <a:lstStyle/>
          <a:p>
            <a:r>
              <a:rPr lang="en-US" sz="3200"/>
              <a:t>To overcome these limitations, L2 researchers have suggested some complementary methods to enhance vocabulary learning while reading. They found that provision of glosses and dictionary consultation are effective to promote incidental vocabulary acquisition (Hulstijn, Hollander, &amp; Greidanus, 1996; Knight, 1994; Luppesku &amp; Day, 1993). Of the two methods, provision of glosses is limited to materials specialized for L2 learners, and thus dictionary use remains a general and useful tool for effective vocabulary learning. Therefore, this study will focus on dictionary use as an effective strategy to improve incidental vocabulary acquisition.</a:t>
            </a:r>
          </a:p>
        </p:txBody>
      </p:sp>
      <p:sp>
        <p:nvSpPr>
          <p:cNvPr id="5" name="Rectangle: Rounded Corners 4">
            <a:extLst>
              <a:ext uri="{FF2B5EF4-FFF2-40B4-BE49-F238E27FC236}">
                <a16:creationId xmlns:a16="http://schemas.microsoft.com/office/drawing/2014/main" id="{DD9FED70-BC88-B968-E40F-D94EDE7C0010}"/>
              </a:ext>
            </a:extLst>
          </p:cNvPr>
          <p:cNvSpPr/>
          <p:nvPr/>
        </p:nvSpPr>
        <p:spPr>
          <a:xfrm>
            <a:off x="8692116" y="6117147"/>
            <a:ext cx="3415709" cy="6844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101</a:t>
            </a:r>
          </a:p>
        </p:txBody>
      </p:sp>
    </p:spTree>
    <p:extLst>
      <p:ext uri="{BB962C8B-B14F-4D97-AF65-F5344CB8AC3E}">
        <p14:creationId xmlns:p14="http://schemas.microsoft.com/office/powerpoint/2010/main" val="799341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F85046-62E7-8E0C-D41E-D3DA771723DD}"/>
              </a:ext>
            </a:extLst>
          </p:cNvPr>
          <p:cNvSpPr txBox="1"/>
          <p:nvPr/>
        </p:nvSpPr>
        <p:spPr>
          <a:xfrm>
            <a:off x="917059" y="848552"/>
            <a:ext cx="10479714" cy="5016758"/>
          </a:xfrm>
          <a:prstGeom prst="rect">
            <a:avLst/>
          </a:prstGeom>
          <a:noFill/>
        </p:spPr>
        <p:txBody>
          <a:bodyPr wrap="square">
            <a:spAutoFit/>
          </a:bodyPr>
          <a:lstStyle/>
          <a:p>
            <a:r>
              <a:rPr lang="en-US" sz="3200" b="1"/>
              <a:t>1.2.2 Dictionary use while reading</a:t>
            </a:r>
            <a:r>
              <a:rPr lang="en-US" sz="3200"/>
              <a:t> </a:t>
            </a:r>
          </a:p>
          <a:p>
            <a:r>
              <a:rPr lang="en-US" sz="3200"/>
              <a:t>1.2.2.1 The role of dictionary use on incidental vocabulary learning </a:t>
            </a:r>
          </a:p>
          <a:p>
            <a:r>
              <a:rPr lang="en-US" sz="3200"/>
              <a:t>A number of studies on dictionary use have been conducted to investigate the role of dictionary consultation on incidental vocabulary acquisition while reading. Many L2 researchers found that dictionary consultation enhances incidental vocabulary acquisition (Fraser, 1999; Hulstijn et al., 1996; Knight 1994; Laufer &amp; Hill, 2000; Luppescu and Day, 1993).</a:t>
            </a:r>
          </a:p>
          <a:p>
            <a:endParaRPr lang="en-US" sz="3200"/>
          </a:p>
        </p:txBody>
      </p:sp>
      <p:sp>
        <p:nvSpPr>
          <p:cNvPr id="5" name="Rectangle: Rounded Corners 4">
            <a:extLst>
              <a:ext uri="{FF2B5EF4-FFF2-40B4-BE49-F238E27FC236}">
                <a16:creationId xmlns:a16="http://schemas.microsoft.com/office/drawing/2014/main" id="{6635B8C3-085C-78F3-5A64-DD7F28AB9C9F}"/>
              </a:ext>
            </a:extLst>
          </p:cNvPr>
          <p:cNvSpPr/>
          <p:nvPr/>
        </p:nvSpPr>
        <p:spPr>
          <a:xfrm>
            <a:off x="8692116" y="6117147"/>
            <a:ext cx="3415709" cy="6844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102</a:t>
            </a:r>
          </a:p>
        </p:txBody>
      </p:sp>
    </p:spTree>
    <p:extLst>
      <p:ext uri="{BB962C8B-B14F-4D97-AF65-F5344CB8AC3E}">
        <p14:creationId xmlns:p14="http://schemas.microsoft.com/office/powerpoint/2010/main" val="1863632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654B0-D5AC-4A32-A2ED-A6C645C0964F}"/>
              </a:ext>
            </a:extLst>
          </p:cNvPr>
          <p:cNvSpPr>
            <a:spLocks noGrp="1"/>
          </p:cNvSpPr>
          <p:nvPr>
            <p:ph type="title"/>
          </p:nvPr>
        </p:nvSpPr>
        <p:spPr/>
        <p:txBody>
          <a:bodyPr/>
          <a:lstStyle/>
          <a:p>
            <a:r>
              <a:rPr lang="en-US" dirty="0"/>
              <a:t>Integrating Sources</a:t>
            </a:r>
            <a:endParaRPr lang="en-CA" dirty="0"/>
          </a:p>
        </p:txBody>
      </p:sp>
      <p:sp>
        <p:nvSpPr>
          <p:cNvPr id="5" name="Text Placeholder 4">
            <a:extLst>
              <a:ext uri="{FF2B5EF4-FFF2-40B4-BE49-F238E27FC236}">
                <a16:creationId xmlns:a16="http://schemas.microsoft.com/office/drawing/2014/main" id="{03516B02-D645-4E9F-9D7D-02F49B4B76F4}"/>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2540944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CCD86C-D76F-90B7-8841-7D8AFCD646FA}"/>
              </a:ext>
            </a:extLst>
          </p:cNvPr>
          <p:cNvSpPr txBox="1"/>
          <p:nvPr/>
        </p:nvSpPr>
        <p:spPr>
          <a:xfrm>
            <a:off x="882723" y="923398"/>
            <a:ext cx="10426553" cy="4832092"/>
          </a:xfrm>
          <a:prstGeom prst="rect">
            <a:avLst/>
          </a:prstGeom>
          <a:noFill/>
        </p:spPr>
        <p:txBody>
          <a:bodyPr wrap="square">
            <a:spAutoFit/>
          </a:bodyPr>
          <a:lstStyle/>
          <a:p>
            <a:r>
              <a:rPr lang="en-US" sz="2800"/>
              <a:t>1.2.2.2  Comparison of the computer dictionary use and the paper 						dictionary use while reading </a:t>
            </a:r>
          </a:p>
          <a:p>
            <a:r>
              <a:rPr lang="en-US" sz="2800"/>
              <a:t>		With the advent of computer technology, the computer dictionary appeared as a new convenient consulting device for L2 readers. The computer dictionary provides a different way of consultation to the users. Without flipping through pages and without looking for the spelling in alphabetical order which accompanies traditional dictionary use, electronic dictionary users can access the information in an instant by typing or clicking. (Sharpe, 1995; Nasi, 1996, 1999, 2000b). The advent of the computer dictionary inspired some research on the comparison of look-up behaviors of the computerized dictionary and the paper dictionary.</a:t>
            </a:r>
          </a:p>
        </p:txBody>
      </p:sp>
      <p:sp>
        <p:nvSpPr>
          <p:cNvPr id="5" name="Rectangle: Rounded Corners 4">
            <a:extLst>
              <a:ext uri="{FF2B5EF4-FFF2-40B4-BE49-F238E27FC236}">
                <a16:creationId xmlns:a16="http://schemas.microsoft.com/office/drawing/2014/main" id="{7E6B4CC2-593A-513C-25F4-486EEDAFB228}"/>
              </a:ext>
            </a:extLst>
          </p:cNvPr>
          <p:cNvSpPr/>
          <p:nvPr/>
        </p:nvSpPr>
        <p:spPr>
          <a:xfrm>
            <a:off x="8692116" y="6117147"/>
            <a:ext cx="3415709" cy="6844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103</a:t>
            </a:r>
          </a:p>
        </p:txBody>
      </p:sp>
    </p:spTree>
    <p:extLst>
      <p:ext uri="{BB962C8B-B14F-4D97-AF65-F5344CB8AC3E}">
        <p14:creationId xmlns:p14="http://schemas.microsoft.com/office/powerpoint/2010/main" val="104764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9CE97C-DDCD-CB75-0F70-ACAC55F7F276}"/>
              </a:ext>
            </a:extLst>
          </p:cNvPr>
          <p:cNvSpPr txBox="1"/>
          <p:nvPr/>
        </p:nvSpPr>
        <p:spPr>
          <a:xfrm>
            <a:off x="1005663" y="1183949"/>
            <a:ext cx="10180673" cy="4031873"/>
          </a:xfrm>
          <a:prstGeom prst="rect">
            <a:avLst/>
          </a:prstGeom>
          <a:noFill/>
        </p:spPr>
        <p:txBody>
          <a:bodyPr wrap="square">
            <a:spAutoFit/>
          </a:bodyPr>
          <a:lstStyle/>
          <a:p>
            <a:r>
              <a:rPr lang="en-US" sz="3200" b="1"/>
              <a:t>1.2.3 Noticing hypothesis </a:t>
            </a:r>
          </a:p>
          <a:p>
            <a:r>
              <a:rPr lang="en-US" sz="3200"/>
              <a:t>It is widely accepted that incidental vocabulary learning takes place during reading. However, it seems thet not all the comprehensible input is likely to be available for further learning processes. In the field of L2 research, many researchers have explored how some parts of the input used for comprehension become activated to be processed further in language learning.</a:t>
            </a:r>
          </a:p>
        </p:txBody>
      </p:sp>
      <p:sp>
        <p:nvSpPr>
          <p:cNvPr id="5" name="Rectangle: Rounded Corners 4">
            <a:extLst>
              <a:ext uri="{FF2B5EF4-FFF2-40B4-BE49-F238E27FC236}">
                <a16:creationId xmlns:a16="http://schemas.microsoft.com/office/drawing/2014/main" id="{83EE41ED-AF7F-46F1-B9DA-ED8606C2E5B7}"/>
              </a:ext>
            </a:extLst>
          </p:cNvPr>
          <p:cNvSpPr/>
          <p:nvPr/>
        </p:nvSpPr>
        <p:spPr>
          <a:xfrm>
            <a:off x="8692116" y="6117147"/>
            <a:ext cx="3415709" cy="6844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103</a:t>
            </a:r>
          </a:p>
        </p:txBody>
      </p:sp>
    </p:spTree>
    <p:extLst>
      <p:ext uri="{BB962C8B-B14F-4D97-AF65-F5344CB8AC3E}">
        <p14:creationId xmlns:p14="http://schemas.microsoft.com/office/powerpoint/2010/main" val="3941549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029279-9164-CBDB-5DC8-80DA6BF8F9BE}"/>
              </a:ext>
            </a:extLst>
          </p:cNvPr>
          <p:cNvSpPr txBox="1"/>
          <p:nvPr/>
        </p:nvSpPr>
        <p:spPr>
          <a:xfrm>
            <a:off x="843959" y="621527"/>
            <a:ext cx="10247128" cy="5509200"/>
          </a:xfrm>
          <a:prstGeom prst="rect">
            <a:avLst/>
          </a:prstGeom>
          <a:noFill/>
        </p:spPr>
        <p:txBody>
          <a:bodyPr wrap="square">
            <a:spAutoFit/>
          </a:bodyPr>
          <a:lstStyle/>
          <a:p>
            <a:r>
              <a:rPr lang="en-US" sz="3200"/>
              <a:t>Regarding this issue, Schmidt (1990, 1995, 2001; Schmidt &amp; Frota, 1986, cited in Schmidt, 1990) proposed noticing hypothesis that for learners to learn some aspects of language, they must consciously notice them for any subsequent processing. That is, for input to be intake he claimed that noticing on the part of the learner is necessary. Schmidt defined intake as what Chaudron (1985) called preliminary intake, which means converting speech input into stored data that can be used for the construction of language, distinguishing from those used to organize stored data into linguistic systems (Schmidt, 1990, p. 139).  […]</a:t>
            </a:r>
          </a:p>
        </p:txBody>
      </p:sp>
      <p:sp>
        <p:nvSpPr>
          <p:cNvPr id="5" name="Rectangle: Rounded Corners 4">
            <a:extLst>
              <a:ext uri="{FF2B5EF4-FFF2-40B4-BE49-F238E27FC236}">
                <a16:creationId xmlns:a16="http://schemas.microsoft.com/office/drawing/2014/main" id="{42A782B5-07BA-FC1B-1C9A-4D909CB241E7}"/>
              </a:ext>
            </a:extLst>
          </p:cNvPr>
          <p:cNvSpPr/>
          <p:nvPr/>
        </p:nvSpPr>
        <p:spPr>
          <a:xfrm>
            <a:off x="8692116" y="6117147"/>
            <a:ext cx="3415709" cy="6844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103/104</a:t>
            </a:r>
          </a:p>
        </p:txBody>
      </p:sp>
    </p:spTree>
    <p:extLst>
      <p:ext uri="{BB962C8B-B14F-4D97-AF65-F5344CB8AC3E}">
        <p14:creationId xmlns:p14="http://schemas.microsoft.com/office/powerpoint/2010/main" val="2400079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029279-9164-CBDB-5DC8-80DA6BF8F9BE}"/>
              </a:ext>
            </a:extLst>
          </p:cNvPr>
          <p:cNvSpPr txBox="1"/>
          <p:nvPr/>
        </p:nvSpPr>
        <p:spPr>
          <a:xfrm>
            <a:off x="872756" y="674400"/>
            <a:ext cx="10247128" cy="5509200"/>
          </a:xfrm>
          <a:prstGeom prst="rect">
            <a:avLst/>
          </a:prstGeom>
          <a:noFill/>
        </p:spPr>
        <p:txBody>
          <a:bodyPr wrap="square">
            <a:spAutoFit/>
          </a:bodyPr>
          <a:lstStyle/>
          <a:p>
            <a:r>
              <a:rPr lang="en-US" sz="3200"/>
              <a:t>[…] He argued strongly against any intake of input that the learner has not noticed. He meant the term noticing as one of the levels of awareness, at which stimuli are subjectively experienced and attention at the level of the availability of the verbal report. However, he admitted that stimulus events could be noticed even though it could not be describable. In addition, he emphasized the role of consciousness as crucial to all learning, adapting the view of psychology that conscious processing is necessary for permanent long term storage and anything not processed consciously is not stored in the long-term memory.</a:t>
            </a:r>
          </a:p>
        </p:txBody>
      </p:sp>
      <p:sp>
        <p:nvSpPr>
          <p:cNvPr id="2" name="Rectangle: Rounded Corners 1">
            <a:extLst>
              <a:ext uri="{FF2B5EF4-FFF2-40B4-BE49-F238E27FC236}">
                <a16:creationId xmlns:a16="http://schemas.microsoft.com/office/drawing/2014/main" id="{17005CD7-DA59-9979-DA4F-C8AE1522B14F}"/>
              </a:ext>
            </a:extLst>
          </p:cNvPr>
          <p:cNvSpPr/>
          <p:nvPr/>
        </p:nvSpPr>
        <p:spPr>
          <a:xfrm>
            <a:off x="8692116" y="6117147"/>
            <a:ext cx="3415709" cy="6844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104</a:t>
            </a:r>
          </a:p>
        </p:txBody>
      </p:sp>
    </p:spTree>
    <p:extLst>
      <p:ext uri="{BB962C8B-B14F-4D97-AF65-F5344CB8AC3E}">
        <p14:creationId xmlns:p14="http://schemas.microsoft.com/office/powerpoint/2010/main" val="23070961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71A9BB-C108-DA39-68FF-7835E48F9767}"/>
              </a:ext>
            </a:extLst>
          </p:cNvPr>
          <p:cNvSpPr txBox="1"/>
          <p:nvPr/>
        </p:nvSpPr>
        <p:spPr>
          <a:xfrm>
            <a:off x="637953" y="426708"/>
            <a:ext cx="6113720" cy="584775"/>
          </a:xfrm>
          <a:prstGeom prst="rect">
            <a:avLst/>
          </a:prstGeom>
          <a:noFill/>
        </p:spPr>
        <p:txBody>
          <a:bodyPr wrap="square">
            <a:spAutoFit/>
          </a:bodyPr>
          <a:lstStyle/>
          <a:p>
            <a:r>
              <a:rPr lang="en-US" sz="3200" b="1" i="1"/>
              <a:t>1.3 Research questions</a:t>
            </a:r>
          </a:p>
        </p:txBody>
      </p:sp>
      <p:sp>
        <p:nvSpPr>
          <p:cNvPr id="7" name="TextBox 6">
            <a:extLst>
              <a:ext uri="{FF2B5EF4-FFF2-40B4-BE49-F238E27FC236}">
                <a16:creationId xmlns:a16="http://schemas.microsoft.com/office/drawing/2014/main" id="{5D53148F-701E-C5FC-7ED1-56CA94458B71}"/>
              </a:ext>
            </a:extLst>
          </p:cNvPr>
          <p:cNvSpPr txBox="1"/>
          <p:nvPr/>
        </p:nvSpPr>
        <p:spPr>
          <a:xfrm>
            <a:off x="784153" y="895768"/>
            <a:ext cx="10552813" cy="5016758"/>
          </a:xfrm>
          <a:prstGeom prst="rect">
            <a:avLst/>
          </a:prstGeom>
          <a:noFill/>
        </p:spPr>
        <p:txBody>
          <a:bodyPr wrap="square">
            <a:spAutoFit/>
          </a:bodyPr>
          <a:lstStyle/>
          <a:p>
            <a:r>
              <a:rPr lang="en-US" sz="3200"/>
              <a:t>The first aim of this study is to confirm that the computer dictionary would increase learners look-up behavior more than the paper dictionary as found in previous comparison studies. Secondly, this study aims to investigate the effect of the computer dictionary and the paper dictionary on incidental vocabulary learning. According to the previous studies, it was found that dictionary consultation is effective in incidental vocabulary learning </a:t>
            </a:r>
            <a:r>
              <a:rPr lang="en-US"/>
              <a:t>(Fraser, 1999; Hulstijn, Hollander, &amp; Greidanus, 1996; Knight, 1994; Luppesku &amp; Day, 1993) </a:t>
            </a:r>
            <a:r>
              <a:rPr lang="en-US" sz="3200"/>
              <a:t>and that the computer dictionary encourages the users to look up more words than the paper dictionary </a:t>
            </a:r>
            <a:r>
              <a:rPr lang="en-US"/>
              <a:t>(Nesi, 2000a; Roby, 1991)</a:t>
            </a:r>
          </a:p>
        </p:txBody>
      </p:sp>
      <p:sp>
        <p:nvSpPr>
          <p:cNvPr id="9" name="Rectangle: Rounded Corners 8">
            <a:extLst>
              <a:ext uri="{FF2B5EF4-FFF2-40B4-BE49-F238E27FC236}">
                <a16:creationId xmlns:a16="http://schemas.microsoft.com/office/drawing/2014/main" id="{159BA1DB-A9DA-6ABF-0565-2D40323F89FA}"/>
              </a:ext>
            </a:extLst>
          </p:cNvPr>
          <p:cNvSpPr/>
          <p:nvPr/>
        </p:nvSpPr>
        <p:spPr>
          <a:xfrm>
            <a:off x="8758569" y="6163663"/>
            <a:ext cx="3415709" cy="6844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104</a:t>
            </a:r>
          </a:p>
        </p:txBody>
      </p:sp>
    </p:spTree>
    <p:extLst>
      <p:ext uri="{BB962C8B-B14F-4D97-AF65-F5344CB8AC3E}">
        <p14:creationId xmlns:p14="http://schemas.microsoft.com/office/powerpoint/2010/main" val="1259109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85DE6C-22BF-FA29-14E3-09F42EFF7922}"/>
              </a:ext>
            </a:extLst>
          </p:cNvPr>
          <p:cNvSpPr txBox="1"/>
          <p:nvPr/>
        </p:nvSpPr>
        <p:spPr>
          <a:xfrm>
            <a:off x="910413" y="1310537"/>
            <a:ext cx="10466424" cy="4524315"/>
          </a:xfrm>
          <a:prstGeom prst="rect">
            <a:avLst/>
          </a:prstGeom>
          <a:noFill/>
        </p:spPr>
        <p:txBody>
          <a:bodyPr wrap="square">
            <a:spAutoFit/>
          </a:bodyPr>
          <a:lstStyle/>
          <a:p>
            <a:r>
              <a:rPr lang="en-US" sz="3200"/>
              <a:t>(Hulstijn, Hollander, &amp; Greidanus, 1996)</a:t>
            </a:r>
          </a:p>
          <a:p>
            <a:endParaRPr lang="en-US" sz="3200"/>
          </a:p>
          <a:p>
            <a:r>
              <a:rPr lang="en-US" sz="3200"/>
              <a:t>(Hulstijn et al., 1996)</a:t>
            </a:r>
          </a:p>
          <a:p>
            <a:endParaRPr lang="en-US" sz="3200"/>
          </a:p>
          <a:p>
            <a:pPr algn="just"/>
            <a:r>
              <a:rPr lang="en-US" sz="3200"/>
              <a:t>Hulstijn, J. H., Hollander, M., &amp; Greidanus, T. (1996). Incidental 	vocabulary learning by advanced foreign language 		students: The influence of marginal glosses, dictionary use, 	and reoccurence of unknown words. </a:t>
            </a:r>
            <a:r>
              <a:rPr lang="en-US" sz="3200" i="1"/>
              <a:t>The Modern 	Language Journal</a:t>
            </a:r>
            <a:r>
              <a:rPr lang="en-US" sz="3200"/>
              <a:t>, 80, 327–339.</a:t>
            </a:r>
          </a:p>
        </p:txBody>
      </p:sp>
    </p:spTree>
    <p:extLst>
      <p:ext uri="{BB962C8B-B14F-4D97-AF65-F5344CB8AC3E}">
        <p14:creationId xmlns:p14="http://schemas.microsoft.com/office/powerpoint/2010/main" val="32922520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B3EC01-4A85-4E9F-0669-1590794F07CB}"/>
              </a:ext>
            </a:extLst>
          </p:cNvPr>
          <p:cNvSpPr txBox="1"/>
          <p:nvPr/>
        </p:nvSpPr>
        <p:spPr>
          <a:xfrm>
            <a:off x="932564" y="820560"/>
            <a:ext cx="10326872" cy="5016758"/>
          </a:xfrm>
          <a:prstGeom prst="rect">
            <a:avLst/>
          </a:prstGeom>
          <a:noFill/>
        </p:spPr>
        <p:txBody>
          <a:bodyPr wrap="square">
            <a:spAutoFit/>
          </a:bodyPr>
          <a:lstStyle/>
          <a:p>
            <a:r>
              <a:rPr lang="en-US" sz="3200"/>
              <a:t>Based on these foundings, it is hypothesized that if a computer dictionary increases learners look-up behavior more than its paper counterpart, this will, in turn, result in a more positive effect on incidental vocabulary learning than a paper dictionary. Finally, the third objective of this study is whether the words looked up in the computer dictionary will be retained in memory as well as the words looked up in the paper dictionary. It is hypothesized that learners access the information too quickly and the easily searched words will not be retained in long-term memory.</a:t>
            </a:r>
          </a:p>
        </p:txBody>
      </p:sp>
      <p:sp>
        <p:nvSpPr>
          <p:cNvPr id="5" name="Rectangle: Rounded Corners 4">
            <a:extLst>
              <a:ext uri="{FF2B5EF4-FFF2-40B4-BE49-F238E27FC236}">
                <a16:creationId xmlns:a16="http://schemas.microsoft.com/office/drawing/2014/main" id="{AB52E7F8-7642-3B24-4408-D48D7C385B8D}"/>
              </a:ext>
            </a:extLst>
          </p:cNvPr>
          <p:cNvSpPr/>
          <p:nvPr/>
        </p:nvSpPr>
        <p:spPr>
          <a:xfrm>
            <a:off x="8758569" y="6163663"/>
            <a:ext cx="3415709" cy="6844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104</a:t>
            </a:r>
          </a:p>
        </p:txBody>
      </p:sp>
    </p:spTree>
    <p:extLst>
      <p:ext uri="{BB962C8B-B14F-4D97-AF65-F5344CB8AC3E}">
        <p14:creationId xmlns:p14="http://schemas.microsoft.com/office/powerpoint/2010/main" val="3466609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757BA3-B8D7-7DCB-B13C-BF2E4F902FF5}"/>
              </a:ext>
            </a:extLst>
          </p:cNvPr>
          <p:cNvSpPr txBox="1"/>
          <p:nvPr/>
        </p:nvSpPr>
        <p:spPr>
          <a:xfrm>
            <a:off x="1015630" y="1166842"/>
            <a:ext cx="10160739" cy="4524315"/>
          </a:xfrm>
          <a:prstGeom prst="rect">
            <a:avLst/>
          </a:prstGeom>
          <a:noFill/>
        </p:spPr>
        <p:txBody>
          <a:bodyPr wrap="square">
            <a:spAutoFit/>
          </a:bodyPr>
          <a:lstStyle/>
          <a:p>
            <a:r>
              <a:rPr lang="en-US" sz="3200"/>
              <a:t>The research questions to be answered from this research are the following: </a:t>
            </a:r>
          </a:p>
          <a:p>
            <a:pPr marL="514350" indent="-514350">
              <a:buAutoNum type="arabicParenBoth"/>
            </a:pPr>
            <a:r>
              <a:rPr lang="en-US" sz="3200"/>
              <a:t>Do the computer dictionary users look up more words than the paper dictionary users? </a:t>
            </a:r>
          </a:p>
          <a:p>
            <a:r>
              <a:rPr lang="en-US" sz="3200"/>
              <a:t>(2) Is the electronic dictionary more beneficial to L2 learners’ incidental vocabulary acquisition than the paper dictionary? </a:t>
            </a:r>
          </a:p>
          <a:p>
            <a:r>
              <a:rPr lang="en-US" sz="3200"/>
              <a:t>(3) Is there any difference on the retention rate between the words looked up in the paper dictionary and the electronic dictionary?</a:t>
            </a:r>
          </a:p>
        </p:txBody>
      </p:sp>
      <p:sp>
        <p:nvSpPr>
          <p:cNvPr id="5" name="Rectangle: Rounded Corners 4">
            <a:extLst>
              <a:ext uri="{FF2B5EF4-FFF2-40B4-BE49-F238E27FC236}">
                <a16:creationId xmlns:a16="http://schemas.microsoft.com/office/drawing/2014/main" id="{FDB34721-C636-BBED-4C0F-0B9BA5684BB8}"/>
              </a:ext>
            </a:extLst>
          </p:cNvPr>
          <p:cNvSpPr/>
          <p:nvPr/>
        </p:nvSpPr>
        <p:spPr>
          <a:xfrm>
            <a:off x="8758569" y="6163663"/>
            <a:ext cx="3415709" cy="6844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104</a:t>
            </a:r>
          </a:p>
        </p:txBody>
      </p:sp>
    </p:spTree>
    <p:extLst>
      <p:ext uri="{BB962C8B-B14F-4D97-AF65-F5344CB8AC3E}">
        <p14:creationId xmlns:p14="http://schemas.microsoft.com/office/powerpoint/2010/main" val="36031379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FD0E-60E3-28CA-2CA9-06D8C86B3E4B}"/>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E2210622-5EBB-6AE0-37BB-EE91C5F95197}"/>
              </a:ext>
            </a:extLst>
          </p:cNvPr>
          <p:cNvSpPr>
            <a:spLocks noGrp="1"/>
          </p:cNvSpPr>
          <p:nvPr>
            <p:ph idx="1"/>
          </p:nvPr>
        </p:nvSpPr>
        <p:spPr/>
        <p:txBody>
          <a:bodyPr>
            <a:normAutofit/>
          </a:bodyPr>
          <a:lstStyle/>
          <a:p>
            <a:r>
              <a:rPr lang="en-US" sz="3200" dirty="0"/>
              <a:t>Is the literature review part of the Introduction?</a:t>
            </a:r>
          </a:p>
          <a:p>
            <a:r>
              <a:rPr lang="en-US" sz="3200" dirty="0"/>
              <a:t>How is the Literature Review structured? Does it also have the three parts we discussed last class?</a:t>
            </a:r>
          </a:p>
          <a:p>
            <a:r>
              <a:rPr lang="en-US" sz="3200" dirty="0"/>
              <a:t>How many times does the author state their purpose/aim? Do you think this is necessary?</a:t>
            </a:r>
          </a:p>
        </p:txBody>
      </p:sp>
    </p:spTree>
    <p:extLst>
      <p:ext uri="{BB962C8B-B14F-4D97-AF65-F5344CB8AC3E}">
        <p14:creationId xmlns:p14="http://schemas.microsoft.com/office/powerpoint/2010/main" val="1817663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20F06-0675-0FAC-9807-F0D3E7A2BCE6}"/>
              </a:ext>
            </a:extLst>
          </p:cNvPr>
          <p:cNvSpPr>
            <a:spLocks noGrp="1"/>
          </p:cNvSpPr>
          <p:nvPr>
            <p:ph type="title"/>
          </p:nvPr>
        </p:nvSpPr>
        <p:spPr/>
        <p:txBody>
          <a:bodyPr/>
          <a:lstStyle/>
          <a:p>
            <a:r>
              <a:rPr lang="en-US"/>
              <a:t>Research Questions</a:t>
            </a:r>
          </a:p>
        </p:txBody>
      </p:sp>
      <p:sp>
        <p:nvSpPr>
          <p:cNvPr id="3" name="Content Placeholder 2">
            <a:extLst>
              <a:ext uri="{FF2B5EF4-FFF2-40B4-BE49-F238E27FC236}">
                <a16:creationId xmlns:a16="http://schemas.microsoft.com/office/drawing/2014/main" id="{FC8F454E-AF6A-313D-B989-211CAFA18F21}"/>
              </a:ext>
            </a:extLst>
          </p:cNvPr>
          <p:cNvSpPr>
            <a:spLocks noGrp="1"/>
          </p:cNvSpPr>
          <p:nvPr>
            <p:ph idx="1"/>
          </p:nvPr>
        </p:nvSpPr>
        <p:spPr/>
        <p:txBody>
          <a:bodyPr>
            <a:normAutofit/>
          </a:bodyPr>
          <a:lstStyle/>
          <a:p>
            <a:r>
              <a:rPr lang="en-US" sz="3600"/>
              <a:t>What is a research question?</a:t>
            </a:r>
          </a:p>
          <a:p>
            <a:r>
              <a:rPr lang="en-US" sz="3600"/>
              <a:t>What are the research questions for this study?</a:t>
            </a:r>
          </a:p>
        </p:txBody>
      </p:sp>
    </p:spTree>
    <p:extLst>
      <p:ext uri="{BB962C8B-B14F-4D97-AF65-F5344CB8AC3E}">
        <p14:creationId xmlns:p14="http://schemas.microsoft.com/office/powerpoint/2010/main" val="720926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B9AFE6-643F-4905-B14B-4E29B5A1AE63}"/>
              </a:ext>
            </a:extLst>
          </p:cNvPr>
          <p:cNvPicPr>
            <a:picLocks noChangeAspect="1"/>
          </p:cNvPicPr>
          <p:nvPr/>
        </p:nvPicPr>
        <p:blipFill>
          <a:blip r:embed="rId2"/>
          <a:stretch>
            <a:fillRect/>
          </a:stretch>
        </p:blipFill>
        <p:spPr>
          <a:xfrm>
            <a:off x="-1" y="1242881"/>
            <a:ext cx="12180853" cy="4259468"/>
          </a:xfrm>
          <a:prstGeom prst="rect">
            <a:avLst/>
          </a:prstGeom>
        </p:spPr>
      </p:pic>
      <p:pic>
        <p:nvPicPr>
          <p:cNvPr id="6" name="Google Shape;535;p59">
            <a:extLst>
              <a:ext uri="{FF2B5EF4-FFF2-40B4-BE49-F238E27FC236}">
                <a16:creationId xmlns:a16="http://schemas.microsoft.com/office/drawing/2014/main" id="{BC9B66B3-2612-498B-A9F4-CE1989FA6E53}"/>
              </a:ext>
            </a:extLst>
          </p:cNvPr>
          <p:cNvPicPr preferRelativeResize="0"/>
          <p:nvPr/>
        </p:nvPicPr>
        <p:blipFill rotWithShape="1">
          <a:blip r:embed="rId3">
            <a:alphaModFix/>
          </a:blip>
          <a:srcRect l="13413" t="13406" r="13406" b="13413"/>
          <a:stretch/>
        </p:blipFill>
        <p:spPr>
          <a:xfrm>
            <a:off x="9826755" y="578052"/>
            <a:ext cx="1759321" cy="777599"/>
          </a:xfrm>
          <a:prstGeom prst="rect">
            <a:avLst/>
          </a:prstGeom>
          <a:noFill/>
          <a:ln>
            <a:noFill/>
          </a:ln>
        </p:spPr>
      </p:pic>
    </p:spTree>
    <p:extLst>
      <p:ext uri="{BB962C8B-B14F-4D97-AF65-F5344CB8AC3E}">
        <p14:creationId xmlns:p14="http://schemas.microsoft.com/office/powerpoint/2010/main" val="1950291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0009-8BF3-C742-394E-3EE594001BE9}"/>
              </a:ext>
            </a:extLst>
          </p:cNvPr>
          <p:cNvSpPr>
            <a:spLocks noGrp="1"/>
          </p:cNvSpPr>
          <p:nvPr>
            <p:ph type="title"/>
          </p:nvPr>
        </p:nvSpPr>
        <p:spPr/>
        <p:txBody>
          <a:bodyPr/>
          <a:lstStyle/>
          <a:p>
            <a:r>
              <a:rPr lang="en-US"/>
              <a:t>Research Questions</a:t>
            </a:r>
          </a:p>
        </p:txBody>
      </p:sp>
      <p:sp>
        <p:nvSpPr>
          <p:cNvPr id="3" name="Content Placeholder 2">
            <a:extLst>
              <a:ext uri="{FF2B5EF4-FFF2-40B4-BE49-F238E27FC236}">
                <a16:creationId xmlns:a16="http://schemas.microsoft.com/office/drawing/2014/main" id="{3FEAF2E9-713E-EFC9-7173-1B2AA4366B62}"/>
              </a:ext>
            </a:extLst>
          </p:cNvPr>
          <p:cNvSpPr>
            <a:spLocks noGrp="1"/>
          </p:cNvSpPr>
          <p:nvPr>
            <p:ph idx="1"/>
          </p:nvPr>
        </p:nvSpPr>
        <p:spPr>
          <a:xfrm>
            <a:off x="766430" y="2663257"/>
            <a:ext cx="10659140" cy="3318936"/>
          </a:xfrm>
        </p:spPr>
        <p:txBody>
          <a:bodyPr>
            <a:noAutofit/>
          </a:bodyPr>
          <a:lstStyle/>
          <a:p>
            <a:pPr marL="0" indent="0">
              <a:buNone/>
            </a:pPr>
            <a:r>
              <a:rPr lang="en-US" sz="3600" dirty="0"/>
              <a:t>Which of the following research questions is better? Why?</a:t>
            </a:r>
          </a:p>
          <a:p>
            <a:r>
              <a:rPr lang="en-US" sz="3600" dirty="0"/>
              <a:t>What can be done to prevent substance abuse?</a:t>
            </a:r>
          </a:p>
          <a:p>
            <a:r>
              <a:rPr lang="en-US" sz="3600" dirty="0"/>
              <a:t>What’s the relationship between specific early childhood experiences and subsequent substance abusing </a:t>
            </a:r>
            <a:r>
              <a:rPr lang="en-US" sz="3600" dirty="0" err="1"/>
              <a:t>behaviour</a:t>
            </a:r>
            <a:r>
              <a:rPr lang="en-US" sz="3600" dirty="0"/>
              <a:t>?</a:t>
            </a:r>
          </a:p>
        </p:txBody>
      </p:sp>
    </p:spTree>
    <p:extLst>
      <p:ext uri="{BB962C8B-B14F-4D97-AF65-F5344CB8AC3E}">
        <p14:creationId xmlns:p14="http://schemas.microsoft.com/office/powerpoint/2010/main" val="30616953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191E051-5355-761C-982C-B3D880F7558D}"/>
              </a:ext>
            </a:extLst>
          </p:cNvPr>
          <p:cNvGraphicFramePr>
            <a:graphicFrameLocks noGrp="1"/>
          </p:cNvGraphicFramePr>
          <p:nvPr>
            <p:extLst>
              <p:ext uri="{D42A27DB-BD31-4B8C-83A1-F6EECF244321}">
                <p14:modId xmlns:p14="http://schemas.microsoft.com/office/powerpoint/2010/main" val="2654290410"/>
              </p:ext>
            </p:extLst>
          </p:nvPr>
        </p:nvGraphicFramePr>
        <p:xfrm>
          <a:off x="112972" y="0"/>
          <a:ext cx="11868592" cy="6162776"/>
        </p:xfrm>
        <a:graphic>
          <a:graphicData uri="http://schemas.openxmlformats.org/drawingml/2006/table">
            <a:tbl>
              <a:tblPr firstRow="1" bandRow="1">
                <a:tableStyleId>{5C22544A-7EE6-4342-B048-85BDC9FD1C3A}</a:tableStyleId>
              </a:tblPr>
              <a:tblGrid>
                <a:gridCol w="2942116">
                  <a:extLst>
                    <a:ext uri="{9D8B030D-6E8A-4147-A177-3AD203B41FA5}">
                      <a16:colId xmlns:a16="http://schemas.microsoft.com/office/drawing/2014/main" val="1435992854"/>
                    </a:ext>
                  </a:extLst>
                </a:gridCol>
                <a:gridCol w="8926476">
                  <a:extLst>
                    <a:ext uri="{9D8B030D-6E8A-4147-A177-3AD203B41FA5}">
                      <a16:colId xmlns:a16="http://schemas.microsoft.com/office/drawing/2014/main" val="2282952802"/>
                    </a:ext>
                  </a:extLst>
                </a:gridCol>
              </a:tblGrid>
              <a:tr h="636997">
                <a:tc>
                  <a:txBody>
                    <a:bodyPr/>
                    <a:lstStyle/>
                    <a:p>
                      <a:pPr algn="ctr"/>
                      <a:r>
                        <a:rPr lang="en-US" sz="3200"/>
                        <a:t>Word</a:t>
                      </a:r>
                    </a:p>
                  </a:txBody>
                  <a:tcPr anchor="ctr"/>
                </a:tc>
                <a:tc>
                  <a:txBody>
                    <a:bodyPr/>
                    <a:lstStyle/>
                    <a:p>
                      <a:pPr algn="ctr"/>
                      <a:r>
                        <a:rPr lang="en-US" sz="3200"/>
                        <a:t>Definitions</a:t>
                      </a:r>
                    </a:p>
                  </a:txBody>
                  <a:tcPr anchor="ctr"/>
                </a:tc>
                <a:extLst>
                  <a:ext uri="{0D108BD9-81ED-4DB2-BD59-A6C34878D82A}">
                    <a16:rowId xmlns:a16="http://schemas.microsoft.com/office/drawing/2014/main" val="2980793610"/>
                  </a:ext>
                </a:extLst>
              </a:tr>
              <a:tr h="636997">
                <a:tc>
                  <a:txBody>
                    <a:bodyPr/>
                    <a:lstStyle/>
                    <a:p>
                      <a:pPr algn="ctr"/>
                      <a:r>
                        <a:rPr lang="en-US" sz="3200"/>
                        <a:t>Target</a:t>
                      </a:r>
                    </a:p>
                  </a:txBody>
                  <a:tcPr anchor="ctr"/>
                </a:tc>
                <a:tc>
                  <a:txBody>
                    <a:bodyPr/>
                    <a:lstStyle/>
                    <a:p>
                      <a:pPr algn="ctr"/>
                      <a:r>
                        <a:rPr lang="en-US" sz="3200"/>
                        <a:t>Urge on or encourage</a:t>
                      </a:r>
                    </a:p>
                  </a:txBody>
                  <a:tcPr anchor="ctr"/>
                </a:tc>
                <a:extLst>
                  <a:ext uri="{0D108BD9-81ED-4DB2-BD59-A6C34878D82A}">
                    <a16:rowId xmlns:a16="http://schemas.microsoft.com/office/drawing/2014/main" val="3225991118"/>
                  </a:ext>
                </a:extLst>
              </a:tr>
              <a:tr h="636997">
                <a:tc>
                  <a:txBody>
                    <a:bodyPr/>
                    <a:lstStyle/>
                    <a:p>
                      <a:pPr algn="ctr"/>
                      <a:r>
                        <a:rPr lang="en-US" sz="3200"/>
                        <a:t>Complementary</a:t>
                      </a:r>
                    </a:p>
                  </a:txBody>
                  <a:tcPr anchor="ctr"/>
                </a:tc>
                <a:tc>
                  <a:txBody>
                    <a:bodyPr/>
                    <a:lstStyle/>
                    <a:p>
                      <a:pPr algn="ctr"/>
                      <a:r>
                        <a:rPr lang="en-US" sz="3200"/>
                        <a:t>Different from each other but making a good combination</a:t>
                      </a:r>
                    </a:p>
                  </a:txBody>
                  <a:tcPr anchor="ctr"/>
                </a:tc>
                <a:extLst>
                  <a:ext uri="{0D108BD9-81ED-4DB2-BD59-A6C34878D82A}">
                    <a16:rowId xmlns:a16="http://schemas.microsoft.com/office/drawing/2014/main" val="4135605391"/>
                  </a:ext>
                </a:extLst>
              </a:tr>
              <a:tr h="636997">
                <a:tc>
                  <a:txBody>
                    <a:bodyPr/>
                    <a:lstStyle/>
                    <a:p>
                      <a:pPr algn="ctr"/>
                      <a:r>
                        <a:rPr lang="en-US" sz="3200"/>
                        <a:t>Enhance</a:t>
                      </a:r>
                    </a:p>
                  </a:txBody>
                  <a:tcPr anchor="ctr"/>
                </a:tc>
                <a:tc>
                  <a:txBody>
                    <a:bodyPr/>
                    <a:lstStyle/>
                    <a:p>
                      <a:pPr algn="ctr"/>
                      <a:r>
                        <a:rPr lang="en-US" sz="3200"/>
                        <a:t>The complete duration of something</a:t>
                      </a:r>
                    </a:p>
                  </a:txBody>
                  <a:tcPr anchor="ctr"/>
                </a:tc>
                <a:extLst>
                  <a:ext uri="{0D108BD9-81ED-4DB2-BD59-A6C34878D82A}">
                    <a16:rowId xmlns:a16="http://schemas.microsoft.com/office/drawing/2014/main" val="24305738"/>
                  </a:ext>
                </a:extLst>
              </a:tr>
              <a:tr h="636997">
                <a:tc>
                  <a:txBody>
                    <a:bodyPr/>
                    <a:lstStyle/>
                    <a:p>
                      <a:pPr algn="ctr"/>
                      <a:r>
                        <a:rPr lang="en-US" sz="3200"/>
                        <a:t>Inspire</a:t>
                      </a:r>
                    </a:p>
                  </a:txBody>
                  <a:tcPr anchor="ctr"/>
                </a:tc>
                <a:tc>
                  <a:txBody>
                    <a:bodyPr/>
                    <a:lstStyle/>
                    <a:p>
                      <a:pPr algn="ctr"/>
                      <a:r>
                        <a:rPr lang="en-US" sz="3200"/>
                        <a:t>A result that you are trying to achieve</a:t>
                      </a:r>
                    </a:p>
                  </a:txBody>
                  <a:tcPr anchor="ctr"/>
                </a:tc>
                <a:extLst>
                  <a:ext uri="{0D108BD9-81ED-4DB2-BD59-A6C34878D82A}">
                    <a16:rowId xmlns:a16="http://schemas.microsoft.com/office/drawing/2014/main" val="3924109129"/>
                  </a:ext>
                </a:extLst>
              </a:tr>
              <a:tr h="636997">
                <a:tc>
                  <a:txBody>
                    <a:bodyPr/>
                    <a:lstStyle/>
                    <a:p>
                      <a:pPr algn="ctr"/>
                      <a:r>
                        <a:rPr lang="en-US" sz="3200"/>
                        <a:t>Scrambled</a:t>
                      </a:r>
                    </a:p>
                  </a:txBody>
                  <a:tcPr anchor="ctr"/>
                </a:tc>
                <a:tc>
                  <a:txBody>
                    <a:bodyPr/>
                    <a:lstStyle/>
                    <a:p>
                      <a:pPr algn="ctr"/>
                      <a:r>
                        <a:rPr lang="en-US" sz="3200"/>
                        <a:t>Strengthen or make more firm</a:t>
                      </a:r>
                    </a:p>
                  </a:txBody>
                  <a:tcPr anchor="ctr"/>
                </a:tc>
                <a:extLst>
                  <a:ext uri="{0D108BD9-81ED-4DB2-BD59-A6C34878D82A}">
                    <a16:rowId xmlns:a16="http://schemas.microsoft.com/office/drawing/2014/main" val="740274113"/>
                  </a:ext>
                </a:extLst>
              </a:tr>
              <a:tr h="636997">
                <a:tc>
                  <a:txBody>
                    <a:bodyPr/>
                    <a:lstStyle/>
                    <a:p>
                      <a:pPr algn="ctr"/>
                      <a:r>
                        <a:rPr lang="en-US" sz="3200"/>
                        <a:t>Confirm</a:t>
                      </a:r>
                    </a:p>
                  </a:txBody>
                  <a:tcPr anchor="ctr"/>
                </a:tc>
                <a:tc>
                  <a:txBody>
                    <a:bodyPr/>
                    <a:lstStyle/>
                    <a:p>
                      <a:pPr algn="ctr"/>
                      <a:r>
                        <a:rPr lang="en-US" sz="3200"/>
                        <a:t>Improve its value, quality, or attractiveness</a:t>
                      </a:r>
                    </a:p>
                  </a:txBody>
                  <a:tcPr anchor="ctr"/>
                </a:tc>
                <a:extLst>
                  <a:ext uri="{0D108BD9-81ED-4DB2-BD59-A6C34878D82A}">
                    <a16:rowId xmlns:a16="http://schemas.microsoft.com/office/drawing/2014/main" val="1525151364"/>
                  </a:ext>
                </a:extLst>
              </a:tr>
              <a:tr h="636997">
                <a:tc>
                  <a:txBody>
                    <a:bodyPr/>
                    <a:lstStyle/>
                    <a:p>
                      <a:pPr algn="ctr"/>
                      <a:r>
                        <a:rPr lang="en-US" sz="3200"/>
                        <a:t>Span</a:t>
                      </a:r>
                    </a:p>
                  </a:txBody>
                  <a:tcPr anchor="ctr"/>
                </a:tc>
                <a:tc>
                  <a:txBody>
                    <a:bodyPr/>
                    <a:lstStyle/>
                    <a:p>
                      <a:pPr algn="ctr"/>
                      <a:r>
                        <a:rPr lang="en-US" sz="3200"/>
                        <a:t>Earlier</a:t>
                      </a:r>
                    </a:p>
                  </a:txBody>
                  <a:tcPr anchor="ctr"/>
                </a:tc>
                <a:extLst>
                  <a:ext uri="{0D108BD9-81ED-4DB2-BD59-A6C34878D82A}">
                    <a16:rowId xmlns:a16="http://schemas.microsoft.com/office/drawing/2014/main" val="2719144700"/>
                  </a:ext>
                </a:extLst>
              </a:tr>
              <a:tr h="636997">
                <a:tc>
                  <a:txBody>
                    <a:bodyPr/>
                    <a:lstStyle/>
                    <a:p>
                      <a:pPr algn="ctr"/>
                      <a:r>
                        <a:rPr lang="en-US" sz="3200"/>
                        <a:t>Previous</a:t>
                      </a:r>
                    </a:p>
                  </a:txBody>
                  <a:tcPr anchor="ctr"/>
                </a:tc>
                <a:tc>
                  <a:txBody>
                    <a:bodyPr/>
                    <a:lstStyle/>
                    <a:p>
                      <a:pPr algn="ctr"/>
                      <a:r>
                        <a:rPr lang="en-US" sz="3200"/>
                        <a:t>Thrown together in a disorderly fashion</a:t>
                      </a:r>
                    </a:p>
                  </a:txBody>
                  <a:tcPr anchor="ctr"/>
                </a:tc>
                <a:extLst>
                  <a:ext uri="{0D108BD9-81ED-4DB2-BD59-A6C34878D82A}">
                    <a16:rowId xmlns:a16="http://schemas.microsoft.com/office/drawing/2014/main" val="136542685"/>
                  </a:ext>
                </a:extLst>
              </a:tr>
            </a:tbl>
          </a:graphicData>
        </a:graphic>
      </p:graphicFrame>
      <p:sp>
        <p:nvSpPr>
          <p:cNvPr id="6" name="Rectangle: Rounded Corners 5">
            <a:extLst>
              <a:ext uri="{FF2B5EF4-FFF2-40B4-BE49-F238E27FC236}">
                <a16:creationId xmlns:a16="http://schemas.microsoft.com/office/drawing/2014/main" id="{BBD8328B-E910-8DF4-5C86-1D68F8F6339E}"/>
              </a:ext>
            </a:extLst>
          </p:cNvPr>
          <p:cNvSpPr/>
          <p:nvPr/>
        </p:nvSpPr>
        <p:spPr>
          <a:xfrm>
            <a:off x="8758569" y="6163663"/>
            <a:ext cx="3415709" cy="6844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115</a:t>
            </a:r>
          </a:p>
        </p:txBody>
      </p:sp>
    </p:spTree>
    <p:extLst>
      <p:ext uri="{BB962C8B-B14F-4D97-AF65-F5344CB8AC3E}">
        <p14:creationId xmlns:p14="http://schemas.microsoft.com/office/powerpoint/2010/main" val="2410551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59C627-3669-4548-93A6-361FBCB42838}"/>
              </a:ext>
            </a:extLst>
          </p:cNvPr>
          <p:cNvSpPr>
            <a:spLocks noGrp="1"/>
          </p:cNvSpPr>
          <p:nvPr>
            <p:ph type="title"/>
          </p:nvPr>
        </p:nvSpPr>
        <p:spPr/>
        <p:txBody>
          <a:bodyPr/>
          <a:lstStyle/>
          <a:p>
            <a:r>
              <a:rPr lang="en-US" dirty="0"/>
              <a:t>Quoting</a:t>
            </a:r>
            <a:endParaRPr lang="en-CA" dirty="0"/>
          </a:p>
        </p:txBody>
      </p:sp>
      <p:sp>
        <p:nvSpPr>
          <p:cNvPr id="5" name="Text Placeholder 4">
            <a:extLst>
              <a:ext uri="{FF2B5EF4-FFF2-40B4-BE49-F238E27FC236}">
                <a16:creationId xmlns:a16="http://schemas.microsoft.com/office/drawing/2014/main" id="{33BB59DF-04C0-4FFF-8305-21B7705ADDB8}"/>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3060536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B795-ECA5-4034-9A9D-BE332EB012CA}"/>
              </a:ext>
            </a:extLst>
          </p:cNvPr>
          <p:cNvSpPr>
            <a:spLocks noGrp="1"/>
          </p:cNvSpPr>
          <p:nvPr>
            <p:ph type="title" idx="4294967295"/>
          </p:nvPr>
        </p:nvSpPr>
        <p:spPr>
          <a:xfrm>
            <a:off x="1189517" y="637105"/>
            <a:ext cx="9601200" cy="1303337"/>
          </a:xfrm>
        </p:spPr>
        <p:txBody>
          <a:bodyPr/>
          <a:lstStyle/>
          <a:p>
            <a:r>
              <a:rPr lang="en-US" dirty="0"/>
              <a:t>Quoting</a:t>
            </a:r>
            <a:endParaRPr lang="en-CA" dirty="0"/>
          </a:p>
        </p:txBody>
      </p:sp>
      <p:sp>
        <p:nvSpPr>
          <p:cNvPr id="3" name="Content Placeholder 2">
            <a:extLst>
              <a:ext uri="{FF2B5EF4-FFF2-40B4-BE49-F238E27FC236}">
                <a16:creationId xmlns:a16="http://schemas.microsoft.com/office/drawing/2014/main" id="{818665F9-538A-4B11-BB8C-946BF17AB80C}"/>
              </a:ext>
            </a:extLst>
          </p:cNvPr>
          <p:cNvSpPr>
            <a:spLocks noGrp="1"/>
          </p:cNvSpPr>
          <p:nvPr>
            <p:ph idx="4294967295"/>
          </p:nvPr>
        </p:nvSpPr>
        <p:spPr>
          <a:xfrm>
            <a:off x="1098662" y="1893925"/>
            <a:ext cx="10488612" cy="4179888"/>
          </a:xfrm>
        </p:spPr>
        <p:txBody>
          <a:bodyPr>
            <a:normAutofit/>
          </a:bodyPr>
          <a:lstStyle/>
          <a:p>
            <a:r>
              <a:rPr lang="en-US" sz="2800" dirty="0"/>
              <a:t>Use the </a:t>
            </a:r>
            <a:r>
              <a:rPr lang="en-US" sz="2800" b="1" dirty="0"/>
              <a:t>exact words </a:t>
            </a:r>
            <a:r>
              <a:rPr lang="en-US" sz="2800" dirty="0"/>
              <a:t>of another author</a:t>
            </a:r>
          </a:p>
          <a:p>
            <a:r>
              <a:rPr lang="en-US" sz="2800" dirty="0"/>
              <a:t>Place the exact words within </a:t>
            </a:r>
            <a:r>
              <a:rPr lang="en-US" sz="2800" b="1" dirty="0"/>
              <a:t>quotation marks </a:t>
            </a:r>
            <a:r>
              <a:rPr lang="en-US" sz="2800" dirty="0"/>
              <a:t>“”</a:t>
            </a:r>
          </a:p>
          <a:p>
            <a:r>
              <a:rPr lang="en-US" sz="2800" dirty="0"/>
              <a:t>Cite the source using your preferred method, including the page number</a:t>
            </a:r>
          </a:p>
          <a:p>
            <a:r>
              <a:rPr lang="en-US" sz="2800" dirty="0"/>
              <a:t>Use this method when:</a:t>
            </a:r>
          </a:p>
          <a:p>
            <a:pPr lvl="1"/>
            <a:r>
              <a:rPr lang="en-US" sz="2400" dirty="0"/>
              <a:t>You believe the original author says it best or paraphrasing hurts the meaning</a:t>
            </a:r>
          </a:p>
          <a:p>
            <a:pPr lvl="1"/>
            <a:r>
              <a:rPr lang="en-US" sz="2400" dirty="0"/>
              <a:t>You want to break up repetition or add some variety</a:t>
            </a:r>
          </a:p>
          <a:p>
            <a:endParaRPr lang="en-CA" sz="2800" dirty="0"/>
          </a:p>
        </p:txBody>
      </p:sp>
      <p:cxnSp>
        <p:nvCxnSpPr>
          <p:cNvPr id="4" name="Straight Arrow Connector 3">
            <a:extLst>
              <a:ext uri="{FF2B5EF4-FFF2-40B4-BE49-F238E27FC236}">
                <a16:creationId xmlns:a16="http://schemas.microsoft.com/office/drawing/2014/main" id="{68C83133-0C9B-15A3-F457-9F63EE8D7311}"/>
              </a:ext>
            </a:extLst>
          </p:cNvPr>
          <p:cNvCxnSpPr>
            <a:cxnSpLocks/>
          </p:cNvCxnSpPr>
          <p:nvPr/>
        </p:nvCxnSpPr>
        <p:spPr>
          <a:xfrm>
            <a:off x="3123314" y="1763676"/>
            <a:ext cx="6100431" cy="0"/>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632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EDF4-5BA7-426F-811C-1E2D58E7B1C3}"/>
              </a:ext>
            </a:extLst>
          </p:cNvPr>
          <p:cNvSpPr>
            <a:spLocks noGrp="1"/>
          </p:cNvSpPr>
          <p:nvPr>
            <p:ph type="title"/>
          </p:nvPr>
        </p:nvSpPr>
        <p:spPr/>
        <p:txBody>
          <a:bodyPr/>
          <a:lstStyle/>
          <a:p>
            <a:r>
              <a:rPr lang="en-US" dirty="0"/>
              <a:t>Quotation Example From Reading</a:t>
            </a:r>
            <a:endParaRPr lang="en-CA" dirty="0"/>
          </a:p>
        </p:txBody>
      </p:sp>
      <p:sp>
        <p:nvSpPr>
          <p:cNvPr id="3" name="Content Placeholder 2">
            <a:extLst>
              <a:ext uri="{FF2B5EF4-FFF2-40B4-BE49-F238E27FC236}">
                <a16:creationId xmlns:a16="http://schemas.microsoft.com/office/drawing/2014/main" id="{C56B1112-22AE-49DC-9089-F394461FEA62}"/>
              </a:ext>
            </a:extLst>
          </p:cNvPr>
          <p:cNvSpPr>
            <a:spLocks noGrp="1"/>
          </p:cNvSpPr>
          <p:nvPr>
            <p:ph idx="1"/>
          </p:nvPr>
        </p:nvSpPr>
        <p:spPr>
          <a:xfrm>
            <a:off x="1295401" y="2556932"/>
            <a:ext cx="9601196" cy="3318936"/>
          </a:xfrm>
        </p:spPr>
        <p:txBody>
          <a:bodyPr>
            <a:normAutofit/>
          </a:bodyPr>
          <a:lstStyle/>
          <a:p>
            <a:pPr marL="0" indent="0">
              <a:buNone/>
            </a:pPr>
            <a:r>
              <a:rPr lang="en-US" sz="3200" dirty="0"/>
              <a:t>Online sources, then, become a resource tool where the main purpose can be “to prevent or at least reduce communication conflicts which may arise from lexical deficit” (Hartmann, 1987, p. 21).</a:t>
            </a:r>
            <a:endParaRPr lang="en-CA" sz="3200" dirty="0"/>
          </a:p>
        </p:txBody>
      </p:sp>
      <p:sp>
        <p:nvSpPr>
          <p:cNvPr id="4" name="Rectangle: Rounded Corners 3">
            <a:extLst>
              <a:ext uri="{FF2B5EF4-FFF2-40B4-BE49-F238E27FC236}">
                <a16:creationId xmlns:a16="http://schemas.microsoft.com/office/drawing/2014/main" id="{9CCADF13-AA49-480A-B5FF-799AC951BC49}"/>
              </a:ext>
            </a:extLst>
          </p:cNvPr>
          <p:cNvSpPr/>
          <p:nvPr/>
        </p:nvSpPr>
        <p:spPr>
          <a:xfrm>
            <a:off x="9881633" y="5830708"/>
            <a:ext cx="2217333" cy="894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82</a:t>
            </a:r>
          </a:p>
        </p:txBody>
      </p:sp>
      <p:sp>
        <p:nvSpPr>
          <p:cNvPr id="5" name="Speech Bubble: Rectangle with Corners Rounded 4">
            <a:extLst>
              <a:ext uri="{FF2B5EF4-FFF2-40B4-BE49-F238E27FC236}">
                <a16:creationId xmlns:a16="http://schemas.microsoft.com/office/drawing/2014/main" id="{398BA904-5542-4B72-974D-D4A5B8C5C3B0}"/>
              </a:ext>
            </a:extLst>
          </p:cNvPr>
          <p:cNvSpPr/>
          <p:nvPr/>
        </p:nvSpPr>
        <p:spPr>
          <a:xfrm>
            <a:off x="5930151" y="4981484"/>
            <a:ext cx="2348753" cy="969896"/>
          </a:xfrm>
          <a:prstGeom prst="wedgeRoundRectCallout">
            <a:avLst>
              <a:gd name="adj1" fmla="val -39934"/>
              <a:gd name="adj2" fmla="val -903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Citation</a:t>
            </a:r>
          </a:p>
          <a:p>
            <a:pPr algn="ctr"/>
            <a:r>
              <a:rPr lang="en-US" sz="3200" b="1" dirty="0"/>
              <a:t>w/ Page #</a:t>
            </a:r>
            <a:endParaRPr lang="en-CA" sz="3200" b="1" dirty="0"/>
          </a:p>
        </p:txBody>
      </p:sp>
      <p:sp>
        <p:nvSpPr>
          <p:cNvPr id="7" name="Speech Bubble: Rectangle with Corners Rounded 6">
            <a:extLst>
              <a:ext uri="{FF2B5EF4-FFF2-40B4-BE49-F238E27FC236}">
                <a16:creationId xmlns:a16="http://schemas.microsoft.com/office/drawing/2014/main" id="{3AE1C424-A7FF-45F0-AE46-77853AC01542}"/>
              </a:ext>
            </a:extLst>
          </p:cNvPr>
          <p:cNvSpPr/>
          <p:nvPr/>
        </p:nvSpPr>
        <p:spPr>
          <a:xfrm>
            <a:off x="8875059" y="4388105"/>
            <a:ext cx="2617693" cy="593379"/>
          </a:xfrm>
          <a:prstGeom prst="wedgeRoundRectCallout">
            <a:avLst>
              <a:gd name="adj1" fmla="val -39934"/>
              <a:gd name="adj2" fmla="val -903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Exact words</a:t>
            </a:r>
            <a:endParaRPr lang="en-CA" sz="3200" b="1" dirty="0"/>
          </a:p>
        </p:txBody>
      </p:sp>
      <p:sp>
        <p:nvSpPr>
          <p:cNvPr id="8" name="Speech Bubble: Rectangle with Corners Rounded 7">
            <a:extLst>
              <a:ext uri="{FF2B5EF4-FFF2-40B4-BE49-F238E27FC236}">
                <a16:creationId xmlns:a16="http://schemas.microsoft.com/office/drawing/2014/main" id="{DAF5F587-F36D-496F-A988-DA9C1AEEE2FB}"/>
              </a:ext>
            </a:extLst>
          </p:cNvPr>
          <p:cNvSpPr/>
          <p:nvPr/>
        </p:nvSpPr>
        <p:spPr>
          <a:xfrm>
            <a:off x="1787027" y="5369859"/>
            <a:ext cx="2067797" cy="894384"/>
          </a:xfrm>
          <a:prstGeom prst="wedgeRoundRectCallout">
            <a:avLst>
              <a:gd name="adj1" fmla="val -17390"/>
              <a:gd name="adj2" fmla="val -1541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Quotation marks</a:t>
            </a:r>
            <a:endParaRPr lang="en-CA" sz="3200" b="1" dirty="0"/>
          </a:p>
        </p:txBody>
      </p:sp>
    </p:spTree>
    <p:extLst>
      <p:ext uri="{BB962C8B-B14F-4D97-AF65-F5344CB8AC3E}">
        <p14:creationId xmlns:p14="http://schemas.microsoft.com/office/powerpoint/2010/main" val="1457450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DC62-7DFB-F4DC-8012-7F082A45428A}"/>
              </a:ext>
            </a:extLst>
          </p:cNvPr>
          <p:cNvSpPr>
            <a:spLocks noGrp="1"/>
          </p:cNvSpPr>
          <p:nvPr>
            <p:ph type="title"/>
          </p:nvPr>
        </p:nvSpPr>
        <p:spPr/>
        <p:txBody>
          <a:bodyPr>
            <a:normAutofit/>
          </a:bodyPr>
          <a:lstStyle/>
          <a:p>
            <a:r>
              <a:rPr lang="en-US" sz="6600"/>
              <a:t>Summarizing</a:t>
            </a:r>
          </a:p>
        </p:txBody>
      </p:sp>
      <p:sp>
        <p:nvSpPr>
          <p:cNvPr id="3" name="Text Placeholder 2">
            <a:extLst>
              <a:ext uri="{FF2B5EF4-FFF2-40B4-BE49-F238E27FC236}">
                <a16:creationId xmlns:a16="http://schemas.microsoft.com/office/drawing/2014/main" id="{4F757626-5149-5B37-22B7-8A11AF7D237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26491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82F14-F7DA-4870-923B-CC383492418C}"/>
              </a:ext>
            </a:extLst>
          </p:cNvPr>
          <p:cNvSpPr>
            <a:spLocks noGrp="1"/>
          </p:cNvSpPr>
          <p:nvPr>
            <p:ph type="title"/>
          </p:nvPr>
        </p:nvSpPr>
        <p:spPr/>
        <p:txBody>
          <a:bodyPr/>
          <a:lstStyle/>
          <a:p>
            <a:r>
              <a:rPr lang="en-US" dirty="0"/>
              <a:t>Summaries</a:t>
            </a:r>
            <a:endParaRPr lang="en-CA" dirty="0"/>
          </a:p>
        </p:txBody>
      </p:sp>
      <p:sp>
        <p:nvSpPr>
          <p:cNvPr id="3" name="Content Placeholder 2">
            <a:extLst>
              <a:ext uri="{FF2B5EF4-FFF2-40B4-BE49-F238E27FC236}">
                <a16:creationId xmlns:a16="http://schemas.microsoft.com/office/drawing/2014/main" id="{67E3389A-8D33-4154-985D-D26D19DC09FB}"/>
              </a:ext>
            </a:extLst>
          </p:cNvPr>
          <p:cNvSpPr>
            <a:spLocks noGrp="1"/>
          </p:cNvSpPr>
          <p:nvPr>
            <p:ph idx="1"/>
          </p:nvPr>
        </p:nvSpPr>
        <p:spPr>
          <a:xfrm>
            <a:off x="896472" y="2556932"/>
            <a:ext cx="10363200" cy="3467350"/>
          </a:xfrm>
        </p:spPr>
        <p:txBody>
          <a:bodyPr>
            <a:normAutofit lnSpcReduction="10000"/>
          </a:bodyPr>
          <a:lstStyle/>
          <a:p>
            <a:r>
              <a:rPr lang="en-US" sz="2800" dirty="0"/>
              <a:t>Summarizing is when you paraphrase a large amount of material in a few sentences, such as:</a:t>
            </a:r>
          </a:p>
          <a:p>
            <a:pPr lvl="1"/>
            <a:r>
              <a:rPr lang="en-US" sz="2400" dirty="0"/>
              <a:t>Overall conclusions</a:t>
            </a:r>
          </a:p>
          <a:p>
            <a:pPr lvl="1"/>
            <a:r>
              <a:rPr lang="en-US" sz="2400" dirty="0"/>
              <a:t>Repeated/recurring themes in the work</a:t>
            </a:r>
          </a:p>
          <a:p>
            <a:pPr lvl="1"/>
            <a:r>
              <a:rPr lang="en-CA" sz="2400" dirty="0"/>
              <a:t>Entire chapters or sections</a:t>
            </a:r>
          </a:p>
          <a:p>
            <a:r>
              <a:rPr lang="en-CA" sz="2800" dirty="0"/>
              <a:t>You can cite the entire work for these – no need to cite every page number</a:t>
            </a:r>
          </a:p>
        </p:txBody>
      </p:sp>
    </p:spTree>
    <p:extLst>
      <p:ext uri="{BB962C8B-B14F-4D97-AF65-F5344CB8AC3E}">
        <p14:creationId xmlns:p14="http://schemas.microsoft.com/office/powerpoint/2010/main" val="33286062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9</TotalTime>
  <Words>3966</Words>
  <Application>Microsoft Office PowerPoint</Application>
  <PresentationFormat>Widescreen</PresentationFormat>
  <Paragraphs>197</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Organic</vt:lpstr>
      <vt:lpstr>Academic Reading &amp; Writing</vt:lpstr>
      <vt:lpstr>Last Week</vt:lpstr>
      <vt:lpstr>Integrating Sources</vt:lpstr>
      <vt:lpstr>PowerPoint Presentation</vt:lpstr>
      <vt:lpstr>Quoting</vt:lpstr>
      <vt:lpstr>Quoting</vt:lpstr>
      <vt:lpstr>Quotation Example From Reading</vt:lpstr>
      <vt:lpstr>Summarizing</vt:lpstr>
      <vt:lpstr>Summaries</vt:lpstr>
      <vt:lpstr>Example From The Reading</vt:lpstr>
      <vt:lpstr>Another Example</vt:lpstr>
      <vt:lpstr>Paraphrasing</vt:lpstr>
      <vt:lpstr>Methods of Paraphrasing</vt:lpstr>
      <vt:lpstr>A good paraphrase should…</vt:lpstr>
      <vt:lpstr>What’s wrong?</vt:lpstr>
      <vt:lpstr>Better Paraphrase</vt:lpstr>
      <vt:lpstr>What’s wrong?</vt:lpstr>
      <vt:lpstr>Better Paraphrase</vt:lpstr>
      <vt:lpstr>Paraphrase Practice – Task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Research Questions</vt:lpstr>
      <vt:lpstr>Research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Reading &amp; Writing</dc:title>
  <dc:creator>Russell Burgess</dc:creator>
  <cp:lastModifiedBy>Russell Burgess</cp:lastModifiedBy>
  <cp:revision>29</cp:revision>
  <dcterms:created xsi:type="dcterms:W3CDTF">2022-10-30T00:47:33Z</dcterms:created>
  <dcterms:modified xsi:type="dcterms:W3CDTF">2023-10-23T09:18:02Z</dcterms:modified>
</cp:coreProperties>
</file>