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502" r:id="rId3"/>
    <p:sldId id="259" r:id="rId4"/>
    <p:sldId id="266" r:id="rId5"/>
    <p:sldId id="278" r:id="rId6"/>
    <p:sldId id="279" r:id="rId7"/>
    <p:sldId id="282" r:id="rId8"/>
    <p:sldId id="281"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445" r:id="rId22"/>
    <p:sldId id="295" r:id="rId23"/>
    <p:sldId id="446" r:id="rId24"/>
    <p:sldId id="447" r:id="rId25"/>
    <p:sldId id="450" r:id="rId26"/>
    <p:sldId id="451" r:id="rId27"/>
    <p:sldId id="452" r:id="rId28"/>
    <p:sldId id="453" r:id="rId29"/>
    <p:sldId id="454" r:id="rId30"/>
    <p:sldId id="455" r:id="rId31"/>
    <p:sldId id="456" r:id="rId32"/>
    <p:sldId id="457" r:id="rId33"/>
    <p:sldId id="458" r:id="rId34"/>
    <p:sldId id="459" r:id="rId35"/>
    <p:sldId id="460" r:id="rId36"/>
    <p:sldId id="461" r:id="rId37"/>
    <p:sldId id="462" r:id="rId38"/>
    <p:sldId id="463" r:id="rId39"/>
    <p:sldId id="464" r:id="rId40"/>
    <p:sldId id="472" r:id="rId41"/>
    <p:sldId id="465" r:id="rId42"/>
    <p:sldId id="466" r:id="rId43"/>
    <p:sldId id="470" r:id="rId44"/>
    <p:sldId id="468" r:id="rId45"/>
    <p:sldId id="469" r:id="rId46"/>
    <p:sldId id="467" r:id="rId47"/>
    <p:sldId id="471" r:id="rId48"/>
    <p:sldId id="473" r:id="rId49"/>
    <p:sldId id="496" r:id="rId50"/>
    <p:sldId id="497" r:id="rId51"/>
    <p:sldId id="498" r:id="rId52"/>
    <p:sldId id="499" r:id="rId53"/>
    <p:sldId id="500" r:id="rId54"/>
    <p:sldId id="501"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182B-569C-B313-DA6A-CBB548A67A9A}"/>
              </a:ext>
            </a:extLst>
          </p:cNvPr>
          <p:cNvSpPr>
            <a:spLocks noGrp="1"/>
          </p:cNvSpPr>
          <p:nvPr>
            <p:ph type="ctrTitle"/>
          </p:nvPr>
        </p:nvSpPr>
        <p:spPr/>
        <p:txBody>
          <a:bodyPr/>
          <a:lstStyle/>
          <a:p>
            <a:r>
              <a:rPr lang="en-US"/>
              <a:t>Academic Reading &amp; Writing</a:t>
            </a:r>
          </a:p>
        </p:txBody>
      </p:sp>
      <p:sp>
        <p:nvSpPr>
          <p:cNvPr id="3" name="Subtitle 2">
            <a:extLst>
              <a:ext uri="{FF2B5EF4-FFF2-40B4-BE49-F238E27FC236}">
                <a16:creationId xmlns:a16="http://schemas.microsoft.com/office/drawing/2014/main" id="{2FDF6689-5C2B-CDEE-4098-1D1A9402541E}"/>
              </a:ext>
            </a:extLst>
          </p:cNvPr>
          <p:cNvSpPr>
            <a:spLocks noGrp="1"/>
          </p:cNvSpPr>
          <p:nvPr>
            <p:ph type="subTitle" idx="1"/>
          </p:nvPr>
        </p:nvSpPr>
        <p:spPr/>
        <p:txBody>
          <a:bodyPr/>
          <a:lstStyle/>
          <a:p>
            <a:r>
              <a:rPr lang="en-US"/>
              <a:t>Unit 4: Computer/Paper Dictionaries and Language Acquisition</a:t>
            </a:r>
          </a:p>
          <a:p>
            <a:r>
              <a:rPr lang="en-US"/>
              <a:t>Methods Sections</a:t>
            </a:r>
          </a:p>
        </p:txBody>
      </p:sp>
    </p:spTree>
    <p:extLst>
      <p:ext uri="{BB962C8B-B14F-4D97-AF65-F5344CB8AC3E}">
        <p14:creationId xmlns:p14="http://schemas.microsoft.com/office/powerpoint/2010/main" val="183465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4499B8-EADC-C2DD-823A-C51AAD24B312}"/>
              </a:ext>
            </a:extLst>
          </p:cNvPr>
          <p:cNvSpPr txBox="1"/>
          <p:nvPr/>
        </p:nvSpPr>
        <p:spPr>
          <a:xfrm>
            <a:off x="983511" y="852733"/>
            <a:ext cx="10448821" cy="4524315"/>
          </a:xfrm>
          <a:prstGeom prst="rect">
            <a:avLst/>
          </a:prstGeom>
          <a:noFill/>
        </p:spPr>
        <p:txBody>
          <a:bodyPr wrap="square">
            <a:spAutoFit/>
          </a:bodyPr>
          <a:lstStyle/>
          <a:p>
            <a:r>
              <a:rPr lang="en-US" sz="3200" b="1" i="1"/>
              <a:t>2.2 Materials and instruments </a:t>
            </a:r>
          </a:p>
          <a:p>
            <a:r>
              <a:rPr lang="en-US" sz="3200"/>
              <a:t>As for the dictionary, the first edition of the Sisa Elite English-Korean dictionary was selected since the definition contained in the paper dictionary was also provided identically through an Internet site, at http://dic.ybmsisa.co.kr/~ybmsisa/s7.php3. The dictionary provides pronunciation, the word category, the Korean equivalents, the tensed forms for the verb and the plural forms for the noun, a few simple examples.</a:t>
            </a:r>
          </a:p>
        </p:txBody>
      </p:sp>
      <p:sp>
        <p:nvSpPr>
          <p:cNvPr id="7" name="Rectangle: Rounded Corners 6">
            <a:extLst>
              <a:ext uri="{FF2B5EF4-FFF2-40B4-BE49-F238E27FC236}">
                <a16:creationId xmlns:a16="http://schemas.microsoft.com/office/drawing/2014/main" id="{325AD666-D07A-5948-76A0-39A0A3FC632D}"/>
              </a:ext>
            </a:extLst>
          </p:cNvPr>
          <p:cNvSpPr/>
          <p:nvPr/>
        </p:nvSpPr>
        <p:spPr>
          <a:xfrm>
            <a:off x="9688919" y="5901071"/>
            <a:ext cx="2452132" cy="956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105</a:t>
            </a:r>
          </a:p>
        </p:txBody>
      </p:sp>
    </p:spTree>
    <p:extLst>
      <p:ext uri="{BB962C8B-B14F-4D97-AF65-F5344CB8AC3E}">
        <p14:creationId xmlns:p14="http://schemas.microsoft.com/office/powerpoint/2010/main" val="80234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51E1E-0B26-EAFC-6CE7-C4E0D09D25C7}"/>
              </a:ext>
            </a:extLst>
          </p:cNvPr>
          <p:cNvSpPr txBox="1"/>
          <p:nvPr/>
        </p:nvSpPr>
        <p:spPr>
          <a:xfrm>
            <a:off x="959145" y="1026565"/>
            <a:ext cx="10273709" cy="5016758"/>
          </a:xfrm>
          <a:prstGeom prst="rect">
            <a:avLst/>
          </a:prstGeom>
          <a:noFill/>
        </p:spPr>
        <p:txBody>
          <a:bodyPr wrap="square">
            <a:spAutoFit/>
          </a:bodyPr>
          <a:lstStyle/>
          <a:p>
            <a:r>
              <a:rPr lang="en-US" sz="3200"/>
              <a:t>As for the reading material, the text was chosen from a textbook for learners of English as a Second Language (see Appendix A). The following factors were taken into account when selecting the text: text difficulty, text length and familiarity of a topic. The overall difficulty of the text was proven to be adequate for the participants by a pilot test. As for text length, it was quite short, 239 words long, which was appropriate for the purpose of this study since learners tend not to consult the dictionary while reading a long text (Hultijn et. al., 1996).</a:t>
            </a:r>
          </a:p>
        </p:txBody>
      </p:sp>
      <p:sp>
        <p:nvSpPr>
          <p:cNvPr id="5" name="Rectangle: Rounded Corners 4">
            <a:extLst>
              <a:ext uri="{FF2B5EF4-FFF2-40B4-BE49-F238E27FC236}">
                <a16:creationId xmlns:a16="http://schemas.microsoft.com/office/drawing/2014/main" id="{4DCAF386-00F5-1C50-31BF-D60E2143949B}"/>
              </a:ext>
            </a:extLst>
          </p:cNvPr>
          <p:cNvSpPr/>
          <p:nvPr/>
        </p:nvSpPr>
        <p:spPr>
          <a:xfrm>
            <a:off x="9688919" y="5901071"/>
            <a:ext cx="2452132" cy="956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105</a:t>
            </a:r>
          </a:p>
        </p:txBody>
      </p:sp>
    </p:spTree>
    <p:extLst>
      <p:ext uri="{BB962C8B-B14F-4D97-AF65-F5344CB8AC3E}">
        <p14:creationId xmlns:p14="http://schemas.microsoft.com/office/powerpoint/2010/main" val="1936146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E15748-6C8B-ACF5-0400-8A9E5B13CC5B}"/>
              </a:ext>
            </a:extLst>
          </p:cNvPr>
          <p:cNvSpPr txBox="1"/>
          <p:nvPr/>
        </p:nvSpPr>
        <p:spPr>
          <a:xfrm>
            <a:off x="528502" y="391871"/>
            <a:ext cx="11202472" cy="6001643"/>
          </a:xfrm>
          <a:prstGeom prst="rect">
            <a:avLst/>
          </a:prstGeom>
          <a:solidFill>
            <a:schemeClr val="bg1"/>
          </a:solidFill>
        </p:spPr>
        <p:txBody>
          <a:bodyPr wrap="square">
            <a:spAutoFit/>
          </a:bodyPr>
          <a:lstStyle/>
          <a:p>
            <a:r>
              <a:rPr lang="en-US" sz="3200"/>
              <a:t>As for the pre-test, which measures the participants pre-knowledge of the target words, a list of 30 words were made. 20 words were selected from the reading material and 10 words were distracters. The vocabulary items that most participants were unlikely to know were chosen from the selected text. Participants were required to provide the Korean equivalents for the given items. Fourteen words that more than 90% of the participants did not provide the correct meaning for were selected as target words: </a:t>
            </a:r>
            <a:r>
              <a:rPr lang="en-US" sz="3200" i="1"/>
              <a:t>affliction, ailment, autopsy, bout, candor elude, insidious, lesion, malady, mammogram, polio, scourge, susceptibility, telltale</a:t>
            </a:r>
            <a:r>
              <a:rPr lang="en-US" sz="3200"/>
              <a:t> in the alphabetical order. All the target words appeared once in the text.</a:t>
            </a:r>
          </a:p>
        </p:txBody>
      </p:sp>
      <p:sp>
        <p:nvSpPr>
          <p:cNvPr id="5" name="Rectangle: Rounded Corners 4">
            <a:extLst>
              <a:ext uri="{FF2B5EF4-FFF2-40B4-BE49-F238E27FC236}">
                <a16:creationId xmlns:a16="http://schemas.microsoft.com/office/drawing/2014/main" id="{DD987322-7FD5-93A1-38F4-F163F7E82960}"/>
              </a:ext>
            </a:extLst>
          </p:cNvPr>
          <p:cNvSpPr/>
          <p:nvPr/>
        </p:nvSpPr>
        <p:spPr>
          <a:xfrm>
            <a:off x="8977866" y="6010141"/>
            <a:ext cx="3163185" cy="84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105/106</a:t>
            </a:r>
          </a:p>
        </p:txBody>
      </p:sp>
    </p:spTree>
    <p:extLst>
      <p:ext uri="{BB962C8B-B14F-4D97-AF65-F5344CB8AC3E}">
        <p14:creationId xmlns:p14="http://schemas.microsoft.com/office/powerpoint/2010/main" val="297466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2EAA93-9D18-45AB-A59A-CBF3FF5279EA}"/>
              </a:ext>
            </a:extLst>
          </p:cNvPr>
          <p:cNvSpPr txBox="1"/>
          <p:nvPr/>
        </p:nvSpPr>
        <p:spPr>
          <a:xfrm>
            <a:off x="830668" y="920621"/>
            <a:ext cx="10380036" cy="5016758"/>
          </a:xfrm>
          <a:prstGeom prst="rect">
            <a:avLst/>
          </a:prstGeom>
          <a:noFill/>
        </p:spPr>
        <p:txBody>
          <a:bodyPr wrap="square">
            <a:spAutoFit/>
          </a:bodyPr>
          <a:lstStyle/>
          <a:p>
            <a:r>
              <a:rPr lang="en-US" sz="3200"/>
              <a:t>As for the post-tests, multiple-choice tests were prepared in which the participants were asked to choose a Korean equivalent among 4 alternatives (See Appendix B). A multiple-choice test which can measure the receptive knowledge of the words was considered appropriate to measure the retention of the words gained incidentally from reading, since the probability that the participants can gain word knowledge at the production level at one exposure is very low. The immediate test and the delayed test contained the same items, but in a </a:t>
            </a:r>
            <a:r>
              <a:rPr lang="en-US" sz="3200" b="1"/>
              <a:t>scrambled</a:t>
            </a:r>
            <a:r>
              <a:rPr lang="en-US" sz="3200"/>
              <a:t> order.</a:t>
            </a:r>
          </a:p>
        </p:txBody>
      </p:sp>
      <p:sp>
        <p:nvSpPr>
          <p:cNvPr id="5" name="Rectangle: Rounded Corners 4">
            <a:extLst>
              <a:ext uri="{FF2B5EF4-FFF2-40B4-BE49-F238E27FC236}">
                <a16:creationId xmlns:a16="http://schemas.microsoft.com/office/drawing/2014/main" id="{FD72883B-5D67-2ED7-8833-CBE2E77D9821}"/>
              </a:ext>
            </a:extLst>
          </p:cNvPr>
          <p:cNvSpPr/>
          <p:nvPr/>
        </p:nvSpPr>
        <p:spPr>
          <a:xfrm>
            <a:off x="8977866" y="5901071"/>
            <a:ext cx="3163185" cy="956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106</a:t>
            </a:r>
          </a:p>
        </p:txBody>
      </p:sp>
    </p:spTree>
    <p:extLst>
      <p:ext uri="{BB962C8B-B14F-4D97-AF65-F5344CB8AC3E}">
        <p14:creationId xmlns:p14="http://schemas.microsoft.com/office/powerpoint/2010/main" val="350546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37686-3D0F-2D4D-3CA1-71D65EA7C57B}"/>
              </a:ext>
            </a:extLst>
          </p:cNvPr>
          <p:cNvSpPr txBox="1"/>
          <p:nvPr/>
        </p:nvSpPr>
        <p:spPr>
          <a:xfrm>
            <a:off x="959145" y="1600499"/>
            <a:ext cx="10273709" cy="3416320"/>
          </a:xfrm>
          <a:prstGeom prst="rect">
            <a:avLst/>
          </a:prstGeom>
          <a:noFill/>
        </p:spPr>
        <p:txBody>
          <a:bodyPr wrap="square">
            <a:spAutoFit/>
          </a:bodyPr>
          <a:lstStyle/>
          <a:p>
            <a:r>
              <a:rPr lang="en-US" sz="3600" b="1" i="1"/>
              <a:t>2.3 Procedure </a:t>
            </a:r>
          </a:p>
          <a:p>
            <a:r>
              <a:rPr lang="en-US" sz="3600"/>
              <a:t>The experiment consisted of the pretest, the main session and the delayed test. All the sessions were held during the regular class time and in the regular classrooms with the cooperation of an instructor in charge of the two classes in May 2003.</a:t>
            </a:r>
          </a:p>
        </p:txBody>
      </p:sp>
      <p:sp>
        <p:nvSpPr>
          <p:cNvPr id="5" name="Rectangle: Rounded Corners 4">
            <a:extLst>
              <a:ext uri="{FF2B5EF4-FFF2-40B4-BE49-F238E27FC236}">
                <a16:creationId xmlns:a16="http://schemas.microsoft.com/office/drawing/2014/main" id="{D2ACF7B6-59E7-85C6-885E-6521C08A5D4C}"/>
              </a:ext>
            </a:extLst>
          </p:cNvPr>
          <p:cNvSpPr/>
          <p:nvPr/>
        </p:nvSpPr>
        <p:spPr>
          <a:xfrm>
            <a:off x="8977866" y="5901071"/>
            <a:ext cx="3163185" cy="956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106</a:t>
            </a:r>
          </a:p>
        </p:txBody>
      </p:sp>
    </p:spTree>
    <p:extLst>
      <p:ext uri="{BB962C8B-B14F-4D97-AF65-F5344CB8AC3E}">
        <p14:creationId xmlns:p14="http://schemas.microsoft.com/office/powerpoint/2010/main" val="363358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56B889-28FD-6C40-FFE4-54DDBFE0E72A}"/>
              </a:ext>
            </a:extLst>
          </p:cNvPr>
          <p:cNvSpPr txBox="1"/>
          <p:nvPr/>
        </p:nvSpPr>
        <p:spPr>
          <a:xfrm>
            <a:off x="945855" y="2237400"/>
            <a:ext cx="10300290" cy="2862322"/>
          </a:xfrm>
          <a:prstGeom prst="rect">
            <a:avLst/>
          </a:prstGeom>
          <a:noFill/>
        </p:spPr>
        <p:txBody>
          <a:bodyPr wrap="square">
            <a:spAutoFit/>
          </a:bodyPr>
          <a:lstStyle/>
          <a:p>
            <a:r>
              <a:rPr lang="en-US" sz="3600"/>
              <a:t>Before reading the text, the pretest was administered to measure the pre-knowledge of the target words in the presence of the researcher. Based on the result, 14 target words that more than 90% of the respondents did not know were chosen.</a:t>
            </a:r>
          </a:p>
        </p:txBody>
      </p:sp>
      <p:sp>
        <p:nvSpPr>
          <p:cNvPr id="5" name="Rectangle: Rounded Corners 4">
            <a:extLst>
              <a:ext uri="{FF2B5EF4-FFF2-40B4-BE49-F238E27FC236}">
                <a16:creationId xmlns:a16="http://schemas.microsoft.com/office/drawing/2014/main" id="{93400A86-E3C6-4B74-DF51-7BD87805062D}"/>
              </a:ext>
            </a:extLst>
          </p:cNvPr>
          <p:cNvSpPr/>
          <p:nvPr/>
        </p:nvSpPr>
        <p:spPr>
          <a:xfrm>
            <a:off x="8977866" y="5901071"/>
            <a:ext cx="3163185" cy="956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106</a:t>
            </a:r>
          </a:p>
        </p:txBody>
      </p:sp>
    </p:spTree>
    <p:extLst>
      <p:ext uri="{BB962C8B-B14F-4D97-AF65-F5344CB8AC3E}">
        <p14:creationId xmlns:p14="http://schemas.microsoft.com/office/powerpoint/2010/main" val="1371403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06794-2719-753B-0594-582B482BBA24}"/>
              </a:ext>
            </a:extLst>
          </p:cNvPr>
          <p:cNvSpPr txBox="1"/>
          <p:nvPr/>
        </p:nvSpPr>
        <p:spPr>
          <a:xfrm>
            <a:off x="810732" y="749239"/>
            <a:ext cx="10493005" cy="5016758"/>
          </a:xfrm>
          <a:prstGeom prst="rect">
            <a:avLst/>
          </a:prstGeom>
          <a:noFill/>
        </p:spPr>
        <p:txBody>
          <a:bodyPr wrap="square">
            <a:spAutoFit/>
          </a:bodyPr>
          <a:lstStyle/>
          <a:p>
            <a:r>
              <a:rPr lang="en-US" sz="3200"/>
              <a:t>In the main session, the participants of the paper group were provided with Sisa Elite English-Korean dictionaries in the classroom. Meanwhile, the participants of the computer group participated in the experiment in a computer lab where they could access the same version of the dictionary through the computer. First, the students were instructed to read the printed text for a comprehension test. The vocabulary test was not announced so that the condition was conducive to incidental vocabulary learning. </a:t>
            </a:r>
          </a:p>
          <a:p>
            <a:r>
              <a:rPr lang="en-US" sz="3200"/>
              <a:t>[…]</a:t>
            </a:r>
          </a:p>
        </p:txBody>
      </p:sp>
      <p:sp>
        <p:nvSpPr>
          <p:cNvPr id="5" name="Rectangle: Rounded Corners 4">
            <a:extLst>
              <a:ext uri="{FF2B5EF4-FFF2-40B4-BE49-F238E27FC236}">
                <a16:creationId xmlns:a16="http://schemas.microsoft.com/office/drawing/2014/main" id="{C1D563D6-0A5F-A440-22B3-06C9F6ADEFE3}"/>
              </a:ext>
            </a:extLst>
          </p:cNvPr>
          <p:cNvSpPr/>
          <p:nvPr/>
        </p:nvSpPr>
        <p:spPr>
          <a:xfrm>
            <a:off x="8977866" y="5901071"/>
            <a:ext cx="3163185" cy="956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106</a:t>
            </a:r>
          </a:p>
        </p:txBody>
      </p:sp>
    </p:spTree>
    <p:extLst>
      <p:ext uri="{BB962C8B-B14F-4D97-AF65-F5344CB8AC3E}">
        <p14:creationId xmlns:p14="http://schemas.microsoft.com/office/powerpoint/2010/main" val="1388856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06794-2719-753B-0594-582B482BBA24}"/>
              </a:ext>
            </a:extLst>
          </p:cNvPr>
          <p:cNvSpPr txBox="1"/>
          <p:nvPr/>
        </p:nvSpPr>
        <p:spPr>
          <a:xfrm>
            <a:off x="915951" y="754831"/>
            <a:ext cx="10360098" cy="5016758"/>
          </a:xfrm>
          <a:prstGeom prst="rect">
            <a:avLst/>
          </a:prstGeom>
          <a:noFill/>
        </p:spPr>
        <p:txBody>
          <a:bodyPr wrap="square">
            <a:spAutoFit/>
          </a:bodyPr>
          <a:lstStyle/>
          <a:p>
            <a:r>
              <a:rPr lang="en-US" sz="3200"/>
              <a:t>[…]</a:t>
            </a:r>
          </a:p>
          <a:p>
            <a:r>
              <a:rPr lang="en-US" sz="3200"/>
              <a:t>There was no time limit, but they were advised to read the text within 15 minutes. They were allowed to consult dictionaries as much as they needed. However, they were asked to underline the words they looked up in the dictionary. After they finished their reading, the reading comprehension test was administered. Then, an unannounced vocabulary test was given. Finally, the participants were asked to respond to the questionnaire. Two days after the main session, a delayed unannounced vocabulary test was given in the presence of the researcher.</a:t>
            </a:r>
          </a:p>
        </p:txBody>
      </p:sp>
      <p:sp>
        <p:nvSpPr>
          <p:cNvPr id="2" name="Rectangle: Rounded Corners 1">
            <a:extLst>
              <a:ext uri="{FF2B5EF4-FFF2-40B4-BE49-F238E27FC236}">
                <a16:creationId xmlns:a16="http://schemas.microsoft.com/office/drawing/2014/main" id="{B2EFA420-4091-7FD9-EF54-1AC00FE0B328}"/>
              </a:ext>
            </a:extLst>
          </p:cNvPr>
          <p:cNvSpPr/>
          <p:nvPr/>
        </p:nvSpPr>
        <p:spPr>
          <a:xfrm>
            <a:off x="8977866" y="6178125"/>
            <a:ext cx="3163185" cy="679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106</a:t>
            </a:r>
          </a:p>
        </p:txBody>
      </p:sp>
    </p:spTree>
    <p:extLst>
      <p:ext uri="{BB962C8B-B14F-4D97-AF65-F5344CB8AC3E}">
        <p14:creationId xmlns:p14="http://schemas.microsoft.com/office/powerpoint/2010/main" val="322963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C6CBBA-9D0F-269A-6699-A0695C20EC75}"/>
              </a:ext>
            </a:extLst>
          </p:cNvPr>
          <p:cNvSpPr txBox="1"/>
          <p:nvPr/>
        </p:nvSpPr>
        <p:spPr>
          <a:xfrm>
            <a:off x="870540" y="674400"/>
            <a:ext cx="10253773" cy="5509200"/>
          </a:xfrm>
          <a:prstGeom prst="rect">
            <a:avLst/>
          </a:prstGeom>
          <a:noFill/>
        </p:spPr>
        <p:txBody>
          <a:bodyPr wrap="square">
            <a:spAutoFit/>
          </a:bodyPr>
          <a:lstStyle/>
          <a:p>
            <a:r>
              <a:rPr lang="en-US" sz="3200" b="1" i="1"/>
              <a:t>2.4 Data scoring and analysis </a:t>
            </a:r>
          </a:p>
          <a:p>
            <a:r>
              <a:rPr lang="en-US" sz="3200"/>
              <a:t>Only the 14 target words in the vocabulary tests were scored by the researcher. With respect to the pretest, a correct answer for each vocabulary item received a score of 1. A half point was given to the answer which reflected partial knowledge of the word and zero points were given to the obviously wrong answer or no response. As for the multiplechoice post vocabulary tests, one point was given to the correct answer and zero points were given to the wrong answer or no response. Thus, a maximum score per participant was 14 points (14 vocabulary items * 1 point).</a:t>
            </a:r>
          </a:p>
        </p:txBody>
      </p:sp>
      <p:sp>
        <p:nvSpPr>
          <p:cNvPr id="5" name="Rectangle: Rounded Corners 4">
            <a:extLst>
              <a:ext uri="{FF2B5EF4-FFF2-40B4-BE49-F238E27FC236}">
                <a16:creationId xmlns:a16="http://schemas.microsoft.com/office/drawing/2014/main" id="{42620E9E-91DF-E9CA-1B41-86DEF7DA29E6}"/>
              </a:ext>
            </a:extLst>
          </p:cNvPr>
          <p:cNvSpPr/>
          <p:nvPr/>
        </p:nvSpPr>
        <p:spPr>
          <a:xfrm>
            <a:off x="8977866" y="6183599"/>
            <a:ext cx="3163185" cy="67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106/107</a:t>
            </a:r>
          </a:p>
        </p:txBody>
      </p:sp>
    </p:spTree>
    <p:extLst>
      <p:ext uri="{BB962C8B-B14F-4D97-AF65-F5344CB8AC3E}">
        <p14:creationId xmlns:p14="http://schemas.microsoft.com/office/powerpoint/2010/main" val="72747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51271D-87F3-E9D0-1780-7203DCA5662B}"/>
              </a:ext>
            </a:extLst>
          </p:cNvPr>
          <p:cNvSpPr txBox="1"/>
          <p:nvPr/>
        </p:nvSpPr>
        <p:spPr>
          <a:xfrm>
            <a:off x="857249" y="1413063"/>
            <a:ext cx="10380035" cy="4031873"/>
          </a:xfrm>
          <a:prstGeom prst="rect">
            <a:avLst/>
          </a:prstGeom>
          <a:noFill/>
        </p:spPr>
        <p:txBody>
          <a:bodyPr wrap="square">
            <a:spAutoFit/>
          </a:bodyPr>
          <a:lstStyle/>
          <a:p>
            <a:r>
              <a:rPr lang="en-US" sz="3200"/>
              <a:t>For the statistical analysis, the Statistical Packages for the Social Sciences (SPSS) 10.0 window version was used. The two-tailed independent t-tests were conducted at the level of .05 to examine the difference between tire two groups with respect to all the dependent variables. In order to prevent confusion between the total words looked up and the target words looked up, it is necessary to confirm in advance that the words in this study are restricted to the 14 target words.</a:t>
            </a:r>
          </a:p>
        </p:txBody>
      </p:sp>
      <p:sp>
        <p:nvSpPr>
          <p:cNvPr id="5" name="Rectangle: Rounded Corners 4">
            <a:extLst>
              <a:ext uri="{FF2B5EF4-FFF2-40B4-BE49-F238E27FC236}">
                <a16:creationId xmlns:a16="http://schemas.microsoft.com/office/drawing/2014/main" id="{3F6C9AE8-1C3F-97DE-2A61-C2ADC3EEBF4B}"/>
              </a:ext>
            </a:extLst>
          </p:cNvPr>
          <p:cNvSpPr/>
          <p:nvPr/>
        </p:nvSpPr>
        <p:spPr>
          <a:xfrm>
            <a:off x="8977866" y="5901071"/>
            <a:ext cx="3163185" cy="956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107</a:t>
            </a:r>
          </a:p>
        </p:txBody>
      </p:sp>
    </p:spTree>
    <p:extLst>
      <p:ext uri="{BB962C8B-B14F-4D97-AF65-F5344CB8AC3E}">
        <p14:creationId xmlns:p14="http://schemas.microsoft.com/office/powerpoint/2010/main" val="2048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497F-2AC9-0744-9368-FC22EF599613}"/>
              </a:ext>
            </a:extLst>
          </p:cNvPr>
          <p:cNvSpPr>
            <a:spLocks noGrp="1"/>
          </p:cNvSpPr>
          <p:nvPr>
            <p:ph type="title"/>
          </p:nvPr>
        </p:nvSpPr>
        <p:spPr/>
        <p:txBody>
          <a:bodyPr/>
          <a:lstStyle/>
          <a:p>
            <a:r>
              <a:rPr lang="en-US" dirty="0"/>
              <a:t>Reminder</a:t>
            </a:r>
          </a:p>
        </p:txBody>
      </p:sp>
      <p:sp>
        <p:nvSpPr>
          <p:cNvPr id="3" name="Content Placeholder 2">
            <a:extLst>
              <a:ext uri="{FF2B5EF4-FFF2-40B4-BE49-F238E27FC236}">
                <a16:creationId xmlns:a16="http://schemas.microsoft.com/office/drawing/2014/main" id="{CBB73FF9-F5A4-B399-EC38-D7966C67CC5A}"/>
              </a:ext>
            </a:extLst>
          </p:cNvPr>
          <p:cNvSpPr>
            <a:spLocks noGrp="1"/>
          </p:cNvSpPr>
          <p:nvPr>
            <p:ph idx="1"/>
          </p:nvPr>
        </p:nvSpPr>
        <p:spPr/>
        <p:txBody>
          <a:bodyPr anchor="ctr">
            <a:normAutofit/>
          </a:bodyPr>
          <a:lstStyle/>
          <a:p>
            <a:r>
              <a:rPr lang="en-US" sz="4000" dirty="0"/>
              <a:t>Literature reviews are coming up</a:t>
            </a:r>
          </a:p>
          <a:p>
            <a:pPr marL="0" indent="0">
              <a:buNone/>
            </a:pPr>
            <a:endParaRPr lang="en-US" sz="4000" dirty="0"/>
          </a:p>
        </p:txBody>
      </p:sp>
    </p:spTree>
    <p:extLst>
      <p:ext uri="{BB962C8B-B14F-4D97-AF65-F5344CB8AC3E}">
        <p14:creationId xmlns:p14="http://schemas.microsoft.com/office/powerpoint/2010/main" val="3096111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0737-BE68-1D36-3D43-A3F8529ADB69}"/>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5A88E453-0D4F-F93F-0B04-EEE43D520CD8}"/>
              </a:ext>
            </a:extLst>
          </p:cNvPr>
          <p:cNvSpPr>
            <a:spLocks noGrp="1"/>
          </p:cNvSpPr>
          <p:nvPr>
            <p:ph idx="1"/>
          </p:nvPr>
        </p:nvSpPr>
        <p:spPr/>
        <p:txBody>
          <a:bodyPr>
            <a:normAutofit/>
          </a:bodyPr>
          <a:lstStyle/>
          <a:p>
            <a:r>
              <a:rPr lang="en-US" sz="3200"/>
              <a:t>Which voice is used most in this section?</a:t>
            </a:r>
          </a:p>
          <a:p>
            <a:r>
              <a:rPr lang="en-US" sz="3200"/>
              <a:t>What is the main verb tense in this section?</a:t>
            </a:r>
          </a:p>
          <a:p>
            <a:r>
              <a:rPr lang="en-US" sz="3200"/>
              <a:t>Is this method collecting Qualitative or Quantitative data?</a:t>
            </a:r>
          </a:p>
        </p:txBody>
      </p:sp>
    </p:spTree>
    <p:extLst>
      <p:ext uri="{BB962C8B-B14F-4D97-AF65-F5344CB8AC3E}">
        <p14:creationId xmlns:p14="http://schemas.microsoft.com/office/powerpoint/2010/main" val="231566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2E8B4-7027-9EB9-E7D2-BCB85391731A}"/>
              </a:ext>
            </a:extLst>
          </p:cNvPr>
          <p:cNvSpPr>
            <a:spLocks noGrp="1"/>
          </p:cNvSpPr>
          <p:nvPr>
            <p:ph type="title"/>
          </p:nvPr>
        </p:nvSpPr>
        <p:spPr>
          <a:xfrm>
            <a:off x="890478" y="982132"/>
            <a:ext cx="10433196" cy="1303867"/>
          </a:xfrm>
        </p:spPr>
        <p:txBody>
          <a:bodyPr>
            <a:normAutofit fontScale="90000"/>
          </a:bodyPr>
          <a:lstStyle/>
          <a:p>
            <a:r>
              <a:rPr lang="en-US"/>
              <a:t>Use or adapt (voice, tense, noun/verb) the words in the box to complete the sentences on Page 115/116</a:t>
            </a:r>
          </a:p>
        </p:txBody>
      </p:sp>
      <p:graphicFrame>
        <p:nvGraphicFramePr>
          <p:cNvPr id="6" name="Table 6">
            <a:extLst>
              <a:ext uri="{FF2B5EF4-FFF2-40B4-BE49-F238E27FC236}">
                <a16:creationId xmlns:a16="http://schemas.microsoft.com/office/drawing/2014/main" id="{1C11EFC4-A042-513D-6843-60BD3462F5DA}"/>
              </a:ext>
            </a:extLst>
          </p:cNvPr>
          <p:cNvGraphicFramePr>
            <a:graphicFrameLocks noGrp="1"/>
          </p:cNvGraphicFramePr>
          <p:nvPr>
            <p:ph idx="1"/>
          </p:nvPr>
        </p:nvGraphicFramePr>
        <p:xfrm>
          <a:off x="890478" y="2550816"/>
          <a:ext cx="10218771" cy="3449934"/>
        </p:xfrm>
        <a:graphic>
          <a:graphicData uri="http://schemas.openxmlformats.org/drawingml/2006/table">
            <a:tbl>
              <a:tblPr bandRow="1">
                <a:tableStyleId>{5C22544A-7EE6-4342-B048-85BDC9FD1C3A}</a:tableStyleId>
              </a:tblPr>
              <a:tblGrid>
                <a:gridCol w="3406257">
                  <a:extLst>
                    <a:ext uri="{9D8B030D-6E8A-4147-A177-3AD203B41FA5}">
                      <a16:colId xmlns:a16="http://schemas.microsoft.com/office/drawing/2014/main" val="2465687790"/>
                    </a:ext>
                  </a:extLst>
                </a:gridCol>
                <a:gridCol w="3406257">
                  <a:extLst>
                    <a:ext uri="{9D8B030D-6E8A-4147-A177-3AD203B41FA5}">
                      <a16:colId xmlns:a16="http://schemas.microsoft.com/office/drawing/2014/main" val="1920880092"/>
                    </a:ext>
                  </a:extLst>
                </a:gridCol>
                <a:gridCol w="3406257">
                  <a:extLst>
                    <a:ext uri="{9D8B030D-6E8A-4147-A177-3AD203B41FA5}">
                      <a16:colId xmlns:a16="http://schemas.microsoft.com/office/drawing/2014/main" val="1879386425"/>
                    </a:ext>
                  </a:extLst>
                </a:gridCol>
              </a:tblGrid>
              <a:tr h="1149978">
                <a:tc>
                  <a:txBody>
                    <a:bodyPr/>
                    <a:lstStyle/>
                    <a:p>
                      <a:pPr algn="ctr"/>
                      <a:r>
                        <a:rPr lang="en-US" sz="3200" b="1"/>
                        <a:t>Overcome</a:t>
                      </a:r>
                    </a:p>
                  </a:txBody>
                  <a:tcPr anchor="ctr"/>
                </a:tc>
                <a:tc>
                  <a:txBody>
                    <a:bodyPr/>
                    <a:lstStyle/>
                    <a:p>
                      <a:pPr algn="ctr"/>
                      <a:r>
                        <a:rPr lang="en-US" sz="3200" b="1"/>
                        <a:t>Propose</a:t>
                      </a:r>
                    </a:p>
                  </a:txBody>
                  <a:tcPr anchor="ctr"/>
                </a:tc>
                <a:tc>
                  <a:txBody>
                    <a:bodyPr/>
                    <a:lstStyle/>
                    <a:p>
                      <a:pPr algn="ctr"/>
                      <a:r>
                        <a:rPr lang="en-US" sz="3200" b="1"/>
                        <a:t>Investigate</a:t>
                      </a:r>
                    </a:p>
                  </a:txBody>
                  <a:tcPr anchor="ctr"/>
                </a:tc>
                <a:extLst>
                  <a:ext uri="{0D108BD9-81ED-4DB2-BD59-A6C34878D82A}">
                    <a16:rowId xmlns:a16="http://schemas.microsoft.com/office/drawing/2014/main" val="4098811481"/>
                  </a:ext>
                </a:extLst>
              </a:tr>
              <a:tr h="1149978">
                <a:tc>
                  <a:txBody>
                    <a:bodyPr/>
                    <a:lstStyle/>
                    <a:p>
                      <a:pPr algn="ctr"/>
                      <a:r>
                        <a:rPr lang="en-US" sz="3200" b="1"/>
                        <a:t>Significantly</a:t>
                      </a:r>
                    </a:p>
                  </a:txBody>
                  <a:tcPr anchor="ctr"/>
                </a:tc>
                <a:tc>
                  <a:txBody>
                    <a:bodyPr/>
                    <a:lstStyle/>
                    <a:p>
                      <a:pPr algn="ctr"/>
                      <a:r>
                        <a:rPr lang="en-US" sz="3200" b="1"/>
                        <a:t>Motivation</a:t>
                      </a:r>
                    </a:p>
                  </a:txBody>
                  <a:tcPr anchor="ctr"/>
                </a:tc>
                <a:tc>
                  <a:txBody>
                    <a:bodyPr/>
                    <a:lstStyle/>
                    <a:p>
                      <a:pPr algn="ctr"/>
                      <a:r>
                        <a:rPr lang="en-US" sz="3200" b="1"/>
                        <a:t>Conduct</a:t>
                      </a:r>
                    </a:p>
                  </a:txBody>
                  <a:tcPr anchor="ctr"/>
                </a:tc>
                <a:extLst>
                  <a:ext uri="{0D108BD9-81ED-4DB2-BD59-A6C34878D82A}">
                    <a16:rowId xmlns:a16="http://schemas.microsoft.com/office/drawing/2014/main" val="3824177059"/>
                  </a:ext>
                </a:extLst>
              </a:tr>
              <a:tr h="1149978">
                <a:tc>
                  <a:txBody>
                    <a:bodyPr/>
                    <a:lstStyle/>
                    <a:p>
                      <a:pPr algn="ctr"/>
                      <a:r>
                        <a:rPr lang="en-US" sz="3200" b="1"/>
                        <a:t>Attribute</a:t>
                      </a:r>
                    </a:p>
                  </a:txBody>
                  <a:tcPr anchor="ctr"/>
                </a:tc>
                <a:tc>
                  <a:txBody>
                    <a:bodyPr/>
                    <a:lstStyle/>
                    <a:p>
                      <a:pPr algn="ctr"/>
                      <a:r>
                        <a:rPr lang="en-US" sz="3200" b="1"/>
                        <a:t>Account for</a:t>
                      </a:r>
                    </a:p>
                  </a:txBody>
                  <a:tcPr anchor="ctr"/>
                </a:tc>
                <a:tc>
                  <a:txBody>
                    <a:bodyPr/>
                    <a:lstStyle/>
                    <a:p>
                      <a:pPr algn="ctr"/>
                      <a:endParaRPr lang="en-US" sz="3200" b="1"/>
                    </a:p>
                  </a:txBody>
                  <a:tcPr anchor="ctr"/>
                </a:tc>
                <a:extLst>
                  <a:ext uri="{0D108BD9-81ED-4DB2-BD59-A6C34878D82A}">
                    <a16:rowId xmlns:a16="http://schemas.microsoft.com/office/drawing/2014/main" val="2559521237"/>
                  </a:ext>
                </a:extLst>
              </a:tr>
            </a:tbl>
          </a:graphicData>
        </a:graphic>
      </p:graphicFrame>
    </p:spTree>
    <p:extLst>
      <p:ext uri="{BB962C8B-B14F-4D97-AF65-F5344CB8AC3E}">
        <p14:creationId xmlns:p14="http://schemas.microsoft.com/office/powerpoint/2010/main" val="3530623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B840AF-DB92-7A72-D106-7030304BD119}"/>
              </a:ext>
            </a:extLst>
          </p:cNvPr>
          <p:cNvSpPr txBox="1"/>
          <p:nvPr/>
        </p:nvSpPr>
        <p:spPr>
          <a:xfrm>
            <a:off x="132907" y="1689322"/>
            <a:ext cx="12001500" cy="5016758"/>
          </a:xfrm>
          <a:prstGeom prst="rect">
            <a:avLst/>
          </a:prstGeom>
          <a:solidFill>
            <a:schemeClr val="bg1"/>
          </a:solidFill>
          <a:ln>
            <a:solidFill>
              <a:schemeClr val="tx1"/>
            </a:solidFill>
          </a:ln>
        </p:spPr>
        <p:txBody>
          <a:bodyPr wrap="square">
            <a:spAutoFit/>
          </a:bodyPr>
          <a:lstStyle/>
          <a:p>
            <a:r>
              <a:rPr lang="en-US" sz="3200"/>
              <a:t>1) In this sense, the present study is ___________ to explore this issue.</a:t>
            </a:r>
          </a:p>
          <a:p>
            <a:r>
              <a:rPr lang="en-US" sz="3200"/>
              <a:t>2) The aim of this study is to ________ the effect of the two different types of dictionaries on L2 learners vocabulary acquisition while they read a text for comprehension.</a:t>
            </a:r>
          </a:p>
          <a:p>
            <a:r>
              <a:rPr lang="en-US" sz="3200"/>
              <a:t>3) To _______________ these limitations, L2 researchers have suggested some complementary methods to enhance vocabulary learning while reading.</a:t>
            </a:r>
          </a:p>
          <a:p>
            <a:r>
              <a:rPr lang="en-US" sz="3200"/>
              <a:t>4) A number of studies on dictionary use have been _______________ to investigate the role of dictionary consultation on incidental vocabulary acquisition while reading.</a:t>
            </a:r>
          </a:p>
        </p:txBody>
      </p:sp>
      <p:graphicFrame>
        <p:nvGraphicFramePr>
          <p:cNvPr id="7" name="Table 6">
            <a:extLst>
              <a:ext uri="{FF2B5EF4-FFF2-40B4-BE49-F238E27FC236}">
                <a16:creationId xmlns:a16="http://schemas.microsoft.com/office/drawing/2014/main" id="{034FA8D6-ED28-F153-B116-C3933EAA3BAC}"/>
              </a:ext>
            </a:extLst>
          </p:cNvPr>
          <p:cNvGraphicFramePr/>
          <p:nvPr/>
        </p:nvGraphicFramePr>
        <p:xfrm>
          <a:off x="694440" y="0"/>
          <a:ext cx="10745528" cy="1452216"/>
        </p:xfrm>
        <a:graphic>
          <a:graphicData uri="http://schemas.openxmlformats.org/drawingml/2006/table">
            <a:tbl>
              <a:tblPr bandRow="1">
                <a:tableStyleId>{5C22544A-7EE6-4342-B048-85BDC9FD1C3A}</a:tableStyleId>
              </a:tblPr>
              <a:tblGrid>
                <a:gridCol w="2686382">
                  <a:extLst>
                    <a:ext uri="{9D8B030D-6E8A-4147-A177-3AD203B41FA5}">
                      <a16:colId xmlns:a16="http://schemas.microsoft.com/office/drawing/2014/main" val="10930744"/>
                    </a:ext>
                  </a:extLst>
                </a:gridCol>
                <a:gridCol w="2686382">
                  <a:extLst>
                    <a:ext uri="{9D8B030D-6E8A-4147-A177-3AD203B41FA5}">
                      <a16:colId xmlns:a16="http://schemas.microsoft.com/office/drawing/2014/main" val="1515921055"/>
                    </a:ext>
                  </a:extLst>
                </a:gridCol>
                <a:gridCol w="2686382">
                  <a:extLst>
                    <a:ext uri="{9D8B030D-6E8A-4147-A177-3AD203B41FA5}">
                      <a16:colId xmlns:a16="http://schemas.microsoft.com/office/drawing/2014/main" val="630625162"/>
                    </a:ext>
                  </a:extLst>
                </a:gridCol>
                <a:gridCol w="2686382">
                  <a:extLst>
                    <a:ext uri="{9D8B030D-6E8A-4147-A177-3AD203B41FA5}">
                      <a16:colId xmlns:a16="http://schemas.microsoft.com/office/drawing/2014/main" val="4031824601"/>
                    </a:ext>
                  </a:extLst>
                </a:gridCol>
              </a:tblGrid>
              <a:tr h="726108">
                <a:tc>
                  <a:txBody>
                    <a:bodyPr/>
                    <a:lstStyle/>
                    <a:p>
                      <a:pPr algn="ctr"/>
                      <a:r>
                        <a:rPr lang="en-US" sz="2500" b="1"/>
                        <a:t>Overcome</a:t>
                      </a:r>
                    </a:p>
                  </a:txBody>
                  <a:tcPr marL="72731" marR="72731" marT="36366" marB="36366" anchor="ctr"/>
                </a:tc>
                <a:tc>
                  <a:txBody>
                    <a:bodyPr/>
                    <a:lstStyle/>
                    <a:p>
                      <a:pPr algn="ctr"/>
                      <a:r>
                        <a:rPr lang="en-US" sz="2500" b="1"/>
                        <a:t>Propose</a:t>
                      </a:r>
                    </a:p>
                  </a:txBody>
                  <a:tcPr marL="72731" marR="72731" marT="36366" marB="36366" anchor="ctr"/>
                </a:tc>
                <a:tc>
                  <a:txBody>
                    <a:bodyPr/>
                    <a:lstStyle/>
                    <a:p>
                      <a:pPr algn="ctr"/>
                      <a:r>
                        <a:rPr lang="en-US" sz="2500" b="1"/>
                        <a:t>Investigate</a:t>
                      </a:r>
                    </a:p>
                  </a:txBody>
                  <a:tcPr marL="72731" marR="72731" marT="36366" marB="36366" anchor="ctr"/>
                </a:tc>
                <a:tc>
                  <a:txBody>
                    <a:bodyPr/>
                    <a:lstStyle/>
                    <a:p>
                      <a:pPr algn="ctr"/>
                      <a:r>
                        <a:rPr lang="en-US" sz="2500" b="1"/>
                        <a:t>Attribute</a:t>
                      </a:r>
                    </a:p>
                  </a:txBody>
                  <a:tcPr marL="72731" marR="72731" marT="36366" marB="36366" anchor="ctr"/>
                </a:tc>
                <a:extLst>
                  <a:ext uri="{0D108BD9-81ED-4DB2-BD59-A6C34878D82A}">
                    <a16:rowId xmlns:a16="http://schemas.microsoft.com/office/drawing/2014/main" val="100695720"/>
                  </a:ext>
                </a:extLst>
              </a:tr>
              <a:tr h="726108">
                <a:tc>
                  <a:txBody>
                    <a:bodyPr/>
                    <a:lstStyle/>
                    <a:p>
                      <a:pPr algn="ctr"/>
                      <a:r>
                        <a:rPr lang="en-US" sz="2500" b="1"/>
                        <a:t>Significantly</a:t>
                      </a:r>
                    </a:p>
                  </a:txBody>
                  <a:tcPr marL="72731" marR="72731" marT="36366" marB="36366" anchor="ctr"/>
                </a:tc>
                <a:tc>
                  <a:txBody>
                    <a:bodyPr/>
                    <a:lstStyle/>
                    <a:p>
                      <a:pPr algn="ctr"/>
                      <a:r>
                        <a:rPr lang="en-US" sz="2500" b="1"/>
                        <a:t>Motivation</a:t>
                      </a:r>
                    </a:p>
                  </a:txBody>
                  <a:tcPr marL="72731" marR="72731" marT="36366" marB="36366" anchor="ctr"/>
                </a:tc>
                <a:tc>
                  <a:txBody>
                    <a:bodyPr/>
                    <a:lstStyle/>
                    <a:p>
                      <a:pPr algn="ctr"/>
                      <a:r>
                        <a:rPr lang="en-US" sz="2500" b="1"/>
                        <a:t>Conduct</a:t>
                      </a:r>
                    </a:p>
                  </a:txBody>
                  <a:tcPr marL="72731" marR="72731" marT="36366" marB="36366" anchor="ctr"/>
                </a:tc>
                <a:tc>
                  <a:txBody>
                    <a:bodyPr/>
                    <a:lstStyle/>
                    <a:p>
                      <a:pPr algn="ctr"/>
                      <a:r>
                        <a:rPr lang="en-US" sz="2500" b="1"/>
                        <a:t>Account for</a:t>
                      </a:r>
                    </a:p>
                  </a:txBody>
                  <a:tcPr marL="72731" marR="72731" marT="36366" marB="36366" anchor="ctr"/>
                </a:tc>
                <a:extLst>
                  <a:ext uri="{0D108BD9-81ED-4DB2-BD59-A6C34878D82A}">
                    <a16:rowId xmlns:a16="http://schemas.microsoft.com/office/drawing/2014/main" val="182354025"/>
                  </a:ext>
                </a:extLst>
              </a:tr>
            </a:tbl>
          </a:graphicData>
        </a:graphic>
      </p:graphicFrame>
    </p:spTree>
    <p:extLst>
      <p:ext uri="{BB962C8B-B14F-4D97-AF65-F5344CB8AC3E}">
        <p14:creationId xmlns:p14="http://schemas.microsoft.com/office/powerpoint/2010/main" val="1445412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14056E-CE07-71B4-0144-81AD1DB79246}"/>
              </a:ext>
            </a:extLst>
          </p:cNvPr>
          <p:cNvSpPr txBox="1"/>
          <p:nvPr/>
        </p:nvSpPr>
        <p:spPr>
          <a:xfrm>
            <a:off x="189393" y="1769066"/>
            <a:ext cx="11755621" cy="5016758"/>
          </a:xfrm>
          <a:prstGeom prst="rect">
            <a:avLst/>
          </a:prstGeom>
          <a:solidFill>
            <a:schemeClr val="bg1"/>
          </a:solidFill>
          <a:ln>
            <a:solidFill>
              <a:schemeClr val="tx1"/>
            </a:solidFill>
          </a:ln>
        </p:spPr>
        <p:txBody>
          <a:bodyPr wrap="square">
            <a:spAutoFit/>
          </a:bodyPr>
          <a:lstStyle/>
          <a:p>
            <a:r>
              <a:rPr lang="en-US" sz="3200"/>
              <a:t>5) However, there was no ________________ difference on reading comprehension.</a:t>
            </a:r>
          </a:p>
          <a:p>
            <a:r>
              <a:rPr lang="en-US" sz="3200"/>
              <a:t>6) Regarding this issue, Schmidt ____________________ noticing hypothesis that for learners to learn some aspects of language, they must consciously notice them for any subsequent processing.</a:t>
            </a:r>
          </a:p>
          <a:p>
            <a:r>
              <a:rPr lang="en-US" sz="3200"/>
              <a:t>7) The difference of the percentage between these two studies might be __________________the different exposure to the reading material.</a:t>
            </a:r>
          </a:p>
          <a:p>
            <a:r>
              <a:rPr lang="en-US" sz="3200"/>
              <a:t>8) The low percentage of this study may be ________________ by such factors as length, text genre and students proficiency level.</a:t>
            </a:r>
          </a:p>
        </p:txBody>
      </p:sp>
      <p:graphicFrame>
        <p:nvGraphicFramePr>
          <p:cNvPr id="5" name="Table 4">
            <a:extLst>
              <a:ext uri="{FF2B5EF4-FFF2-40B4-BE49-F238E27FC236}">
                <a16:creationId xmlns:a16="http://schemas.microsoft.com/office/drawing/2014/main" id="{67416C76-0ACF-5D00-20A6-C19DFF1F58B1}"/>
              </a:ext>
            </a:extLst>
          </p:cNvPr>
          <p:cNvGraphicFramePr/>
          <p:nvPr/>
        </p:nvGraphicFramePr>
        <p:xfrm>
          <a:off x="694440" y="0"/>
          <a:ext cx="10745528" cy="1452216"/>
        </p:xfrm>
        <a:graphic>
          <a:graphicData uri="http://schemas.openxmlformats.org/drawingml/2006/table">
            <a:tbl>
              <a:tblPr bandRow="1">
                <a:tableStyleId>{5C22544A-7EE6-4342-B048-85BDC9FD1C3A}</a:tableStyleId>
              </a:tblPr>
              <a:tblGrid>
                <a:gridCol w="2686382">
                  <a:extLst>
                    <a:ext uri="{9D8B030D-6E8A-4147-A177-3AD203B41FA5}">
                      <a16:colId xmlns:a16="http://schemas.microsoft.com/office/drawing/2014/main" val="10930744"/>
                    </a:ext>
                  </a:extLst>
                </a:gridCol>
                <a:gridCol w="2686382">
                  <a:extLst>
                    <a:ext uri="{9D8B030D-6E8A-4147-A177-3AD203B41FA5}">
                      <a16:colId xmlns:a16="http://schemas.microsoft.com/office/drawing/2014/main" val="1515921055"/>
                    </a:ext>
                  </a:extLst>
                </a:gridCol>
                <a:gridCol w="2686382">
                  <a:extLst>
                    <a:ext uri="{9D8B030D-6E8A-4147-A177-3AD203B41FA5}">
                      <a16:colId xmlns:a16="http://schemas.microsoft.com/office/drawing/2014/main" val="630625162"/>
                    </a:ext>
                  </a:extLst>
                </a:gridCol>
                <a:gridCol w="2686382">
                  <a:extLst>
                    <a:ext uri="{9D8B030D-6E8A-4147-A177-3AD203B41FA5}">
                      <a16:colId xmlns:a16="http://schemas.microsoft.com/office/drawing/2014/main" val="4031824601"/>
                    </a:ext>
                  </a:extLst>
                </a:gridCol>
              </a:tblGrid>
              <a:tr h="726108">
                <a:tc>
                  <a:txBody>
                    <a:bodyPr/>
                    <a:lstStyle/>
                    <a:p>
                      <a:pPr algn="ctr"/>
                      <a:r>
                        <a:rPr lang="en-US" sz="2500" b="1"/>
                        <a:t>Overcame</a:t>
                      </a:r>
                    </a:p>
                  </a:txBody>
                  <a:tcPr marL="72731" marR="72731" marT="36366" marB="36366" anchor="ctr"/>
                </a:tc>
                <a:tc>
                  <a:txBody>
                    <a:bodyPr/>
                    <a:lstStyle/>
                    <a:p>
                      <a:pPr algn="ctr"/>
                      <a:r>
                        <a:rPr lang="en-US" sz="2500" b="1"/>
                        <a:t>Propose</a:t>
                      </a:r>
                    </a:p>
                  </a:txBody>
                  <a:tcPr marL="72731" marR="72731" marT="36366" marB="36366" anchor="ctr"/>
                </a:tc>
                <a:tc>
                  <a:txBody>
                    <a:bodyPr/>
                    <a:lstStyle/>
                    <a:p>
                      <a:pPr algn="ctr"/>
                      <a:r>
                        <a:rPr lang="en-US" sz="2500" b="1"/>
                        <a:t>Investigation</a:t>
                      </a:r>
                    </a:p>
                  </a:txBody>
                  <a:tcPr marL="72731" marR="72731" marT="36366" marB="36366" anchor="ctr"/>
                </a:tc>
                <a:tc>
                  <a:txBody>
                    <a:bodyPr/>
                    <a:lstStyle/>
                    <a:p>
                      <a:pPr algn="ctr"/>
                      <a:r>
                        <a:rPr lang="en-US" sz="2500" b="1"/>
                        <a:t>Attribute to</a:t>
                      </a:r>
                    </a:p>
                  </a:txBody>
                  <a:tcPr marL="72731" marR="72731" marT="36366" marB="36366" anchor="ctr"/>
                </a:tc>
                <a:extLst>
                  <a:ext uri="{0D108BD9-81ED-4DB2-BD59-A6C34878D82A}">
                    <a16:rowId xmlns:a16="http://schemas.microsoft.com/office/drawing/2014/main" val="100695720"/>
                  </a:ext>
                </a:extLst>
              </a:tr>
              <a:tr h="726108">
                <a:tc>
                  <a:txBody>
                    <a:bodyPr/>
                    <a:lstStyle/>
                    <a:p>
                      <a:pPr algn="ctr"/>
                      <a:r>
                        <a:rPr lang="en-US" sz="2500" b="1"/>
                        <a:t>Significantly</a:t>
                      </a:r>
                    </a:p>
                  </a:txBody>
                  <a:tcPr marL="72731" marR="72731" marT="36366" marB="36366" anchor="ctr"/>
                </a:tc>
                <a:tc>
                  <a:txBody>
                    <a:bodyPr/>
                    <a:lstStyle/>
                    <a:p>
                      <a:pPr algn="ctr"/>
                      <a:r>
                        <a:rPr lang="en-US" sz="2500" b="1"/>
                        <a:t>Motivation</a:t>
                      </a:r>
                    </a:p>
                  </a:txBody>
                  <a:tcPr marL="72731" marR="72731" marT="36366" marB="36366" anchor="ctr"/>
                </a:tc>
                <a:tc>
                  <a:txBody>
                    <a:bodyPr/>
                    <a:lstStyle/>
                    <a:p>
                      <a:pPr algn="ctr"/>
                      <a:r>
                        <a:rPr lang="en-US" sz="2500" b="1"/>
                        <a:t>Conduct</a:t>
                      </a:r>
                    </a:p>
                  </a:txBody>
                  <a:tcPr marL="72731" marR="72731" marT="36366" marB="36366" anchor="ctr"/>
                </a:tc>
                <a:tc>
                  <a:txBody>
                    <a:bodyPr/>
                    <a:lstStyle/>
                    <a:p>
                      <a:pPr algn="ctr"/>
                      <a:r>
                        <a:rPr lang="en-US" sz="2500" b="1"/>
                        <a:t>Account for</a:t>
                      </a:r>
                    </a:p>
                  </a:txBody>
                  <a:tcPr marL="72731" marR="72731" marT="36366" marB="36366" anchor="ctr"/>
                </a:tc>
                <a:extLst>
                  <a:ext uri="{0D108BD9-81ED-4DB2-BD59-A6C34878D82A}">
                    <a16:rowId xmlns:a16="http://schemas.microsoft.com/office/drawing/2014/main" val="182354025"/>
                  </a:ext>
                </a:extLst>
              </a:tr>
            </a:tbl>
          </a:graphicData>
        </a:graphic>
      </p:graphicFrame>
    </p:spTree>
    <p:extLst>
      <p:ext uri="{BB962C8B-B14F-4D97-AF65-F5344CB8AC3E}">
        <p14:creationId xmlns:p14="http://schemas.microsoft.com/office/powerpoint/2010/main" val="953931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646F-DE05-FF7E-E30A-0F1D7006A265}"/>
              </a:ext>
            </a:extLst>
          </p:cNvPr>
          <p:cNvSpPr>
            <a:spLocks noGrp="1"/>
          </p:cNvSpPr>
          <p:nvPr>
            <p:ph type="title"/>
          </p:nvPr>
        </p:nvSpPr>
        <p:spPr/>
        <p:txBody>
          <a:bodyPr/>
          <a:lstStyle/>
          <a:p>
            <a:r>
              <a:rPr lang="en-US"/>
              <a:t>Writing Focus: Methods</a:t>
            </a:r>
          </a:p>
        </p:txBody>
      </p:sp>
      <p:sp>
        <p:nvSpPr>
          <p:cNvPr id="3" name="Text Placeholder 2">
            <a:extLst>
              <a:ext uri="{FF2B5EF4-FFF2-40B4-BE49-F238E27FC236}">
                <a16:creationId xmlns:a16="http://schemas.microsoft.com/office/drawing/2014/main" id="{59B479C4-458E-34AC-2742-1AAA1379CF28}"/>
              </a:ext>
            </a:extLst>
          </p:cNvPr>
          <p:cNvSpPr>
            <a:spLocks noGrp="1"/>
          </p:cNvSpPr>
          <p:nvPr>
            <p:ph type="body" idx="1"/>
          </p:nvPr>
        </p:nvSpPr>
        <p:spPr/>
        <p:txBody>
          <a:bodyPr/>
          <a:lstStyle/>
          <a:p>
            <a:r>
              <a:rPr lang="en-US"/>
              <a:t>Writing Style &amp; Language: Imperatives and Detail</a:t>
            </a:r>
          </a:p>
        </p:txBody>
      </p:sp>
    </p:spTree>
    <p:extLst>
      <p:ext uri="{BB962C8B-B14F-4D97-AF65-F5344CB8AC3E}">
        <p14:creationId xmlns:p14="http://schemas.microsoft.com/office/powerpoint/2010/main" val="71253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5E85-CA59-3C47-38EA-967EEEA5D6FA}"/>
              </a:ext>
            </a:extLst>
          </p:cNvPr>
          <p:cNvSpPr>
            <a:spLocks noGrp="1"/>
          </p:cNvSpPr>
          <p:nvPr>
            <p:ph type="title"/>
          </p:nvPr>
        </p:nvSpPr>
        <p:spPr/>
        <p:txBody>
          <a:bodyPr>
            <a:normAutofit/>
          </a:bodyPr>
          <a:lstStyle/>
          <a:p>
            <a:r>
              <a:rPr lang="en-US" sz="5400"/>
              <a:t>Imperative Clauses</a:t>
            </a:r>
          </a:p>
        </p:txBody>
      </p:sp>
      <p:sp>
        <p:nvSpPr>
          <p:cNvPr id="3" name="Content Placeholder 2">
            <a:extLst>
              <a:ext uri="{FF2B5EF4-FFF2-40B4-BE49-F238E27FC236}">
                <a16:creationId xmlns:a16="http://schemas.microsoft.com/office/drawing/2014/main" id="{0BDF1B4B-A3A6-A065-8121-F5C7E02BBC11}"/>
              </a:ext>
            </a:extLst>
          </p:cNvPr>
          <p:cNvSpPr>
            <a:spLocks noGrp="1"/>
          </p:cNvSpPr>
          <p:nvPr>
            <p:ph idx="1"/>
          </p:nvPr>
        </p:nvSpPr>
        <p:spPr/>
        <p:txBody>
          <a:bodyPr anchor="ctr">
            <a:normAutofit/>
          </a:bodyPr>
          <a:lstStyle/>
          <a:p>
            <a:r>
              <a:rPr lang="en-US" sz="4400"/>
              <a:t>What is an imperative?</a:t>
            </a:r>
          </a:p>
        </p:txBody>
      </p:sp>
    </p:spTree>
    <p:extLst>
      <p:ext uri="{BB962C8B-B14F-4D97-AF65-F5344CB8AC3E}">
        <p14:creationId xmlns:p14="http://schemas.microsoft.com/office/powerpoint/2010/main" val="1285462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0F874-C204-C314-8F28-25F54823AA0D}"/>
              </a:ext>
            </a:extLst>
          </p:cNvPr>
          <p:cNvSpPr>
            <a:spLocks noGrp="1"/>
          </p:cNvSpPr>
          <p:nvPr>
            <p:ph type="title"/>
          </p:nvPr>
        </p:nvSpPr>
        <p:spPr/>
        <p:txBody>
          <a:bodyPr>
            <a:normAutofit/>
          </a:bodyPr>
          <a:lstStyle/>
          <a:p>
            <a:r>
              <a:rPr lang="en-US" sz="4800"/>
              <a:t>Imperative Clauses</a:t>
            </a:r>
          </a:p>
        </p:txBody>
      </p:sp>
      <p:sp>
        <p:nvSpPr>
          <p:cNvPr id="3" name="Content Placeholder 2">
            <a:extLst>
              <a:ext uri="{FF2B5EF4-FFF2-40B4-BE49-F238E27FC236}">
                <a16:creationId xmlns:a16="http://schemas.microsoft.com/office/drawing/2014/main" id="{F67DEBE7-5BE6-F360-9FDF-4CD7E2D8C551}"/>
              </a:ext>
            </a:extLst>
          </p:cNvPr>
          <p:cNvSpPr>
            <a:spLocks noGrp="1"/>
          </p:cNvSpPr>
          <p:nvPr>
            <p:ph idx="1"/>
          </p:nvPr>
        </p:nvSpPr>
        <p:spPr>
          <a:xfrm>
            <a:off x="770862" y="2437318"/>
            <a:ext cx="10320227" cy="3902345"/>
          </a:xfrm>
        </p:spPr>
        <p:txBody>
          <a:bodyPr>
            <a:normAutofit/>
          </a:bodyPr>
          <a:lstStyle/>
          <a:p>
            <a:r>
              <a:rPr lang="en-US" sz="2800"/>
              <a:t>Imperatives are sentences or clauses that command someone or something to do something</a:t>
            </a:r>
          </a:p>
          <a:p>
            <a:r>
              <a:rPr lang="en-US" sz="2800"/>
              <a:t>These are not suggestions or possibilities, but direct instructions</a:t>
            </a:r>
          </a:p>
          <a:p>
            <a:r>
              <a:rPr lang="en-US" sz="2800"/>
              <a:t>Question – do imperatives have subjects?</a:t>
            </a:r>
          </a:p>
          <a:p>
            <a:pPr marL="0" indent="0" algn="ctr">
              <a:buNone/>
            </a:pPr>
            <a:r>
              <a:rPr lang="en-US" sz="4400" b="1"/>
              <a:t>Close the door and turn off the lights.</a:t>
            </a:r>
          </a:p>
          <a:p>
            <a:pPr marL="0" indent="0" algn="ctr">
              <a:buNone/>
            </a:pPr>
            <a:r>
              <a:rPr lang="en-US" sz="4400" b="1"/>
              <a:t>Get to the chopper!</a:t>
            </a:r>
          </a:p>
        </p:txBody>
      </p:sp>
    </p:spTree>
    <p:extLst>
      <p:ext uri="{BB962C8B-B14F-4D97-AF65-F5344CB8AC3E}">
        <p14:creationId xmlns:p14="http://schemas.microsoft.com/office/powerpoint/2010/main" val="2381071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F7273-4944-A147-6BDA-F27E853FA347}"/>
              </a:ext>
            </a:extLst>
          </p:cNvPr>
          <p:cNvSpPr>
            <a:spLocks noGrp="1"/>
          </p:cNvSpPr>
          <p:nvPr>
            <p:ph idx="1"/>
          </p:nvPr>
        </p:nvSpPr>
        <p:spPr>
          <a:xfrm>
            <a:off x="870542" y="2556932"/>
            <a:ext cx="10479714" cy="3318936"/>
          </a:xfrm>
        </p:spPr>
        <p:txBody>
          <a:bodyPr>
            <a:normAutofit/>
          </a:bodyPr>
          <a:lstStyle/>
          <a:p>
            <a:r>
              <a:rPr lang="en-US" sz="2800"/>
              <a:t>All imperatives have a subject; they are complete sentences</a:t>
            </a:r>
          </a:p>
          <a:p>
            <a:r>
              <a:rPr lang="en-US" sz="2800"/>
              <a:t>When not written, the subject is assumed to be “</a:t>
            </a:r>
            <a:r>
              <a:rPr lang="en-US" sz="2800" b="1"/>
              <a:t>you</a:t>
            </a:r>
            <a:r>
              <a:rPr lang="en-US" sz="2800"/>
              <a:t>” because the structure is a speaker giving instructions to the listeners</a:t>
            </a:r>
          </a:p>
          <a:p>
            <a:r>
              <a:rPr lang="en-US" sz="2800"/>
              <a:t>So if we change the example a bit:</a:t>
            </a:r>
          </a:p>
          <a:p>
            <a:pPr marL="0" indent="0">
              <a:buNone/>
            </a:pPr>
            <a:r>
              <a:rPr lang="en-US" sz="2800" b="1"/>
              <a:t>Close the door and turn off the lights (when </a:t>
            </a:r>
            <a:r>
              <a:rPr lang="en-US" sz="2800" b="1" u="sng"/>
              <a:t>you</a:t>
            </a:r>
            <a:r>
              <a:rPr lang="en-US" sz="2800" b="1"/>
              <a:t> leave).</a:t>
            </a:r>
          </a:p>
          <a:p>
            <a:pPr marL="0" indent="0">
              <a:buNone/>
            </a:pPr>
            <a:r>
              <a:rPr lang="en-US" sz="2800" b="1"/>
              <a:t>(</a:t>
            </a:r>
            <a:r>
              <a:rPr lang="en-US" sz="2800" b="1" u="sng"/>
              <a:t>You</a:t>
            </a:r>
            <a:r>
              <a:rPr lang="en-US" sz="2800" b="1"/>
              <a:t> should) close the door and turn off the lights.</a:t>
            </a:r>
            <a:endParaRPr lang="en-US" sz="2800"/>
          </a:p>
        </p:txBody>
      </p:sp>
      <p:sp>
        <p:nvSpPr>
          <p:cNvPr id="5" name="Title 1">
            <a:extLst>
              <a:ext uri="{FF2B5EF4-FFF2-40B4-BE49-F238E27FC236}">
                <a16:creationId xmlns:a16="http://schemas.microsoft.com/office/drawing/2014/main" id="{2399D14E-33BE-9B6B-BCEB-F8DC2B0BC1C7}"/>
              </a:ext>
            </a:extLst>
          </p:cNvPr>
          <p:cNvSpPr txBox="1">
            <a:spLocks noGrp="1"/>
          </p:cNvSpPr>
          <p:nvPr>
            <p:ph type="title"/>
          </p:nvPr>
        </p:nvSpPr>
        <p:spPr>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a:t>Imperative Structure</a:t>
            </a:r>
          </a:p>
        </p:txBody>
      </p:sp>
    </p:spTree>
    <p:extLst>
      <p:ext uri="{BB962C8B-B14F-4D97-AF65-F5344CB8AC3E}">
        <p14:creationId xmlns:p14="http://schemas.microsoft.com/office/powerpoint/2010/main" val="963233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1E41-7777-99D7-1C77-3B8C7945DDF7}"/>
              </a:ext>
            </a:extLst>
          </p:cNvPr>
          <p:cNvSpPr>
            <a:spLocks noGrp="1"/>
          </p:cNvSpPr>
          <p:nvPr>
            <p:ph type="title"/>
          </p:nvPr>
        </p:nvSpPr>
        <p:spPr/>
        <p:txBody>
          <a:bodyPr/>
          <a:lstStyle/>
          <a:p>
            <a:r>
              <a:rPr lang="en-US"/>
              <a:t>Using Imperatives</a:t>
            </a:r>
          </a:p>
        </p:txBody>
      </p:sp>
      <p:sp>
        <p:nvSpPr>
          <p:cNvPr id="3" name="Content Placeholder 2">
            <a:extLst>
              <a:ext uri="{FF2B5EF4-FFF2-40B4-BE49-F238E27FC236}">
                <a16:creationId xmlns:a16="http://schemas.microsoft.com/office/drawing/2014/main" id="{6672AB9C-5499-14BB-3E3A-B68D7636D6C2}"/>
              </a:ext>
            </a:extLst>
          </p:cNvPr>
          <p:cNvSpPr>
            <a:spLocks noGrp="1"/>
          </p:cNvSpPr>
          <p:nvPr>
            <p:ph idx="1"/>
          </p:nvPr>
        </p:nvSpPr>
        <p:spPr>
          <a:xfrm>
            <a:off x="817378" y="2556932"/>
            <a:ext cx="10566105" cy="3318936"/>
          </a:xfrm>
        </p:spPr>
        <p:txBody>
          <a:bodyPr/>
          <a:lstStyle/>
          <a:p>
            <a:r>
              <a:rPr lang="en-US" sz="2800"/>
              <a:t>Imperatives, depending on the context, are seen as rude or offensive</a:t>
            </a:r>
          </a:p>
          <a:p>
            <a:r>
              <a:rPr lang="en-US" sz="2800"/>
              <a:t>For example, in Canada, when telling someone to do something, we still phrase it as a question, asking them to do something:</a:t>
            </a:r>
          </a:p>
          <a:p>
            <a:pPr marL="0" indent="0">
              <a:buNone/>
            </a:pPr>
            <a:endParaRPr lang="en-US" sz="2800"/>
          </a:p>
          <a:p>
            <a:pPr marL="0" indent="0" algn="ctr">
              <a:buNone/>
            </a:pPr>
            <a:r>
              <a:rPr lang="en-US" sz="3200" b="1"/>
              <a:t>Could you close the door and turn off the lights?</a:t>
            </a:r>
          </a:p>
        </p:txBody>
      </p:sp>
    </p:spTree>
    <p:extLst>
      <p:ext uri="{BB962C8B-B14F-4D97-AF65-F5344CB8AC3E}">
        <p14:creationId xmlns:p14="http://schemas.microsoft.com/office/powerpoint/2010/main" val="4106306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02AA-4709-F2DE-A95D-8C24387BA87D}"/>
              </a:ext>
            </a:extLst>
          </p:cNvPr>
          <p:cNvSpPr>
            <a:spLocks noGrp="1"/>
          </p:cNvSpPr>
          <p:nvPr>
            <p:ph type="title"/>
          </p:nvPr>
        </p:nvSpPr>
        <p:spPr/>
        <p:txBody>
          <a:bodyPr/>
          <a:lstStyle/>
          <a:p>
            <a:r>
              <a:rPr lang="en-US"/>
              <a:t>Imperatives in Methods Sections</a:t>
            </a:r>
          </a:p>
        </p:txBody>
      </p:sp>
      <p:sp>
        <p:nvSpPr>
          <p:cNvPr id="3" name="Content Placeholder 2">
            <a:extLst>
              <a:ext uri="{FF2B5EF4-FFF2-40B4-BE49-F238E27FC236}">
                <a16:creationId xmlns:a16="http://schemas.microsoft.com/office/drawing/2014/main" id="{66678DAA-6E45-98C4-F6F4-34F32784DDFA}"/>
              </a:ext>
            </a:extLst>
          </p:cNvPr>
          <p:cNvSpPr>
            <a:spLocks noGrp="1"/>
          </p:cNvSpPr>
          <p:nvPr>
            <p:ph idx="1"/>
          </p:nvPr>
        </p:nvSpPr>
        <p:spPr>
          <a:xfrm>
            <a:off x="812948" y="2430671"/>
            <a:ext cx="10566104" cy="3908992"/>
          </a:xfrm>
        </p:spPr>
        <p:txBody>
          <a:bodyPr>
            <a:noAutofit/>
          </a:bodyPr>
          <a:lstStyle/>
          <a:p>
            <a:r>
              <a:rPr lang="en-US" sz="3200"/>
              <a:t>This is true in writing as well – imperatives are considered impolite</a:t>
            </a:r>
          </a:p>
          <a:p>
            <a:r>
              <a:rPr lang="en-US" sz="3200"/>
              <a:t>When giving instructions to other researchers of how to follow a procedure, imperatives should therefore not be used frequently</a:t>
            </a:r>
          </a:p>
          <a:p>
            <a:r>
              <a:rPr lang="en-US" sz="3200"/>
              <a:t>Instead, we can use passive voice and conditionals to “soften” the instructions and make them more acceptable</a:t>
            </a:r>
          </a:p>
        </p:txBody>
      </p:sp>
    </p:spTree>
    <p:extLst>
      <p:ext uri="{BB962C8B-B14F-4D97-AF65-F5344CB8AC3E}">
        <p14:creationId xmlns:p14="http://schemas.microsoft.com/office/powerpoint/2010/main" val="392483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CF02-1FA2-2334-1F9F-D7DEBF1E7AFC}"/>
              </a:ext>
            </a:extLst>
          </p:cNvPr>
          <p:cNvSpPr>
            <a:spLocks noGrp="1"/>
          </p:cNvSpPr>
          <p:nvPr>
            <p:ph type="title"/>
          </p:nvPr>
        </p:nvSpPr>
        <p:spPr/>
        <p:txBody>
          <a:bodyPr>
            <a:normAutofit/>
          </a:bodyPr>
          <a:lstStyle/>
          <a:p>
            <a:r>
              <a:rPr lang="en-US" sz="6000"/>
              <a:t>Last Week</a:t>
            </a:r>
          </a:p>
        </p:txBody>
      </p:sp>
      <p:sp>
        <p:nvSpPr>
          <p:cNvPr id="5" name="TextBox 4">
            <a:extLst>
              <a:ext uri="{FF2B5EF4-FFF2-40B4-BE49-F238E27FC236}">
                <a16:creationId xmlns:a16="http://schemas.microsoft.com/office/drawing/2014/main" id="{765D1138-6BDE-AD7E-4B6A-97D30D7EA4B3}"/>
              </a:ext>
            </a:extLst>
          </p:cNvPr>
          <p:cNvSpPr txBox="1"/>
          <p:nvPr/>
        </p:nvSpPr>
        <p:spPr>
          <a:xfrm>
            <a:off x="990157" y="4667693"/>
            <a:ext cx="10399971" cy="1384995"/>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We started Unit 4</a:t>
            </a:r>
          </a:p>
          <a:p>
            <a:pPr marL="285750" indent="-285750" algn="l">
              <a:buFont typeface="Arial" panose="020B0604020202020204" pitchFamily="34" charset="0"/>
              <a:buChar char="•"/>
            </a:pPr>
            <a:r>
              <a:rPr lang="en-US" sz="2800" dirty="0"/>
              <a:t>We reviewed the Literature Review section and citation rules – today we will focus on Methods</a:t>
            </a:r>
          </a:p>
        </p:txBody>
      </p:sp>
      <p:pic>
        <p:nvPicPr>
          <p:cNvPr id="3" name="Picture 2">
            <a:extLst>
              <a:ext uri="{FF2B5EF4-FFF2-40B4-BE49-F238E27FC236}">
                <a16:creationId xmlns:a16="http://schemas.microsoft.com/office/drawing/2014/main" id="{16B73F7B-33AD-1589-D8D1-9D5F7FA33D0B}"/>
              </a:ext>
            </a:extLst>
          </p:cNvPr>
          <p:cNvPicPr>
            <a:picLocks noChangeAspect="1"/>
          </p:cNvPicPr>
          <p:nvPr/>
        </p:nvPicPr>
        <p:blipFill>
          <a:blip r:embed="rId2"/>
          <a:stretch>
            <a:fillRect/>
          </a:stretch>
        </p:blipFill>
        <p:spPr>
          <a:xfrm>
            <a:off x="2032000" y="2350803"/>
            <a:ext cx="8128000" cy="17027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73004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FD6AC0-A0FC-1176-54E3-DBE8F2732995}"/>
              </a:ext>
            </a:extLst>
          </p:cNvPr>
          <p:cNvSpPr txBox="1"/>
          <p:nvPr/>
        </p:nvSpPr>
        <p:spPr>
          <a:xfrm>
            <a:off x="764214" y="920621"/>
            <a:ext cx="10619269" cy="5016758"/>
          </a:xfrm>
          <a:prstGeom prst="rect">
            <a:avLst/>
          </a:prstGeom>
          <a:noFill/>
        </p:spPr>
        <p:txBody>
          <a:bodyPr wrap="square">
            <a:spAutoFit/>
          </a:bodyPr>
          <a:lstStyle/>
          <a:p>
            <a:pPr marL="571500" indent="-571500">
              <a:buFont typeface="Arial" panose="020B0604020202020204" pitchFamily="34" charset="0"/>
              <a:buChar char="•"/>
            </a:pPr>
            <a:r>
              <a:rPr lang="en-US" sz="4000" b="1"/>
              <a:t>Imperative</a:t>
            </a:r>
            <a:r>
              <a:rPr lang="en-US" sz="4000"/>
              <a:t>:</a:t>
            </a:r>
            <a:br>
              <a:rPr lang="en-US" sz="4000"/>
            </a:br>
            <a:r>
              <a:rPr lang="en-US" sz="4000"/>
              <a:t>Now compare the results in tables 1 and 2. </a:t>
            </a:r>
          </a:p>
          <a:p>
            <a:pPr marL="571500" indent="-571500">
              <a:buFont typeface="Arial" panose="020B0604020202020204" pitchFamily="34" charset="0"/>
              <a:buChar char="•"/>
            </a:pPr>
            <a:r>
              <a:rPr lang="en-US" sz="4000" b="1"/>
              <a:t>Passive</a:t>
            </a:r>
            <a:r>
              <a:rPr lang="en-US" sz="4000"/>
              <a:t>:</a:t>
            </a:r>
            <a:br>
              <a:rPr lang="en-US" sz="4000"/>
            </a:br>
            <a:r>
              <a:rPr lang="en-US" sz="4000"/>
              <a:t>The results in tables 1 and 2 can now be compared. </a:t>
            </a:r>
          </a:p>
          <a:p>
            <a:pPr marL="571500" indent="-571500">
              <a:buFont typeface="Arial" panose="020B0604020202020204" pitchFamily="34" charset="0"/>
              <a:buChar char="•"/>
            </a:pPr>
            <a:r>
              <a:rPr lang="en-US" sz="4000" b="1"/>
              <a:t>Conditional</a:t>
            </a:r>
            <a:r>
              <a:rPr lang="en-US" sz="4000"/>
              <a:t>:</a:t>
            </a:r>
            <a:br>
              <a:rPr lang="en-US" sz="4000"/>
            </a:br>
            <a:r>
              <a:rPr lang="en-US" sz="4000"/>
              <a:t>If we now compare the results in tables 1 and 2, we can see that…</a:t>
            </a:r>
          </a:p>
        </p:txBody>
      </p:sp>
    </p:spTree>
    <p:extLst>
      <p:ext uri="{BB962C8B-B14F-4D97-AF65-F5344CB8AC3E}">
        <p14:creationId xmlns:p14="http://schemas.microsoft.com/office/powerpoint/2010/main" val="2433898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CF5B-92E3-6505-F349-1BA1A4F25BC3}"/>
              </a:ext>
            </a:extLst>
          </p:cNvPr>
          <p:cNvSpPr>
            <a:spLocks noGrp="1"/>
          </p:cNvSpPr>
          <p:nvPr>
            <p:ph type="title"/>
          </p:nvPr>
        </p:nvSpPr>
        <p:spPr/>
        <p:txBody>
          <a:bodyPr/>
          <a:lstStyle/>
          <a:p>
            <a:r>
              <a:rPr lang="en-US"/>
              <a:t>Exception: Let</a:t>
            </a:r>
          </a:p>
        </p:txBody>
      </p:sp>
      <p:sp>
        <p:nvSpPr>
          <p:cNvPr id="3" name="Content Placeholder 2">
            <a:extLst>
              <a:ext uri="{FF2B5EF4-FFF2-40B4-BE49-F238E27FC236}">
                <a16:creationId xmlns:a16="http://schemas.microsoft.com/office/drawing/2014/main" id="{84C7B806-BDC8-69CA-7D40-7639DCBE15B1}"/>
              </a:ext>
            </a:extLst>
          </p:cNvPr>
          <p:cNvSpPr>
            <a:spLocks noGrp="1"/>
          </p:cNvSpPr>
          <p:nvPr>
            <p:ph idx="1"/>
          </p:nvPr>
        </p:nvSpPr>
        <p:spPr>
          <a:xfrm>
            <a:off x="1056610" y="2556932"/>
            <a:ext cx="10280355" cy="3318936"/>
          </a:xfrm>
        </p:spPr>
        <p:txBody>
          <a:bodyPr>
            <a:normAutofit/>
          </a:bodyPr>
          <a:lstStyle/>
          <a:p>
            <a:pPr marL="0" indent="0">
              <a:buNone/>
            </a:pPr>
            <a:r>
              <a:rPr lang="en-US" sz="3200"/>
              <a:t>This verb is commonly used in research paper writing, and may make up 50% of </a:t>
            </a:r>
            <a:r>
              <a:rPr lang="en-US" sz="3200" b="1"/>
              <a:t>all</a:t>
            </a:r>
            <a:r>
              <a:rPr lang="en-US" sz="3200"/>
              <a:t> imperative use</a:t>
            </a:r>
          </a:p>
          <a:p>
            <a:pPr marL="0" indent="0">
              <a:buNone/>
            </a:pPr>
            <a:r>
              <a:rPr lang="en-US" sz="3200"/>
              <a:t>Examples:</a:t>
            </a:r>
          </a:p>
          <a:p>
            <a:r>
              <a:rPr lang="en-US" sz="3200"/>
              <a:t>Let p stand for the price-cost ratio. </a:t>
            </a:r>
          </a:p>
          <a:p>
            <a:r>
              <a:rPr lang="en-US" sz="3200"/>
              <a:t>Let N equal the number of consumers.</a:t>
            </a:r>
          </a:p>
        </p:txBody>
      </p:sp>
    </p:spTree>
    <p:extLst>
      <p:ext uri="{BB962C8B-B14F-4D97-AF65-F5344CB8AC3E}">
        <p14:creationId xmlns:p14="http://schemas.microsoft.com/office/powerpoint/2010/main" val="3826881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DACA-DFD5-A752-8636-965C62744907}"/>
              </a:ext>
            </a:extLst>
          </p:cNvPr>
          <p:cNvSpPr>
            <a:spLocks noGrp="1"/>
          </p:cNvSpPr>
          <p:nvPr>
            <p:ph type="title"/>
          </p:nvPr>
        </p:nvSpPr>
        <p:spPr/>
        <p:txBody>
          <a:bodyPr/>
          <a:lstStyle/>
          <a:p>
            <a:r>
              <a:rPr lang="en-US"/>
              <a:t>Task 1 (Page 117)</a:t>
            </a:r>
          </a:p>
        </p:txBody>
      </p:sp>
      <p:sp>
        <p:nvSpPr>
          <p:cNvPr id="3" name="Content Placeholder 2">
            <a:extLst>
              <a:ext uri="{FF2B5EF4-FFF2-40B4-BE49-F238E27FC236}">
                <a16:creationId xmlns:a16="http://schemas.microsoft.com/office/drawing/2014/main" id="{6C76B8EB-DF07-157E-4D98-65141A0C14C7}"/>
              </a:ext>
            </a:extLst>
          </p:cNvPr>
          <p:cNvSpPr>
            <a:spLocks noGrp="1"/>
          </p:cNvSpPr>
          <p:nvPr>
            <p:ph idx="1"/>
          </p:nvPr>
        </p:nvSpPr>
        <p:spPr>
          <a:xfrm>
            <a:off x="956930" y="2556932"/>
            <a:ext cx="10313582" cy="3318936"/>
          </a:xfrm>
        </p:spPr>
        <p:txBody>
          <a:bodyPr>
            <a:normAutofit/>
          </a:bodyPr>
          <a:lstStyle/>
          <a:p>
            <a:r>
              <a:rPr lang="en-US" sz="3600"/>
              <a:t>We will read the following draft of the Methods section</a:t>
            </a:r>
          </a:p>
          <a:p>
            <a:r>
              <a:rPr lang="en-US" sz="3600"/>
              <a:t> Afterwards, there will be time to answer the questions that follow.</a:t>
            </a:r>
          </a:p>
        </p:txBody>
      </p:sp>
    </p:spTree>
    <p:extLst>
      <p:ext uri="{BB962C8B-B14F-4D97-AF65-F5344CB8AC3E}">
        <p14:creationId xmlns:p14="http://schemas.microsoft.com/office/powerpoint/2010/main" val="2827922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0D048-3571-3DF1-1E4C-38FD980CF173}"/>
              </a:ext>
            </a:extLst>
          </p:cNvPr>
          <p:cNvSpPr txBox="1"/>
          <p:nvPr/>
        </p:nvSpPr>
        <p:spPr>
          <a:xfrm>
            <a:off x="843958" y="642187"/>
            <a:ext cx="10439843" cy="5016758"/>
          </a:xfrm>
          <a:prstGeom prst="rect">
            <a:avLst/>
          </a:prstGeom>
          <a:noFill/>
        </p:spPr>
        <p:txBody>
          <a:bodyPr wrap="square">
            <a:spAutoFit/>
          </a:bodyPr>
          <a:lstStyle/>
          <a:p>
            <a:r>
              <a:rPr lang="en-US" sz="3200"/>
              <a:t>In order to investigate the position of connectors, we examined their occurrence in academic papers published in three journals. The sample consisted of all the main articles appearing in the third issues of the 1999 volumes of </a:t>
            </a:r>
            <a:r>
              <a:rPr lang="en-US" sz="3200" i="1"/>
              <a:t>College Composition and Communication, English for Specific Purposes, </a:t>
            </a:r>
            <a:r>
              <a:rPr lang="en-US" sz="3200"/>
              <a:t>and</a:t>
            </a:r>
            <a:r>
              <a:rPr lang="en-US" sz="3200" i="1"/>
              <a:t> Research in Teaching of English.</a:t>
            </a:r>
            <a:r>
              <a:rPr lang="en-US" sz="3200"/>
              <a:t> (See Appendix A for a list of the articles studied.) The sample amounted to about 230 running pages of text, comprising 12 articles (four from each journal). Each occurrence of a connector was identified, highlighted, and then coded for one of three positions in a clause.</a:t>
            </a:r>
          </a:p>
        </p:txBody>
      </p:sp>
      <p:sp>
        <p:nvSpPr>
          <p:cNvPr id="6" name="Rectangle: Rounded Corners 5">
            <a:extLst>
              <a:ext uri="{FF2B5EF4-FFF2-40B4-BE49-F238E27FC236}">
                <a16:creationId xmlns:a16="http://schemas.microsoft.com/office/drawing/2014/main" id="{9AE49053-893B-3469-6DBA-D3882DBAD0EF}"/>
              </a:ext>
            </a:extLst>
          </p:cNvPr>
          <p:cNvSpPr/>
          <p:nvPr/>
        </p:nvSpPr>
        <p:spPr>
          <a:xfrm>
            <a:off x="9159948" y="5658945"/>
            <a:ext cx="262225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117</a:t>
            </a:r>
          </a:p>
        </p:txBody>
      </p:sp>
    </p:spTree>
    <p:extLst>
      <p:ext uri="{BB962C8B-B14F-4D97-AF65-F5344CB8AC3E}">
        <p14:creationId xmlns:p14="http://schemas.microsoft.com/office/powerpoint/2010/main" val="3423498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15BC347-56CF-1C0E-2460-F97D18E8D198}"/>
              </a:ext>
            </a:extLst>
          </p:cNvPr>
          <p:cNvSpPr/>
          <p:nvPr/>
        </p:nvSpPr>
        <p:spPr>
          <a:xfrm>
            <a:off x="9159948" y="5658945"/>
            <a:ext cx="262225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117</a:t>
            </a:r>
          </a:p>
        </p:txBody>
      </p:sp>
      <p:sp>
        <p:nvSpPr>
          <p:cNvPr id="5" name="TextBox 4">
            <a:extLst>
              <a:ext uri="{FF2B5EF4-FFF2-40B4-BE49-F238E27FC236}">
                <a16:creationId xmlns:a16="http://schemas.microsoft.com/office/drawing/2014/main" id="{26E2FF38-1946-E951-9E70-3ECE6A0B5D07}"/>
              </a:ext>
            </a:extLst>
          </p:cNvPr>
          <p:cNvSpPr txBox="1"/>
          <p:nvPr/>
        </p:nvSpPr>
        <p:spPr>
          <a:xfrm>
            <a:off x="983512" y="791873"/>
            <a:ext cx="10306936" cy="4524315"/>
          </a:xfrm>
          <a:prstGeom prst="rect">
            <a:avLst/>
          </a:prstGeom>
          <a:noFill/>
        </p:spPr>
        <p:txBody>
          <a:bodyPr wrap="square">
            <a:spAutoFit/>
          </a:bodyPr>
          <a:lstStyle/>
          <a:p>
            <a:r>
              <a:rPr lang="en-US" sz="3200"/>
              <a:t>If the connector was the first or last word in the clause, it was designated “initial” or “final” respectively. If it occurred in any other position, it was classified as “medial”. The following examples illustrate the coding systems:</a:t>
            </a:r>
          </a:p>
          <a:p>
            <a:r>
              <a:rPr lang="en-US" sz="3200"/>
              <a:t> A t-test was run; </a:t>
            </a:r>
          </a:p>
          <a:p>
            <a:r>
              <a:rPr lang="en-US" sz="3200" i="1"/>
              <a:t>however</a:t>
            </a:r>
            <a:r>
              <a:rPr lang="en-US" sz="3200"/>
              <a:t>, the results were insignificant. Initial </a:t>
            </a:r>
          </a:p>
          <a:p>
            <a:r>
              <a:rPr lang="en-US" sz="3200"/>
              <a:t>the results, </a:t>
            </a:r>
            <a:r>
              <a:rPr lang="en-US" sz="3200" i="1"/>
              <a:t>however</a:t>
            </a:r>
            <a:r>
              <a:rPr lang="en-US" sz="3200"/>
              <a:t>, were insignificant. Medial </a:t>
            </a:r>
          </a:p>
          <a:p>
            <a:r>
              <a:rPr lang="en-US" sz="3200"/>
              <a:t>the results were, </a:t>
            </a:r>
            <a:r>
              <a:rPr lang="en-US" sz="3200" i="1"/>
              <a:t>however</a:t>
            </a:r>
            <a:r>
              <a:rPr lang="en-US" sz="3200"/>
              <a:t>, insignificant. Medial </a:t>
            </a:r>
          </a:p>
          <a:p>
            <a:r>
              <a:rPr lang="en-US" sz="3200"/>
              <a:t>the results were insignificant, </a:t>
            </a:r>
            <a:r>
              <a:rPr lang="en-US" sz="3200" i="1"/>
              <a:t>however</a:t>
            </a:r>
            <a:r>
              <a:rPr lang="en-US" sz="3200"/>
              <a:t>.  Final</a:t>
            </a:r>
          </a:p>
        </p:txBody>
      </p:sp>
    </p:spTree>
    <p:extLst>
      <p:ext uri="{BB962C8B-B14F-4D97-AF65-F5344CB8AC3E}">
        <p14:creationId xmlns:p14="http://schemas.microsoft.com/office/powerpoint/2010/main" val="1599821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593938-FCDF-FA0D-103E-96EA7FA1EF79}"/>
              </a:ext>
            </a:extLst>
          </p:cNvPr>
          <p:cNvSpPr txBox="1"/>
          <p:nvPr/>
        </p:nvSpPr>
        <p:spPr>
          <a:xfrm>
            <a:off x="976867" y="713181"/>
            <a:ext cx="10220546" cy="4031873"/>
          </a:xfrm>
          <a:prstGeom prst="rect">
            <a:avLst/>
          </a:prstGeom>
          <a:noFill/>
        </p:spPr>
        <p:txBody>
          <a:bodyPr wrap="square">
            <a:spAutoFit/>
          </a:bodyPr>
          <a:lstStyle/>
          <a:p>
            <a:r>
              <a:rPr lang="en-US" sz="3200"/>
              <a:t>For the purposes of this study, the category of sentence connector was interpreted quite broadly. We included items like </a:t>
            </a:r>
            <a:r>
              <a:rPr lang="en-US" sz="3200" i="1"/>
              <a:t>unfortunately</a:t>
            </a:r>
            <a:r>
              <a:rPr lang="en-US" sz="3200"/>
              <a:t> that are sometimes considered to be sentence adverbs. We included such items as </a:t>
            </a:r>
            <a:r>
              <a:rPr lang="en-US" sz="3200" i="1"/>
              <a:t>as it were</a:t>
            </a:r>
            <a:r>
              <a:rPr lang="en-US" sz="3200"/>
              <a:t> and </a:t>
            </a:r>
            <a:r>
              <a:rPr lang="en-US" sz="3200" i="1"/>
              <a:t>in turn</a:t>
            </a:r>
            <a:r>
              <a:rPr lang="en-US" sz="3200"/>
              <a:t>, which have an uncertain grammatical status. We also counted conjunctions like </a:t>
            </a:r>
            <a:r>
              <a:rPr lang="en-US" sz="3200" i="1"/>
              <a:t>but</a:t>
            </a:r>
            <a:r>
              <a:rPr lang="en-US" sz="3200"/>
              <a:t> as connectors when they occurred as first elements in sentences, because they seemed to be functioning as connectors in these contexts.</a:t>
            </a:r>
          </a:p>
        </p:txBody>
      </p:sp>
      <p:sp>
        <p:nvSpPr>
          <p:cNvPr id="5" name="Rectangle: Rounded Corners 4">
            <a:extLst>
              <a:ext uri="{FF2B5EF4-FFF2-40B4-BE49-F238E27FC236}">
                <a16:creationId xmlns:a16="http://schemas.microsoft.com/office/drawing/2014/main" id="{4E5820DB-DD1A-2F77-4AA1-5BB99BCF66ED}"/>
              </a:ext>
            </a:extLst>
          </p:cNvPr>
          <p:cNvSpPr/>
          <p:nvPr/>
        </p:nvSpPr>
        <p:spPr>
          <a:xfrm>
            <a:off x="9159948" y="5658945"/>
            <a:ext cx="262225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117</a:t>
            </a:r>
          </a:p>
        </p:txBody>
      </p:sp>
    </p:spTree>
    <p:extLst>
      <p:ext uri="{BB962C8B-B14F-4D97-AF65-F5344CB8AC3E}">
        <p14:creationId xmlns:p14="http://schemas.microsoft.com/office/powerpoint/2010/main" val="2722112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7829-BB01-B958-C931-8E0F21A5E763}"/>
              </a:ext>
            </a:extLst>
          </p:cNvPr>
          <p:cNvSpPr>
            <a:spLocks noGrp="1"/>
          </p:cNvSpPr>
          <p:nvPr>
            <p:ph type="title"/>
          </p:nvPr>
        </p:nvSpPr>
        <p:spPr/>
        <p:txBody>
          <a:bodyPr/>
          <a:lstStyle/>
          <a:p>
            <a:r>
              <a:rPr lang="en-US"/>
              <a:t>Questions</a:t>
            </a:r>
          </a:p>
        </p:txBody>
      </p:sp>
      <p:sp>
        <p:nvSpPr>
          <p:cNvPr id="4" name="Content Placeholder 3">
            <a:extLst>
              <a:ext uri="{FF2B5EF4-FFF2-40B4-BE49-F238E27FC236}">
                <a16:creationId xmlns:a16="http://schemas.microsoft.com/office/drawing/2014/main" id="{F77AF3E2-9D8B-B742-6F3D-EC091FAE9D6B}"/>
              </a:ext>
            </a:extLst>
          </p:cNvPr>
          <p:cNvSpPr>
            <a:spLocks noGrp="1"/>
          </p:cNvSpPr>
          <p:nvPr>
            <p:ph idx="1"/>
          </p:nvPr>
        </p:nvSpPr>
        <p:spPr>
          <a:xfrm>
            <a:off x="863896" y="2556932"/>
            <a:ext cx="10419906" cy="3543498"/>
          </a:xfrm>
        </p:spPr>
        <p:txBody>
          <a:bodyPr>
            <a:noAutofit/>
          </a:bodyPr>
          <a:lstStyle/>
          <a:p>
            <a:pPr marL="342900" indent="-342900">
              <a:buAutoNum type="arabicPeriod"/>
            </a:pPr>
            <a:r>
              <a:rPr lang="en-US" sz="2800"/>
              <a:t>The main tense in the Methods section is the past. In one sentence, however, the main verb is in the present. Which one is it and why?</a:t>
            </a:r>
          </a:p>
          <a:p>
            <a:pPr marL="342900" indent="-342900">
              <a:buAutoNum type="arabicPeriod"/>
            </a:pPr>
            <a:r>
              <a:rPr lang="en-US" sz="2800"/>
              <a:t>Consider the subject-verb combinations from sentences in the Methods section</a:t>
            </a:r>
          </a:p>
          <a:p>
            <a:pPr marL="342900" indent="-342900">
              <a:buAutoNum type="arabicPeriod"/>
            </a:pPr>
            <a:r>
              <a:rPr lang="en-US" sz="2800"/>
              <a:t>In the Methods section, sentence 3 reads: (See Appendix A for a list of the articles studied.) Can you rewrite this sentence?</a:t>
            </a:r>
          </a:p>
        </p:txBody>
      </p:sp>
      <p:sp>
        <p:nvSpPr>
          <p:cNvPr id="3" name="Rectangle: Rounded Corners 2">
            <a:extLst>
              <a:ext uri="{FF2B5EF4-FFF2-40B4-BE49-F238E27FC236}">
                <a16:creationId xmlns:a16="http://schemas.microsoft.com/office/drawing/2014/main" id="{CB5FEB79-842A-0A17-B087-08D9F0D62C69}"/>
              </a:ext>
            </a:extLst>
          </p:cNvPr>
          <p:cNvSpPr/>
          <p:nvPr/>
        </p:nvSpPr>
        <p:spPr>
          <a:xfrm>
            <a:off x="9070901" y="5825078"/>
            <a:ext cx="2884081"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117/118</a:t>
            </a:r>
          </a:p>
        </p:txBody>
      </p:sp>
    </p:spTree>
    <p:extLst>
      <p:ext uri="{BB962C8B-B14F-4D97-AF65-F5344CB8AC3E}">
        <p14:creationId xmlns:p14="http://schemas.microsoft.com/office/powerpoint/2010/main" val="1050871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6D65A-C281-A092-C0AA-93F741803F78}"/>
              </a:ext>
            </a:extLst>
          </p:cNvPr>
          <p:cNvSpPr>
            <a:spLocks noGrp="1"/>
          </p:cNvSpPr>
          <p:nvPr>
            <p:ph type="title"/>
          </p:nvPr>
        </p:nvSpPr>
        <p:spPr/>
        <p:txBody>
          <a:bodyPr/>
          <a:lstStyle/>
          <a:p>
            <a:r>
              <a:rPr lang="en-US"/>
              <a:t>Question 1</a:t>
            </a:r>
          </a:p>
        </p:txBody>
      </p:sp>
      <p:sp>
        <p:nvSpPr>
          <p:cNvPr id="3" name="Content Placeholder 2">
            <a:extLst>
              <a:ext uri="{FF2B5EF4-FFF2-40B4-BE49-F238E27FC236}">
                <a16:creationId xmlns:a16="http://schemas.microsoft.com/office/drawing/2014/main" id="{335F877B-17A4-6735-DD60-E0F3E3145C5E}"/>
              </a:ext>
            </a:extLst>
          </p:cNvPr>
          <p:cNvSpPr>
            <a:spLocks noGrp="1"/>
          </p:cNvSpPr>
          <p:nvPr>
            <p:ph idx="1"/>
          </p:nvPr>
        </p:nvSpPr>
        <p:spPr/>
        <p:txBody>
          <a:bodyPr>
            <a:normAutofit/>
          </a:bodyPr>
          <a:lstStyle/>
          <a:p>
            <a:r>
              <a:rPr lang="en-US" sz="3600"/>
              <a:t>The main tense in the Methods section is the past. In one sentence, however, the main verb is in the present. Which one is it and why?</a:t>
            </a:r>
          </a:p>
        </p:txBody>
      </p:sp>
    </p:spTree>
    <p:extLst>
      <p:ext uri="{BB962C8B-B14F-4D97-AF65-F5344CB8AC3E}">
        <p14:creationId xmlns:p14="http://schemas.microsoft.com/office/powerpoint/2010/main" val="1292319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84F5-195F-F116-472C-C4D29E357E6D}"/>
              </a:ext>
            </a:extLst>
          </p:cNvPr>
          <p:cNvSpPr>
            <a:spLocks noGrp="1"/>
          </p:cNvSpPr>
          <p:nvPr>
            <p:ph type="title"/>
          </p:nvPr>
        </p:nvSpPr>
        <p:spPr/>
        <p:txBody>
          <a:bodyPr/>
          <a:lstStyle/>
          <a:p>
            <a:r>
              <a:rPr lang="en-US"/>
              <a:t>Question 2</a:t>
            </a:r>
          </a:p>
        </p:txBody>
      </p:sp>
      <p:sp>
        <p:nvSpPr>
          <p:cNvPr id="3" name="Content Placeholder 2">
            <a:extLst>
              <a:ext uri="{FF2B5EF4-FFF2-40B4-BE49-F238E27FC236}">
                <a16:creationId xmlns:a16="http://schemas.microsoft.com/office/drawing/2014/main" id="{3BAB4B31-4872-2AD5-61A7-102592241D5F}"/>
              </a:ext>
            </a:extLst>
          </p:cNvPr>
          <p:cNvSpPr>
            <a:spLocks noGrp="1"/>
          </p:cNvSpPr>
          <p:nvPr>
            <p:ph sz="half" idx="1"/>
          </p:nvPr>
        </p:nvSpPr>
        <p:spPr>
          <a:xfrm>
            <a:off x="1298448" y="2560320"/>
            <a:ext cx="4718304" cy="2842349"/>
          </a:xfrm>
        </p:spPr>
        <p:txBody>
          <a:bodyPr>
            <a:normAutofit/>
          </a:bodyPr>
          <a:lstStyle/>
          <a:p>
            <a:pPr marL="0" indent="0">
              <a:buNone/>
            </a:pPr>
            <a:r>
              <a:rPr lang="en-US" sz="2800"/>
              <a:t>1) we examined… </a:t>
            </a:r>
          </a:p>
          <a:p>
            <a:pPr marL="0" indent="0">
              <a:buNone/>
            </a:pPr>
            <a:r>
              <a:rPr lang="en-US" sz="2800"/>
              <a:t>2) each occurrence was identified… </a:t>
            </a:r>
          </a:p>
          <a:p>
            <a:pPr marL="0" indent="0">
              <a:buNone/>
            </a:pPr>
            <a:r>
              <a:rPr lang="en-US" sz="2800"/>
              <a:t>3) it was designated… </a:t>
            </a:r>
          </a:p>
          <a:p>
            <a:pPr marL="0" indent="0">
              <a:buNone/>
            </a:pPr>
            <a:r>
              <a:rPr lang="en-US" sz="2800"/>
              <a:t>4) it was classified… </a:t>
            </a:r>
          </a:p>
        </p:txBody>
      </p:sp>
      <p:sp>
        <p:nvSpPr>
          <p:cNvPr id="4" name="Content Placeholder 3">
            <a:extLst>
              <a:ext uri="{FF2B5EF4-FFF2-40B4-BE49-F238E27FC236}">
                <a16:creationId xmlns:a16="http://schemas.microsoft.com/office/drawing/2014/main" id="{13233B05-CF8F-726A-B6F1-D4B12D520DC5}"/>
              </a:ext>
            </a:extLst>
          </p:cNvPr>
          <p:cNvSpPr>
            <a:spLocks noGrp="1"/>
          </p:cNvSpPr>
          <p:nvPr>
            <p:ph sz="half" idx="2"/>
          </p:nvPr>
        </p:nvSpPr>
        <p:spPr>
          <a:xfrm>
            <a:off x="6181344" y="2560320"/>
            <a:ext cx="4718304" cy="2682860"/>
          </a:xfrm>
        </p:spPr>
        <p:txBody>
          <a:bodyPr>
            <a:normAutofit/>
          </a:bodyPr>
          <a:lstStyle/>
          <a:p>
            <a:pPr marL="0" indent="0">
              <a:buNone/>
            </a:pPr>
            <a:r>
              <a:rPr lang="en-US" sz="2800"/>
              <a:t>5) the category was interpreted… </a:t>
            </a:r>
          </a:p>
          <a:p>
            <a:pPr marL="0" indent="0">
              <a:buNone/>
            </a:pPr>
            <a:r>
              <a:rPr lang="en-US" sz="2800"/>
              <a:t>6) we included… </a:t>
            </a:r>
          </a:p>
          <a:p>
            <a:pPr marL="0" indent="0">
              <a:buNone/>
            </a:pPr>
            <a:r>
              <a:rPr lang="en-US" sz="2800"/>
              <a:t>7) we counted…</a:t>
            </a:r>
          </a:p>
        </p:txBody>
      </p:sp>
      <p:sp>
        <p:nvSpPr>
          <p:cNvPr id="6" name="TextBox 5">
            <a:extLst>
              <a:ext uri="{FF2B5EF4-FFF2-40B4-BE49-F238E27FC236}">
                <a16:creationId xmlns:a16="http://schemas.microsoft.com/office/drawing/2014/main" id="{A2DFC297-0B25-B1A4-550A-CB64F60A2798}"/>
              </a:ext>
            </a:extLst>
          </p:cNvPr>
          <p:cNvSpPr txBox="1"/>
          <p:nvPr/>
        </p:nvSpPr>
        <p:spPr>
          <a:xfrm>
            <a:off x="368929" y="5402669"/>
            <a:ext cx="11612642" cy="1384995"/>
          </a:xfrm>
          <a:prstGeom prst="rect">
            <a:avLst/>
          </a:prstGeom>
          <a:solidFill>
            <a:schemeClr val="bg1"/>
          </a:solidFill>
          <a:ln>
            <a:solidFill>
              <a:schemeClr val="tx1"/>
            </a:solidFill>
          </a:ln>
        </p:spPr>
        <p:txBody>
          <a:bodyPr wrap="square">
            <a:spAutoFit/>
          </a:bodyPr>
          <a:lstStyle/>
          <a:p>
            <a:r>
              <a:rPr lang="en-US" sz="2800"/>
              <a:t>Most researchers believe the passive is used for standard procedures, while the use of we signals something new or unexpected. Do you agree or think this might be true of your field?</a:t>
            </a:r>
          </a:p>
        </p:txBody>
      </p:sp>
    </p:spTree>
    <p:extLst>
      <p:ext uri="{BB962C8B-B14F-4D97-AF65-F5344CB8AC3E}">
        <p14:creationId xmlns:p14="http://schemas.microsoft.com/office/powerpoint/2010/main" val="2472616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A8F2-2105-8080-86CF-831ECA7EEA92}"/>
              </a:ext>
            </a:extLst>
          </p:cNvPr>
          <p:cNvSpPr>
            <a:spLocks noGrp="1"/>
          </p:cNvSpPr>
          <p:nvPr>
            <p:ph type="title"/>
          </p:nvPr>
        </p:nvSpPr>
        <p:spPr/>
        <p:txBody>
          <a:bodyPr>
            <a:normAutofit fontScale="90000"/>
          </a:bodyPr>
          <a:lstStyle/>
          <a:p>
            <a:r>
              <a:rPr lang="en-US"/>
              <a:t>Question 3</a:t>
            </a:r>
            <a:br>
              <a:rPr lang="en-US"/>
            </a:br>
            <a:r>
              <a:rPr lang="en-US"/>
              <a:t>How could we rewrite this?</a:t>
            </a:r>
          </a:p>
        </p:txBody>
      </p:sp>
      <p:sp>
        <p:nvSpPr>
          <p:cNvPr id="3" name="Content Placeholder 2">
            <a:extLst>
              <a:ext uri="{FF2B5EF4-FFF2-40B4-BE49-F238E27FC236}">
                <a16:creationId xmlns:a16="http://schemas.microsoft.com/office/drawing/2014/main" id="{DD7D8D67-FF8A-9370-21F5-83D09639BD13}"/>
              </a:ext>
            </a:extLst>
          </p:cNvPr>
          <p:cNvSpPr>
            <a:spLocks noGrp="1"/>
          </p:cNvSpPr>
          <p:nvPr>
            <p:ph idx="1"/>
          </p:nvPr>
        </p:nvSpPr>
        <p:spPr/>
        <p:txBody>
          <a:bodyPr>
            <a:normAutofit/>
          </a:bodyPr>
          <a:lstStyle/>
          <a:p>
            <a:pPr marL="0" indent="0" algn="ctr">
              <a:buNone/>
            </a:pPr>
            <a:r>
              <a:rPr lang="en-US" sz="3600" b="1"/>
              <a:t>See Appendix A for a list of the articles studied.</a:t>
            </a:r>
          </a:p>
        </p:txBody>
      </p:sp>
    </p:spTree>
    <p:extLst>
      <p:ext uri="{BB962C8B-B14F-4D97-AF65-F5344CB8AC3E}">
        <p14:creationId xmlns:p14="http://schemas.microsoft.com/office/powerpoint/2010/main" val="286600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D2C238-F93D-2DAA-FAEE-243E1802FD3D}"/>
              </a:ext>
            </a:extLst>
          </p:cNvPr>
          <p:cNvSpPr txBox="1"/>
          <p:nvPr/>
        </p:nvSpPr>
        <p:spPr>
          <a:xfrm>
            <a:off x="1171796" y="1997839"/>
            <a:ext cx="9848407" cy="2862322"/>
          </a:xfrm>
          <a:prstGeom prst="rect">
            <a:avLst/>
          </a:prstGeom>
          <a:noFill/>
        </p:spPr>
        <p:txBody>
          <a:bodyPr wrap="square">
            <a:spAutoFit/>
          </a:bodyPr>
          <a:lstStyle/>
          <a:p>
            <a:r>
              <a:rPr lang="en-US" sz="3600"/>
              <a:t>The main aim of this study is to investigate the effect of the two different types of dictionaries, the computer dictionary and the paper dictionary, on L2 learners vocabulary acquisition while they read a text for comprehension.</a:t>
            </a:r>
          </a:p>
        </p:txBody>
      </p:sp>
      <p:sp>
        <p:nvSpPr>
          <p:cNvPr id="5" name="Rectangle: Rounded Corners 4">
            <a:extLst>
              <a:ext uri="{FF2B5EF4-FFF2-40B4-BE49-F238E27FC236}">
                <a16:creationId xmlns:a16="http://schemas.microsoft.com/office/drawing/2014/main" id="{4DF1BDC7-C4DF-8427-A1A1-61DD0331F569}"/>
              </a:ext>
            </a:extLst>
          </p:cNvPr>
          <p:cNvSpPr/>
          <p:nvPr/>
        </p:nvSpPr>
        <p:spPr>
          <a:xfrm>
            <a:off x="9100140" y="5681773"/>
            <a:ext cx="2947877" cy="790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100</a:t>
            </a:r>
          </a:p>
        </p:txBody>
      </p:sp>
    </p:spTree>
    <p:extLst>
      <p:ext uri="{BB962C8B-B14F-4D97-AF65-F5344CB8AC3E}">
        <p14:creationId xmlns:p14="http://schemas.microsoft.com/office/powerpoint/2010/main" val="2577682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3713-BAC8-8886-F7F3-522067BE9E84}"/>
              </a:ext>
            </a:extLst>
          </p:cNvPr>
          <p:cNvSpPr>
            <a:spLocks noGrp="1"/>
          </p:cNvSpPr>
          <p:nvPr>
            <p:ph type="title"/>
          </p:nvPr>
        </p:nvSpPr>
        <p:spPr/>
        <p:txBody>
          <a:bodyPr/>
          <a:lstStyle/>
          <a:p>
            <a:r>
              <a:rPr lang="en-US"/>
              <a:t>Detail</a:t>
            </a:r>
          </a:p>
        </p:txBody>
      </p:sp>
      <p:sp>
        <p:nvSpPr>
          <p:cNvPr id="3" name="Content Placeholder 2">
            <a:extLst>
              <a:ext uri="{FF2B5EF4-FFF2-40B4-BE49-F238E27FC236}">
                <a16:creationId xmlns:a16="http://schemas.microsoft.com/office/drawing/2014/main" id="{DD67C030-8239-7B21-1D74-1A57B675316C}"/>
              </a:ext>
            </a:extLst>
          </p:cNvPr>
          <p:cNvSpPr>
            <a:spLocks noGrp="1"/>
          </p:cNvSpPr>
          <p:nvPr>
            <p:ph idx="1"/>
          </p:nvPr>
        </p:nvSpPr>
        <p:spPr>
          <a:xfrm>
            <a:off x="817378" y="2556931"/>
            <a:ext cx="10539523" cy="3656470"/>
          </a:xfrm>
        </p:spPr>
        <p:txBody>
          <a:bodyPr>
            <a:noAutofit/>
          </a:bodyPr>
          <a:lstStyle/>
          <a:p>
            <a:r>
              <a:rPr lang="en-US" sz="2800"/>
              <a:t>One key consideration when writing a Methods section is what to include and what is unnecessary</a:t>
            </a:r>
          </a:p>
          <a:p>
            <a:r>
              <a:rPr lang="en-US" sz="2800"/>
              <a:t>It is important to keep this section as concise as you possibly can – focus on </a:t>
            </a:r>
            <a:r>
              <a:rPr lang="en-US" sz="2800" b="1"/>
              <a:t>relevance</a:t>
            </a:r>
            <a:endParaRPr lang="en-US" sz="2800"/>
          </a:p>
          <a:p>
            <a:r>
              <a:rPr lang="en-US" sz="2800"/>
              <a:t>Too little detail might make it impossible to repeat the study, but too much might make both writing and reading the paper too overwhelming</a:t>
            </a:r>
          </a:p>
        </p:txBody>
      </p:sp>
    </p:spTree>
    <p:extLst>
      <p:ext uri="{BB962C8B-B14F-4D97-AF65-F5344CB8AC3E}">
        <p14:creationId xmlns:p14="http://schemas.microsoft.com/office/powerpoint/2010/main" val="691361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95B1-4BBE-3027-C71B-21EF22BF416D}"/>
              </a:ext>
            </a:extLst>
          </p:cNvPr>
          <p:cNvSpPr>
            <a:spLocks noGrp="1"/>
          </p:cNvSpPr>
          <p:nvPr>
            <p:ph type="title"/>
          </p:nvPr>
        </p:nvSpPr>
        <p:spPr>
          <a:xfrm>
            <a:off x="1030029" y="982132"/>
            <a:ext cx="10300291" cy="1303867"/>
          </a:xfrm>
        </p:spPr>
        <p:txBody>
          <a:bodyPr>
            <a:normAutofit/>
          </a:bodyPr>
          <a:lstStyle/>
          <a:p>
            <a:r>
              <a:rPr lang="en-US" sz="5400"/>
              <a:t>Task 3</a:t>
            </a:r>
          </a:p>
        </p:txBody>
      </p:sp>
      <p:sp>
        <p:nvSpPr>
          <p:cNvPr id="3" name="Content Placeholder 2">
            <a:extLst>
              <a:ext uri="{FF2B5EF4-FFF2-40B4-BE49-F238E27FC236}">
                <a16:creationId xmlns:a16="http://schemas.microsoft.com/office/drawing/2014/main" id="{7EDF5F83-5C94-B949-8BE7-DB1EDB0D505D}"/>
              </a:ext>
            </a:extLst>
          </p:cNvPr>
          <p:cNvSpPr>
            <a:spLocks noGrp="1"/>
          </p:cNvSpPr>
          <p:nvPr>
            <p:ph idx="1"/>
          </p:nvPr>
        </p:nvSpPr>
        <p:spPr>
          <a:xfrm>
            <a:off x="1076546" y="2556932"/>
            <a:ext cx="10253773" cy="3318936"/>
          </a:xfrm>
        </p:spPr>
        <p:txBody>
          <a:bodyPr>
            <a:normAutofit/>
          </a:bodyPr>
          <a:lstStyle/>
          <a:p>
            <a:r>
              <a:rPr lang="en-US" sz="3600"/>
              <a:t>There are three quotes from an example Methods section</a:t>
            </a:r>
          </a:p>
          <a:p>
            <a:r>
              <a:rPr lang="en-US" sz="3600"/>
              <a:t>Which one is the best example and </a:t>
            </a:r>
            <a:r>
              <a:rPr lang="en-US" sz="3600" b="1"/>
              <a:t>why</a:t>
            </a:r>
            <a:r>
              <a:rPr lang="en-US" sz="3600"/>
              <a:t>?</a:t>
            </a:r>
          </a:p>
        </p:txBody>
      </p:sp>
    </p:spTree>
    <p:extLst>
      <p:ext uri="{BB962C8B-B14F-4D97-AF65-F5344CB8AC3E}">
        <p14:creationId xmlns:p14="http://schemas.microsoft.com/office/powerpoint/2010/main" val="847715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0E6F68-4467-BE8F-7C76-78DE1F518E57}"/>
              </a:ext>
            </a:extLst>
          </p:cNvPr>
          <p:cNvSpPr txBox="1"/>
          <p:nvPr/>
        </p:nvSpPr>
        <p:spPr>
          <a:xfrm>
            <a:off x="559240" y="758393"/>
            <a:ext cx="11073520" cy="5509200"/>
          </a:xfrm>
          <a:prstGeom prst="rect">
            <a:avLst/>
          </a:prstGeom>
          <a:noFill/>
        </p:spPr>
        <p:txBody>
          <a:bodyPr wrap="square">
            <a:spAutoFit/>
          </a:bodyPr>
          <a:lstStyle/>
          <a:p>
            <a:pPr marL="342900" indent="-342900">
              <a:buAutoNum type="arabicPeriod"/>
            </a:pPr>
            <a:r>
              <a:rPr lang="en-US" sz="3200"/>
              <a:t>“The petri dish was placed on the turntable. The lid was then raised slightly. An inoculating loop was used to transfer culture to the agar surface. The turntable was rotated 90 degrees by hand. The loop was moved lightly back and forth over the agar to spread the culture. The bacteria were then incubated at 37C for 24 hr.” </a:t>
            </a:r>
          </a:p>
          <a:p>
            <a:pPr marL="342900" indent="-342900">
              <a:buAutoNum type="arabicPeriod"/>
            </a:pPr>
            <a:r>
              <a:rPr lang="en-US" sz="3200"/>
              <a:t>“Each plate was placed on a turntable and streaked at opposing angles with fresh overnight E. coli culture using an inoculating loop. The bacteria were then incubated at 37C for 24 hr.” </a:t>
            </a:r>
          </a:p>
          <a:p>
            <a:pPr marL="342900" indent="-342900">
              <a:buAutoNum type="arabicPeriod"/>
            </a:pPr>
            <a:r>
              <a:rPr lang="en-US" sz="3200"/>
              <a:t>“Each plate was streaked with fresh overnight E. coli culture and incubated at 37C for 24 hr.”</a:t>
            </a:r>
          </a:p>
        </p:txBody>
      </p:sp>
    </p:spTree>
    <p:extLst>
      <p:ext uri="{BB962C8B-B14F-4D97-AF65-F5344CB8AC3E}">
        <p14:creationId xmlns:p14="http://schemas.microsoft.com/office/powerpoint/2010/main" val="27933433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3B85-AA5A-C342-CC86-2F8232B64B2D}"/>
              </a:ext>
            </a:extLst>
          </p:cNvPr>
          <p:cNvSpPr>
            <a:spLocks noGrp="1"/>
          </p:cNvSpPr>
          <p:nvPr>
            <p:ph type="title"/>
          </p:nvPr>
        </p:nvSpPr>
        <p:spPr/>
        <p:txBody>
          <a:bodyPr>
            <a:normAutofit/>
          </a:bodyPr>
          <a:lstStyle/>
          <a:p>
            <a:r>
              <a:rPr lang="en-US" sz="6000"/>
              <a:t>Writing Focus: Methods</a:t>
            </a:r>
          </a:p>
        </p:txBody>
      </p:sp>
      <p:sp>
        <p:nvSpPr>
          <p:cNvPr id="3" name="Text Placeholder 2">
            <a:extLst>
              <a:ext uri="{FF2B5EF4-FFF2-40B4-BE49-F238E27FC236}">
                <a16:creationId xmlns:a16="http://schemas.microsoft.com/office/drawing/2014/main" id="{7F04C681-6933-1184-D496-B99486C9253D}"/>
              </a:ext>
            </a:extLst>
          </p:cNvPr>
          <p:cNvSpPr>
            <a:spLocks noGrp="1"/>
          </p:cNvSpPr>
          <p:nvPr>
            <p:ph type="body" idx="1"/>
          </p:nvPr>
        </p:nvSpPr>
        <p:spPr/>
        <p:txBody>
          <a:bodyPr>
            <a:normAutofit/>
          </a:bodyPr>
          <a:lstStyle/>
          <a:p>
            <a:r>
              <a:rPr lang="en-US" sz="3600"/>
              <a:t>Purposes/Function and Layout</a:t>
            </a:r>
          </a:p>
        </p:txBody>
      </p:sp>
    </p:spTree>
    <p:extLst>
      <p:ext uri="{BB962C8B-B14F-4D97-AF65-F5344CB8AC3E}">
        <p14:creationId xmlns:p14="http://schemas.microsoft.com/office/powerpoint/2010/main" val="41431521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AE42-6C08-2FF4-8B3C-F0C7354EEDA6}"/>
              </a:ext>
            </a:extLst>
          </p:cNvPr>
          <p:cNvSpPr>
            <a:spLocks noGrp="1"/>
          </p:cNvSpPr>
          <p:nvPr>
            <p:ph type="title"/>
          </p:nvPr>
        </p:nvSpPr>
        <p:spPr/>
        <p:txBody>
          <a:bodyPr/>
          <a:lstStyle/>
          <a:p>
            <a:r>
              <a:rPr lang="en-US"/>
              <a:t>What might you need?</a:t>
            </a:r>
          </a:p>
        </p:txBody>
      </p:sp>
      <p:sp>
        <p:nvSpPr>
          <p:cNvPr id="3" name="Text Placeholder 2">
            <a:extLst>
              <a:ext uri="{FF2B5EF4-FFF2-40B4-BE49-F238E27FC236}">
                <a16:creationId xmlns:a16="http://schemas.microsoft.com/office/drawing/2014/main" id="{E244E1DD-3B88-312E-F8A6-9ABD9531CB74}"/>
              </a:ext>
            </a:extLst>
          </p:cNvPr>
          <p:cNvSpPr>
            <a:spLocks noGrp="1"/>
          </p:cNvSpPr>
          <p:nvPr>
            <p:ph idx="1"/>
          </p:nvPr>
        </p:nvSpPr>
        <p:spPr/>
        <p:txBody>
          <a:bodyPr>
            <a:normAutofit/>
          </a:bodyPr>
          <a:lstStyle/>
          <a:p>
            <a:r>
              <a:rPr lang="en-US" sz="3200"/>
              <a:t>If you were a researcher trying to </a:t>
            </a:r>
            <a:r>
              <a:rPr lang="en-US" sz="3200" b="1"/>
              <a:t>replicate</a:t>
            </a:r>
            <a:r>
              <a:rPr lang="en-US" sz="3200"/>
              <a:t> an existing experiment, what information do you think you would need? </a:t>
            </a:r>
          </a:p>
          <a:p>
            <a:r>
              <a:rPr lang="en-US" sz="3200"/>
              <a:t>How much detail should it have?</a:t>
            </a:r>
          </a:p>
        </p:txBody>
      </p:sp>
    </p:spTree>
    <p:extLst>
      <p:ext uri="{BB962C8B-B14F-4D97-AF65-F5344CB8AC3E}">
        <p14:creationId xmlns:p14="http://schemas.microsoft.com/office/powerpoint/2010/main" val="3259202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FE17-24C2-3B92-C061-62FC158D296F}"/>
              </a:ext>
            </a:extLst>
          </p:cNvPr>
          <p:cNvSpPr>
            <a:spLocks noGrp="1"/>
          </p:cNvSpPr>
          <p:nvPr>
            <p:ph type="title"/>
          </p:nvPr>
        </p:nvSpPr>
        <p:spPr/>
        <p:txBody>
          <a:bodyPr/>
          <a:lstStyle/>
          <a:p>
            <a:r>
              <a:rPr lang="en-US"/>
              <a:t>Methods Section Purpose &amp; Function</a:t>
            </a:r>
          </a:p>
        </p:txBody>
      </p:sp>
      <p:sp>
        <p:nvSpPr>
          <p:cNvPr id="3" name="Content Placeholder 2">
            <a:extLst>
              <a:ext uri="{FF2B5EF4-FFF2-40B4-BE49-F238E27FC236}">
                <a16:creationId xmlns:a16="http://schemas.microsoft.com/office/drawing/2014/main" id="{6065E1F6-E0FD-2E81-F4DF-148E9BB02223}"/>
              </a:ext>
            </a:extLst>
          </p:cNvPr>
          <p:cNvSpPr>
            <a:spLocks noGrp="1"/>
          </p:cNvSpPr>
          <p:nvPr>
            <p:ph idx="1"/>
          </p:nvPr>
        </p:nvSpPr>
        <p:spPr>
          <a:xfrm>
            <a:off x="1295401" y="2556932"/>
            <a:ext cx="9601196" cy="3609952"/>
          </a:xfrm>
        </p:spPr>
        <p:txBody>
          <a:bodyPr>
            <a:noAutofit/>
          </a:bodyPr>
          <a:lstStyle/>
          <a:p>
            <a:r>
              <a:rPr lang="en-US" sz="2800"/>
              <a:t>This is the section where you explain clearly how you carried out your study.</a:t>
            </a:r>
          </a:p>
          <a:p>
            <a:r>
              <a:rPr lang="en-US" sz="2800"/>
              <a:t>We need the information we just discussed:</a:t>
            </a:r>
          </a:p>
          <a:p>
            <a:pPr lvl="1"/>
            <a:r>
              <a:rPr lang="en-US" sz="2400"/>
              <a:t>Equipment used</a:t>
            </a:r>
          </a:p>
          <a:p>
            <a:pPr lvl="1"/>
            <a:r>
              <a:rPr lang="en-US" sz="2400"/>
              <a:t>Details of data sources &amp; how they were selected</a:t>
            </a:r>
          </a:p>
          <a:p>
            <a:pPr lvl="1"/>
            <a:r>
              <a:rPr lang="en-US" sz="2400"/>
              <a:t>Experiment procedure</a:t>
            </a:r>
          </a:p>
          <a:p>
            <a:pPr lvl="1"/>
            <a:r>
              <a:rPr lang="en-US" sz="2400"/>
              <a:t>Data collection and analysis</a:t>
            </a:r>
          </a:p>
        </p:txBody>
      </p:sp>
    </p:spTree>
    <p:extLst>
      <p:ext uri="{BB962C8B-B14F-4D97-AF65-F5344CB8AC3E}">
        <p14:creationId xmlns:p14="http://schemas.microsoft.com/office/powerpoint/2010/main" val="3824038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60F5-172D-9131-F694-BBB7B406FF37}"/>
              </a:ext>
            </a:extLst>
          </p:cNvPr>
          <p:cNvSpPr>
            <a:spLocks noGrp="1"/>
          </p:cNvSpPr>
          <p:nvPr>
            <p:ph type="title"/>
          </p:nvPr>
        </p:nvSpPr>
        <p:spPr/>
        <p:txBody>
          <a:bodyPr/>
          <a:lstStyle/>
          <a:p>
            <a:r>
              <a:rPr lang="en-US"/>
              <a:t>Methods Layout</a:t>
            </a:r>
          </a:p>
        </p:txBody>
      </p:sp>
      <p:sp>
        <p:nvSpPr>
          <p:cNvPr id="3" name="Content Placeholder 2">
            <a:extLst>
              <a:ext uri="{FF2B5EF4-FFF2-40B4-BE49-F238E27FC236}">
                <a16:creationId xmlns:a16="http://schemas.microsoft.com/office/drawing/2014/main" id="{E4E38365-376D-EDFD-84B5-1D16BD4CDADD}"/>
              </a:ext>
            </a:extLst>
          </p:cNvPr>
          <p:cNvSpPr>
            <a:spLocks noGrp="1"/>
          </p:cNvSpPr>
          <p:nvPr>
            <p:ph idx="1"/>
          </p:nvPr>
        </p:nvSpPr>
        <p:spPr>
          <a:xfrm>
            <a:off x="917058" y="2556932"/>
            <a:ext cx="10413262" cy="3629888"/>
          </a:xfrm>
        </p:spPr>
        <p:txBody>
          <a:bodyPr>
            <a:normAutofit/>
          </a:bodyPr>
          <a:lstStyle/>
          <a:p>
            <a:pPr marL="0" indent="0">
              <a:buNone/>
            </a:pPr>
            <a:r>
              <a:rPr lang="en-US"/>
              <a:t>These different types of information are often listed in their own sections:</a:t>
            </a:r>
          </a:p>
          <a:p>
            <a:r>
              <a:rPr lang="en-US" b="1"/>
              <a:t>Describe the materials &amp; equipment used</a:t>
            </a:r>
          </a:p>
          <a:p>
            <a:r>
              <a:rPr lang="en-US" b="1"/>
              <a:t>Explain how data sources were chosen – whether participants or samples – and describe any randomization process or sample size selection</a:t>
            </a:r>
          </a:p>
          <a:p>
            <a:r>
              <a:rPr lang="en-US" b="1"/>
              <a:t>Explain how data was measured and collected, and what calculations are made to the raw data</a:t>
            </a:r>
          </a:p>
          <a:p>
            <a:r>
              <a:rPr lang="en-US" b="1"/>
              <a:t>Describe any statistical techniques</a:t>
            </a:r>
          </a:p>
        </p:txBody>
      </p:sp>
    </p:spTree>
    <p:extLst>
      <p:ext uri="{BB962C8B-B14F-4D97-AF65-F5344CB8AC3E}">
        <p14:creationId xmlns:p14="http://schemas.microsoft.com/office/powerpoint/2010/main" val="3596437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2C2D-3FAB-15CD-3CBC-BAE06BA97561}"/>
              </a:ext>
            </a:extLst>
          </p:cNvPr>
          <p:cNvSpPr>
            <a:spLocks noGrp="1"/>
          </p:cNvSpPr>
          <p:nvPr>
            <p:ph type="title"/>
          </p:nvPr>
        </p:nvSpPr>
        <p:spPr/>
        <p:txBody>
          <a:bodyPr/>
          <a:lstStyle/>
          <a:p>
            <a:r>
              <a:rPr lang="en-US"/>
              <a:t>Identifying the Sections</a:t>
            </a:r>
          </a:p>
        </p:txBody>
      </p:sp>
      <p:sp>
        <p:nvSpPr>
          <p:cNvPr id="3" name="Content Placeholder 2">
            <a:extLst>
              <a:ext uri="{FF2B5EF4-FFF2-40B4-BE49-F238E27FC236}">
                <a16:creationId xmlns:a16="http://schemas.microsoft.com/office/drawing/2014/main" id="{89081FCD-9EB3-FD3E-EBFD-7816E70BD105}"/>
              </a:ext>
            </a:extLst>
          </p:cNvPr>
          <p:cNvSpPr>
            <a:spLocks noGrp="1"/>
          </p:cNvSpPr>
          <p:nvPr>
            <p:ph idx="1"/>
          </p:nvPr>
        </p:nvSpPr>
        <p:spPr>
          <a:xfrm>
            <a:off x="1295402" y="4332767"/>
            <a:ext cx="9601196" cy="1893924"/>
          </a:xfrm>
        </p:spPr>
        <p:txBody>
          <a:bodyPr>
            <a:noAutofit/>
          </a:bodyPr>
          <a:lstStyle/>
          <a:p>
            <a:r>
              <a:rPr lang="en-US" sz="2800"/>
              <a:t>Go back and read the Methods sections from this unit’s paper</a:t>
            </a:r>
          </a:p>
          <a:p>
            <a:r>
              <a:rPr lang="en-US" sz="2800"/>
              <a:t>Match each subsection from the Methods to one of the four general functions found in the text (Page 116)</a:t>
            </a:r>
          </a:p>
        </p:txBody>
      </p:sp>
      <p:pic>
        <p:nvPicPr>
          <p:cNvPr id="5" name="Picture 4">
            <a:extLst>
              <a:ext uri="{FF2B5EF4-FFF2-40B4-BE49-F238E27FC236}">
                <a16:creationId xmlns:a16="http://schemas.microsoft.com/office/drawing/2014/main" id="{07380103-FAED-C1AA-EDEA-DBF3125C5E97}"/>
              </a:ext>
            </a:extLst>
          </p:cNvPr>
          <p:cNvPicPr>
            <a:picLocks noChangeAspect="1"/>
          </p:cNvPicPr>
          <p:nvPr/>
        </p:nvPicPr>
        <p:blipFill>
          <a:blip r:embed="rId2"/>
          <a:stretch>
            <a:fillRect/>
          </a:stretch>
        </p:blipFill>
        <p:spPr>
          <a:xfrm>
            <a:off x="2032000" y="2350803"/>
            <a:ext cx="8128000" cy="17027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71005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3C4DDF-BE16-B64A-1EC6-8CA9053581AA}"/>
              </a:ext>
            </a:extLst>
          </p:cNvPr>
          <p:cNvSpPr txBox="1"/>
          <p:nvPr/>
        </p:nvSpPr>
        <p:spPr>
          <a:xfrm>
            <a:off x="757569" y="582067"/>
            <a:ext cx="7462728" cy="5693866"/>
          </a:xfrm>
          <a:prstGeom prst="rect">
            <a:avLst/>
          </a:prstGeom>
          <a:noFill/>
        </p:spPr>
        <p:txBody>
          <a:bodyPr wrap="square">
            <a:spAutoFit/>
          </a:bodyPr>
          <a:lstStyle/>
          <a:p>
            <a:pPr marL="457200" indent="-457200">
              <a:buFont typeface="Arial" panose="020B0604020202020204" pitchFamily="34" charset="0"/>
              <a:buChar char="•"/>
            </a:pPr>
            <a:r>
              <a:rPr lang="en-US" sz="2800"/>
              <a:t>Describe the materials and equipment used in the research.</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Explain how the samples were gathered, any randomization techniques and how the samples were prepared.</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Explain how the measurements were made and what calculations were performed upon the raw data.</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Describe the statistical techniques used upon the data.</a:t>
            </a:r>
          </a:p>
        </p:txBody>
      </p:sp>
      <p:sp>
        <p:nvSpPr>
          <p:cNvPr id="6" name="Rectangle 5">
            <a:extLst>
              <a:ext uri="{FF2B5EF4-FFF2-40B4-BE49-F238E27FC236}">
                <a16:creationId xmlns:a16="http://schemas.microsoft.com/office/drawing/2014/main" id="{A105D08F-BBB0-866A-DB16-007AB45D9BA0}"/>
              </a:ext>
            </a:extLst>
          </p:cNvPr>
          <p:cNvSpPr/>
          <p:nvPr/>
        </p:nvSpPr>
        <p:spPr>
          <a:xfrm>
            <a:off x="8599080" y="449160"/>
            <a:ext cx="3134391" cy="1166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2.2 Material and instruments</a:t>
            </a:r>
          </a:p>
        </p:txBody>
      </p:sp>
      <p:sp>
        <p:nvSpPr>
          <p:cNvPr id="2" name="Rectangle 1">
            <a:extLst>
              <a:ext uri="{FF2B5EF4-FFF2-40B4-BE49-F238E27FC236}">
                <a16:creationId xmlns:a16="http://schemas.microsoft.com/office/drawing/2014/main" id="{8CBFE839-0538-0D62-7FED-151E14FE77A9}"/>
              </a:ext>
            </a:extLst>
          </p:cNvPr>
          <p:cNvSpPr/>
          <p:nvPr/>
        </p:nvSpPr>
        <p:spPr>
          <a:xfrm>
            <a:off x="8599079" y="1811013"/>
            <a:ext cx="3134391" cy="1166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2.1 Participants</a:t>
            </a:r>
          </a:p>
        </p:txBody>
      </p:sp>
      <p:sp>
        <p:nvSpPr>
          <p:cNvPr id="3" name="Rectangle 2">
            <a:extLst>
              <a:ext uri="{FF2B5EF4-FFF2-40B4-BE49-F238E27FC236}">
                <a16:creationId xmlns:a16="http://schemas.microsoft.com/office/drawing/2014/main" id="{2E4B10EA-F351-235D-8F5C-11732A0D09AD}"/>
              </a:ext>
            </a:extLst>
          </p:cNvPr>
          <p:cNvSpPr/>
          <p:nvPr/>
        </p:nvSpPr>
        <p:spPr>
          <a:xfrm>
            <a:off x="8599079" y="3422864"/>
            <a:ext cx="3134391" cy="1166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2.3 Procedure</a:t>
            </a:r>
          </a:p>
          <a:p>
            <a:pPr algn="ctr"/>
            <a:r>
              <a:rPr lang="en-US" sz="2800" b="1"/>
              <a:t>2.4 Data Scoring</a:t>
            </a:r>
          </a:p>
        </p:txBody>
      </p:sp>
      <p:sp>
        <p:nvSpPr>
          <p:cNvPr id="9" name="Rectangle 8">
            <a:extLst>
              <a:ext uri="{FF2B5EF4-FFF2-40B4-BE49-F238E27FC236}">
                <a16:creationId xmlns:a16="http://schemas.microsoft.com/office/drawing/2014/main" id="{8CE36428-0552-8CF4-D801-594FCBA0E47A}"/>
              </a:ext>
            </a:extLst>
          </p:cNvPr>
          <p:cNvSpPr/>
          <p:nvPr/>
        </p:nvSpPr>
        <p:spPr>
          <a:xfrm>
            <a:off x="8599078" y="5100461"/>
            <a:ext cx="3134391" cy="1166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2.4 Data Scoring &amp; Analysis</a:t>
            </a:r>
          </a:p>
        </p:txBody>
      </p:sp>
    </p:spTree>
    <p:extLst>
      <p:ext uri="{BB962C8B-B14F-4D97-AF65-F5344CB8AC3E}">
        <p14:creationId xmlns:p14="http://schemas.microsoft.com/office/powerpoint/2010/main" val="409043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5A36-5ECD-9B45-4A2A-922345F2D2B1}"/>
              </a:ext>
            </a:extLst>
          </p:cNvPr>
          <p:cNvSpPr>
            <a:spLocks noGrp="1"/>
          </p:cNvSpPr>
          <p:nvPr>
            <p:ph type="title"/>
          </p:nvPr>
        </p:nvSpPr>
        <p:spPr/>
        <p:txBody>
          <a:bodyPr/>
          <a:lstStyle/>
          <a:p>
            <a:r>
              <a:rPr lang="en-US"/>
              <a:t>Task 2</a:t>
            </a:r>
          </a:p>
        </p:txBody>
      </p:sp>
      <p:sp>
        <p:nvSpPr>
          <p:cNvPr id="3" name="Content Placeholder 2">
            <a:extLst>
              <a:ext uri="{FF2B5EF4-FFF2-40B4-BE49-F238E27FC236}">
                <a16:creationId xmlns:a16="http://schemas.microsoft.com/office/drawing/2014/main" id="{B0B6928B-27D9-7E05-855E-CA38CF9CFC65}"/>
              </a:ext>
            </a:extLst>
          </p:cNvPr>
          <p:cNvSpPr>
            <a:spLocks noGrp="1"/>
          </p:cNvSpPr>
          <p:nvPr>
            <p:ph idx="1"/>
          </p:nvPr>
        </p:nvSpPr>
        <p:spPr>
          <a:xfrm>
            <a:off x="1003448" y="2556932"/>
            <a:ext cx="10287000" cy="3563434"/>
          </a:xfrm>
        </p:spPr>
        <p:txBody>
          <a:bodyPr>
            <a:normAutofit/>
          </a:bodyPr>
          <a:lstStyle/>
          <a:p>
            <a:r>
              <a:rPr lang="en-US" sz="2800"/>
              <a:t>The textbook contains an interview with a researcher who describes her research project.</a:t>
            </a:r>
          </a:p>
          <a:p>
            <a:r>
              <a:rPr lang="en-US" sz="2800"/>
              <a:t>We will read the interview.</a:t>
            </a:r>
          </a:p>
          <a:p>
            <a:r>
              <a:rPr lang="en-US" sz="2800"/>
              <a:t>After reading, write a methods section this researcher could include in their final paper using the information provided</a:t>
            </a:r>
          </a:p>
          <a:p>
            <a:r>
              <a:rPr lang="en-US" sz="2800"/>
              <a:t>Since this will be her published paper, assume the experiment is complete</a:t>
            </a:r>
          </a:p>
        </p:txBody>
      </p:sp>
    </p:spTree>
    <p:extLst>
      <p:ext uri="{BB962C8B-B14F-4D97-AF65-F5344CB8AC3E}">
        <p14:creationId xmlns:p14="http://schemas.microsoft.com/office/powerpoint/2010/main" val="116638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5BCC-3B1E-B1C8-A9FE-7C37D8DC3B49}"/>
              </a:ext>
            </a:extLst>
          </p:cNvPr>
          <p:cNvSpPr>
            <a:spLocks noGrp="1"/>
          </p:cNvSpPr>
          <p:nvPr>
            <p:ph type="title"/>
          </p:nvPr>
        </p:nvSpPr>
        <p:spPr/>
        <p:txBody>
          <a:bodyPr>
            <a:normAutofit/>
          </a:bodyPr>
          <a:lstStyle/>
          <a:p>
            <a:r>
              <a:rPr lang="en-US" sz="6000"/>
              <a:t>Methods</a:t>
            </a:r>
          </a:p>
        </p:txBody>
      </p:sp>
      <p:sp>
        <p:nvSpPr>
          <p:cNvPr id="3" name="Content Placeholder 2">
            <a:extLst>
              <a:ext uri="{FF2B5EF4-FFF2-40B4-BE49-F238E27FC236}">
                <a16:creationId xmlns:a16="http://schemas.microsoft.com/office/drawing/2014/main" id="{31EB7543-CC77-90F6-CC7A-8D8C94840B6F}"/>
              </a:ext>
            </a:extLst>
          </p:cNvPr>
          <p:cNvSpPr>
            <a:spLocks noGrp="1"/>
          </p:cNvSpPr>
          <p:nvPr>
            <p:ph type="body" idx="1"/>
          </p:nvPr>
        </p:nvSpPr>
        <p:spPr>
          <a:xfrm>
            <a:off x="2015067" y="3846051"/>
            <a:ext cx="8158690" cy="2254379"/>
          </a:xfrm>
        </p:spPr>
        <p:txBody>
          <a:bodyPr>
            <a:normAutofit/>
          </a:bodyPr>
          <a:lstStyle/>
          <a:p>
            <a:r>
              <a:rPr lang="en-US" sz="3200"/>
              <a:t>Which voice is used most in this section?</a:t>
            </a:r>
          </a:p>
          <a:p>
            <a:r>
              <a:rPr lang="en-US" sz="3200"/>
              <a:t>What is the main verb tense in this section?</a:t>
            </a:r>
          </a:p>
          <a:p>
            <a:r>
              <a:rPr lang="en-US" sz="3200"/>
              <a:t>Qualitative or Quantitative?</a:t>
            </a:r>
          </a:p>
        </p:txBody>
      </p:sp>
    </p:spTree>
    <p:extLst>
      <p:ext uri="{BB962C8B-B14F-4D97-AF65-F5344CB8AC3E}">
        <p14:creationId xmlns:p14="http://schemas.microsoft.com/office/powerpoint/2010/main" val="23792853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4E7B0E-430D-E015-3333-F9452FFB9287}"/>
              </a:ext>
            </a:extLst>
          </p:cNvPr>
          <p:cNvSpPr txBox="1"/>
          <p:nvPr/>
        </p:nvSpPr>
        <p:spPr>
          <a:xfrm>
            <a:off x="776235" y="614877"/>
            <a:ext cx="10473069" cy="5693866"/>
          </a:xfrm>
          <a:prstGeom prst="rect">
            <a:avLst/>
          </a:prstGeom>
          <a:noFill/>
        </p:spPr>
        <p:txBody>
          <a:bodyPr wrap="square">
            <a:spAutoFit/>
          </a:bodyPr>
          <a:lstStyle/>
          <a:p>
            <a:r>
              <a:rPr lang="en-US" sz="2800" b="1"/>
              <a:t>Background</a:t>
            </a:r>
          </a:p>
          <a:p>
            <a:r>
              <a:rPr lang="en-US" sz="2800"/>
              <a:t>John interviewed a student planning her first research paper in social work. Li said that the provisional title for her research paper was “Chinese Elderly Living in the United States: A Problem-free Population?” She said that she had chosen this topic because of some “prevailing myths” that the Chinese communities would always look after their elderly and that such elderly would not accept help from outsiders. She believed that certain traditional Chinese attitudes, such as “filial piety”, were beginning to change in US communities. She added that all the research to date had been conducted in the large communities in big cities on the East and West Coasts. She wanted to study smaller communities in a Midwest town. John then asked her about methodology.</a:t>
            </a:r>
          </a:p>
        </p:txBody>
      </p:sp>
      <p:sp>
        <p:nvSpPr>
          <p:cNvPr id="7" name="Rectangle: Rounded Corners 6">
            <a:extLst>
              <a:ext uri="{FF2B5EF4-FFF2-40B4-BE49-F238E27FC236}">
                <a16:creationId xmlns:a16="http://schemas.microsoft.com/office/drawing/2014/main" id="{AC9D4981-5C0A-4841-2892-86C7FB1AD8CF}"/>
              </a:ext>
            </a:extLst>
          </p:cNvPr>
          <p:cNvSpPr/>
          <p:nvPr/>
        </p:nvSpPr>
        <p:spPr>
          <a:xfrm>
            <a:off x="9286209" y="5771916"/>
            <a:ext cx="2622255"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118</a:t>
            </a:r>
          </a:p>
        </p:txBody>
      </p:sp>
    </p:spTree>
    <p:extLst>
      <p:ext uri="{BB962C8B-B14F-4D97-AF65-F5344CB8AC3E}">
        <p14:creationId xmlns:p14="http://schemas.microsoft.com/office/powerpoint/2010/main" val="2519308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C6B6E1-C172-9B79-0FD3-E3AB48EB2686}"/>
              </a:ext>
            </a:extLst>
          </p:cNvPr>
          <p:cNvSpPr txBox="1"/>
          <p:nvPr/>
        </p:nvSpPr>
        <p:spPr>
          <a:xfrm>
            <a:off x="824023" y="703629"/>
            <a:ext cx="10639204" cy="5509200"/>
          </a:xfrm>
          <a:prstGeom prst="rect">
            <a:avLst/>
          </a:prstGeom>
          <a:noFill/>
        </p:spPr>
        <p:txBody>
          <a:bodyPr wrap="square">
            <a:spAutoFit/>
          </a:bodyPr>
          <a:lstStyle/>
          <a:p>
            <a:r>
              <a:rPr lang="en-US" sz="3200" b="1"/>
              <a:t>John</a:t>
            </a:r>
            <a:r>
              <a:rPr lang="en-US" sz="3200"/>
              <a:t>: How are you going to collect your data? </a:t>
            </a:r>
          </a:p>
          <a:p>
            <a:r>
              <a:rPr lang="en-US" sz="3200" b="1"/>
              <a:t>Li</a:t>
            </a:r>
            <a:r>
              <a:rPr lang="en-US" sz="3200"/>
              <a:t>: By face to face interviews. I want to do one-on-one interviews because I think if other family members are there the interviewees will not reveal their deep feelings and real problems. </a:t>
            </a:r>
          </a:p>
          <a:p>
            <a:r>
              <a:rPr lang="en-US" sz="3200" b="1"/>
              <a:t>John</a:t>
            </a:r>
            <a:r>
              <a:rPr lang="en-US" sz="3200"/>
              <a:t>: How will you find your subjects? </a:t>
            </a:r>
          </a:p>
          <a:p>
            <a:r>
              <a:rPr lang="en-US" sz="3200" b="1"/>
              <a:t>Li</a:t>
            </a:r>
            <a:r>
              <a:rPr lang="en-US" sz="3200"/>
              <a:t>: I’ll use friends and acquaintance in the local Chinese community to introduce me. </a:t>
            </a:r>
          </a:p>
          <a:p>
            <a:r>
              <a:rPr lang="en-US" sz="3200" b="1"/>
              <a:t>John</a:t>
            </a:r>
            <a:r>
              <a:rPr lang="en-US" sz="3200"/>
              <a:t>: Will you record the interviews?</a:t>
            </a:r>
          </a:p>
          <a:p>
            <a:r>
              <a:rPr lang="en-US" sz="3200" b="1"/>
              <a:t>Li</a:t>
            </a:r>
            <a:r>
              <a:rPr lang="en-US" sz="3200"/>
              <a:t>: Yes, but of course, I’ll ask permission first. </a:t>
            </a:r>
          </a:p>
          <a:p>
            <a:r>
              <a:rPr lang="en-US" sz="3200" b="1"/>
              <a:t>John</a:t>
            </a:r>
            <a:r>
              <a:rPr lang="en-US" sz="3200"/>
              <a:t>: Will you use English? </a:t>
            </a:r>
          </a:p>
        </p:txBody>
      </p:sp>
      <p:sp>
        <p:nvSpPr>
          <p:cNvPr id="5" name="Rectangle: Rounded Corners 4">
            <a:extLst>
              <a:ext uri="{FF2B5EF4-FFF2-40B4-BE49-F238E27FC236}">
                <a16:creationId xmlns:a16="http://schemas.microsoft.com/office/drawing/2014/main" id="{F3B5E3B3-6CA9-3132-991B-240D9F0FAB66}"/>
              </a:ext>
            </a:extLst>
          </p:cNvPr>
          <p:cNvSpPr/>
          <p:nvPr/>
        </p:nvSpPr>
        <p:spPr>
          <a:xfrm>
            <a:off x="8971221" y="5771916"/>
            <a:ext cx="2937243"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118/119</a:t>
            </a:r>
          </a:p>
        </p:txBody>
      </p:sp>
    </p:spTree>
    <p:extLst>
      <p:ext uri="{BB962C8B-B14F-4D97-AF65-F5344CB8AC3E}">
        <p14:creationId xmlns:p14="http://schemas.microsoft.com/office/powerpoint/2010/main" val="10308683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C3DAA-CA0E-BF02-1FF6-5CB561B5BB01}"/>
              </a:ext>
            </a:extLst>
          </p:cNvPr>
          <p:cNvSpPr txBox="1"/>
          <p:nvPr/>
        </p:nvSpPr>
        <p:spPr>
          <a:xfrm>
            <a:off x="292395" y="301567"/>
            <a:ext cx="11649297" cy="6001643"/>
          </a:xfrm>
          <a:prstGeom prst="rect">
            <a:avLst/>
          </a:prstGeom>
          <a:solidFill>
            <a:schemeClr val="bg1"/>
          </a:solidFill>
          <a:ln>
            <a:solidFill>
              <a:schemeClr val="tx1"/>
            </a:solidFill>
          </a:ln>
        </p:spPr>
        <p:txBody>
          <a:bodyPr wrap="square">
            <a:spAutoFit/>
          </a:bodyPr>
          <a:lstStyle/>
          <a:p>
            <a:r>
              <a:rPr lang="en-US" sz="3200" b="1"/>
              <a:t>Li</a:t>
            </a:r>
            <a:r>
              <a:rPr lang="en-US" sz="3200"/>
              <a:t>: The interviewees can use any language they prefer—Mandarin, Taiwanese, or English. Whatever is most comfortable for them. </a:t>
            </a:r>
          </a:p>
          <a:p>
            <a:r>
              <a:rPr lang="en-US" sz="3200" b="1"/>
              <a:t>John</a:t>
            </a:r>
            <a:r>
              <a:rPr lang="en-US" sz="3200"/>
              <a:t>: How long do you plan the interviews to last, and do you have a fixed list of questions? </a:t>
            </a:r>
          </a:p>
          <a:p>
            <a:r>
              <a:rPr lang="en-US" sz="3200" b="1"/>
              <a:t>Li</a:t>
            </a:r>
            <a:r>
              <a:rPr lang="en-US" sz="3200"/>
              <a:t>: About an hour. I have a list of questions but I do not want to follow them very exactly. I’ll use what sociologists call “semi-structures” interviews. Part planned, part “go with the flow”, as the Americans say. </a:t>
            </a:r>
          </a:p>
          <a:p>
            <a:r>
              <a:rPr lang="en-US" sz="3200" b="1"/>
              <a:t>John</a:t>
            </a:r>
            <a:r>
              <a:rPr lang="en-US" sz="3200"/>
              <a:t>: Finally, how many people will you interview? </a:t>
            </a:r>
          </a:p>
          <a:p>
            <a:r>
              <a:rPr lang="en-US" sz="3200" b="1"/>
              <a:t>Li</a:t>
            </a:r>
            <a:r>
              <a:rPr lang="en-US" sz="3200"/>
              <a:t>: Because of limited time and contacts, only about ten. So I’ll be doing a qualitative analysis. There will not be enough subjects for statistics.</a:t>
            </a:r>
          </a:p>
        </p:txBody>
      </p:sp>
      <p:sp>
        <p:nvSpPr>
          <p:cNvPr id="5" name="Rectangle: Rounded Corners 4">
            <a:extLst>
              <a:ext uri="{FF2B5EF4-FFF2-40B4-BE49-F238E27FC236}">
                <a16:creationId xmlns:a16="http://schemas.microsoft.com/office/drawing/2014/main" id="{5A45EC87-4F64-EA2A-CFCA-7683890DBA14}"/>
              </a:ext>
            </a:extLst>
          </p:cNvPr>
          <p:cNvSpPr/>
          <p:nvPr/>
        </p:nvSpPr>
        <p:spPr>
          <a:xfrm>
            <a:off x="8971221" y="5771916"/>
            <a:ext cx="2937243" cy="92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119</a:t>
            </a:r>
          </a:p>
        </p:txBody>
      </p:sp>
    </p:spTree>
    <p:extLst>
      <p:ext uri="{BB962C8B-B14F-4D97-AF65-F5344CB8AC3E}">
        <p14:creationId xmlns:p14="http://schemas.microsoft.com/office/powerpoint/2010/main" val="36259238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69D3-C73A-2FFC-9113-5AA242576836}"/>
              </a:ext>
            </a:extLst>
          </p:cNvPr>
          <p:cNvSpPr>
            <a:spLocks noGrp="1"/>
          </p:cNvSpPr>
          <p:nvPr>
            <p:ph type="title"/>
          </p:nvPr>
        </p:nvSpPr>
        <p:spPr/>
        <p:txBody>
          <a:bodyPr/>
          <a:lstStyle/>
          <a:p>
            <a:r>
              <a:rPr lang="en-US"/>
              <a:t>Task 2</a:t>
            </a:r>
          </a:p>
        </p:txBody>
      </p:sp>
      <p:sp>
        <p:nvSpPr>
          <p:cNvPr id="3" name="Content Placeholder 2">
            <a:extLst>
              <a:ext uri="{FF2B5EF4-FFF2-40B4-BE49-F238E27FC236}">
                <a16:creationId xmlns:a16="http://schemas.microsoft.com/office/drawing/2014/main" id="{6E3714B6-BEDA-95A0-7DC9-52E79494780F}"/>
              </a:ext>
            </a:extLst>
          </p:cNvPr>
          <p:cNvSpPr>
            <a:spLocks noGrp="1"/>
          </p:cNvSpPr>
          <p:nvPr>
            <p:ph idx="1"/>
          </p:nvPr>
        </p:nvSpPr>
        <p:spPr>
          <a:xfrm>
            <a:off x="699939" y="2445119"/>
            <a:ext cx="10872381" cy="3721765"/>
          </a:xfrm>
        </p:spPr>
        <p:txBody>
          <a:bodyPr>
            <a:normAutofit/>
          </a:bodyPr>
          <a:lstStyle/>
          <a:p>
            <a:r>
              <a:rPr lang="en-US" sz="2800"/>
              <a:t>You can have the rest of class to write a Methods section for this research.</a:t>
            </a:r>
          </a:p>
          <a:p>
            <a:r>
              <a:rPr lang="en-US" sz="2800"/>
              <a:t>Remember the four general sections on Page 116 – you can use your own sections and titles, but the four functions should all be somewhere in the methods section</a:t>
            </a:r>
          </a:p>
          <a:p>
            <a:r>
              <a:rPr lang="en-US" sz="2800"/>
              <a:t>You can submit it to the learning platform in one week</a:t>
            </a:r>
          </a:p>
          <a:p>
            <a:r>
              <a:rPr lang="en-US" sz="2800"/>
              <a:t>Please submit in a common format (PDF/.docx etc.)</a:t>
            </a:r>
          </a:p>
        </p:txBody>
      </p:sp>
    </p:spTree>
    <p:extLst>
      <p:ext uri="{BB962C8B-B14F-4D97-AF65-F5344CB8AC3E}">
        <p14:creationId xmlns:p14="http://schemas.microsoft.com/office/powerpoint/2010/main" val="595307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A8E3-66E9-189C-82B9-B68252AD50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BD7EE2-2281-6D91-BBC7-C183485AC44E}"/>
              </a:ext>
            </a:extLst>
          </p:cNvPr>
          <p:cNvSpPr>
            <a:spLocks noGrp="1"/>
          </p:cNvSpPr>
          <p:nvPr>
            <p:ph type="body" idx="1"/>
          </p:nvPr>
        </p:nvSpPr>
        <p:spPr>
          <a:xfrm>
            <a:off x="2015067" y="3846051"/>
            <a:ext cx="8158690" cy="1410420"/>
          </a:xfrm>
        </p:spPr>
        <p:txBody>
          <a:bodyPr>
            <a:normAutofit/>
          </a:bodyPr>
          <a:lstStyle/>
          <a:p>
            <a:r>
              <a:rPr lang="en-US" sz="3200" dirty="0"/>
              <a:t>Next Week Unit 5</a:t>
            </a:r>
          </a:p>
        </p:txBody>
      </p:sp>
      <p:pic>
        <p:nvPicPr>
          <p:cNvPr id="4" name="Picture 4">
            <a:extLst>
              <a:ext uri="{FF2B5EF4-FFF2-40B4-BE49-F238E27FC236}">
                <a16:creationId xmlns:a16="http://schemas.microsoft.com/office/drawing/2014/main" id="{3729DCC2-5A9C-1EC0-144D-271C8C8BE0A9}"/>
              </a:ext>
            </a:extLst>
          </p:cNvPr>
          <p:cNvPicPr>
            <a:picLocks noChangeAspect="1"/>
          </p:cNvPicPr>
          <p:nvPr/>
        </p:nvPicPr>
        <p:blipFill>
          <a:blip r:embed="rId2"/>
          <a:stretch>
            <a:fillRect/>
          </a:stretch>
        </p:blipFill>
        <p:spPr>
          <a:xfrm>
            <a:off x="1480902" y="1601529"/>
            <a:ext cx="9629612" cy="20778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946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0BD111-21A0-A5AA-8C40-852CF88C57D7}"/>
              </a:ext>
            </a:extLst>
          </p:cNvPr>
          <p:cNvSpPr txBox="1"/>
          <p:nvPr/>
        </p:nvSpPr>
        <p:spPr>
          <a:xfrm>
            <a:off x="950285" y="683113"/>
            <a:ext cx="10187319" cy="4524315"/>
          </a:xfrm>
          <a:prstGeom prst="rect">
            <a:avLst/>
          </a:prstGeom>
          <a:noFill/>
        </p:spPr>
        <p:txBody>
          <a:bodyPr wrap="square">
            <a:spAutoFit/>
          </a:bodyPr>
          <a:lstStyle/>
          <a:p>
            <a:r>
              <a:rPr lang="en-US" sz="3600" b="1" i="1"/>
              <a:t>2.1 Participants </a:t>
            </a:r>
          </a:p>
          <a:p>
            <a:r>
              <a:rPr lang="en-US" sz="3600"/>
              <a:t>The participants of the study were 38 undergraduate students enrolled in two college English classes in the spring semester of 2003 at Seoul National University. All the participants had TEPS scores since they were required to take TEPS before entering the university. Their average TEPS score was 585.6, equivalent to TOEFL 519, TOEIC 6401. </a:t>
            </a:r>
          </a:p>
        </p:txBody>
      </p:sp>
      <p:sp>
        <p:nvSpPr>
          <p:cNvPr id="2" name="Rectangle: Rounded Corners 1">
            <a:extLst>
              <a:ext uri="{FF2B5EF4-FFF2-40B4-BE49-F238E27FC236}">
                <a16:creationId xmlns:a16="http://schemas.microsoft.com/office/drawing/2014/main" id="{9589BB92-61BC-2ED4-93E0-6578D423ECD7}"/>
              </a:ext>
            </a:extLst>
          </p:cNvPr>
          <p:cNvSpPr/>
          <p:nvPr/>
        </p:nvSpPr>
        <p:spPr>
          <a:xfrm>
            <a:off x="9536076" y="5924432"/>
            <a:ext cx="2638202" cy="674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105</a:t>
            </a:r>
          </a:p>
        </p:txBody>
      </p:sp>
      <p:sp>
        <p:nvSpPr>
          <p:cNvPr id="4" name="Rectangle 3">
            <a:extLst>
              <a:ext uri="{FF2B5EF4-FFF2-40B4-BE49-F238E27FC236}">
                <a16:creationId xmlns:a16="http://schemas.microsoft.com/office/drawing/2014/main" id="{E026F914-E1BB-6003-530E-091A88C279B4}"/>
              </a:ext>
            </a:extLst>
          </p:cNvPr>
          <p:cNvSpPr/>
          <p:nvPr/>
        </p:nvSpPr>
        <p:spPr>
          <a:xfrm>
            <a:off x="0" y="5207428"/>
            <a:ext cx="9163936" cy="1631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a:t>TEPS = Test of English Proficiency</a:t>
            </a:r>
          </a:p>
          <a:p>
            <a:r>
              <a:rPr lang="en-US" sz="2800" b="1"/>
              <a:t>TOEFL = Test of English as a Foreign Language</a:t>
            </a:r>
          </a:p>
          <a:p>
            <a:r>
              <a:rPr lang="en-US" sz="2800" b="1"/>
              <a:t>TOEIC = Test of English for </a:t>
            </a:r>
            <a:br>
              <a:rPr lang="en-US" sz="2800" b="1"/>
            </a:br>
            <a:r>
              <a:rPr lang="en-US" sz="2800" b="1"/>
              <a:t>			International Communication</a:t>
            </a:r>
          </a:p>
        </p:txBody>
      </p:sp>
    </p:spTree>
    <p:extLst>
      <p:ext uri="{BB962C8B-B14F-4D97-AF65-F5344CB8AC3E}">
        <p14:creationId xmlns:p14="http://schemas.microsoft.com/office/powerpoint/2010/main" val="7911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0BD111-21A0-A5AA-8C40-852CF88C57D7}"/>
              </a:ext>
            </a:extLst>
          </p:cNvPr>
          <p:cNvSpPr txBox="1"/>
          <p:nvPr/>
        </p:nvSpPr>
        <p:spPr>
          <a:xfrm>
            <a:off x="1002340" y="1360938"/>
            <a:ext cx="10187319" cy="3416320"/>
          </a:xfrm>
          <a:prstGeom prst="rect">
            <a:avLst/>
          </a:prstGeom>
          <a:noFill/>
        </p:spPr>
        <p:txBody>
          <a:bodyPr wrap="square">
            <a:spAutoFit/>
          </a:bodyPr>
          <a:lstStyle/>
          <a:p>
            <a:r>
              <a:rPr lang="en-US" sz="3600"/>
              <a:t>One class had 22 students and the other had 17. The class consisting of 22 students was assigned to the computer dictionary group and the other class of 17 students to the paper dictionary group. The two groups were not different in English proficiency level, t=-1.512, p =.139.</a:t>
            </a:r>
          </a:p>
        </p:txBody>
      </p:sp>
      <p:sp>
        <p:nvSpPr>
          <p:cNvPr id="2" name="Rectangle: Rounded Corners 1">
            <a:extLst>
              <a:ext uri="{FF2B5EF4-FFF2-40B4-BE49-F238E27FC236}">
                <a16:creationId xmlns:a16="http://schemas.microsoft.com/office/drawing/2014/main" id="{9589BB92-61BC-2ED4-93E0-6578D423ECD7}"/>
              </a:ext>
            </a:extLst>
          </p:cNvPr>
          <p:cNvSpPr/>
          <p:nvPr/>
        </p:nvSpPr>
        <p:spPr>
          <a:xfrm>
            <a:off x="8758569" y="5924432"/>
            <a:ext cx="3415709" cy="684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105</a:t>
            </a:r>
          </a:p>
        </p:txBody>
      </p:sp>
    </p:spTree>
    <p:extLst>
      <p:ext uri="{BB962C8B-B14F-4D97-AF65-F5344CB8AC3E}">
        <p14:creationId xmlns:p14="http://schemas.microsoft.com/office/powerpoint/2010/main" val="301322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BAA8A7-B667-F163-62D6-E90D77ED1757}"/>
              </a:ext>
            </a:extLst>
          </p:cNvPr>
          <p:cNvSpPr txBox="1"/>
          <p:nvPr/>
        </p:nvSpPr>
        <p:spPr>
          <a:xfrm>
            <a:off x="796334" y="612844"/>
            <a:ext cx="10710659" cy="5632311"/>
          </a:xfrm>
          <a:prstGeom prst="rect">
            <a:avLst/>
          </a:prstGeom>
          <a:noFill/>
        </p:spPr>
        <p:txBody>
          <a:bodyPr wrap="square">
            <a:spAutoFit/>
          </a:bodyPr>
          <a:lstStyle/>
          <a:p>
            <a:r>
              <a:rPr lang="en-US" sz="3600"/>
              <a:t>In the final statistical analysis, thirty-seven students’ data were examined. Two students’ data were excluded, for one student in the computer group was absent in one session and the other student in the paper group already knew the meaning of the five target words. Thus, 21 participants remained in the computer dictionary group and 16 in the paper dictionary group. They majored in agriculture and life sciences (18), plant science (1), statistics (1), French education (1), electronic &amp; computer engineering (15) and education (1).</a:t>
            </a:r>
          </a:p>
        </p:txBody>
      </p:sp>
      <p:sp>
        <p:nvSpPr>
          <p:cNvPr id="5" name="Rectangle: Rounded Corners 4">
            <a:extLst>
              <a:ext uri="{FF2B5EF4-FFF2-40B4-BE49-F238E27FC236}">
                <a16:creationId xmlns:a16="http://schemas.microsoft.com/office/drawing/2014/main" id="{11B43932-0E03-CE12-40F8-33E916CCB842}"/>
              </a:ext>
            </a:extLst>
          </p:cNvPr>
          <p:cNvSpPr/>
          <p:nvPr/>
        </p:nvSpPr>
        <p:spPr>
          <a:xfrm>
            <a:off x="9939129" y="5901071"/>
            <a:ext cx="2201921" cy="846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Page 105</a:t>
            </a:r>
          </a:p>
        </p:txBody>
      </p:sp>
    </p:spTree>
    <p:extLst>
      <p:ext uri="{BB962C8B-B14F-4D97-AF65-F5344CB8AC3E}">
        <p14:creationId xmlns:p14="http://schemas.microsoft.com/office/powerpoint/2010/main" val="396568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0F95-EA7B-D0D7-6FD4-DC7DE6753F6D}"/>
              </a:ext>
            </a:extLst>
          </p:cNvPr>
          <p:cNvSpPr>
            <a:spLocks noGrp="1"/>
          </p:cNvSpPr>
          <p:nvPr>
            <p:ph type="title"/>
          </p:nvPr>
        </p:nvSpPr>
        <p:spPr/>
        <p:txBody>
          <a:bodyPr/>
          <a:lstStyle/>
          <a:p>
            <a:r>
              <a:rPr lang="en-US"/>
              <a:t>Question</a:t>
            </a:r>
          </a:p>
        </p:txBody>
      </p:sp>
      <p:sp>
        <p:nvSpPr>
          <p:cNvPr id="3" name="Text Placeholder 2">
            <a:extLst>
              <a:ext uri="{FF2B5EF4-FFF2-40B4-BE49-F238E27FC236}">
                <a16:creationId xmlns:a16="http://schemas.microsoft.com/office/drawing/2014/main" id="{B9EB2D22-54C4-5E69-07F0-FCB15CDEE8BE}"/>
              </a:ext>
            </a:extLst>
          </p:cNvPr>
          <p:cNvSpPr>
            <a:spLocks noGrp="1"/>
          </p:cNvSpPr>
          <p:nvPr>
            <p:ph idx="1"/>
          </p:nvPr>
        </p:nvSpPr>
        <p:spPr/>
        <p:txBody>
          <a:bodyPr>
            <a:normAutofit/>
          </a:bodyPr>
          <a:lstStyle/>
          <a:p>
            <a:r>
              <a:rPr lang="en-US" sz="3600"/>
              <a:t>Who were the participants?</a:t>
            </a:r>
          </a:p>
          <a:p>
            <a:r>
              <a:rPr lang="en-US" sz="3600"/>
              <a:t>Were all the participants included?</a:t>
            </a:r>
          </a:p>
        </p:txBody>
      </p:sp>
    </p:spTree>
    <p:extLst>
      <p:ext uri="{BB962C8B-B14F-4D97-AF65-F5344CB8AC3E}">
        <p14:creationId xmlns:p14="http://schemas.microsoft.com/office/powerpoint/2010/main" val="15293498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54</Slides>
  <Notes>0</Notes>
  <HiddenSlides>0</HiddenSlide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Organic</vt:lpstr>
      <vt:lpstr>Academic Reading &amp; Writing</vt:lpstr>
      <vt:lpstr>Reminder</vt:lpstr>
      <vt:lpstr>Last Week</vt:lpstr>
      <vt:lpstr>PowerPoint Presentation</vt:lpstr>
      <vt:lpstr>Methods</vt:lpstr>
      <vt:lpstr>PowerPoint Presentation</vt:lpstr>
      <vt:lpstr>PowerPoint Presentation</vt:lpstr>
      <vt:lpstr>PowerPoint Presentation</vt:lpstr>
      <vt:lpstr>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Use or adapt (voice, tense, noun/verb) the words in the box to complete the sentences on Page 115/116</vt:lpstr>
      <vt:lpstr>PowerPoint Presentation</vt:lpstr>
      <vt:lpstr>PowerPoint Presentation</vt:lpstr>
      <vt:lpstr>Writing Focus: Methods</vt:lpstr>
      <vt:lpstr>Imperative Clauses</vt:lpstr>
      <vt:lpstr>Imperative Clauses</vt:lpstr>
      <vt:lpstr>Imperative Structure</vt:lpstr>
      <vt:lpstr>Using Imperatives</vt:lpstr>
      <vt:lpstr>Imperatives in Methods Sections</vt:lpstr>
      <vt:lpstr>PowerPoint Presentation</vt:lpstr>
      <vt:lpstr>Exception: Let</vt:lpstr>
      <vt:lpstr>Task 1 (Page 117)</vt:lpstr>
      <vt:lpstr>PowerPoint Presentation</vt:lpstr>
      <vt:lpstr>PowerPoint Presentation</vt:lpstr>
      <vt:lpstr>PowerPoint Presentation</vt:lpstr>
      <vt:lpstr>Questions</vt:lpstr>
      <vt:lpstr>Question 1</vt:lpstr>
      <vt:lpstr>Question 2</vt:lpstr>
      <vt:lpstr>Question 3 How could we rewrite this?</vt:lpstr>
      <vt:lpstr>Detail</vt:lpstr>
      <vt:lpstr>Task 3</vt:lpstr>
      <vt:lpstr>PowerPoint Presentation</vt:lpstr>
      <vt:lpstr>Writing Focus: Methods</vt:lpstr>
      <vt:lpstr>What might you need?</vt:lpstr>
      <vt:lpstr>Methods Section Purpose &amp; Function</vt:lpstr>
      <vt:lpstr>Methods Layout</vt:lpstr>
      <vt:lpstr>Identifying the Sections</vt:lpstr>
      <vt:lpstr>PowerPoint Presentation</vt:lpstr>
      <vt:lpstr>Task 2</vt:lpstr>
      <vt:lpstr>PowerPoint Presentation</vt:lpstr>
      <vt:lpstr>PowerPoint Presentation</vt:lpstr>
      <vt:lpstr>PowerPoint Presentation</vt:lpstr>
      <vt:lpstr>Task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Burgess</dc:creator>
  <cp:lastModifiedBy>Russell w. Burgess</cp:lastModifiedBy>
  <cp:revision>34</cp:revision>
  <dcterms:created xsi:type="dcterms:W3CDTF">2022-11-06T01:32:24Z</dcterms:created>
  <dcterms:modified xsi:type="dcterms:W3CDTF">2023-11-02T05:18:31Z</dcterms:modified>
</cp:coreProperties>
</file>