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60" r:id="rId3"/>
    <p:sldId id="454" r:id="rId4"/>
    <p:sldId id="446" r:id="rId5"/>
    <p:sldId id="447" r:id="rId6"/>
    <p:sldId id="448" r:id="rId7"/>
    <p:sldId id="364" r:id="rId8"/>
    <p:sldId id="361" r:id="rId9"/>
    <p:sldId id="458" r:id="rId10"/>
    <p:sldId id="459" r:id="rId11"/>
    <p:sldId id="362" r:id="rId12"/>
    <p:sldId id="363" r:id="rId13"/>
    <p:sldId id="365" r:id="rId14"/>
    <p:sldId id="370" r:id="rId15"/>
    <p:sldId id="456" r:id="rId16"/>
    <p:sldId id="388" r:id="rId17"/>
    <p:sldId id="392" r:id="rId18"/>
    <p:sldId id="390" r:id="rId19"/>
    <p:sldId id="393" r:id="rId20"/>
    <p:sldId id="257" r:id="rId21"/>
    <p:sldId id="397" r:id="rId22"/>
    <p:sldId id="398" r:id="rId23"/>
    <p:sldId id="399" r:id="rId24"/>
    <p:sldId id="400" r:id="rId25"/>
    <p:sldId id="401" r:id="rId26"/>
    <p:sldId id="402" r:id="rId27"/>
    <p:sldId id="403" r:id="rId28"/>
    <p:sldId id="434" r:id="rId29"/>
    <p:sldId id="426" r:id="rId30"/>
    <p:sldId id="423" r:id="rId31"/>
    <p:sldId id="424" r:id="rId32"/>
    <p:sldId id="444" r:id="rId33"/>
    <p:sldId id="425" r:id="rId34"/>
    <p:sldId id="427" r:id="rId35"/>
    <p:sldId id="428" r:id="rId36"/>
    <p:sldId id="429" r:id="rId37"/>
    <p:sldId id="430" r:id="rId38"/>
    <p:sldId id="431" r:id="rId39"/>
    <p:sldId id="432" r:id="rId40"/>
    <p:sldId id="411" r:id="rId41"/>
    <p:sldId id="449" r:id="rId42"/>
    <p:sldId id="452" r:id="rId43"/>
    <p:sldId id="450" r:id="rId44"/>
    <p:sldId id="451" r:id="rId45"/>
    <p:sldId id="412" r:id="rId46"/>
    <p:sldId id="404" r:id="rId47"/>
    <p:sldId id="405" r:id="rId48"/>
    <p:sldId id="406" r:id="rId49"/>
    <p:sldId id="408" r:id="rId50"/>
    <p:sldId id="409" r:id="rId51"/>
    <p:sldId id="410" r:id="rId52"/>
    <p:sldId id="45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82B-569C-B313-DA6A-CBB548A67A9A}"/>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2FDF6689-5C2B-CDEE-4098-1D1A9402541E}"/>
              </a:ext>
            </a:extLst>
          </p:cNvPr>
          <p:cNvSpPr>
            <a:spLocks noGrp="1"/>
          </p:cNvSpPr>
          <p:nvPr>
            <p:ph type="subTitle" idx="1"/>
          </p:nvPr>
        </p:nvSpPr>
        <p:spPr/>
        <p:txBody>
          <a:bodyPr/>
          <a:lstStyle/>
          <a:p>
            <a:r>
              <a:rPr lang="en-US"/>
              <a:t>Unit 2: Staff Perception Of Plagiarism</a:t>
            </a:r>
          </a:p>
          <a:p>
            <a:r>
              <a:rPr lang="en-US"/>
              <a:t>Introductions</a:t>
            </a:r>
          </a:p>
        </p:txBody>
      </p:sp>
    </p:spTree>
    <p:extLst>
      <p:ext uri="{BB962C8B-B14F-4D97-AF65-F5344CB8AC3E}">
        <p14:creationId xmlns:p14="http://schemas.microsoft.com/office/powerpoint/2010/main" val="18346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2A583-DB61-C9B8-1C6B-274D0763CF96}"/>
              </a:ext>
            </a:extLst>
          </p:cNvPr>
          <p:cNvSpPr txBox="1"/>
          <p:nvPr/>
        </p:nvSpPr>
        <p:spPr>
          <a:xfrm>
            <a:off x="717698" y="801677"/>
            <a:ext cx="10944889" cy="1569660"/>
          </a:xfrm>
          <a:prstGeom prst="rect">
            <a:avLst/>
          </a:prstGeom>
          <a:noFill/>
        </p:spPr>
        <p:txBody>
          <a:bodyPr wrap="square">
            <a:spAutoFit/>
          </a:bodyPr>
          <a:lstStyle/>
          <a:p>
            <a:br>
              <a:rPr lang="en-US" sz="3200" dirty="0"/>
            </a:br>
            <a:r>
              <a:rPr lang="en-US" sz="3200" dirty="0"/>
              <a:t>For example, Liverpool Hope University frame their definition in terms of referencing techniques and writing skills (our emphasis).</a:t>
            </a:r>
          </a:p>
        </p:txBody>
      </p:sp>
      <p:sp>
        <p:nvSpPr>
          <p:cNvPr id="7" name="TextBox 6">
            <a:extLst>
              <a:ext uri="{FF2B5EF4-FFF2-40B4-BE49-F238E27FC236}">
                <a16:creationId xmlns:a16="http://schemas.microsoft.com/office/drawing/2014/main" id="{2B7CD6C2-602C-3944-154C-EFC505192EE0}"/>
              </a:ext>
            </a:extLst>
          </p:cNvPr>
          <p:cNvSpPr txBox="1"/>
          <p:nvPr/>
        </p:nvSpPr>
        <p:spPr>
          <a:xfrm>
            <a:off x="1169581" y="2521059"/>
            <a:ext cx="10326871" cy="1815882"/>
          </a:xfrm>
          <a:prstGeom prst="rect">
            <a:avLst/>
          </a:prstGeom>
          <a:noFill/>
        </p:spPr>
        <p:txBody>
          <a:bodyPr wrap="square">
            <a:spAutoFit/>
          </a:bodyPr>
          <a:lstStyle/>
          <a:p>
            <a:r>
              <a:rPr lang="en-US" sz="2800"/>
              <a:t>Plagiarism is defined as: The use of material which is not acknowledged to its source and also the direct use of material, referenced or unreferenced, without a clear indication that the material is taken verbatim from its source. (Liverpool Hope University College, 2003)</a:t>
            </a:r>
          </a:p>
        </p:txBody>
      </p:sp>
      <p:sp>
        <p:nvSpPr>
          <p:cNvPr id="8" name="Rectangle: Rounded Corners 7">
            <a:extLst>
              <a:ext uri="{FF2B5EF4-FFF2-40B4-BE49-F238E27FC236}">
                <a16:creationId xmlns:a16="http://schemas.microsoft.com/office/drawing/2014/main" id="{E99F47DB-4E30-E82E-16CB-9826D1696DE3}"/>
              </a:ext>
            </a:extLst>
          </p:cNvPr>
          <p:cNvSpPr/>
          <p:nvPr/>
        </p:nvSpPr>
        <p:spPr>
          <a:xfrm>
            <a:off x="8880844" y="5974169"/>
            <a:ext cx="2874778" cy="82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35</a:t>
            </a:r>
          </a:p>
        </p:txBody>
      </p:sp>
    </p:spTree>
    <p:extLst>
      <p:ext uri="{BB962C8B-B14F-4D97-AF65-F5344CB8AC3E}">
        <p14:creationId xmlns:p14="http://schemas.microsoft.com/office/powerpoint/2010/main" val="415681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67073-C1BF-7407-A8A8-A414D29EDA41}"/>
              </a:ext>
            </a:extLst>
          </p:cNvPr>
          <p:cNvSpPr txBox="1"/>
          <p:nvPr/>
        </p:nvSpPr>
        <p:spPr>
          <a:xfrm>
            <a:off x="843959" y="814242"/>
            <a:ext cx="10552814" cy="2308324"/>
          </a:xfrm>
          <a:prstGeom prst="rect">
            <a:avLst/>
          </a:prstGeom>
          <a:noFill/>
        </p:spPr>
        <p:txBody>
          <a:bodyPr wrap="square">
            <a:spAutoFit/>
          </a:bodyPr>
          <a:lstStyle/>
          <a:p>
            <a:r>
              <a:rPr lang="en-US" sz="3600" dirty="0"/>
              <a:t>In contrast, </a:t>
            </a:r>
            <a:r>
              <a:rPr lang="en-US" sz="3600" dirty="0" err="1"/>
              <a:t>Pyer’s</a:t>
            </a:r>
            <a:r>
              <a:rPr lang="en-US" sz="3600" dirty="0"/>
              <a:t> definition locates plagiarism more in terms of personal ownership of work and academic integrity, with a more general </a:t>
            </a:r>
            <a:r>
              <a:rPr lang="en-US" sz="3600" i="1" dirty="0"/>
              <a:t>allusion</a:t>
            </a:r>
            <a:r>
              <a:rPr lang="en-US" sz="3600" dirty="0"/>
              <a:t> to referencing skills (our emphasis).</a:t>
            </a:r>
          </a:p>
        </p:txBody>
      </p:sp>
      <p:sp>
        <p:nvSpPr>
          <p:cNvPr id="5" name="TextBox 4">
            <a:extLst>
              <a:ext uri="{FF2B5EF4-FFF2-40B4-BE49-F238E27FC236}">
                <a16:creationId xmlns:a16="http://schemas.microsoft.com/office/drawing/2014/main" id="{04F5206B-822D-DB55-4B4A-CB503E3DDBB2}"/>
              </a:ext>
            </a:extLst>
          </p:cNvPr>
          <p:cNvSpPr txBox="1"/>
          <p:nvPr/>
        </p:nvSpPr>
        <p:spPr>
          <a:xfrm>
            <a:off x="1231604" y="3248828"/>
            <a:ext cx="9728791" cy="2677656"/>
          </a:xfrm>
          <a:prstGeom prst="rect">
            <a:avLst/>
          </a:prstGeom>
          <a:noFill/>
        </p:spPr>
        <p:txBody>
          <a:bodyPr wrap="square">
            <a:spAutoFit/>
          </a:bodyPr>
          <a:lstStyle/>
          <a:p>
            <a:r>
              <a:rPr lang="en-US" sz="2800"/>
              <a:t>Every piece of written coursework submitted to the department must be accompanied by a Declaration of Academic Integrity which you sign, affirming that the work is your own and does not contain material from unacknowledged sources. …Plagiarism is simply theft. It is taking the words, ideas and labour of other people and giving the impression that they are your own. (Pyer, 2000)</a:t>
            </a:r>
          </a:p>
        </p:txBody>
      </p:sp>
      <p:sp>
        <p:nvSpPr>
          <p:cNvPr id="7" name="Rectangle: Rounded Corners 6">
            <a:extLst>
              <a:ext uri="{FF2B5EF4-FFF2-40B4-BE49-F238E27FC236}">
                <a16:creationId xmlns:a16="http://schemas.microsoft.com/office/drawing/2014/main" id="{853C08D3-75A3-0B19-C42C-EEA4FE13B0E8}"/>
              </a:ext>
            </a:extLst>
          </p:cNvPr>
          <p:cNvSpPr/>
          <p:nvPr/>
        </p:nvSpPr>
        <p:spPr>
          <a:xfrm>
            <a:off x="9060268" y="5974169"/>
            <a:ext cx="2874778" cy="82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35</a:t>
            </a:r>
          </a:p>
        </p:txBody>
      </p:sp>
    </p:spTree>
    <p:extLst>
      <p:ext uri="{BB962C8B-B14F-4D97-AF65-F5344CB8AC3E}">
        <p14:creationId xmlns:p14="http://schemas.microsoft.com/office/powerpoint/2010/main" val="6517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BB22A8-549A-691A-9477-EC684C03F80D}"/>
              </a:ext>
            </a:extLst>
          </p:cNvPr>
          <p:cNvSpPr txBox="1"/>
          <p:nvPr/>
        </p:nvSpPr>
        <p:spPr>
          <a:xfrm>
            <a:off x="1076546" y="970244"/>
            <a:ext cx="9781953" cy="5016758"/>
          </a:xfrm>
          <a:prstGeom prst="rect">
            <a:avLst/>
          </a:prstGeom>
          <a:noFill/>
        </p:spPr>
        <p:txBody>
          <a:bodyPr wrap="square">
            <a:spAutoFit/>
          </a:bodyPr>
          <a:lstStyle/>
          <a:p>
            <a:r>
              <a:rPr lang="en-US" sz="4000" i="1" dirty="0"/>
              <a:t>The relationship between cheating and plagiarism, and the constituent student activities which make up these categories, may also vary</a:t>
            </a:r>
            <a:r>
              <a:rPr lang="en-US" sz="4000" dirty="0"/>
              <a:t>. Furthermore, some institutions have central procedures to be followed by all departments whereas others have a more general central definition which departments/subject areas can interpret in their own way (see University of Leeds, 2003).</a:t>
            </a:r>
          </a:p>
        </p:txBody>
      </p:sp>
      <p:sp>
        <p:nvSpPr>
          <p:cNvPr id="5" name="Rectangle: Rounded Corners 4">
            <a:extLst>
              <a:ext uri="{FF2B5EF4-FFF2-40B4-BE49-F238E27FC236}">
                <a16:creationId xmlns:a16="http://schemas.microsoft.com/office/drawing/2014/main" id="{736C1894-AF44-2599-BB87-AAAED0117C92}"/>
              </a:ext>
            </a:extLst>
          </p:cNvPr>
          <p:cNvSpPr/>
          <p:nvPr/>
        </p:nvSpPr>
        <p:spPr>
          <a:xfrm>
            <a:off x="9060268" y="5974169"/>
            <a:ext cx="2874778" cy="82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35</a:t>
            </a:r>
          </a:p>
        </p:txBody>
      </p:sp>
    </p:spTree>
    <p:extLst>
      <p:ext uri="{BB962C8B-B14F-4D97-AF65-F5344CB8AC3E}">
        <p14:creationId xmlns:p14="http://schemas.microsoft.com/office/powerpoint/2010/main" val="11105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1D027-ACB8-35F1-CF18-E70D1F916AC8}"/>
              </a:ext>
            </a:extLst>
          </p:cNvPr>
          <p:cNvSpPr txBox="1"/>
          <p:nvPr/>
        </p:nvSpPr>
        <p:spPr>
          <a:xfrm>
            <a:off x="531628" y="386531"/>
            <a:ext cx="10984762" cy="6001643"/>
          </a:xfrm>
          <a:prstGeom prst="rect">
            <a:avLst/>
          </a:prstGeom>
          <a:solidFill>
            <a:schemeClr val="bg1"/>
          </a:solidFill>
        </p:spPr>
        <p:txBody>
          <a:bodyPr wrap="square">
            <a:spAutoFit/>
          </a:bodyPr>
          <a:lstStyle/>
          <a:p>
            <a:r>
              <a:rPr lang="en-US" sz="3200" dirty="0"/>
              <a:t>In contrast to the wealth of studies exploring the student perspective there has been less research looking at staff perceptions of plagiarism. </a:t>
            </a:r>
            <a:r>
              <a:rPr lang="en-US" sz="3200" i="1" dirty="0"/>
              <a:t>Borg’s (2002) study at the University of </a:t>
            </a:r>
            <a:r>
              <a:rPr lang="en-US" sz="3200" i="1" dirty="0" err="1"/>
              <a:t>Northumbria</a:t>
            </a:r>
            <a:r>
              <a:rPr lang="en-US" sz="3200" i="1" dirty="0"/>
              <a:t> suggests staff definitions are influenced by personal views and disciplinary context, resulting in ‘local’ interpretations</a:t>
            </a:r>
            <a:r>
              <a:rPr lang="en-US" sz="3200" dirty="0"/>
              <a:t>. Furthermore, staff recognized that other definitions and interpretations exist both within and between disciplines (Borg, 2002). </a:t>
            </a:r>
            <a:r>
              <a:rPr lang="en-US" sz="3200" dirty="0" err="1"/>
              <a:t>Roig’s</a:t>
            </a:r>
            <a:r>
              <a:rPr lang="en-US" sz="3200" dirty="0"/>
              <a:t> (2001) study, asking educators to paraphrase extracts and assess examples of paraphrasing, suggests that the distinction between acceptable paraphrasing and plagiarism is not clear for all staff. Some staff paraphrased in a way which would be </a:t>
            </a:r>
            <a:r>
              <a:rPr lang="en-US" sz="3200" b="1" dirty="0"/>
              <a:t>construed</a:t>
            </a:r>
            <a:r>
              <a:rPr lang="en-US" sz="3200" dirty="0"/>
              <a:t> by others as plagiarism (</a:t>
            </a:r>
            <a:r>
              <a:rPr lang="en-US" sz="3200" dirty="0" err="1"/>
              <a:t>Roig</a:t>
            </a:r>
            <a:r>
              <a:rPr lang="en-US" sz="3200" dirty="0"/>
              <a:t>, 2001). […]</a:t>
            </a:r>
          </a:p>
        </p:txBody>
      </p:sp>
      <p:sp>
        <p:nvSpPr>
          <p:cNvPr id="5" name="Rectangle: Rounded Corners 4">
            <a:extLst>
              <a:ext uri="{FF2B5EF4-FFF2-40B4-BE49-F238E27FC236}">
                <a16:creationId xmlns:a16="http://schemas.microsoft.com/office/drawing/2014/main" id="{6DD85455-1B1C-3F95-9475-08E82EF7DD71}"/>
              </a:ext>
            </a:extLst>
          </p:cNvPr>
          <p:cNvSpPr/>
          <p:nvPr/>
        </p:nvSpPr>
        <p:spPr>
          <a:xfrm>
            <a:off x="9060268" y="5974169"/>
            <a:ext cx="2874778" cy="82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36</a:t>
            </a:r>
          </a:p>
        </p:txBody>
      </p:sp>
    </p:spTree>
    <p:extLst>
      <p:ext uri="{BB962C8B-B14F-4D97-AF65-F5344CB8AC3E}">
        <p14:creationId xmlns:p14="http://schemas.microsoft.com/office/powerpoint/2010/main" val="28138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D85455-1B1C-3F95-9475-08E82EF7DD71}"/>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37</a:t>
            </a:r>
          </a:p>
        </p:txBody>
      </p:sp>
      <p:sp>
        <p:nvSpPr>
          <p:cNvPr id="4" name="TextBox 3">
            <a:extLst>
              <a:ext uri="{FF2B5EF4-FFF2-40B4-BE49-F238E27FC236}">
                <a16:creationId xmlns:a16="http://schemas.microsoft.com/office/drawing/2014/main" id="{4BA612C7-19F8-24FA-73A0-49CF15F06E3D}"/>
              </a:ext>
            </a:extLst>
          </p:cNvPr>
          <p:cNvSpPr txBox="1"/>
          <p:nvPr/>
        </p:nvSpPr>
        <p:spPr>
          <a:xfrm>
            <a:off x="784151" y="714486"/>
            <a:ext cx="10360099" cy="5632311"/>
          </a:xfrm>
          <a:prstGeom prst="rect">
            <a:avLst/>
          </a:prstGeom>
          <a:noFill/>
        </p:spPr>
        <p:txBody>
          <a:bodyPr wrap="square">
            <a:spAutoFit/>
          </a:bodyPr>
          <a:lstStyle/>
          <a:p>
            <a:r>
              <a:rPr lang="en-US" sz="3600" dirty="0"/>
              <a:t>The three perspectives on plagiarism discussed (student, staff and institutional) should not be seen as three alternative and </a:t>
            </a:r>
            <a:r>
              <a:rPr lang="en-US" sz="3600" i="1" dirty="0"/>
              <a:t>mutually exclusive</a:t>
            </a:r>
            <a:r>
              <a:rPr lang="en-US" sz="3600" dirty="0"/>
              <a:t> categories. On the contrary, although there is scope for interpretative difference, interpretations are typically dynamic and there are areas of common concern. For example, a number of articles stress the fact that, left unchallenged, plagiarism threatens the reputation of HEIs and devalues qualifications and educational experience (Lupton &amp; Chapman, 2002; Johnston, 2003). </a:t>
            </a:r>
          </a:p>
        </p:txBody>
      </p:sp>
      <p:sp>
        <p:nvSpPr>
          <p:cNvPr id="3" name="Oval 2">
            <a:extLst>
              <a:ext uri="{FF2B5EF4-FFF2-40B4-BE49-F238E27FC236}">
                <a16:creationId xmlns:a16="http://schemas.microsoft.com/office/drawing/2014/main" id="{36043591-C62F-4BA5-A17D-741277816A5C}"/>
              </a:ext>
            </a:extLst>
          </p:cNvPr>
          <p:cNvSpPr/>
          <p:nvPr/>
        </p:nvSpPr>
        <p:spPr>
          <a:xfrm>
            <a:off x="10894384" y="149455"/>
            <a:ext cx="1040661" cy="937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t>1</a:t>
            </a:r>
          </a:p>
        </p:txBody>
      </p:sp>
    </p:spTree>
    <p:extLst>
      <p:ext uri="{BB962C8B-B14F-4D97-AF65-F5344CB8AC3E}">
        <p14:creationId xmlns:p14="http://schemas.microsoft.com/office/powerpoint/2010/main" val="422783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D85455-1B1C-3F95-9475-08E82EF7DD71}"/>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37</a:t>
            </a:r>
          </a:p>
        </p:txBody>
      </p:sp>
      <p:sp>
        <p:nvSpPr>
          <p:cNvPr id="4" name="TextBox 3">
            <a:extLst>
              <a:ext uri="{FF2B5EF4-FFF2-40B4-BE49-F238E27FC236}">
                <a16:creationId xmlns:a16="http://schemas.microsoft.com/office/drawing/2014/main" id="{4BA612C7-19F8-24FA-73A0-49CF15F06E3D}"/>
              </a:ext>
            </a:extLst>
          </p:cNvPr>
          <p:cNvSpPr txBox="1"/>
          <p:nvPr/>
        </p:nvSpPr>
        <p:spPr>
          <a:xfrm>
            <a:off x="915950" y="1087114"/>
            <a:ext cx="10360099" cy="4524315"/>
          </a:xfrm>
          <a:prstGeom prst="rect">
            <a:avLst/>
          </a:prstGeom>
          <a:noFill/>
        </p:spPr>
        <p:txBody>
          <a:bodyPr wrap="square">
            <a:spAutoFit/>
          </a:bodyPr>
          <a:lstStyle/>
          <a:p>
            <a:r>
              <a:rPr lang="en-US" sz="3600" dirty="0"/>
              <a:t> Recent research with students suggests that, similarly, they felt tutors who did not act on detected plagiarism undermined the quality of their education (</a:t>
            </a:r>
            <a:r>
              <a:rPr lang="en-US" sz="3600" dirty="0" err="1"/>
              <a:t>Freewood</a:t>
            </a:r>
            <a:r>
              <a:rPr lang="en-US" sz="3600" dirty="0"/>
              <a:t> et al., 2003). However, the differences between student, staff and institutional policy-led definitions do have important implications for the </a:t>
            </a:r>
            <a:r>
              <a:rPr lang="en-US" sz="3600" b="1" dirty="0"/>
              <a:t>implementation</a:t>
            </a:r>
            <a:r>
              <a:rPr lang="en-US" sz="3600" dirty="0"/>
              <a:t> of policy and the way in which discourse about plagiarism is framed.</a:t>
            </a:r>
          </a:p>
        </p:txBody>
      </p:sp>
      <p:sp>
        <p:nvSpPr>
          <p:cNvPr id="2" name="Oval 1">
            <a:extLst>
              <a:ext uri="{FF2B5EF4-FFF2-40B4-BE49-F238E27FC236}">
                <a16:creationId xmlns:a16="http://schemas.microsoft.com/office/drawing/2014/main" id="{764E53B6-6BBC-3D2A-8C8C-BD5B8A492084}"/>
              </a:ext>
            </a:extLst>
          </p:cNvPr>
          <p:cNvSpPr/>
          <p:nvPr/>
        </p:nvSpPr>
        <p:spPr>
          <a:xfrm>
            <a:off x="10894384" y="149455"/>
            <a:ext cx="1040661" cy="937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t>2</a:t>
            </a:r>
          </a:p>
        </p:txBody>
      </p:sp>
    </p:spTree>
    <p:extLst>
      <p:ext uri="{BB962C8B-B14F-4D97-AF65-F5344CB8AC3E}">
        <p14:creationId xmlns:p14="http://schemas.microsoft.com/office/powerpoint/2010/main" val="975031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1613-DAF7-C5D3-B154-4093FA25558D}"/>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35F2874E-059B-765E-6DF0-9A2763186D45}"/>
              </a:ext>
            </a:extLst>
          </p:cNvPr>
          <p:cNvSpPr>
            <a:spLocks noGrp="1"/>
          </p:cNvSpPr>
          <p:nvPr>
            <p:ph idx="1"/>
          </p:nvPr>
        </p:nvSpPr>
        <p:spPr>
          <a:xfrm>
            <a:off x="970221" y="2556932"/>
            <a:ext cx="10287000" cy="3318936"/>
          </a:xfrm>
        </p:spPr>
        <p:txBody>
          <a:bodyPr>
            <a:normAutofit/>
          </a:bodyPr>
          <a:lstStyle/>
          <a:p>
            <a:r>
              <a:rPr lang="en-US" sz="4400"/>
              <a:t>What are some important things this introduction does?</a:t>
            </a:r>
          </a:p>
          <a:p>
            <a:r>
              <a:rPr lang="en-US" sz="4400"/>
              <a:t>Why is a qualitative method the appropriate choice for this paper?</a:t>
            </a:r>
          </a:p>
        </p:txBody>
      </p:sp>
    </p:spTree>
    <p:extLst>
      <p:ext uri="{BB962C8B-B14F-4D97-AF65-F5344CB8AC3E}">
        <p14:creationId xmlns:p14="http://schemas.microsoft.com/office/powerpoint/2010/main" val="4163495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83EC-1B4F-E739-4558-6735B56953B3}"/>
              </a:ext>
            </a:extLst>
          </p:cNvPr>
          <p:cNvSpPr>
            <a:spLocks noGrp="1"/>
          </p:cNvSpPr>
          <p:nvPr>
            <p:ph type="title"/>
          </p:nvPr>
        </p:nvSpPr>
        <p:spPr/>
        <p:txBody>
          <a:bodyPr>
            <a:normAutofit fontScale="90000"/>
          </a:bodyPr>
          <a:lstStyle/>
          <a:p>
            <a:r>
              <a:rPr lang="en-US"/>
              <a:t>Replaced the underlined words in the sentences on Page 48.</a:t>
            </a:r>
          </a:p>
        </p:txBody>
      </p:sp>
      <p:graphicFrame>
        <p:nvGraphicFramePr>
          <p:cNvPr id="4" name="Table 4">
            <a:extLst>
              <a:ext uri="{FF2B5EF4-FFF2-40B4-BE49-F238E27FC236}">
                <a16:creationId xmlns:a16="http://schemas.microsoft.com/office/drawing/2014/main" id="{6A0735FD-3A56-D6F0-B4AA-12C54F65B3FD}"/>
              </a:ext>
            </a:extLst>
          </p:cNvPr>
          <p:cNvGraphicFramePr>
            <a:graphicFrameLocks noGrp="1"/>
          </p:cNvGraphicFramePr>
          <p:nvPr>
            <p:ph idx="1"/>
          </p:nvPr>
        </p:nvGraphicFramePr>
        <p:xfrm>
          <a:off x="1488558" y="2630561"/>
          <a:ext cx="9157292" cy="3137600"/>
        </p:xfrm>
        <a:graphic>
          <a:graphicData uri="http://schemas.openxmlformats.org/drawingml/2006/table">
            <a:tbl>
              <a:tblPr bandRow="1">
                <a:tableStyleId>{5C22544A-7EE6-4342-B048-85BDC9FD1C3A}</a:tableStyleId>
              </a:tblPr>
              <a:tblGrid>
                <a:gridCol w="4578646">
                  <a:extLst>
                    <a:ext uri="{9D8B030D-6E8A-4147-A177-3AD203B41FA5}">
                      <a16:colId xmlns:a16="http://schemas.microsoft.com/office/drawing/2014/main" val="589306609"/>
                    </a:ext>
                  </a:extLst>
                </a:gridCol>
                <a:gridCol w="4578646">
                  <a:extLst>
                    <a:ext uri="{9D8B030D-6E8A-4147-A177-3AD203B41FA5}">
                      <a16:colId xmlns:a16="http://schemas.microsoft.com/office/drawing/2014/main" val="1477938657"/>
                    </a:ext>
                  </a:extLst>
                </a:gridCol>
              </a:tblGrid>
              <a:tr h="784400">
                <a:tc>
                  <a:txBody>
                    <a:bodyPr/>
                    <a:lstStyle/>
                    <a:p>
                      <a:pPr algn="ctr"/>
                      <a:r>
                        <a:rPr lang="en-US" sz="3200"/>
                        <a:t>Primary</a:t>
                      </a:r>
                    </a:p>
                  </a:txBody>
                  <a:tcPr anchor="ctr"/>
                </a:tc>
                <a:tc>
                  <a:txBody>
                    <a:bodyPr/>
                    <a:lstStyle/>
                    <a:p>
                      <a:pPr algn="ctr"/>
                      <a:r>
                        <a:rPr lang="en-US" sz="3200"/>
                        <a:t>Demonstrate</a:t>
                      </a:r>
                    </a:p>
                  </a:txBody>
                  <a:tcPr anchor="ctr"/>
                </a:tc>
                <a:extLst>
                  <a:ext uri="{0D108BD9-81ED-4DB2-BD59-A6C34878D82A}">
                    <a16:rowId xmlns:a16="http://schemas.microsoft.com/office/drawing/2014/main" val="1624618529"/>
                  </a:ext>
                </a:extLst>
              </a:tr>
              <a:tr h="784400">
                <a:tc>
                  <a:txBody>
                    <a:bodyPr/>
                    <a:lstStyle/>
                    <a:p>
                      <a:pPr algn="ctr"/>
                      <a:r>
                        <a:rPr lang="en-US" sz="3200" dirty="0"/>
                        <a:t>Synonymous with</a:t>
                      </a:r>
                    </a:p>
                  </a:txBody>
                  <a:tcPr anchor="ctr"/>
                </a:tc>
                <a:tc>
                  <a:txBody>
                    <a:bodyPr/>
                    <a:lstStyle/>
                    <a:p>
                      <a:pPr algn="ctr"/>
                      <a:r>
                        <a:rPr lang="en-US" sz="3200"/>
                        <a:t>Contentious</a:t>
                      </a:r>
                    </a:p>
                  </a:txBody>
                  <a:tcPr anchor="ctr"/>
                </a:tc>
                <a:extLst>
                  <a:ext uri="{0D108BD9-81ED-4DB2-BD59-A6C34878D82A}">
                    <a16:rowId xmlns:a16="http://schemas.microsoft.com/office/drawing/2014/main" val="791589812"/>
                  </a:ext>
                </a:extLst>
              </a:tr>
              <a:tr h="784400">
                <a:tc>
                  <a:txBody>
                    <a:bodyPr/>
                    <a:lstStyle/>
                    <a:p>
                      <a:pPr algn="ctr"/>
                      <a:r>
                        <a:rPr lang="en-US" sz="3200"/>
                        <a:t>Alienation</a:t>
                      </a:r>
                    </a:p>
                  </a:txBody>
                  <a:tcPr anchor="ctr"/>
                </a:tc>
                <a:tc>
                  <a:txBody>
                    <a:bodyPr/>
                    <a:lstStyle/>
                    <a:p>
                      <a:pPr algn="ctr"/>
                      <a:r>
                        <a:rPr lang="en-US" sz="3200"/>
                        <a:t>Construe</a:t>
                      </a:r>
                    </a:p>
                  </a:txBody>
                  <a:tcPr anchor="ctr"/>
                </a:tc>
                <a:extLst>
                  <a:ext uri="{0D108BD9-81ED-4DB2-BD59-A6C34878D82A}">
                    <a16:rowId xmlns:a16="http://schemas.microsoft.com/office/drawing/2014/main" val="2699959369"/>
                  </a:ext>
                </a:extLst>
              </a:tr>
              <a:tr h="784400">
                <a:tc>
                  <a:txBody>
                    <a:bodyPr/>
                    <a:lstStyle/>
                    <a:p>
                      <a:pPr algn="ctr"/>
                      <a:r>
                        <a:rPr lang="en-US" sz="3200"/>
                        <a:t>Engaged</a:t>
                      </a:r>
                    </a:p>
                  </a:txBody>
                  <a:tcPr anchor="ctr"/>
                </a:tc>
                <a:tc>
                  <a:txBody>
                    <a:bodyPr/>
                    <a:lstStyle/>
                    <a:p>
                      <a:pPr algn="ctr"/>
                      <a:endParaRPr lang="en-US" sz="3200" dirty="0"/>
                    </a:p>
                  </a:txBody>
                  <a:tcPr anchor="ctr"/>
                </a:tc>
                <a:extLst>
                  <a:ext uri="{0D108BD9-81ED-4DB2-BD59-A6C34878D82A}">
                    <a16:rowId xmlns:a16="http://schemas.microsoft.com/office/drawing/2014/main" val="1528175833"/>
                  </a:ext>
                </a:extLst>
              </a:tr>
            </a:tbl>
          </a:graphicData>
        </a:graphic>
      </p:graphicFrame>
    </p:spTree>
    <p:extLst>
      <p:ext uri="{BB962C8B-B14F-4D97-AF65-F5344CB8AC3E}">
        <p14:creationId xmlns:p14="http://schemas.microsoft.com/office/powerpoint/2010/main" val="652470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3F8690-162B-D529-69A0-EC7705194F8A}"/>
              </a:ext>
            </a:extLst>
          </p:cNvPr>
          <p:cNvSpPr txBox="1"/>
          <p:nvPr/>
        </p:nvSpPr>
        <p:spPr>
          <a:xfrm>
            <a:off x="817376" y="674400"/>
            <a:ext cx="10758821" cy="5509200"/>
          </a:xfrm>
          <a:prstGeom prst="rect">
            <a:avLst/>
          </a:prstGeom>
          <a:noFill/>
        </p:spPr>
        <p:txBody>
          <a:bodyPr wrap="square">
            <a:spAutoFit/>
          </a:bodyPr>
          <a:lstStyle/>
          <a:p>
            <a:pPr marL="514350" indent="-514350">
              <a:buAutoNum type="arabicParenR"/>
            </a:pPr>
            <a:r>
              <a:rPr lang="en-US" sz="3200"/>
              <a:t>Some teachers are insufficiently sensitive and can underestimate a child’s intellectual abilities or wrongly </a:t>
            </a:r>
            <a:r>
              <a:rPr lang="en-US" sz="3200" b="1" u="sng"/>
              <a:t>regard</a:t>
            </a:r>
            <a:r>
              <a:rPr lang="en-US" sz="3200"/>
              <a:t> a child as lazy.</a:t>
            </a:r>
            <a:br>
              <a:rPr lang="en-US" sz="3200"/>
            </a:br>
            <a:endParaRPr lang="en-US" sz="3200"/>
          </a:p>
          <a:p>
            <a:pPr marL="514350" indent="-514350">
              <a:buAutoNum type="arabicParenR"/>
            </a:pPr>
            <a:r>
              <a:rPr lang="en-US" sz="3200"/>
              <a:t>Teachers often use questions to ensure that students are attentive and </a:t>
            </a:r>
            <a:r>
              <a:rPr lang="en-US" sz="3200" b="1" u="sng"/>
              <a:t>involved</a:t>
            </a:r>
            <a:r>
              <a:rPr lang="en-US" sz="3200"/>
              <a:t>, and to assess students’ understanding.</a:t>
            </a:r>
            <a:br>
              <a:rPr lang="en-US" sz="3200"/>
            </a:br>
            <a:r>
              <a:rPr lang="en-US" sz="3200"/>
              <a:t> </a:t>
            </a:r>
          </a:p>
          <a:p>
            <a:pPr marL="514350" indent="-514350">
              <a:buAutoNum type="arabicParenR"/>
            </a:pPr>
            <a:r>
              <a:rPr lang="en-US" sz="3200"/>
              <a:t>These suggestions </a:t>
            </a:r>
            <a:r>
              <a:rPr lang="en-US" sz="3200" b="1" u="sng"/>
              <a:t>show</a:t>
            </a:r>
            <a:r>
              <a:rPr lang="en-US" sz="3200"/>
              <a:t> how cultural values can be used to generate hypotheses about work-related variables. </a:t>
            </a:r>
            <a:br>
              <a:rPr lang="en-US" sz="3200"/>
            </a:br>
            <a:endParaRPr lang="en-US" sz="3200"/>
          </a:p>
          <a:p>
            <a:pPr marL="514350" indent="-514350">
              <a:buAutoNum type="arabicParenR"/>
            </a:pPr>
            <a:r>
              <a:rPr lang="en-US" sz="3200"/>
              <a:t>Plagiarism is a </a:t>
            </a:r>
            <a:r>
              <a:rPr lang="en-US" sz="3200" b="1" u="sng"/>
              <a:t>controversial</a:t>
            </a:r>
            <a:r>
              <a:rPr lang="en-US" sz="3200"/>
              <a:t> issue in higher education, frequently the subject of colourful rhetoric.</a:t>
            </a:r>
          </a:p>
        </p:txBody>
      </p:sp>
    </p:spTree>
    <p:extLst>
      <p:ext uri="{BB962C8B-B14F-4D97-AF65-F5344CB8AC3E}">
        <p14:creationId xmlns:p14="http://schemas.microsoft.com/office/powerpoint/2010/main" val="2377279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A67797-A8CC-7CB5-F029-B11AAC441B26}"/>
              </a:ext>
            </a:extLst>
          </p:cNvPr>
          <p:cNvSpPr txBox="1"/>
          <p:nvPr/>
        </p:nvSpPr>
        <p:spPr>
          <a:xfrm>
            <a:off x="518337" y="428178"/>
            <a:ext cx="11223993" cy="5509200"/>
          </a:xfrm>
          <a:prstGeom prst="rect">
            <a:avLst/>
          </a:prstGeom>
          <a:solidFill>
            <a:schemeClr val="bg1"/>
          </a:solidFill>
        </p:spPr>
        <p:txBody>
          <a:bodyPr wrap="square">
            <a:spAutoFit/>
          </a:bodyPr>
          <a:lstStyle/>
          <a:p>
            <a:r>
              <a:rPr lang="en-US" sz="3200"/>
              <a:t>5) The </a:t>
            </a:r>
            <a:r>
              <a:rPr lang="en-US" sz="3200" b="1" u="sng"/>
              <a:t>bottom-line</a:t>
            </a:r>
            <a:r>
              <a:rPr lang="en-US" sz="3200"/>
              <a:t> difference between economic activity inside the firm and economic activity in the “market” is that the former is carried on within an administrative organization, while the latter is not.</a:t>
            </a:r>
            <a:br>
              <a:rPr lang="en-US" sz="3200"/>
            </a:br>
            <a:endParaRPr lang="en-US" sz="3200"/>
          </a:p>
          <a:p>
            <a:r>
              <a:rPr lang="en-US" sz="3200"/>
              <a:t>6) </a:t>
            </a:r>
            <a:r>
              <a:rPr lang="en-US" sz="3200" b="1" u="sng"/>
              <a:t>In agreement with</a:t>
            </a:r>
            <a:r>
              <a:rPr lang="en-US" sz="3200"/>
              <a:t> Darwin’s evolutionary perspective, Freud observed that intense anxiety was prevalent in most psychiatric disorders.</a:t>
            </a:r>
            <a:br>
              <a:rPr lang="en-US" sz="3200"/>
            </a:br>
            <a:endParaRPr lang="en-US" sz="3200"/>
          </a:p>
          <a:p>
            <a:r>
              <a:rPr lang="en-US" sz="3200"/>
              <a:t>7) For some time now, I have been deeply concerned about the growing </a:t>
            </a:r>
            <a:r>
              <a:rPr lang="en-US" sz="3200" b="1" u="sng"/>
              <a:t>separation</a:t>
            </a:r>
            <a:r>
              <a:rPr lang="en-US" sz="3200"/>
              <a:t> between legal education and the legal profession.</a:t>
            </a:r>
          </a:p>
        </p:txBody>
      </p:sp>
    </p:spTree>
    <p:extLst>
      <p:ext uri="{BB962C8B-B14F-4D97-AF65-F5344CB8AC3E}">
        <p14:creationId xmlns:p14="http://schemas.microsoft.com/office/powerpoint/2010/main" val="3679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5F47-A93B-9487-68F9-A84AB6EE2FDD}"/>
              </a:ext>
            </a:extLst>
          </p:cNvPr>
          <p:cNvSpPr>
            <a:spLocks noGrp="1"/>
          </p:cNvSpPr>
          <p:nvPr>
            <p:ph type="title"/>
          </p:nvPr>
        </p:nvSpPr>
        <p:spPr/>
        <p:txBody>
          <a:bodyPr>
            <a:normAutofit/>
          </a:bodyPr>
          <a:lstStyle/>
          <a:p>
            <a:r>
              <a:rPr lang="en-US" sz="6000"/>
              <a:t>Last Class</a:t>
            </a:r>
          </a:p>
        </p:txBody>
      </p:sp>
      <p:sp>
        <p:nvSpPr>
          <p:cNvPr id="3" name="Content Placeholder 2">
            <a:extLst>
              <a:ext uri="{FF2B5EF4-FFF2-40B4-BE49-F238E27FC236}">
                <a16:creationId xmlns:a16="http://schemas.microsoft.com/office/drawing/2014/main" id="{3701BF2D-FAD7-DB21-D246-EA3517D69B3A}"/>
              </a:ext>
            </a:extLst>
          </p:cNvPr>
          <p:cNvSpPr>
            <a:spLocks noGrp="1"/>
          </p:cNvSpPr>
          <p:nvPr>
            <p:ph idx="1"/>
          </p:nvPr>
        </p:nvSpPr>
        <p:spPr>
          <a:xfrm>
            <a:off x="1069901" y="4553446"/>
            <a:ext cx="10373390" cy="1450065"/>
          </a:xfrm>
        </p:spPr>
        <p:txBody>
          <a:bodyPr>
            <a:normAutofit/>
          </a:bodyPr>
          <a:lstStyle/>
          <a:p>
            <a:r>
              <a:rPr lang="en-US" sz="3200" dirty="0"/>
              <a:t>We finished looking at Methods sections</a:t>
            </a:r>
          </a:p>
          <a:p>
            <a:r>
              <a:rPr lang="en-US" sz="3200" dirty="0"/>
              <a:t>Today we will look at Introductions</a:t>
            </a:r>
          </a:p>
        </p:txBody>
      </p:sp>
      <p:pic>
        <p:nvPicPr>
          <p:cNvPr id="6" name="Picture 5">
            <a:extLst>
              <a:ext uri="{FF2B5EF4-FFF2-40B4-BE49-F238E27FC236}">
                <a16:creationId xmlns:a16="http://schemas.microsoft.com/office/drawing/2014/main" id="{E3EF1303-8E5C-DED6-209D-455A43A95510}"/>
              </a:ext>
            </a:extLst>
          </p:cNvPr>
          <p:cNvPicPr>
            <a:picLocks noChangeAspect="1"/>
          </p:cNvPicPr>
          <p:nvPr/>
        </p:nvPicPr>
        <p:blipFill>
          <a:blip r:embed="rId2"/>
          <a:stretch>
            <a:fillRect/>
          </a:stretch>
        </p:blipFill>
        <p:spPr>
          <a:xfrm>
            <a:off x="2032000" y="2350803"/>
            <a:ext cx="8128000" cy="17027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7636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0D4F-9BE8-F269-6354-72509BB7F2B6}"/>
              </a:ext>
            </a:extLst>
          </p:cNvPr>
          <p:cNvSpPr>
            <a:spLocks noGrp="1"/>
          </p:cNvSpPr>
          <p:nvPr>
            <p:ph type="title"/>
          </p:nvPr>
        </p:nvSpPr>
        <p:spPr/>
        <p:txBody>
          <a:bodyPr>
            <a:normAutofit/>
          </a:bodyPr>
          <a:lstStyle/>
          <a:p>
            <a:r>
              <a:rPr lang="en-US" sz="5400" dirty="0"/>
              <a:t>Writing Introductions</a:t>
            </a:r>
          </a:p>
        </p:txBody>
      </p:sp>
      <p:sp>
        <p:nvSpPr>
          <p:cNvPr id="3" name="Content Placeholder 2">
            <a:extLst>
              <a:ext uri="{FF2B5EF4-FFF2-40B4-BE49-F238E27FC236}">
                <a16:creationId xmlns:a16="http://schemas.microsoft.com/office/drawing/2014/main" id="{4ADBC11F-FEA6-4486-0251-6D49A488C2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780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E1B4-F813-EEB1-B2E7-BAE3133CFACD}"/>
              </a:ext>
            </a:extLst>
          </p:cNvPr>
          <p:cNvSpPr>
            <a:spLocks noGrp="1"/>
          </p:cNvSpPr>
          <p:nvPr>
            <p:ph type="title"/>
          </p:nvPr>
        </p:nvSpPr>
        <p:spPr/>
        <p:txBody>
          <a:bodyPr/>
          <a:lstStyle/>
          <a:p>
            <a:r>
              <a:rPr lang="en-US"/>
              <a:t>Review – Introduction</a:t>
            </a:r>
          </a:p>
        </p:txBody>
      </p:sp>
      <p:sp>
        <p:nvSpPr>
          <p:cNvPr id="3" name="Text Placeholder 2">
            <a:extLst>
              <a:ext uri="{FF2B5EF4-FFF2-40B4-BE49-F238E27FC236}">
                <a16:creationId xmlns:a16="http://schemas.microsoft.com/office/drawing/2014/main" id="{20A7747C-7EBF-8696-0959-8F19680DC315}"/>
              </a:ext>
            </a:extLst>
          </p:cNvPr>
          <p:cNvSpPr>
            <a:spLocks noGrp="1"/>
          </p:cNvSpPr>
          <p:nvPr>
            <p:ph idx="1"/>
          </p:nvPr>
        </p:nvSpPr>
        <p:spPr>
          <a:xfrm>
            <a:off x="1003448" y="2556932"/>
            <a:ext cx="10207255" cy="3318936"/>
          </a:xfrm>
        </p:spPr>
        <p:txBody>
          <a:bodyPr>
            <a:normAutofit/>
          </a:bodyPr>
          <a:lstStyle/>
          <a:p>
            <a:pPr marL="0" indent="0">
              <a:buNone/>
            </a:pPr>
            <a:r>
              <a:rPr lang="en-US" sz="3600"/>
              <a:t>We have covered introductions in general and two specific introductions</a:t>
            </a:r>
          </a:p>
          <a:p>
            <a:pPr marL="0" indent="0">
              <a:buNone/>
            </a:pPr>
            <a:r>
              <a:rPr lang="en-US" sz="3600"/>
              <a:t>From what we have covered so far, what is the purpose and function of an introduction?</a:t>
            </a:r>
          </a:p>
        </p:txBody>
      </p:sp>
    </p:spTree>
    <p:extLst>
      <p:ext uri="{BB962C8B-B14F-4D97-AF65-F5344CB8AC3E}">
        <p14:creationId xmlns:p14="http://schemas.microsoft.com/office/powerpoint/2010/main" val="194555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F2F2-79DD-79CD-5E28-9A9B13F799C9}"/>
              </a:ext>
            </a:extLst>
          </p:cNvPr>
          <p:cNvSpPr>
            <a:spLocks noGrp="1"/>
          </p:cNvSpPr>
          <p:nvPr>
            <p:ph type="title"/>
          </p:nvPr>
        </p:nvSpPr>
        <p:spPr/>
        <p:txBody>
          <a:bodyPr/>
          <a:lstStyle/>
          <a:p>
            <a:r>
              <a:rPr lang="en-US"/>
              <a:t>Introduction Purpose</a:t>
            </a:r>
          </a:p>
        </p:txBody>
      </p:sp>
      <p:sp>
        <p:nvSpPr>
          <p:cNvPr id="3" name="Content Placeholder 2">
            <a:extLst>
              <a:ext uri="{FF2B5EF4-FFF2-40B4-BE49-F238E27FC236}">
                <a16:creationId xmlns:a16="http://schemas.microsoft.com/office/drawing/2014/main" id="{FC610348-5D47-D0F1-5AC6-92B04505C3AF}"/>
              </a:ext>
            </a:extLst>
          </p:cNvPr>
          <p:cNvSpPr>
            <a:spLocks noGrp="1"/>
          </p:cNvSpPr>
          <p:nvPr>
            <p:ph idx="1"/>
          </p:nvPr>
        </p:nvSpPr>
        <p:spPr>
          <a:xfrm>
            <a:off x="983512" y="2556932"/>
            <a:ext cx="10253773" cy="3318936"/>
          </a:xfrm>
        </p:spPr>
        <p:txBody>
          <a:bodyPr>
            <a:normAutofit/>
          </a:bodyPr>
          <a:lstStyle/>
          <a:p>
            <a:r>
              <a:rPr lang="en-US" sz="3200"/>
              <a:t>The introduction explains and defends the rationale behind the work to the reader</a:t>
            </a:r>
          </a:p>
          <a:p>
            <a:r>
              <a:rPr lang="en-US" sz="3200"/>
              <a:t>It places the work in a theoretical context</a:t>
            </a:r>
          </a:p>
          <a:p>
            <a:r>
              <a:rPr lang="en-US" sz="3200"/>
              <a:t>It allows the reader to understand the objective</a:t>
            </a:r>
          </a:p>
          <a:p>
            <a:r>
              <a:rPr lang="en-US" sz="3200"/>
              <a:t>Purpose: </a:t>
            </a:r>
            <a:r>
              <a:rPr lang="en-US" sz="3200" b="1"/>
              <a:t>Help the reader understand</a:t>
            </a:r>
          </a:p>
          <a:p>
            <a:endParaRPr lang="en-US" sz="3200"/>
          </a:p>
          <a:p>
            <a:endParaRPr lang="en-US" sz="3200"/>
          </a:p>
          <a:p>
            <a:endParaRPr lang="en-US" sz="3200"/>
          </a:p>
        </p:txBody>
      </p:sp>
    </p:spTree>
    <p:extLst>
      <p:ext uri="{BB962C8B-B14F-4D97-AF65-F5344CB8AC3E}">
        <p14:creationId xmlns:p14="http://schemas.microsoft.com/office/powerpoint/2010/main" val="267245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C86-07C7-06E8-300F-A0681FE1ED22}"/>
              </a:ext>
            </a:extLst>
          </p:cNvPr>
          <p:cNvSpPr>
            <a:spLocks noGrp="1"/>
          </p:cNvSpPr>
          <p:nvPr>
            <p:ph type="title"/>
          </p:nvPr>
        </p:nvSpPr>
        <p:spPr/>
        <p:txBody>
          <a:bodyPr/>
          <a:lstStyle/>
          <a:p>
            <a:r>
              <a:rPr lang="en-US"/>
              <a:t>Introduction Function 1</a:t>
            </a:r>
          </a:p>
        </p:txBody>
      </p:sp>
      <p:sp>
        <p:nvSpPr>
          <p:cNvPr id="3" name="Content Placeholder 2">
            <a:extLst>
              <a:ext uri="{FF2B5EF4-FFF2-40B4-BE49-F238E27FC236}">
                <a16:creationId xmlns:a16="http://schemas.microsoft.com/office/drawing/2014/main" id="{AE42E483-E3EC-F539-1876-08998AE7085F}"/>
              </a:ext>
            </a:extLst>
          </p:cNvPr>
          <p:cNvSpPr>
            <a:spLocks noGrp="1"/>
          </p:cNvSpPr>
          <p:nvPr>
            <p:ph idx="1"/>
          </p:nvPr>
        </p:nvSpPr>
        <p:spPr>
          <a:xfrm>
            <a:off x="956930" y="2556932"/>
            <a:ext cx="9939667" cy="3318936"/>
          </a:xfrm>
        </p:spPr>
        <p:txBody>
          <a:bodyPr>
            <a:normAutofit/>
          </a:bodyPr>
          <a:lstStyle/>
          <a:p>
            <a:pPr marL="0" indent="0">
              <a:buNone/>
            </a:pPr>
            <a:r>
              <a:rPr lang="en-US" sz="3200"/>
              <a:t>Establish the context of the work being reported</a:t>
            </a:r>
          </a:p>
          <a:p>
            <a:r>
              <a:rPr lang="en-US" sz="3200"/>
              <a:t>By discussing the relevant primary research literature (with citations)</a:t>
            </a:r>
          </a:p>
          <a:p>
            <a:r>
              <a:rPr lang="en-US" sz="3200"/>
              <a:t>summarizing your current understanding of the problem you are investigating</a:t>
            </a:r>
          </a:p>
        </p:txBody>
      </p:sp>
    </p:spTree>
    <p:extLst>
      <p:ext uri="{BB962C8B-B14F-4D97-AF65-F5344CB8AC3E}">
        <p14:creationId xmlns:p14="http://schemas.microsoft.com/office/powerpoint/2010/main" val="3310293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D37D-FF4B-04C7-FA8F-FC7721A97663}"/>
              </a:ext>
            </a:extLst>
          </p:cNvPr>
          <p:cNvSpPr>
            <a:spLocks noGrp="1"/>
          </p:cNvSpPr>
          <p:nvPr>
            <p:ph type="title"/>
          </p:nvPr>
        </p:nvSpPr>
        <p:spPr/>
        <p:txBody>
          <a:bodyPr/>
          <a:lstStyle/>
          <a:p>
            <a:r>
              <a:rPr lang="en-US"/>
              <a:t>Introduction Function 2</a:t>
            </a:r>
          </a:p>
        </p:txBody>
      </p:sp>
      <p:sp>
        <p:nvSpPr>
          <p:cNvPr id="3" name="Content Placeholder 2">
            <a:extLst>
              <a:ext uri="{FF2B5EF4-FFF2-40B4-BE49-F238E27FC236}">
                <a16:creationId xmlns:a16="http://schemas.microsoft.com/office/drawing/2014/main" id="{9F878A7F-C49C-2F5D-2DEE-C6E15A11B90A}"/>
              </a:ext>
            </a:extLst>
          </p:cNvPr>
          <p:cNvSpPr>
            <a:spLocks noGrp="1"/>
          </p:cNvSpPr>
          <p:nvPr>
            <p:ph idx="1"/>
          </p:nvPr>
        </p:nvSpPr>
        <p:spPr/>
        <p:txBody>
          <a:bodyPr>
            <a:noAutofit/>
          </a:bodyPr>
          <a:lstStyle/>
          <a:p>
            <a:pPr marL="0" indent="0">
              <a:buNone/>
            </a:pPr>
            <a:r>
              <a:rPr lang="en-US" sz="3600" dirty="0"/>
              <a:t>State the purpose of the work in the form of the </a:t>
            </a:r>
          </a:p>
          <a:p>
            <a:r>
              <a:rPr lang="en-US" sz="3600" dirty="0"/>
              <a:t>The hypothesis</a:t>
            </a:r>
          </a:p>
          <a:p>
            <a:r>
              <a:rPr lang="en-US" sz="3600"/>
              <a:t>The research question</a:t>
            </a:r>
            <a:r>
              <a:rPr lang="en-US" sz="3600" dirty="0"/>
              <a:t>, or</a:t>
            </a:r>
          </a:p>
          <a:p>
            <a:r>
              <a:rPr lang="en-US" sz="3600" dirty="0"/>
              <a:t>The problem you studied</a:t>
            </a:r>
          </a:p>
        </p:txBody>
      </p:sp>
    </p:spTree>
    <p:extLst>
      <p:ext uri="{BB962C8B-B14F-4D97-AF65-F5344CB8AC3E}">
        <p14:creationId xmlns:p14="http://schemas.microsoft.com/office/powerpoint/2010/main" val="83554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4397-E171-59D6-8A34-8F5C161E3244}"/>
              </a:ext>
            </a:extLst>
          </p:cNvPr>
          <p:cNvSpPr>
            <a:spLocks noGrp="1"/>
          </p:cNvSpPr>
          <p:nvPr>
            <p:ph type="title"/>
          </p:nvPr>
        </p:nvSpPr>
        <p:spPr/>
        <p:txBody>
          <a:bodyPr/>
          <a:lstStyle/>
          <a:p>
            <a:r>
              <a:rPr lang="en-US"/>
              <a:t>Introduction Function 3</a:t>
            </a:r>
          </a:p>
        </p:txBody>
      </p:sp>
      <p:sp>
        <p:nvSpPr>
          <p:cNvPr id="3" name="Content Placeholder 2">
            <a:extLst>
              <a:ext uri="{FF2B5EF4-FFF2-40B4-BE49-F238E27FC236}">
                <a16:creationId xmlns:a16="http://schemas.microsoft.com/office/drawing/2014/main" id="{E2C661D5-F144-EF48-3AAA-A6FE9D7FDE25}"/>
              </a:ext>
            </a:extLst>
          </p:cNvPr>
          <p:cNvSpPr>
            <a:spLocks noGrp="1"/>
          </p:cNvSpPr>
          <p:nvPr>
            <p:ph idx="1"/>
          </p:nvPr>
        </p:nvSpPr>
        <p:spPr>
          <a:xfrm>
            <a:off x="983512" y="2556932"/>
            <a:ext cx="10386680" cy="3318936"/>
          </a:xfrm>
        </p:spPr>
        <p:txBody>
          <a:bodyPr>
            <a:normAutofit/>
          </a:bodyPr>
          <a:lstStyle/>
          <a:p>
            <a:pPr marL="0" indent="0">
              <a:buNone/>
            </a:pPr>
            <a:r>
              <a:rPr lang="en-US" sz="3200"/>
              <a:t>Briefly explain:</a:t>
            </a:r>
          </a:p>
          <a:p>
            <a:r>
              <a:rPr lang="en-US" sz="3200"/>
              <a:t>Your rationale</a:t>
            </a:r>
          </a:p>
          <a:p>
            <a:r>
              <a:rPr lang="en-US" sz="3200"/>
              <a:t>Approach</a:t>
            </a:r>
          </a:p>
          <a:p>
            <a:r>
              <a:rPr lang="en-US" sz="3200"/>
              <a:t>Whenever possible, the possible outcomes your study can reveal.</a:t>
            </a:r>
          </a:p>
        </p:txBody>
      </p:sp>
    </p:spTree>
    <p:extLst>
      <p:ext uri="{BB962C8B-B14F-4D97-AF65-F5344CB8AC3E}">
        <p14:creationId xmlns:p14="http://schemas.microsoft.com/office/powerpoint/2010/main" val="2428707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7166-3926-30D3-2472-F4A0361751CC}"/>
              </a:ext>
            </a:extLst>
          </p:cNvPr>
          <p:cNvSpPr>
            <a:spLocks noGrp="1"/>
          </p:cNvSpPr>
          <p:nvPr>
            <p:ph type="title"/>
          </p:nvPr>
        </p:nvSpPr>
        <p:spPr/>
        <p:txBody>
          <a:bodyPr/>
          <a:lstStyle/>
          <a:p>
            <a:r>
              <a:rPr lang="en-US"/>
              <a:t>Introduction Style</a:t>
            </a:r>
          </a:p>
        </p:txBody>
      </p:sp>
      <p:sp>
        <p:nvSpPr>
          <p:cNvPr id="3" name="Content Placeholder 2">
            <a:extLst>
              <a:ext uri="{FF2B5EF4-FFF2-40B4-BE49-F238E27FC236}">
                <a16:creationId xmlns:a16="http://schemas.microsoft.com/office/drawing/2014/main" id="{06EE6785-91D7-DB8E-B242-95C69F265C8D}"/>
              </a:ext>
            </a:extLst>
          </p:cNvPr>
          <p:cNvSpPr>
            <a:spLocks noGrp="1"/>
          </p:cNvSpPr>
          <p:nvPr>
            <p:ph idx="1"/>
          </p:nvPr>
        </p:nvSpPr>
        <p:spPr>
          <a:xfrm>
            <a:off x="990156" y="2556932"/>
            <a:ext cx="10313581" cy="3503626"/>
          </a:xfrm>
        </p:spPr>
        <p:txBody>
          <a:bodyPr/>
          <a:lstStyle/>
          <a:p>
            <a:r>
              <a:rPr lang="en-US"/>
              <a:t>We need to remember that research papers have a purpose an audience: Share research to the scientific community</a:t>
            </a:r>
          </a:p>
          <a:p>
            <a:r>
              <a:rPr lang="en-US"/>
              <a:t>As a result, introductions to research papers follow what is called the Create- A-Response Space (CARS) model, to compete for two objectives: Research space, and readers</a:t>
            </a:r>
          </a:p>
          <a:p>
            <a:r>
              <a:rPr lang="en-US"/>
              <a:t>Papers need to convince readers that 1) the research field is important and relevant and 2) this particular paper is filling an important missing part of this research</a:t>
            </a:r>
          </a:p>
        </p:txBody>
      </p:sp>
    </p:spTree>
    <p:extLst>
      <p:ext uri="{BB962C8B-B14F-4D97-AF65-F5344CB8AC3E}">
        <p14:creationId xmlns:p14="http://schemas.microsoft.com/office/powerpoint/2010/main" val="2619122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87A290-25EC-41EE-49DA-3AC7CE646F39}"/>
              </a:ext>
            </a:extLst>
          </p:cNvPr>
          <p:cNvGraphicFramePr>
            <a:graphicFrameLocks noGrp="1"/>
          </p:cNvGraphicFramePr>
          <p:nvPr/>
        </p:nvGraphicFramePr>
        <p:xfrm>
          <a:off x="86389" y="897120"/>
          <a:ext cx="11908467" cy="5842995"/>
        </p:xfrm>
        <a:graphic>
          <a:graphicData uri="http://schemas.openxmlformats.org/drawingml/2006/table">
            <a:tbl>
              <a:tblPr firstCol="1" bandRow="1">
                <a:tableStyleId>{5C22544A-7EE6-4342-B048-85BDC9FD1C3A}</a:tableStyleId>
              </a:tblPr>
              <a:tblGrid>
                <a:gridCol w="1613704">
                  <a:extLst>
                    <a:ext uri="{9D8B030D-6E8A-4147-A177-3AD203B41FA5}">
                      <a16:colId xmlns:a16="http://schemas.microsoft.com/office/drawing/2014/main" val="3308166337"/>
                    </a:ext>
                  </a:extLst>
                </a:gridCol>
                <a:gridCol w="3290294">
                  <a:extLst>
                    <a:ext uri="{9D8B030D-6E8A-4147-A177-3AD203B41FA5}">
                      <a16:colId xmlns:a16="http://schemas.microsoft.com/office/drawing/2014/main" val="3745109114"/>
                    </a:ext>
                  </a:extLst>
                </a:gridCol>
                <a:gridCol w="7004469">
                  <a:extLst>
                    <a:ext uri="{9D8B030D-6E8A-4147-A177-3AD203B41FA5}">
                      <a16:colId xmlns:a16="http://schemas.microsoft.com/office/drawing/2014/main" val="3545345033"/>
                    </a:ext>
                  </a:extLst>
                </a:gridCol>
              </a:tblGrid>
              <a:tr h="2060245">
                <a:tc>
                  <a:txBody>
                    <a:bodyPr/>
                    <a:lstStyle/>
                    <a:p>
                      <a:pPr algn="ctr"/>
                      <a:r>
                        <a:rPr lang="en-US" sz="2400"/>
                        <a:t>Move 1</a:t>
                      </a:r>
                    </a:p>
                  </a:txBody>
                  <a:tcPr anchor="ctr"/>
                </a:tc>
                <a:tc>
                  <a:txBody>
                    <a:bodyPr/>
                    <a:lstStyle/>
                    <a:p>
                      <a:pPr algn="ctr"/>
                      <a:r>
                        <a:rPr lang="en-US" sz="2400"/>
                        <a:t>Establish Research Space</a:t>
                      </a:r>
                    </a:p>
                  </a:txBody>
                  <a:tcPr anchor="ctr"/>
                </a:tc>
                <a:tc>
                  <a:txBody>
                    <a:bodyPr/>
                    <a:lstStyle/>
                    <a:p>
                      <a:pPr marL="342900" indent="-342900" algn="ctr">
                        <a:buFont typeface="Arial" panose="020B0604020202020204" pitchFamily="34" charset="0"/>
                        <a:buChar char="•"/>
                      </a:pPr>
                      <a:r>
                        <a:rPr lang="en-US" sz="2400"/>
                        <a:t>Show that the overall research area is important, central, interesting, or relevant (Optional)</a:t>
                      </a:r>
                    </a:p>
                    <a:p>
                      <a:pPr marL="342900" indent="-342900" algn="ctr">
                        <a:buFont typeface="Arial" panose="020B0604020202020204" pitchFamily="34" charset="0"/>
                        <a:buChar char="•"/>
                      </a:pPr>
                      <a:r>
                        <a:rPr lang="en-US" sz="2400" b="1"/>
                        <a:t>Introduce and review previous research in the area</a:t>
                      </a:r>
                    </a:p>
                  </a:txBody>
                  <a:tcPr anchor="ctr"/>
                </a:tc>
                <a:extLst>
                  <a:ext uri="{0D108BD9-81ED-4DB2-BD59-A6C34878D82A}">
                    <a16:rowId xmlns:a16="http://schemas.microsoft.com/office/drawing/2014/main" val="2778797324"/>
                  </a:ext>
                </a:extLst>
              </a:tr>
              <a:tr h="1753536">
                <a:tc>
                  <a:txBody>
                    <a:bodyPr/>
                    <a:lstStyle/>
                    <a:p>
                      <a:pPr algn="ctr"/>
                      <a:r>
                        <a:rPr lang="en-US" sz="2400"/>
                        <a:t>Move 2</a:t>
                      </a:r>
                    </a:p>
                  </a:txBody>
                  <a:tcPr anchor="ctr"/>
                </a:tc>
                <a:tc>
                  <a:txBody>
                    <a:bodyPr/>
                    <a:lstStyle/>
                    <a:p>
                      <a:pPr algn="ctr"/>
                      <a:r>
                        <a:rPr lang="en-US" sz="2400"/>
                        <a:t>Establish a Motivation</a:t>
                      </a:r>
                    </a:p>
                  </a:txBody>
                  <a:tcPr anchor="ctr"/>
                </a:tc>
                <a:tc>
                  <a:txBody>
                    <a:bodyPr/>
                    <a:lstStyle/>
                    <a:p>
                      <a:pPr marL="342900" indent="-342900" algn="ctr">
                        <a:buFont typeface="Arial" panose="020B0604020202020204" pitchFamily="34" charset="0"/>
                        <a:buChar char="•"/>
                      </a:pPr>
                      <a:r>
                        <a:rPr lang="en-US" sz="2400" b="1"/>
                        <a:t>Indicate a gap in previous research, or</a:t>
                      </a:r>
                    </a:p>
                    <a:p>
                      <a:pPr marL="342900" indent="-342900" algn="ctr">
                        <a:buFont typeface="Arial" panose="020B0604020202020204" pitchFamily="34" charset="0"/>
                        <a:buChar char="•"/>
                      </a:pPr>
                      <a:r>
                        <a:rPr lang="en-US" sz="2400" b="1"/>
                        <a:t>Raise a question about previous research or extending previous knowledge in some way</a:t>
                      </a:r>
                    </a:p>
                  </a:txBody>
                  <a:tcPr anchor="ctr"/>
                </a:tc>
                <a:extLst>
                  <a:ext uri="{0D108BD9-81ED-4DB2-BD59-A6C34878D82A}">
                    <a16:rowId xmlns:a16="http://schemas.microsoft.com/office/drawing/2014/main" val="2283287566"/>
                  </a:ext>
                </a:extLst>
              </a:tr>
              <a:tr h="2029214">
                <a:tc>
                  <a:txBody>
                    <a:bodyPr/>
                    <a:lstStyle/>
                    <a:p>
                      <a:pPr algn="ctr"/>
                      <a:r>
                        <a:rPr lang="en-US" sz="2400"/>
                        <a:t>Move 3</a:t>
                      </a:r>
                    </a:p>
                  </a:txBody>
                  <a:tcPr anchor="ctr"/>
                </a:tc>
                <a:tc>
                  <a:txBody>
                    <a:bodyPr/>
                    <a:lstStyle/>
                    <a:p>
                      <a:pPr algn="ctr"/>
                      <a:r>
                        <a:rPr lang="en-US" sz="2400"/>
                        <a:t>Make an Offer</a:t>
                      </a:r>
                      <a:br>
                        <a:rPr lang="en-US" sz="2400"/>
                      </a:br>
                      <a:r>
                        <a:rPr lang="en-US" sz="2400"/>
                        <a:t>(Fill the Gap)</a:t>
                      </a:r>
                    </a:p>
                  </a:txBody>
                  <a:tcPr anchor="ctr"/>
                </a:tc>
                <a:tc>
                  <a:txBody>
                    <a:bodyPr/>
                    <a:lstStyle/>
                    <a:p>
                      <a:pPr marL="342900" indent="-342900" algn="ctr">
                        <a:buFont typeface="Arial" panose="020B0604020202020204" pitchFamily="34" charset="0"/>
                        <a:buChar char="•"/>
                      </a:pPr>
                      <a:r>
                        <a:rPr lang="en-US" sz="2400" b="1"/>
                        <a:t>Outline the purpose or nature of the proposed research</a:t>
                      </a:r>
                    </a:p>
                    <a:p>
                      <a:pPr marL="342900" indent="-342900" algn="ctr">
                        <a:buFont typeface="Arial" panose="020B0604020202020204" pitchFamily="34" charset="0"/>
                        <a:buChar char="•"/>
                      </a:pPr>
                      <a:r>
                        <a:rPr lang="en-US" sz="2400"/>
                        <a:t>Share some early findings (Optional)</a:t>
                      </a:r>
                    </a:p>
                    <a:p>
                      <a:pPr marL="342900" indent="-342900" algn="ctr">
                        <a:buFont typeface="Arial" panose="020B0604020202020204" pitchFamily="34" charset="0"/>
                        <a:buChar char="•"/>
                      </a:pPr>
                      <a:r>
                        <a:rPr lang="en-US" sz="2400"/>
                        <a:t>Indicate the structure of the research paper (Optional)</a:t>
                      </a:r>
                    </a:p>
                  </a:txBody>
                  <a:tcPr anchor="ctr"/>
                </a:tc>
                <a:extLst>
                  <a:ext uri="{0D108BD9-81ED-4DB2-BD59-A6C34878D82A}">
                    <a16:rowId xmlns:a16="http://schemas.microsoft.com/office/drawing/2014/main" val="390338760"/>
                  </a:ext>
                </a:extLst>
              </a:tr>
            </a:tbl>
          </a:graphicData>
        </a:graphic>
      </p:graphicFrame>
      <p:sp>
        <p:nvSpPr>
          <p:cNvPr id="5" name="TextBox 4">
            <a:extLst>
              <a:ext uri="{FF2B5EF4-FFF2-40B4-BE49-F238E27FC236}">
                <a16:creationId xmlns:a16="http://schemas.microsoft.com/office/drawing/2014/main" id="{95D9E8B1-D0AE-93F8-F19C-6CA7CB277E35}"/>
              </a:ext>
            </a:extLst>
          </p:cNvPr>
          <p:cNvSpPr txBox="1"/>
          <p:nvPr/>
        </p:nvSpPr>
        <p:spPr>
          <a:xfrm>
            <a:off x="1904113" y="117884"/>
            <a:ext cx="8383773" cy="646331"/>
          </a:xfrm>
          <a:prstGeom prst="rect">
            <a:avLst/>
          </a:prstGeom>
          <a:solidFill>
            <a:schemeClr val="bg1"/>
          </a:solidFill>
          <a:ln>
            <a:solidFill>
              <a:schemeClr val="tx1"/>
            </a:solidFill>
          </a:ln>
        </p:spPr>
        <p:txBody>
          <a:bodyPr wrap="square" rtlCol="0">
            <a:spAutoFit/>
          </a:bodyPr>
          <a:lstStyle/>
          <a:p>
            <a:pPr algn="ctr"/>
            <a:r>
              <a:rPr lang="en-US" sz="3600" b="1" u="sng"/>
              <a:t>Stages of Research Paper Introductions</a:t>
            </a:r>
          </a:p>
        </p:txBody>
      </p:sp>
      <p:sp>
        <p:nvSpPr>
          <p:cNvPr id="2" name="Rectangle: Rounded Corners 1">
            <a:extLst>
              <a:ext uri="{FF2B5EF4-FFF2-40B4-BE49-F238E27FC236}">
                <a16:creationId xmlns:a16="http://schemas.microsoft.com/office/drawing/2014/main" id="{67FDCBED-DDB4-6E40-8800-104DC685F15E}"/>
              </a:ext>
            </a:extLst>
          </p:cNvPr>
          <p:cNvSpPr/>
          <p:nvPr/>
        </p:nvSpPr>
        <p:spPr>
          <a:xfrm>
            <a:off x="10276811" y="-83732"/>
            <a:ext cx="182880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50</a:t>
            </a:r>
          </a:p>
        </p:txBody>
      </p:sp>
    </p:spTree>
    <p:extLst>
      <p:ext uri="{BB962C8B-B14F-4D97-AF65-F5344CB8AC3E}">
        <p14:creationId xmlns:p14="http://schemas.microsoft.com/office/powerpoint/2010/main" val="504114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BCA9-E506-3B01-1D36-5E62EC1ED564}"/>
              </a:ext>
            </a:extLst>
          </p:cNvPr>
          <p:cNvSpPr>
            <a:spLocks noGrp="1"/>
          </p:cNvSpPr>
          <p:nvPr>
            <p:ph type="title"/>
          </p:nvPr>
        </p:nvSpPr>
        <p:spPr/>
        <p:txBody>
          <a:bodyPr/>
          <a:lstStyle/>
          <a:p>
            <a:r>
              <a:rPr lang="en-US"/>
              <a:t>Examples from the Current Paper</a:t>
            </a:r>
          </a:p>
        </p:txBody>
      </p:sp>
      <p:sp>
        <p:nvSpPr>
          <p:cNvPr id="3" name="Text Placeholder 2">
            <a:extLst>
              <a:ext uri="{FF2B5EF4-FFF2-40B4-BE49-F238E27FC236}">
                <a16:creationId xmlns:a16="http://schemas.microsoft.com/office/drawing/2014/main" id="{8A34C8BD-0819-A0A2-562D-41455F1B3B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9175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CC2C40-81D3-A6E3-EF85-BC311A422772}"/>
              </a:ext>
            </a:extLst>
          </p:cNvPr>
          <p:cNvSpPr txBox="1"/>
          <p:nvPr/>
        </p:nvSpPr>
        <p:spPr>
          <a:xfrm>
            <a:off x="929241" y="800951"/>
            <a:ext cx="10333517" cy="5016758"/>
          </a:xfrm>
          <a:prstGeom prst="rect">
            <a:avLst/>
          </a:prstGeom>
          <a:noFill/>
        </p:spPr>
        <p:txBody>
          <a:bodyPr wrap="square">
            <a:spAutoFit/>
          </a:bodyPr>
          <a:lstStyle/>
          <a:p>
            <a:r>
              <a:rPr lang="en-US" sz="3200"/>
              <a:t>Whether this reflects real increases in the rate of plagiarism, the rate of detection, or increases due to greater student numbers is unclear (Larkham, 2003), but the fact that there is perceived to be an increase </a:t>
            </a:r>
            <a:r>
              <a:rPr lang="en-US" sz="3200" b="1"/>
              <a:t>is an important issue in itself</a:t>
            </a:r>
            <a:r>
              <a:rPr lang="en-US" sz="3200"/>
              <a:t> (Dordoy, 2002). Increased access to and use of the Internet is also thought to create new opportunities for plagiarists (Underwood &amp; Szabo, 2003), and problems associated with massification of HE and increasing numbers of ‘non-traditional’ students create challenges to the way students are educated about acceptable academic practices (Lillis, 1997).</a:t>
            </a:r>
          </a:p>
        </p:txBody>
      </p:sp>
      <p:sp>
        <p:nvSpPr>
          <p:cNvPr id="7" name="Rectangle: Rounded Corners 6">
            <a:extLst>
              <a:ext uri="{FF2B5EF4-FFF2-40B4-BE49-F238E27FC236}">
                <a16:creationId xmlns:a16="http://schemas.microsoft.com/office/drawing/2014/main" id="{FC0CB643-364D-467A-ADD4-C2FEEBE49ACF}"/>
              </a:ext>
            </a:extLst>
          </p:cNvPr>
          <p:cNvSpPr/>
          <p:nvPr/>
        </p:nvSpPr>
        <p:spPr>
          <a:xfrm>
            <a:off x="9655692" y="5817709"/>
            <a:ext cx="2276697" cy="673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34/35</a:t>
            </a:r>
          </a:p>
        </p:txBody>
      </p:sp>
      <p:sp>
        <p:nvSpPr>
          <p:cNvPr id="2" name="Rectangle: Rounded Corners 1">
            <a:extLst>
              <a:ext uri="{FF2B5EF4-FFF2-40B4-BE49-F238E27FC236}">
                <a16:creationId xmlns:a16="http://schemas.microsoft.com/office/drawing/2014/main" id="{A9615F8B-5A12-BBAE-B323-37D8EB604F69}"/>
              </a:ext>
            </a:extLst>
          </p:cNvPr>
          <p:cNvSpPr/>
          <p:nvPr/>
        </p:nvSpPr>
        <p:spPr>
          <a:xfrm>
            <a:off x="766872" y="5894424"/>
            <a:ext cx="7825564" cy="963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Move 1: Establishing Territory</a:t>
            </a:r>
          </a:p>
          <a:p>
            <a:pPr algn="ctr"/>
            <a:r>
              <a:rPr lang="en-US" sz="2800"/>
              <a:t>Research important/interesting + Previous research</a:t>
            </a:r>
          </a:p>
        </p:txBody>
      </p:sp>
    </p:spTree>
    <p:extLst>
      <p:ext uri="{BB962C8B-B14F-4D97-AF65-F5344CB8AC3E}">
        <p14:creationId xmlns:p14="http://schemas.microsoft.com/office/powerpoint/2010/main" val="325133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2818-DF07-D54E-C3E5-A810D4FA0C93}"/>
              </a:ext>
            </a:extLst>
          </p:cNvPr>
          <p:cNvSpPr>
            <a:spLocks noGrp="1"/>
          </p:cNvSpPr>
          <p:nvPr>
            <p:ph type="title"/>
          </p:nvPr>
        </p:nvSpPr>
        <p:spPr/>
        <p:txBody>
          <a:bodyPr/>
          <a:lstStyle/>
          <a:p>
            <a:r>
              <a:rPr lang="en-US" dirty="0"/>
              <a:t>The Writing Process</a:t>
            </a:r>
          </a:p>
        </p:txBody>
      </p:sp>
      <p:sp>
        <p:nvSpPr>
          <p:cNvPr id="3" name="Content Placeholder 2">
            <a:extLst>
              <a:ext uri="{FF2B5EF4-FFF2-40B4-BE49-F238E27FC236}">
                <a16:creationId xmlns:a16="http://schemas.microsoft.com/office/drawing/2014/main" id="{0600A7BA-A1FA-AD22-CE9A-D2657B6CECC1}"/>
              </a:ext>
            </a:extLst>
          </p:cNvPr>
          <p:cNvSpPr>
            <a:spLocks noGrp="1"/>
          </p:cNvSpPr>
          <p:nvPr>
            <p:ph idx="1"/>
          </p:nvPr>
        </p:nvSpPr>
        <p:spPr>
          <a:xfrm>
            <a:off x="802978" y="2384151"/>
            <a:ext cx="10705659" cy="3875767"/>
          </a:xfrm>
        </p:spPr>
        <p:txBody>
          <a:bodyPr>
            <a:noAutofit/>
          </a:bodyPr>
          <a:lstStyle/>
          <a:p>
            <a:pPr marL="0" indent="0">
              <a:buNone/>
            </a:pPr>
            <a:r>
              <a:rPr lang="en-US" sz="2800" dirty="0"/>
              <a:t>So far in the process, we have:</a:t>
            </a:r>
          </a:p>
          <a:p>
            <a:r>
              <a:rPr lang="en-US" sz="2800" dirty="0"/>
              <a:t>Developed our topic question / research focus</a:t>
            </a:r>
          </a:p>
          <a:p>
            <a:r>
              <a:rPr lang="en-US" sz="2800" dirty="0"/>
              <a:t>Done some background research / literature review</a:t>
            </a:r>
          </a:p>
          <a:p>
            <a:r>
              <a:rPr lang="en-US" sz="2800" dirty="0"/>
              <a:t>Developed our methods (run our experiment)</a:t>
            </a:r>
          </a:p>
          <a:p>
            <a:r>
              <a:rPr lang="en-US" sz="2800" dirty="0"/>
              <a:t>(We would also have results, but we will leave those to discuss together with the Discussion section)</a:t>
            </a:r>
          </a:p>
          <a:p>
            <a:r>
              <a:rPr lang="en-US" sz="2800" dirty="0"/>
              <a:t>Now we have enough information to write an introduction</a:t>
            </a:r>
          </a:p>
        </p:txBody>
      </p:sp>
    </p:spTree>
    <p:extLst>
      <p:ext uri="{BB962C8B-B14F-4D97-AF65-F5344CB8AC3E}">
        <p14:creationId xmlns:p14="http://schemas.microsoft.com/office/powerpoint/2010/main" val="4283116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14EFCA-0A64-6B3E-74EC-D9F988CD1CBF}"/>
              </a:ext>
            </a:extLst>
          </p:cNvPr>
          <p:cNvSpPr txBox="1"/>
          <p:nvPr/>
        </p:nvSpPr>
        <p:spPr>
          <a:xfrm>
            <a:off x="684472" y="689034"/>
            <a:ext cx="10473068" cy="1384995"/>
          </a:xfrm>
          <a:prstGeom prst="rect">
            <a:avLst/>
          </a:prstGeom>
          <a:noFill/>
        </p:spPr>
        <p:txBody>
          <a:bodyPr wrap="square">
            <a:spAutoFit/>
          </a:bodyPr>
          <a:lstStyle/>
          <a:p>
            <a:r>
              <a:rPr lang="en-US" sz="2800"/>
              <a:t>Whilst it is important for educators to understand why and how students cheat (Harris, 2002), it is not within the scope of this paper to provide a comprehensive view of research on this subject (instead see Park, 2003).</a:t>
            </a:r>
          </a:p>
        </p:txBody>
      </p:sp>
      <p:sp>
        <p:nvSpPr>
          <p:cNvPr id="7" name="TextBox 6">
            <a:extLst>
              <a:ext uri="{FF2B5EF4-FFF2-40B4-BE49-F238E27FC236}">
                <a16:creationId xmlns:a16="http://schemas.microsoft.com/office/drawing/2014/main" id="{698F8B1C-FBEE-2879-3C0F-249763222F4F}"/>
              </a:ext>
            </a:extLst>
          </p:cNvPr>
          <p:cNvSpPr txBox="1"/>
          <p:nvPr/>
        </p:nvSpPr>
        <p:spPr>
          <a:xfrm>
            <a:off x="883831" y="4173256"/>
            <a:ext cx="10473069" cy="1384995"/>
          </a:xfrm>
          <a:prstGeom prst="rect">
            <a:avLst/>
          </a:prstGeom>
          <a:noFill/>
        </p:spPr>
        <p:txBody>
          <a:bodyPr wrap="square">
            <a:spAutoFit/>
          </a:bodyPr>
          <a:lstStyle/>
          <a:p>
            <a:r>
              <a:rPr lang="en-US" sz="2800"/>
              <a:t>However, the differences between student, staff and institutional policy-led definitions do have important implications for the implementation of policy and the way in which discourse about plagiarism is framed.</a:t>
            </a:r>
          </a:p>
        </p:txBody>
      </p:sp>
      <p:sp>
        <p:nvSpPr>
          <p:cNvPr id="9" name="TextBox 8">
            <a:extLst>
              <a:ext uri="{FF2B5EF4-FFF2-40B4-BE49-F238E27FC236}">
                <a16:creationId xmlns:a16="http://schemas.microsoft.com/office/drawing/2014/main" id="{CD20736F-ADCF-303E-F44C-A466DFA415CE}"/>
              </a:ext>
            </a:extLst>
          </p:cNvPr>
          <p:cNvSpPr txBox="1"/>
          <p:nvPr/>
        </p:nvSpPr>
        <p:spPr>
          <a:xfrm>
            <a:off x="883831" y="2531901"/>
            <a:ext cx="10273709" cy="1384995"/>
          </a:xfrm>
          <a:prstGeom prst="rect">
            <a:avLst/>
          </a:prstGeom>
          <a:noFill/>
        </p:spPr>
        <p:txBody>
          <a:bodyPr wrap="square">
            <a:spAutoFit/>
          </a:bodyPr>
          <a:lstStyle/>
          <a:p>
            <a:r>
              <a:rPr lang="en-US" sz="2800"/>
              <a:t>In order to deal with issues of plagiarism effectively and equitably, it is necessary for staff, students and departments to be working from the same definitions and interpretations (Stefani &amp; Carroll, 2001).</a:t>
            </a:r>
          </a:p>
        </p:txBody>
      </p:sp>
      <p:sp>
        <p:nvSpPr>
          <p:cNvPr id="11" name="Rectangle: Rounded Corners 10">
            <a:extLst>
              <a:ext uri="{FF2B5EF4-FFF2-40B4-BE49-F238E27FC236}">
                <a16:creationId xmlns:a16="http://schemas.microsoft.com/office/drawing/2014/main" id="{A6A25102-A8D7-6113-29FA-2E92E26ACA32}"/>
              </a:ext>
            </a:extLst>
          </p:cNvPr>
          <p:cNvSpPr/>
          <p:nvPr/>
        </p:nvSpPr>
        <p:spPr>
          <a:xfrm>
            <a:off x="9781953" y="6016123"/>
            <a:ext cx="2266063"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35/36</a:t>
            </a:r>
          </a:p>
        </p:txBody>
      </p:sp>
      <p:sp>
        <p:nvSpPr>
          <p:cNvPr id="2" name="Rectangle: Rounded Corners 1">
            <a:extLst>
              <a:ext uri="{FF2B5EF4-FFF2-40B4-BE49-F238E27FC236}">
                <a16:creationId xmlns:a16="http://schemas.microsoft.com/office/drawing/2014/main" id="{9887D29D-9F6F-31D1-546E-7D64E2B0BC51}"/>
              </a:ext>
            </a:extLst>
          </p:cNvPr>
          <p:cNvSpPr/>
          <p:nvPr/>
        </p:nvSpPr>
        <p:spPr>
          <a:xfrm>
            <a:off x="627320" y="5687178"/>
            <a:ext cx="7825564" cy="963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Move 1: Establishing Territory</a:t>
            </a:r>
          </a:p>
          <a:p>
            <a:pPr algn="ctr"/>
            <a:r>
              <a:rPr lang="en-US" sz="2800"/>
              <a:t>Research important/interesting + Previous research</a:t>
            </a:r>
          </a:p>
        </p:txBody>
      </p:sp>
    </p:spTree>
    <p:extLst>
      <p:ext uri="{BB962C8B-B14F-4D97-AF65-F5344CB8AC3E}">
        <p14:creationId xmlns:p14="http://schemas.microsoft.com/office/powerpoint/2010/main" val="4003261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3DE05-82D6-7AFC-4D47-A8E73B36FA97}"/>
              </a:ext>
            </a:extLst>
          </p:cNvPr>
          <p:cNvSpPr txBox="1"/>
          <p:nvPr/>
        </p:nvSpPr>
        <p:spPr>
          <a:xfrm>
            <a:off x="744280" y="104763"/>
            <a:ext cx="10512941" cy="954107"/>
          </a:xfrm>
          <a:prstGeom prst="rect">
            <a:avLst/>
          </a:prstGeom>
          <a:solidFill>
            <a:schemeClr val="bg1"/>
          </a:solidFill>
          <a:ln>
            <a:solidFill>
              <a:schemeClr val="tx1"/>
            </a:solidFill>
          </a:ln>
        </p:spPr>
        <p:txBody>
          <a:bodyPr wrap="square">
            <a:spAutoFit/>
          </a:bodyPr>
          <a:lstStyle/>
          <a:p>
            <a:r>
              <a:rPr lang="en-US" sz="2800"/>
              <a:t>In contrast to the wealth of studies exploring the student perspective there has been less research looking at staff perceptions of plagiarism.</a:t>
            </a:r>
          </a:p>
        </p:txBody>
      </p:sp>
      <p:sp>
        <p:nvSpPr>
          <p:cNvPr id="7" name="TextBox 6">
            <a:extLst>
              <a:ext uri="{FF2B5EF4-FFF2-40B4-BE49-F238E27FC236}">
                <a16:creationId xmlns:a16="http://schemas.microsoft.com/office/drawing/2014/main" id="{E06F910D-31E0-8E58-C29F-D800B1771570}"/>
              </a:ext>
            </a:extLst>
          </p:cNvPr>
          <p:cNvSpPr txBox="1"/>
          <p:nvPr/>
        </p:nvSpPr>
        <p:spPr>
          <a:xfrm>
            <a:off x="0" y="1058870"/>
            <a:ext cx="12192000" cy="4832092"/>
          </a:xfrm>
          <a:prstGeom prst="rect">
            <a:avLst/>
          </a:prstGeom>
          <a:solidFill>
            <a:schemeClr val="bg1"/>
          </a:solidFill>
          <a:ln>
            <a:solidFill>
              <a:schemeClr val="tx1"/>
            </a:solidFill>
          </a:ln>
        </p:spPr>
        <p:txBody>
          <a:bodyPr wrap="square">
            <a:spAutoFit/>
          </a:bodyPr>
          <a:lstStyle/>
          <a:p>
            <a:r>
              <a:rPr lang="en-US" sz="2800"/>
              <a:t>Borg’s (2002) study at the University of Northumbria suggests staff definitions are influenced by personal views and disciplinary context, resulting in ‘local’ interpretations.</a:t>
            </a:r>
          </a:p>
          <a:p>
            <a:r>
              <a:rPr lang="en-US" sz="2800"/>
              <a:t>Roig’s (2001) study, asking educators to paraphrase extracts and assess examples of paraphrasing, suggests that the distinction between acceptable paraphrasing and plagiarism is not clear for all staff.</a:t>
            </a:r>
          </a:p>
          <a:p>
            <a:r>
              <a:rPr lang="en-US" sz="2800"/>
              <a:t>Staff may have different levels of concern over notions of equity to students when detecting and dealing with plagiarism (Larkham, 2003) and perceptions of the seriousness of offences varies (Larkham &amp; Manns, 2002). A review of the attitudes of Australian college and high school staff (Morgan, 1996) indicated that disciplinary differences may be linked to the type of assessment used.</a:t>
            </a:r>
          </a:p>
        </p:txBody>
      </p:sp>
      <p:sp>
        <p:nvSpPr>
          <p:cNvPr id="5" name="Rectangle: Rounded Corners 4">
            <a:extLst>
              <a:ext uri="{FF2B5EF4-FFF2-40B4-BE49-F238E27FC236}">
                <a16:creationId xmlns:a16="http://schemas.microsoft.com/office/drawing/2014/main" id="{FC6481AE-8772-0895-7107-7EAC07EFF6C0}"/>
              </a:ext>
            </a:extLst>
          </p:cNvPr>
          <p:cNvSpPr/>
          <p:nvPr/>
        </p:nvSpPr>
        <p:spPr>
          <a:xfrm>
            <a:off x="10143461" y="6111296"/>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36</a:t>
            </a:r>
          </a:p>
        </p:txBody>
      </p:sp>
      <p:sp>
        <p:nvSpPr>
          <p:cNvPr id="9" name="Rectangle: Rounded Corners 8">
            <a:extLst>
              <a:ext uri="{FF2B5EF4-FFF2-40B4-BE49-F238E27FC236}">
                <a16:creationId xmlns:a16="http://schemas.microsoft.com/office/drawing/2014/main" id="{8F39146E-69FE-9F31-F538-E67D8F62C616}"/>
              </a:ext>
            </a:extLst>
          </p:cNvPr>
          <p:cNvSpPr/>
          <p:nvPr/>
        </p:nvSpPr>
        <p:spPr>
          <a:xfrm>
            <a:off x="434604" y="5860918"/>
            <a:ext cx="7825564" cy="963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Move 1: Establishing Territory</a:t>
            </a:r>
          </a:p>
          <a:p>
            <a:pPr algn="ctr"/>
            <a:r>
              <a:rPr lang="en-US" sz="2800"/>
              <a:t>Research important/interesting + Previous research</a:t>
            </a:r>
          </a:p>
        </p:txBody>
      </p:sp>
    </p:spTree>
    <p:extLst>
      <p:ext uri="{BB962C8B-B14F-4D97-AF65-F5344CB8AC3E}">
        <p14:creationId xmlns:p14="http://schemas.microsoft.com/office/powerpoint/2010/main" val="846705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526FA8-D5F5-89D8-C556-E208B4710297}"/>
              </a:ext>
            </a:extLst>
          </p:cNvPr>
          <p:cNvSpPr txBox="1"/>
          <p:nvPr/>
        </p:nvSpPr>
        <p:spPr>
          <a:xfrm>
            <a:off x="425303" y="449160"/>
            <a:ext cx="11533667" cy="5262979"/>
          </a:xfrm>
          <a:prstGeom prst="rect">
            <a:avLst/>
          </a:prstGeom>
          <a:solidFill>
            <a:schemeClr val="bg1"/>
          </a:solidFill>
          <a:ln>
            <a:solidFill>
              <a:schemeClr val="tx1"/>
            </a:solidFill>
          </a:ln>
        </p:spPr>
        <p:txBody>
          <a:bodyPr wrap="square">
            <a:spAutoFit/>
          </a:bodyPr>
          <a:lstStyle/>
          <a:p>
            <a:r>
              <a:rPr lang="en-US" sz="2800"/>
              <a:t>The three perspectives on plagiarism discussed (student, staff and institutional) should not be seen as three alternative and mutually exclusive categories. On the contrary, although there is scope for interpretative difference, interpretations are typically dynamic and there are areas of common concern. For example, a number of articles stress the fact that, left unchallenged, plagiarism threatens the reputation of HEIs and devalues qualifications and educational experience (Lupton &amp; Chapman, 2002; Johnston, 2003). Recent research with students suggests that, similarly, they felt tutors who did not act on detected plagiarism undermined the quality of their education (Freewood et al., 2003). However, the differences between student, staff and institutional policy-led definitions do have important implications for the implementation of policy and the way in which discourse about plagiarism is framed.</a:t>
            </a:r>
          </a:p>
        </p:txBody>
      </p:sp>
      <p:sp>
        <p:nvSpPr>
          <p:cNvPr id="5" name="Rectangle: Rounded Corners 4">
            <a:extLst>
              <a:ext uri="{FF2B5EF4-FFF2-40B4-BE49-F238E27FC236}">
                <a16:creationId xmlns:a16="http://schemas.microsoft.com/office/drawing/2014/main" id="{A034D61A-6DF0-F7DC-104F-B6D27AD86A08}"/>
              </a:ext>
            </a:extLst>
          </p:cNvPr>
          <p:cNvSpPr/>
          <p:nvPr/>
        </p:nvSpPr>
        <p:spPr>
          <a:xfrm>
            <a:off x="10216560" y="6131232"/>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37</a:t>
            </a:r>
          </a:p>
        </p:txBody>
      </p:sp>
      <p:sp>
        <p:nvSpPr>
          <p:cNvPr id="7" name="Rectangle: Rounded Corners 6">
            <a:extLst>
              <a:ext uri="{FF2B5EF4-FFF2-40B4-BE49-F238E27FC236}">
                <a16:creationId xmlns:a16="http://schemas.microsoft.com/office/drawing/2014/main" id="{97EC0CA1-7E7B-E5EC-8CB4-94BEC6ADD792}"/>
              </a:ext>
            </a:extLst>
          </p:cNvPr>
          <p:cNvSpPr/>
          <p:nvPr/>
        </p:nvSpPr>
        <p:spPr>
          <a:xfrm>
            <a:off x="1143000" y="5968726"/>
            <a:ext cx="6386180" cy="889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Move 2: Motivation</a:t>
            </a:r>
          </a:p>
          <a:p>
            <a:pPr algn="ctr"/>
            <a:r>
              <a:rPr lang="en-US" sz="2400"/>
              <a:t>Gap in the research + Existing research to expand</a:t>
            </a:r>
          </a:p>
        </p:txBody>
      </p:sp>
    </p:spTree>
    <p:extLst>
      <p:ext uri="{BB962C8B-B14F-4D97-AF65-F5344CB8AC3E}">
        <p14:creationId xmlns:p14="http://schemas.microsoft.com/office/powerpoint/2010/main" val="1600782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851829E-7EE0-06D5-0BD0-7BAAD66EC833}"/>
              </a:ext>
            </a:extLst>
          </p:cNvPr>
          <p:cNvSpPr/>
          <p:nvPr/>
        </p:nvSpPr>
        <p:spPr>
          <a:xfrm>
            <a:off x="232588" y="89047"/>
            <a:ext cx="11084442" cy="980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Note: This includes material from the “Rationale” section that could be used in an introduction</a:t>
            </a:r>
          </a:p>
        </p:txBody>
      </p:sp>
      <p:sp>
        <p:nvSpPr>
          <p:cNvPr id="4" name="TextBox 3">
            <a:extLst>
              <a:ext uri="{FF2B5EF4-FFF2-40B4-BE49-F238E27FC236}">
                <a16:creationId xmlns:a16="http://schemas.microsoft.com/office/drawing/2014/main" id="{DBA0B2A5-5DCF-5E58-2148-25C8E40E59BA}"/>
              </a:ext>
            </a:extLst>
          </p:cNvPr>
          <p:cNvSpPr txBox="1"/>
          <p:nvPr/>
        </p:nvSpPr>
        <p:spPr>
          <a:xfrm>
            <a:off x="757570" y="1139864"/>
            <a:ext cx="10406615" cy="1384995"/>
          </a:xfrm>
          <a:prstGeom prst="rect">
            <a:avLst/>
          </a:prstGeom>
          <a:noFill/>
        </p:spPr>
        <p:txBody>
          <a:bodyPr wrap="square">
            <a:spAutoFit/>
          </a:bodyPr>
          <a:lstStyle/>
          <a:p>
            <a:r>
              <a:rPr lang="en-US" sz="2800"/>
              <a:t>The research project was stimulated by the recognition of a need to explore the relationship between academic policy and how it is put into practice by teaching staff. […]</a:t>
            </a:r>
          </a:p>
        </p:txBody>
      </p:sp>
      <p:sp>
        <p:nvSpPr>
          <p:cNvPr id="6" name="Rectangle: Rounded Corners 5">
            <a:extLst>
              <a:ext uri="{FF2B5EF4-FFF2-40B4-BE49-F238E27FC236}">
                <a16:creationId xmlns:a16="http://schemas.microsoft.com/office/drawing/2014/main" id="{5066BDCA-07AC-1287-1526-6D8157D33589}"/>
              </a:ext>
            </a:extLst>
          </p:cNvPr>
          <p:cNvSpPr/>
          <p:nvPr/>
        </p:nvSpPr>
        <p:spPr>
          <a:xfrm>
            <a:off x="10170042" y="5998325"/>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37</a:t>
            </a:r>
          </a:p>
        </p:txBody>
      </p:sp>
      <p:sp>
        <p:nvSpPr>
          <p:cNvPr id="8" name="TextBox 7">
            <a:extLst>
              <a:ext uri="{FF2B5EF4-FFF2-40B4-BE49-F238E27FC236}">
                <a16:creationId xmlns:a16="http://schemas.microsoft.com/office/drawing/2014/main" id="{6BE61FF6-0915-A64E-41E4-1B37E96FEFF7}"/>
              </a:ext>
            </a:extLst>
          </p:cNvPr>
          <p:cNvSpPr txBox="1"/>
          <p:nvPr/>
        </p:nvSpPr>
        <p:spPr>
          <a:xfrm>
            <a:off x="877187" y="2563427"/>
            <a:ext cx="10559460" cy="3539430"/>
          </a:xfrm>
          <a:prstGeom prst="rect">
            <a:avLst/>
          </a:prstGeom>
          <a:noFill/>
        </p:spPr>
        <p:txBody>
          <a:bodyPr wrap="square">
            <a:spAutoFit/>
          </a:bodyPr>
          <a:lstStyle/>
          <a:p>
            <a:r>
              <a:rPr lang="en-US" sz="2800"/>
              <a:t>Although a programme of briefing events and workshops were held to inform staff of changes and involve them in dialogue about these issues, it was felt that more investigation was needed to uncover the interpretative framework staff use when dealing with plagiarism. It was hoped that this would enable us to unpack some of the complex issues around how policy is used in practice. It also complements previous research carried out by the Learning and Teaching Institute into student perceptions of plagiarism (Ashworth et al., 1997, 2003; Freewood et al., 2003).</a:t>
            </a:r>
          </a:p>
        </p:txBody>
      </p:sp>
      <p:sp>
        <p:nvSpPr>
          <p:cNvPr id="3" name="Rectangle: Rounded Corners 2">
            <a:extLst>
              <a:ext uri="{FF2B5EF4-FFF2-40B4-BE49-F238E27FC236}">
                <a16:creationId xmlns:a16="http://schemas.microsoft.com/office/drawing/2014/main" id="{6B60264E-63BE-1F74-AA4C-D7D19A61AE19}"/>
              </a:ext>
            </a:extLst>
          </p:cNvPr>
          <p:cNvSpPr/>
          <p:nvPr/>
        </p:nvSpPr>
        <p:spPr>
          <a:xfrm>
            <a:off x="956930" y="6102856"/>
            <a:ext cx="3860948" cy="755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Move 3: The Offer</a:t>
            </a:r>
          </a:p>
          <a:p>
            <a:pPr algn="ctr"/>
            <a:r>
              <a:rPr lang="en-US" sz="2400"/>
              <a:t>Purpose/Nature of Research</a:t>
            </a:r>
          </a:p>
        </p:txBody>
      </p:sp>
    </p:spTree>
    <p:extLst>
      <p:ext uri="{BB962C8B-B14F-4D97-AF65-F5344CB8AC3E}">
        <p14:creationId xmlns:p14="http://schemas.microsoft.com/office/powerpoint/2010/main" val="376758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2D41-48F3-8119-4292-16C078C8BD39}"/>
              </a:ext>
            </a:extLst>
          </p:cNvPr>
          <p:cNvSpPr>
            <a:spLocks noGrp="1"/>
          </p:cNvSpPr>
          <p:nvPr>
            <p:ph type="title"/>
          </p:nvPr>
        </p:nvSpPr>
        <p:spPr/>
        <p:txBody>
          <a:bodyPr/>
          <a:lstStyle/>
          <a:p>
            <a:r>
              <a:rPr lang="en-US"/>
              <a:t>Paper 1 Review</a:t>
            </a:r>
          </a:p>
        </p:txBody>
      </p:sp>
      <p:sp>
        <p:nvSpPr>
          <p:cNvPr id="3" name="Text Placeholder 2">
            <a:extLst>
              <a:ext uri="{FF2B5EF4-FFF2-40B4-BE49-F238E27FC236}">
                <a16:creationId xmlns:a16="http://schemas.microsoft.com/office/drawing/2014/main" id="{6696D94E-7475-4460-ABE6-C7203A858D88}"/>
              </a:ext>
            </a:extLst>
          </p:cNvPr>
          <p:cNvSpPr>
            <a:spLocks noGrp="1"/>
          </p:cNvSpPr>
          <p:nvPr>
            <p:ph type="body" idx="1"/>
          </p:nvPr>
        </p:nvSpPr>
        <p:spPr/>
        <p:txBody>
          <a:bodyPr>
            <a:normAutofit/>
          </a:bodyPr>
          <a:lstStyle/>
          <a:p>
            <a:r>
              <a:rPr lang="en-US" sz="4000"/>
              <a:t>Introduction Moves</a:t>
            </a:r>
          </a:p>
        </p:txBody>
      </p:sp>
    </p:spTree>
    <p:extLst>
      <p:ext uri="{BB962C8B-B14F-4D97-AF65-F5344CB8AC3E}">
        <p14:creationId xmlns:p14="http://schemas.microsoft.com/office/powerpoint/2010/main" val="1321854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91F85-7131-FC36-9B41-CBF75217B777}"/>
              </a:ext>
            </a:extLst>
          </p:cNvPr>
          <p:cNvSpPr txBox="1"/>
          <p:nvPr/>
        </p:nvSpPr>
        <p:spPr>
          <a:xfrm>
            <a:off x="797442" y="695023"/>
            <a:ext cx="10506296" cy="4524315"/>
          </a:xfrm>
          <a:prstGeom prst="rect">
            <a:avLst/>
          </a:prstGeom>
          <a:noFill/>
        </p:spPr>
        <p:txBody>
          <a:bodyPr wrap="square">
            <a:spAutoFit/>
          </a:bodyPr>
          <a:lstStyle/>
          <a:p>
            <a:r>
              <a:rPr lang="en-US" sz="2400"/>
              <a:t>There is abundant literature on academic misconduct, most of which has been published during the last two decades. The literature on plagiarism offers many different reasons for student plagiarism. These include, but are not limited to, time to complete tasks (poor time management), perceived disjuncture between award (grade) and effort required, too much work to complete over too many subjects, pressure to do well, perceptions that students will not get caught, anomie, motivation, and individual factors (age, grade point average, gender, personality type) (Anderman, Griesinger, and Westerfield, 1998; Anderman and Midgley, 1997; Calabrese and Cochran, 1990; Caruana, Ramaseshan, and Ewing, 2000; Davis, Grover, and Becker, 1992; Kibler, 1993; Love and Simmons, 1998; Newstead, Franklyn-Stokes, and Armstead, 1996; Park, 2003 ; Perry et al., 1990; Roig and Caso, 2005; Sheard, Carbone, and Dick, 2003; Whitley, 1998). These studies tend to focus on individual student characteristics.</a:t>
            </a:r>
          </a:p>
        </p:txBody>
      </p:sp>
      <p:sp>
        <p:nvSpPr>
          <p:cNvPr id="7" name="Rectangle: Rounded Corners 6">
            <a:extLst>
              <a:ext uri="{FF2B5EF4-FFF2-40B4-BE49-F238E27FC236}">
                <a16:creationId xmlns:a16="http://schemas.microsoft.com/office/drawing/2014/main" id="{1BA7F65F-DE76-9654-5E08-90EDE638087D}"/>
              </a:ext>
            </a:extLst>
          </p:cNvPr>
          <p:cNvSpPr/>
          <p:nvPr/>
        </p:nvSpPr>
        <p:spPr>
          <a:xfrm>
            <a:off x="10170042" y="5998325"/>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6</a:t>
            </a:r>
          </a:p>
        </p:txBody>
      </p:sp>
      <p:sp>
        <p:nvSpPr>
          <p:cNvPr id="8" name="Rectangle: Rounded Corners 7">
            <a:extLst>
              <a:ext uri="{FF2B5EF4-FFF2-40B4-BE49-F238E27FC236}">
                <a16:creationId xmlns:a16="http://schemas.microsoft.com/office/drawing/2014/main" id="{2DABAFBB-38F5-194B-40DD-C0197A95F62B}"/>
              </a:ext>
            </a:extLst>
          </p:cNvPr>
          <p:cNvSpPr/>
          <p:nvPr/>
        </p:nvSpPr>
        <p:spPr>
          <a:xfrm>
            <a:off x="193158" y="5539796"/>
            <a:ext cx="4762057" cy="1100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Which move is this section?</a:t>
            </a:r>
          </a:p>
          <a:p>
            <a:pPr algn="ctr"/>
            <a:r>
              <a:rPr lang="en-US" sz="2800"/>
              <a:t>Page 50 Chart</a:t>
            </a:r>
          </a:p>
        </p:txBody>
      </p:sp>
    </p:spTree>
    <p:extLst>
      <p:ext uri="{BB962C8B-B14F-4D97-AF65-F5344CB8AC3E}">
        <p14:creationId xmlns:p14="http://schemas.microsoft.com/office/powerpoint/2010/main" val="1898178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1CADAB-5AE2-9873-2A8D-001B8432B24A}"/>
              </a:ext>
            </a:extLst>
          </p:cNvPr>
          <p:cNvSpPr txBox="1"/>
          <p:nvPr/>
        </p:nvSpPr>
        <p:spPr>
          <a:xfrm>
            <a:off x="1092053" y="1586157"/>
            <a:ext cx="10007894" cy="3108543"/>
          </a:xfrm>
          <a:prstGeom prst="rect">
            <a:avLst/>
          </a:prstGeom>
          <a:noFill/>
        </p:spPr>
        <p:txBody>
          <a:bodyPr wrap="square">
            <a:spAutoFit/>
          </a:bodyPr>
          <a:lstStyle/>
          <a:p>
            <a:r>
              <a:rPr lang="en-US" sz="2800"/>
              <a:t>Focusing on individual student characteristics can be problematic, as the emphasis is then placed on the individual behaviour change process, with little attention to sociocultural and physical environmental influences on behaviour. […] Therefore, to better understand student perceptions of plagiarism, we need to take into account not only individual student characteristics but also broader contextual factors.</a:t>
            </a:r>
          </a:p>
        </p:txBody>
      </p:sp>
      <p:sp>
        <p:nvSpPr>
          <p:cNvPr id="5" name="Rectangle: Rounded Corners 4">
            <a:extLst>
              <a:ext uri="{FF2B5EF4-FFF2-40B4-BE49-F238E27FC236}">
                <a16:creationId xmlns:a16="http://schemas.microsoft.com/office/drawing/2014/main" id="{62A547F9-FCB4-15BB-5445-112D442C4340}"/>
              </a:ext>
            </a:extLst>
          </p:cNvPr>
          <p:cNvSpPr/>
          <p:nvPr/>
        </p:nvSpPr>
        <p:spPr>
          <a:xfrm>
            <a:off x="193158" y="5539796"/>
            <a:ext cx="4762057" cy="1100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Which move is this section?</a:t>
            </a:r>
          </a:p>
        </p:txBody>
      </p:sp>
      <p:sp>
        <p:nvSpPr>
          <p:cNvPr id="7" name="Rectangle: Rounded Corners 6">
            <a:extLst>
              <a:ext uri="{FF2B5EF4-FFF2-40B4-BE49-F238E27FC236}">
                <a16:creationId xmlns:a16="http://schemas.microsoft.com/office/drawing/2014/main" id="{98C45188-6998-A0B8-1F81-C5A1DEC90584}"/>
              </a:ext>
            </a:extLst>
          </p:cNvPr>
          <p:cNvSpPr/>
          <p:nvPr/>
        </p:nvSpPr>
        <p:spPr>
          <a:xfrm>
            <a:off x="10170042" y="5998325"/>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6</a:t>
            </a:r>
          </a:p>
        </p:txBody>
      </p:sp>
    </p:spTree>
    <p:extLst>
      <p:ext uri="{BB962C8B-B14F-4D97-AF65-F5344CB8AC3E}">
        <p14:creationId xmlns:p14="http://schemas.microsoft.com/office/powerpoint/2010/main" val="4252871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23040-AFF8-B38E-E7AE-4BF9D700C56A}"/>
              </a:ext>
            </a:extLst>
          </p:cNvPr>
          <p:cNvSpPr txBox="1"/>
          <p:nvPr/>
        </p:nvSpPr>
        <p:spPr>
          <a:xfrm>
            <a:off x="797442" y="582067"/>
            <a:ext cx="10526231" cy="5693866"/>
          </a:xfrm>
          <a:prstGeom prst="rect">
            <a:avLst/>
          </a:prstGeom>
          <a:noFill/>
        </p:spPr>
        <p:txBody>
          <a:bodyPr wrap="square">
            <a:spAutoFit/>
          </a:bodyPr>
          <a:lstStyle/>
          <a:p>
            <a:r>
              <a:rPr lang="en-US" sz="2800"/>
              <a:t>Since the 1960s, and particularly in today’s technologically advanced society, academic dishonesty (for example, cheating, collusion and plagiarism) continues to attract considerable attention from the media, academics, administrators and students (Ashworth, Bannister, and Thorne, 1997; Ashworth, Freewood, and Macdonald, 2003; Franklyn-Stokes and Newstead, 1995; McCabe, Trevino, and Butterfield, 2001; Petress, 2003). Plagiarism, a type of academic dishonesty, is often conceived as fraudulent behaviour that diminishes the intellectual property of the original author and rewards plagiarists for their work. Indeed, Petress (2003) describes plagiarism as a ‘plague on our profession’ (624) that, arguably, obliterates rewarding the ethic of hard work, eroding the moral value of honesty, whilst devaluing the role of assessment items within our educational establishments.</a:t>
            </a:r>
          </a:p>
        </p:txBody>
      </p:sp>
      <p:sp>
        <p:nvSpPr>
          <p:cNvPr id="5" name="Rectangle: Rounded Corners 4">
            <a:extLst>
              <a:ext uri="{FF2B5EF4-FFF2-40B4-BE49-F238E27FC236}">
                <a16:creationId xmlns:a16="http://schemas.microsoft.com/office/drawing/2014/main" id="{AA2ED181-A0E3-8082-E883-0F57AF6D70A4}"/>
              </a:ext>
            </a:extLst>
          </p:cNvPr>
          <p:cNvSpPr/>
          <p:nvPr/>
        </p:nvSpPr>
        <p:spPr>
          <a:xfrm>
            <a:off x="10170042" y="5998325"/>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3</a:t>
            </a:r>
          </a:p>
        </p:txBody>
      </p:sp>
      <p:sp>
        <p:nvSpPr>
          <p:cNvPr id="7" name="Rectangle: Rounded Corners 6">
            <a:extLst>
              <a:ext uri="{FF2B5EF4-FFF2-40B4-BE49-F238E27FC236}">
                <a16:creationId xmlns:a16="http://schemas.microsoft.com/office/drawing/2014/main" id="{21CD999B-2953-4025-40C7-46202C25571F}"/>
              </a:ext>
            </a:extLst>
          </p:cNvPr>
          <p:cNvSpPr/>
          <p:nvPr/>
        </p:nvSpPr>
        <p:spPr>
          <a:xfrm>
            <a:off x="3775002" y="5883692"/>
            <a:ext cx="4762057" cy="871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Which move is this section?</a:t>
            </a:r>
          </a:p>
        </p:txBody>
      </p:sp>
    </p:spTree>
    <p:extLst>
      <p:ext uri="{BB962C8B-B14F-4D97-AF65-F5344CB8AC3E}">
        <p14:creationId xmlns:p14="http://schemas.microsoft.com/office/powerpoint/2010/main" val="1942867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EE3D6D-1DF6-A167-BBE9-E81BBD569827}"/>
              </a:ext>
            </a:extLst>
          </p:cNvPr>
          <p:cNvSpPr txBox="1"/>
          <p:nvPr/>
        </p:nvSpPr>
        <p:spPr>
          <a:xfrm>
            <a:off x="910413" y="1081109"/>
            <a:ext cx="10586040" cy="4031873"/>
          </a:xfrm>
          <a:prstGeom prst="rect">
            <a:avLst/>
          </a:prstGeom>
          <a:noFill/>
        </p:spPr>
        <p:txBody>
          <a:bodyPr wrap="square">
            <a:spAutoFit/>
          </a:bodyPr>
          <a:lstStyle/>
          <a:p>
            <a:r>
              <a:rPr lang="en-US" sz="3200"/>
              <a:t>As psychologists, we are aware that, when attempting to modify people’s attitudes or behaviours, it is necessary to have a good understanding of the target person’s perceptions of, and attitudes towards, the issue. […]</a:t>
            </a:r>
          </a:p>
          <a:p>
            <a:r>
              <a:rPr lang="en-US" sz="3200"/>
              <a:t>Similarly, when exploring attitudes and beliefs towards plagiarism, we can apply the same principles to gain a better understanding of student perceptions, and then develop appropriate strategies with an increased probability of effectiveness.</a:t>
            </a:r>
          </a:p>
        </p:txBody>
      </p:sp>
      <p:sp>
        <p:nvSpPr>
          <p:cNvPr id="5" name="Rectangle: Rounded Corners 4">
            <a:extLst>
              <a:ext uri="{FF2B5EF4-FFF2-40B4-BE49-F238E27FC236}">
                <a16:creationId xmlns:a16="http://schemas.microsoft.com/office/drawing/2014/main" id="{0726530E-9FFC-0A31-BE24-A72D8125EE34}"/>
              </a:ext>
            </a:extLst>
          </p:cNvPr>
          <p:cNvSpPr/>
          <p:nvPr/>
        </p:nvSpPr>
        <p:spPr>
          <a:xfrm>
            <a:off x="1183316" y="5624523"/>
            <a:ext cx="4762057" cy="871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Which move is this section?</a:t>
            </a:r>
          </a:p>
        </p:txBody>
      </p:sp>
      <p:sp>
        <p:nvSpPr>
          <p:cNvPr id="7" name="Rectangle: Rounded Corners 6">
            <a:extLst>
              <a:ext uri="{FF2B5EF4-FFF2-40B4-BE49-F238E27FC236}">
                <a16:creationId xmlns:a16="http://schemas.microsoft.com/office/drawing/2014/main" id="{F1C0E47D-5C79-1468-D26A-14F0BD5B59A0}"/>
              </a:ext>
            </a:extLst>
          </p:cNvPr>
          <p:cNvSpPr/>
          <p:nvPr/>
        </p:nvSpPr>
        <p:spPr>
          <a:xfrm>
            <a:off x="9877647" y="5886581"/>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a:t>
            </a:r>
          </a:p>
        </p:txBody>
      </p:sp>
    </p:spTree>
    <p:extLst>
      <p:ext uri="{BB962C8B-B14F-4D97-AF65-F5344CB8AC3E}">
        <p14:creationId xmlns:p14="http://schemas.microsoft.com/office/powerpoint/2010/main" val="1541978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1EE7B-4552-E3EE-CF7D-000A57B11B42}"/>
              </a:ext>
            </a:extLst>
          </p:cNvPr>
          <p:cNvSpPr txBox="1"/>
          <p:nvPr/>
        </p:nvSpPr>
        <p:spPr>
          <a:xfrm>
            <a:off x="936994" y="812861"/>
            <a:ext cx="10047768" cy="4524315"/>
          </a:xfrm>
          <a:prstGeom prst="rect">
            <a:avLst/>
          </a:prstGeom>
          <a:noFill/>
        </p:spPr>
        <p:txBody>
          <a:bodyPr wrap="square">
            <a:spAutoFit/>
          </a:bodyPr>
          <a:lstStyle/>
          <a:p>
            <a:r>
              <a:rPr lang="en-US" sz="3200"/>
              <a:t>It is apparent, therefore, that universities can benefit from learning about their own students’ perceptions of plagiarism in order to develop appropriate strategies to promote academic integrity. In the light of this, the aim of our research program is to systematically examine students’ understandings of, and attitudes towards, plagiarism, with the intention of informing the institution on approaches that might promote a greater awareness of plagiarism and, therefore, prevent its occurrence.</a:t>
            </a:r>
          </a:p>
        </p:txBody>
      </p:sp>
      <p:sp>
        <p:nvSpPr>
          <p:cNvPr id="5" name="Rectangle: Rounded Corners 4">
            <a:extLst>
              <a:ext uri="{FF2B5EF4-FFF2-40B4-BE49-F238E27FC236}">
                <a16:creationId xmlns:a16="http://schemas.microsoft.com/office/drawing/2014/main" id="{20F515D5-B9AC-9C35-F26C-34CAB4662D72}"/>
              </a:ext>
            </a:extLst>
          </p:cNvPr>
          <p:cNvSpPr/>
          <p:nvPr/>
        </p:nvSpPr>
        <p:spPr>
          <a:xfrm>
            <a:off x="1183316" y="5624523"/>
            <a:ext cx="4762057" cy="871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Which move is this section?</a:t>
            </a:r>
          </a:p>
        </p:txBody>
      </p:sp>
      <p:sp>
        <p:nvSpPr>
          <p:cNvPr id="7" name="Rectangle: Rounded Corners 6">
            <a:extLst>
              <a:ext uri="{FF2B5EF4-FFF2-40B4-BE49-F238E27FC236}">
                <a16:creationId xmlns:a16="http://schemas.microsoft.com/office/drawing/2014/main" id="{8FD3D0F9-8928-EDBA-E2BC-F5A30403F087}"/>
              </a:ext>
            </a:extLst>
          </p:cNvPr>
          <p:cNvSpPr/>
          <p:nvPr/>
        </p:nvSpPr>
        <p:spPr>
          <a:xfrm>
            <a:off x="9877647" y="5886581"/>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a:t>
            </a:r>
          </a:p>
        </p:txBody>
      </p:sp>
    </p:spTree>
    <p:extLst>
      <p:ext uri="{BB962C8B-B14F-4D97-AF65-F5344CB8AC3E}">
        <p14:creationId xmlns:p14="http://schemas.microsoft.com/office/powerpoint/2010/main" val="301312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F268-E22F-744E-2321-C7BABA928B39}"/>
              </a:ext>
            </a:extLst>
          </p:cNvPr>
          <p:cNvSpPr>
            <a:spLocks noGrp="1"/>
          </p:cNvSpPr>
          <p:nvPr>
            <p:ph type="title"/>
          </p:nvPr>
        </p:nvSpPr>
        <p:spPr/>
        <p:txBody>
          <a:bodyPr/>
          <a:lstStyle/>
          <a:p>
            <a:r>
              <a:rPr lang="en-US"/>
              <a:t>The Introduction</a:t>
            </a:r>
          </a:p>
        </p:txBody>
      </p:sp>
      <p:sp>
        <p:nvSpPr>
          <p:cNvPr id="3" name="Content Placeholder 2">
            <a:extLst>
              <a:ext uri="{FF2B5EF4-FFF2-40B4-BE49-F238E27FC236}">
                <a16:creationId xmlns:a16="http://schemas.microsoft.com/office/drawing/2014/main" id="{B746A1BA-7F91-36B1-0DE5-21D05D4C908A}"/>
              </a:ext>
            </a:extLst>
          </p:cNvPr>
          <p:cNvSpPr>
            <a:spLocks noGrp="1"/>
          </p:cNvSpPr>
          <p:nvPr>
            <p:ph idx="1"/>
          </p:nvPr>
        </p:nvSpPr>
        <p:spPr>
          <a:xfrm>
            <a:off x="976866" y="2556931"/>
            <a:ext cx="10333518" cy="3722923"/>
          </a:xfrm>
        </p:spPr>
        <p:txBody>
          <a:bodyPr>
            <a:noAutofit/>
          </a:bodyPr>
          <a:lstStyle/>
          <a:p>
            <a:r>
              <a:rPr lang="en-US" sz="3600" dirty="0"/>
              <a:t>This week we will be focusing on introductions</a:t>
            </a:r>
          </a:p>
          <a:p>
            <a:r>
              <a:rPr lang="en-US" sz="3600" dirty="0"/>
              <a:t>We will look at the introduction of this unit’s paper in the most detail, and key points from other sections</a:t>
            </a:r>
          </a:p>
          <a:p>
            <a:r>
              <a:rPr lang="en-US" sz="3600" dirty="0"/>
              <a:t>Next week we will talk about introductions in general</a:t>
            </a:r>
          </a:p>
        </p:txBody>
      </p:sp>
    </p:spTree>
    <p:extLst>
      <p:ext uri="{BB962C8B-B14F-4D97-AF65-F5344CB8AC3E}">
        <p14:creationId xmlns:p14="http://schemas.microsoft.com/office/powerpoint/2010/main" val="21337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F84D-4518-AF26-608D-27F9935046A8}"/>
              </a:ext>
            </a:extLst>
          </p:cNvPr>
          <p:cNvSpPr>
            <a:spLocks noGrp="1"/>
          </p:cNvSpPr>
          <p:nvPr>
            <p:ph type="title"/>
          </p:nvPr>
        </p:nvSpPr>
        <p:spPr/>
        <p:txBody>
          <a:bodyPr/>
          <a:lstStyle/>
          <a:p>
            <a:r>
              <a:rPr lang="en-US"/>
              <a:t>Activity 1</a:t>
            </a:r>
          </a:p>
        </p:txBody>
      </p:sp>
      <p:sp>
        <p:nvSpPr>
          <p:cNvPr id="3" name="Content Placeholder 2">
            <a:extLst>
              <a:ext uri="{FF2B5EF4-FFF2-40B4-BE49-F238E27FC236}">
                <a16:creationId xmlns:a16="http://schemas.microsoft.com/office/drawing/2014/main" id="{CF773220-9E8B-69AD-1CC6-F74AA627CE90}"/>
              </a:ext>
            </a:extLst>
          </p:cNvPr>
          <p:cNvSpPr>
            <a:spLocks noGrp="1"/>
          </p:cNvSpPr>
          <p:nvPr>
            <p:ph idx="1"/>
          </p:nvPr>
        </p:nvSpPr>
        <p:spPr>
          <a:xfrm>
            <a:off x="910412" y="2556931"/>
            <a:ext cx="10360099" cy="3616597"/>
          </a:xfrm>
        </p:spPr>
        <p:txBody>
          <a:bodyPr/>
          <a:lstStyle/>
          <a:p>
            <a:pPr marL="0" indent="0">
              <a:buNone/>
            </a:pPr>
            <a:r>
              <a:rPr lang="en-US" dirty="0"/>
              <a:t>Read the Introduction section to a mini-RP on Page 51/52 and carry out the tasks that follow:</a:t>
            </a:r>
          </a:p>
          <a:p>
            <a:pPr marL="457200" indent="-457200">
              <a:buAutoNum type="arabicPeriod"/>
            </a:pPr>
            <a:r>
              <a:rPr lang="en-US" dirty="0"/>
              <a:t>Divide the text into the three basic moves. </a:t>
            </a:r>
          </a:p>
          <a:p>
            <a:pPr marL="457200" indent="-457200">
              <a:buAutoNum type="arabicPeriod"/>
            </a:pPr>
            <a:r>
              <a:rPr lang="en-US" dirty="0"/>
              <a:t>What word signals that Move 1 has ended and Move 2 has started? What other words or expressions could also indicate this shift? </a:t>
            </a:r>
          </a:p>
          <a:p>
            <a:pPr marL="457200" indent="-457200">
              <a:buAutoNum type="arabicPeriod"/>
            </a:pPr>
            <a:r>
              <a:rPr lang="en-US" dirty="0"/>
              <a:t>What do you think will come next?</a:t>
            </a:r>
          </a:p>
          <a:p>
            <a:pPr marL="0" indent="0">
              <a:buNone/>
            </a:pPr>
            <a:r>
              <a:rPr lang="en-US" dirty="0"/>
              <a:t>We will discuss together in 15 minutes. You may work with your </a:t>
            </a:r>
            <a:r>
              <a:rPr lang="en-US" dirty="0" err="1"/>
              <a:t>neighbours</a:t>
            </a:r>
            <a:r>
              <a:rPr lang="en-US" dirty="0"/>
              <a:t>.</a:t>
            </a:r>
          </a:p>
        </p:txBody>
      </p:sp>
    </p:spTree>
    <p:extLst>
      <p:ext uri="{BB962C8B-B14F-4D97-AF65-F5344CB8AC3E}">
        <p14:creationId xmlns:p14="http://schemas.microsoft.com/office/powerpoint/2010/main" val="3996591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28094-5CEF-1BF4-2C06-AFF33584D90D}"/>
              </a:ext>
            </a:extLst>
          </p:cNvPr>
          <p:cNvSpPr txBox="1"/>
          <p:nvPr/>
        </p:nvSpPr>
        <p:spPr>
          <a:xfrm>
            <a:off x="963576" y="943640"/>
            <a:ext cx="10187320" cy="4031873"/>
          </a:xfrm>
          <a:prstGeom prst="rect">
            <a:avLst/>
          </a:prstGeom>
          <a:noFill/>
        </p:spPr>
        <p:txBody>
          <a:bodyPr wrap="square">
            <a:spAutoFit/>
          </a:bodyPr>
          <a:lstStyle/>
          <a:p>
            <a:r>
              <a:rPr lang="en-US" sz="3200" dirty="0"/>
              <a:t>Many commentators have noted that sentence connectors (e.g., however) are an important and useful element in expository and argumentative writing. Frequency studies of their occurrence in academic English extend at least as far back as </a:t>
            </a:r>
            <a:r>
              <a:rPr lang="en-US" sz="3200" dirty="0" err="1"/>
              <a:t>Huddleson</a:t>
            </a:r>
            <a:r>
              <a:rPr lang="en-US" sz="3200" dirty="0"/>
              <a:t> (1971). ESL writing textbooks have for many years regularly included chapters on sentence connectors (e.g., Herbert, 1965). Most reference grammars deal with their grammatical status, classification, meaning, and use. </a:t>
            </a:r>
          </a:p>
        </p:txBody>
      </p:sp>
    </p:spTree>
    <p:extLst>
      <p:ext uri="{BB962C8B-B14F-4D97-AF65-F5344CB8AC3E}">
        <p14:creationId xmlns:p14="http://schemas.microsoft.com/office/powerpoint/2010/main" val="3181442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782BF-3DD0-16CF-D916-DE950639CFA0}"/>
              </a:ext>
            </a:extLst>
          </p:cNvPr>
          <p:cNvSpPr txBox="1"/>
          <p:nvPr/>
        </p:nvSpPr>
        <p:spPr>
          <a:xfrm>
            <a:off x="969113" y="1591771"/>
            <a:ext cx="10253773" cy="3539430"/>
          </a:xfrm>
          <a:prstGeom prst="rect">
            <a:avLst/>
          </a:prstGeom>
          <a:noFill/>
        </p:spPr>
        <p:txBody>
          <a:bodyPr wrap="square">
            <a:spAutoFit/>
          </a:bodyPr>
          <a:lstStyle/>
          <a:p>
            <a:r>
              <a:rPr lang="en-US" sz="3200" dirty="0"/>
              <a:t>Some attention has also been given to the position of sentence connectors in clauses and sentences. Quirk and </a:t>
            </a:r>
            <a:r>
              <a:rPr lang="en-US" sz="3200" dirty="0" err="1"/>
              <a:t>Greenbaum</a:t>
            </a:r>
            <a:r>
              <a:rPr lang="en-US" sz="3200" dirty="0"/>
              <a:t> (1973) observe (a) that the normal position is initial; (b) that certain connectors, such as hence and overall, “are restricted, or virtually restricted, to initial position” (p.248); and (c) that medial positions are rare for most connectors, and final positions even rarer.</a:t>
            </a:r>
          </a:p>
        </p:txBody>
      </p:sp>
    </p:spTree>
    <p:extLst>
      <p:ext uri="{BB962C8B-B14F-4D97-AF65-F5344CB8AC3E}">
        <p14:creationId xmlns:p14="http://schemas.microsoft.com/office/powerpoint/2010/main" val="2746271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DC03A-43E8-B271-52D7-399EDFB1CBC0}"/>
              </a:ext>
            </a:extLst>
          </p:cNvPr>
          <p:cNvSpPr txBox="1"/>
          <p:nvPr/>
        </p:nvSpPr>
        <p:spPr>
          <a:xfrm>
            <a:off x="1209454" y="1794267"/>
            <a:ext cx="9609174" cy="3046988"/>
          </a:xfrm>
          <a:prstGeom prst="rect">
            <a:avLst/>
          </a:prstGeom>
          <a:noFill/>
        </p:spPr>
        <p:txBody>
          <a:bodyPr wrap="square">
            <a:spAutoFit/>
          </a:bodyPr>
          <a:lstStyle/>
          <a:p>
            <a:r>
              <a:rPr lang="en-US" sz="3200" dirty="0"/>
              <a:t>The only attempt known to us to explain differences in position on semantic grounds is an unpublished paper by </a:t>
            </a:r>
            <a:r>
              <a:rPr lang="en-US" sz="3200" dirty="0" err="1"/>
              <a:t>Salera</a:t>
            </a:r>
            <a:r>
              <a:rPr lang="en-US" sz="3200" dirty="0"/>
              <a:t> (1976). The </a:t>
            </a:r>
            <a:r>
              <a:rPr lang="en-US" sz="3200" dirty="0" err="1"/>
              <a:t>Salera</a:t>
            </a:r>
            <a:r>
              <a:rPr lang="en-US" sz="3200" dirty="0"/>
              <a:t> paper deals only with adversative like however and suggests that initial position reflects something contrary to expectation, while medial position reflects a contrast that is not necessarily unexpected. </a:t>
            </a:r>
          </a:p>
        </p:txBody>
      </p:sp>
    </p:spTree>
    <p:extLst>
      <p:ext uri="{BB962C8B-B14F-4D97-AF65-F5344CB8AC3E}">
        <p14:creationId xmlns:p14="http://schemas.microsoft.com/office/powerpoint/2010/main" val="5921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DB6AB-C68C-4F6D-89AD-2B1AD7D15ACD}"/>
              </a:ext>
            </a:extLst>
          </p:cNvPr>
          <p:cNvSpPr txBox="1"/>
          <p:nvPr/>
        </p:nvSpPr>
        <p:spPr>
          <a:xfrm>
            <a:off x="1085407" y="1587208"/>
            <a:ext cx="10021186" cy="3539430"/>
          </a:xfrm>
          <a:prstGeom prst="rect">
            <a:avLst/>
          </a:prstGeom>
          <a:noFill/>
        </p:spPr>
        <p:txBody>
          <a:bodyPr wrap="square">
            <a:spAutoFit/>
          </a:bodyPr>
          <a:lstStyle/>
          <a:p>
            <a:r>
              <a:rPr lang="en-US" sz="3200" dirty="0"/>
              <a:t>However, neither of these studies provides any descriptive evidence of the actual positions of sentence connectors in academic texts. </a:t>
            </a:r>
          </a:p>
          <a:p>
            <a:endParaRPr lang="en-US" sz="3200" dirty="0"/>
          </a:p>
          <a:p>
            <a:r>
              <a:rPr lang="en-US" sz="3200" dirty="0"/>
              <a:t>In the present paper, we report on a preliminary study of sentence connector position in a sample of twelve published articles.</a:t>
            </a:r>
          </a:p>
        </p:txBody>
      </p:sp>
    </p:spTree>
    <p:extLst>
      <p:ext uri="{BB962C8B-B14F-4D97-AF65-F5344CB8AC3E}">
        <p14:creationId xmlns:p14="http://schemas.microsoft.com/office/powerpoint/2010/main" val="1738099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AFA91A-C24F-683E-180A-2966BAEC55CD}"/>
              </a:ext>
            </a:extLst>
          </p:cNvPr>
          <p:cNvSpPr txBox="1"/>
          <p:nvPr/>
        </p:nvSpPr>
        <p:spPr>
          <a:xfrm>
            <a:off x="118508" y="687981"/>
            <a:ext cx="11954983" cy="5632311"/>
          </a:xfrm>
          <a:prstGeom prst="rect">
            <a:avLst/>
          </a:prstGeom>
          <a:solidFill>
            <a:schemeClr val="bg1"/>
          </a:solidFill>
          <a:ln>
            <a:solidFill>
              <a:schemeClr val="tx1"/>
            </a:solidFill>
          </a:ln>
        </p:spPr>
        <p:txBody>
          <a:bodyPr wrap="square">
            <a:spAutoFit/>
          </a:bodyPr>
          <a:lstStyle/>
          <a:p>
            <a:r>
              <a:rPr lang="en-US" sz="2400" dirty="0"/>
              <a:t>Many commentators have noted that sentence connectors (e.g., however) are an important and useful element in expository and argumentative writing. Frequency studies of their occurrence in academic English extend at least as far back as </a:t>
            </a:r>
            <a:r>
              <a:rPr lang="en-US" sz="2400" dirty="0" err="1"/>
              <a:t>Huddleson</a:t>
            </a:r>
            <a:r>
              <a:rPr lang="en-US" sz="2400" dirty="0"/>
              <a:t> (1971). ESL writing textbooks have for many years regularly included chapters on sentence connectors (e.g., Herbert, 1965). Most reference grammars deal with their grammatical status, classification, meaning, and use. Some attention has also been given to the position of sentence connectors in clauses and sentences. Quirk and </a:t>
            </a:r>
            <a:r>
              <a:rPr lang="en-US" sz="2400" dirty="0" err="1"/>
              <a:t>Greenbaum</a:t>
            </a:r>
            <a:r>
              <a:rPr lang="en-US" sz="2400" dirty="0"/>
              <a:t> (1973) observe (a) that the normal position is initial; (b) that certain connectors, such as hence and overall, “are restricted, or virtually restricted, to initial position” (p.248); and (c) that medial positions are rare for most connectors, and final positions even rarer. The only attempt known to us to explain differences in position on semantic grounds is an unpublished paper by </a:t>
            </a:r>
            <a:r>
              <a:rPr lang="en-US" sz="2400" dirty="0" err="1"/>
              <a:t>Salera</a:t>
            </a:r>
            <a:r>
              <a:rPr lang="en-US" sz="2400" dirty="0"/>
              <a:t> (1976). The </a:t>
            </a:r>
            <a:r>
              <a:rPr lang="en-US" sz="2400" dirty="0" err="1"/>
              <a:t>Salera</a:t>
            </a:r>
            <a:r>
              <a:rPr lang="en-US" sz="2400" dirty="0"/>
              <a:t> paper deals only with adversative like however and suggests that initial position reflects something contrary to expectation, while medial position reflects a contrast that is not necessarily unexpected. However, neither of these studies provides any descriptive evidence of the actual positions of sentence connectors in academic texts. In the present paper, we report on a preliminary study of sentence connector position in a sample of twelve published articles.</a:t>
            </a:r>
          </a:p>
        </p:txBody>
      </p:sp>
    </p:spTree>
    <p:extLst>
      <p:ext uri="{BB962C8B-B14F-4D97-AF65-F5344CB8AC3E}">
        <p14:creationId xmlns:p14="http://schemas.microsoft.com/office/powerpoint/2010/main" val="525740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DA51-DFA1-5286-709D-0E1C9E067303}"/>
              </a:ext>
            </a:extLst>
          </p:cNvPr>
          <p:cNvSpPr>
            <a:spLocks noGrp="1"/>
          </p:cNvSpPr>
          <p:nvPr>
            <p:ph type="title"/>
          </p:nvPr>
        </p:nvSpPr>
        <p:spPr/>
        <p:txBody>
          <a:bodyPr/>
          <a:lstStyle/>
          <a:p>
            <a:r>
              <a:rPr lang="en-US"/>
              <a:t>Language Focus: Different Functions</a:t>
            </a:r>
          </a:p>
        </p:txBody>
      </p:sp>
      <p:sp>
        <p:nvSpPr>
          <p:cNvPr id="3" name="Content Placeholder 2">
            <a:extLst>
              <a:ext uri="{FF2B5EF4-FFF2-40B4-BE49-F238E27FC236}">
                <a16:creationId xmlns:a16="http://schemas.microsoft.com/office/drawing/2014/main" id="{A32E0B0D-2594-5B34-F449-EB000A0377E6}"/>
              </a:ext>
            </a:extLst>
          </p:cNvPr>
          <p:cNvSpPr>
            <a:spLocks noGrp="1"/>
          </p:cNvSpPr>
          <p:nvPr>
            <p:ph idx="1"/>
          </p:nvPr>
        </p:nvSpPr>
        <p:spPr/>
        <p:txBody>
          <a:bodyPr>
            <a:normAutofit/>
          </a:bodyPr>
          <a:lstStyle/>
          <a:p>
            <a:r>
              <a:rPr lang="en-US" sz="3600"/>
              <a:t>We will look at a few example sentences, and pick the function that matches them best</a:t>
            </a:r>
          </a:p>
        </p:txBody>
      </p:sp>
    </p:spTree>
    <p:extLst>
      <p:ext uri="{BB962C8B-B14F-4D97-AF65-F5344CB8AC3E}">
        <p14:creationId xmlns:p14="http://schemas.microsoft.com/office/powerpoint/2010/main" val="1507031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41C3F3-F4BF-994B-61FF-0D9B2B28BDD8}"/>
              </a:ext>
            </a:extLst>
          </p:cNvPr>
          <p:cNvSpPr txBox="1"/>
          <p:nvPr/>
        </p:nvSpPr>
        <p:spPr>
          <a:xfrm>
            <a:off x="1442040" y="3038328"/>
            <a:ext cx="10127511" cy="2862322"/>
          </a:xfrm>
          <a:prstGeom prst="rect">
            <a:avLst/>
          </a:prstGeom>
          <a:noFill/>
        </p:spPr>
        <p:txBody>
          <a:bodyPr wrap="square">
            <a:spAutoFit/>
          </a:bodyPr>
          <a:lstStyle/>
          <a:p>
            <a:pPr marL="342900" indent="-342900">
              <a:buAutoNum type="arabicPeriod"/>
            </a:pPr>
            <a:r>
              <a:rPr lang="en-US" sz="3600"/>
              <a:t>Showing importance and rationale</a:t>
            </a:r>
          </a:p>
          <a:p>
            <a:pPr marL="342900" indent="-342900">
              <a:buAutoNum type="arabicPeriod"/>
            </a:pPr>
            <a:r>
              <a:rPr lang="en-US" sz="3600"/>
              <a:t>Indicating purposes</a:t>
            </a:r>
          </a:p>
          <a:p>
            <a:pPr marL="342900" indent="-342900">
              <a:buAutoNum type="arabicPeriod"/>
            </a:pPr>
            <a:r>
              <a:rPr lang="en-US" sz="3600"/>
              <a:t>Secondary aims or features</a:t>
            </a:r>
          </a:p>
          <a:p>
            <a:pPr marL="342900" indent="-342900">
              <a:buAutoNum type="arabicPeriod"/>
            </a:pPr>
            <a:r>
              <a:rPr lang="en-US" sz="3600"/>
              <a:t>Stating value</a:t>
            </a:r>
          </a:p>
          <a:p>
            <a:pPr marL="342900" indent="-342900">
              <a:buAutoNum type="arabicPeriod"/>
            </a:pPr>
            <a:r>
              <a:rPr lang="en-US" sz="3600"/>
              <a:t>Outlining the structure of the text</a:t>
            </a:r>
          </a:p>
        </p:txBody>
      </p:sp>
      <p:sp>
        <p:nvSpPr>
          <p:cNvPr id="7" name="TextBox 6">
            <a:extLst>
              <a:ext uri="{FF2B5EF4-FFF2-40B4-BE49-F238E27FC236}">
                <a16:creationId xmlns:a16="http://schemas.microsoft.com/office/drawing/2014/main" id="{C90D5057-44A5-08FD-5001-10C8706685F5}"/>
              </a:ext>
            </a:extLst>
          </p:cNvPr>
          <p:cNvSpPr txBox="1"/>
          <p:nvPr/>
        </p:nvSpPr>
        <p:spPr>
          <a:xfrm>
            <a:off x="1196163" y="1019195"/>
            <a:ext cx="10373388" cy="1446550"/>
          </a:xfrm>
          <a:prstGeom prst="rect">
            <a:avLst/>
          </a:prstGeom>
          <a:noFill/>
        </p:spPr>
        <p:txBody>
          <a:bodyPr wrap="square">
            <a:spAutoFit/>
          </a:bodyPr>
          <a:lstStyle/>
          <a:p>
            <a:r>
              <a:rPr lang="en-US" sz="4400" b="1"/>
              <a:t>In Section III a theoretical model is constructed which is designed to…</a:t>
            </a:r>
          </a:p>
        </p:txBody>
      </p:sp>
    </p:spTree>
    <p:extLst>
      <p:ext uri="{BB962C8B-B14F-4D97-AF65-F5344CB8AC3E}">
        <p14:creationId xmlns:p14="http://schemas.microsoft.com/office/powerpoint/2010/main" val="2837545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41C3F3-F4BF-994B-61FF-0D9B2B28BDD8}"/>
              </a:ext>
            </a:extLst>
          </p:cNvPr>
          <p:cNvSpPr txBox="1"/>
          <p:nvPr/>
        </p:nvSpPr>
        <p:spPr>
          <a:xfrm>
            <a:off x="1442040" y="3038328"/>
            <a:ext cx="10127511" cy="2862322"/>
          </a:xfrm>
          <a:prstGeom prst="rect">
            <a:avLst/>
          </a:prstGeom>
          <a:noFill/>
        </p:spPr>
        <p:txBody>
          <a:bodyPr wrap="square">
            <a:spAutoFit/>
          </a:bodyPr>
          <a:lstStyle/>
          <a:p>
            <a:pPr marL="342900" indent="-342900">
              <a:buAutoNum type="arabicPeriod"/>
            </a:pPr>
            <a:r>
              <a:rPr lang="en-US" sz="3600"/>
              <a:t>Showing importance and rationale</a:t>
            </a:r>
          </a:p>
          <a:p>
            <a:pPr marL="342900" indent="-342900">
              <a:buAutoNum type="arabicPeriod"/>
            </a:pPr>
            <a:r>
              <a:rPr lang="en-US" sz="3600"/>
              <a:t>Indicating purposes</a:t>
            </a:r>
          </a:p>
          <a:p>
            <a:pPr marL="342900" indent="-342900">
              <a:buAutoNum type="arabicPeriod"/>
            </a:pPr>
            <a:r>
              <a:rPr lang="en-US" sz="3600"/>
              <a:t>Secondary aims or features</a:t>
            </a:r>
          </a:p>
          <a:p>
            <a:pPr marL="342900" indent="-342900">
              <a:buAutoNum type="arabicPeriod"/>
            </a:pPr>
            <a:r>
              <a:rPr lang="en-US" sz="3600"/>
              <a:t>Stating value</a:t>
            </a:r>
          </a:p>
          <a:p>
            <a:pPr marL="342900" indent="-342900">
              <a:buAutoNum type="arabicPeriod"/>
            </a:pPr>
            <a:r>
              <a:rPr lang="en-US" sz="3600"/>
              <a:t>Outlining the structure of the text</a:t>
            </a:r>
          </a:p>
        </p:txBody>
      </p:sp>
      <p:sp>
        <p:nvSpPr>
          <p:cNvPr id="4" name="TextBox 3">
            <a:extLst>
              <a:ext uri="{FF2B5EF4-FFF2-40B4-BE49-F238E27FC236}">
                <a16:creationId xmlns:a16="http://schemas.microsoft.com/office/drawing/2014/main" id="{FFB4B63C-04FC-9A6E-5712-DB6CD4E35DF3}"/>
              </a:ext>
            </a:extLst>
          </p:cNvPr>
          <p:cNvSpPr txBox="1"/>
          <p:nvPr/>
        </p:nvSpPr>
        <p:spPr>
          <a:xfrm>
            <a:off x="1109773" y="957350"/>
            <a:ext cx="10127510" cy="1569660"/>
          </a:xfrm>
          <a:prstGeom prst="rect">
            <a:avLst/>
          </a:prstGeom>
          <a:noFill/>
        </p:spPr>
        <p:txBody>
          <a:bodyPr wrap="square">
            <a:spAutoFit/>
          </a:bodyPr>
          <a:lstStyle/>
          <a:p>
            <a:r>
              <a:rPr lang="en-US" sz="4800" b="1"/>
              <a:t>A secondary aim of the present paper is to…</a:t>
            </a:r>
          </a:p>
        </p:txBody>
      </p:sp>
    </p:spTree>
    <p:extLst>
      <p:ext uri="{BB962C8B-B14F-4D97-AF65-F5344CB8AC3E}">
        <p14:creationId xmlns:p14="http://schemas.microsoft.com/office/powerpoint/2010/main" val="77682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41C3F3-F4BF-994B-61FF-0D9B2B28BDD8}"/>
              </a:ext>
            </a:extLst>
          </p:cNvPr>
          <p:cNvSpPr txBox="1"/>
          <p:nvPr/>
        </p:nvSpPr>
        <p:spPr>
          <a:xfrm>
            <a:off x="1442040" y="3038328"/>
            <a:ext cx="10127511" cy="2862322"/>
          </a:xfrm>
          <a:prstGeom prst="rect">
            <a:avLst/>
          </a:prstGeom>
          <a:noFill/>
        </p:spPr>
        <p:txBody>
          <a:bodyPr wrap="square">
            <a:spAutoFit/>
          </a:bodyPr>
          <a:lstStyle/>
          <a:p>
            <a:pPr marL="342900" indent="-342900">
              <a:buAutoNum type="arabicPeriod"/>
            </a:pPr>
            <a:r>
              <a:rPr lang="en-US" sz="3600"/>
              <a:t>Showing importance and rationale</a:t>
            </a:r>
          </a:p>
          <a:p>
            <a:pPr marL="342900" indent="-342900">
              <a:buAutoNum type="arabicPeriod"/>
            </a:pPr>
            <a:r>
              <a:rPr lang="en-US" sz="3600"/>
              <a:t>Indicating purposes</a:t>
            </a:r>
          </a:p>
          <a:p>
            <a:pPr marL="342900" indent="-342900">
              <a:buAutoNum type="arabicPeriod"/>
            </a:pPr>
            <a:r>
              <a:rPr lang="en-US" sz="3600"/>
              <a:t>Secondary aims or features</a:t>
            </a:r>
          </a:p>
          <a:p>
            <a:pPr marL="342900" indent="-342900">
              <a:buAutoNum type="arabicPeriod"/>
            </a:pPr>
            <a:r>
              <a:rPr lang="en-US" sz="3600"/>
              <a:t>Stating value</a:t>
            </a:r>
          </a:p>
          <a:p>
            <a:pPr marL="342900" indent="-342900">
              <a:buAutoNum type="arabicPeriod"/>
            </a:pPr>
            <a:r>
              <a:rPr lang="en-US" sz="3600"/>
              <a:t>Outlining the structure of the text</a:t>
            </a:r>
          </a:p>
        </p:txBody>
      </p:sp>
      <p:sp>
        <p:nvSpPr>
          <p:cNvPr id="4" name="TextBox 3">
            <a:extLst>
              <a:ext uri="{FF2B5EF4-FFF2-40B4-BE49-F238E27FC236}">
                <a16:creationId xmlns:a16="http://schemas.microsoft.com/office/drawing/2014/main" id="{34446F6B-51B1-2CCB-7970-90258372F2A0}"/>
              </a:ext>
            </a:extLst>
          </p:cNvPr>
          <p:cNvSpPr txBox="1"/>
          <p:nvPr/>
        </p:nvSpPr>
        <p:spPr>
          <a:xfrm>
            <a:off x="1092052" y="1349426"/>
            <a:ext cx="10007895" cy="769441"/>
          </a:xfrm>
          <a:prstGeom prst="rect">
            <a:avLst/>
          </a:prstGeom>
          <a:noFill/>
        </p:spPr>
        <p:txBody>
          <a:bodyPr wrap="square">
            <a:spAutoFit/>
          </a:bodyPr>
          <a:lstStyle/>
          <a:p>
            <a:r>
              <a:rPr lang="en-US" sz="4400" b="1"/>
              <a:t>This study was designed to evaluate…</a:t>
            </a:r>
          </a:p>
        </p:txBody>
      </p:sp>
    </p:spTree>
    <p:extLst>
      <p:ext uri="{BB962C8B-B14F-4D97-AF65-F5344CB8AC3E}">
        <p14:creationId xmlns:p14="http://schemas.microsoft.com/office/powerpoint/2010/main" val="414538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BB214-8101-12B1-890F-7A5D74CB43A3}"/>
              </a:ext>
            </a:extLst>
          </p:cNvPr>
          <p:cNvSpPr>
            <a:spLocks noGrp="1"/>
          </p:cNvSpPr>
          <p:nvPr>
            <p:ph type="body" idx="1"/>
          </p:nvPr>
        </p:nvSpPr>
        <p:spPr/>
        <p:txBody>
          <a:bodyPr>
            <a:normAutofit/>
          </a:bodyPr>
          <a:lstStyle/>
          <a:p>
            <a:r>
              <a:rPr lang="en-US" sz="4000"/>
              <a:t>This week’s reading</a:t>
            </a:r>
          </a:p>
        </p:txBody>
      </p:sp>
      <p:sp>
        <p:nvSpPr>
          <p:cNvPr id="5" name="Title 4">
            <a:extLst>
              <a:ext uri="{FF2B5EF4-FFF2-40B4-BE49-F238E27FC236}">
                <a16:creationId xmlns:a16="http://schemas.microsoft.com/office/drawing/2014/main" id="{B8FDFBFE-3C31-8D35-5894-EE8554763EE9}"/>
              </a:ext>
            </a:extLst>
          </p:cNvPr>
          <p:cNvSpPr>
            <a:spLocks noGrp="1"/>
          </p:cNvSpPr>
          <p:nvPr>
            <p:ph type="title"/>
          </p:nvPr>
        </p:nvSpPr>
        <p:spPr/>
        <p:txBody>
          <a:bodyPr/>
          <a:lstStyle/>
          <a:p>
            <a:endParaRPr lang="en-US"/>
          </a:p>
        </p:txBody>
      </p:sp>
      <p:pic>
        <p:nvPicPr>
          <p:cNvPr id="6" name="Picture 6">
            <a:extLst>
              <a:ext uri="{FF2B5EF4-FFF2-40B4-BE49-F238E27FC236}">
                <a16:creationId xmlns:a16="http://schemas.microsoft.com/office/drawing/2014/main" id="{D1376414-C649-8DFD-5D4E-7183A7036246}"/>
              </a:ext>
            </a:extLst>
          </p:cNvPr>
          <p:cNvPicPr>
            <a:picLocks noChangeAspect="1"/>
          </p:cNvPicPr>
          <p:nvPr/>
        </p:nvPicPr>
        <p:blipFill>
          <a:blip r:embed="rId2"/>
          <a:stretch>
            <a:fillRect/>
          </a:stretch>
        </p:blipFill>
        <p:spPr>
          <a:xfrm>
            <a:off x="2015067" y="1380993"/>
            <a:ext cx="8128000" cy="1929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7531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41C3F3-F4BF-994B-61FF-0D9B2B28BDD8}"/>
              </a:ext>
            </a:extLst>
          </p:cNvPr>
          <p:cNvSpPr txBox="1"/>
          <p:nvPr/>
        </p:nvSpPr>
        <p:spPr>
          <a:xfrm>
            <a:off x="1442040" y="3038328"/>
            <a:ext cx="10127511" cy="2862322"/>
          </a:xfrm>
          <a:prstGeom prst="rect">
            <a:avLst/>
          </a:prstGeom>
          <a:noFill/>
        </p:spPr>
        <p:txBody>
          <a:bodyPr wrap="square">
            <a:spAutoFit/>
          </a:bodyPr>
          <a:lstStyle/>
          <a:p>
            <a:pPr marL="342900" indent="-342900">
              <a:buAutoNum type="arabicPeriod"/>
            </a:pPr>
            <a:r>
              <a:rPr lang="en-US" sz="3600"/>
              <a:t>Showing importance and rationale</a:t>
            </a:r>
          </a:p>
          <a:p>
            <a:pPr marL="342900" indent="-342900">
              <a:buAutoNum type="arabicPeriod"/>
            </a:pPr>
            <a:r>
              <a:rPr lang="en-US" sz="3600"/>
              <a:t>Indicating purposes</a:t>
            </a:r>
          </a:p>
          <a:p>
            <a:pPr marL="342900" indent="-342900">
              <a:buAutoNum type="arabicPeriod"/>
            </a:pPr>
            <a:r>
              <a:rPr lang="en-US" sz="3600"/>
              <a:t>Secondary aims or features</a:t>
            </a:r>
          </a:p>
          <a:p>
            <a:pPr marL="342900" indent="-342900">
              <a:buAutoNum type="arabicPeriod"/>
            </a:pPr>
            <a:r>
              <a:rPr lang="en-US" sz="3600"/>
              <a:t>Stating value</a:t>
            </a:r>
          </a:p>
          <a:p>
            <a:pPr marL="342900" indent="-342900">
              <a:buAutoNum type="arabicPeriod"/>
            </a:pPr>
            <a:r>
              <a:rPr lang="en-US" sz="3600"/>
              <a:t>Outlining the structure of the text</a:t>
            </a:r>
          </a:p>
        </p:txBody>
      </p:sp>
      <p:sp>
        <p:nvSpPr>
          <p:cNvPr id="4" name="TextBox 3">
            <a:extLst>
              <a:ext uri="{FF2B5EF4-FFF2-40B4-BE49-F238E27FC236}">
                <a16:creationId xmlns:a16="http://schemas.microsoft.com/office/drawing/2014/main" id="{D6AE0484-BE08-D2BC-6233-19FB4475E75B}"/>
              </a:ext>
            </a:extLst>
          </p:cNvPr>
          <p:cNvSpPr txBox="1"/>
          <p:nvPr/>
        </p:nvSpPr>
        <p:spPr>
          <a:xfrm>
            <a:off x="1442040" y="1030448"/>
            <a:ext cx="10306935" cy="1446550"/>
          </a:xfrm>
          <a:prstGeom prst="rect">
            <a:avLst/>
          </a:prstGeom>
          <a:noFill/>
        </p:spPr>
        <p:txBody>
          <a:bodyPr wrap="square">
            <a:spAutoFit/>
          </a:bodyPr>
          <a:lstStyle/>
          <a:p>
            <a:r>
              <a:rPr lang="en-US" sz="4400" b="1"/>
              <a:t>The relationship between…has been investigated by many researchers.</a:t>
            </a:r>
          </a:p>
        </p:txBody>
      </p:sp>
    </p:spTree>
    <p:extLst>
      <p:ext uri="{BB962C8B-B14F-4D97-AF65-F5344CB8AC3E}">
        <p14:creationId xmlns:p14="http://schemas.microsoft.com/office/powerpoint/2010/main" val="3957916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D1B4-B06F-9C0B-7539-7527F882CC19}"/>
              </a:ext>
            </a:extLst>
          </p:cNvPr>
          <p:cNvSpPr>
            <a:spLocks noGrp="1"/>
          </p:cNvSpPr>
          <p:nvPr>
            <p:ph type="title"/>
          </p:nvPr>
        </p:nvSpPr>
        <p:spPr/>
        <p:txBody>
          <a:bodyPr>
            <a:normAutofit/>
          </a:bodyPr>
          <a:lstStyle/>
          <a:p>
            <a:r>
              <a:rPr lang="en-US" sz="6000"/>
              <a:t>Language Focus</a:t>
            </a:r>
          </a:p>
        </p:txBody>
      </p:sp>
      <p:sp>
        <p:nvSpPr>
          <p:cNvPr id="3" name="Content Placeholder 2">
            <a:extLst>
              <a:ext uri="{FF2B5EF4-FFF2-40B4-BE49-F238E27FC236}">
                <a16:creationId xmlns:a16="http://schemas.microsoft.com/office/drawing/2014/main" id="{615479FB-5F1B-BC1D-8F1D-7E9E134D7392}"/>
              </a:ext>
            </a:extLst>
          </p:cNvPr>
          <p:cNvSpPr>
            <a:spLocks noGrp="1"/>
          </p:cNvSpPr>
          <p:nvPr>
            <p:ph idx="1"/>
          </p:nvPr>
        </p:nvSpPr>
        <p:spPr/>
        <p:txBody>
          <a:bodyPr>
            <a:normAutofit/>
          </a:bodyPr>
          <a:lstStyle/>
          <a:p>
            <a:r>
              <a:rPr lang="en-US" sz="4800"/>
              <a:t>Pages 50 and 51 in your textbook give more sentences examples that can be used to achieve the various functions of an introduction</a:t>
            </a:r>
          </a:p>
        </p:txBody>
      </p:sp>
    </p:spTree>
    <p:extLst>
      <p:ext uri="{BB962C8B-B14F-4D97-AF65-F5344CB8AC3E}">
        <p14:creationId xmlns:p14="http://schemas.microsoft.com/office/powerpoint/2010/main" val="787883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BE70-EDC0-4222-FC49-D23BA66E8D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677588-65A3-47B9-CAB8-BE1EE558E734}"/>
              </a:ext>
            </a:extLst>
          </p:cNvPr>
          <p:cNvSpPr>
            <a:spLocks noGrp="1"/>
          </p:cNvSpPr>
          <p:nvPr>
            <p:ph type="body" idx="1"/>
          </p:nvPr>
        </p:nvSpPr>
        <p:spPr/>
        <p:txBody>
          <a:bodyPr>
            <a:normAutofit lnSpcReduction="10000"/>
          </a:bodyPr>
          <a:lstStyle/>
          <a:p>
            <a:r>
              <a:rPr lang="en-US" dirty="0"/>
              <a:t>Next week we will have a vocabulary quiz</a:t>
            </a:r>
          </a:p>
          <a:p>
            <a:r>
              <a:rPr lang="en-US" dirty="0"/>
              <a:t>Reminder: Vocabulary Quiz Next Class</a:t>
            </a:r>
          </a:p>
        </p:txBody>
      </p:sp>
      <p:pic>
        <p:nvPicPr>
          <p:cNvPr id="5" name="Picture 6">
            <a:extLst>
              <a:ext uri="{FF2B5EF4-FFF2-40B4-BE49-F238E27FC236}">
                <a16:creationId xmlns:a16="http://schemas.microsoft.com/office/drawing/2014/main" id="{DEFA279A-0906-67B7-2D35-94FB592A0B92}"/>
              </a:ext>
            </a:extLst>
          </p:cNvPr>
          <p:cNvPicPr>
            <a:picLocks noChangeAspect="1"/>
          </p:cNvPicPr>
          <p:nvPr/>
        </p:nvPicPr>
        <p:blipFill>
          <a:blip r:embed="rId2"/>
          <a:stretch>
            <a:fillRect/>
          </a:stretch>
        </p:blipFill>
        <p:spPr>
          <a:xfrm>
            <a:off x="2015067" y="1380993"/>
            <a:ext cx="8128000" cy="1929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020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C030-672C-25C5-FF1B-FCA355E729C9}"/>
              </a:ext>
            </a:extLst>
          </p:cNvPr>
          <p:cNvSpPr>
            <a:spLocks noGrp="1"/>
          </p:cNvSpPr>
          <p:nvPr>
            <p:ph type="title"/>
          </p:nvPr>
        </p:nvSpPr>
        <p:spPr/>
        <p:txBody>
          <a:bodyPr/>
          <a:lstStyle/>
          <a:p>
            <a:r>
              <a:rPr lang="en-US"/>
              <a:t>Before We Start</a:t>
            </a:r>
          </a:p>
        </p:txBody>
      </p:sp>
      <p:sp>
        <p:nvSpPr>
          <p:cNvPr id="3" name="Text Placeholder 2">
            <a:extLst>
              <a:ext uri="{FF2B5EF4-FFF2-40B4-BE49-F238E27FC236}">
                <a16:creationId xmlns:a16="http://schemas.microsoft.com/office/drawing/2014/main" id="{2B893077-02EE-85A8-72B5-60104BB4F61D}"/>
              </a:ext>
            </a:extLst>
          </p:cNvPr>
          <p:cNvSpPr>
            <a:spLocks noGrp="1"/>
          </p:cNvSpPr>
          <p:nvPr>
            <p:ph idx="1"/>
          </p:nvPr>
        </p:nvSpPr>
        <p:spPr/>
        <p:txBody>
          <a:bodyPr>
            <a:normAutofit/>
          </a:bodyPr>
          <a:lstStyle/>
          <a:p>
            <a:r>
              <a:rPr lang="en-US" sz="4000" dirty="0"/>
              <a:t>What are the different sections in this paper?</a:t>
            </a:r>
          </a:p>
        </p:txBody>
      </p:sp>
    </p:spTree>
    <p:extLst>
      <p:ext uri="{BB962C8B-B14F-4D97-AF65-F5344CB8AC3E}">
        <p14:creationId xmlns:p14="http://schemas.microsoft.com/office/powerpoint/2010/main" val="62714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F268-E22F-744E-2321-C7BABA928B39}"/>
              </a:ext>
            </a:extLst>
          </p:cNvPr>
          <p:cNvSpPr>
            <a:spLocks noGrp="1"/>
          </p:cNvSpPr>
          <p:nvPr>
            <p:ph type="title"/>
          </p:nvPr>
        </p:nvSpPr>
        <p:spPr/>
        <p:txBody>
          <a:bodyPr>
            <a:normAutofit/>
          </a:bodyPr>
          <a:lstStyle/>
          <a:p>
            <a:r>
              <a:rPr lang="en-US" sz="5400"/>
              <a:t>The Introduction</a:t>
            </a:r>
          </a:p>
        </p:txBody>
      </p:sp>
      <p:sp>
        <p:nvSpPr>
          <p:cNvPr id="3" name="Content Placeholder 2">
            <a:extLst>
              <a:ext uri="{FF2B5EF4-FFF2-40B4-BE49-F238E27FC236}">
                <a16:creationId xmlns:a16="http://schemas.microsoft.com/office/drawing/2014/main" id="{B746A1BA-7F91-36B1-0DE5-21D05D4C908A}"/>
              </a:ext>
            </a:extLst>
          </p:cNvPr>
          <p:cNvSpPr>
            <a:spLocks noGrp="1"/>
          </p:cNvSpPr>
          <p:nvPr>
            <p:ph type="body" idx="1"/>
          </p:nvPr>
        </p:nvSpPr>
        <p:spPr/>
        <p:txBody>
          <a:bodyPr>
            <a:normAutofit/>
          </a:bodyPr>
          <a:lstStyle/>
          <a:p>
            <a:pPr marL="0" indent="0">
              <a:buNone/>
            </a:pPr>
            <a:endParaRPr lang="en-US" sz="3600"/>
          </a:p>
        </p:txBody>
      </p:sp>
    </p:spTree>
    <p:extLst>
      <p:ext uri="{BB962C8B-B14F-4D97-AF65-F5344CB8AC3E}">
        <p14:creationId xmlns:p14="http://schemas.microsoft.com/office/powerpoint/2010/main" val="349815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2A583-DB61-C9B8-1C6B-274D0763CF96}"/>
              </a:ext>
            </a:extLst>
          </p:cNvPr>
          <p:cNvSpPr txBox="1"/>
          <p:nvPr/>
        </p:nvSpPr>
        <p:spPr>
          <a:xfrm>
            <a:off x="956930" y="715287"/>
            <a:ext cx="10326871" cy="5632311"/>
          </a:xfrm>
          <a:prstGeom prst="rect">
            <a:avLst/>
          </a:prstGeom>
          <a:noFill/>
        </p:spPr>
        <p:txBody>
          <a:bodyPr wrap="square">
            <a:spAutoFit/>
          </a:bodyPr>
          <a:lstStyle/>
          <a:p>
            <a:pPr algn="l"/>
            <a:r>
              <a:rPr lang="en-CA" sz="3600" b="0" i="0" u="none" strike="noStrike" baseline="0" dirty="0"/>
              <a:t>Plagiarism is a </a:t>
            </a:r>
            <a:r>
              <a:rPr lang="en-CA" sz="3600" b="1" i="0" u="none" strike="noStrike" baseline="0" dirty="0"/>
              <a:t>contentious </a:t>
            </a:r>
            <a:r>
              <a:rPr lang="en-CA" sz="3600" b="0" i="0" u="none" strike="noStrike" baseline="0" dirty="0"/>
              <a:t>issue in higher education (HE), frequently the subject of ‘colourful’ </a:t>
            </a:r>
            <a:r>
              <a:rPr lang="en-CA" sz="3600" b="1" i="0" u="none" strike="noStrike" baseline="0" dirty="0"/>
              <a:t>rhetoric </a:t>
            </a:r>
            <a:r>
              <a:rPr lang="en-CA" sz="3600" b="0" i="0" u="none" strike="noStrike" baseline="0" dirty="0"/>
              <a:t>(Park, 2003, p. 472). Plagiarism amongst university students is perceived, by many, to be widespread and increasing (Roberts &amp; </a:t>
            </a:r>
            <a:r>
              <a:rPr lang="en-CA" sz="3600" b="0" i="0" u="none" strike="noStrike" baseline="0" dirty="0" err="1"/>
              <a:t>Toombs</a:t>
            </a:r>
            <a:r>
              <a:rPr lang="en-CA" sz="3600" b="0" i="0" u="none" strike="noStrike" baseline="0" dirty="0"/>
              <a:t>, 1993; Larkham &amp; </a:t>
            </a:r>
            <a:r>
              <a:rPr lang="en-CA" sz="3600" b="0" i="0" u="none" strike="noStrike" baseline="0" dirty="0" err="1"/>
              <a:t>Manns</a:t>
            </a:r>
            <a:r>
              <a:rPr lang="en-CA" sz="3600" b="0" i="0" u="none" strike="noStrike" baseline="0" dirty="0"/>
              <a:t>, 2002). </a:t>
            </a:r>
            <a:r>
              <a:rPr lang="en-CA" sz="3600" b="0" i="1" u="none" strike="noStrike" baseline="0" dirty="0"/>
              <a:t>Whether this reflects real increases in the rate of plagiarism, the rate of detection, or increases due to greater student numbers is unclear (Larkham, 2003), but the fact that there is perceived to be an increase is an important issue in itself (</a:t>
            </a:r>
            <a:r>
              <a:rPr lang="en-CA" sz="3600" b="0" i="1" u="none" strike="noStrike" baseline="0" dirty="0" err="1"/>
              <a:t>Dordoy</a:t>
            </a:r>
            <a:r>
              <a:rPr lang="en-CA" sz="3600" b="0" i="1" u="none" strike="noStrike" baseline="0" dirty="0"/>
              <a:t>, 2002).</a:t>
            </a:r>
            <a:endParaRPr lang="en-US" sz="3600" i="1" dirty="0"/>
          </a:p>
        </p:txBody>
      </p:sp>
      <p:sp>
        <p:nvSpPr>
          <p:cNvPr id="8" name="Rectangle: Rounded Corners 7">
            <a:extLst>
              <a:ext uri="{FF2B5EF4-FFF2-40B4-BE49-F238E27FC236}">
                <a16:creationId xmlns:a16="http://schemas.microsoft.com/office/drawing/2014/main" id="{E99F47DB-4E30-E82E-16CB-9826D1696DE3}"/>
              </a:ext>
            </a:extLst>
          </p:cNvPr>
          <p:cNvSpPr/>
          <p:nvPr/>
        </p:nvSpPr>
        <p:spPr>
          <a:xfrm>
            <a:off x="8880844" y="5974169"/>
            <a:ext cx="2874778" cy="82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34-35</a:t>
            </a:r>
          </a:p>
        </p:txBody>
      </p:sp>
    </p:spTree>
    <p:extLst>
      <p:ext uri="{BB962C8B-B14F-4D97-AF65-F5344CB8AC3E}">
        <p14:creationId xmlns:p14="http://schemas.microsoft.com/office/powerpoint/2010/main" val="119559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2A583-DB61-C9B8-1C6B-274D0763CF96}"/>
              </a:ext>
            </a:extLst>
          </p:cNvPr>
          <p:cNvSpPr txBox="1"/>
          <p:nvPr/>
        </p:nvSpPr>
        <p:spPr>
          <a:xfrm>
            <a:off x="932564" y="1166842"/>
            <a:ext cx="10326871" cy="4524315"/>
          </a:xfrm>
          <a:prstGeom prst="rect">
            <a:avLst/>
          </a:prstGeom>
          <a:noFill/>
        </p:spPr>
        <p:txBody>
          <a:bodyPr wrap="square">
            <a:spAutoFit/>
          </a:bodyPr>
          <a:lstStyle/>
          <a:p>
            <a:r>
              <a:rPr lang="en-US" sz="3200" dirty="0"/>
              <a:t>In order to deal with issues of plagiarism effectively and </a:t>
            </a:r>
            <a:r>
              <a:rPr lang="en-US" sz="3200" b="1" dirty="0"/>
              <a:t>equitably</a:t>
            </a:r>
            <a:r>
              <a:rPr lang="en-US" sz="3200" dirty="0"/>
              <a:t>, it is necessary for staff, students and departments to be working from the same definitions and interpretations (Stefani &amp; Carroll, 2001). At the institutional level a brief survey of the plagiarism/cheating policies and guidelines of a selection of HEIs shows that, whilst definitions of plagiarism are consistent with general dictionary definitions,1 they stress different aspects of this definition. </a:t>
            </a:r>
            <a:br>
              <a:rPr lang="en-US" sz="3200" dirty="0"/>
            </a:br>
            <a:endParaRPr lang="en-US" sz="3200" dirty="0"/>
          </a:p>
        </p:txBody>
      </p:sp>
      <p:sp>
        <p:nvSpPr>
          <p:cNvPr id="8" name="Rectangle: Rounded Corners 7">
            <a:extLst>
              <a:ext uri="{FF2B5EF4-FFF2-40B4-BE49-F238E27FC236}">
                <a16:creationId xmlns:a16="http://schemas.microsoft.com/office/drawing/2014/main" id="{E99F47DB-4E30-E82E-16CB-9826D1696DE3}"/>
              </a:ext>
            </a:extLst>
          </p:cNvPr>
          <p:cNvSpPr/>
          <p:nvPr/>
        </p:nvSpPr>
        <p:spPr>
          <a:xfrm>
            <a:off x="8880844" y="5974169"/>
            <a:ext cx="2874778" cy="82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35</a:t>
            </a:r>
          </a:p>
        </p:txBody>
      </p:sp>
    </p:spTree>
    <p:extLst>
      <p:ext uri="{BB962C8B-B14F-4D97-AF65-F5344CB8AC3E}">
        <p14:creationId xmlns:p14="http://schemas.microsoft.com/office/powerpoint/2010/main" val="1245240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Organic</vt:lpstr>
      <vt:lpstr>Academic Reading &amp; Writing</vt:lpstr>
      <vt:lpstr>Last Class</vt:lpstr>
      <vt:lpstr>The Writing Process</vt:lpstr>
      <vt:lpstr>The Introduction</vt:lpstr>
      <vt:lpstr>PowerPoint Presentation</vt:lpstr>
      <vt:lpstr>Before We Start</vt:lpstr>
      <vt:lpstr>The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Replaced the underlined words in the sentences on Page 48.</vt:lpstr>
      <vt:lpstr>PowerPoint Presentation</vt:lpstr>
      <vt:lpstr>PowerPoint Presentation</vt:lpstr>
      <vt:lpstr>Writing Introductions</vt:lpstr>
      <vt:lpstr>Review – Introduction</vt:lpstr>
      <vt:lpstr>Introduction Purpose</vt:lpstr>
      <vt:lpstr>Introduction Function 1</vt:lpstr>
      <vt:lpstr>Introduction Function 2</vt:lpstr>
      <vt:lpstr>Introduction Function 3</vt:lpstr>
      <vt:lpstr>Introduction Style</vt:lpstr>
      <vt:lpstr>PowerPoint Presentation</vt:lpstr>
      <vt:lpstr>Examples from the Current Paper</vt:lpstr>
      <vt:lpstr>PowerPoint Presentation</vt:lpstr>
      <vt:lpstr>PowerPoint Presentation</vt:lpstr>
      <vt:lpstr>PowerPoint Presentation</vt:lpstr>
      <vt:lpstr>PowerPoint Presentation</vt:lpstr>
      <vt:lpstr>PowerPoint Presentation</vt:lpstr>
      <vt:lpstr>Paper 1 Review</vt:lpstr>
      <vt:lpstr>PowerPoint Presentation</vt:lpstr>
      <vt:lpstr>PowerPoint Presentation</vt:lpstr>
      <vt:lpstr>PowerPoint Presentation</vt:lpstr>
      <vt:lpstr>PowerPoint Presentation</vt:lpstr>
      <vt:lpstr>PowerPoint Presentation</vt:lpstr>
      <vt:lpstr>Activity 1</vt:lpstr>
      <vt:lpstr>PowerPoint Presentation</vt:lpstr>
      <vt:lpstr>PowerPoint Presentation</vt:lpstr>
      <vt:lpstr>PowerPoint Presentation</vt:lpstr>
      <vt:lpstr>PowerPoint Presentation</vt:lpstr>
      <vt:lpstr>PowerPoint Presentation</vt:lpstr>
      <vt:lpstr>Language Focus: Different Functions</vt:lpstr>
      <vt:lpstr>PowerPoint Presentation</vt:lpstr>
      <vt:lpstr>PowerPoint Presentation</vt:lpstr>
      <vt:lpstr>PowerPoint Presentation</vt:lpstr>
      <vt:lpstr>PowerPoint Presentation</vt:lpstr>
      <vt:lpstr>Language Focus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Reading &amp; Writing</dc:title>
  <dc:creator>Russell Burgess</dc:creator>
  <cp:lastModifiedBy>Russell w. Burgess</cp:lastModifiedBy>
  <cp:revision>38</cp:revision>
  <dcterms:created xsi:type="dcterms:W3CDTF">2022-10-07T02:53:20Z</dcterms:created>
  <dcterms:modified xsi:type="dcterms:W3CDTF">2023-11-06T07:52:29Z</dcterms:modified>
</cp:coreProperties>
</file>