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60" r:id="rId3"/>
    <p:sldId id="453" r:id="rId4"/>
    <p:sldId id="399" r:id="rId5"/>
    <p:sldId id="460" r:id="rId6"/>
    <p:sldId id="435" r:id="rId7"/>
    <p:sldId id="436" r:id="rId8"/>
    <p:sldId id="458" r:id="rId9"/>
    <p:sldId id="437" r:id="rId10"/>
    <p:sldId id="459" r:id="rId11"/>
    <p:sldId id="438" r:id="rId12"/>
    <p:sldId id="419" r:id="rId13"/>
    <p:sldId id="400" r:id="rId14"/>
    <p:sldId id="371" r:id="rId15"/>
    <p:sldId id="387" r:id="rId16"/>
    <p:sldId id="456" r:id="rId17"/>
    <p:sldId id="457" r:id="rId18"/>
    <p:sldId id="455" r:id="rId19"/>
    <p:sldId id="372" r:id="rId20"/>
    <p:sldId id="373" r:id="rId21"/>
    <p:sldId id="461" r:id="rId22"/>
    <p:sldId id="454" r:id="rId23"/>
    <p:sldId id="464" r:id="rId24"/>
    <p:sldId id="402" r:id="rId25"/>
    <p:sldId id="403" r:id="rId26"/>
    <p:sldId id="404" r:id="rId27"/>
    <p:sldId id="375" r:id="rId28"/>
    <p:sldId id="374" r:id="rId29"/>
    <p:sldId id="462" r:id="rId30"/>
    <p:sldId id="379" r:id="rId31"/>
    <p:sldId id="376" r:id="rId32"/>
    <p:sldId id="463" r:id="rId33"/>
    <p:sldId id="465" r:id="rId34"/>
    <p:sldId id="389" r:id="rId35"/>
    <p:sldId id="394" r:id="rId36"/>
    <p:sldId id="395" r:id="rId37"/>
    <p:sldId id="396" r:id="rId38"/>
    <p:sldId id="414" r:id="rId39"/>
    <p:sldId id="261" r:id="rId40"/>
    <p:sldId id="335" r:id="rId41"/>
    <p:sldId id="415" r:id="rId42"/>
    <p:sldId id="443" r:id="rId43"/>
    <p:sldId id="291" r:id="rId44"/>
    <p:sldId id="292" r:id="rId45"/>
    <p:sldId id="293" r:id="rId46"/>
    <p:sldId id="294" r:id="rId47"/>
    <p:sldId id="416" r:id="rId48"/>
    <p:sldId id="439" r:id="rId49"/>
    <p:sldId id="41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C588-AE4B-BBB5-00E2-E36E05B882C7}"/>
              </a:ext>
            </a:extLst>
          </p:cNvPr>
          <p:cNvSpPr>
            <a:spLocks noGrp="1"/>
          </p:cNvSpPr>
          <p:nvPr>
            <p:ph type="ctrTitle"/>
          </p:nvPr>
        </p:nvSpPr>
        <p:spPr/>
        <p:txBody>
          <a:bodyPr/>
          <a:lstStyle/>
          <a:p>
            <a:r>
              <a:rPr lang="en-US"/>
              <a:t>Academic Reading</a:t>
            </a:r>
            <a:br>
              <a:rPr lang="en-US"/>
            </a:br>
            <a:r>
              <a:rPr lang="en-US"/>
              <a:t>And Writing</a:t>
            </a:r>
          </a:p>
        </p:txBody>
      </p:sp>
      <p:sp>
        <p:nvSpPr>
          <p:cNvPr id="3" name="Subtitle 2">
            <a:extLst>
              <a:ext uri="{FF2B5EF4-FFF2-40B4-BE49-F238E27FC236}">
                <a16:creationId xmlns:a16="http://schemas.microsoft.com/office/drawing/2014/main" id="{CC9F956D-03F6-5EA2-DE98-754FB7CE14BB}"/>
              </a:ext>
            </a:extLst>
          </p:cNvPr>
          <p:cNvSpPr>
            <a:spLocks noGrp="1"/>
          </p:cNvSpPr>
          <p:nvPr>
            <p:ph type="subTitle" idx="1"/>
          </p:nvPr>
        </p:nvSpPr>
        <p:spPr/>
        <p:txBody>
          <a:bodyPr>
            <a:normAutofit/>
          </a:bodyPr>
          <a:lstStyle/>
          <a:p>
            <a:r>
              <a:rPr lang="en-US" sz="4000"/>
              <a:t>Unit 2</a:t>
            </a:r>
          </a:p>
        </p:txBody>
      </p:sp>
    </p:spTree>
    <p:extLst>
      <p:ext uri="{BB962C8B-B14F-4D97-AF65-F5344CB8AC3E}">
        <p14:creationId xmlns:p14="http://schemas.microsoft.com/office/powerpoint/2010/main" val="903892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A9588-C025-C7C7-DF27-A6265A7E6D3B}"/>
              </a:ext>
            </a:extLst>
          </p:cNvPr>
          <p:cNvSpPr txBox="1"/>
          <p:nvPr/>
        </p:nvSpPr>
        <p:spPr>
          <a:xfrm>
            <a:off x="962594" y="1228397"/>
            <a:ext cx="10413261" cy="4401205"/>
          </a:xfrm>
          <a:prstGeom prst="rect">
            <a:avLst/>
          </a:prstGeom>
          <a:noFill/>
        </p:spPr>
        <p:txBody>
          <a:bodyPr wrap="square">
            <a:spAutoFit/>
          </a:bodyPr>
          <a:lstStyle/>
          <a:p>
            <a:r>
              <a:rPr lang="en-US" sz="4000" dirty="0"/>
              <a:t>What do students understand about the nature and meaning of academic dishonesty? We know very little, I suspect, about why our students think plagiarism is wrong, despite the fact that it would seem logical to consider college students’ own moral frames of reference when explaining the ethics of plagiarism.</a:t>
            </a:r>
          </a:p>
        </p:txBody>
      </p:sp>
      <p:sp>
        <p:nvSpPr>
          <p:cNvPr id="5" name="Rectangle: Rounded Corners 4">
            <a:extLst>
              <a:ext uri="{FF2B5EF4-FFF2-40B4-BE49-F238E27FC236}">
                <a16:creationId xmlns:a16="http://schemas.microsoft.com/office/drawing/2014/main" id="{328E6A82-1386-1B9C-3FA8-2799896AA99F}"/>
              </a:ext>
            </a:extLst>
          </p:cNvPr>
          <p:cNvSpPr/>
          <p:nvPr/>
        </p:nvSpPr>
        <p:spPr>
          <a:xfrm>
            <a:off x="9944100" y="5821743"/>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53</a:t>
            </a:r>
          </a:p>
        </p:txBody>
      </p:sp>
    </p:spTree>
    <p:extLst>
      <p:ext uri="{BB962C8B-B14F-4D97-AF65-F5344CB8AC3E}">
        <p14:creationId xmlns:p14="http://schemas.microsoft.com/office/powerpoint/2010/main" val="312892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51E254-7871-B408-41A7-BB4F2CB79112}"/>
              </a:ext>
            </a:extLst>
          </p:cNvPr>
          <p:cNvSpPr txBox="1"/>
          <p:nvPr/>
        </p:nvSpPr>
        <p:spPr>
          <a:xfrm>
            <a:off x="890477" y="728577"/>
            <a:ext cx="10326872" cy="5016758"/>
          </a:xfrm>
          <a:prstGeom prst="rect">
            <a:avLst/>
          </a:prstGeom>
          <a:noFill/>
        </p:spPr>
        <p:txBody>
          <a:bodyPr wrap="square">
            <a:spAutoFit/>
          </a:bodyPr>
          <a:lstStyle/>
          <a:p>
            <a:r>
              <a:rPr lang="en-US" sz="3200" dirty="0"/>
              <a:t>Although there have been some interesting surveys of the incidence of, and attitudes toward, academic dishonesty among students in both high school (</a:t>
            </a:r>
            <a:r>
              <a:rPr lang="en-US" sz="3200" dirty="0" err="1"/>
              <a:t>Dant</a:t>
            </a:r>
            <a:r>
              <a:rPr lang="en-US" sz="3200" dirty="0"/>
              <a:t>, 1986; </a:t>
            </a:r>
            <a:r>
              <a:rPr lang="en-US" sz="3200" dirty="0" err="1"/>
              <a:t>Schab</a:t>
            </a:r>
            <a:r>
              <a:rPr lang="en-US" sz="3200" dirty="0"/>
              <a:t>, 1980) and college (Baird, 1980; Hawley, 1984; </a:t>
            </a:r>
            <a:r>
              <a:rPr lang="en-US" sz="3200" dirty="0" err="1"/>
              <a:t>Nuss</a:t>
            </a:r>
            <a:r>
              <a:rPr lang="en-US" sz="3200" dirty="0"/>
              <a:t>, 1984), I have not been able to find any studies that examine college students’ conceptions of why it is wrong to plagiarize. Thus my purpose in this study was to investigate what a sample of college freshmen thought about plagiarism, exploring the reasons they thought it was wrong, as well as examining some of their beliefs and attitudes about plagiarizing college papers.</a:t>
            </a:r>
          </a:p>
        </p:txBody>
      </p:sp>
      <p:sp>
        <p:nvSpPr>
          <p:cNvPr id="5" name="Rectangle: Rounded Corners 4">
            <a:extLst>
              <a:ext uri="{FF2B5EF4-FFF2-40B4-BE49-F238E27FC236}">
                <a16:creationId xmlns:a16="http://schemas.microsoft.com/office/drawing/2014/main" id="{AB0D92D1-A0F7-651D-6547-B776E484D00B}"/>
              </a:ext>
            </a:extLst>
          </p:cNvPr>
          <p:cNvSpPr/>
          <p:nvPr/>
        </p:nvSpPr>
        <p:spPr>
          <a:xfrm>
            <a:off x="9944100" y="5821743"/>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54</a:t>
            </a:r>
          </a:p>
        </p:txBody>
      </p:sp>
    </p:spTree>
    <p:extLst>
      <p:ext uri="{BB962C8B-B14F-4D97-AF65-F5344CB8AC3E}">
        <p14:creationId xmlns:p14="http://schemas.microsoft.com/office/powerpoint/2010/main" val="57423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D6F4E-321D-C893-4E8D-EB1410421528}"/>
              </a:ext>
            </a:extLst>
          </p:cNvPr>
          <p:cNvSpPr>
            <a:spLocks noGrp="1"/>
          </p:cNvSpPr>
          <p:nvPr>
            <p:ph type="title"/>
          </p:nvPr>
        </p:nvSpPr>
        <p:spPr/>
        <p:txBody>
          <a:bodyPr/>
          <a:lstStyle/>
          <a:p>
            <a:r>
              <a:rPr lang="en-US"/>
              <a:t>Activity Three </a:t>
            </a:r>
          </a:p>
        </p:txBody>
      </p:sp>
      <p:sp>
        <p:nvSpPr>
          <p:cNvPr id="3" name="Content Placeholder 2">
            <a:extLst>
              <a:ext uri="{FF2B5EF4-FFF2-40B4-BE49-F238E27FC236}">
                <a16:creationId xmlns:a16="http://schemas.microsoft.com/office/drawing/2014/main" id="{B77AA64E-C578-DA76-E52A-55C418603449}"/>
              </a:ext>
            </a:extLst>
          </p:cNvPr>
          <p:cNvSpPr>
            <a:spLocks noGrp="1"/>
          </p:cNvSpPr>
          <p:nvPr>
            <p:ph idx="1"/>
          </p:nvPr>
        </p:nvSpPr>
        <p:spPr/>
        <p:txBody>
          <a:bodyPr>
            <a:normAutofit/>
          </a:bodyPr>
          <a:lstStyle/>
          <a:p>
            <a:r>
              <a:rPr lang="en-US" sz="3600" dirty="0"/>
              <a:t>Identify the different movements in this introduction to the supplementary reading</a:t>
            </a:r>
          </a:p>
        </p:txBody>
      </p:sp>
    </p:spTree>
    <p:extLst>
      <p:ext uri="{BB962C8B-B14F-4D97-AF65-F5344CB8AC3E}">
        <p14:creationId xmlns:p14="http://schemas.microsoft.com/office/powerpoint/2010/main" val="142681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2BB214-8101-12B1-890F-7A5D74CB43A3}"/>
              </a:ext>
            </a:extLst>
          </p:cNvPr>
          <p:cNvSpPr>
            <a:spLocks noGrp="1"/>
          </p:cNvSpPr>
          <p:nvPr>
            <p:ph type="body" idx="1"/>
          </p:nvPr>
        </p:nvSpPr>
        <p:spPr/>
        <p:txBody>
          <a:bodyPr>
            <a:normAutofit/>
          </a:bodyPr>
          <a:lstStyle/>
          <a:p>
            <a:r>
              <a:rPr lang="en-US" sz="4000" dirty="0"/>
              <a:t>This Unit’s reading</a:t>
            </a:r>
          </a:p>
        </p:txBody>
      </p:sp>
      <p:sp>
        <p:nvSpPr>
          <p:cNvPr id="5" name="Title 4">
            <a:extLst>
              <a:ext uri="{FF2B5EF4-FFF2-40B4-BE49-F238E27FC236}">
                <a16:creationId xmlns:a16="http://schemas.microsoft.com/office/drawing/2014/main" id="{B8FDFBFE-3C31-8D35-5894-EE8554763EE9}"/>
              </a:ext>
            </a:extLst>
          </p:cNvPr>
          <p:cNvSpPr>
            <a:spLocks noGrp="1"/>
          </p:cNvSpPr>
          <p:nvPr>
            <p:ph type="title"/>
          </p:nvPr>
        </p:nvSpPr>
        <p:spPr/>
        <p:txBody>
          <a:bodyPr/>
          <a:lstStyle/>
          <a:p>
            <a:endParaRPr lang="en-US"/>
          </a:p>
        </p:txBody>
      </p:sp>
      <p:pic>
        <p:nvPicPr>
          <p:cNvPr id="6" name="Picture 6">
            <a:extLst>
              <a:ext uri="{FF2B5EF4-FFF2-40B4-BE49-F238E27FC236}">
                <a16:creationId xmlns:a16="http://schemas.microsoft.com/office/drawing/2014/main" id="{D1376414-C649-8DFD-5D4E-7183A7036246}"/>
              </a:ext>
            </a:extLst>
          </p:cNvPr>
          <p:cNvPicPr>
            <a:picLocks noChangeAspect="1"/>
          </p:cNvPicPr>
          <p:nvPr/>
        </p:nvPicPr>
        <p:blipFill>
          <a:blip r:embed="rId2"/>
          <a:stretch>
            <a:fillRect/>
          </a:stretch>
        </p:blipFill>
        <p:spPr>
          <a:xfrm>
            <a:off x="2015067" y="1380993"/>
            <a:ext cx="8128000" cy="1929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753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25885-59B4-D716-C97E-471E249A8422}"/>
              </a:ext>
            </a:extLst>
          </p:cNvPr>
          <p:cNvSpPr>
            <a:spLocks noGrp="1"/>
          </p:cNvSpPr>
          <p:nvPr>
            <p:ph type="title"/>
          </p:nvPr>
        </p:nvSpPr>
        <p:spPr/>
        <p:txBody>
          <a:bodyPr/>
          <a:lstStyle/>
          <a:p>
            <a:r>
              <a:rPr lang="en-US"/>
              <a:t>Rationale</a:t>
            </a:r>
          </a:p>
        </p:txBody>
      </p:sp>
      <p:sp>
        <p:nvSpPr>
          <p:cNvPr id="3" name="Text Placeholder 2">
            <a:extLst>
              <a:ext uri="{FF2B5EF4-FFF2-40B4-BE49-F238E27FC236}">
                <a16:creationId xmlns:a16="http://schemas.microsoft.com/office/drawing/2014/main" id="{C3C3D72D-921F-BBB8-0511-69DF17FC5184}"/>
              </a:ext>
            </a:extLst>
          </p:cNvPr>
          <p:cNvSpPr>
            <a:spLocks noGrp="1"/>
          </p:cNvSpPr>
          <p:nvPr>
            <p:ph type="body" idx="1"/>
          </p:nvPr>
        </p:nvSpPr>
        <p:spPr/>
        <p:txBody>
          <a:bodyPr>
            <a:normAutofit/>
          </a:bodyPr>
          <a:lstStyle/>
          <a:p>
            <a:r>
              <a:rPr lang="en-US" sz="3200" dirty="0"/>
              <a:t>What is a </a:t>
            </a:r>
            <a:r>
              <a:rPr lang="en-US" sz="3200" b="1" dirty="0"/>
              <a:t>rationale</a:t>
            </a:r>
            <a:r>
              <a:rPr lang="en-US" sz="3200" dirty="0"/>
              <a:t>?</a:t>
            </a:r>
          </a:p>
        </p:txBody>
      </p:sp>
    </p:spTree>
    <p:extLst>
      <p:ext uri="{BB962C8B-B14F-4D97-AF65-F5344CB8AC3E}">
        <p14:creationId xmlns:p14="http://schemas.microsoft.com/office/powerpoint/2010/main" val="373265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31D9-FD03-4E71-5A05-6BF8F508B8C3}"/>
              </a:ext>
            </a:extLst>
          </p:cNvPr>
          <p:cNvSpPr>
            <a:spLocks noGrp="1"/>
          </p:cNvSpPr>
          <p:nvPr>
            <p:ph type="title"/>
          </p:nvPr>
        </p:nvSpPr>
        <p:spPr/>
        <p:txBody>
          <a:bodyPr>
            <a:normAutofit/>
          </a:bodyPr>
          <a:lstStyle/>
          <a:p>
            <a:r>
              <a:rPr lang="en-US" sz="6000"/>
              <a:t>Questions</a:t>
            </a:r>
          </a:p>
        </p:txBody>
      </p:sp>
      <p:sp>
        <p:nvSpPr>
          <p:cNvPr id="3" name="Content Placeholder 2">
            <a:extLst>
              <a:ext uri="{FF2B5EF4-FFF2-40B4-BE49-F238E27FC236}">
                <a16:creationId xmlns:a16="http://schemas.microsoft.com/office/drawing/2014/main" id="{4907CE96-659D-BFFB-C35B-90783F2B26DA}"/>
              </a:ext>
            </a:extLst>
          </p:cNvPr>
          <p:cNvSpPr>
            <a:spLocks noGrp="1"/>
          </p:cNvSpPr>
          <p:nvPr>
            <p:ph idx="1"/>
          </p:nvPr>
        </p:nvSpPr>
        <p:spPr/>
        <p:txBody>
          <a:bodyPr>
            <a:normAutofit/>
          </a:bodyPr>
          <a:lstStyle/>
          <a:p>
            <a:r>
              <a:rPr lang="en-US" sz="4000" dirty="0"/>
              <a:t>What purpose is this section serving in the paper?</a:t>
            </a:r>
          </a:p>
          <a:p>
            <a:r>
              <a:rPr lang="en-US" sz="4000" dirty="0"/>
              <a:t>Is there a pilot study in this study?</a:t>
            </a:r>
          </a:p>
        </p:txBody>
      </p:sp>
    </p:spTree>
    <p:extLst>
      <p:ext uri="{BB962C8B-B14F-4D97-AF65-F5344CB8AC3E}">
        <p14:creationId xmlns:p14="http://schemas.microsoft.com/office/powerpoint/2010/main" val="2297461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F3D89D-03BB-7A7F-BEFF-86422F92C25A}"/>
              </a:ext>
            </a:extLst>
          </p:cNvPr>
          <p:cNvSpPr txBox="1"/>
          <p:nvPr/>
        </p:nvSpPr>
        <p:spPr>
          <a:xfrm>
            <a:off x="1003945" y="1077999"/>
            <a:ext cx="9866804" cy="4524315"/>
          </a:xfrm>
          <a:prstGeom prst="rect">
            <a:avLst/>
          </a:prstGeom>
          <a:noFill/>
        </p:spPr>
        <p:txBody>
          <a:bodyPr wrap="square">
            <a:spAutoFit/>
          </a:bodyPr>
          <a:lstStyle/>
          <a:p>
            <a:r>
              <a:rPr lang="en-US" sz="3600" dirty="0"/>
              <a:t>The research project was stimulated by the recognition of a need to explore the relationship between academic policy and how it is put into practice by teaching staff. Sheffield Hallam introduced new institutional procedures for dealing with academic misconduct over the 2003–2004 academic period, as part of the approach to broader issues of assessment and quality enhancement.</a:t>
            </a:r>
          </a:p>
        </p:txBody>
      </p:sp>
      <p:sp>
        <p:nvSpPr>
          <p:cNvPr id="7" name="Rectangle: Rounded Corners 6">
            <a:extLst>
              <a:ext uri="{FF2B5EF4-FFF2-40B4-BE49-F238E27FC236}">
                <a16:creationId xmlns:a16="http://schemas.microsoft.com/office/drawing/2014/main" id="{FD6DD393-B881-9256-00D1-5F02EDF63D69}"/>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37</a:t>
            </a:r>
          </a:p>
        </p:txBody>
      </p:sp>
    </p:spTree>
    <p:extLst>
      <p:ext uri="{BB962C8B-B14F-4D97-AF65-F5344CB8AC3E}">
        <p14:creationId xmlns:p14="http://schemas.microsoft.com/office/powerpoint/2010/main" val="286711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9AB85-8D4F-415C-4790-FD84FAC2FAB2}"/>
              </a:ext>
            </a:extLst>
          </p:cNvPr>
          <p:cNvSpPr txBox="1"/>
          <p:nvPr/>
        </p:nvSpPr>
        <p:spPr>
          <a:xfrm>
            <a:off x="868624" y="1166842"/>
            <a:ext cx="10454751" cy="4524315"/>
          </a:xfrm>
          <a:prstGeom prst="rect">
            <a:avLst/>
          </a:prstGeom>
          <a:noFill/>
        </p:spPr>
        <p:txBody>
          <a:bodyPr wrap="square">
            <a:spAutoFit/>
          </a:bodyPr>
          <a:lstStyle/>
          <a:p>
            <a:r>
              <a:rPr lang="en-US" sz="3200" dirty="0"/>
              <a:t>Although a </a:t>
            </a:r>
            <a:r>
              <a:rPr lang="en-US" sz="3200" dirty="0" err="1"/>
              <a:t>programme</a:t>
            </a:r>
            <a:r>
              <a:rPr lang="en-US" sz="3200" dirty="0"/>
              <a:t> of briefing events and workshops were held to inform staff of changes and involve them in dialogue about these issues, it was felt that more investigation was needed to uncover the interpretative framework staff use when dealing with plagiarism. It was hoped that this would enable us to unpack some of the complex issues around how policy is used in practice. It also complements previous research carried out by the Learning and Teaching Institute into student perceptions of plagiarism</a:t>
            </a:r>
          </a:p>
        </p:txBody>
      </p:sp>
      <p:sp>
        <p:nvSpPr>
          <p:cNvPr id="5" name="Rectangle: Rounded Corners 4">
            <a:extLst>
              <a:ext uri="{FF2B5EF4-FFF2-40B4-BE49-F238E27FC236}">
                <a16:creationId xmlns:a16="http://schemas.microsoft.com/office/drawing/2014/main" id="{19266E68-1C06-0BAB-01B4-A014675BFD02}"/>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Page 37</a:t>
            </a:r>
          </a:p>
        </p:txBody>
      </p:sp>
    </p:spTree>
    <p:extLst>
      <p:ext uri="{BB962C8B-B14F-4D97-AF65-F5344CB8AC3E}">
        <p14:creationId xmlns:p14="http://schemas.microsoft.com/office/powerpoint/2010/main" val="1397374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38</a:t>
            </a:r>
          </a:p>
        </p:txBody>
      </p:sp>
      <p:sp>
        <p:nvSpPr>
          <p:cNvPr id="9" name="TextBox 8">
            <a:extLst>
              <a:ext uri="{FF2B5EF4-FFF2-40B4-BE49-F238E27FC236}">
                <a16:creationId xmlns:a16="http://schemas.microsoft.com/office/drawing/2014/main" id="{B82BDB90-6208-A1A4-A6AD-2058DFAC8D56}"/>
              </a:ext>
            </a:extLst>
          </p:cNvPr>
          <p:cNvSpPr txBox="1"/>
          <p:nvPr/>
        </p:nvSpPr>
        <p:spPr>
          <a:xfrm>
            <a:off x="1005316" y="1443841"/>
            <a:ext cx="10386681" cy="3970318"/>
          </a:xfrm>
          <a:prstGeom prst="rect">
            <a:avLst/>
          </a:prstGeom>
          <a:noFill/>
        </p:spPr>
        <p:txBody>
          <a:bodyPr wrap="square">
            <a:spAutoFit/>
          </a:bodyPr>
          <a:lstStyle/>
          <a:p>
            <a:r>
              <a:rPr lang="en-US" sz="3600" dirty="0"/>
              <a:t>Twenty-six interviews of around 45 minutes each were undertaken by the researcher. Initially, the academic lead on the project identified eight participants, selected for particular interest or knowledge of plagiarism issues. The issues arising from these open interviews were used to develop the semi-structured interview schedule, used in the second round of interviews. […]</a:t>
            </a:r>
          </a:p>
        </p:txBody>
      </p:sp>
    </p:spTree>
    <p:extLst>
      <p:ext uri="{BB962C8B-B14F-4D97-AF65-F5344CB8AC3E}">
        <p14:creationId xmlns:p14="http://schemas.microsoft.com/office/powerpoint/2010/main" val="364882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38</a:t>
            </a:r>
          </a:p>
        </p:txBody>
      </p:sp>
      <p:sp>
        <p:nvSpPr>
          <p:cNvPr id="9" name="TextBox 8">
            <a:extLst>
              <a:ext uri="{FF2B5EF4-FFF2-40B4-BE49-F238E27FC236}">
                <a16:creationId xmlns:a16="http://schemas.microsoft.com/office/drawing/2014/main" id="{B82BDB90-6208-A1A4-A6AD-2058DFAC8D56}"/>
              </a:ext>
            </a:extLst>
          </p:cNvPr>
          <p:cNvSpPr txBox="1"/>
          <p:nvPr/>
        </p:nvSpPr>
        <p:spPr>
          <a:xfrm>
            <a:off x="902659" y="1463577"/>
            <a:ext cx="10386681" cy="3416320"/>
          </a:xfrm>
          <a:prstGeom prst="rect">
            <a:avLst/>
          </a:prstGeom>
          <a:noFill/>
        </p:spPr>
        <p:txBody>
          <a:bodyPr wrap="square">
            <a:spAutoFit/>
          </a:bodyPr>
          <a:lstStyle/>
          <a:p>
            <a:r>
              <a:rPr lang="en-US" sz="3600" dirty="0"/>
              <a:t>[…] For the second round 18 further members of staff were strategically selected from different departments and schools to ensure a broad range of teaching experience; including staff from postgraduate, undergraduate, part time, HND, distance learning, and sandwich courses. […]</a:t>
            </a:r>
          </a:p>
        </p:txBody>
      </p:sp>
    </p:spTree>
    <p:extLst>
      <p:ext uri="{BB962C8B-B14F-4D97-AF65-F5344CB8AC3E}">
        <p14:creationId xmlns:p14="http://schemas.microsoft.com/office/powerpoint/2010/main" val="82484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5F47-A93B-9487-68F9-A84AB6EE2FDD}"/>
              </a:ext>
            </a:extLst>
          </p:cNvPr>
          <p:cNvSpPr>
            <a:spLocks noGrp="1"/>
          </p:cNvSpPr>
          <p:nvPr>
            <p:ph type="title"/>
          </p:nvPr>
        </p:nvSpPr>
        <p:spPr/>
        <p:txBody>
          <a:bodyPr>
            <a:normAutofit/>
          </a:bodyPr>
          <a:lstStyle/>
          <a:p>
            <a:r>
              <a:rPr lang="en-US" sz="6000"/>
              <a:t>Last Class</a:t>
            </a:r>
          </a:p>
        </p:txBody>
      </p:sp>
      <p:sp>
        <p:nvSpPr>
          <p:cNvPr id="3" name="Content Placeholder 2">
            <a:extLst>
              <a:ext uri="{FF2B5EF4-FFF2-40B4-BE49-F238E27FC236}">
                <a16:creationId xmlns:a16="http://schemas.microsoft.com/office/drawing/2014/main" id="{3701BF2D-FAD7-DB21-D246-EA3517D69B3A}"/>
              </a:ext>
            </a:extLst>
          </p:cNvPr>
          <p:cNvSpPr>
            <a:spLocks noGrp="1"/>
          </p:cNvSpPr>
          <p:nvPr>
            <p:ph idx="1"/>
          </p:nvPr>
        </p:nvSpPr>
        <p:spPr>
          <a:xfrm>
            <a:off x="765266" y="4553446"/>
            <a:ext cx="10678025" cy="1450065"/>
          </a:xfrm>
        </p:spPr>
        <p:txBody>
          <a:bodyPr/>
          <a:lstStyle/>
          <a:p>
            <a:r>
              <a:rPr lang="en-US" dirty="0"/>
              <a:t>We started looking at Introductions and how to write them</a:t>
            </a:r>
          </a:p>
          <a:p>
            <a:r>
              <a:rPr lang="en-US" dirty="0"/>
              <a:t>Today we will review Introductions, look at some of the other sections and discuss some style points for writing introductions</a:t>
            </a:r>
          </a:p>
        </p:txBody>
      </p:sp>
      <p:pic>
        <p:nvPicPr>
          <p:cNvPr id="5" name="Picture 6">
            <a:extLst>
              <a:ext uri="{FF2B5EF4-FFF2-40B4-BE49-F238E27FC236}">
                <a16:creationId xmlns:a16="http://schemas.microsoft.com/office/drawing/2014/main" id="{DDDB1DA7-2D91-5EF0-912A-C03C4D255504}"/>
              </a:ext>
            </a:extLst>
          </p:cNvPr>
          <p:cNvPicPr>
            <a:picLocks noChangeAspect="1"/>
          </p:cNvPicPr>
          <p:nvPr/>
        </p:nvPicPr>
        <p:blipFill>
          <a:blip r:embed="rId2"/>
          <a:stretch>
            <a:fillRect/>
          </a:stretch>
        </p:blipFill>
        <p:spPr>
          <a:xfrm>
            <a:off x="2032000" y="2211662"/>
            <a:ext cx="8128000" cy="19296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636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38</a:t>
            </a:r>
          </a:p>
        </p:txBody>
      </p:sp>
      <p:sp>
        <p:nvSpPr>
          <p:cNvPr id="4" name="TextBox 3">
            <a:extLst>
              <a:ext uri="{FF2B5EF4-FFF2-40B4-BE49-F238E27FC236}">
                <a16:creationId xmlns:a16="http://schemas.microsoft.com/office/drawing/2014/main" id="{C1D2D675-38B6-3ACD-7D37-7E34434DD4F4}"/>
              </a:ext>
            </a:extLst>
          </p:cNvPr>
          <p:cNvSpPr txBox="1"/>
          <p:nvPr/>
        </p:nvSpPr>
        <p:spPr>
          <a:xfrm>
            <a:off x="896014" y="1112649"/>
            <a:ext cx="10399971" cy="4401205"/>
          </a:xfrm>
          <a:prstGeom prst="rect">
            <a:avLst/>
          </a:prstGeom>
          <a:noFill/>
        </p:spPr>
        <p:txBody>
          <a:bodyPr wrap="square">
            <a:spAutoFit/>
          </a:bodyPr>
          <a:lstStyle/>
          <a:p>
            <a:r>
              <a:rPr lang="en-US" sz="4000" dirty="0"/>
              <a:t>[…] The transcripts were coded using </a:t>
            </a:r>
            <a:r>
              <a:rPr lang="en-US" sz="4000" dirty="0" err="1"/>
              <a:t>Nvivo</a:t>
            </a:r>
            <a:r>
              <a:rPr lang="en-US" sz="4000" dirty="0"/>
              <a:t> software and the context of each participant’s disciplinary area, level of teaching and the make up of the student body was recorded and compared. For the purposes of analysis the participants were grouped into three different disciplinary areas; art and design, humanities and science. […]</a:t>
            </a:r>
          </a:p>
        </p:txBody>
      </p:sp>
    </p:spTree>
    <p:extLst>
      <p:ext uri="{BB962C8B-B14F-4D97-AF65-F5344CB8AC3E}">
        <p14:creationId xmlns:p14="http://schemas.microsoft.com/office/powerpoint/2010/main" val="197260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38</a:t>
            </a:r>
          </a:p>
        </p:txBody>
      </p:sp>
      <p:sp>
        <p:nvSpPr>
          <p:cNvPr id="4" name="TextBox 3">
            <a:extLst>
              <a:ext uri="{FF2B5EF4-FFF2-40B4-BE49-F238E27FC236}">
                <a16:creationId xmlns:a16="http://schemas.microsoft.com/office/drawing/2014/main" id="{C1D2D675-38B6-3ACD-7D37-7E34434DD4F4}"/>
              </a:ext>
            </a:extLst>
          </p:cNvPr>
          <p:cNvSpPr txBox="1"/>
          <p:nvPr/>
        </p:nvSpPr>
        <p:spPr>
          <a:xfrm>
            <a:off x="896014" y="1112649"/>
            <a:ext cx="10399971" cy="4524315"/>
          </a:xfrm>
          <a:prstGeom prst="rect">
            <a:avLst/>
          </a:prstGeom>
          <a:noFill/>
        </p:spPr>
        <p:txBody>
          <a:bodyPr wrap="square">
            <a:spAutoFit/>
          </a:bodyPr>
          <a:lstStyle/>
          <a:p>
            <a:r>
              <a:rPr lang="en-US" sz="3600" dirty="0"/>
              <a:t>[…] These categories were decided by the researcher and do not reflect any self-</a:t>
            </a:r>
            <a:r>
              <a:rPr lang="en-US" sz="3600" b="1" dirty="0"/>
              <a:t>ascription</a:t>
            </a:r>
            <a:r>
              <a:rPr lang="en-US" sz="3600" dirty="0"/>
              <a:t> by participants or institutional organization. The interviews yielded a wealth of qualitative data, some of which has been reported elsewhere (Flint et al., 2005), and analysis is ongoing. The quotes used in this paper are from a selection of the interview data and represent the range of views held by participants.</a:t>
            </a:r>
          </a:p>
        </p:txBody>
      </p:sp>
    </p:spTree>
    <p:extLst>
      <p:ext uri="{BB962C8B-B14F-4D97-AF65-F5344CB8AC3E}">
        <p14:creationId xmlns:p14="http://schemas.microsoft.com/office/powerpoint/2010/main" val="349993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31D9-FD03-4E71-5A05-6BF8F508B8C3}"/>
              </a:ext>
            </a:extLst>
          </p:cNvPr>
          <p:cNvSpPr>
            <a:spLocks noGrp="1"/>
          </p:cNvSpPr>
          <p:nvPr>
            <p:ph type="title"/>
          </p:nvPr>
        </p:nvSpPr>
        <p:spPr/>
        <p:txBody>
          <a:bodyPr>
            <a:normAutofit/>
          </a:bodyPr>
          <a:lstStyle/>
          <a:p>
            <a:r>
              <a:rPr lang="en-US" sz="6000"/>
              <a:t>Questions</a:t>
            </a:r>
          </a:p>
        </p:txBody>
      </p:sp>
      <p:sp>
        <p:nvSpPr>
          <p:cNvPr id="3" name="Content Placeholder 2">
            <a:extLst>
              <a:ext uri="{FF2B5EF4-FFF2-40B4-BE49-F238E27FC236}">
                <a16:creationId xmlns:a16="http://schemas.microsoft.com/office/drawing/2014/main" id="{4907CE96-659D-BFFB-C35B-90783F2B26DA}"/>
              </a:ext>
            </a:extLst>
          </p:cNvPr>
          <p:cNvSpPr>
            <a:spLocks noGrp="1"/>
          </p:cNvSpPr>
          <p:nvPr>
            <p:ph idx="1"/>
          </p:nvPr>
        </p:nvSpPr>
        <p:spPr/>
        <p:txBody>
          <a:bodyPr>
            <a:normAutofit/>
          </a:bodyPr>
          <a:lstStyle/>
          <a:p>
            <a:r>
              <a:rPr lang="en-US" sz="4000" dirty="0"/>
              <a:t>What purpose is this section serving in the paper?</a:t>
            </a:r>
          </a:p>
          <a:p>
            <a:r>
              <a:rPr lang="en-US" sz="4000" dirty="0"/>
              <a:t>Is there a pilot study in this study?</a:t>
            </a:r>
          </a:p>
        </p:txBody>
      </p:sp>
    </p:spTree>
    <p:extLst>
      <p:ext uri="{BB962C8B-B14F-4D97-AF65-F5344CB8AC3E}">
        <p14:creationId xmlns:p14="http://schemas.microsoft.com/office/powerpoint/2010/main" val="569376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31D9-FD03-4E71-5A05-6BF8F508B8C3}"/>
              </a:ext>
            </a:extLst>
          </p:cNvPr>
          <p:cNvSpPr>
            <a:spLocks noGrp="1"/>
          </p:cNvSpPr>
          <p:nvPr>
            <p:ph type="title"/>
          </p:nvPr>
        </p:nvSpPr>
        <p:spPr/>
        <p:txBody>
          <a:bodyPr>
            <a:normAutofit/>
          </a:bodyPr>
          <a:lstStyle/>
          <a:p>
            <a:r>
              <a:rPr lang="en-US" sz="6000" dirty="0"/>
              <a:t>Methods Review</a:t>
            </a:r>
          </a:p>
        </p:txBody>
      </p:sp>
      <p:sp>
        <p:nvSpPr>
          <p:cNvPr id="3" name="Content Placeholder 2">
            <a:extLst>
              <a:ext uri="{FF2B5EF4-FFF2-40B4-BE49-F238E27FC236}">
                <a16:creationId xmlns:a16="http://schemas.microsoft.com/office/drawing/2014/main" id="{4907CE96-659D-BFFB-C35B-90783F2B26DA}"/>
              </a:ext>
            </a:extLst>
          </p:cNvPr>
          <p:cNvSpPr>
            <a:spLocks noGrp="1"/>
          </p:cNvSpPr>
          <p:nvPr>
            <p:ph idx="1"/>
          </p:nvPr>
        </p:nvSpPr>
        <p:spPr/>
        <p:txBody>
          <a:bodyPr>
            <a:normAutofit/>
          </a:bodyPr>
          <a:lstStyle/>
          <a:p>
            <a:r>
              <a:rPr lang="en-US" sz="4000" dirty="0"/>
              <a:t>What are some of the key things discussed in a Methods section?</a:t>
            </a:r>
          </a:p>
          <a:p>
            <a:r>
              <a:rPr lang="en-US" sz="4000" dirty="0"/>
              <a:t>Does this section discuss those things?</a:t>
            </a:r>
          </a:p>
          <a:p>
            <a:r>
              <a:rPr lang="en-US" sz="4000" dirty="0"/>
              <a:t>What is the research method </a:t>
            </a:r>
            <a:r>
              <a:rPr lang="en-US" sz="4000"/>
              <a:t>for this paper?</a:t>
            </a:r>
            <a:endParaRPr lang="en-US" sz="4000" dirty="0"/>
          </a:p>
        </p:txBody>
      </p:sp>
    </p:spTree>
    <p:extLst>
      <p:ext uri="{BB962C8B-B14F-4D97-AF65-F5344CB8AC3E}">
        <p14:creationId xmlns:p14="http://schemas.microsoft.com/office/powerpoint/2010/main" val="1932552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FC8F0-4073-8E67-4800-23E74F6986D6}"/>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B02A9689-9AA0-36BA-B344-06BD3D7BEDB8}"/>
              </a:ext>
            </a:extLst>
          </p:cNvPr>
          <p:cNvSpPr>
            <a:spLocks noGrp="1"/>
          </p:cNvSpPr>
          <p:nvPr>
            <p:ph idx="1"/>
          </p:nvPr>
        </p:nvSpPr>
        <p:spPr/>
        <p:txBody>
          <a:bodyPr>
            <a:normAutofit/>
          </a:bodyPr>
          <a:lstStyle/>
          <a:p>
            <a:pPr marL="0" indent="0">
              <a:buNone/>
            </a:pPr>
            <a:r>
              <a:rPr lang="en-US" sz="3600"/>
              <a:t>In this study, participants took part in the open and semi-structured interviews.</a:t>
            </a:r>
          </a:p>
          <a:p>
            <a:r>
              <a:rPr lang="en-US" sz="3600"/>
              <a:t>What do you think might be the benefits of these kinds of interviews?</a:t>
            </a:r>
          </a:p>
          <a:p>
            <a:r>
              <a:rPr lang="en-US" sz="3600"/>
              <a:t>Are there any other kinds of interviews?</a:t>
            </a:r>
          </a:p>
        </p:txBody>
      </p:sp>
    </p:spTree>
    <p:extLst>
      <p:ext uri="{BB962C8B-B14F-4D97-AF65-F5344CB8AC3E}">
        <p14:creationId xmlns:p14="http://schemas.microsoft.com/office/powerpoint/2010/main" val="3459354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CDE4-F654-0D95-58C3-B2A817E77765}"/>
              </a:ext>
            </a:extLst>
          </p:cNvPr>
          <p:cNvSpPr>
            <a:spLocks noGrp="1"/>
          </p:cNvSpPr>
          <p:nvPr>
            <p:ph type="title"/>
          </p:nvPr>
        </p:nvSpPr>
        <p:spPr/>
        <p:txBody>
          <a:bodyPr/>
          <a:lstStyle/>
          <a:p>
            <a:r>
              <a:rPr lang="en-US"/>
              <a:t>Interviews</a:t>
            </a:r>
          </a:p>
        </p:txBody>
      </p:sp>
      <p:sp>
        <p:nvSpPr>
          <p:cNvPr id="3" name="Content Placeholder 2">
            <a:extLst>
              <a:ext uri="{FF2B5EF4-FFF2-40B4-BE49-F238E27FC236}">
                <a16:creationId xmlns:a16="http://schemas.microsoft.com/office/drawing/2014/main" id="{D13229B8-4D5C-5555-0D36-E9E4E2B3F924}"/>
              </a:ext>
            </a:extLst>
          </p:cNvPr>
          <p:cNvSpPr>
            <a:spLocks noGrp="1"/>
          </p:cNvSpPr>
          <p:nvPr>
            <p:ph idx="1"/>
          </p:nvPr>
        </p:nvSpPr>
        <p:spPr>
          <a:xfrm>
            <a:off x="1016738" y="2556932"/>
            <a:ext cx="10340163" cy="3550144"/>
          </a:xfrm>
        </p:spPr>
        <p:txBody>
          <a:bodyPr>
            <a:normAutofit/>
          </a:bodyPr>
          <a:lstStyle/>
          <a:p>
            <a:pPr marL="0" indent="0">
              <a:buNone/>
            </a:pPr>
            <a:r>
              <a:rPr lang="en-US" dirty="0"/>
              <a:t>Interviews are a qualitative research method</a:t>
            </a:r>
          </a:p>
          <a:p>
            <a:pPr marL="0" indent="0">
              <a:buNone/>
            </a:pPr>
            <a:r>
              <a:rPr lang="en-US" dirty="0"/>
              <a:t>They can be:</a:t>
            </a:r>
          </a:p>
          <a:p>
            <a:r>
              <a:rPr lang="en-US" dirty="0"/>
              <a:t>Structured: All questions are pre-planned and scheduled</a:t>
            </a:r>
          </a:p>
          <a:p>
            <a:r>
              <a:rPr lang="en-US" dirty="0"/>
              <a:t>Semi-structured: Some questioned are planned, some come up naturally</a:t>
            </a:r>
          </a:p>
          <a:p>
            <a:r>
              <a:rPr lang="en-US" dirty="0"/>
              <a:t>Unstructured: No planned questions</a:t>
            </a:r>
          </a:p>
          <a:p>
            <a:pPr marL="0" indent="0">
              <a:buNone/>
            </a:pPr>
            <a:r>
              <a:rPr lang="en-US" dirty="0"/>
              <a:t>Interviews allow control over data collection, high detail, and ability to follow up, but are time-consuming, both in scheduling and holding them.</a:t>
            </a:r>
          </a:p>
        </p:txBody>
      </p:sp>
    </p:spTree>
    <p:extLst>
      <p:ext uri="{BB962C8B-B14F-4D97-AF65-F5344CB8AC3E}">
        <p14:creationId xmlns:p14="http://schemas.microsoft.com/office/powerpoint/2010/main" val="1629746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7D43-7170-145F-AE45-7D06A92C5CD2}"/>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B56821F1-7F57-4A69-F6A7-FCB97EAFAAD9}"/>
              </a:ext>
            </a:extLst>
          </p:cNvPr>
          <p:cNvSpPr>
            <a:spLocks noGrp="1"/>
          </p:cNvSpPr>
          <p:nvPr>
            <p:ph idx="1"/>
          </p:nvPr>
        </p:nvSpPr>
        <p:spPr/>
        <p:txBody>
          <a:bodyPr>
            <a:normAutofit/>
          </a:bodyPr>
          <a:lstStyle/>
          <a:p>
            <a:r>
              <a:rPr lang="en-US" sz="3600" dirty="0"/>
              <a:t>Do you think focus groups are interviews? Perhaps a specific kind of interview?</a:t>
            </a:r>
          </a:p>
          <a:p>
            <a:r>
              <a:rPr lang="en-US" sz="3600" dirty="0"/>
              <a:t>What are the similarities? Differences?</a:t>
            </a:r>
          </a:p>
        </p:txBody>
      </p:sp>
    </p:spTree>
    <p:extLst>
      <p:ext uri="{BB962C8B-B14F-4D97-AF65-F5344CB8AC3E}">
        <p14:creationId xmlns:p14="http://schemas.microsoft.com/office/powerpoint/2010/main" val="4228219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E79E-079A-1227-DD80-7EF905848525}"/>
              </a:ext>
            </a:extLst>
          </p:cNvPr>
          <p:cNvSpPr>
            <a:spLocks noGrp="1"/>
          </p:cNvSpPr>
          <p:nvPr>
            <p:ph type="title"/>
          </p:nvPr>
        </p:nvSpPr>
        <p:spPr/>
        <p:txBody>
          <a:bodyPr>
            <a:normAutofit/>
          </a:bodyPr>
          <a:lstStyle/>
          <a:p>
            <a:r>
              <a:rPr lang="en-US" sz="4800"/>
              <a:t>Staff Perceptions of Plagiarism</a:t>
            </a:r>
          </a:p>
        </p:txBody>
      </p:sp>
      <p:sp>
        <p:nvSpPr>
          <p:cNvPr id="3" name="Text Placeholder 2">
            <a:extLst>
              <a:ext uri="{FF2B5EF4-FFF2-40B4-BE49-F238E27FC236}">
                <a16:creationId xmlns:a16="http://schemas.microsoft.com/office/drawing/2014/main" id="{DE89CB27-2E59-47E6-E9D1-F666D418A9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4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39</a:t>
            </a:r>
          </a:p>
        </p:txBody>
      </p:sp>
      <p:sp>
        <p:nvSpPr>
          <p:cNvPr id="4" name="TextBox 3">
            <a:extLst>
              <a:ext uri="{FF2B5EF4-FFF2-40B4-BE49-F238E27FC236}">
                <a16:creationId xmlns:a16="http://schemas.microsoft.com/office/drawing/2014/main" id="{0A4528C6-637E-D8CA-F899-6CB205EBAAAD}"/>
              </a:ext>
            </a:extLst>
          </p:cNvPr>
          <p:cNvSpPr txBox="1"/>
          <p:nvPr/>
        </p:nvSpPr>
        <p:spPr>
          <a:xfrm>
            <a:off x="951864" y="1429443"/>
            <a:ext cx="10455349" cy="3416320"/>
          </a:xfrm>
          <a:prstGeom prst="rect">
            <a:avLst/>
          </a:prstGeom>
          <a:noFill/>
        </p:spPr>
        <p:txBody>
          <a:bodyPr wrap="square">
            <a:spAutoFit/>
          </a:bodyPr>
          <a:lstStyle/>
          <a:p>
            <a:r>
              <a:rPr lang="en-US" sz="3600" dirty="0"/>
              <a:t>Staff used their judgement to decide when the students had actually crossed the line into plagiarism. Many talked about the intention, extent and scale of the offence being linked to the severity of punishment, and for some the incorporation of a ‘small amount’ of others’ work was acceptable. […]</a:t>
            </a:r>
          </a:p>
        </p:txBody>
      </p:sp>
    </p:spTree>
    <p:extLst>
      <p:ext uri="{BB962C8B-B14F-4D97-AF65-F5344CB8AC3E}">
        <p14:creationId xmlns:p14="http://schemas.microsoft.com/office/powerpoint/2010/main" val="3797911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39</a:t>
            </a:r>
          </a:p>
        </p:txBody>
      </p:sp>
      <p:sp>
        <p:nvSpPr>
          <p:cNvPr id="4" name="TextBox 3">
            <a:extLst>
              <a:ext uri="{FF2B5EF4-FFF2-40B4-BE49-F238E27FC236}">
                <a16:creationId xmlns:a16="http://schemas.microsoft.com/office/drawing/2014/main" id="{0A4528C6-637E-D8CA-F899-6CB205EBAAAD}"/>
              </a:ext>
            </a:extLst>
          </p:cNvPr>
          <p:cNvSpPr txBox="1"/>
          <p:nvPr/>
        </p:nvSpPr>
        <p:spPr>
          <a:xfrm>
            <a:off x="868325" y="908885"/>
            <a:ext cx="10455349" cy="1569660"/>
          </a:xfrm>
          <a:prstGeom prst="rect">
            <a:avLst/>
          </a:prstGeom>
          <a:noFill/>
        </p:spPr>
        <p:txBody>
          <a:bodyPr wrap="square">
            <a:spAutoFit/>
          </a:bodyPr>
          <a:lstStyle/>
          <a:p>
            <a:r>
              <a:rPr lang="en-US" sz="3200" dirty="0"/>
              <a:t>In summary, most participants recognized that the definition of plagiarism was complex and varied between individual staff members and students, and could take one or a variety of forms.</a:t>
            </a:r>
          </a:p>
        </p:txBody>
      </p:sp>
      <p:sp>
        <p:nvSpPr>
          <p:cNvPr id="6" name="TextBox 5">
            <a:extLst>
              <a:ext uri="{FF2B5EF4-FFF2-40B4-BE49-F238E27FC236}">
                <a16:creationId xmlns:a16="http://schemas.microsoft.com/office/drawing/2014/main" id="{A5FA5C07-142E-B1F5-2A0D-754A6C622F7D}"/>
              </a:ext>
            </a:extLst>
          </p:cNvPr>
          <p:cNvSpPr txBox="1"/>
          <p:nvPr/>
        </p:nvSpPr>
        <p:spPr>
          <a:xfrm>
            <a:off x="1163511" y="2672085"/>
            <a:ext cx="9864976" cy="3108543"/>
          </a:xfrm>
          <a:prstGeom prst="rect">
            <a:avLst/>
          </a:prstGeom>
          <a:noFill/>
        </p:spPr>
        <p:txBody>
          <a:bodyPr wrap="square">
            <a:spAutoFit/>
          </a:bodyPr>
          <a:lstStyle/>
          <a:p>
            <a:r>
              <a:rPr lang="en-US" sz="2800" dirty="0"/>
              <a:t>It can be </a:t>
            </a:r>
            <a:r>
              <a:rPr lang="en-US" sz="2800" i="1" dirty="0"/>
              <a:t>un-attributed copying</a:t>
            </a:r>
            <a:r>
              <a:rPr lang="en-US" sz="2800" dirty="0"/>
              <a:t>, lifting stuff from texts without indicating the author, which is where it’s partly about poor referencing techniques. It can be </a:t>
            </a:r>
            <a:r>
              <a:rPr lang="en-US" sz="2800" i="1" dirty="0"/>
              <a:t>undue</a:t>
            </a:r>
            <a:r>
              <a:rPr lang="en-US" sz="2800" dirty="0"/>
              <a:t> collaboration among students, it can be getting other people, parents, friends, relatives, other people paid to do the work for them, or lifting stuff from the Web. So it can take a variety of forms, it can also be falsifying data. (Interview 8, humanities)</a:t>
            </a:r>
          </a:p>
        </p:txBody>
      </p:sp>
    </p:spTree>
    <p:extLst>
      <p:ext uri="{BB962C8B-B14F-4D97-AF65-F5344CB8AC3E}">
        <p14:creationId xmlns:p14="http://schemas.microsoft.com/office/powerpoint/2010/main" val="403222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3AB6-32E1-FBBC-07C9-E0B3142CFD09}"/>
              </a:ext>
            </a:extLst>
          </p:cNvPr>
          <p:cNvSpPr>
            <a:spLocks noGrp="1"/>
          </p:cNvSpPr>
          <p:nvPr>
            <p:ph type="title"/>
          </p:nvPr>
        </p:nvSpPr>
        <p:spPr/>
        <p:txBody>
          <a:bodyPr/>
          <a:lstStyle/>
          <a:p>
            <a:r>
              <a:rPr lang="en-US"/>
              <a:t>Warm-Up Quiz</a:t>
            </a:r>
          </a:p>
        </p:txBody>
      </p:sp>
      <p:sp>
        <p:nvSpPr>
          <p:cNvPr id="3" name="Content Placeholder 2">
            <a:extLst>
              <a:ext uri="{FF2B5EF4-FFF2-40B4-BE49-F238E27FC236}">
                <a16:creationId xmlns:a16="http://schemas.microsoft.com/office/drawing/2014/main" id="{4FA81A3C-7A73-1205-E0D0-674F6520F372}"/>
              </a:ext>
            </a:extLst>
          </p:cNvPr>
          <p:cNvSpPr>
            <a:spLocks noGrp="1"/>
          </p:cNvSpPr>
          <p:nvPr>
            <p:ph idx="1"/>
          </p:nvPr>
        </p:nvSpPr>
        <p:spPr/>
        <p:txBody>
          <a:bodyPr>
            <a:normAutofit/>
          </a:bodyPr>
          <a:lstStyle/>
          <a:p>
            <a:r>
              <a:rPr lang="en-US" sz="4000" dirty="0"/>
              <a:t>We will have our reading-review and vocabulary quiz</a:t>
            </a:r>
          </a:p>
          <a:p>
            <a:r>
              <a:rPr lang="en-US" sz="4000" dirty="0"/>
              <a:t>This will be online and multiple choice</a:t>
            </a:r>
          </a:p>
          <a:p>
            <a:r>
              <a:rPr lang="en-US" sz="4000" dirty="0"/>
              <a:t>You have 20 minutes</a:t>
            </a:r>
          </a:p>
        </p:txBody>
      </p:sp>
    </p:spTree>
    <p:extLst>
      <p:ext uri="{BB962C8B-B14F-4D97-AF65-F5344CB8AC3E}">
        <p14:creationId xmlns:p14="http://schemas.microsoft.com/office/powerpoint/2010/main" val="1949216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28F1-2CAF-2224-1E38-ED27E458D125}"/>
              </a:ext>
            </a:extLst>
          </p:cNvPr>
          <p:cNvSpPr>
            <a:spLocks noGrp="1"/>
          </p:cNvSpPr>
          <p:nvPr>
            <p:ph type="title"/>
          </p:nvPr>
        </p:nvSpPr>
        <p:spPr/>
        <p:txBody>
          <a:bodyPr/>
          <a:lstStyle/>
          <a:p>
            <a:r>
              <a:rPr lang="en-US"/>
              <a:t>Relationship Between Cheating &amp; Plagiarism</a:t>
            </a:r>
          </a:p>
        </p:txBody>
      </p:sp>
      <p:sp>
        <p:nvSpPr>
          <p:cNvPr id="3" name="Text Placeholder 2">
            <a:extLst>
              <a:ext uri="{FF2B5EF4-FFF2-40B4-BE49-F238E27FC236}">
                <a16:creationId xmlns:a16="http://schemas.microsoft.com/office/drawing/2014/main" id="{A1F37D5A-AE93-1706-6037-90326A0A103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759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41</a:t>
            </a:r>
          </a:p>
        </p:txBody>
      </p:sp>
      <p:sp>
        <p:nvSpPr>
          <p:cNvPr id="4" name="TextBox 3">
            <a:extLst>
              <a:ext uri="{FF2B5EF4-FFF2-40B4-BE49-F238E27FC236}">
                <a16:creationId xmlns:a16="http://schemas.microsoft.com/office/drawing/2014/main" id="{00DF0BC3-3F7F-0314-64DB-6DE03856AB33}"/>
              </a:ext>
            </a:extLst>
          </p:cNvPr>
          <p:cNvSpPr txBox="1"/>
          <p:nvPr/>
        </p:nvSpPr>
        <p:spPr>
          <a:xfrm>
            <a:off x="857249" y="1905506"/>
            <a:ext cx="10174029" cy="3046988"/>
          </a:xfrm>
          <a:prstGeom prst="rect">
            <a:avLst/>
          </a:prstGeom>
          <a:noFill/>
        </p:spPr>
        <p:txBody>
          <a:bodyPr wrap="square">
            <a:spAutoFit/>
          </a:bodyPr>
          <a:lstStyle/>
          <a:p>
            <a:r>
              <a:rPr lang="en-US" sz="3200" dirty="0"/>
              <a:t>For these the idea that student work should be original and individually completed was seen as one of the core values of HE. Plagiarism was framed in terms of personal ownership, describing it as ‘using other people’s ideas’ or submitting something ‘when it wasn’t really your own work’, rather than copying from inanimate sources.</a:t>
            </a:r>
          </a:p>
        </p:txBody>
      </p:sp>
    </p:spTree>
    <p:extLst>
      <p:ext uri="{BB962C8B-B14F-4D97-AF65-F5344CB8AC3E}">
        <p14:creationId xmlns:p14="http://schemas.microsoft.com/office/powerpoint/2010/main" val="1920651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251E7CB-1C7E-85DB-3E51-3BAE2C3B425E}"/>
              </a:ext>
            </a:extLst>
          </p:cNvPr>
          <p:cNvSpPr/>
          <p:nvPr/>
        </p:nvSpPr>
        <p:spPr>
          <a:xfrm>
            <a:off x="9954732" y="5974169"/>
            <a:ext cx="1980313" cy="817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Page 41</a:t>
            </a:r>
          </a:p>
        </p:txBody>
      </p:sp>
      <p:sp>
        <p:nvSpPr>
          <p:cNvPr id="4" name="TextBox 3">
            <a:extLst>
              <a:ext uri="{FF2B5EF4-FFF2-40B4-BE49-F238E27FC236}">
                <a16:creationId xmlns:a16="http://schemas.microsoft.com/office/drawing/2014/main" id="{00DF0BC3-3F7F-0314-64DB-6DE03856AB33}"/>
              </a:ext>
            </a:extLst>
          </p:cNvPr>
          <p:cNvSpPr txBox="1"/>
          <p:nvPr/>
        </p:nvSpPr>
        <p:spPr>
          <a:xfrm>
            <a:off x="1081230" y="2270261"/>
            <a:ext cx="10174029" cy="2554545"/>
          </a:xfrm>
          <a:prstGeom prst="rect">
            <a:avLst/>
          </a:prstGeom>
          <a:noFill/>
        </p:spPr>
        <p:txBody>
          <a:bodyPr wrap="square">
            <a:spAutoFit/>
          </a:bodyPr>
          <a:lstStyle/>
          <a:p>
            <a:r>
              <a:rPr lang="en-US" sz="3200" dirty="0"/>
              <a:t>By contravening this core academic value, plagiarism raised strong emotions for some staff. Furthermore, some saw it as symptomatic of increased instrumentalism in students, which was perceived to be exacerbated by the </a:t>
            </a:r>
            <a:r>
              <a:rPr lang="en-US" sz="3200" b="1" dirty="0"/>
              <a:t>massification</a:t>
            </a:r>
            <a:r>
              <a:rPr lang="en-US" sz="3200" dirty="0"/>
              <a:t> and commercialization of HE.</a:t>
            </a:r>
          </a:p>
        </p:txBody>
      </p:sp>
    </p:spTree>
    <p:extLst>
      <p:ext uri="{BB962C8B-B14F-4D97-AF65-F5344CB8AC3E}">
        <p14:creationId xmlns:p14="http://schemas.microsoft.com/office/powerpoint/2010/main" val="4074487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A355-CF96-57CD-8162-D00A46773B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BB74D3-5C44-7433-5153-E909F88931DA}"/>
              </a:ext>
            </a:extLst>
          </p:cNvPr>
          <p:cNvSpPr>
            <a:spLocks noGrp="1"/>
          </p:cNvSpPr>
          <p:nvPr>
            <p:ph idx="1"/>
          </p:nvPr>
        </p:nvSpPr>
        <p:spPr/>
        <p:txBody>
          <a:bodyPr anchor="ctr">
            <a:normAutofit/>
          </a:bodyPr>
          <a:lstStyle/>
          <a:p>
            <a:r>
              <a:rPr lang="en-US" sz="4000" dirty="0"/>
              <a:t>What are these two sections doing?</a:t>
            </a:r>
          </a:p>
        </p:txBody>
      </p:sp>
    </p:spTree>
    <p:extLst>
      <p:ext uri="{BB962C8B-B14F-4D97-AF65-F5344CB8AC3E}">
        <p14:creationId xmlns:p14="http://schemas.microsoft.com/office/powerpoint/2010/main" val="1491301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F722-3FD8-93FD-94F5-71189C58CD53}"/>
              </a:ext>
            </a:extLst>
          </p:cNvPr>
          <p:cNvSpPr>
            <a:spLocks noGrp="1"/>
          </p:cNvSpPr>
          <p:nvPr>
            <p:ph type="title"/>
          </p:nvPr>
        </p:nvSpPr>
        <p:spPr/>
        <p:txBody>
          <a:bodyPr/>
          <a:lstStyle/>
          <a:p>
            <a:r>
              <a:rPr lang="en-US"/>
              <a:t>Vocabulary Break</a:t>
            </a:r>
          </a:p>
        </p:txBody>
      </p:sp>
      <p:sp>
        <p:nvSpPr>
          <p:cNvPr id="5" name="Text Placeholder 4">
            <a:extLst>
              <a:ext uri="{FF2B5EF4-FFF2-40B4-BE49-F238E27FC236}">
                <a16:creationId xmlns:a16="http://schemas.microsoft.com/office/drawing/2014/main" id="{409750BE-B5B5-7D7C-A91C-8F31104E9C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33159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C224-B580-4F3B-FEB0-94B34C7BA227}"/>
              </a:ext>
            </a:extLst>
          </p:cNvPr>
          <p:cNvSpPr>
            <a:spLocks noGrp="1"/>
          </p:cNvSpPr>
          <p:nvPr>
            <p:ph type="title"/>
          </p:nvPr>
        </p:nvSpPr>
        <p:spPr/>
        <p:txBody>
          <a:bodyPr/>
          <a:lstStyle/>
          <a:p>
            <a:r>
              <a:rPr lang="en-US" dirty="0"/>
              <a:t>Collocation Exercise (p.49)</a:t>
            </a:r>
          </a:p>
        </p:txBody>
      </p:sp>
      <p:graphicFrame>
        <p:nvGraphicFramePr>
          <p:cNvPr id="4" name="Table 4">
            <a:extLst>
              <a:ext uri="{FF2B5EF4-FFF2-40B4-BE49-F238E27FC236}">
                <a16:creationId xmlns:a16="http://schemas.microsoft.com/office/drawing/2014/main" id="{6A5D37E7-0736-D3A3-1F0C-031C1CC7ADAB}"/>
              </a:ext>
            </a:extLst>
          </p:cNvPr>
          <p:cNvGraphicFramePr>
            <a:graphicFrameLocks noGrp="1"/>
          </p:cNvGraphicFramePr>
          <p:nvPr>
            <p:ph idx="1"/>
            <p:extLst>
              <p:ext uri="{D42A27DB-BD31-4B8C-83A1-F6EECF244321}">
                <p14:modId xmlns:p14="http://schemas.microsoft.com/office/powerpoint/2010/main" val="1274944693"/>
              </p:ext>
            </p:extLst>
          </p:nvPr>
        </p:nvGraphicFramePr>
        <p:xfrm>
          <a:off x="1295400" y="2557463"/>
          <a:ext cx="9601196" cy="3489804"/>
        </p:xfrm>
        <a:graphic>
          <a:graphicData uri="http://schemas.openxmlformats.org/drawingml/2006/table">
            <a:tbl>
              <a:tblPr bandRow="1">
                <a:tableStyleId>{5C22544A-7EE6-4342-B048-85BDC9FD1C3A}</a:tableStyleId>
              </a:tblPr>
              <a:tblGrid>
                <a:gridCol w="4800598">
                  <a:extLst>
                    <a:ext uri="{9D8B030D-6E8A-4147-A177-3AD203B41FA5}">
                      <a16:colId xmlns:a16="http://schemas.microsoft.com/office/drawing/2014/main" val="3305150969"/>
                    </a:ext>
                  </a:extLst>
                </a:gridCol>
                <a:gridCol w="4800598">
                  <a:extLst>
                    <a:ext uri="{9D8B030D-6E8A-4147-A177-3AD203B41FA5}">
                      <a16:colId xmlns:a16="http://schemas.microsoft.com/office/drawing/2014/main" val="1227276014"/>
                    </a:ext>
                  </a:extLst>
                </a:gridCol>
              </a:tblGrid>
              <a:tr h="872451">
                <a:tc>
                  <a:txBody>
                    <a:bodyPr/>
                    <a:lstStyle/>
                    <a:p>
                      <a:pPr algn="ctr"/>
                      <a:r>
                        <a:rPr lang="en-US" sz="3200" b="1"/>
                        <a:t>Although</a:t>
                      </a:r>
                    </a:p>
                  </a:txBody>
                  <a:tcPr anchor="ctr"/>
                </a:tc>
                <a:tc>
                  <a:txBody>
                    <a:bodyPr/>
                    <a:lstStyle/>
                    <a:p>
                      <a:pPr algn="ctr"/>
                      <a:r>
                        <a:rPr lang="en-US" sz="3200" b="1"/>
                        <a:t>Strategy</a:t>
                      </a:r>
                    </a:p>
                  </a:txBody>
                  <a:tcPr anchor="ctr"/>
                </a:tc>
                <a:extLst>
                  <a:ext uri="{0D108BD9-81ED-4DB2-BD59-A6C34878D82A}">
                    <a16:rowId xmlns:a16="http://schemas.microsoft.com/office/drawing/2014/main" val="1013162803"/>
                  </a:ext>
                </a:extLst>
              </a:tr>
              <a:tr h="872451">
                <a:tc>
                  <a:txBody>
                    <a:bodyPr/>
                    <a:lstStyle/>
                    <a:p>
                      <a:pPr algn="ctr"/>
                      <a:r>
                        <a:rPr lang="en-US" sz="3200" b="1"/>
                        <a:t>In contrast to</a:t>
                      </a:r>
                    </a:p>
                  </a:txBody>
                  <a:tcPr anchor="ctr"/>
                </a:tc>
                <a:tc>
                  <a:txBody>
                    <a:bodyPr/>
                    <a:lstStyle/>
                    <a:p>
                      <a:pPr algn="ctr"/>
                      <a:r>
                        <a:rPr lang="en-US" sz="3200" b="1"/>
                        <a:t>Whilst</a:t>
                      </a:r>
                    </a:p>
                  </a:txBody>
                  <a:tcPr anchor="ctr"/>
                </a:tc>
                <a:extLst>
                  <a:ext uri="{0D108BD9-81ED-4DB2-BD59-A6C34878D82A}">
                    <a16:rowId xmlns:a16="http://schemas.microsoft.com/office/drawing/2014/main" val="1507739543"/>
                  </a:ext>
                </a:extLst>
              </a:tr>
              <a:tr h="872451">
                <a:tc>
                  <a:txBody>
                    <a:bodyPr/>
                    <a:lstStyle/>
                    <a:p>
                      <a:pPr algn="ctr"/>
                      <a:r>
                        <a:rPr lang="en-US" sz="3200" b="1"/>
                        <a:t>Incline</a:t>
                      </a:r>
                    </a:p>
                  </a:txBody>
                  <a:tcPr anchor="ctr"/>
                </a:tc>
                <a:tc>
                  <a:txBody>
                    <a:bodyPr/>
                    <a:lstStyle/>
                    <a:p>
                      <a:pPr algn="ctr"/>
                      <a:r>
                        <a:rPr lang="en-US" sz="3200" b="1"/>
                        <a:t>Stimulate</a:t>
                      </a:r>
                    </a:p>
                  </a:txBody>
                  <a:tcPr anchor="ctr"/>
                </a:tc>
                <a:extLst>
                  <a:ext uri="{0D108BD9-81ED-4DB2-BD59-A6C34878D82A}">
                    <a16:rowId xmlns:a16="http://schemas.microsoft.com/office/drawing/2014/main" val="2586290683"/>
                  </a:ext>
                </a:extLst>
              </a:tr>
              <a:tr h="872451">
                <a:tc>
                  <a:txBody>
                    <a:bodyPr/>
                    <a:lstStyle/>
                    <a:p>
                      <a:pPr algn="ctr"/>
                      <a:r>
                        <a:rPr lang="en-US" sz="3200" b="1"/>
                        <a:t>Common</a:t>
                      </a:r>
                    </a:p>
                  </a:txBody>
                  <a:tcPr anchor="ctr"/>
                </a:tc>
                <a:tc>
                  <a:txBody>
                    <a:bodyPr/>
                    <a:lstStyle/>
                    <a:p>
                      <a:pPr algn="ctr"/>
                      <a:r>
                        <a:rPr lang="en-US" sz="3200" b="1"/>
                        <a:t>Distinct</a:t>
                      </a:r>
                    </a:p>
                  </a:txBody>
                  <a:tcPr anchor="ctr"/>
                </a:tc>
                <a:extLst>
                  <a:ext uri="{0D108BD9-81ED-4DB2-BD59-A6C34878D82A}">
                    <a16:rowId xmlns:a16="http://schemas.microsoft.com/office/drawing/2014/main" val="2012070135"/>
                  </a:ext>
                </a:extLst>
              </a:tr>
            </a:tbl>
          </a:graphicData>
        </a:graphic>
      </p:graphicFrame>
    </p:spTree>
    <p:extLst>
      <p:ext uri="{BB962C8B-B14F-4D97-AF65-F5344CB8AC3E}">
        <p14:creationId xmlns:p14="http://schemas.microsoft.com/office/powerpoint/2010/main" val="3804655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E2EAA4-47A5-C9B2-7BE2-4A4ABACC1A17}"/>
              </a:ext>
            </a:extLst>
          </p:cNvPr>
          <p:cNvSpPr txBox="1"/>
          <p:nvPr/>
        </p:nvSpPr>
        <p:spPr>
          <a:xfrm>
            <a:off x="879401" y="930371"/>
            <a:ext cx="10433198" cy="5078313"/>
          </a:xfrm>
          <a:prstGeom prst="rect">
            <a:avLst/>
          </a:prstGeom>
          <a:noFill/>
        </p:spPr>
        <p:txBody>
          <a:bodyPr wrap="square">
            <a:spAutoFit/>
          </a:bodyPr>
          <a:lstStyle/>
          <a:p>
            <a:pPr marL="342900" indent="-342900">
              <a:buAutoNum type="arabicParenR"/>
            </a:pPr>
            <a:r>
              <a:rPr lang="en-US" sz="3600"/>
              <a:t>The case study research must _________ select a case that will allow the subject to be investigated fully. </a:t>
            </a:r>
          </a:p>
          <a:p>
            <a:pPr marL="342900" indent="-342900">
              <a:buAutoNum type="arabicParenR"/>
            </a:pPr>
            <a:r>
              <a:rPr lang="en-US" sz="3600"/>
              <a:t>Most people believe that plagiarism and cheating share some ___________ characteristics but also have essential differences.</a:t>
            </a:r>
          </a:p>
          <a:p>
            <a:pPr marL="342900" indent="-342900">
              <a:buAutoNum type="arabicParenR"/>
            </a:pPr>
            <a:r>
              <a:rPr lang="en-US" sz="3600"/>
              <a:t> The research project was ______________ by the recognition of a need to explore the relationship between academic policy and how it is put into practice by teaching staff.</a:t>
            </a:r>
          </a:p>
        </p:txBody>
      </p:sp>
    </p:spTree>
    <p:extLst>
      <p:ext uri="{BB962C8B-B14F-4D97-AF65-F5344CB8AC3E}">
        <p14:creationId xmlns:p14="http://schemas.microsoft.com/office/powerpoint/2010/main" val="2878268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5EE63F-3DDB-E5F6-3045-C7C01DEF5D0C}"/>
              </a:ext>
            </a:extLst>
          </p:cNvPr>
          <p:cNvSpPr txBox="1"/>
          <p:nvPr/>
        </p:nvSpPr>
        <p:spPr>
          <a:xfrm>
            <a:off x="631308" y="657606"/>
            <a:ext cx="10891727" cy="5509200"/>
          </a:xfrm>
          <a:prstGeom prst="rect">
            <a:avLst/>
          </a:prstGeom>
          <a:solidFill>
            <a:schemeClr val="bg1"/>
          </a:solidFill>
        </p:spPr>
        <p:txBody>
          <a:bodyPr wrap="square">
            <a:spAutoFit/>
          </a:bodyPr>
          <a:lstStyle/>
          <a:p>
            <a:r>
              <a:rPr lang="en-US" sz="3200"/>
              <a:t>4) ____________ to the wealth of studies exploring the student perspective there has been less research looking at staff perceptions of plagiarism.</a:t>
            </a:r>
          </a:p>
          <a:p>
            <a:r>
              <a:rPr lang="en-US" sz="3200"/>
              <a:t>5) ____________there have been some interesting surveys of the incidence of academic dishonesty among students in both high school and college, I have not been able to find any studies that examine college students’ conceptions of why it is wrong to plagiarize.</a:t>
            </a:r>
          </a:p>
          <a:p>
            <a:r>
              <a:rPr lang="en-US" sz="3200"/>
              <a:t>6) _____________it is important for educators to understand why and how students cheat, it is not within the scope of this paper to provide a comprehensive view of research on this subject.</a:t>
            </a:r>
          </a:p>
        </p:txBody>
      </p:sp>
    </p:spTree>
    <p:extLst>
      <p:ext uri="{BB962C8B-B14F-4D97-AF65-F5344CB8AC3E}">
        <p14:creationId xmlns:p14="http://schemas.microsoft.com/office/powerpoint/2010/main" val="2396146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7A7C-3869-E0AF-8666-EE217BB4A57A}"/>
              </a:ext>
            </a:extLst>
          </p:cNvPr>
          <p:cNvSpPr>
            <a:spLocks noGrp="1"/>
          </p:cNvSpPr>
          <p:nvPr>
            <p:ph type="title"/>
          </p:nvPr>
        </p:nvSpPr>
        <p:spPr/>
        <p:txBody>
          <a:bodyPr/>
          <a:lstStyle/>
          <a:p>
            <a:r>
              <a:rPr lang="en-US"/>
              <a:t>Introduction Writing</a:t>
            </a:r>
          </a:p>
        </p:txBody>
      </p:sp>
      <p:sp>
        <p:nvSpPr>
          <p:cNvPr id="3" name="Text Placeholder 2">
            <a:extLst>
              <a:ext uri="{FF2B5EF4-FFF2-40B4-BE49-F238E27FC236}">
                <a16:creationId xmlns:a16="http://schemas.microsoft.com/office/drawing/2014/main" id="{F8742A4F-998B-44BD-C8F5-F43AE1B066E8}"/>
              </a:ext>
            </a:extLst>
          </p:cNvPr>
          <p:cNvSpPr>
            <a:spLocks noGrp="1"/>
          </p:cNvSpPr>
          <p:nvPr>
            <p:ph type="body" idx="1"/>
          </p:nvPr>
        </p:nvSpPr>
        <p:spPr/>
        <p:txBody>
          <a:bodyPr/>
          <a:lstStyle/>
          <a:p>
            <a:r>
              <a:rPr lang="en-US" dirty="0"/>
              <a:t>Repetition and Style</a:t>
            </a:r>
          </a:p>
        </p:txBody>
      </p:sp>
    </p:spTree>
    <p:extLst>
      <p:ext uri="{BB962C8B-B14F-4D97-AF65-F5344CB8AC3E}">
        <p14:creationId xmlns:p14="http://schemas.microsoft.com/office/powerpoint/2010/main" val="3328768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919C-3A6A-49B5-8720-535037A3E45D}"/>
              </a:ext>
            </a:extLst>
          </p:cNvPr>
          <p:cNvSpPr>
            <a:spLocks noGrp="1"/>
          </p:cNvSpPr>
          <p:nvPr>
            <p:ph type="title"/>
          </p:nvPr>
        </p:nvSpPr>
        <p:spPr>
          <a:xfrm>
            <a:off x="576649" y="659026"/>
            <a:ext cx="10928865" cy="1090643"/>
          </a:xfrm>
        </p:spPr>
        <p:txBody>
          <a:bodyPr>
            <a:normAutofit/>
          </a:bodyPr>
          <a:lstStyle/>
          <a:p>
            <a:pPr algn="ctr"/>
            <a:r>
              <a:rPr lang="en-CA" sz="4000" dirty="0"/>
              <a:t>Repetition in Writing</a:t>
            </a:r>
          </a:p>
        </p:txBody>
      </p:sp>
      <p:sp>
        <p:nvSpPr>
          <p:cNvPr id="3" name="Content Placeholder 2">
            <a:extLst>
              <a:ext uri="{FF2B5EF4-FFF2-40B4-BE49-F238E27FC236}">
                <a16:creationId xmlns:a16="http://schemas.microsoft.com/office/drawing/2014/main" id="{509AEADE-A84A-4537-B424-FD933D640C33}"/>
              </a:ext>
            </a:extLst>
          </p:cNvPr>
          <p:cNvSpPr>
            <a:spLocks noGrp="1"/>
          </p:cNvSpPr>
          <p:nvPr>
            <p:ph idx="1"/>
          </p:nvPr>
        </p:nvSpPr>
        <p:spPr>
          <a:xfrm>
            <a:off x="742783" y="2579300"/>
            <a:ext cx="10607473" cy="3507840"/>
          </a:xfrm>
        </p:spPr>
        <p:txBody>
          <a:bodyPr>
            <a:normAutofit/>
          </a:bodyPr>
          <a:lstStyle/>
          <a:p>
            <a:pPr marL="0" indent="0">
              <a:buNone/>
            </a:pPr>
            <a:r>
              <a:rPr lang="en-CA" sz="5400"/>
              <a:t>One important rule </a:t>
            </a:r>
            <a:r>
              <a:rPr lang="en-CA" sz="5400" dirty="0"/>
              <a:t>of writing English is that we like to avoid the </a:t>
            </a:r>
            <a:r>
              <a:rPr lang="en-CA" sz="5400" b="1" dirty="0"/>
              <a:t>repetition </a:t>
            </a:r>
            <a:r>
              <a:rPr lang="en-CA" sz="5400" dirty="0"/>
              <a:t>of words or series of words within the same sentence or paragraph.</a:t>
            </a:r>
          </a:p>
          <a:p>
            <a:pPr marL="0" indent="0">
              <a:buNone/>
            </a:pPr>
            <a:endParaRPr lang="en-CA" dirty="0"/>
          </a:p>
        </p:txBody>
      </p:sp>
    </p:spTree>
    <p:extLst>
      <p:ext uri="{BB962C8B-B14F-4D97-AF65-F5344CB8AC3E}">
        <p14:creationId xmlns:p14="http://schemas.microsoft.com/office/powerpoint/2010/main" val="262782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F268-E22F-744E-2321-C7BABA928B39}"/>
              </a:ext>
            </a:extLst>
          </p:cNvPr>
          <p:cNvSpPr>
            <a:spLocks noGrp="1"/>
          </p:cNvSpPr>
          <p:nvPr>
            <p:ph type="title"/>
          </p:nvPr>
        </p:nvSpPr>
        <p:spPr/>
        <p:txBody>
          <a:bodyPr/>
          <a:lstStyle/>
          <a:p>
            <a:r>
              <a:rPr lang="en-US"/>
              <a:t>The Introduction</a:t>
            </a:r>
          </a:p>
        </p:txBody>
      </p:sp>
      <p:sp>
        <p:nvSpPr>
          <p:cNvPr id="3" name="Content Placeholder 2">
            <a:extLst>
              <a:ext uri="{FF2B5EF4-FFF2-40B4-BE49-F238E27FC236}">
                <a16:creationId xmlns:a16="http://schemas.microsoft.com/office/drawing/2014/main" id="{B746A1BA-7F91-36B1-0DE5-21D05D4C908A}"/>
              </a:ext>
            </a:extLst>
          </p:cNvPr>
          <p:cNvSpPr>
            <a:spLocks noGrp="1"/>
          </p:cNvSpPr>
          <p:nvPr>
            <p:ph idx="1"/>
          </p:nvPr>
        </p:nvSpPr>
        <p:spPr>
          <a:xfrm>
            <a:off x="976866" y="2556931"/>
            <a:ext cx="10333518" cy="3722923"/>
          </a:xfrm>
        </p:spPr>
        <p:txBody>
          <a:bodyPr>
            <a:noAutofit/>
          </a:bodyPr>
          <a:lstStyle/>
          <a:p>
            <a:r>
              <a:rPr lang="en-US" sz="4000" dirty="0"/>
              <a:t>We will review the three introductory moves</a:t>
            </a:r>
          </a:p>
        </p:txBody>
      </p:sp>
    </p:spTree>
    <p:extLst>
      <p:ext uri="{BB962C8B-B14F-4D97-AF65-F5344CB8AC3E}">
        <p14:creationId xmlns:p14="http://schemas.microsoft.com/office/powerpoint/2010/main" val="21337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73A2-EFF8-4C42-8407-31CD209AD032}"/>
              </a:ext>
            </a:extLst>
          </p:cNvPr>
          <p:cNvSpPr>
            <a:spLocks noGrp="1"/>
          </p:cNvSpPr>
          <p:nvPr>
            <p:ph type="title" idx="4294967295"/>
          </p:nvPr>
        </p:nvSpPr>
        <p:spPr>
          <a:xfrm>
            <a:off x="0" y="982663"/>
            <a:ext cx="9601200" cy="658812"/>
          </a:xfrm>
        </p:spPr>
        <p:txBody>
          <a:bodyPr/>
          <a:lstStyle/>
          <a:p>
            <a:r>
              <a:rPr lang="en-US" b="1"/>
              <a:t>Example: how does this sound:</a:t>
            </a:r>
            <a:endParaRPr lang="en-CA" b="1" dirty="0"/>
          </a:p>
        </p:txBody>
      </p:sp>
      <p:sp>
        <p:nvSpPr>
          <p:cNvPr id="3" name="Content Placeholder 2">
            <a:extLst>
              <a:ext uri="{FF2B5EF4-FFF2-40B4-BE49-F238E27FC236}">
                <a16:creationId xmlns:a16="http://schemas.microsoft.com/office/drawing/2014/main" id="{9A0B89C3-C4B7-4A24-93EE-4D660704CF5E}"/>
              </a:ext>
            </a:extLst>
          </p:cNvPr>
          <p:cNvSpPr>
            <a:spLocks noGrp="1"/>
          </p:cNvSpPr>
          <p:nvPr>
            <p:ph idx="4294967295"/>
          </p:nvPr>
        </p:nvSpPr>
        <p:spPr>
          <a:xfrm>
            <a:off x="802979" y="1836518"/>
            <a:ext cx="10586041" cy="4449762"/>
          </a:xfrm>
        </p:spPr>
        <p:txBody>
          <a:bodyPr>
            <a:noAutofit/>
          </a:bodyPr>
          <a:lstStyle/>
          <a:p>
            <a:pPr marL="0" indent="0">
              <a:buNone/>
            </a:pPr>
            <a:r>
              <a:rPr lang="en-CA" sz="5400" dirty="0"/>
              <a:t>"In the lecture</a:t>
            </a:r>
            <a:r>
              <a:rPr lang="en-CA" sz="5400"/>
              <a:t>, </a:t>
            </a:r>
            <a:r>
              <a:rPr lang="en-CA" sz="5400" dirty="0"/>
              <a:t>the speaker </a:t>
            </a:r>
            <a:r>
              <a:rPr lang="en-CA" sz="5400"/>
              <a:t>discusses </a:t>
            </a:r>
            <a:r>
              <a:rPr lang="en-CA" sz="5400" dirty="0"/>
              <a:t>the causes </a:t>
            </a:r>
            <a:r>
              <a:rPr lang="en-CA" sz="5400"/>
              <a:t>of road accidents. </a:t>
            </a:r>
            <a:r>
              <a:rPr lang="en-CA" sz="5400" dirty="0"/>
              <a:t>Then the </a:t>
            </a:r>
            <a:r>
              <a:rPr lang="en-CA" sz="5400"/>
              <a:t>speaker discusses</a:t>
            </a:r>
            <a:r>
              <a:rPr lang="en-CA" sz="5400" dirty="0"/>
              <a:t> the effects </a:t>
            </a:r>
            <a:r>
              <a:rPr lang="en-CA" sz="5400"/>
              <a:t>of road accidents. </a:t>
            </a:r>
            <a:r>
              <a:rPr lang="en-CA" sz="5400" dirty="0"/>
              <a:t>Then the speaker </a:t>
            </a:r>
            <a:r>
              <a:rPr lang="en-CA" sz="5400"/>
              <a:t>discusses </a:t>
            </a:r>
            <a:r>
              <a:rPr lang="en-CA" sz="5400" dirty="0"/>
              <a:t>the ways to </a:t>
            </a:r>
            <a:r>
              <a:rPr lang="en-CA" sz="5400"/>
              <a:t>reduce road accidents</a:t>
            </a:r>
            <a:r>
              <a:rPr lang="en-CA" sz="5400" dirty="0"/>
              <a:t>."</a:t>
            </a:r>
          </a:p>
        </p:txBody>
      </p:sp>
    </p:spTree>
    <p:extLst>
      <p:ext uri="{BB962C8B-B14F-4D97-AF65-F5344CB8AC3E}">
        <p14:creationId xmlns:p14="http://schemas.microsoft.com/office/powerpoint/2010/main" val="3796095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A7A69-AB5A-E251-AFE9-7D40A5901876}"/>
              </a:ext>
            </a:extLst>
          </p:cNvPr>
          <p:cNvSpPr txBox="1">
            <a:spLocks/>
          </p:cNvSpPr>
          <p:nvPr/>
        </p:nvSpPr>
        <p:spPr>
          <a:xfrm>
            <a:off x="976866" y="637954"/>
            <a:ext cx="10353454" cy="402043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CA" sz="4800"/>
              <a:t>"In the lecture, </a:t>
            </a:r>
            <a:r>
              <a:rPr lang="en-CA" sz="4800" u="sng"/>
              <a:t>the speaker discusses </a:t>
            </a:r>
            <a:r>
              <a:rPr lang="en-CA" sz="4800"/>
              <a:t>the causes of </a:t>
            </a:r>
            <a:r>
              <a:rPr lang="en-CA" sz="4800" b="1"/>
              <a:t>road accidents</a:t>
            </a:r>
            <a:r>
              <a:rPr lang="en-CA" sz="4800"/>
              <a:t>. </a:t>
            </a:r>
            <a:r>
              <a:rPr lang="en-CA" sz="4800" u="sng"/>
              <a:t>Then the speaker discusses</a:t>
            </a:r>
            <a:r>
              <a:rPr lang="en-CA" sz="4800"/>
              <a:t> the effects of </a:t>
            </a:r>
            <a:r>
              <a:rPr lang="en-CA" sz="4800" b="1"/>
              <a:t>road accidents</a:t>
            </a:r>
            <a:r>
              <a:rPr lang="en-CA" sz="4800"/>
              <a:t>. </a:t>
            </a:r>
            <a:r>
              <a:rPr lang="en-CA" sz="4800" u="sng"/>
              <a:t>Then the speaker discusses </a:t>
            </a:r>
            <a:r>
              <a:rPr lang="en-CA" sz="4800"/>
              <a:t>the ways to reduce </a:t>
            </a:r>
            <a:r>
              <a:rPr lang="en-CA" sz="4800" b="1"/>
              <a:t>road accidents</a:t>
            </a:r>
            <a:r>
              <a:rPr lang="en-CA" sz="4800"/>
              <a:t>."</a:t>
            </a:r>
            <a:endParaRPr lang="en-CA" sz="4800" dirty="0"/>
          </a:p>
        </p:txBody>
      </p:sp>
      <p:sp>
        <p:nvSpPr>
          <p:cNvPr id="2" name="Content Placeholder 2">
            <a:extLst>
              <a:ext uri="{FF2B5EF4-FFF2-40B4-BE49-F238E27FC236}">
                <a16:creationId xmlns:a16="http://schemas.microsoft.com/office/drawing/2014/main" id="{70E86C48-F0D8-629F-A285-40FFA115448C}"/>
              </a:ext>
            </a:extLst>
          </p:cNvPr>
          <p:cNvSpPr txBox="1">
            <a:spLocks/>
          </p:cNvSpPr>
          <p:nvPr/>
        </p:nvSpPr>
        <p:spPr>
          <a:xfrm>
            <a:off x="861680" y="4804587"/>
            <a:ext cx="11413663" cy="1506096"/>
          </a:xfrm>
          <a:prstGeom prst="rect">
            <a:avLst/>
          </a:prstGeom>
        </p:spPr>
        <p:txBody>
          <a:bodyPr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CA" sz="4800"/>
              <a:t>The </a:t>
            </a:r>
            <a:r>
              <a:rPr lang="en-CA" sz="4800">
                <a:solidFill>
                  <a:srgbClr val="FF0000"/>
                </a:solidFill>
              </a:rPr>
              <a:t>speaker</a:t>
            </a:r>
            <a:r>
              <a:rPr lang="en-CA" sz="4800"/>
              <a:t> </a:t>
            </a:r>
            <a:r>
              <a:rPr lang="en-CA" sz="4800">
                <a:solidFill>
                  <a:srgbClr val="0070C0"/>
                </a:solidFill>
              </a:rPr>
              <a:t>discusses</a:t>
            </a:r>
            <a:r>
              <a:rPr lang="en-CA" sz="4800"/>
              <a:t>, then the </a:t>
            </a:r>
            <a:r>
              <a:rPr lang="en-CA" sz="4800">
                <a:solidFill>
                  <a:srgbClr val="FF0000"/>
                </a:solidFill>
              </a:rPr>
              <a:t>speaker</a:t>
            </a:r>
            <a:r>
              <a:rPr lang="en-CA" sz="4800"/>
              <a:t> </a:t>
            </a:r>
            <a:r>
              <a:rPr lang="en-CA" sz="4800">
                <a:solidFill>
                  <a:srgbClr val="0070C0"/>
                </a:solidFill>
              </a:rPr>
              <a:t>discusses</a:t>
            </a:r>
            <a:r>
              <a:rPr lang="en-CA" sz="4800"/>
              <a:t>, then the </a:t>
            </a:r>
            <a:r>
              <a:rPr lang="en-CA" sz="4800">
                <a:solidFill>
                  <a:srgbClr val="FF0000"/>
                </a:solidFill>
              </a:rPr>
              <a:t>speaker</a:t>
            </a:r>
            <a:r>
              <a:rPr lang="en-CA" sz="4800"/>
              <a:t> </a:t>
            </a:r>
            <a:r>
              <a:rPr lang="en-CA" sz="4800">
                <a:solidFill>
                  <a:srgbClr val="0070C0"/>
                </a:solidFill>
              </a:rPr>
              <a:t>discusses</a:t>
            </a:r>
            <a:r>
              <a:rPr lang="en-CA" sz="4800"/>
              <a:t>…</a:t>
            </a:r>
            <a:endParaRPr lang="en-CA" sz="4800" dirty="0"/>
          </a:p>
        </p:txBody>
      </p:sp>
    </p:spTree>
    <p:extLst>
      <p:ext uri="{BB962C8B-B14F-4D97-AF65-F5344CB8AC3E}">
        <p14:creationId xmlns:p14="http://schemas.microsoft.com/office/powerpoint/2010/main" val="1946113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F9D5-68A2-B7B5-D852-9945CE1FA8B7}"/>
              </a:ext>
            </a:extLst>
          </p:cNvPr>
          <p:cNvSpPr>
            <a:spLocks noGrp="1"/>
          </p:cNvSpPr>
          <p:nvPr>
            <p:ph type="title"/>
          </p:nvPr>
        </p:nvSpPr>
        <p:spPr/>
        <p:txBody>
          <a:bodyPr/>
          <a:lstStyle/>
          <a:p>
            <a:r>
              <a:rPr lang="en-US"/>
              <a:t>Synonyms and Pronouns</a:t>
            </a:r>
          </a:p>
        </p:txBody>
      </p:sp>
      <p:sp>
        <p:nvSpPr>
          <p:cNvPr id="3" name="Content Placeholder 2">
            <a:extLst>
              <a:ext uri="{FF2B5EF4-FFF2-40B4-BE49-F238E27FC236}">
                <a16:creationId xmlns:a16="http://schemas.microsoft.com/office/drawing/2014/main" id="{5DD5F913-26EF-64AB-955B-E9A09840446B}"/>
              </a:ext>
            </a:extLst>
          </p:cNvPr>
          <p:cNvSpPr>
            <a:spLocks noGrp="1"/>
          </p:cNvSpPr>
          <p:nvPr>
            <p:ph idx="1"/>
          </p:nvPr>
        </p:nvSpPr>
        <p:spPr/>
        <p:txBody>
          <a:bodyPr>
            <a:normAutofit/>
          </a:bodyPr>
          <a:lstStyle/>
          <a:p>
            <a:r>
              <a:rPr lang="en-US" sz="4000"/>
              <a:t>We can replace any words used too frequently with synonyms</a:t>
            </a:r>
          </a:p>
          <a:p>
            <a:r>
              <a:rPr lang="en-US" sz="4000"/>
              <a:t>We can also use pronouns to accomplish the same thing</a:t>
            </a:r>
          </a:p>
        </p:txBody>
      </p:sp>
    </p:spTree>
    <p:extLst>
      <p:ext uri="{BB962C8B-B14F-4D97-AF65-F5344CB8AC3E}">
        <p14:creationId xmlns:p14="http://schemas.microsoft.com/office/powerpoint/2010/main" val="27562953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1EC2-7DC8-4910-899F-EE0D3CD90995}"/>
              </a:ext>
            </a:extLst>
          </p:cNvPr>
          <p:cNvSpPr>
            <a:spLocks noGrp="1"/>
          </p:cNvSpPr>
          <p:nvPr>
            <p:ph type="title"/>
          </p:nvPr>
        </p:nvSpPr>
        <p:spPr/>
        <p:txBody>
          <a:bodyPr/>
          <a:lstStyle/>
          <a:p>
            <a:r>
              <a:rPr lang="en-CA" b="1" u="sng" dirty="0"/>
              <a:t>Changing the words helps a little…</a:t>
            </a:r>
          </a:p>
        </p:txBody>
      </p:sp>
      <p:sp>
        <p:nvSpPr>
          <p:cNvPr id="3" name="Content Placeholder 2">
            <a:extLst>
              <a:ext uri="{FF2B5EF4-FFF2-40B4-BE49-F238E27FC236}">
                <a16:creationId xmlns:a16="http://schemas.microsoft.com/office/drawing/2014/main" id="{F9609657-4E74-4C89-B4A2-8DA3DD3CFF5B}"/>
              </a:ext>
            </a:extLst>
          </p:cNvPr>
          <p:cNvSpPr>
            <a:spLocks noGrp="1"/>
          </p:cNvSpPr>
          <p:nvPr>
            <p:ph idx="1"/>
          </p:nvPr>
        </p:nvSpPr>
        <p:spPr>
          <a:xfrm>
            <a:off x="1371600" y="2285999"/>
            <a:ext cx="9601200" cy="4246685"/>
          </a:xfrm>
        </p:spPr>
        <p:txBody>
          <a:bodyPr>
            <a:normAutofit/>
          </a:bodyPr>
          <a:lstStyle/>
          <a:p>
            <a:pPr marL="0" indent="0">
              <a:buNone/>
            </a:pPr>
            <a:r>
              <a:rPr lang="en-CA" sz="4400" dirty="0"/>
              <a:t>"In the lecture, </a:t>
            </a:r>
            <a:r>
              <a:rPr lang="en-CA" sz="4400" u="sng" dirty="0"/>
              <a:t>the speaker discusses </a:t>
            </a:r>
            <a:r>
              <a:rPr lang="en-CA" sz="4400" dirty="0"/>
              <a:t>the causes of </a:t>
            </a:r>
            <a:r>
              <a:rPr lang="en-CA" sz="4400" b="1" dirty="0"/>
              <a:t>road accidents</a:t>
            </a:r>
            <a:r>
              <a:rPr lang="en-CA" sz="4400" dirty="0"/>
              <a:t>. </a:t>
            </a:r>
            <a:r>
              <a:rPr lang="en-CA" sz="4400" u="sng" dirty="0"/>
              <a:t>Then the lecturer talks about</a:t>
            </a:r>
            <a:r>
              <a:rPr lang="en-CA" sz="4400" dirty="0"/>
              <a:t> the effects of </a:t>
            </a:r>
            <a:r>
              <a:rPr lang="en-CA" sz="4400" b="1" dirty="0"/>
              <a:t>car crashes</a:t>
            </a:r>
            <a:r>
              <a:rPr lang="en-CA" sz="4400" dirty="0"/>
              <a:t>. </a:t>
            </a:r>
            <a:r>
              <a:rPr lang="en-CA" sz="4400" u="sng"/>
              <a:t>Then the</a:t>
            </a:r>
            <a:r>
              <a:rPr lang="en-US" sz="4400" u="sng"/>
              <a:t>y </a:t>
            </a:r>
            <a:r>
              <a:rPr lang="en-CA" sz="4400" u="sng"/>
              <a:t>suggest </a:t>
            </a:r>
            <a:r>
              <a:rPr lang="en-CA" sz="4400" dirty="0"/>
              <a:t>some ways to </a:t>
            </a:r>
            <a:r>
              <a:rPr lang="en-CA" sz="4400"/>
              <a:t>reduce </a:t>
            </a:r>
            <a:r>
              <a:rPr lang="en-US" sz="4400" b="1"/>
              <a:t>them</a:t>
            </a:r>
            <a:r>
              <a:rPr lang="en-CA" sz="4400"/>
              <a:t>."</a:t>
            </a:r>
            <a:endParaRPr lang="en-CA" sz="4400" dirty="0"/>
          </a:p>
          <a:p>
            <a:pPr marL="0" indent="0">
              <a:buNone/>
            </a:pPr>
            <a:endParaRPr lang="en-CA" dirty="0"/>
          </a:p>
        </p:txBody>
      </p:sp>
    </p:spTree>
    <p:extLst>
      <p:ext uri="{BB962C8B-B14F-4D97-AF65-F5344CB8AC3E}">
        <p14:creationId xmlns:p14="http://schemas.microsoft.com/office/powerpoint/2010/main" val="2589241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4D56-3555-47EE-BA2D-0883EA31EB06}"/>
              </a:ext>
            </a:extLst>
          </p:cNvPr>
          <p:cNvSpPr>
            <a:spLocks noGrp="1"/>
          </p:cNvSpPr>
          <p:nvPr>
            <p:ph type="title" idx="4294967295"/>
          </p:nvPr>
        </p:nvSpPr>
        <p:spPr>
          <a:xfrm>
            <a:off x="1096483" y="587376"/>
            <a:ext cx="9601200" cy="1303337"/>
          </a:xfrm>
        </p:spPr>
        <p:txBody>
          <a:bodyPr/>
          <a:lstStyle/>
          <a:p>
            <a:r>
              <a:rPr lang="en-CA" dirty="0"/>
              <a:t>…but we still have a repeating pattern</a:t>
            </a:r>
          </a:p>
        </p:txBody>
      </p:sp>
      <p:sp>
        <p:nvSpPr>
          <p:cNvPr id="3" name="Content Placeholder 2">
            <a:extLst>
              <a:ext uri="{FF2B5EF4-FFF2-40B4-BE49-F238E27FC236}">
                <a16:creationId xmlns:a16="http://schemas.microsoft.com/office/drawing/2014/main" id="{F264D33A-EDAC-4675-B3B7-CC4AC9DAD950}"/>
              </a:ext>
            </a:extLst>
          </p:cNvPr>
          <p:cNvSpPr>
            <a:spLocks noGrp="1"/>
          </p:cNvSpPr>
          <p:nvPr>
            <p:ph idx="4294967295"/>
          </p:nvPr>
        </p:nvSpPr>
        <p:spPr>
          <a:xfrm>
            <a:off x="635000" y="3129959"/>
            <a:ext cx="10642157" cy="2518588"/>
          </a:xfrm>
        </p:spPr>
        <p:txBody>
          <a:bodyPr>
            <a:normAutofit/>
          </a:bodyPr>
          <a:lstStyle/>
          <a:p>
            <a:r>
              <a:rPr lang="en-CA" sz="4400" dirty="0"/>
              <a:t>The </a:t>
            </a:r>
            <a:r>
              <a:rPr lang="en-CA" sz="4400" dirty="0">
                <a:solidFill>
                  <a:srgbClr val="FF0000"/>
                </a:solidFill>
              </a:rPr>
              <a:t>subject</a:t>
            </a:r>
            <a:r>
              <a:rPr lang="en-CA" sz="4400" dirty="0"/>
              <a:t> </a:t>
            </a:r>
            <a:r>
              <a:rPr lang="en-CA" sz="4400" dirty="0">
                <a:solidFill>
                  <a:srgbClr val="0070C0"/>
                </a:solidFill>
              </a:rPr>
              <a:t>verbs</a:t>
            </a:r>
            <a:r>
              <a:rPr lang="en-CA" sz="4400" dirty="0"/>
              <a:t>, then the </a:t>
            </a:r>
            <a:r>
              <a:rPr lang="en-CA" sz="4400" dirty="0">
                <a:solidFill>
                  <a:srgbClr val="FF0000"/>
                </a:solidFill>
              </a:rPr>
              <a:t>subject</a:t>
            </a:r>
            <a:r>
              <a:rPr lang="en-CA" sz="4400" dirty="0"/>
              <a:t> </a:t>
            </a:r>
            <a:r>
              <a:rPr lang="en-CA" sz="4400" dirty="0">
                <a:solidFill>
                  <a:srgbClr val="0070C0"/>
                </a:solidFill>
              </a:rPr>
              <a:t>verbs</a:t>
            </a:r>
            <a:r>
              <a:rPr lang="en-CA" sz="4400" dirty="0"/>
              <a:t>, then the </a:t>
            </a:r>
            <a:r>
              <a:rPr lang="en-CA" sz="4400" dirty="0">
                <a:solidFill>
                  <a:srgbClr val="FF0000"/>
                </a:solidFill>
              </a:rPr>
              <a:t>subject</a:t>
            </a:r>
            <a:r>
              <a:rPr lang="en-CA" sz="4400" dirty="0"/>
              <a:t> </a:t>
            </a:r>
            <a:r>
              <a:rPr lang="en-CA" sz="4400">
                <a:solidFill>
                  <a:srgbClr val="0070C0"/>
                </a:solidFill>
              </a:rPr>
              <a:t>verbs</a:t>
            </a:r>
            <a:r>
              <a:rPr lang="en-CA" sz="4400"/>
              <a:t>.</a:t>
            </a:r>
            <a:endParaRPr lang="en-CA" sz="4400" dirty="0"/>
          </a:p>
        </p:txBody>
      </p:sp>
    </p:spTree>
    <p:extLst>
      <p:ext uri="{BB962C8B-B14F-4D97-AF65-F5344CB8AC3E}">
        <p14:creationId xmlns:p14="http://schemas.microsoft.com/office/powerpoint/2010/main" val="3236007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4336-4032-4431-BA5F-F637BDA47273}"/>
              </a:ext>
            </a:extLst>
          </p:cNvPr>
          <p:cNvSpPr>
            <a:spLocks noGrp="1"/>
          </p:cNvSpPr>
          <p:nvPr>
            <p:ph type="title"/>
          </p:nvPr>
        </p:nvSpPr>
        <p:spPr/>
        <p:txBody>
          <a:bodyPr/>
          <a:lstStyle/>
          <a:p>
            <a:r>
              <a:rPr lang="en-US"/>
              <a:t>We can also</a:t>
            </a:r>
            <a:r>
              <a:rPr lang="en-CA"/>
              <a:t> </a:t>
            </a:r>
            <a:r>
              <a:rPr lang="en-CA" b="1" dirty="0"/>
              <a:t>rephrase</a:t>
            </a:r>
            <a:r>
              <a:rPr lang="en-CA" dirty="0"/>
              <a:t> the sentence</a:t>
            </a:r>
          </a:p>
        </p:txBody>
      </p:sp>
      <p:sp>
        <p:nvSpPr>
          <p:cNvPr id="3" name="Content Placeholder 2">
            <a:extLst>
              <a:ext uri="{FF2B5EF4-FFF2-40B4-BE49-F238E27FC236}">
                <a16:creationId xmlns:a16="http://schemas.microsoft.com/office/drawing/2014/main" id="{679F9A10-CF26-4B96-A1EA-9C85A41BE0A9}"/>
              </a:ext>
            </a:extLst>
          </p:cNvPr>
          <p:cNvSpPr>
            <a:spLocks noGrp="1"/>
          </p:cNvSpPr>
          <p:nvPr>
            <p:ph idx="1"/>
          </p:nvPr>
        </p:nvSpPr>
        <p:spPr>
          <a:xfrm>
            <a:off x="905607" y="2285999"/>
            <a:ext cx="10964007" cy="4141177"/>
          </a:xfrm>
        </p:spPr>
        <p:txBody>
          <a:bodyPr>
            <a:normAutofit lnSpcReduction="10000"/>
          </a:bodyPr>
          <a:lstStyle/>
          <a:p>
            <a:pPr marL="0" indent="0">
              <a:buNone/>
            </a:pPr>
            <a:r>
              <a:rPr lang="en-CA" sz="3600" dirty="0"/>
              <a:t>We have three sentences in a row, each starting with </a:t>
            </a:r>
            <a:r>
              <a:rPr lang="en-CA" sz="3600" b="1" u="sng" dirty="0"/>
              <a:t>the speaker discusses:</a:t>
            </a:r>
            <a:br>
              <a:rPr lang="en-CA" sz="3600" b="1" u="sng" dirty="0"/>
            </a:br>
            <a:endParaRPr lang="en-CA" sz="3600" b="1" u="sng" dirty="0"/>
          </a:p>
          <a:p>
            <a:r>
              <a:rPr lang="en-CA" sz="4400" u="sng" dirty="0"/>
              <a:t>the speaker discusses </a:t>
            </a:r>
            <a:r>
              <a:rPr lang="en-CA" sz="4400" dirty="0"/>
              <a:t>the causes</a:t>
            </a:r>
          </a:p>
          <a:p>
            <a:r>
              <a:rPr lang="en-CA" sz="4400" u="sng" dirty="0"/>
              <a:t>the speaker discusses</a:t>
            </a:r>
            <a:r>
              <a:rPr lang="en-CA" sz="4400" dirty="0"/>
              <a:t> the effects</a:t>
            </a:r>
          </a:p>
          <a:p>
            <a:r>
              <a:rPr lang="en-CA" sz="4400" u="sng" dirty="0"/>
              <a:t>the speaker discusses </a:t>
            </a:r>
            <a:r>
              <a:rPr lang="en-CA" sz="4400" dirty="0"/>
              <a:t>the ways</a:t>
            </a:r>
            <a:endParaRPr lang="en-CA" sz="4400" b="1" u="sng" dirty="0"/>
          </a:p>
          <a:p>
            <a:pPr marL="0" indent="0">
              <a:buNone/>
            </a:pPr>
            <a:endParaRPr lang="en-CA" sz="3600" b="1" dirty="0"/>
          </a:p>
        </p:txBody>
      </p:sp>
    </p:spTree>
    <p:extLst>
      <p:ext uri="{BB962C8B-B14F-4D97-AF65-F5344CB8AC3E}">
        <p14:creationId xmlns:p14="http://schemas.microsoft.com/office/powerpoint/2010/main" val="3093733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4336-4032-4431-BA5F-F637BDA47273}"/>
              </a:ext>
            </a:extLst>
          </p:cNvPr>
          <p:cNvSpPr>
            <a:spLocks noGrp="1"/>
          </p:cNvSpPr>
          <p:nvPr>
            <p:ph type="title"/>
          </p:nvPr>
        </p:nvSpPr>
        <p:spPr/>
        <p:txBody>
          <a:bodyPr/>
          <a:lstStyle/>
          <a:p>
            <a:r>
              <a:rPr lang="en-US"/>
              <a:t>We can</a:t>
            </a:r>
            <a:r>
              <a:rPr lang="en-CA"/>
              <a:t> </a:t>
            </a:r>
            <a:r>
              <a:rPr lang="en-CA" dirty="0"/>
              <a:t>rephrase the sentence</a:t>
            </a:r>
          </a:p>
        </p:txBody>
      </p:sp>
      <p:sp>
        <p:nvSpPr>
          <p:cNvPr id="3" name="Content Placeholder 2">
            <a:extLst>
              <a:ext uri="{FF2B5EF4-FFF2-40B4-BE49-F238E27FC236}">
                <a16:creationId xmlns:a16="http://schemas.microsoft.com/office/drawing/2014/main" id="{679F9A10-CF26-4B96-A1EA-9C85A41BE0A9}"/>
              </a:ext>
            </a:extLst>
          </p:cNvPr>
          <p:cNvSpPr>
            <a:spLocks noGrp="1"/>
          </p:cNvSpPr>
          <p:nvPr>
            <p:ph idx="1"/>
          </p:nvPr>
        </p:nvSpPr>
        <p:spPr>
          <a:xfrm>
            <a:off x="905607" y="2285999"/>
            <a:ext cx="10418067" cy="4448909"/>
          </a:xfrm>
        </p:spPr>
        <p:txBody>
          <a:bodyPr>
            <a:normAutofit/>
          </a:bodyPr>
          <a:lstStyle/>
          <a:p>
            <a:pPr marL="0" indent="0">
              <a:buNone/>
            </a:pPr>
            <a:r>
              <a:rPr lang="en-CA" sz="3600" dirty="0"/>
              <a:t>So let’s take the part that is the same, say it once, and put the others in a list:</a:t>
            </a:r>
            <a:br>
              <a:rPr lang="en-CA" sz="3600" b="1" u="sng" dirty="0"/>
            </a:br>
            <a:endParaRPr lang="en-CA" sz="3600" b="1" u="sng" dirty="0"/>
          </a:p>
          <a:p>
            <a:pPr marL="0" indent="0">
              <a:buNone/>
            </a:pPr>
            <a:r>
              <a:rPr lang="en-CA" sz="6000" u="sng" dirty="0"/>
              <a:t>the speaker discusses </a:t>
            </a:r>
            <a:r>
              <a:rPr lang="en-CA" sz="6000" dirty="0"/>
              <a:t>the causes, the effects, and the ways.</a:t>
            </a:r>
          </a:p>
        </p:txBody>
      </p:sp>
    </p:spTree>
    <p:extLst>
      <p:ext uri="{BB962C8B-B14F-4D97-AF65-F5344CB8AC3E}">
        <p14:creationId xmlns:p14="http://schemas.microsoft.com/office/powerpoint/2010/main" val="1912726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0FC1-D9E2-F97A-ED86-308EB6842BC3}"/>
              </a:ext>
            </a:extLst>
          </p:cNvPr>
          <p:cNvSpPr>
            <a:spLocks noGrp="1"/>
          </p:cNvSpPr>
          <p:nvPr>
            <p:ph type="title"/>
          </p:nvPr>
        </p:nvSpPr>
        <p:spPr/>
        <p:txBody>
          <a:bodyPr/>
          <a:lstStyle/>
          <a:p>
            <a:r>
              <a:rPr lang="en-US"/>
              <a:t>Avoiding Repetition</a:t>
            </a:r>
          </a:p>
        </p:txBody>
      </p:sp>
      <p:sp>
        <p:nvSpPr>
          <p:cNvPr id="3" name="Content Placeholder 2">
            <a:extLst>
              <a:ext uri="{FF2B5EF4-FFF2-40B4-BE49-F238E27FC236}">
                <a16:creationId xmlns:a16="http://schemas.microsoft.com/office/drawing/2014/main" id="{A0EDA4CA-01D9-C31B-1F47-CD658FBA43BB}"/>
              </a:ext>
            </a:extLst>
          </p:cNvPr>
          <p:cNvSpPr>
            <a:spLocks noGrp="1"/>
          </p:cNvSpPr>
          <p:nvPr>
            <p:ph idx="1"/>
          </p:nvPr>
        </p:nvSpPr>
        <p:spPr>
          <a:xfrm>
            <a:off x="1295401" y="2556932"/>
            <a:ext cx="9601196" cy="3318936"/>
          </a:xfrm>
        </p:spPr>
        <p:txBody>
          <a:bodyPr>
            <a:noAutofit/>
          </a:bodyPr>
          <a:lstStyle/>
          <a:p>
            <a:r>
              <a:rPr lang="en-US" sz="4000" dirty="0"/>
              <a:t>In English writing, we like to write to include variety and avoid too many repeating words and too many repeating sentence patterns</a:t>
            </a:r>
          </a:p>
          <a:p>
            <a:r>
              <a:rPr lang="en-US" sz="4000" dirty="0"/>
              <a:t>We can avoid this </a:t>
            </a:r>
            <a:r>
              <a:rPr lang="en-US" sz="4000"/>
              <a:t>using synonyms</a:t>
            </a:r>
            <a:r>
              <a:rPr lang="en-US" sz="4000" dirty="0"/>
              <a:t>, pronouns, and rephrasing</a:t>
            </a:r>
          </a:p>
        </p:txBody>
      </p:sp>
    </p:spTree>
    <p:extLst>
      <p:ext uri="{BB962C8B-B14F-4D97-AF65-F5344CB8AC3E}">
        <p14:creationId xmlns:p14="http://schemas.microsoft.com/office/powerpoint/2010/main" val="2468967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9844EF-A09E-DCD0-1AFC-F7F480D5131C}"/>
              </a:ext>
            </a:extLst>
          </p:cNvPr>
          <p:cNvSpPr txBox="1"/>
          <p:nvPr/>
        </p:nvSpPr>
        <p:spPr>
          <a:xfrm>
            <a:off x="830668" y="1413063"/>
            <a:ext cx="10147448" cy="4031873"/>
          </a:xfrm>
          <a:prstGeom prst="rect">
            <a:avLst/>
          </a:prstGeom>
          <a:noFill/>
        </p:spPr>
        <p:txBody>
          <a:bodyPr wrap="square">
            <a:spAutoFit/>
          </a:bodyPr>
          <a:lstStyle/>
          <a:p>
            <a:r>
              <a:rPr lang="en-US" sz="3200"/>
              <a:t>The rest of the paper is organized as follows. Section 2 presents the theoretical concept. Section 3 presents the empirical specification, the implementation of the model. Section 4 presents the results of statistical and other computational analyses. Section 5 summarizes the findings and provides a brief discussion concerning the shortcomings of the methods employed. Finally, an appendix presenting the detailed algebraic works is presented at the end of the paper</a:t>
            </a:r>
          </a:p>
        </p:txBody>
      </p:sp>
      <p:sp>
        <p:nvSpPr>
          <p:cNvPr id="7" name="Rectangle: Rounded Corners 6">
            <a:extLst>
              <a:ext uri="{FF2B5EF4-FFF2-40B4-BE49-F238E27FC236}">
                <a16:creationId xmlns:a16="http://schemas.microsoft.com/office/drawing/2014/main" id="{EEF054B5-CD4B-4842-1A5A-D3F32BE902C4}"/>
              </a:ext>
            </a:extLst>
          </p:cNvPr>
          <p:cNvSpPr/>
          <p:nvPr/>
        </p:nvSpPr>
        <p:spPr>
          <a:xfrm>
            <a:off x="9944100" y="5821743"/>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52</a:t>
            </a:r>
          </a:p>
        </p:txBody>
      </p:sp>
    </p:spTree>
    <p:extLst>
      <p:ext uri="{BB962C8B-B14F-4D97-AF65-F5344CB8AC3E}">
        <p14:creationId xmlns:p14="http://schemas.microsoft.com/office/powerpoint/2010/main" val="2870524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4A78-DB1A-2EA5-EFCC-6B484C032D08}"/>
              </a:ext>
            </a:extLst>
          </p:cNvPr>
          <p:cNvSpPr>
            <a:spLocks noGrp="1"/>
          </p:cNvSpPr>
          <p:nvPr>
            <p:ph type="title"/>
          </p:nvPr>
        </p:nvSpPr>
        <p:spPr/>
        <p:txBody>
          <a:bodyPr/>
          <a:lstStyle/>
          <a:p>
            <a:r>
              <a:rPr lang="en-US"/>
              <a:t>Activity Two (Page 52)</a:t>
            </a:r>
          </a:p>
        </p:txBody>
      </p:sp>
      <p:sp>
        <p:nvSpPr>
          <p:cNvPr id="3" name="Content Placeholder 2">
            <a:extLst>
              <a:ext uri="{FF2B5EF4-FFF2-40B4-BE49-F238E27FC236}">
                <a16:creationId xmlns:a16="http://schemas.microsoft.com/office/drawing/2014/main" id="{178A570C-E50C-B535-4070-07409AC0ECAE}"/>
              </a:ext>
            </a:extLst>
          </p:cNvPr>
          <p:cNvSpPr>
            <a:spLocks noGrp="1"/>
          </p:cNvSpPr>
          <p:nvPr>
            <p:ph idx="1"/>
          </p:nvPr>
        </p:nvSpPr>
        <p:spPr/>
        <p:txBody>
          <a:bodyPr>
            <a:normAutofit lnSpcReduction="10000"/>
          </a:bodyPr>
          <a:lstStyle/>
          <a:p>
            <a:r>
              <a:rPr lang="en-US" sz="3200" dirty="0"/>
              <a:t>Rewrite this passage to have less repetition</a:t>
            </a:r>
          </a:p>
          <a:p>
            <a:r>
              <a:rPr lang="en-US" sz="3200" dirty="0"/>
              <a:t>Please write and export this as a Word document (or other common standard such as HTML or PDF) and submit to the </a:t>
            </a:r>
            <a:r>
              <a:rPr lang="en-US" sz="3200"/>
              <a:t>Learning Platform</a:t>
            </a:r>
            <a:endParaRPr lang="en-US" sz="3200" dirty="0"/>
          </a:p>
          <a:p>
            <a:r>
              <a:rPr lang="en-US" sz="3200" dirty="0"/>
              <a:t>There will be time in class to work on this, and please submit it before next class</a:t>
            </a:r>
          </a:p>
        </p:txBody>
      </p:sp>
    </p:spTree>
    <p:extLst>
      <p:ext uri="{BB962C8B-B14F-4D97-AF65-F5344CB8AC3E}">
        <p14:creationId xmlns:p14="http://schemas.microsoft.com/office/powerpoint/2010/main" val="1484128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87A290-25EC-41EE-49DA-3AC7CE646F39}"/>
              </a:ext>
            </a:extLst>
          </p:cNvPr>
          <p:cNvGraphicFramePr>
            <a:graphicFrameLocks noGrp="1"/>
          </p:cNvGraphicFramePr>
          <p:nvPr>
            <p:extLst>
              <p:ext uri="{D42A27DB-BD31-4B8C-83A1-F6EECF244321}">
                <p14:modId xmlns:p14="http://schemas.microsoft.com/office/powerpoint/2010/main" val="912439022"/>
              </p:ext>
            </p:extLst>
          </p:nvPr>
        </p:nvGraphicFramePr>
        <p:xfrm>
          <a:off x="86389" y="897120"/>
          <a:ext cx="12019221" cy="5842995"/>
        </p:xfrm>
        <a:graphic>
          <a:graphicData uri="http://schemas.openxmlformats.org/drawingml/2006/table">
            <a:tbl>
              <a:tblPr firstCol="1" bandRow="1">
                <a:tableStyleId>{5C22544A-7EE6-4342-B048-85BDC9FD1C3A}</a:tableStyleId>
              </a:tblPr>
              <a:tblGrid>
                <a:gridCol w="1628712">
                  <a:extLst>
                    <a:ext uri="{9D8B030D-6E8A-4147-A177-3AD203B41FA5}">
                      <a16:colId xmlns:a16="http://schemas.microsoft.com/office/drawing/2014/main" val="3308166337"/>
                    </a:ext>
                  </a:extLst>
                </a:gridCol>
                <a:gridCol w="3320895">
                  <a:extLst>
                    <a:ext uri="{9D8B030D-6E8A-4147-A177-3AD203B41FA5}">
                      <a16:colId xmlns:a16="http://schemas.microsoft.com/office/drawing/2014/main" val="3745109114"/>
                    </a:ext>
                  </a:extLst>
                </a:gridCol>
                <a:gridCol w="7069614">
                  <a:extLst>
                    <a:ext uri="{9D8B030D-6E8A-4147-A177-3AD203B41FA5}">
                      <a16:colId xmlns:a16="http://schemas.microsoft.com/office/drawing/2014/main" val="3545345033"/>
                    </a:ext>
                  </a:extLst>
                </a:gridCol>
              </a:tblGrid>
              <a:tr h="2060245">
                <a:tc>
                  <a:txBody>
                    <a:bodyPr/>
                    <a:lstStyle/>
                    <a:p>
                      <a:pPr algn="ctr"/>
                      <a:r>
                        <a:rPr lang="en-US" sz="2400"/>
                        <a:t>Move 1</a:t>
                      </a:r>
                    </a:p>
                  </a:txBody>
                  <a:tcPr anchor="ctr"/>
                </a:tc>
                <a:tc>
                  <a:txBody>
                    <a:bodyPr/>
                    <a:lstStyle/>
                    <a:p>
                      <a:pPr algn="ctr"/>
                      <a:r>
                        <a:rPr lang="en-US" sz="2400"/>
                        <a:t>Establish Research Space</a:t>
                      </a:r>
                    </a:p>
                  </a:txBody>
                  <a:tcPr anchor="ctr"/>
                </a:tc>
                <a:tc>
                  <a:txBody>
                    <a:bodyPr/>
                    <a:lstStyle/>
                    <a:p>
                      <a:pPr marL="342900" indent="-342900" algn="ctr">
                        <a:buFont typeface="Arial" panose="020B0604020202020204" pitchFamily="34" charset="0"/>
                        <a:buChar char="•"/>
                      </a:pPr>
                      <a:r>
                        <a:rPr lang="en-US" sz="2400"/>
                        <a:t>Show that the overall research area is important, central, interesting, or relevant (Optional)</a:t>
                      </a:r>
                    </a:p>
                    <a:p>
                      <a:pPr marL="342900" indent="-342900" algn="ctr">
                        <a:buFont typeface="Arial" panose="020B0604020202020204" pitchFamily="34" charset="0"/>
                        <a:buChar char="•"/>
                      </a:pPr>
                      <a:r>
                        <a:rPr lang="en-US" sz="2400" b="1"/>
                        <a:t>Introduce and review previous research in the area</a:t>
                      </a:r>
                    </a:p>
                  </a:txBody>
                  <a:tcPr anchor="ctr"/>
                </a:tc>
                <a:extLst>
                  <a:ext uri="{0D108BD9-81ED-4DB2-BD59-A6C34878D82A}">
                    <a16:rowId xmlns:a16="http://schemas.microsoft.com/office/drawing/2014/main" val="2778797324"/>
                  </a:ext>
                </a:extLst>
              </a:tr>
              <a:tr h="1753536">
                <a:tc>
                  <a:txBody>
                    <a:bodyPr/>
                    <a:lstStyle/>
                    <a:p>
                      <a:pPr algn="ctr"/>
                      <a:r>
                        <a:rPr lang="en-US" sz="2400" dirty="0"/>
                        <a:t>Move 2</a:t>
                      </a:r>
                    </a:p>
                  </a:txBody>
                  <a:tcPr anchor="ctr"/>
                </a:tc>
                <a:tc>
                  <a:txBody>
                    <a:bodyPr/>
                    <a:lstStyle/>
                    <a:p>
                      <a:pPr algn="ctr"/>
                      <a:r>
                        <a:rPr lang="en-US" sz="2400"/>
                        <a:t>Establish a Motivation</a:t>
                      </a:r>
                    </a:p>
                  </a:txBody>
                  <a:tcPr anchor="ctr"/>
                </a:tc>
                <a:tc>
                  <a:txBody>
                    <a:bodyPr/>
                    <a:lstStyle/>
                    <a:p>
                      <a:pPr marL="342900" indent="-342900" algn="ctr">
                        <a:buFont typeface="Arial" panose="020B0604020202020204" pitchFamily="34" charset="0"/>
                        <a:buChar char="•"/>
                      </a:pPr>
                      <a:r>
                        <a:rPr lang="en-US" sz="2400" b="1"/>
                        <a:t>Indicate a gap in previous research, or</a:t>
                      </a:r>
                    </a:p>
                    <a:p>
                      <a:pPr marL="342900" indent="-342900" algn="ctr">
                        <a:buFont typeface="Arial" panose="020B0604020202020204" pitchFamily="34" charset="0"/>
                        <a:buChar char="•"/>
                      </a:pPr>
                      <a:r>
                        <a:rPr lang="en-US" sz="2400" b="1"/>
                        <a:t>Raise a question about previous research or extending previous knowledge in some way</a:t>
                      </a:r>
                    </a:p>
                  </a:txBody>
                  <a:tcPr anchor="ctr"/>
                </a:tc>
                <a:extLst>
                  <a:ext uri="{0D108BD9-81ED-4DB2-BD59-A6C34878D82A}">
                    <a16:rowId xmlns:a16="http://schemas.microsoft.com/office/drawing/2014/main" val="2283287566"/>
                  </a:ext>
                </a:extLst>
              </a:tr>
              <a:tr h="2029214">
                <a:tc>
                  <a:txBody>
                    <a:bodyPr/>
                    <a:lstStyle/>
                    <a:p>
                      <a:pPr algn="ctr"/>
                      <a:r>
                        <a:rPr lang="en-US" sz="2400"/>
                        <a:t>Move 3</a:t>
                      </a:r>
                    </a:p>
                  </a:txBody>
                  <a:tcPr anchor="ctr"/>
                </a:tc>
                <a:tc>
                  <a:txBody>
                    <a:bodyPr/>
                    <a:lstStyle/>
                    <a:p>
                      <a:pPr algn="ctr"/>
                      <a:r>
                        <a:rPr lang="en-US" sz="2400"/>
                        <a:t>Make an Offer</a:t>
                      </a:r>
                      <a:br>
                        <a:rPr lang="en-US" sz="2400"/>
                      </a:br>
                      <a:r>
                        <a:rPr lang="en-US" sz="2400"/>
                        <a:t>(Fill the Gap)</a:t>
                      </a:r>
                    </a:p>
                  </a:txBody>
                  <a:tcPr anchor="ctr"/>
                </a:tc>
                <a:tc>
                  <a:txBody>
                    <a:bodyPr/>
                    <a:lstStyle/>
                    <a:p>
                      <a:pPr marL="342900" indent="-342900" algn="ctr">
                        <a:buFont typeface="Arial" panose="020B0604020202020204" pitchFamily="34" charset="0"/>
                        <a:buChar char="•"/>
                      </a:pPr>
                      <a:r>
                        <a:rPr lang="en-US" sz="2400" b="1" dirty="0"/>
                        <a:t>Outline the purpose or nature of the proposed research</a:t>
                      </a:r>
                    </a:p>
                    <a:p>
                      <a:pPr marL="342900" indent="-342900" algn="ctr">
                        <a:buFont typeface="Arial" panose="020B0604020202020204" pitchFamily="34" charset="0"/>
                        <a:buChar char="•"/>
                      </a:pPr>
                      <a:r>
                        <a:rPr lang="en-US" sz="2400" dirty="0"/>
                        <a:t>Share some early findings (Optional)</a:t>
                      </a:r>
                    </a:p>
                    <a:p>
                      <a:pPr marL="342900" indent="-342900" algn="ctr">
                        <a:buFont typeface="Arial" panose="020B0604020202020204" pitchFamily="34" charset="0"/>
                        <a:buChar char="•"/>
                      </a:pPr>
                      <a:r>
                        <a:rPr lang="en-US" sz="2400" dirty="0"/>
                        <a:t>Indicate the structure of the research paper (Optional)</a:t>
                      </a:r>
                    </a:p>
                  </a:txBody>
                  <a:tcPr anchor="ctr"/>
                </a:tc>
                <a:extLst>
                  <a:ext uri="{0D108BD9-81ED-4DB2-BD59-A6C34878D82A}">
                    <a16:rowId xmlns:a16="http://schemas.microsoft.com/office/drawing/2014/main" val="390338760"/>
                  </a:ext>
                </a:extLst>
              </a:tr>
            </a:tbl>
          </a:graphicData>
        </a:graphic>
      </p:graphicFrame>
      <p:sp>
        <p:nvSpPr>
          <p:cNvPr id="5" name="TextBox 4">
            <a:extLst>
              <a:ext uri="{FF2B5EF4-FFF2-40B4-BE49-F238E27FC236}">
                <a16:creationId xmlns:a16="http://schemas.microsoft.com/office/drawing/2014/main" id="{95D9E8B1-D0AE-93F8-F19C-6CA7CB277E35}"/>
              </a:ext>
            </a:extLst>
          </p:cNvPr>
          <p:cNvSpPr txBox="1"/>
          <p:nvPr/>
        </p:nvSpPr>
        <p:spPr>
          <a:xfrm>
            <a:off x="1904113" y="117884"/>
            <a:ext cx="8383773" cy="646331"/>
          </a:xfrm>
          <a:prstGeom prst="rect">
            <a:avLst/>
          </a:prstGeom>
          <a:solidFill>
            <a:schemeClr val="bg1"/>
          </a:solidFill>
          <a:ln>
            <a:solidFill>
              <a:schemeClr val="tx1"/>
            </a:solidFill>
          </a:ln>
        </p:spPr>
        <p:txBody>
          <a:bodyPr wrap="square" rtlCol="0">
            <a:spAutoFit/>
          </a:bodyPr>
          <a:lstStyle/>
          <a:p>
            <a:pPr algn="ctr"/>
            <a:r>
              <a:rPr lang="en-US" sz="3600" b="1" u="sng"/>
              <a:t>Stages of Research Paper Introductions</a:t>
            </a:r>
          </a:p>
        </p:txBody>
      </p:sp>
      <p:sp>
        <p:nvSpPr>
          <p:cNvPr id="2" name="Rectangle: Rounded Corners 1">
            <a:extLst>
              <a:ext uri="{FF2B5EF4-FFF2-40B4-BE49-F238E27FC236}">
                <a16:creationId xmlns:a16="http://schemas.microsoft.com/office/drawing/2014/main" id="{67FDCBED-DDB4-6E40-8800-104DC685F15E}"/>
              </a:ext>
            </a:extLst>
          </p:cNvPr>
          <p:cNvSpPr/>
          <p:nvPr/>
        </p:nvSpPr>
        <p:spPr>
          <a:xfrm>
            <a:off x="10276811" y="-83732"/>
            <a:ext cx="1828800" cy="914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50</a:t>
            </a:r>
          </a:p>
        </p:txBody>
      </p:sp>
    </p:spTree>
    <p:extLst>
      <p:ext uri="{BB962C8B-B14F-4D97-AF65-F5344CB8AC3E}">
        <p14:creationId xmlns:p14="http://schemas.microsoft.com/office/powerpoint/2010/main" val="50411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225F-5C6F-70F3-D621-F622ECFB0704}"/>
              </a:ext>
            </a:extLst>
          </p:cNvPr>
          <p:cNvSpPr>
            <a:spLocks noGrp="1"/>
          </p:cNvSpPr>
          <p:nvPr>
            <p:ph type="title"/>
          </p:nvPr>
        </p:nvSpPr>
        <p:spPr/>
        <p:txBody>
          <a:bodyPr/>
          <a:lstStyle/>
          <a:p>
            <a:r>
              <a:rPr lang="en-US" dirty="0"/>
              <a:t>Introductions Review:</a:t>
            </a:r>
            <a:br>
              <a:rPr lang="en-US" dirty="0"/>
            </a:br>
            <a:r>
              <a:rPr lang="en-US" dirty="0"/>
              <a:t>Supplementary Reading</a:t>
            </a:r>
          </a:p>
        </p:txBody>
      </p:sp>
      <p:sp>
        <p:nvSpPr>
          <p:cNvPr id="3" name="Content Placeholder 2">
            <a:extLst>
              <a:ext uri="{FF2B5EF4-FFF2-40B4-BE49-F238E27FC236}">
                <a16:creationId xmlns:a16="http://schemas.microsoft.com/office/drawing/2014/main" id="{7DF88AE5-E54B-2BCD-0CD2-473C4E08294F}"/>
              </a:ext>
            </a:extLst>
          </p:cNvPr>
          <p:cNvSpPr>
            <a:spLocks noGrp="1"/>
          </p:cNvSpPr>
          <p:nvPr>
            <p:ph type="body" idx="1"/>
          </p:nvPr>
        </p:nvSpPr>
        <p:spPr/>
        <p:txBody>
          <a:bodyPr>
            <a:normAutofit/>
          </a:bodyPr>
          <a:lstStyle/>
          <a:p>
            <a:r>
              <a:rPr lang="en-US" sz="3200"/>
              <a:t>Page 53</a:t>
            </a:r>
          </a:p>
        </p:txBody>
      </p:sp>
    </p:spTree>
    <p:extLst>
      <p:ext uri="{BB962C8B-B14F-4D97-AF65-F5344CB8AC3E}">
        <p14:creationId xmlns:p14="http://schemas.microsoft.com/office/powerpoint/2010/main" val="28167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9B2C37-B166-FAA3-E881-961830DE1733}"/>
              </a:ext>
            </a:extLst>
          </p:cNvPr>
          <p:cNvSpPr txBox="1"/>
          <p:nvPr/>
        </p:nvSpPr>
        <p:spPr>
          <a:xfrm>
            <a:off x="1057626" y="1011363"/>
            <a:ext cx="10380035" cy="4524315"/>
          </a:xfrm>
          <a:prstGeom prst="rect">
            <a:avLst/>
          </a:prstGeom>
          <a:noFill/>
        </p:spPr>
        <p:txBody>
          <a:bodyPr wrap="square">
            <a:spAutoFit/>
          </a:bodyPr>
          <a:lstStyle/>
          <a:p>
            <a:r>
              <a:rPr lang="en-US" sz="3600" dirty="0"/>
              <a:t>Most schools and colleges have institutional policies that are designed to curb plagiarism and other forms of academic dishonesty. Although such policies are important, someone still has to assume the task of explaining the nature and significance of plagiarism to students, as well as teaching them how to avoid committing it. That task has traditionally been given to composition teachers.</a:t>
            </a:r>
          </a:p>
        </p:txBody>
      </p:sp>
      <p:sp>
        <p:nvSpPr>
          <p:cNvPr id="9" name="Rectangle: Rounded Corners 8">
            <a:extLst>
              <a:ext uri="{FF2B5EF4-FFF2-40B4-BE49-F238E27FC236}">
                <a16:creationId xmlns:a16="http://schemas.microsoft.com/office/drawing/2014/main" id="{8B5BF866-66D8-E34D-17C7-6F896D474E0C}"/>
              </a:ext>
            </a:extLst>
          </p:cNvPr>
          <p:cNvSpPr/>
          <p:nvPr/>
        </p:nvSpPr>
        <p:spPr>
          <a:xfrm>
            <a:off x="10116879" y="6216059"/>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53</a:t>
            </a:r>
          </a:p>
        </p:txBody>
      </p:sp>
    </p:spTree>
    <p:extLst>
      <p:ext uri="{BB962C8B-B14F-4D97-AF65-F5344CB8AC3E}">
        <p14:creationId xmlns:p14="http://schemas.microsoft.com/office/powerpoint/2010/main" val="246199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9B2C37-B166-FAA3-E881-961830DE1733}"/>
              </a:ext>
            </a:extLst>
          </p:cNvPr>
          <p:cNvSpPr txBox="1"/>
          <p:nvPr/>
        </p:nvSpPr>
        <p:spPr>
          <a:xfrm>
            <a:off x="814980" y="920621"/>
            <a:ext cx="10380035" cy="5016758"/>
          </a:xfrm>
          <a:prstGeom prst="rect">
            <a:avLst/>
          </a:prstGeom>
          <a:noFill/>
        </p:spPr>
        <p:txBody>
          <a:bodyPr wrap="square">
            <a:spAutoFit/>
          </a:bodyPr>
          <a:lstStyle/>
          <a:p>
            <a:r>
              <a:rPr lang="en-US" sz="3200" dirty="0"/>
              <a:t>Consequently, in the field of composition studies much of the professional literature on plagiarism consists of advice about ways to prevent, detect, or respond to student cheating (e.g., </a:t>
            </a:r>
            <a:r>
              <a:rPr lang="en-US" sz="3200" dirty="0" err="1"/>
              <a:t>Bjaaland</a:t>
            </a:r>
            <a:r>
              <a:rPr lang="en-US" sz="3200" dirty="0"/>
              <a:t> &amp; Lederman, 1973; Carroll, 1982; Daniels, 1960; Drum, 1986; Martin, 1971; Sauer, 1983;Waltman, 1980). When authors of composition textbooks discuss the topic, usually in a brief section in a chapter on research writing, they typically explain why plagiarism is a serious offense and then offer strategies for properly documenting one’s use of source materials.</a:t>
            </a:r>
          </a:p>
        </p:txBody>
      </p:sp>
      <p:sp>
        <p:nvSpPr>
          <p:cNvPr id="9" name="Rectangle: Rounded Corners 8">
            <a:extLst>
              <a:ext uri="{FF2B5EF4-FFF2-40B4-BE49-F238E27FC236}">
                <a16:creationId xmlns:a16="http://schemas.microsoft.com/office/drawing/2014/main" id="{8B5BF866-66D8-E34D-17C7-6F896D474E0C}"/>
              </a:ext>
            </a:extLst>
          </p:cNvPr>
          <p:cNvSpPr/>
          <p:nvPr/>
        </p:nvSpPr>
        <p:spPr>
          <a:xfrm>
            <a:off x="10116879" y="6216059"/>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53</a:t>
            </a:r>
          </a:p>
        </p:txBody>
      </p:sp>
    </p:spTree>
    <p:extLst>
      <p:ext uri="{BB962C8B-B14F-4D97-AF65-F5344CB8AC3E}">
        <p14:creationId xmlns:p14="http://schemas.microsoft.com/office/powerpoint/2010/main" val="394570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A9588-C025-C7C7-DF27-A6265A7E6D3B}"/>
              </a:ext>
            </a:extLst>
          </p:cNvPr>
          <p:cNvSpPr txBox="1"/>
          <p:nvPr/>
        </p:nvSpPr>
        <p:spPr>
          <a:xfrm>
            <a:off x="889369" y="1247240"/>
            <a:ext cx="10413261" cy="3785652"/>
          </a:xfrm>
          <a:prstGeom prst="rect">
            <a:avLst/>
          </a:prstGeom>
          <a:noFill/>
        </p:spPr>
        <p:txBody>
          <a:bodyPr wrap="square">
            <a:spAutoFit/>
          </a:bodyPr>
          <a:lstStyle/>
          <a:p>
            <a:r>
              <a:rPr lang="en-US" sz="4000" dirty="0"/>
              <a:t>What is conspicuously missing in most discussions, however, is any consideration of how students conceptualize the issue of plagiarism. We can probably assume that most college freshmen have been told that plagiarism is wrong. But what reasons have they been given for why it is wrong? </a:t>
            </a:r>
          </a:p>
        </p:txBody>
      </p:sp>
      <p:sp>
        <p:nvSpPr>
          <p:cNvPr id="5" name="Rectangle: Rounded Corners 4">
            <a:extLst>
              <a:ext uri="{FF2B5EF4-FFF2-40B4-BE49-F238E27FC236}">
                <a16:creationId xmlns:a16="http://schemas.microsoft.com/office/drawing/2014/main" id="{328E6A82-1386-1B9C-3FA8-2799896AA99F}"/>
              </a:ext>
            </a:extLst>
          </p:cNvPr>
          <p:cNvSpPr/>
          <p:nvPr/>
        </p:nvSpPr>
        <p:spPr>
          <a:xfrm>
            <a:off x="9944100" y="5821743"/>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Page 53</a:t>
            </a:r>
          </a:p>
        </p:txBody>
      </p:sp>
    </p:spTree>
    <p:extLst>
      <p:ext uri="{BB962C8B-B14F-4D97-AF65-F5344CB8AC3E}">
        <p14:creationId xmlns:p14="http://schemas.microsoft.com/office/powerpoint/2010/main" val="29249844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35</TotalTime>
  <Words>2376</Words>
  <Application>Microsoft Office PowerPoint</Application>
  <PresentationFormat>Widescreen</PresentationFormat>
  <Paragraphs>110</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Organic</vt:lpstr>
      <vt:lpstr>Academic Reading And Writing</vt:lpstr>
      <vt:lpstr>Last Class</vt:lpstr>
      <vt:lpstr>Warm-Up Quiz</vt:lpstr>
      <vt:lpstr>The Introduction</vt:lpstr>
      <vt:lpstr>PowerPoint Presentation</vt:lpstr>
      <vt:lpstr>Introductions Review: Supplementary Reading</vt:lpstr>
      <vt:lpstr>PowerPoint Presentation</vt:lpstr>
      <vt:lpstr>PowerPoint Presentation</vt:lpstr>
      <vt:lpstr>PowerPoint Presentation</vt:lpstr>
      <vt:lpstr>PowerPoint Presentation</vt:lpstr>
      <vt:lpstr>PowerPoint Presentation</vt:lpstr>
      <vt:lpstr>Activity Three </vt:lpstr>
      <vt:lpstr>PowerPoint Presentation</vt:lpstr>
      <vt:lpstr>Rationale</vt:lpstr>
      <vt:lpstr>Questions</vt:lpstr>
      <vt:lpstr>PowerPoint Presentation</vt:lpstr>
      <vt:lpstr>PowerPoint Presentation</vt:lpstr>
      <vt:lpstr>PowerPoint Presentation</vt:lpstr>
      <vt:lpstr>PowerPoint Presentation</vt:lpstr>
      <vt:lpstr>PowerPoint Presentation</vt:lpstr>
      <vt:lpstr>PowerPoint Presentation</vt:lpstr>
      <vt:lpstr>Questions</vt:lpstr>
      <vt:lpstr>Methods Review</vt:lpstr>
      <vt:lpstr>Question</vt:lpstr>
      <vt:lpstr>Interviews</vt:lpstr>
      <vt:lpstr>Questions</vt:lpstr>
      <vt:lpstr>Staff Perceptions of Plagiarism</vt:lpstr>
      <vt:lpstr>PowerPoint Presentation</vt:lpstr>
      <vt:lpstr>PowerPoint Presentation</vt:lpstr>
      <vt:lpstr>Relationship Between Cheating &amp; Plagiarism</vt:lpstr>
      <vt:lpstr>PowerPoint Presentation</vt:lpstr>
      <vt:lpstr>PowerPoint Presentation</vt:lpstr>
      <vt:lpstr>PowerPoint Presentation</vt:lpstr>
      <vt:lpstr>Vocabulary Break</vt:lpstr>
      <vt:lpstr>Collocation Exercise (p.49)</vt:lpstr>
      <vt:lpstr>PowerPoint Presentation</vt:lpstr>
      <vt:lpstr>PowerPoint Presentation</vt:lpstr>
      <vt:lpstr>Introduction Writing</vt:lpstr>
      <vt:lpstr>Repetition in Writing</vt:lpstr>
      <vt:lpstr>Example: how does this sound:</vt:lpstr>
      <vt:lpstr>PowerPoint Presentation</vt:lpstr>
      <vt:lpstr>Synonyms and Pronouns</vt:lpstr>
      <vt:lpstr>Changing the words helps a little…</vt:lpstr>
      <vt:lpstr>…but we still have a repeating pattern</vt:lpstr>
      <vt:lpstr>We can also rephrase the sentence</vt:lpstr>
      <vt:lpstr>We can rephrase the sentence</vt:lpstr>
      <vt:lpstr>Avoiding Repetition</vt:lpstr>
      <vt:lpstr>PowerPoint Presentation</vt:lpstr>
      <vt:lpstr>Activity Two (Page 52)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Reading And Writing</dc:title>
  <dc:creator>Russell Burgess</dc:creator>
  <cp:lastModifiedBy>Russell w. Burgess</cp:lastModifiedBy>
  <cp:revision>29</cp:revision>
  <dcterms:created xsi:type="dcterms:W3CDTF">2022-10-01T05:37:48Z</dcterms:created>
  <dcterms:modified xsi:type="dcterms:W3CDTF">2023-11-21T03:10:52Z</dcterms:modified>
</cp:coreProperties>
</file>