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256" r:id="rId2"/>
    <p:sldId id="362" r:id="rId3"/>
    <p:sldId id="386" r:id="rId4"/>
    <p:sldId id="276" r:id="rId5"/>
    <p:sldId id="274" r:id="rId6"/>
    <p:sldId id="585" r:id="rId7"/>
    <p:sldId id="586" r:id="rId8"/>
    <p:sldId id="587" r:id="rId9"/>
    <p:sldId id="588" r:id="rId10"/>
    <p:sldId id="589" r:id="rId11"/>
    <p:sldId id="309" r:id="rId12"/>
    <p:sldId id="275" r:id="rId13"/>
    <p:sldId id="363" r:id="rId14"/>
    <p:sldId id="466" r:id="rId15"/>
    <p:sldId id="665" r:id="rId16"/>
    <p:sldId id="453" r:id="rId17"/>
    <p:sldId id="579" r:id="rId18"/>
    <p:sldId id="580" r:id="rId19"/>
    <p:sldId id="666" r:id="rId20"/>
    <p:sldId id="581" r:id="rId21"/>
    <p:sldId id="582" r:id="rId22"/>
    <p:sldId id="259" r:id="rId23"/>
    <p:sldId id="431" r:id="rId24"/>
    <p:sldId id="262" r:id="rId25"/>
    <p:sldId id="547" r:id="rId26"/>
    <p:sldId id="472" r:id="rId27"/>
    <p:sldId id="563" r:id="rId28"/>
    <p:sldId id="564" r:id="rId29"/>
    <p:sldId id="565" r:id="rId30"/>
    <p:sldId id="566" r:id="rId31"/>
    <p:sldId id="567" r:id="rId32"/>
    <p:sldId id="583" r:id="rId33"/>
    <p:sldId id="584" r:id="rId34"/>
    <p:sldId id="478" r:id="rId35"/>
    <p:sldId id="664" r:id="rId36"/>
    <p:sldId id="263" r:id="rId37"/>
    <p:sldId id="663" r:id="rId38"/>
    <p:sldId id="454" r:id="rId39"/>
    <p:sldId id="278" r:id="rId40"/>
    <p:sldId id="308" r:id="rId41"/>
    <p:sldId id="310" r:id="rId42"/>
    <p:sldId id="428" r:id="rId43"/>
    <p:sldId id="429" r:id="rId44"/>
    <p:sldId id="434" r:id="rId45"/>
    <p:sldId id="458" r:id="rId46"/>
    <p:sldId id="459" r:id="rId47"/>
    <p:sldId id="433" r:id="rId48"/>
    <p:sldId id="313" r:id="rId49"/>
    <p:sldId id="437" r:id="rId50"/>
    <p:sldId id="317" r:id="rId51"/>
    <p:sldId id="406" r:id="rId52"/>
    <p:sldId id="407" r:id="rId53"/>
    <p:sldId id="408" r:id="rId54"/>
    <p:sldId id="381" r:id="rId55"/>
    <p:sldId id="382" r:id="rId56"/>
    <p:sldId id="410" r:id="rId57"/>
    <p:sldId id="411" r:id="rId58"/>
    <p:sldId id="412" r:id="rId59"/>
    <p:sldId id="438" r:id="rId60"/>
    <p:sldId id="314" r:id="rId61"/>
    <p:sldId id="319" r:id="rId62"/>
    <p:sldId id="315" r:id="rId63"/>
    <p:sldId id="320" r:id="rId64"/>
    <p:sldId id="321" r:id="rId65"/>
    <p:sldId id="322" r:id="rId66"/>
    <p:sldId id="323" r:id="rId67"/>
    <p:sldId id="316" r:id="rId68"/>
    <p:sldId id="366" r:id="rId69"/>
    <p:sldId id="384" r:id="rId70"/>
    <p:sldId id="385" r:id="rId71"/>
    <p:sldId id="325" r:id="rId72"/>
    <p:sldId id="328" r:id="rId73"/>
    <p:sldId id="414" r:id="rId74"/>
    <p:sldId id="415" r:id="rId75"/>
    <p:sldId id="568" r:id="rId76"/>
    <p:sldId id="577" r:id="rId77"/>
    <p:sldId id="569" r:id="rId78"/>
    <p:sldId id="570" r:id="rId79"/>
    <p:sldId id="572" r:id="rId80"/>
    <p:sldId id="573" r:id="rId81"/>
    <p:sldId id="574" r:id="rId82"/>
    <p:sldId id="576" r:id="rId83"/>
    <p:sldId id="578" r:id="rId84"/>
    <p:sldId id="439" r:id="rId85"/>
    <p:sldId id="446" r:id="rId86"/>
    <p:sldId id="307" r:id="rId87"/>
    <p:sldId id="277" r:id="rId88"/>
  </p:sldIdLst>
  <p:sldSz cx="9144000" cy="6858000" type="screen4x3"/>
  <p:notesSz cx="6648450" cy="9782175"/>
  <p:defaultTextStyle>
    <a:defPPr>
      <a:defRPr lang="zh-CN"/>
    </a:defPPr>
    <a:lvl1pPr algn="ctr" rtl="0" fontAlgn="base">
      <a:spcBef>
        <a:spcPct val="0"/>
      </a:spcBef>
      <a:spcAft>
        <a:spcPct val="0"/>
      </a:spcAft>
      <a:buClr>
        <a:srgbClr val="800080"/>
      </a:buClr>
      <a:buFont typeface="Symbol" panose="05050102010706020507" pitchFamily="18" charset="2"/>
      <a:defRPr kumimoji="1" sz="2000" b="1" kern="1200">
        <a:solidFill>
          <a:srgbClr val="800080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rgbClr val="800080"/>
      </a:buClr>
      <a:buFont typeface="Symbol" panose="05050102010706020507" pitchFamily="18" charset="2"/>
      <a:defRPr kumimoji="1" sz="2000" b="1" kern="1200">
        <a:solidFill>
          <a:srgbClr val="800080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rgbClr val="800080"/>
      </a:buClr>
      <a:buFont typeface="Symbol" panose="05050102010706020507" pitchFamily="18" charset="2"/>
      <a:defRPr kumimoji="1" sz="2000" b="1" kern="1200">
        <a:solidFill>
          <a:srgbClr val="800080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rgbClr val="800080"/>
      </a:buClr>
      <a:buFont typeface="Symbol" panose="05050102010706020507" pitchFamily="18" charset="2"/>
      <a:defRPr kumimoji="1" sz="2000" b="1" kern="1200">
        <a:solidFill>
          <a:srgbClr val="800080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rgbClr val="800080"/>
      </a:buClr>
      <a:buFont typeface="Symbol" panose="05050102010706020507" pitchFamily="18" charset="2"/>
      <a:defRPr kumimoji="1" sz="2000" b="1" kern="1200">
        <a:solidFill>
          <a:srgbClr val="800080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800080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800080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800080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800080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2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990099"/>
    <a:srgbClr val="800080"/>
    <a:srgbClr val="CC66FF"/>
    <a:srgbClr val="CC99FF"/>
    <a:srgbClr val="9933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4" autoAdjust="0"/>
    <p:restoredTop sz="94511" autoAdjust="0"/>
  </p:normalViewPr>
  <p:slideViewPr>
    <p:cSldViewPr>
      <p:cViewPr varScale="1">
        <p:scale>
          <a:sx n="85" d="100"/>
          <a:sy n="85" d="100"/>
        </p:scale>
        <p:origin x="776" y="60"/>
      </p:cViewPr>
      <p:guideLst>
        <p:guide orient="horz" pos="215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72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0E760C6-7CA1-4B43-A4A6-6C8385379C9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026"/>
          <p:cNvGrpSpPr/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220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altLang="zh-CN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编译原理</a:t>
            </a:r>
            <a:r>
              <a:rPr lang="en-US" altLang="zh-CN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Tx/>
              <a:buFontTx/>
              <a:buNone/>
              <a:defRPr/>
            </a:pPr>
            <a:endParaRPr lang="zh-CN" altLang="zh-CN" sz="2400" b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wwssyy@tsinghua.edu.cn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wwssyy@tsinghua.edu.cn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wwssyy@tsinghua.edu.cn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slide" Target="slide2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11" Type="http://schemas.openxmlformats.org/officeDocument/2006/relationships/slide" Target="slide36.xml"/><Relationship Id="rId5" Type="http://schemas.openxmlformats.org/officeDocument/2006/relationships/slide" Target="slide11.xml"/><Relationship Id="rId10" Type="http://schemas.openxmlformats.org/officeDocument/2006/relationships/slide" Target="slide38.xml"/><Relationship Id="rId4" Type="http://schemas.openxmlformats.org/officeDocument/2006/relationships/slide" Target="slide13.xml"/><Relationship Id="rId9" Type="http://schemas.openxmlformats.org/officeDocument/2006/relationships/slide" Target="slide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piler.educg.net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7" Type="http://schemas.openxmlformats.org/officeDocument/2006/relationships/slide" Target="slide6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0.xml"/><Relationship Id="rId5" Type="http://schemas.openxmlformats.org/officeDocument/2006/relationships/slide" Target="slide62.xml"/><Relationship Id="rId4" Type="http://schemas.openxmlformats.org/officeDocument/2006/relationships/slide" Target="slide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Rectangle 17"/>
          <p:cNvSpPr>
            <a:spLocks noChangeArrowheads="1"/>
          </p:cNvSpPr>
          <p:nvPr/>
        </p:nvSpPr>
        <p:spPr bwMode="auto">
          <a:xfrm>
            <a:off x="1490663" y="195263"/>
            <a:ext cx="1712912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第一讲</a:t>
            </a:r>
          </a:p>
        </p:txBody>
      </p:sp>
      <p:sp>
        <p:nvSpPr>
          <p:cNvPr id="10247" name="Text Box 1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16013" y="1557338"/>
            <a:ext cx="4830762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课程概述</a:t>
            </a:r>
          </a:p>
        </p:txBody>
      </p:sp>
      <p:sp>
        <p:nvSpPr>
          <p:cNvPr id="10248" name="Text Box 21"/>
          <p:cNvSpPr txBox="1">
            <a:spLocks noChangeArrowheads="1"/>
          </p:cNvSpPr>
          <p:nvPr/>
        </p:nvSpPr>
        <p:spPr bwMode="auto">
          <a:xfrm>
            <a:off x="3352457" y="3031910"/>
            <a:ext cx="2659703" cy="75713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800" dirty="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编译原理</a:t>
            </a:r>
          </a:p>
        </p:txBody>
      </p:sp>
      <p:sp>
        <p:nvSpPr>
          <p:cNvPr id="10249" name="Text Box 22"/>
          <p:cNvSpPr txBox="1">
            <a:spLocks noChangeArrowheads="1"/>
          </p:cNvSpPr>
          <p:nvPr/>
        </p:nvSpPr>
        <p:spPr bwMode="auto">
          <a:xfrm>
            <a:off x="2486681" y="4292600"/>
            <a:ext cx="4809330" cy="111722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0" i="1" dirty="0">
                <a:solidFill>
                  <a:srgbClr val="333399"/>
                </a:solidFill>
              </a:rPr>
              <a:t>Principles and Practice of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1000" b="0" i="1" dirty="0">
                <a:solidFill>
                  <a:srgbClr val="333399"/>
                </a:solidFill>
              </a:rPr>
              <a:t>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0" i="1" dirty="0">
                <a:solidFill>
                  <a:srgbClr val="333399"/>
                </a:solidFill>
              </a:rPr>
              <a:t>Compiler Construction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576263" y="1341438"/>
            <a:ext cx="8532812" cy="1600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相关知识体系承载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CST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发展的过去与未来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程序设计语言、编译器相关成就的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ACM </a:t>
            </a:r>
            <a:r>
              <a:rPr lang="zh-CN" altLang="zh-CN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图灵奖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en-US" altLang="zh-CN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zh-CN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获得者</a:t>
            </a:r>
            <a:r>
              <a:rPr lang="zh-CN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最多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超过三分之一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433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1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Rectangle 20"/>
          <p:cNvSpPr>
            <a:spLocks noChangeArrowheads="1"/>
          </p:cNvSpPr>
          <p:nvPr/>
        </p:nvSpPr>
        <p:spPr bwMode="auto">
          <a:xfrm>
            <a:off x="1497013" y="188913"/>
            <a:ext cx="32194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课 程 的 地 位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259631" y="3113813"/>
            <a:ext cx="7849443" cy="175650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lvl="1" indent="-342900"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zh-CN" sz="2400" dirty="0">
                <a:latin typeface="+mn-lt"/>
                <a:ea typeface="华文楷体" panose="02010600040101010101" pitchFamily="2" charset="-122"/>
              </a:rPr>
              <a:t>语言与编译科技大军中的“花木兰”</a:t>
            </a:r>
            <a:endParaRPr kumimoji="0"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 </a:t>
            </a:r>
            <a:r>
              <a:rPr lang="en-US" altLang="zh-CN" b="0" dirty="0">
                <a:latin typeface="+mn-lt"/>
                <a:ea typeface="等线" panose="02010600030101010101" pitchFamily="2" charset="-122"/>
              </a:rPr>
              <a:t>Frances Elizabeth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2006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），优化编译器与自动并行化的先驱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0" dirty="0">
                <a:latin typeface="+mn-lt"/>
                <a:ea typeface="等线" panose="02010600030101010101" pitchFamily="2" charset="-122"/>
              </a:rPr>
              <a:t>Barbara </a:t>
            </a:r>
            <a:r>
              <a:rPr lang="en-US" altLang="zh-CN" b="0" dirty="0" err="1">
                <a:latin typeface="+mn-lt"/>
                <a:ea typeface="等线" panose="02010600030101010101" pitchFamily="2" charset="-122"/>
              </a:rPr>
              <a:t>Liskov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2008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），系统程序设计语言理论与实践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（数据抽象，容错与分布计算）的开拓者</a:t>
            </a:r>
            <a:endParaRPr lang="zh-CN" altLang="en-US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8"/>
          <p:cNvSpPr txBox="1">
            <a:spLocks noChangeArrowheads="1"/>
          </p:cNvSpPr>
          <p:nvPr/>
        </p:nvSpPr>
        <p:spPr bwMode="auto">
          <a:xfrm>
            <a:off x="827088" y="1379538"/>
            <a:ext cx="7777162" cy="38164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编译程序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系统设计的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基本原理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zh-CN" altLang="en-US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常见</a:t>
            </a:r>
            <a:r>
              <a:rPr lang="zh-CN" altLang="en-US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语言机制的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实现技术</a:t>
            </a:r>
          </a:p>
          <a:p>
            <a:pPr lvl="1" algn="l"/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经历开发一个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小型编译程序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的主要阶段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自学并使用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自动构造工具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加深对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计算机系统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的理解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会将所学知识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灵活应用</a:t>
            </a:r>
          </a:p>
        </p:txBody>
      </p:sp>
      <p:sp>
        <p:nvSpPr>
          <p:cNvPr id="15363" name="AutoShape 10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10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10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Rectangle 1033"/>
          <p:cNvSpPr>
            <a:spLocks noChangeArrowheads="1"/>
          </p:cNvSpPr>
          <p:nvPr/>
        </p:nvSpPr>
        <p:spPr bwMode="auto">
          <a:xfrm>
            <a:off x="1546225" y="188913"/>
            <a:ext cx="32416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教学目的要求</a:t>
            </a:r>
          </a:p>
        </p:txBody>
      </p:sp>
      <p:sp>
        <p:nvSpPr>
          <p:cNvPr id="77834" name="Text Box 1034"/>
          <p:cNvSpPr txBox="1">
            <a:spLocks noChangeArrowheads="1"/>
          </p:cNvSpPr>
          <p:nvPr/>
        </p:nvSpPr>
        <p:spPr bwMode="auto">
          <a:xfrm>
            <a:off x="1476375" y="5661025"/>
            <a:ext cx="4967288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zh-CN" altLang="en-US" sz="40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原理 </a:t>
            </a:r>
            <a:r>
              <a:rPr lang="en-US" altLang="zh-CN" sz="40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zh-CN" altLang="en-US" sz="40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技术 </a:t>
            </a:r>
            <a:r>
              <a:rPr lang="en-US" altLang="zh-CN" sz="40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zh-CN" altLang="en-US" sz="40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工具</a:t>
            </a:r>
            <a:endParaRPr lang="zh-CN" altLang="en-US" sz="4000" b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Text Box 17"/>
          <p:cNvSpPr txBox="1">
            <a:spLocks noChangeArrowheads="1"/>
          </p:cNvSpPr>
          <p:nvPr/>
        </p:nvSpPr>
        <p:spPr bwMode="auto">
          <a:xfrm>
            <a:off x="827088" y="1412875"/>
            <a:ext cx="8066087" cy="4984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先修课程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Python</a:t>
            </a:r>
            <a:r>
              <a:rPr lang="zh-CN" altLang="en-US" sz="28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数据结构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形式语言与自动机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其它相关课程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计算机系统结构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操作系统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</a:p>
          <a:p>
            <a:pPr lvl="1" algn="just"/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汇编语言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计算机原理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，</a:t>
            </a:r>
            <a:endParaRPr lang="en-US" altLang="zh-CN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lvl="1" algn="just"/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计算机系统入门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，</a:t>
            </a:r>
            <a:endParaRPr lang="en-US" altLang="zh-CN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lvl="1" algn="just"/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编译原理专题实践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》</a:t>
            </a:r>
          </a:p>
          <a:p>
            <a:pPr lvl="1" algn="just"/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 </a:t>
            </a:r>
          </a:p>
        </p:txBody>
      </p:sp>
      <p:sp>
        <p:nvSpPr>
          <p:cNvPr id="16391" name="Rectangle 18"/>
          <p:cNvSpPr>
            <a:spLocks noChangeArrowheads="1"/>
          </p:cNvSpPr>
          <p:nvPr/>
        </p:nvSpPr>
        <p:spPr bwMode="auto">
          <a:xfrm>
            <a:off x="1511300" y="19526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相 关 课 程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ChangeArrowheads="1"/>
          </p:cNvSpPr>
          <p:nvPr/>
        </p:nvSpPr>
        <p:spPr bwMode="auto">
          <a:xfrm>
            <a:off x="1511300" y="19526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教 师 信 息</a:t>
            </a: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893763" y="1228725"/>
            <a:ext cx="7999412" cy="55707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王生原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计算机系软件技术研究所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62794240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13366102912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办公室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自强科技楼</a:t>
            </a:r>
            <a:r>
              <a:rPr lang="zh-CN" altLang="en-US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1-815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电子信箱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wwssyy@tsinghua.edu.cn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ClrTx/>
              <a:buFont typeface="Wingdings" panose="05000000000000000000" pitchFamily="2" charset="2"/>
              <a:buChar char="²"/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研究领域 </a:t>
            </a:r>
          </a:p>
          <a:p>
            <a:pPr algn="l">
              <a:buClrTx/>
              <a:buFont typeface="Wingdings" panose="05000000000000000000" pitchFamily="2" charset="2"/>
              <a:buNone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程序设计语言理论与实现</a:t>
            </a:r>
          </a:p>
          <a:p>
            <a:pPr lvl="1" algn="just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并发系统设计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模型与语义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程序验证（当前项目：</a:t>
            </a: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可信编译器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741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9"/>
          <p:cNvSpPr txBox="1">
            <a:spLocks noChangeArrowheads="1"/>
          </p:cNvSpPr>
          <p:nvPr/>
        </p:nvSpPr>
        <p:spPr bwMode="auto">
          <a:xfrm>
            <a:off x="930875" y="1242620"/>
            <a:ext cx="7601565" cy="55707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陈渝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计算机系软件技术研究所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电话           </a:t>
            </a:r>
            <a:r>
              <a:rPr lang="en-US" altLang="zh-CN" sz="2800" b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13911178569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自强科技楼</a:t>
            </a:r>
            <a:r>
              <a:rPr lang="zh-CN" altLang="en-US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1-915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电子信箱</a:t>
            </a: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yuchen@tsinghua.edu.cn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研究领域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32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操作系统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系统程序分析与验证</a:t>
            </a:r>
            <a:endParaRPr lang="en-US" altLang="zh-CN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系统软硬件协同设计与优化</a:t>
            </a:r>
            <a:endParaRPr lang="en-US" altLang="zh-CN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8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11300" y="19526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教 师 信 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11300" y="19526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教 师 信 息</a:t>
            </a:r>
          </a:p>
        </p:txBody>
      </p:sp>
      <p:sp>
        <p:nvSpPr>
          <p:cNvPr id="16386" name="Text Box 19"/>
          <p:cNvSpPr txBox="1">
            <a:spLocks noChangeArrowheads="1"/>
          </p:cNvSpPr>
          <p:nvPr/>
        </p:nvSpPr>
        <p:spPr bwMode="auto">
          <a:xfrm>
            <a:off x="930875" y="1242620"/>
            <a:ext cx="8060725" cy="55707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王龙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</a:t>
            </a:r>
            <a:r>
              <a:rPr lang="zh-TW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网研院网络体系结构研究室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62603270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13264588930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      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FIT</a:t>
            </a:r>
            <a:r>
              <a:rPr lang="zh-CN" altLang="en-US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3-212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电子信箱</a:t>
            </a: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longwang@tsinghua.edu.cn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研究领域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32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TW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云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</a:t>
            </a:r>
            <a:r>
              <a:rPr lang="zh-TW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和服务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安全与可靠</a:t>
            </a:r>
            <a:r>
              <a:rPr lang="zh-TW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</a:t>
            </a:r>
            <a:endParaRPr lang="zh-CN" altLang="en-US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AI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</a:t>
            </a:r>
            <a:r>
              <a:rPr lang="zh-TW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安全与可靠性</a:t>
            </a:r>
            <a:endParaRPr lang="en-US" altLang="zh-CN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系统</a:t>
            </a:r>
            <a:r>
              <a:rPr lang="zh-TW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TW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测量和建模</a:t>
            </a:r>
            <a:endParaRPr lang="en-US" altLang="zh-CN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8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助 教 信 息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57224" y="1466570"/>
            <a:ext cx="8179272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范如文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13987469563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endParaRPr lang="en-US" altLang="zh-CN" sz="10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答疑时间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答疑地点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网上答疑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网络学堂 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课程微信群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电子信箱    </a:t>
            </a:r>
            <a:r>
              <a:rPr lang="en-US" altLang="zh-CN" sz="2800" b="0" u="sng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frw23@mails.tsinghua.edu.cn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助 教 信 息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57224" y="1466570"/>
            <a:ext cx="8179272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郝子胥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13311126996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endParaRPr lang="en-US" altLang="zh-CN" sz="10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答疑时间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答疑地点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网上答疑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网络学堂 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课程微信群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电子信箱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haozx23@mails.tsinghua.edu.cn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助 教 信 息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57224" y="1466570"/>
            <a:ext cx="8179272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王拓为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18811730339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endParaRPr lang="en-US" altLang="zh-CN" sz="10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答疑时间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答疑地点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网上答疑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网络学堂 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课程微信群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电子信箱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wtw23@mails.tsinghua.edu.cn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助 教 信 息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57224" y="1466570"/>
            <a:ext cx="8179272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张齐颢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13957707891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endParaRPr lang="en-US" altLang="zh-CN" sz="10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答疑时间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答疑地点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网上答疑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网络学堂 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课程微信群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电子信箱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zqh23@mails.tsinghua.edu.cn</a:t>
            </a:r>
          </a:p>
        </p:txBody>
      </p:sp>
    </p:spTree>
    <p:extLst>
      <p:ext uri="{BB962C8B-B14F-4D97-AF65-F5344CB8AC3E}">
        <p14:creationId xmlns:p14="http://schemas.microsoft.com/office/powerpoint/2010/main" val="3059738849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2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557338"/>
            <a:ext cx="4830763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有关信息</a:t>
            </a:r>
          </a:p>
        </p:txBody>
      </p:sp>
      <p:sp>
        <p:nvSpPr>
          <p:cNvPr id="11267" name="AutoShape 10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10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10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Text Box 103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2344738"/>
            <a:ext cx="5251450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编译程序（系统）概述</a:t>
            </a:r>
          </a:p>
        </p:txBody>
      </p:sp>
      <p:sp>
        <p:nvSpPr>
          <p:cNvPr id="11272" name="Rectangle 1036"/>
          <p:cNvSpPr>
            <a:spLocks noChangeArrowheads="1"/>
          </p:cNvSpPr>
          <p:nvPr/>
        </p:nvSpPr>
        <p:spPr bwMode="auto">
          <a:xfrm>
            <a:off x="1490663" y="195263"/>
            <a:ext cx="2360612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课程概述</a:t>
            </a:r>
          </a:p>
        </p:txBody>
      </p:sp>
      <p:sp>
        <p:nvSpPr>
          <p:cNvPr id="11273" name="Text Box 103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3068638"/>
            <a:ext cx="48307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教学内容预览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助 教 信 息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57224" y="1466570"/>
            <a:ext cx="8179272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任自厚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 </a:t>
            </a:r>
            <a:r>
              <a:rPr lang="zh-TW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网研院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18811137173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endParaRPr lang="en-US" altLang="zh-CN" sz="10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答疑时间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答疑地点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网上答疑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网络学堂 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课程微信群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电子信箱   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rzh24@mails.tsinghua.edu.cn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助 教 信 息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57224" y="1466570"/>
            <a:ext cx="8179272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郭高旭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18263143379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endParaRPr lang="en-US" altLang="zh-CN" sz="10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答疑时间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答疑地点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网上答疑    </a:t>
            </a:r>
            <a:r>
              <a:rPr lang="zh-CN" altLang="en-US" sz="32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网络学堂 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课程微信群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电子信箱   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ggx21@mails.tsinghua.edu.cn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3"/>
          <p:cNvSpPr txBox="1">
            <a:spLocks noChangeArrowheads="1"/>
          </p:cNvSpPr>
          <p:nvPr/>
        </p:nvSpPr>
        <p:spPr bwMode="auto">
          <a:xfrm>
            <a:off x="684213" y="1444625"/>
            <a:ext cx="8334375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  Compilers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Principles, Techniques, and Tools</a:t>
            </a: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Alfred V. </a:t>
            </a:r>
            <a:r>
              <a:rPr lang="en-US" altLang="zh-CN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Aho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Monica S. Lam, Ravi Sethi, Jeffrey D. Ullman,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Addison Wesley,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2007</a:t>
            </a:r>
          </a:p>
          <a:p>
            <a:pPr algn="l">
              <a:buFont typeface="Wingdings" panose="05000000000000000000" pitchFamily="2" charset="2"/>
              <a:buNone/>
            </a:pPr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（龙书）</a:t>
            </a:r>
          </a:p>
        </p:txBody>
      </p:sp>
      <p:sp>
        <p:nvSpPr>
          <p:cNvPr id="22531" name="Rectangle 14"/>
          <p:cNvSpPr>
            <a:spLocks noChangeArrowheads="1"/>
          </p:cNvSpPr>
          <p:nvPr/>
        </p:nvSpPr>
        <p:spPr bwMode="auto">
          <a:xfrm>
            <a:off x="1494723" y="195263"/>
            <a:ext cx="3887603" cy="64633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主 要 参 考 书 目</a:t>
            </a:r>
          </a:p>
        </p:txBody>
      </p:sp>
      <p:sp>
        <p:nvSpPr>
          <p:cNvPr id="22532" name="Text Box 15"/>
          <p:cNvSpPr txBox="1">
            <a:spLocks noChangeArrowheads="1"/>
          </p:cNvSpPr>
          <p:nvPr/>
        </p:nvSpPr>
        <p:spPr bwMode="auto">
          <a:xfrm>
            <a:off x="684213" y="3171031"/>
            <a:ext cx="8280400" cy="1433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None/>
            </a:pPr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Crafting a Compiler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</a:p>
          <a:p>
            <a:pPr algn="l">
              <a:buFont typeface="Wingdings" panose="05000000000000000000" pitchFamily="2" charset="2"/>
              <a:buNone/>
            </a:pPr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Charles N. Fischer, Ronald </a:t>
            </a:r>
            <a:r>
              <a:rPr lang="en-US" altLang="zh-CN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K.Cytron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Richard J. LeBlanc Jr., 2009.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清华大学出版社影印，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2010.</a:t>
            </a:r>
          </a:p>
        </p:txBody>
      </p:sp>
      <p:sp>
        <p:nvSpPr>
          <p:cNvPr id="22533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Text Box 16"/>
          <p:cNvSpPr txBox="1">
            <a:spLocks noChangeArrowheads="1"/>
          </p:cNvSpPr>
          <p:nvPr/>
        </p:nvSpPr>
        <p:spPr bwMode="auto">
          <a:xfrm>
            <a:off x="684213" y="4604544"/>
            <a:ext cx="8280400" cy="1128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None/>
            </a:pPr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本课程讲稿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课后从网络学堂下载</a:t>
            </a:r>
            <a:endParaRPr lang="zh-CN" altLang="en-US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01675" y="1092220"/>
            <a:ext cx="8442325" cy="2369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Font typeface="Wingdings" panose="05000000000000000000" pitchFamily="2" charset="2"/>
              <a:buNone/>
            </a:pPr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24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Modern Compiler Implementation in C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Andrew </a:t>
            </a:r>
            <a:r>
              <a:rPr lang="en-US" altLang="zh-CN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W.Appel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Maia Ginsburg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Cambridge University Press, 1998.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66AA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人民邮电出版社影印，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2005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（虎书）</a:t>
            </a:r>
            <a:endParaRPr lang="zh-CN" altLang="en-US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Advanced Compiler Design and Implementation 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Steven S. </a:t>
            </a:r>
            <a:r>
              <a:rPr lang="en-US" altLang="zh-CN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Muchnick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Morgan Kaufmann,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1997.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机械工业出版社影印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2003.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（鲸书）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684213" y="3540492"/>
            <a:ext cx="7704137" cy="2893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The Theory of Parsing, Translation, and Compiling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Alfred V. </a:t>
            </a:r>
            <a:r>
              <a:rPr lang="en-US" altLang="zh-CN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Aho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Jeffrey D. Ullman,   Volume 1 &amp; Volume 2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Prentice-Hall Series in Automatic Computation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1972</a:t>
            </a:r>
          </a:p>
          <a:p>
            <a:pPr algn="l">
              <a:buFont typeface="Wingdings" panose="05000000000000000000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Engineering a Compiler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2400" b="0" dirty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Keith Cooper, Linda </a:t>
            </a:r>
            <a:r>
              <a:rPr lang="en-US" altLang="zh-CN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Torczon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Morgan Kaufmann, 2003</a:t>
            </a:r>
          </a:p>
          <a:p>
            <a:pPr algn="l">
              <a:buFont typeface="Wingdings" panose="05000000000000000000" pitchFamily="2" charset="2"/>
              <a:buChar char=" "/>
            </a:pPr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内地    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陈火旺等（国防科大版）     陈意云等（中国科技大学版）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1516063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参 考 阅 读 书 目</a:t>
            </a: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Rectangle 13"/>
          <p:cNvSpPr>
            <a:spLocks noChangeArrowheads="1"/>
          </p:cNvSpPr>
          <p:nvPr/>
        </p:nvSpPr>
        <p:spPr bwMode="auto">
          <a:xfrm>
            <a:off x="1485900" y="158750"/>
            <a:ext cx="2222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书面作业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827088" y="1521946"/>
            <a:ext cx="8066087" cy="23391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原理部分书面作业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随堂布置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登记完成情况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部分批阅</a:t>
            </a: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实 验 计 划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827088" y="1079440"/>
            <a:ext cx="8137400" cy="4984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Font typeface="Wingdings" panose="05000000000000000000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实现一个小型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语言 </a:t>
            </a:r>
            <a:r>
              <a:rPr lang="en-US" altLang="zh-CN" sz="2800" b="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的小子集）</a:t>
            </a:r>
            <a:endParaRPr lang="en-US" altLang="zh-CN" sz="2800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1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2" algn="l">
              <a:buFontTx/>
              <a:buChar char="•"/>
            </a:pPr>
            <a:r>
              <a:rPr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目标</a:t>
            </a:r>
            <a:endParaRPr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r>
              <a:rPr kumimoji="0"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通过渐进式开发来逐步完成一个完整编译器</a:t>
            </a:r>
            <a:endParaRPr kumimoji="0"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lvl="2" algn="l"/>
            <a:endParaRPr kumimoji="0"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lvl="2" algn="l"/>
            <a:r>
              <a:rPr kumimoji="0"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</a:t>
            </a:r>
            <a:r>
              <a:rPr kumimoji="0"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掌握实现一个编译器的完整开发过程</a:t>
            </a:r>
            <a:endParaRPr kumimoji="0"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>
              <a:buFontTx/>
              <a:buChar char="•"/>
            </a:pPr>
            <a:r>
              <a:rPr kumimoji="0"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过程</a:t>
            </a:r>
            <a:endParaRPr kumimoji="0"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zh-CN" altLang="en-US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r>
              <a:rPr kumimoji="0"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6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个基础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Stages</a:t>
            </a:r>
            <a:r>
              <a:rPr kumimoji="0"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0~5</a:t>
            </a:r>
            <a:r>
              <a:rPr kumimoji="0"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必做</a:t>
            </a:r>
            <a:r>
              <a:rPr kumimoji="0"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个选做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Stages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endParaRPr kumimoji="0"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>
              <a:buFontTx/>
              <a:buChar char="•"/>
            </a:pPr>
            <a:r>
              <a:rPr kumimoji="0"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编程语言</a:t>
            </a:r>
            <a:endParaRPr kumimoji="0"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zh-CN" altLang="en-US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r>
              <a:rPr kumimoji="0"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Python</a:t>
            </a: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实 验 计 划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800101" y="1268760"/>
            <a:ext cx="8066087" cy="28469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实现一个小型语言 </a:t>
            </a:r>
            <a:r>
              <a:rPr lang="en-US" altLang="zh-CN" sz="2800" b="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的小子集）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lnSpc>
                <a:spcPct val="130000"/>
              </a:lnSpc>
            </a:pPr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>
              <a:buFont typeface="Symbol" panose="05050102010706020507" pitchFamily="18" charset="2"/>
              <a:buChar char="-"/>
            </a:pPr>
            <a:r>
              <a:rPr lang="zh-CN" altLang="en-US" sz="2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stage0:</a:t>
            </a:r>
            <a:r>
              <a:rPr lang="en-US" altLang="zh-CN" sz="2400" dirty="0">
                <a:solidFill>
                  <a:srgbClr val="990099"/>
                </a:solidFill>
              </a:rPr>
              <a:t>    </a:t>
            </a:r>
            <a:r>
              <a:rPr kumimoji="0"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一个完整编译器</a:t>
            </a:r>
            <a:endParaRPr kumimoji="0"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step0:</a:t>
            </a:r>
            <a:r>
              <a:rPr lang="en-US" altLang="zh-CN" sz="2400" dirty="0">
                <a:solidFill>
                  <a:srgbClr val="333399"/>
                </a:solidFill>
              </a:rPr>
              <a:t>  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环境配置，熟悉实验框架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step1:</a:t>
            </a:r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仅一个</a:t>
            </a:r>
            <a:r>
              <a:rPr lang="zh-CN" altLang="en-US" sz="2400" dirty="0">
                <a:solidFill>
                  <a:srgbClr val="333399"/>
                </a:solidFill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</a:rPr>
              <a:t>return</a:t>
            </a:r>
            <a:r>
              <a:rPr lang="zh-CN" altLang="en-US" sz="2400" dirty="0">
                <a:solidFill>
                  <a:srgbClr val="333399"/>
                </a:solidFill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sz="2400" dirty="0">
                <a:solidFill>
                  <a:srgbClr val="333399"/>
                </a:solidFill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</a:rPr>
              <a:t>main</a:t>
            </a:r>
            <a:r>
              <a:rPr lang="zh-CN" altLang="en-US" sz="2400" dirty="0">
                <a:solidFill>
                  <a:srgbClr val="333399"/>
                </a:solidFill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函数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实 验 计 划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800101" y="1268760"/>
            <a:ext cx="8066087" cy="33701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实现一个小型语言 </a:t>
            </a:r>
            <a:r>
              <a:rPr lang="en-US" altLang="zh-CN" sz="2800" b="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的小子集）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lnSpc>
                <a:spcPct val="130000"/>
              </a:lnSpc>
            </a:pPr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>
              <a:buFont typeface="Symbol" panose="05050102010706020507" pitchFamily="18" charset="2"/>
              <a:buChar char="-"/>
            </a:pPr>
            <a:r>
              <a:rPr lang="zh-CN" altLang="en-US" sz="2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stage1:</a:t>
            </a:r>
            <a:r>
              <a:rPr lang="en-US" altLang="zh-CN" sz="2400" dirty="0">
                <a:solidFill>
                  <a:srgbClr val="990099"/>
                </a:solidFill>
              </a:rPr>
              <a:t>   </a:t>
            </a:r>
            <a:r>
              <a:rPr kumimoji="0"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常量表达式</a:t>
            </a:r>
            <a:endParaRPr kumimoji="0"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step2:</a:t>
            </a:r>
            <a:r>
              <a:rPr lang="en-US" altLang="zh-CN" sz="2400" dirty="0">
                <a:solidFill>
                  <a:srgbClr val="333399"/>
                </a:solidFill>
              </a:rPr>
              <a:t>  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一元算术操作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step3:</a:t>
            </a:r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二元算术操作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step4:</a:t>
            </a:r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比较和逻辑表达式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实 验 计 划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800101" y="1268760"/>
            <a:ext cx="8066087" cy="232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实现一个小型语言 </a:t>
            </a:r>
            <a:r>
              <a:rPr lang="en-US" altLang="zh-CN" sz="2800" b="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的小子集）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lnSpc>
                <a:spcPct val="130000"/>
              </a:lnSpc>
            </a:pPr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>
              <a:buFont typeface="Symbol" panose="05050102010706020507" pitchFamily="18" charset="2"/>
              <a:buChar char="-"/>
            </a:pPr>
            <a:r>
              <a:rPr lang="zh-CN" altLang="en-US" sz="2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stage2:</a:t>
            </a:r>
            <a:r>
              <a:rPr lang="en-US" altLang="zh-CN" sz="2400" dirty="0">
                <a:solidFill>
                  <a:srgbClr val="990099"/>
                </a:solidFill>
              </a:rPr>
              <a:t>   </a:t>
            </a:r>
            <a:r>
              <a:rPr kumimoji="0"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变量和语句</a:t>
            </a:r>
            <a:endParaRPr kumimoji="0"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step5:</a:t>
            </a:r>
            <a:r>
              <a:rPr lang="en-US" altLang="zh-CN" sz="2400" dirty="0">
                <a:solidFill>
                  <a:srgbClr val="333399"/>
                </a:solidFill>
              </a:rPr>
              <a:t>  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局部变量和赋值语句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实 验 计 划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800101" y="1268760"/>
            <a:ext cx="8066087" cy="232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实现一个小型语言 </a:t>
            </a:r>
            <a:r>
              <a:rPr lang="en-US" altLang="zh-CN" sz="2800" b="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的小子集）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lnSpc>
                <a:spcPct val="130000"/>
              </a:lnSpc>
            </a:pPr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>
              <a:buFont typeface="Symbol" panose="05050102010706020507" pitchFamily="18" charset="2"/>
              <a:buChar char="-"/>
            </a:pPr>
            <a:r>
              <a:rPr lang="zh-CN" altLang="en-US" sz="2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stage3:</a:t>
            </a:r>
            <a:r>
              <a:rPr lang="en-US" altLang="zh-CN" sz="2400" dirty="0">
                <a:solidFill>
                  <a:srgbClr val="990099"/>
                </a:solidFill>
              </a:rPr>
              <a:t>   </a:t>
            </a:r>
            <a:r>
              <a:rPr kumimoji="0"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作用域</a:t>
            </a:r>
            <a:endParaRPr kumimoji="0"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step6:</a:t>
            </a:r>
            <a:r>
              <a:rPr lang="en-US" altLang="zh-CN" sz="2400" dirty="0">
                <a:solidFill>
                  <a:srgbClr val="333399"/>
                </a:solidFill>
              </a:rPr>
              <a:t>  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作用域和块语句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1487488"/>
            <a:ext cx="28876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课程信息</a:t>
            </a:r>
          </a:p>
        </p:txBody>
      </p:sp>
      <p:sp>
        <p:nvSpPr>
          <p:cNvPr id="1229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2208213"/>
            <a:ext cx="32480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课程的地位</a:t>
            </a:r>
          </a:p>
        </p:txBody>
      </p:sp>
      <p:sp>
        <p:nvSpPr>
          <p:cNvPr id="12296" name="Text Box 1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4505325"/>
            <a:ext cx="2816225" cy="5794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教师信息</a:t>
            </a:r>
          </a:p>
        </p:txBody>
      </p:sp>
      <p:sp>
        <p:nvSpPr>
          <p:cNvPr id="12297" name="Text Box 11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2982913"/>
            <a:ext cx="3319462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教学目的要求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1487488" y="195263"/>
            <a:ext cx="236378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有关信息</a:t>
            </a:r>
          </a:p>
        </p:txBody>
      </p:sp>
      <p:sp>
        <p:nvSpPr>
          <p:cNvPr id="12299" name="Text Box 1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44575" y="5289550"/>
            <a:ext cx="27352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助教信息</a:t>
            </a:r>
          </a:p>
        </p:txBody>
      </p:sp>
      <p:sp>
        <p:nvSpPr>
          <p:cNvPr id="12300" name="Text Box 14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4643438" y="1484313"/>
            <a:ext cx="324167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主要参考教材</a:t>
            </a:r>
          </a:p>
        </p:txBody>
      </p:sp>
      <p:sp>
        <p:nvSpPr>
          <p:cNvPr id="12301" name="Text Box 15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4643438" y="3716338"/>
            <a:ext cx="2879725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实验计划</a:t>
            </a:r>
          </a:p>
        </p:txBody>
      </p:sp>
      <p:sp>
        <p:nvSpPr>
          <p:cNvPr id="12302" name="Text Box 16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4645025" y="2201863"/>
            <a:ext cx="3240088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参考阅读书目</a:t>
            </a:r>
          </a:p>
        </p:txBody>
      </p:sp>
      <p:sp>
        <p:nvSpPr>
          <p:cNvPr id="12303" name="Text Box 18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4645025" y="5300663"/>
            <a:ext cx="3455988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答疑与交流</a:t>
            </a:r>
          </a:p>
        </p:txBody>
      </p:sp>
      <p:sp>
        <p:nvSpPr>
          <p:cNvPr id="12304" name="Text Box 19">
            <a:hlinkClick r:id="rId11" action="ppaction://hlinksldjump"/>
          </p:cNvPr>
          <p:cNvSpPr txBox="1">
            <a:spLocks noChangeArrowheads="1"/>
          </p:cNvSpPr>
          <p:nvPr/>
        </p:nvSpPr>
        <p:spPr bwMode="auto">
          <a:xfrm>
            <a:off x="4645025" y="4508500"/>
            <a:ext cx="3095625" cy="5794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考核计划</a:t>
            </a:r>
          </a:p>
        </p:txBody>
      </p:sp>
      <p:sp>
        <p:nvSpPr>
          <p:cNvPr id="12305" name="Text Box 20">
            <a:hlinkClick r:id="rId12" action="ppaction://hlinksldjump"/>
          </p:cNvPr>
          <p:cNvSpPr txBox="1">
            <a:spLocks noChangeArrowheads="1"/>
          </p:cNvSpPr>
          <p:nvPr/>
        </p:nvSpPr>
        <p:spPr bwMode="auto">
          <a:xfrm>
            <a:off x="4645025" y="2994025"/>
            <a:ext cx="2879725" cy="5794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书面作业</a:t>
            </a:r>
          </a:p>
        </p:txBody>
      </p:sp>
      <p:sp>
        <p:nvSpPr>
          <p:cNvPr id="12306" name="Text Box 21">
            <a:hlinkClick r:id="rId13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3713163"/>
            <a:ext cx="2814637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相关课程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实 验 计 划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800101" y="1268760"/>
            <a:ext cx="8066087" cy="28469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实现一个小型语言 </a:t>
            </a:r>
            <a:r>
              <a:rPr lang="en-US" altLang="zh-CN" sz="2800" b="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的小子集）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lnSpc>
                <a:spcPct val="130000"/>
              </a:lnSpc>
            </a:pPr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>
              <a:buFont typeface="Symbol" panose="05050102010706020507" pitchFamily="18" charset="2"/>
              <a:buChar char="-"/>
            </a:pPr>
            <a:r>
              <a:rPr lang="zh-CN" altLang="en-US" sz="2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stage4:</a:t>
            </a:r>
            <a:r>
              <a:rPr lang="en-US" altLang="zh-CN" sz="2400" dirty="0">
                <a:solidFill>
                  <a:srgbClr val="990099"/>
                </a:solidFill>
              </a:rPr>
              <a:t>   </a:t>
            </a:r>
            <a:r>
              <a:rPr kumimoji="0"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控制语句</a:t>
            </a:r>
            <a:endParaRPr kumimoji="0"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step7:</a:t>
            </a:r>
            <a:r>
              <a:rPr lang="en-US" altLang="zh-CN" sz="2400" dirty="0">
                <a:solidFill>
                  <a:srgbClr val="333399"/>
                </a:solidFill>
              </a:rPr>
              <a:t>  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条件语句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step8:  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循环语句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实 验 计 划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800101" y="1268760"/>
            <a:ext cx="8066087" cy="232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实现一个小型语言 </a:t>
            </a:r>
            <a:r>
              <a:rPr lang="en-US" altLang="zh-CN" sz="2800" b="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的小子集）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lnSpc>
                <a:spcPct val="130000"/>
              </a:lnSpc>
            </a:pPr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>
              <a:buFont typeface="Symbol" panose="05050102010706020507" pitchFamily="18" charset="2"/>
              <a:buChar char="-"/>
            </a:pPr>
            <a:r>
              <a:rPr lang="zh-CN" altLang="en-US" sz="2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stage5:   </a:t>
            </a:r>
            <a:r>
              <a:rPr kumimoji="0"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step9:</a:t>
            </a:r>
            <a:r>
              <a:rPr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函数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实 验 计 划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800101" y="1268760"/>
            <a:ext cx="8066087" cy="28469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实现一个小型语言 </a:t>
            </a:r>
            <a:r>
              <a:rPr lang="en-US" altLang="zh-CN" sz="2800" b="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的小子集）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lnSpc>
                <a:spcPct val="130000"/>
              </a:lnSpc>
            </a:pPr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>
              <a:buFont typeface="Symbol" panose="05050102010706020507" pitchFamily="18" charset="2"/>
              <a:buChar char="-"/>
            </a:pPr>
            <a:r>
              <a:rPr lang="zh-CN" altLang="en-US" sz="2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stage6:   </a:t>
            </a:r>
            <a:r>
              <a:rPr kumimoji="0"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全局变量与数组</a:t>
            </a:r>
            <a:endParaRPr kumimoji="0"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step10:</a:t>
            </a:r>
            <a:r>
              <a:rPr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全局变量</a:t>
            </a:r>
            <a:endParaRPr kumimoji="0"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lvl="2" algn="l"/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step11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&amp;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12:   </a:t>
            </a:r>
            <a:r>
              <a:rPr kumimoji="0"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实 验 计 划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800101" y="1268760"/>
            <a:ext cx="8066087" cy="28469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实现一个小型语言 </a:t>
            </a:r>
            <a:r>
              <a:rPr lang="en-US" altLang="zh-CN" sz="2800" b="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的小子集）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lnSpc>
                <a:spcPct val="130000"/>
              </a:lnSpc>
            </a:pPr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>
              <a:buFont typeface="Symbol" panose="05050102010706020507" pitchFamily="18" charset="2"/>
              <a:buChar char="-"/>
            </a:pPr>
            <a:r>
              <a:rPr lang="zh-CN" altLang="en-US" sz="2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stage7:   </a:t>
            </a:r>
            <a:r>
              <a:rPr kumimoji="0"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寄存器分配与代码优化</a:t>
            </a:r>
            <a:endParaRPr kumimoji="0"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step13:</a:t>
            </a:r>
            <a:r>
              <a:rPr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寄存器分配算法改进</a:t>
            </a:r>
            <a:endParaRPr kumimoji="0"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lvl="2" algn="l"/>
            <a:endParaRPr kumimoji="0"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stepXX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   </a:t>
            </a:r>
            <a:r>
              <a:rPr kumimoji="0"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自定（向助教报备）</a:t>
            </a:r>
            <a:endParaRPr kumimoji="0"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实 验 计 划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800101" y="1268760"/>
            <a:ext cx="8066087" cy="3908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基础实验项目分为基础关卡和升级关卡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990099"/>
                </a:solidFill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基础关卡（</a:t>
            </a:r>
            <a:r>
              <a:rPr lang="en-US" altLang="zh-CN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个，必做）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stage1~5</a:t>
            </a:r>
            <a:endParaRPr kumimoji="0"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kumimoji="0"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990099"/>
                </a:solidFill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升级关卡（</a:t>
            </a:r>
            <a:r>
              <a:rPr lang="en-US" altLang="zh-CN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个，选做）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9900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stage6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stage7</a:t>
            </a:r>
          </a:p>
          <a:p>
            <a:pPr lvl="1" algn="l"/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kumimoji="0"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完成升级关卡可以减少期末考试占总评比例</a:t>
            </a:r>
            <a:endParaRPr kumimoji="0"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实 验 计 划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51049" y="1268760"/>
            <a:ext cx="8692951" cy="53606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no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器设计竞赛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全国大学生编译器设计竟赛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https://compiler.educg.net/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990099"/>
              </a:solidFill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990099"/>
                </a:solidFill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春季学期 + 暑假进行</a:t>
            </a:r>
            <a:endParaRPr lang="en-US" altLang="zh-CN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990099"/>
                </a:solidFill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设计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SysY2022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语言（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语言子集）的编译器</a:t>
            </a:r>
            <a:endParaRPr lang="en-US" altLang="zh-CN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可在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+mn-ea"/>
              </a:rPr>
              <a:t>RISC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+mn-ea"/>
              </a:rPr>
              <a:t>-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+mn-ea"/>
              </a:rPr>
              <a:t>V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+mn-ea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+mn-ea"/>
              </a:rPr>
              <a:t>或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ARM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上运行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本学期基于编译器设计竞赛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的开放实验项目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选项一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完成竞赛第二阶段的优化编译器（达基本要求）</a:t>
            </a:r>
            <a:endParaRPr lang="en-US" altLang="zh-CN" sz="24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990099"/>
              </a:solidFill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选项二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仅完成竞赛第一阶段（达到课程基础实验的要求）</a:t>
            </a:r>
            <a:endParaRPr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具体细则要求参见单独的文档</a:t>
            </a:r>
            <a:endParaRPr lang="en-US" altLang="zh-CN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3"/>
          <p:cNvSpPr txBox="1">
            <a:spLocks noChangeArrowheads="1"/>
          </p:cNvSpPr>
          <p:nvPr/>
        </p:nvSpPr>
        <p:spPr bwMode="auto">
          <a:xfrm>
            <a:off x="827088" y="1124744"/>
            <a:ext cx="7993062" cy="57554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成绩分布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 </a:t>
            </a:r>
            <a:r>
              <a:rPr lang="zh-CN" altLang="en-US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原理部分书面作业 </a:t>
            </a:r>
            <a:r>
              <a:rPr lang="en-US" altLang="zh-CN" sz="2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出勤（雨课堂）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10 %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lvl="1" algn="l"/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0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基本实验成绩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（必做，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35%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 </a:t>
            </a:r>
            <a:r>
              <a:rPr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个基础关卡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stage1~5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：每个</a:t>
            </a:r>
            <a:r>
              <a:rPr lang="en-US" altLang="zh-CN" sz="2400" b="0" dirty="0">
                <a:solidFill>
                  <a:srgbClr val="333399"/>
                </a:solidFill>
              </a:rPr>
              <a:t>7%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  <a:endParaRPr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defRPr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升级实验成绩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（选做，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15%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 </a:t>
            </a:r>
            <a:r>
              <a:rPr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个升级关卡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stage6:  </a:t>
            </a:r>
            <a:r>
              <a:rPr lang="en-US" altLang="zh-CN" sz="2400" b="0" dirty="0">
                <a:solidFill>
                  <a:srgbClr val="333399"/>
                </a:solidFill>
              </a:rPr>
              <a:t>7%</a:t>
            </a:r>
            <a:r>
              <a:rPr lang="zh-CN" altLang="en-US" sz="2400" b="0" dirty="0">
                <a:solidFill>
                  <a:srgbClr val="333399"/>
                </a:solidFill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stage7:  </a:t>
            </a:r>
            <a:r>
              <a:rPr lang="en-US" altLang="zh-CN" sz="2400" b="0" dirty="0">
                <a:solidFill>
                  <a:srgbClr val="333399"/>
                </a:solidFill>
              </a:rPr>
              <a:t>8% 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  <a:endParaRPr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defRPr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期末考试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没有完成任何升级关卡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期末考试占 </a:t>
            </a:r>
            <a:r>
              <a:rPr lang="en-US" altLang="zh-CN" sz="24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55%</a:t>
            </a:r>
            <a:endParaRPr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defRPr/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defRPr/>
            </a:pPr>
            <a:r>
              <a:rPr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完成第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个升级关卡             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期末考试占 </a:t>
            </a:r>
            <a:r>
              <a:rPr lang="en-US" altLang="zh-CN" sz="24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48%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defRPr/>
            </a:pPr>
            <a:endParaRPr lang="en-US" altLang="zh-CN" sz="10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完成第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和第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个升级关卡 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期末考试占 </a:t>
            </a:r>
            <a:r>
              <a:rPr lang="en-US" altLang="zh-CN" sz="24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40%</a:t>
            </a:r>
            <a:endParaRPr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627" name="Rectangle 14"/>
          <p:cNvSpPr>
            <a:spLocks noChangeArrowheads="1"/>
          </p:cNvSpPr>
          <p:nvPr/>
        </p:nvSpPr>
        <p:spPr bwMode="auto">
          <a:xfrm>
            <a:off x="1511459" y="158750"/>
            <a:ext cx="2988945" cy="64516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考 核 计 划-</a:t>
            </a:r>
            <a:r>
              <a:rPr lang="en-US" altLang="zh-CN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66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3"/>
          <p:cNvSpPr txBox="1">
            <a:spLocks noChangeArrowheads="1"/>
          </p:cNvSpPr>
          <p:nvPr/>
        </p:nvSpPr>
        <p:spPr bwMode="auto">
          <a:xfrm>
            <a:off x="827088" y="1052736"/>
            <a:ext cx="8209408" cy="55399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成绩分布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 </a:t>
            </a:r>
            <a:r>
              <a:rPr lang="zh-CN" altLang="en-US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原理部分书面作业 </a:t>
            </a:r>
            <a:r>
              <a:rPr lang="en-US" altLang="zh-CN" sz="2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出勤（雨课堂）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10 %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0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1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0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开放实验项目选项一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90%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defRPr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开放实验项目选项二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35~50%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实现对应于基础实验项目</a:t>
            </a:r>
            <a:r>
              <a:rPr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stage1~7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的语言特性</a:t>
            </a: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defRPr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期末考试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完成开放实验选项一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替代期末考试</a:t>
            </a:r>
            <a:endParaRPr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defRPr/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defRPr/>
            </a:pPr>
            <a:r>
              <a:rPr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完成开放实验选项二（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stage1~5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期末考试占 </a:t>
            </a:r>
            <a:r>
              <a:rPr lang="en-US" altLang="zh-CN" sz="24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55%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defRPr/>
            </a:pPr>
            <a:endParaRPr lang="en-US" altLang="zh-CN" sz="10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完成开放实验选项二（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stage1~6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期末考试占 </a:t>
            </a:r>
            <a:r>
              <a:rPr lang="en-US" altLang="zh-CN" sz="24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48%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defRPr/>
            </a:pPr>
            <a:endParaRPr lang="en-US" altLang="zh-CN" sz="10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完成开放实验选项二（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stage1~7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期末考试占 </a:t>
            </a:r>
            <a:r>
              <a:rPr lang="en-US" altLang="zh-CN" sz="24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40%</a:t>
            </a:r>
            <a:endParaRPr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627" name="Rectangle 14"/>
          <p:cNvSpPr>
            <a:spLocks noChangeArrowheads="1"/>
          </p:cNvSpPr>
          <p:nvPr/>
        </p:nvSpPr>
        <p:spPr bwMode="auto">
          <a:xfrm>
            <a:off x="1469232" y="158750"/>
            <a:ext cx="3073400" cy="64516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考 核 计 划-</a:t>
            </a:r>
            <a:r>
              <a:rPr lang="en-US" altLang="zh-CN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66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1187524" y="1052736"/>
            <a:ext cx="7200900" cy="5846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通过网络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清华网络学堂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（课程讨论区）</a:t>
            </a:r>
          </a:p>
          <a:p>
            <a:pPr lvl="1" algn="l"/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问题探讨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电子邮件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微信群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面对面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（助教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老师答疑可预约）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助教固定答疑时间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（节假日除外）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</a:p>
          <a:p>
            <a:pPr lvl="1" algn="l">
              <a:buFont typeface="Symbol" panose="05050102010706020507" pitchFamily="18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地点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 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</a:p>
        </p:txBody>
      </p:sp>
      <p:sp>
        <p:nvSpPr>
          <p:cNvPr id="27651" name="Rectangle 13"/>
          <p:cNvSpPr>
            <a:spLocks noChangeArrowheads="1"/>
          </p:cNvSpPr>
          <p:nvPr/>
        </p:nvSpPr>
        <p:spPr bwMode="auto">
          <a:xfrm>
            <a:off x="1538288" y="188913"/>
            <a:ext cx="37544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答 疑 与 交 流</a:t>
            </a:r>
          </a:p>
        </p:txBody>
      </p:sp>
      <p:sp>
        <p:nvSpPr>
          <p:cNvPr id="27652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Rectangle 11"/>
          <p:cNvSpPr>
            <a:spLocks noChangeArrowheads="1"/>
          </p:cNvSpPr>
          <p:nvPr/>
        </p:nvSpPr>
        <p:spPr bwMode="auto">
          <a:xfrm>
            <a:off x="1512888" y="188913"/>
            <a:ext cx="55070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编译程序（系统）概述</a:t>
            </a:r>
          </a:p>
        </p:txBody>
      </p:sp>
      <p:sp>
        <p:nvSpPr>
          <p:cNvPr id="28679" name="Text Box 1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1638300"/>
            <a:ext cx="554513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什么是编译程序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80" name="Text Box 1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2420938"/>
            <a:ext cx="583247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编译程序的逻辑结构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81" name="Text Box 1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4011613"/>
            <a:ext cx="5545138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编译程序的伙伴程序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82" name="Text Box 1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3219450"/>
            <a:ext cx="56896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编译程序的组织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83" name="Text Box 16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4803775"/>
            <a:ext cx="532923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编译程序与</a:t>
            </a:r>
            <a:r>
              <a:rPr lang="zh-CN" altLang="en-US" sz="32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T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型图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1258888" y="1700213"/>
            <a:ext cx="7273925" cy="51090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课名     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编译原理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类别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必修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3200" b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24-9-11</a:t>
            </a:r>
            <a:r>
              <a:rPr lang="en-US" altLang="zh-CN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至 </a:t>
            </a:r>
            <a:r>
              <a:rPr lang="en-US" altLang="zh-CN" sz="3200" b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24-12-25</a:t>
            </a:r>
          </a:p>
          <a:p>
            <a:pPr algn="l"/>
            <a:r>
              <a:rPr lang="en-US" altLang="zh-CN" sz="10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每周三下午 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1:30-3:05</a:t>
            </a:r>
            <a:endParaRPr lang="en-US" altLang="zh-CN" sz="3200" b="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教室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建华</a:t>
            </a:r>
            <a:r>
              <a:rPr lang="en-US" altLang="zh-CN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经管新楼 </a:t>
            </a:r>
            <a:r>
              <a:rPr lang="en-US" altLang="zh-CN" sz="3200" b="0" dirty="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A109</a:t>
            </a:r>
            <a:endParaRPr lang="en-US" altLang="zh-CN" sz="3200" b="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l"/>
            <a:endParaRPr lang="en-US" altLang="zh-TW" sz="1000" b="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l"/>
            <a:r>
              <a:rPr lang="en-US" altLang="zh-TW" sz="3200" b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zh-TW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法律图书馆</a:t>
            </a:r>
            <a:r>
              <a:rPr lang="zh-TW" altLang="en-US" sz="3200" b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3200" b="0" dirty="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B122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班级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计 </a:t>
            </a:r>
            <a:r>
              <a:rPr lang="en-US" altLang="zh-CN" sz="3200" b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2022 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年级等</a:t>
            </a:r>
            <a:endParaRPr lang="en-US" altLang="zh-CN" sz="320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时数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3200" b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32-2</a:t>
            </a:r>
            <a:endParaRPr lang="zh-CN" altLang="en-US" sz="3200" b="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Rectangle 10"/>
          <p:cNvSpPr>
            <a:spLocks noChangeArrowheads="1"/>
          </p:cNvSpPr>
          <p:nvPr/>
        </p:nvSpPr>
        <p:spPr bwMode="auto">
          <a:xfrm>
            <a:off x="1476375" y="165100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课 程 信 息</a:t>
            </a: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什么是编译程序</a:t>
            </a:r>
          </a:p>
        </p:txBody>
      </p:sp>
      <p:sp>
        <p:nvSpPr>
          <p:cNvPr id="29703" name="Text Box 14"/>
          <p:cNvSpPr txBox="1">
            <a:spLocks noChangeArrowheads="1"/>
          </p:cNvSpPr>
          <p:nvPr/>
        </p:nvSpPr>
        <p:spPr bwMode="auto">
          <a:xfrm>
            <a:off x="684213" y="1576388"/>
            <a:ext cx="8066087" cy="250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从基本功能来看，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编译程序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Compiler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是一种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翻译程序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Translator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将语言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的程序翻译为语言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的程序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称语言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源语言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Source Language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称语言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目标语言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Target Language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898525" y="4391025"/>
            <a:ext cx="1873250" cy="8604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source program</a:t>
            </a: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6659563" y="4386263"/>
            <a:ext cx="1873250" cy="8604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target program</a:t>
            </a:r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3851275" y="4386263"/>
            <a:ext cx="1657350" cy="914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333399"/>
            </a:solidFill>
            <a:miter lim="800000"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 dirty="0">
                <a:solidFill>
                  <a:srgbClr val="333399"/>
                </a:solidFill>
              </a:rPr>
              <a:t>compiler</a:t>
            </a:r>
          </a:p>
        </p:txBody>
      </p:sp>
      <p:sp>
        <p:nvSpPr>
          <p:cNvPr id="73748" name="AutoShape 20"/>
          <p:cNvSpPr>
            <a:spLocks noChangeArrowheads="1"/>
          </p:cNvSpPr>
          <p:nvPr/>
        </p:nvSpPr>
        <p:spPr bwMode="auto">
          <a:xfrm>
            <a:off x="2700338" y="4652963"/>
            <a:ext cx="1008062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9" name="AutoShape 21"/>
          <p:cNvSpPr>
            <a:spLocks noChangeArrowheads="1"/>
          </p:cNvSpPr>
          <p:nvPr/>
        </p:nvSpPr>
        <p:spPr bwMode="auto">
          <a:xfrm>
            <a:off x="5724525" y="4652963"/>
            <a:ext cx="1008063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1" name="AutoShape 23"/>
          <p:cNvSpPr>
            <a:spLocks noChangeArrowheads="1"/>
          </p:cNvSpPr>
          <p:nvPr/>
        </p:nvSpPr>
        <p:spPr bwMode="auto">
          <a:xfrm>
            <a:off x="4570413" y="5445125"/>
            <a:ext cx="288925" cy="360363"/>
          </a:xfrm>
          <a:prstGeom prst="downArrow">
            <a:avLst>
              <a:gd name="adj1" fmla="val 50000"/>
              <a:gd name="adj2" fmla="val 31181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2916238" y="5832475"/>
            <a:ext cx="3816350" cy="4762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 dirty="0">
                <a:solidFill>
                  <a:srgbClr val="333399"/>
                </a:solidFill>
              </a:rPr>
              <a:t>feedback messages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4" grpId="0"/>
      <p:bldP spid="73745" grpId="0"/>
      <p:bldP spid="73747" grpId="0" animBg="1"/>
      <p:bldP spid="73748" grpId="0" animBg="1"/>
      <p:bldP spid="73749" grpId="0" animBg="1"/>
      <p:bldP spid="73751" grpId="0" animBg="1"/>
      <p:bldP spid="7375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什么是编译程序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611188" y="1340768"/>
            <a:ext cx="8353425" cy="51706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编译程序是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较为复杂的翻译程序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需要对源程序进行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分析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Analysis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识别源程序的语法结构信息，理解源程序的语义信息，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反馈相应的出错信息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根据分析结果及目标信息进行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综合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Synthesis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生成语义上等价于源程序的目标程序</a:t>
            </a:r>
          </a:p>
          <a:p>
            <a:pPr lvl="2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较为简单的翻译程序如：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预处理程序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Preprocessor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汇编程序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Assembler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8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88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88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什么是编译程序</a:t>
            </a: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468313" y="1268413"/>
            <a:ext cx="8137525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通常</a:t>
            </a:r>
            <a:r>
              <a:rPr lang="zh-CN" altLang="en-US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从较高级语言的程序翻译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3200">
                <a:latin typeface="+mn-lt"/>
                <a:ea typeface="华文楷体" panose="02010600040101010101" pitchFamily="2" charset="-122"/>
              </a:rPr>
              <a:t>    至较低级语言的程序</a:t>
            </a:r>
            <a:r>
              <a:rPr lang="zh-CN" altLang="en-US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，如</a:t>
            </a:r>
            <a:endParaRPr lang="zh-CN" altLang="en-US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31752" name="Group 10"/>
          <p:cNvGrpSpPr/>
          <p:nvPr/>
        </p:nvGrpSpPr>
        <p:grpSpPr bwMode="auto">
          <a:xfrm>
            <a:off x="647700" y="2779713"/>
            <a:ext cx="8172450" cy="3529012"/>
            <a:chOff x="408" y="1751"/>
            <a:chExt cx="5148" cy="2223"/>
          </a:xfrm>
        </p:grpSpPr>
        <p:sp>
          <p:nvSpPr>
            <p:cNvPr id="31753" name="Text Box 11"/>
            <p:cNvSpPr txBox="1">
              <a:spLocks noChangeArrowheads="1"/>
            </p:cNvSpPr>
            <p:nvPr/>
          </p:nvSpPr>
          <p:spPr bwMode="auto">
            <a:xfrm>
              <a:off x="839" y="1799"/>
              <a:ext cx="907" cy="30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C </a:t>
              </a:r>
              <a:r>
                <a:rPr lang="zh-CN" altLang="en-US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代码</a:t>
              </a:r>
            </a:p>
          </p:txBody>
        </p:sp>
        <p:sp>
          <p:nvSpPr>
            <p:cNvPr id="31754" name="Text Box 12"/>
            <p:cNvSpPr txBox="1">
              <a:spLocks noChangeArrowheads="1"/>
            </p:cNvSpPr>
            <p:nvPr/>
          </p:nvSpPr>
          <p:spPr bwMode="auto">
            <a:xfrm>
              <a:off x="3832" y="1796"/>
              <a:ext cx="1044" cy="30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汇编代码</a:t>
              </a:r>
            </a:p>
          </p:txBody>
        </p:sp>
        <p:sp>
          <p:nvSpPr>
            <p:cNvPr id="31755" name="Rectangle 13"/>
            <p:cNvSpPr>
              <a:spLocks noChangeArrowheads="1"/>
            </p:cNvSpPr>
            <p:nvPr/>
          </p:nvSpPr>
          <p:spPr bwMode="auto">
            <a:xfrm>
              <a:off x="2064" y="1751"/>
              <a:ext cx="1451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C c</a:t>
              </a:r>
              <a:r>
                <a:rPr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ompiler</a:t>
              </a:r>
            </a:p>
          </p:txBody>
        </p:sp>
        <p:sp>
          <p:nvSpPr>
            <p:cNvPr id="31756" name="Line 14"/>
            <p:cNvSpPr>
              <a:spLocks noChangeShapeType="1"/>
            </p:cNvSpPr>
            <p:nvPr/>
          </p:nvSpPr>
          <p:spPr bwMode="auto">
            <a:xfrm>
              <a:off x="1701" y="1933"/>
              <a:ext cx="363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1757" name="Line 15"/>
            <p:cNvSpPr>
              <a:spLocks noChangeShapeType="1"/>
            </p:cNvSpPr>
            <p:nvPr/>
          </p:nvSpPr>
          <p:spPr bwMode="auto">
            <a:xfrm>
              <a:off x="3515" y="1933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567" y="2434"/>
              <a:ext cx="1223" cy="30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C++ </a:t>
              </a:r>
              <a:r>
                <a:rPr lang="zh-CN" altLang="en-US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代码</a:t>
              </a:r>
            </a:p>
          </p:txBody>
        </p:sp>
        <p:sp>
          <p:nvSpPr>
            <p:cNvPr id="31759" name="Text Box 17"/>
            <p:cNvSpPr txBox="1">
              <a:spLocks noChangeArrowheads="1"/>
            </p:cNvSpPr>
            <p:nvPr/>
          </p:nvSpPr>
          <p:spPr bwMode="auto">
            <a:xfrm>
              <a:off x="4059" y="2431"/>
              <a:ext cx="1089" cy="30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汇编代码</a:t>
              </a:r>
            </a:p>
          </p:txBody>
        </p:sp>
        <p:sp>
          <p:nvSpPr>
            <p:cNvPr id="31760" name="Rectangle 18"/>
            <p:cNvSpPr>
              <a:spLocks noChangeArrowheads="1"/>
            </p:cNvSpPr>
            <p:nvPr/>
          </p:nvSpPr>
          <p:spPr bwMode="auto">
            <a:xfrm>
              <a:off x="2107" y="2386"/>
              <a:ext cx="1679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C++ c</a:t>
              </a:r>
              <a:r>
                <a:rPr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ompiler</a:t>
              </a:r>
            </a:p>
          </p:txBody>
        </p:sp>
        <p:sp>
          <p:nvSpPr>
            <p:cNvPr id="31761" name="Line 19"/>
            <p:cNvSpPr>
              <a:spLocks noChangeShapeType="1"/>
            </p:cNvSpPr>
            <p:nvPr/>
          </p:nvSpPr>
          <p:spPr bwMode="auto">
            <a:xfrm>
              <a:off x="1745" y="2567"/>
              <a:ext cx="362" cy="1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1762" name="Line 20"/>
            <p:cNvSpPr>
              <a:spLocks noChangeShapeType="1"/>
            </p:cNvSpPr>
            <p:nvPr/>
          </p:nvSpPr>
          <p:spPr bwMode="auto">
            <a:xfrm>
              <a:off x="3786" y="2568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1763" name="Text Box 21"/>
            <p:cNvSpPr txBox="1">
              <a:spLocks noChangeArrowheads="1"/>
            </p:cNvSpPr>
            <p:nvPr/>
          </p:nvSpPr>
          <p:spPr bwMode="auto">
            <a:xfrm>
              <a:off x="429" y="3024"/>
              <a:ext cx="1134" cy="30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C++ </a:t>
              </a:r>
              <a:r>
                <a:rPr lang="zh-CN" altLang="en-US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代码</a:t>
              </a:r>
            </a:p>
          </p:txBody>
        </p:sp>
        <p:sp>
          <p:nvSpPr>
            <p:cNvPr id="31764" name="Text Box 22"/>
            <p:cNvSpPr txBox="1">
              <a:spLocks noChangeArrowheads="1"/>
            </p:cNvSpPr>
            <p:nvPr/>
          </p:nvSpPr>
          <p:spPr bwMode="auto">
            <a:xfrm>
              <a:off x="4513" y="3021"/>
              <a:ext cx="816" cy="30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C</a:t>
              </a:r>
              <a:r>
                <a:rPr lang="zh-CN" altLang="en-US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代码</a:t>
              </a:r>
            </a:p>
          </p:txBody>
        </p:sp>
        <p:sp>
          <p:nvSpPr>
            <p:cNvPr id="31765" name="Line 23"/>
            <p:cNvSpPr>
              <a:spLocks noChangeShapeType="1"/>
            </p:cNvSpPr>
            <p:nvPr/>
          </p:nvSpPr>
          <p:spPr bwMode="auto">
            <a:xfrm>
              <a:off x="1518" y="3157"/>
              <a:ext cx="362" cy="1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1766" name="Line 24"/>
            <p:cNvSpPr>
              <a:spLocks noChangeShapeType="1"/>
            </p:cNvSpPr>
            <p:nvPr/>
          </p:nvSpPr>
          <p:spPr bwMode="auto">
            <a:xfrm>
              <a:off x="4193" y="3158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1767" name="Rectangle 25"/>
            <p:cNvSpPr>
              <a:spLocks noChangeArrowheads="1"/>
            </p:cNvSpPr>
            <p:nvPr/>
          </p:nvSpPr>
          <p:spPr bwMode="auto">
            <a:xfrm>
              <a:off x="1880" y="2976"/>
              <a:ext cx="2314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another C++ c</a:t>
              </a:r>
              <a:r>
                <a:rPr lang="en-US" altLang="zh-CN" sz="2800" b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ompiler</a:t>
              </a:r>
            </a:p>
          </p:txBody>
        </p:sp>
        <p:sp>
          <p:nvSpPr>
            <p:cNvPr id="31768" name="Text Box 26"/>
            <p:cNvSpPr txBox="1">
              <a:spLocks noChangeArrowheads="1"/>
            </p:cNvSpPr>
            <p:nvPr/>
          </p:nvSpPr>
          <p:spPr bwMode="auto">
            <a:xfrm>
              <a:off x="408" y="3659"/>
              <a:ext cx="1223" cy="30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Java </a:t>
              </a:r>
              <a:r>
                <a:rPr lang="zh-CN" altLang="en-US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代码</a:t>
              </a:r>
            </a:p>
          </p:txBody>
        </p:sp>
        <p:sp>
          <p:nvSpPr>
            <p:cNvPr id="31769" name="Text Box 27"/>
            <p:cNvSpPr txBox="1">
              <a:spLocks noChangeArrowheads="1"/>
            </p:cNvSpPr>
            <p:nvPr/>
          </p:nvSpPr>
          <p:spPr bwMode="auto">
            <a:xfrm>
              <a:off x="3900" y="3656"/>
              <a:ext cx="1656" cy="30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Bytecode</a:t>
              </a:r>
              <a:r>
                <a:rPr lang="zh-CN" altLang="en-US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代码</a:t>
              </a:r>
            </a:p>
          </p:txBody>
        </p:sp>
        <p:sp>
          <p:nvSpPr>
            <p:cNvPr id="31770" name="Rectangle 28"/>
            <p:cNvSpPr>
              <a:spLocks noChangeArrowheads="1"/>
            </p:cNvSpPr>
            <p:nvPr/>
          </p:nvSpPr>
          <p:spPr bwMode="auto">
            <a:xfrm>
              <a:off x="1948" y="3611"/>
              <a:ext cx="1679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Java c</a:t>
              </a:r>
              <a:r>
                <a:rPr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ompiler</a:t>
              </a:r>
            </a:p>
          </p:txBody>
        </p:sp>
        <p:sp>
          <p:nvSpPr>
            <p:cNvPr id="31771" name="Line 29"/>
            <p:cNvSpPr>
              <a:spLocks noChangeShapeType="1"/>
            </p:cNvSpPr>
            <p:nvPr/>
          </p:nvSpPr>
          <p:spPr bwMode="auto">
            <a:xfrm>
              <a:off x="1586" y="3792"/>
              <a:ext cx="362" cy="1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1772" name="Line 30"/>
            <p:cNvSpPr>
              <a:spLocks noChangeShapeType="1"/>
            </p:cNvSpPr>
            <p:nvPr/>
          </p:nvSpPr>
          <p:spPr bwMode="auto">
            <a:xfrm>
              <a:off x="3627" y="3793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什么是编译程序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39750" y="1484313"/>
            <a:ext cx="8424863" cy="4647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传统的编译程序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源语言通常为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高级语言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High-Level Programming</a:t>
            </a:r>
          </a:p>
          <a:p>
            <a:pPr lvl="1" algn="l"/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Languages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Fortran, Algol, C, Pascal, Ada, C++, Java, Lisp, Prolog, Python…</a:t>
            </a: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目标语言通常为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机器级语言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Machine-Level </a:t>
            </a:r>
          </a:p>
          <a:p>
            <a:pPr lvl="1" algn="l"/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Languages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或较低级的虚拟机语言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汇编语言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Assembly Languages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机器语言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Machine Languages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 algn="l"/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Bytecode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Java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虚拟机语言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什么是编译程序</a:t>
            </a:r>
          </a:p>
        </p:txBody>
      </p:sp>
      <p:sp>
        <p:nvSpPr>
          <p:cNvPr id="34819" name="Text Box 7"/>
          <p:cNvSpPr txBox="1">
            <a:spLocks noChangeArrowheads="1"/>
          </p:cNvSpPr>
          <p:nvPr/>
        </p:nvSpPr>
        <p:spPr bwMode="auto">
          <a:xfrm>
            <a:off x="467742" y="1196752"/>
            <a:ext cx="8640762" cy="54168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编程语言的主要范型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Paradigms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命令式语言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Imperative Languages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描述问题如何实现（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how</a:t>
            </a:r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it</a:t>
            </a:r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to</a:t>
            </a:r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be</a:t>
            </a:r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done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程序具有状态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通过语句改变程序状态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Fortran, Algol,</a:t>
            </a:r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C, C++, Pascal, Basic, Java, C#, …</a:t>
            </a: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陈述式（或声明式）语言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Declarative Languages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描述问题做什么（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what</a:t>
            </a:r>
            <a:r>
              <a:rPr lang="zh-CN" altLang="en-US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it</a:t>
            </a:r>
            <a:r>
              <a:rPr lang="zh-CN" altLang="en-US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to</a:t>
            </a:r>
            <a:r>
              <a:rPr lang="zh-CN" altLang="en-US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be</a:t>
            </a:r>
            <a:r>
              <a:rPr lang="zh-CN" altLang="en-US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done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程序无状态（对纯的陈述式语言而言）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函数式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Functional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Lisp, Scheme, Haskell, ML, </a:t>
            </a:r>
            <a:r>
              <a:rPr lang="en-US" altLang="zh-CN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Caml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 …</a:t>
            </a:r>
          </a:p>
          <a:p>
            <a:pPr lvl="1" algn="l"/>
            <a:endParaRPr lang="en-US" altLang="zh-CN" sz="1000" b="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逻辑型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Logic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Prolog, …</a:t>
            </a:r>
          </a:p>
        </p:txBody>
      </p:sp>
      <p:sp>
        <p:nvSpPr>
          <p:cNvPr id="3482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什么是编译程序</a:t>
            </a:r>
          </a:p>
        </p:txBody>
      </p:sp>
      <p:sp>
        <p:nvSpPr>
          <p:cNvPr id="34819" name="Text Box 7"/>
          <p:cNvSpPr txBox="1">
            <a:spLocks noChangeArrowheads="1"/>
          </p:cNvSpPr>
          <p:nvPr/>
        </p:nvSpPr>
        <p:spPr bwMode="auto">
          <a:xfrm>
            <a:off x="467544" y="1124744"/>
            <a:ext cx="8640762" cy="57246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编程语言的主要范型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Paradigms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面向对象语言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Object-Oriented Languages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基于对象（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object-based</a:t>
            </a:r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类，对象及对象间交互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面向对象（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object-oriented</a:t>
            </a:r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类，对象，对象间交互，继承及多态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如：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Smalltalk, Simula67, Java, C++, C#, …</a:t>
            </a: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en-US" altLang="zh-CN" sz="1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并发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并行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分布式语言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Concurrent / Parallel / Distributed Languages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dirty="0"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Ada, Java, Modula-3, Linda, HPF, </a:t>
            </a:r>
            <a:r>
              <a:rPr lang="en-US" altLang="zh-CN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OpenMP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MPI, CUDA, …</a:t>
            </a:r>
          </a:p>
          <a:p>
            <a:pPr lvl="1" algn="l"/>
            <a:endParaRPr lang="en-US" altLang="zh-CN" sz="1000" b="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进程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线程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任务间通信：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基于共享内存（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memory/variable-</a:t>
            </a:r>
          </a:p>
          <a:p>
            <a:pPr lvl="1" algn="l"/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sharing,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</a:t>
            </a:r>
            <a:r>
              <a:rPr lang="en-US" altLang="zh-CN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OpenMP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, Java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基于消息传递（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message passing,</a:t>
            </a:r>
          </a:p>
          <a:p>
            <a:pPr lvl="1" algn="l"/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MPI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），基于远方过程调用（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remote procedure/method call,</a:t>
            </a:r>
          </a:p>
          <a:p>
            <a:pPr lvl="1" algn="l"/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Ada, Java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），基于数据并行（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data parallel,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HPF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b="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什么是编译程序</a:t>
            </a:r>
          </a:p>
        </p:txBody>
      </p:sp>
      <p:sp>
        <p:nvSpPr>
          <p:cNvPr id="34819" name="Text Box 7"/>
          <p:cNvSpPr txBox="1">
            <a:spLocks noChangeArrowheads="1"/>
          </p:cNvSpPr>
          <p:nvPr/>
        </p:nvSpPr>
        <p:spPr bwMode="auto">
          <a:xfrm>
            <a:off x="467544" y="1350054"/>
            <a:ext cx="8640762" cy="52014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编程语言的主要范型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Paradigms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其他</a:t>
            </a:r>
            <a:endParaRPr lang="zh-CN" altLang="en-US" sz="24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同步语言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Synchronous Languages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）：面向实时控制，时钟周期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同步，含时钟（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clock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）和时态（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temporal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）算子，如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Signal, </a:t>
            </a:r>
            <a:r>
              <a:rPr lang="en-US" altLang="zh-CN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Lustre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</a:p>
          <a:p>
            <a:pPr lvl="1" algn="l"/>
            <a:endParaRPr lang="en-US" altLang="zh-CN" sz="1000" b="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数据库语言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database language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):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SQL,…</a:t>
            </a:r>
          </a:p>
          <a:p>
            <a:pPr lvl="1" algn="l"/>
            <a:endParaRPr lang="en-US" altLang="zh-CN" sz="1000" b="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脚本语言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Scripting Languages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）：解释型语言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显式的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glue</a:t>
            </a:r>
          </a:p>
          <a:p>
            <a:pPr lvl="1" algn="l"/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together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算子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Perl, PHP, Python, </a:t>
            </a:r>
            <a:r>
              <a:rPr lang="en-US" altLang="zh-CN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Javascript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</a:p>
          <a:p>
            <a:pPr lvl="1" algn="l"/>
            <a:endParaRPr lang="en-US" altLang="zh-CN" b="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趋势：多范型融合</a:t>
            </a:r>
            <a:endParaRPr lang="zh-CN" altLang="en-US" sz="24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b="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Java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（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低版本：并发，命令式面向对象；高版本：新增函数式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b="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Rust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（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混合范型：并发，面向对象，命令式，函数式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什么是编译程序</a:t>
            </a:r>
          </a:p>
        </p:txBody>
      </p:sp>
      <p:sp>
        <p:nvSpPr>
          <p:cNvPr id="35843" name="Text Box 8"/>
          <p:cNvSpPr txBox="1">
            <a:spLocks noChangeArrowheads="1"/>
          </p:cNvSpPr>
          <p:nvPr/>
        </p:nvSpPr>
        <p:spPr bwMode="auto">
          <a:xfrm>
            <a:off x="755650" y="1125538"/>
            <a:ext cx="8280400" cy="5692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编译架构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Compiler Infrastructure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ClrTx/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共享的编译程序研究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开发平台</a:t>
            </a:r>
          </a:p>
          <a:p>
            <a:pPr lvl="1" algn="l"/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algn="l"/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SUIF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(Stanford)</a:t>
            </a:r>
          </a:p>
          <a:p>
            <a:pPr algn="l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 Zephyr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(Virginia and Princeton )</a:t>
            </a:r>
          </a:p>
          <a:p>
            <a:pPr algn="l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IMPACT, LLVM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(UIUC)</a:t>
            </a:r>
          </a:p>
          <a:p>
            <a:pPr algn="l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GCC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GNU Compiler Collection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/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Open64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ORC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SGI,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中科院计算所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Intel,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HP,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Delaware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清华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…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/>
            <a:r>
              <a:rPr lang="zh-CN" altLang="en-US" b="0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（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华为）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方舟、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毕昇编译器，另：华为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仓颉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语言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/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多源语言多目标机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体系结构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ClrTx/>
            </a:pP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GCC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有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C, C++, Objective C, Fortran, </a:t>
            </a:r>
            <a:r>
              <a:rPr lang="en-US" altLang="zh-CN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Ada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and Java 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</a:p>
          <a:p>
            <a:pPr lvl="1" algn="l">
              <a:buClrTx/>
            </a:pP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等诸多前端，以及支持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30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多类体系结构、上百种平台的后端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buClrTx/>
            </a:pPr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多级中间表示</a:t>
            </a:r>
          </a:p>
          <a:p>
            <a:pPr lvl="1" algn="l"/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 algn="l">
              <a:buClrTx/>
            </a:pP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Open64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的中间表示语言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WHIRL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分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个级别</a:t>
            </a:r>
          </a:p>
        </p:txBody>
      </p:sp>
      <p:sp>
        <p:nvSpPr>
          <p:cNvPr id="35844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36867" name="Text Box 14"/>
          <p:cNvSpPr txBox="1">
            <a:spLocks noChangeArrowheads="1"/>
          </p:cNvSpPr>
          <p:nvPr/>
        </p:nvSpPr>
        <p:spPr bwMode="auto">
          <a:xfrm>
            <a:off x="828675" y="1539875"/>
            <a:ext cx="8135938" cy="2897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逻辑结构上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至少包含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两大阶段</a:t>
            </a:r>
            <a:endParaRPr lang="zh-CN" altLang="en-US" sz="32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分析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Analysis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阶段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理解源程序，挖掘源程序的语义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综合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Synthesis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阶段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生成与源程序语义上等价的目标程序</a:t>
            </a:r>
          </a:p>
        </p:txBody>
      </p:sp>
      <p:sp>
        <p:nvSpPr>
          <p:cNvPr id="3686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28675" y="1341438"/>
            <a:ext cx="8315325" cy="5153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编译程序的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前端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中端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后端</a:t>
            </a:r>
            <a:endParaRPr lang="zh-CN" altLang="en-US" sz="32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前端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Front End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实现主要的分析任务</a:t>
            </a:r>
          </a:p>
          <a:p>
            <a:pPr lvl="1" algn="l"/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通常以第一次生成中间代码为标志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后端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Back End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实现主要的综合任务（目标代码生成和优化）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通常以从最后一级中间代码生成目标代码为标志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中端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Middle End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 algn="l"/>
            <a:endParaRPr lang="zh-CN" altLang="en-US" sz="1000" b="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实现各级中间代码上的操作（中间代码生成与优化）</a:t>
            </a:r>
          </a:p>
        </p:txBody>
      </p:sp>
      <p:sp>
        <p:nvSpPr>
          <p:cNvPr id="3789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576263" y="1341438"/>
            <a:ext cx="8532812" cy="52322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计算机专业主干课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编译程序（系统）是计算机系统的核心支撑软件</a:t>
            </a:r>
          </a:p>
          <a:p>
            <a:pPr lvl="1" algn="l"/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贯穿程序语言、运行时系统、体系结构</a:t>
            </a:r>
          </a:p>
          <a:p>
            <a:pPr lvl="1" algn="l"/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联系计算机科学和计算机系统的典范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专业工作者必备的基本技能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编译原理的知识影响到专业人员的素质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大量专业工作与编译技术相关 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zh-CN" altLang="en-US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高级语言实现，软硬件协同设计与优化，硬件综合，二进制翻译，</a:t>
            </a:r>
            <a:endParaRPr lang="en-US" altLang="zh-CN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zh-CN" altLang="en-US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智能编辑器，面向领域的语言以及业务逻辑语言的实现，软件静态</a:t>
            </a:r>
            <a:endParaRPr lang="en-US" altLang="zh-CN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zh-CN" altLang="en-US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分析，逆向工程，调试器，模型驱动的开发，程序验证，</a:t>
            </a:r>
            <a:r>
              <a:rPr lang="en-US" altLang="zh-CN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</p:txBody>
      </p:sp>
      <p:sp>
        <p:nvSpPr>
          <p:cNvPr id="1433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Rectangle 20"/>
          <p:cNvSpPr>
            <a:spLocks noChangeArrowheads="1"/>
          </p:cNvSpPr>
          <p:nvPr/>
        </p:nvSpPr>
        <p:spPr bwMode="auto">
          <a:xfrm>
            <a:off x="1497013" y="188913"/>
            <a:ext cx="32194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课 程 的 地 位</a:t>
            </a: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91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91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91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611188" y="1125538"/>
            <a:ext cx="529113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典型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编译程序的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逻辑过程</a:t>
            </a: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4643438" y="2276475"/>
            <a:ext cx="11525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词法分析</a:t>
            </a:r>
          </a:p>
        </p:txBody>
      </p:sp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4643438" y="2997200"/>
            <a:ext cx="11525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语法分析</a:t>
            </a:r>
          </a:p>
        </p:txBody>
      </p:sp>
      <p:sp>
        <p:nvSpPr>
          <p:cNvPr id="87052" name="AutoShape 12"/>
          <p:cNvSpPr>
            <a:spLocks noChangeArrowheads="1"/>
          </p:cNvSpPr>
          <p:nvPr/>
        </p:nvSpPr>
        <p:spPr bwMode="auto">
          <a:xfrm>
            <a:off x="3779838" y="3644900"/>
            <a:ext cx="3097212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语义分析 </a:t>
            </a:r>
            <a:r>
              <a:rPr lang="en-US" altLang="zh-CN" b="0"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中间代码生成</a:t>
            </a:r>
          </a:p>
        </p:txBody>
      </p:sp>
      <p:sp>
        <p:nvSpPr>
          <p:cNvPr id="87053" name="AutoShape 13"/>
          <p:cNvSpPr>
            <a:spLocks noChangeArrowheads="1"/>
          </p:cNvSpPr>
          <p:nvPr/>
        </p:nvSpPr>
        <p:spPr bwMode="auto">
          <a:xfrm>
            <a:off x="4248150" y="4292600"/>
            <a:ext cx="2124075" cy="8651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中间代码生成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b="0"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中间代码优化</a:t>
            </a:r>
          </a:p>
        </p:txBody>
      </p:sp>
      <p:sp>
        <p:nvSpPr>
          <p:cNvPr id="87055" name="AutoShape 15"/>
          <p:cNvSpPr>
            <a:spLocks noChangeArrowheads="1"/>
          </p:cNvSpPr>
          <p:nvPr/>
        </p:nvSpPr>
        <p:spPr bwMode="auto">
          <a:xfrm>
            <a:off x="4500563" y="6092825"/>
            <a:ext cx="1620837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目标代码优化</a:t>
            </a:r>
          </a:p>
        </p:txBody>
      </p:sp>
      <p:sp>
        <p:nvSpPr>
          <p:cNvPr id="87056" name="AutoShape 16"/>
          <p:cNvSpPr>
            <a:spLocks noChangeArrowheads="1"/>
          </p:cNvSpPr>
          <p:nvPr/>
        </p:nvSpPr>
        <p:spPr bwMode="auto">
          <a:xfrm>
            <a:off x="4500563" y="5445125"/>
            <a:ext cx="15843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目标代码生成</a:t>
            </a:r>
          </a:p>
        </p:txBody>
      </p:sp>
      <p:sp>
        <p:nvSpPr>
          <p:cNvPr id="38926" name="Text Box 17"/>
          <p:cNvSpPr txBox="1">
            <a:spLocks noChangeArrowheads="1"/>
          </p:cNvSpPr>
          <p:nvPr/>
        </p:nvSpPr>
        <p:spPr bwMode="auto">
          <a:xfrm>
            <a:off x="968375" y="1844675"/>
            <a:ext cx="2592388" cy="3715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字符流形式的源程序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1000612" y="2636838"/>
            <a:ext cx="2492990" cy="3715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单词流形式的源程序</a:t>
            </a:r>
          </a:p>
        </p:txBody>
      </p:sp>
      <p:sp>
        <p:nvSpPr>
          <p:cNvPr id="87064" name="Line 24"/>
          <p:cNvSpPr>
            <a:spLocks noChangeShapeType="1"/>
          </p:cNvSpPr>
          <p:nvPr/>
        </p:nvSpPr>
        <p:spPr bwMode="auto">
          <a:xfrm>
            <a:off x="2265363" y="2211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966788" y="3355975"/>
            <a:ext cx="2593975" cy="3715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源程序的语法分析树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1619250" y="5667375"/>
            <a:ext cx="1223963" cy="3715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目标代码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1189038" y="6315075"/>
            <a:ext cx="2087562" cy="3715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优化的目标代码</a:t>
            </a:r>
          </a:p>
        </p:txBody>
      </p:sp>
      <p:sp>
        <p:nvSpPr>
          <p:cNvPr id="87077" name="Text Box 37"/>
          <p:cNvSpPr txBox="1">
            <a:spLocks noChangeArrowheads="1"/>
          </p:cNvSpPr>
          <p:nvPr/>
        </p:nvSpPr>
        <p:spPr bwMode="auto">
          <a:xfrm>
            <a:off x="7703582" y="6048375"/>
            <a:ext cx="902811" cy="48320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后端</a:t>
            </a:r>
          </a:p>
        </p:txBody>
      </p:sp>
      <p:sp>
        <p:nvSpPr>
          <p:cNvPr id="87082" name="Line 42"/>
          <p:cNvSpPr>
            <a:spLocks noChangeShapeType="1"/>
          </p:cNvSpPr>
          <p:nvPr/>
        </p:nvSpPr>
        <p:spPr bwMode="auto">
          <a:xfrm>
            <a:off x="6084888" y="5734050"/>
            <a:ext cx="1727200" cy="3587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083" name="Line 43"/>
          <p:cNvSpPr>
            <a:spLocks noChangeShapeType="1"/>
          </p:cNvSpPr>
          <p:nvPr/>
        </p:nvSpPr>
        <p:spPr bwMode="auto">
          <a:xfrm flipV="1">
            <a:off x="6157913" y="6308725"/>
            <a:ext cx="158273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076" name="Text Box 36"/>
          <p:cNvSpPr txBox="1">
            <a:spLocks noChangeArrowheads="1"/>
          </p:cNvSpPr>
          <p:nvPr/>
        </p:nvSpPr>
        <p:spPr bwMode="auto">
          <a:xfrm>
            <a:off x="7665482" y="2305050"/>
            <a:ext cx="902811" cy="48320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前端</a:t>
            </a:r>
          </a:p>
        </p:txBody>
      </p:sp>
      <p:sp>
        <p:nvSpPr>
          <p:cNvPr id="87078" name="Line 38"/>
          <p:cNvSpPr>
            <a:spLocks noChangeShapeType="1"/>
          </p:cNvSpPr>
          <p:nvPr/>
        </p:nvSpPr>
        <p:spPr bwMode="auto">
          <a:xfrm>
            <a:off x="2268538" y="2490788"/>
            <a:ext cx="2373312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079" name="Line 39"/>
          <p:cNvSpPr>
            <a:spLocks noChangeShapeType="1"/>
          </p:cNvSpPr>
          <p:nvPr/>
        </p:nvSpPr>
        <p:spPr bwMode="auto">
          <a:xfrm>
            <a:off x="5795963" y="2349500"/>
            <a:ext cx="1944687" cy="2159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080" name="Line 40"/>
          <p:cNvSpPr>
            <a:spLocks noChangeShapeType="1"/>
          </p:cNvSpPr>
          <p:nvPr/>
        </p:nvSpPr>
        <p:spPr bwMode="auto">
          <a:xfrm flipV="1">
            <a:off x="5795963" y="2708275"/>
            <a:ext cx="1944687" cy="4333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095" name="Line 55"/>
          <p:cNvSpPr>
            <a:spLocks noChangeShapeType="1"/>
          </p:cNvSpPr>
          <p:nvPr/>
        </p:nvSpPr>
        <p:spPr bwMode="auto">
          <a:xfrm flipV="1">
            <a:off x="6877050" y="2708275"/>
            <a:ext cx="1223963" cy="10810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099" name="Line 59"/>
          <p:cNvSpPr>
            <a:spLocks noChangeShapeType="1"/>
          </p:cNvSpPr>
          <p:nvPr/>
        </p:nvSpPr>
        <p:spPr bwMode="auto">
          <a:xfrm>
            <a:off x="2265363" y="29972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00" name="Text Box 60"/>
          <p:cNvSpPr txBox="1">
            <a:spLocks noChangeArrowheads="1"/>
          </p:cNvSpPr>
          <p:nvPr/>
        </p:nvSpPr>
        <p:spPr bwMode="auto">
          <a:xfrm>
            <a:off x="968375" y="4070350"/>
            <a:ext cx="2593975" cy="3715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中间代码（</a:t>
            </a:r>
            <a:r>
              <a:rPr lang="en-US" altLang="zh-CN" b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87101" name="Line 61"/>
          <p:cNvSpPr>
            <a:spLocks noChangeShapeType="1"/>
          </p:cNvSpPr>
          <p:nvPr/>
        </p:nvSpPr>
        <p:spPr bwMode="auto">
          <a:xfrm>
            <a:off x="2265363" y="3716338"/>
            <a:ext cx="0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02" name="Text Box 62"/>
          <p:cNvSpPr txBox="1">
            <a:spLocks noChangeArrowheads="1"/>
          </p:cNvSpPr>
          <p:nvPr/>
        </p:nvSpPr>
        <p:spPr bwMode="auto">
          <a:xfrm>
            <a:off x="969963" y="4737100"/>
            <a:ext cx="2593975" cy="64851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┆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中间代码（</a:t>
            </a:r>
            <a:r>
              <a:rPr lang="en-US" altLang="zh-CN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87103" name="Line 63"/>
          <p:cNvSpPr>
            <a:spLocks noChangeShapeType="1"/>
          </p:cNvSpPr>
          <p:nvPr/>
        </p:nvSpPr>
        <p:spPr bwMode="auto">
          <a:xfrm>
            <a:off x="2263775" y="436403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04" name="Line 64"/>
          <p:cNvSpPr>
            <a:spLocks noChangeShapeType="1"/>
          </p:cNvSpPr>
          <p:nvPr/>
        </p:nvSpPr>
        <p:spPr bwMode="auto">
          <a:xfrm>
            <a:off x="2266950" y="53070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05" name="Line 65"/>
          <p:cNvSpPr>
            <a:spLocks noChangeShapeType="1"/>
          </p:cNvSpPr>
          <p:nvPr/>
        </p:nvSpPr>
        <p:spPr bwMode="auto">
          <a:xfrm>
            <a:off x="2266950" y="59547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06" name="Line 66"/>
          <p:cNvSpPr>
            <a:spLocks noChangeShapeType="1"/>
          </p:cNvSpPr>
          <p:nvPr/>
        </p:nvSpPr>
        <p:spPr bwMode="auto">
          <a:xfrm>
            <a:off x="2268538" y="3211513"/>
            <a:ext cx="2373312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07" name="Line 67"/>
          <p:cNvSpPr>
            <a:spLocks noChangeShapeType="1"/>
          </p:cNvSpPr>
          <p:nvPr/>
        </p:nvSpPr>
        <p:spPr bwMode="auto">
          <a:xfrm>
            <a:off x="2268538" y="3860800"/>
            <a:ext cx="1511300" cy="1588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08" name="Line 68"/>
          <p:cNvSpPr>
            <a:spLocks noChangeShapeType="1"/>
          </p:cNvSpPr>
          <p:nvPr/>
        </p:nvSpPr>
        <p:spPr bwMode="auto">
          <a:xfrm>
            <a:off x="2268538" y="4652963"/>
            <a:ext cx="1943100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09" name="Line 69"/>
          <p:cNvSpPr>
            <a:spLocks noChangeShapeType="1"/>
          </p:cNvSpPr>
          <p:nvPr/>
        </p:nvSpPr>
        <p:spPr bwMode="auto">
          <a:xfrm>
            <a:off x="2268538" y="5588000"/>
            <a:ext cx="2232025" cy="1588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10" name="Line 70"/>
          <p:cNvSpPr>
            <a:spLocks noChangeShapeType="1"/>
          </p:cNvSpPr>
          <p:nvPr/>
        </p:nvSpPr>
        <p:spPr bwMode="auto">
          <a:xfrm>
            <a:off x="2268538" y="6237288"/>
            <a:ext cx="2232025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11" name="Line 71"/>
          <p:cNvSpPr>
            <a:spLocks noChangeShapeType="1"/>
          </p:cNvSpPr>
          <p:nvPr/>
        </p:nvSpPr>
        <p:spPr bwMode="auto">
          <a:xfrm flipV="1">
            <a:off x="6372225" y="3933825"/>
            <a:ext cx="1512888" cy="6477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12" name="Text Box 72"/>
          <p:cNvSpPr txBox="1">
            <a:spLocks noChangeArrowheads="1"/>
          </p:cNvSpPr>
          <p:nvPr/>
        </p:nvSpPr>
        <p:spPr bwMode="auto">
          <a:xfrm>
            <a:off x="7665482" y="3457575"/>
            <a:ext cx="902811" cy="48320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</a:p>
        </p:txBody>
      </p:sp>
      <p:sp>
        <p:nvSpPr>
          <p:cNvPr id="87113" name="Text Box 73"/>
          <p:cNvSpPr txBox="1">
            <a:spLocks noChangeArrowheads="1"/>
          </p:cNvSpPr>
          <p:nvPr/>
        </p:nvSpPr>
        <p:spPr bwMode="auto">
          <a:xfrm>
            <a:off x="7703582" y="5229225"/>
            <a:ext cx="902811" cy="48320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综合</a:t>
            </a:r>
          </a:p>
        </p:txBody>
      </p:sp>
      <p:sp>
        <p:nvSpPr>
          <p:cNvPr id="87114" name="Line 74"/>
          <p:cNvSpPr>
            <a:spLocks noChangeShapeType="1"/>
          </p:cNvSpPr>
          <p:nvPr/>
        </p:nvSpPr>
        <p:spPr bwMode="auto">
          <a:xfrm>
            <a:off x="5795963" y="2565400"/>
            <a:ext cx="2016125" cy="9350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5795963" y="3213100"/>
            <a:ext cx="1944687" cy="431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16" name="Line 76"/>
          <p:cNvSpPr>
            <a:spLocks noChangeShapeType="1"/>
          </p:cNvSpPr>
          <p:nvPr/>
        </p:nvSpPr>
        <p:spPr bwMode="auto">
          <a:xfrm flipV="1">
            <a:off x="6372225" y="4508500"/>
            <a:ext cx="1368425" cy="2159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17" name="Line 77"/>
          <p:cNvSpPr>
            <a:spLocks noChangeShapeType="1"/>
          </p:cNvSpPr>
          <p:nvPr/>
        </p:nvSpPr>
        <p:spPr bwMode="auto">
          <a:xfrm flipV="1">
            <a:off x="6877050" y="3789363"/>
            <a:ext cx="863600" cy="144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18" name="Line 78"/>
          <p:cNvSpPr>
            <a:spLocks noChangeShapeType="1"/>
          </p:cNvSpPr>
          <p:nvPr/>
        </p:nvSpPr>
        <p:spPr bwMode="auto">
          <a:xfrm>
            <a:off x="6372225" y="4941888"/>
            <a:ext cx="1439863" cy="431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19" name="Line 79"/>
          <p:cNvSpPr>
            <a:spLocks noChangeShapeType="1"/>
          </p:cNvSpPr>
          <p:nvPr/>
        </p:nvSpPr>
        <p:spPr bwMode="auto">
          <a:xfrm flipV="1">
            <a:off x="6084888" y="5445125"/>
            <a:ext cx="1655762" cy="714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21" name="Text Box 81"/>
          <p:cNvSpPr txBox="1">
            <a:spLocks noChangeArrowheads="1"/>
          </p:cNvSpPr>
          <p:nvPr/>
        </p:nvSpPr>
        <p:spPr bwMode="auto">
          <a:xfrm>
            <a:off x="7705170" y="4292600"/>
            <a:ext cx="902811" cy="48320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中端</a:t>
            </a:r>
          </a:p>
        </p:txBody>
      </p:sp>
      <p:sp>
        <p:nvSpPr>
          <p:cNvPr id="87122" name="Line 82"/>
          <p:cNvSpPr>
            <a:spLocks noChangeShapeType="1"/>
          </p:cNvSpPr>
          <p:nvPr/>
        </p:nvSpPr>
        <p:spPr bwMode="auto">
          <a:xfrm>
            <a:off x="6300788" y="4005263"/>
            <a:ext cx="1584325" cy="12239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7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7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7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7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7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7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8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0" grpId="0" animBg="1"/>
      <p:bldP spid="87051" grpId="0" animBg="1"/>
      <p:bldP spid="87052" grpId="0" animBg="1"/>
      <p:bldP spid="87053" grpId="0" animBg="1"/>
      <p:bldP spid="87055" grpId="0" animBg="1"/>
      <p:bldP spid="87056" grpId="0" animBg="1"/>
      <p:bldP spid="87058" grpId="0"/>
      <p:bldP spid="87064" grpId="0" animBg="1"/>
      <p:bldP spid="87059" grpId="0"/>
      <p:bldP spid="87062" grpId="0"/>
      <p:bldP spid="87063" grpId="0"/>
      <p:bldP spid="87077" grpId="0"/>
      <p:bldP spid="87082" grpId="0" animBg="1"/>
      <p:bldP spid="87083" grpId="0" animBg="1"/>
      <p:bldP spid="87076" grpId="0"/>
      <p:bldP spid="87078" grpId="0" animBg="1"/>
      <p:bldP spid="87079" grpId="0" animBg="1"/>
      <p:bldP spid="87080" grpId="0" animBg="1"/>
      <p:bldP spid="87095" grpId="0" animBg="1"/>
      <p:bldP spid="87099" grpId="0" animBg="1"/>
      <p:bldP spid="87100" grpId="0"/>
      <p:bldP spid="87101" grpId="0" animBg="1"/>
      <p:bldP spid="87102" grpId="0"/>
      <p:bldP spid="87103" grpId="0" animBg="1"/>
      <p:bldP spid="87104" grpId="0" animBg="1"/>
      <p:bldP spid="87105" grpId="0" animBg="1"/>
      <p:bldP spid="87106" grpId="0" animBg="1"/>
      <p:bldP spid="87107" grpId="0" animBg="1"/>
      <p:bldP spid="87108" grpId="0" animBg="1"/>
      <p:bldP spid="87109" grpId="0" animBg="1"/>
      <p:bldP spid="87110" grpId="0" animBg="1"/>
      <p:bldP spid="87111" grpId="0" animBg="1"/>
      <p:bldP spid="87112" grpId="0"/>
      <p:bldP spid="87113" grpId="0"/>
      <p:bldP spid="87114" grpId="0" animBg="1"/>
      <p:bldP spid="87115" grpId="0" animBg="1"/>
      <p:bldP spid="87116" grpId="0" animBg="1"/>
      <p:bldP spid="87117" grpId="0" animBg="1"/>
      <p:bldP spid="87118" grpId="0" animBg="1"/>
      <p:bldP spid="87119" grpId="0" animBg="1"/>
      <p:bldP spid="87121" grpId="0"/>
      <p:bldP spid="871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684213" y="1341438"/>
            <a:ext cx="3743325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词法分析</a:t>
            </a:r>
            <a:endParaRPr lang="zh-CN" altLang="en-US" sz="32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扫描源程序字符流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1" algn="l"/>
            <a:r>
              <a:rPr lang="zh-CN" altLang="en-US" sz="2400">
                <a:solidFill>
                  <a:srgbClr val="993366"/>
                </a:solidFill>
                <a:latin typeface="+mn-lt"/>
                <a:ea typeface="华文楷体" panose="02010600040101010101" pitchFamily="2" charset="-122"/>
              </a:rPr>
              <a:t>    识别出有词法意义</a:t>
            </a:r>
          </a:p>
          <a:p>
            <a:pPr lvl="1" algn="l"/>
            <a:r>
              <a:rPr lang="zh-CN" altLang="en-US" sz="2400">
                <a:solidFill>
                  <a:srgbClr val="993366"/>
                </a:solidFill>
                <a:latin typeface="+mn-lt"/>
                <a:ea typeface="华文楷体" panose="02010600040101010101" pitchFamily="2" charset="-122"/>
              </a:rPr>
              <a:t>    的单词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返回单词</a:t>
            </a:r>
          </a:p>
          <a:p>
            <a:pPr lvl="1" algn="l"/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的类别和单词的值，</a:t>
            </a:r>
          </a:p>
          <a:p>
            <a:pPr lvl="1" algn="l"/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或词法错误信息</a:t>
            </a: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4413250" y="1655440"/>
            <a:ext cx="4551363" cy="48699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单词类别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	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单词值</a:t>
            </a:r>
            <a:endParaRPr lang="zh-CN" altLang="en-US" sz="24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保留字</a:t>
            </a:r>
            <a:r>
              <a:rPr lang="zh-CN" altLang="en-US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int  </a:t>
            </a:r>
            <a:endParaRPr lang="en-US" altLang="en-US" sz="1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标识符</a:t>
            </a:r>
            <a:r>
              <a:rPr lang="zh-CN" altLang="en-US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      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main</a:t>
            </a:r>
            <a:endParaRPr lang="en-US" altLang="en-US" sz="1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endParaRPr lang="en-US" altLang="zh-CN" sz="1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分隔符</a:t>
            </a:r>
            <a:r>
              <a:rPr lang="zh-CN" altLang="en-US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endParaRPr lang="en-US" altLang="en-US" sz="1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分隔符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endParaRPr lang="en-US" altLang="en-US" sz="1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保留字</a:t>
            </a:r>
            <a:r>
              <a:rPr lang="zh-CN" altLang="en-US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int</a:t>
            </a:r>
            <a:r>
              <a:rPr lang="zh-CN" altLang="en-US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1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标识符                            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操作符 </a:t>
            </a:r>
            <a:r>
              <a:rPr lang="en-US" altLang="zh-CN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整数型常量                     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2022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分隔符 ；</a:t>
            </a:r>
            <a:r>
              <a:rPr lang="en-US" altLang="zh-CN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保留字</a:t>
            </a:r>
            <a:r>
              <a:rPr lang="zh-CN" altLang="en-US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return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标识符                            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分隔符 ；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分隔符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</a:p>
        </p:txBody>
      </p:sp>
      <p:sp>
        <p:nvSpPr>
          <p:cNvPr id="103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4" name="AutoShape 19"/>
          <p:cNvSpPr>
            <a:spLocks noChangeArrowheads="1"/>
          </p:cNvSpPr>
          <p:nvPr/>
        </p:nvSpPr>
        <p:spPr bwMode="auto">
          <a:xfrm>
            <a:off x="3771208" y="4941168"/>
            <a:ext cx="368744" cy="794802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19050" algn="ctr">
            <a:solidFill>
              <a:srgbClr val="800080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12888" y="4701043"/>
            <a:ext cx="1951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int main() {</a:t>
            </a:r>
          </a:p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    int a = 2022;</a:t>
            </a:r>
          </a:p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    return a;</a:t>
            </a:r>
          </a:p>
          <a:p>
            <a:pPr algn="l"/>
            <a:r>
              <a:rPr kumimoji="1" lang="en-US" altLang="zh-CN" sz="1600" dirty="0">
                <a:solidFill>
                  <a:srgbClr val="333399"/>
                </a:solidFill>
                <a:ea typeface="宋体" pitchFamily="2" charset="-122"/>
              </a:rPr>
              <a:t>}</a:t>
            </a:r>
            <a:endParaRPr kumimoji="1" lang="zh-CN" altLang="en-US" sz="1600" dirty="0"/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15"/>
          <p:cNvSpPr txBox="1">
            <a:spLocks noChangeArrowheads="1"/>
          </p:cNvSpPr>
          <p:nvPr/>
        </p:nvSpPr>
        <p:spPr bwMode="auto">
          <a:xfrm>
            <a:off x="827088" y="1341438"/>
            <a:ext cx="806608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语法分析</a:t>
            </a:r>
            <a:endParaRPr lang="zh-CN" altLang="en-US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4" name="Rectangle 16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2055" name="AutoShape 18"/>
          <p:cNvSpPr>
            <a:spLocks noChangeArrowheads="1"/>
          </p:cNvSpPr>
          <p:nvPr/>
        </p:nvSpPr>
        <p:spPr bwMode="auto">
          <a:xfrm>
            <a:off x="2666627" y="3879329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19050" algn="ctr">
            <a:solidFill>
              <a:srgbClr val="800080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6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27584" y="3719934"/>
            <a:ext cx="1951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int main() {</a:t>
            </a:r>
          </a:p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    int a = 2022;</a:t>
            </a:r>
          </a:p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    return a;</a:t>
            </a:r>
          </a:p>
          <a:p>
            <a:pPr algn="l"/>
            <a:r>
              <a:rPr kumimoji="1" lang="en-US" altLang="zh-CN" sz="1600" dirty="0">
                <a:solidFill>
                  <a:srgbClr val="333399"/>
                </a:solidFill>
                <a:ea typeface="宋体" pitchFamily="2" charset="-122"/>
              </a:rPr>
              <a:t>}</a:t>
            </a:r>
            <a:endParaRPr kumimoji="1"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55576" y="5428381"/>
            <a:ext cx="5193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Program -&gt; Function</a:t>
            </a:r>
          </a:p>
          <a:p>
            <a:pPr algn="l"/>
            <a:r>
              <a:rPr kumimoji="1" lang="en-US" altLang="zh-CN" sz="1400" b="0" dirty="0">
                <a:solidFill>
                  <a:srgbClr val="333399"/>
                </a:solidFill>
                <a:ea typeface="宋体" pitchFamily="2" charset="-122"/>
              </a:rPr>
              <a:t>Function -&gt; Type </a:t>
            </a:r>
            <a:r>
              <a:rPr kumimoji="1" lang="en-US" altLang="zh-CN" sz="1400" b="0" dirty="0">
                <a:ea typeface="宋体" pitchFamily="2" charset="-122"/>
              </a:rPr>
              <a:t>identifier ‘(’ ‘)’ ‘{’ </a:t>
            </a:r>
            <a:r>
              <a:rPr kumimoji="1" lang="en-US" altLang="zh-CN" sz="1400" b="0" dirty="0">
                <a:solidFill>
                  <a:srgbClr val="333399"/>
                </a:solidFill>
                <a:ea typeface="宋体" pitchFamily="2" charset="-122"/>
              </a:rPr>
              <a:t>Block </a:t>
            </a:r>
            <a:r>
              <a:rPr kumimoji="1" lang="en-US" altLang="zh-CN" sz="1400" b="0" dirty="0">
                <a:ea typeface="宋体" pitchFamily="2" charset="-122"/>
              </a:rPr>
              <a:t>‘}’</a:t>
            </a:r>
          </a:p>
          <a:p>
            <a:pPr algn="l"/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Block -&gt; </a:t>
            </a:r>
            <a:r>
              <a:rPr lang="en-US" altLang="zh-CN" sz="1400" b="0" dirty="0" err="1">
                <a:solidFill>
                  <a:srgbClr val="333399"/>
                </a:solidFill>
                <a:ea typeface="宋体" pitchFamily="2" charset="-122"/>
              </a:rPr>
              <a:t>StatementList</a:t>
            </a:r>
            <a:endParaRPr lang="en-US" altLang="zh-CN" sz="1400" b="0" dirty="0">
              <a:solidFill>
                <a:srgbClr val="333399"/>
              </a:solidFill>
              <a:ea typeface="宋体" pitchFamily="2" charset="-122"/>
            </a:endParaRPr>
          </a:p>
          <a:p>
            <a:pPr algn="l"/>
            <a:r>
              <a:rPr lang="en-US" altLang="zh-CN" sz="1400" b="0" dirty="0" err="1">
                <a:solidFill>
                  <a:srgbClr val="333399"/>
                </a:solidFill>
                <a:ea typeface="宋体" pitchFamily="2" charset="-122"/>
              </a:rPr>
              <a:t>StatementList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-&gt; Statement </a:t>
            </a:r>
            <a:r>
              <a:rPr lang="en-US" altLang="zh-CN" sz="1400" b="0" dirty="0" err="1">
                <a:solidFill>
                  <a:srgbClr val="333399"/>
                </a:solidFill>
                <a:ea typeface="宋体" pitchFamily="2" charset="-122"/>
              </a:rPr>
              <a:t>StatementList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| ε</a:t>
            </a:r>
          </a:p>
          <a:p>
            <a:pPr algn="l"/>
            <a:r>
              <a:rPr kumimoji="1" lang="en-US" altLang="zh-CN" sz="1400" b="0" dirty="0">
                <a:solidFill>
                  <a:srgbClr val="333399"/>
                </a:solidFill>
                <a:ea typeface="宋体" pitchFamily="2" charset="-122"/>
              </a:rPr>
              <a:t>Statement -&gt;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Type </a:t>
            </a:r>
            <a:r>
              <a:rPr lang="en-US" altLang="zh-CN" sz="1400" b="0" dirty="0">
                <a:ea typeface="宋体" pitchFamily="2" charset="-122"/>
              </a:rPr>
              <a:t>identifier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</a:t>
            </a:r>
            <a:r>
              <a:rPr lang="en-US" altLang="zh-CN" sz="1400" b="0" dirty="0">
                <a:ea typeface="宋体" pitchFamily="2" charset="-122"/>
              </a:rPr>
              <a:t>‘=’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</a:t>
            </a:r>
            <a:r>
              <a:rPr lang="en-US" altLang="zh-CN" sz="1400" b="0" dirty="0" err="1">
                <a:ea typeface="宋体" pitchFamily="2" charset="-122"/>
              </a:rPr>
              <a:t>intLiteral</a:t>
            </a:r>
            <a:r>
              <a:rPr lang="en-US" altLang="zh-CN" sz="1400" b="0" dirty="0">
                <a:ea typeface="宋体" pitchFamily="2" charset="-122"/>
              </a:rPr>
              <a:t> ‘;’ 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| </a:t>
            </a:r>
            <a:r>
              <a:rPr lang="en-US" altLang="zh-CN" sz="1400" b="0" dirty="0">
                <a:ea typeface="宋体" pitchFamily="2" charset="-122"/>
              </a:rPr>
              <a:t>‘return’ identifier ‘;’</a:t>
            </a:r>
          </a:p>
          <a:p>
            <a:pPr algn="l"/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……</a:t>
            </a:r>
            <a:endParaRPr kumimoji="1" lang="zh-CN" altLang="en-US" sz="1400" b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5531556" y="1378088"/>
            <a:ext cx="1069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Program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6066439" y="1700108"/>
            <a:ext cx="0" cy="2682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94331" y="2007885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Function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18" name="直接连接符 17"/>
          <p:cNvCxnSpPr>
            <a:endCxn id="20" idx="0"/>
          </p:cNvCxnSpPr>
          <p:nvPr/>
        </p:nvCxnSpPr>
        <p:spPr bwMode="auto">
          <a:xfrm flipH="1">
            <a:off x="3938130" y="2315662"/>
            <a:ext cx="2128310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7" idx="2"/>
            <a:endCxn id="21" idx="0"/>
          </p:cNvCxnSpPr>
          <p:nvPr/>
        </p:nvCxnSpPr>
        <p:spPr bwMode="auto">
          <a:xfrm flipH="1">
            <a:off x="4658210" y="2315662"/>
            <a:ext cx="1408229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618167" y="2686743"/>
            <a:ext cx="639926" cy="312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Type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54154" y="268674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identifier</a:t>
            </a:r>
            <a:endParaRPr lang="zh-CN" altLang="en-US" sz="1400" dirty="0"/>
          </a:p>
        </p:txBody>
      </p:sp>
      <p:cxnSp>
        <p:nvCxnSpPr>
          <p:cNvPr id="22" name="直接连接符 21"/>
          <p:cNvCxnSpPr>
            <a:stCxn id="17" idx="2"/>
            <a:endCxn id="23" idx="0"/>
          </p:cNvCxnSpPr>
          <p:nvPr/>
        </p:nvCxnSpPr>
        <p:spPr bwMode="auto">
          <a:xfrm flipH="1">
            <a:off x="5346359" y="2315662"/>
            <a:ext cx="720080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094331" y="2686743"/>
            <a:ext cx="50405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‘(’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cxnSp>
        <p:nvCxnSpPr>
          <p:cNvPr id="24" name="直接连接符 23"/>
          <p:cNvCxnSpPr>
            <a:stCxn id="17" idx="2"/>
            <a:endCxn id="25" idx="0"/>
          </p:cNvCxnSpPr>
          <p:nvPr/>
        </p:nvCxnSpPr>
        <p:spPr bwMode="auto">
          <a:xfrm flipH="1">
            <a:off x="5861757" y="2315662"/>
            <a:ext cx="204682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621071" y="2686743"/>
            <a:ext cx="48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‘)’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cxnSp>
        <p:nvCxnSpPr>
          <p:cNvPr id="26" name="直接连接符 25"/>
          <p:cNvCxnSpPr>
            <a:stCxn id="17" idx="2"/>
          </p:cNvCxnSpPr>
          <p:nvPr/>
        </p:nvCxnSpPr>
        <p:spPr bwMode="auto">
          <a:xfrm>
            <a:off x="6066439" y="2315662"/>
            <a:ext cx="191919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004784" y="2686743"/>
            <a:ext cx="48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‘{’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cxnSp>
        <p:nvCxnSpPr>
          <p:cNvPr id="28" name="直接连接符 27"/>
          <p:cNvCxnSpPr>
            <a:stCxn id="17" idx="2"/>
          </p:cNvCxnSpPr>
          <p:nvPr/>
        </p:nvCxnSpPr>
        <p:spPr bwMode="auto">
          <a:xfrm>
            <a:off x="6066439" y="2315662"/>
            <a:ext cx="720080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426479" y="268674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Block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30" name="直接连接符 29"/>
          <p:cNvCxnSpPr>
            <a:stCxn id="17" idx="2"/>
          </p:cNvCxnSpPr>
          <p:nvPr/>
        </p:nvCxnSpPr>
        <p:spPr bwMode="auto">
          <a:xfrm>
            <a:off x="6066439" y="2315662"/>
            <a:ext cx="1487506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313259" y="2686743"/>
            <a:ext cx="48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‘}’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cxnSp>
        <p:nvCxnSpPr>
          <p:cNvPr id="32" name="直接连接符 31"/>
          <p:cNvCxnSpPr>
            <a:stCxn id="20" idx="2"/>
          </p:cNvCxnSpPr>
          <p:nvPr/>
        </p:nvCxnSpPr>
        <p:spPr bwMode="auto">
          <a:xfrm>
            <a:off x="3938130" y="2998965"/>
            <a:ext cx="0" cy="3375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167954" y="289025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(main)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35" name="直接连接符 34"/>
          <p:cNvCxnSpPr>
            <a:stCxn id="64" idx="2"/>
            <a:endCxn id="37" idx="0"/>
          </p:cNvCxnSpPr>
          <p:nvPr/>
        </p:nvCxnSpPr>
        <p:spPr bwMode="auto">
          <a:xfrm flipH="1">
            <a:off x="5312613" y="3515471"/>
            <a:ext cx="1617428" cy="3402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64" idx="2"/>
            <a:endCxn id="65" idx="0"/>
          </p:cNvCxnSpPr>
          <p:nvPr/>
        </p:nvCxnSpPr>
        <p:spPr bwMode="auto">
          <a:xfrm>
            <a:off x="6930041" y="3515471"/>
            <a:ext cx="877807" cy="175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789970" y="3855683"/>
            <a:ext cx="104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Statement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16855" y="4502415"/>
            <a:ext cx="104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Statement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39" name="直接连接符 38"/>
          <p:cNvCxnSpPr>
            <a:stCxn id="37" idx="2"/>
            <a:endCxn id="40" idx="0"/>
          </p:cNvCxnSpPr>
          <p:nvPr/>
        </p:nvCxnSpPr>
        <p:spPr bwMode="auto">
          <a:xfrm flipH="1">
            <a:off x="4249655" y="4163460"/>
            <a:ext cx="1062958" cy="3228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929692" y="4486348"/>
            <a:ext cx="639926" cy="312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Type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41" name="直接连接符 40"/>
          <p:cNvCxnSpPr>
            <a:stCxn id="40" idx="2"/>
            <a:endCxn id="42" idx="0"/>
          </p:cNvCxnSpPr>
          <p:nvPr/>
        </p:nvCxnSpPr>
        <p:spPr bwMode="auto">
          <a:xfrm>
            <a:off x="4249655" y="4798570"/>
            <a:ext cx="3581" cy="3666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749180" y="516520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int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397081" y="450299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identifier</a:t>
            </a:r>
            <a:endParaRPr lang="zh-CN" altLang="en-US" sz="1400" dirty="0"/>
          </a:p>
        </p:txBody>
      </p:sp>
      <p:cxnSp>
        <p:nvCxnSpPr>
          <p:cNvPr id="46" name="直接连接符 45"/>
          <p:cNvCxnSpPr>
            <a:stCxn id="37" idx="2"/>
            <a:endCxn id="43" idx="0"/>
          </p:cNvCxnSpPr>
          <p:nvPr/>
        </p:nvCxnSpPr>
        <p:spPr bwMode="auto">
          <a:xfrm flipH="1">
            <a:off x="4901137" y="4163460"/>
            <a:ext cx="411476" cy="3395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7" idx="2"/>
            <a:endCxn id="48" idx="0"/>
          </p:cNvCxnSpPr>
          <p:nvPr/>
        </p:nvCxnSpPr>
        <p:spPr bwMode="auto">
          <a:xfrm>
            <a:off x="5312613" y="4163460"/>
            <a:ext cx="245128" cy="3451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312613" y="4508566"/>
            <a:ext cx="49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‘=‘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682526" y="448613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intLiteral</a:t>
            </a:r>
            <a:endParaRPr lang="zh-CN" altLang="en-US" sz="1400" dirty="0"/>
          </a:p>
        </p:txBody>
      </p:sp>
      <p:cxnSp>
        <p:nvCxnSpPr>
          <p:cNvPr id="50" name="直接连接符 49"/>
          <p:cNvCxnSpPr>
            <a:stCxn id="37" idx="2"/>
            <a:endCxn id="49" idx="0"/>
          </p:cNvCxnSpPr>
          <p:nvPr/>
        </p:nvCxnSpPr>
        <p:spPr bwMode="auto">
          <a:xfrm>
            <a:off x="5312613" y="4163460"/>
            <a:ext cx="873969" cy="3226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7" idx="2"/>
            <a:endCxn id="54" idx="0"/>
          </p:cNvCxnSpPr>
          <p:nvPr/>
        </p:nvCxnSpPr>
        <p:spPr bwMode="auto">
          <a:xfrm>
            <a:off x="5312613" y="4163460"/>
            <a:ext cx="1498368" cy="3273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570295" y="4490793"/>
            <a:ext cx="48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‘;’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cxnSp>
        <p:nvCxnSpPr>
          <p:cNvPr id="55" name="直接连接符 54"/>
          <p:cNvCxnSpPr>
            <a:endCxn id="56" idx="0"/>
          </p:cNvCxnSpPr>
          <p:nvPr/>
        </p:nvCxnSpPr>
        <p:spPr bwMode="auto">
          <a:xfrm flipH="1">
            <a:off x="6089932" y="4810192"/>
            <a:ext cx="1133542" cy="8544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585876" y="566468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‘return’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412244" y="566468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identifier</a:t>
            </a:r>
            <a:endParaRPr lang="zh-CN" altLang="en-US" sz="1400" dirty="0"/>
          </a:p>
        </p:txBody>
      </p:sp>
      <p:cxnSp>
        <p:nvCxnSpPr>
          <p:cNvPr id="60" name="直接连接符 59"/>
          <p:cNvCxnSpPr>
            <a:endCxn id="57" idx="0"/>
          </p:cNvCxnSpPr>
          <p:nvPr/>
        </p:nvCxnSpPr>
        <p:spPr bwMode="auto">
          <a:xfrm flipH="1">
            <a:off x="6916300" y="4810192"/>
            <a:ext cx="307174" cy="8544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62" idx="0"/>
          </p:cNvCxnSpPr>
          <p:nvPr/>
        </p:nvCxnSpPr>
        <p:spPr bwMode="auto">
          <a:xfrm>
            <a:off x="7223474" y="4810192"/>
            <a:ext cx="377457" cy="8546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360245" y="5664801"/>
            <a:ext cx="48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‘;’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cxnSp>
        <p:nvCxnSpPr>
          <p:cNvPr id="63" name="直接连接符 62"/>
          <p:cNvCxnSpPr>
            <a:stCxn id="29" idx="2"/>
            <a:endCxn id="64" idx="0"/>
          </p:cNvCxnSpPr>
          <p:nvPr/>
        </p:nvCxnSpPr>
        <p:spPr bwMode="auto">
          <a:xfrm flipH="1">
            <a:off x="6930041" y="2994520"/>
            <a:ext cx="494" cy="213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222876" y="3207694"/>
            <a:ext cx="1414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333399"/>
                </a:solidFill>
              </a:rPr>
              <a:t>StatementList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100683" y="3690508"/>
            <a:ext cx="1414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333399"/>
                </a:solidFill>
              </a:rPr>
              <a:t>StatementList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66" name="直接连接符 65"/>
          <p:cNvCxnSpPr>
            <a:stCxn id="38" idx="0"/>
            <a:endCxn id="65" idx="2"/>
          </p:cNvCxnSpPr>
          <p:nvPr/>
        </p:nvCxnSpPr>
        <p:spPr bwMode="auto">
          <a:xfrm flipV="1">
            <a:off x="7439498" y="3998285"/>
            <a:ext cx="368350" cy="5041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694175" y="5122504"/>
            <a:ext cx="1414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333399"/>
                </a:solidFill>
              </a:rPr>
              <a:t>StatementList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68" name="直接连接符 67"/>
          <p:cNvCxnSpPr>
            <a:stCxn id="65" idx="2"/>
            <a:endCxn id="67" idx="0"/>
          </p:cNvCxnSpPr>
          <p:nvPr/>
        </p:nvCxnSpPr>
        <p:spPr bwMode="auto">
          <a:xfrm>
            <a:off x="7807848" y="3998285"/>
            <a:ext cx="593492" cy="11242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7" idx="2"/>
            <a:endCxn id="70" idx="0"/>
          </p:cNvCxnSpPr>
          <p:nvPr/>
        </p:nvCxnSpPr>
        <p:spPr bwMode="auto">
          <a:xfrm>
            <a:off x="8401340" y="5430281"/>
            <a:ext cx="5835" cy="4272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884532" y="5857527"/>
            <a:ext cx="104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ε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445703" y="330255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int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381807" y="469045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(a)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461927" y="469045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(2022)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470039" y="584258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(a)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827088" y="1330325"/>
            <a:ext cx="7993062" cy="1585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语义分析</a:t>
            </a:r>
            <a:endParaRPr lang="zh-CN" altLang="en-US" sz="32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对语法分析后的程序进行语义分析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不符合语义规则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时给出语义错误信息</a:t>
            </a:r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91680" y="3553275"/>
            <a:ext cx="4769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333399"/>
                </a:solidFill>
                <a:ea typeface="宋体" pitchFamily="2" charset="-122"/>
              </a:rPr>
              <a:t>int main() {</a:t>
            </a:r>
          </a:p>
          <a:p>
            <a:pPr algn="l"/>
            <a:r>
              <a:rPr lang="en-US" altLang="zh-CN" sz="2400" dirty="0">
                <a:solidFill>
                  <a:srgbClr val="333399"/>
                </a:solidFill>
                <a:ea typeface="宋体" pitchFamily="2" charset="-122"/>
              </a:rPr>
              <a:t>    int a = 2022;</a:t>
            </a:r>
          </a:p>
          <a:p>
            <a:pPr algn="l"/>
            <a:r>
              <a:rPr lang="zh-CN" altLang="en-US" sz="2400" dirty="0">
                <a:solidFill>
                  <a:srgbClr val="333399"/>
                </a:solidFill>
                <a:ea typeface="宋体" pitchFamily="2" charset="-122"/>
              </a:rPr>
              <a:t>    </a:t>
            </a:r>
            <a:r>
              <a:rPr lang="en-US" altLang="zh-CN" sz="2400" dirty="0">
                <a:solidFill>
                  <a:srgbClr val="333399"/>
                </a:solidFill>
                <a:ea typeface="宋体" pitchFamily="2" charset="-122"/>
              </a:rPr>
              <a:t>a[1] = 2022;</a:t>
            </a:r>
          </a:p>
          <a:p>
            <a:pPr algn="l"/>
            <a:endParaRPr lang="en-US" altLang="zh-CN" sz="2400" dirty="0">
              <a:solidFill>
                <a:srgbClr val="333399"/>
              </a:solidFill>
              <a:ea typeface="宋体" pitchFamily="2" charset="-122"/>
            </a:endParaRPr>
          </a:p>
          <a:p>
            <a:pPr algn="l"/>
            <a:r>
              <a:rPr lang="en-US" altLang="zh-CN" sz="2400" dirty="0">
                <a:solidFill>
                  <a:srgbClr val="333399"/>
                </a:solidFill>
                <a:ea typeface="宋体" pitchFamily="2" charset="-122"/>
              </a:rPr>
              <a:t>    return b;</a:t>
            </a:r>
          </a:p>
          <a:p>
            <a:pPr algn="l"/>
            <a:r>
              <a:rPr kumimoji="1" lang="en-US" altLang="zh-CN" sz="2400" dirty="0">
                <a:solidFill>
                  <a:srgbClr val="333399"/>
                </a:solidFill>
                <a:ea typeface="宋体" pitchFamily="2" charset="-122"/>
              </a:rPr>
              <a:t>}</a:t>
            </a:r>
            <a:endParaRPr kumimoji="1" lang="zh-CN" altLang="en-US" sz="2800" dirty="0"/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3181276" y="5464969"/>
            <a:ext cx="504056" cy="268287"/>
          </a:xfrm>
          <a:prstGeom prst="line">
            <a:avLst/>
          </a:prstGeom>
          <a:ln>
            <a:solidFill>
              <a:srgbClr val="9900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>
            <a:off x="3685332" y="5733256"/>
            <a:ext cx="4392488" cy="0"/>
          </a:xfrm>
          <a:prstGeom prst="line">
            <a:avLst/>
          </a:prstGeom>
          <a:ln>
            <a:solidFill>
              <a:srgbClr val="9900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045372" y="5394702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Error: using undefined variable ‘b’</a:t>
            </a:r>
            <a:endParaRPr lang="zh-CN" altLang="en-US" sz="1600" dirty="0"/>
          </a:p>
        </p:txBody>
      </p:sp>
      <p:cxnSp>
        <p:nvCxnSpPr>
          <p:cNvPr id="13" name="直接连接符 9"/>
          <p:cNvCxnSpPr/>
          <p:nvPr/>
        </p:nvCxnSpPr>
        <p:spPr bwMode="auto">
          <a:xfrm>
            <a:off x="3181276" y="4708887"/>
            <a:ext cx="504056" cy="268287"/>
          </a:xfrm>
          <a:prstGeom prst="line">
            <a:avLst/>
          </a:prstGeom>
          <a:ln>
            <a:solidFill>
              <a:srgbClr val="9900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1"/>
          <p:cNvCxnSpPr/>
          <p:nvPr/>
        </p:nvCxnSpPr>
        <p:spPr bwMode="auto">
          <a:xfrm>
            <a:off x="3685332" y="4977174"/>
            <a:ext cx="4392488" cy="0"/>
          </a:xfrm>
          <a:prstGeom prst="line">
            <a:avLst/>
          </a:prstGeom>
          <a:ln>
            <a:solidFill>
              <a:srgbClr val="9900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045372" y="4638620"/>
            <a:ext cx="37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Error: subscripted value is not array</a:t>
            </a:r>
            <a:endParaRPr lang="zh-CN" altLang="en-US" sz="1600" dirty="0"/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1125538"/>
            <a:ext cx="8316912" cy="115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符号表</a:t>
            </a:r>
            <a:endParaRPr lang="zh-CN" altLang="en-US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b="0" i="1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收集每个名字的各种属性用于语义分析及后续各阶段</a:t>
            </a:r>
          </a:p>
        </p:txBody>
      </p:sp>
      <p:sp>
        <p:nvSpPr>
          <p:cNvPr id="4101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35077" y="3762544"/>
            <a:ext cx="1951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int main() {</a:t>
            </a:r>
          </a:p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    int a = 2022;</a:t>
            </a:r>
          </a:p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    return a;</a:t>
            </a:r>
          </a:p>
          <a:p>
            <a:pPr algn="l"/>
            <a:r>
              <a:rPr kumimoji="1" lang="en-US" altLang="zh-CN" sz="1600" dirty="0">
                <a:solidFill>
                  <a:srgbClr val="333399"/>
                </a:solidFill>
                <a:ea typeface="宋体" pitchFamily="2" charset="-122"/>
              </a:rPr>
              <a:t>}</a:t>
            </a:r>
            <a:endParaRPr kumimoji="1" lang="zh-CN" altLang="en-US" sz="1600" dirty="0"/>
          </a:p>
        </p:txBody>
      </p:sp>
      <p:graphicFrame>
        <p:nvGraphicFramePr>
          <p:cNvPr id="11" name="表格 2"/>
          <p:cNvGraphicFramePr>
            <a:graphicFrameLocks noGrp="1"/>
          </p:cNvGraphicFramePr>
          <p:nvPr/>
        </p:nvGraphicFramePr>
        <p:xfrm>
          <a:off x="3972273" y="3021704"/>
          <a:ext cx="3736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7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类别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子符号表指针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 bwMode="auto">
          <a:xfrm>
            <a:off x="6804249" y="3613544"/>
            <a:ext cx="0" cy="1152128"/>
          </a:xfrm>
          <a:prstGeom prst="straightConnector1">
            <a:avLst/>
          </a:prstGeom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表格 2"/>
          <p:cNvGraphicFramePr>
            <a:graphicFrameLocks noGrp="1"/>
          </p:cNvGraphicFramePr>
          <p:nvPr/>
        </p:nvGraphicFramePr>
        <p:xfrm>
          <a:off x="3972272" y="4837680"/>
          <a:ext cx="3800125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类别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子符号表指针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650087" y="2549586"/>
            <a:ext cx="22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全局作用域符号表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416971" y="5693186"/>
            <a:ext cx="2847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main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函数作用域符号表</a:t>
            </a: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331913"/>
            <a:ext cx="7561262" cy="3201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出错处理</a:t>
            </a:r>
            <a:endParaRPr lang="zh-CN" altLang="en-US" sz="32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2" algn="l">
              <a:buFont typeface="Symbol" panose="05050102010706020507" pitchFamily="18" charset="2"/>
              <a:buChar char="-"/>
            </a:pPr>
            <a:r>
              <a:rPr lang="zh-CN" altLang="en-US" sz="2800" b="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检查错误</a:t>
            </a:r>
          </a:p>
          <a:p>
            <a:pPr lvl="2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报告出错信息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error reporting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2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>
              <a:buFont typeface="Symbol" panose="05050102010706020507" pitchFamily="18" charset="2"/>
              <a:buChar char="-"/>
            </a:pPr>
            <a:r>
              <a:rPr lang="zh-CN" altLang="en-US" sz="2800" b="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排错</a:t>
            </a:r>
          </a:p>
          <a:p>
            <a:pPr lvl="2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800" b="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恢复编译工作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error recovery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chemeClr val="tx1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3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900113" y="1196975"/>
            <a:ext cx="7632700" cy="11079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中间代码生成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sz="3200" dirty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抽象语法树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AST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12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5131" name="AutoShape 17"/>
          <p:cNvSpPr>
            <a:spLocks noChangeArrowheads="1"/>
          </p:cNvSpPr>
          <p:nvPr/>
        </p:nvSpPr>
        <p:spPr bwMode="auto">
          <a:xfrm rot="5400000">
            <a:off x="2807667" y="3752975"/>
            <a:ext cx="792163" cy="576262"/>
          </a:xfrm>
          <a:custGeom>
            <a:avLst/>
            <a:gdLst>
              <a:gd name="T0" fmla="*/ 565846 w 21600"/>
              <a:gd name="T1" fmla="*/ 0 h 21600"/>
              <a:gd name="T2" fmla="*/ 339493 w 21600"/>
              <a:gd name="T3" fmla="*/ 192087 h 21600"/>
              <a:gd name="T4" fmla="*/ 0 w 21600"/>
              <a:gd name="T5" fmla="*/ 480245 h 21600"/>
              <a:gd name="T6" fmla="*/ 339493 w 21600"/>
              <a:gd name="T7" fmla="*/ 576262 h 21600"/>
              <a:gd name="T8" fmla="*/ 678986 w 21600"/>
              <a:gd name="T9" fmla="*/ 400182 h 21600"/>
              <a:gd name="T10" fmla="*/ 792163 w 21600"/>
              <a:gd name="T11" fmla="*/ 19208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noFill/>
          <a:ln w="19050" algn="ctr">
            <a:solidFill>
              <a:srgbClr val="800080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96604" y="2564904"/>
            <a:ext cx="1951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int main() {</a:t>
            </a:r>
          </a:p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    int a = 2022;</a:t>
            </a:r>
          </a:p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    return a;</a:t>
            </a:r>
          </a:p>
          <a:p>
            <a:pPr algn="l"/>
            <a:r>
              <a:rPr kumimoji="1" lang="en-US" altLang="zh-CN" sz="1600" dirty="0">
                <a:solidFill>
                  <a:srgbClr val="333399"/>
                </a:solidFill>
                <a:ea typeface="宋体" pitchFamily="2" charset="-122"/>
              </a:rPr>
              <a:t>}</a:t>
            </a:r>
            <a:endParaRPr kumimoji="1"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62371" y="5068341"/>
            <a:ext cx="5193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Program -&gt; Function</a:t>
            </a:r>
          </a:p>
          <a:p>
            <a:pPr algn="l"/>
            <a:r>
              <a:rPr kumimoji="1" lang="en-US" altLang="zh-CN" sz="1400" b="0" dirty="0">
                <a:solidFill>
                  <a:srgbClr val="333399"/>
                </a:solidFill>
                <a:ea typeface="宋体" pitchFamily="2" charset="-122"/>
              </a:rPr>
              <a:t>Function -&gt; Type </a:t>
            </a:r>
            <a:r>
              <a:rPr kumimoji="1" lang="en-US" altLang="zh-CN" sz="1400" b="0" dirty="0">
                <a:ea typeface="宋体" pitchFamily="2" charset="-122"/>
              </a:rPr>
              <a:t>identifier ‘(’ ‘)’ ‘{’ </a:t>
            </a:r>
            <a:r>
              <a:rPr kumimoji="1" lang="en-US" altLang="zh-CN" sz="1400" b="0" dirty="0">
                <a:solidFill>
                  <a:srgbClr val="333399"/>
                </a:solidFill>
                <a:ea typeface="宋体" pitchFamily="2" charset="-122"/>
              </a:rPr>
              <a:t>Block </a:t>
            </a:r>
            <a:r>
              <a:rPr kumimoji="1" lang="en-US" altLang="zh-CN" sz="1400" b="0" dirty="0">
                <a:ea typeface="宋体" pitchFamily="2" charset="-122"/>
              </a:rPr>
              <a:t>‘}’</a:t>
            </a:r>
          </a:p>
          <a:p>
            <a:pPr algn="l"/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Block -&gt; </a:t>
            </a:r>
            <a:r>
              <a:rPr lang="en-US" altLang="zh-CN" sz="1400" b="0" dirty="0" err="1">
                <a:solidFill>
                  <a:srgbClr val="333399"/>
                </a:solidFill>
                <a:ea typeface="宋体" pitchFamily="2" charset="-122"/>
              </a:rPr>
              <a:t>StatementList</a:t>
            </a:r>
            <a:endParaRPr lang="en-US" altLang="zh-CN" sz="1400" b="0" dirty="0">
              <a:solidFill>
                <a:srgbClr val="333399"/>
              </a:solidFill>
              <a:ea typeface="宋体" pitchFamily="2" charset="-122"/>
            </a:endParaRPr>
          </a:p>
          <a:p>
            <a:pPr algn="l"/>
            <a:r>
              <a:rPr lang="en-US" altLang="zh-CN" sz="1400" b="0" dirty="0" err="1">
                <a:solidFill>
                  <a:srgbClr val="333399"/>
                </a:solidFill>
                <a:ea typeface="宋体" pitchFamily="2" charset="-122"/>
              </a:rPr>
              <a:t>StatementList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-&gt; Statement </a:t>
            </a:r>
            <a:r>
              <a:rPr lang="en-US" altLang="zh-CN" sz="1400" b="0" dirty="0" err="1">
                <a:solidFill>
                  <a:srgbClr val="333399"/>
                </a:solidFill>
                <a:ea typeface="宋体" pitchFamily="2" charset="-122"/>
              </a:rPr>
              <a:t>StatementList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| ε</a:t>
            </a:r>
          </a:p>
          <a:p>
            <a:pPr algn="l"/>
            <a:r>
              <a:rPr kumimoji="1" lang="en-US" altLang="zh-CN" sz="1400" b="0" dirty="0">
                <a:solidFill>
                  <a:srgbClr val="333399"/>
                </a:solidFill>
                <a:ea typeface="宋体" pitchFamily="2" charset="-122"/>
              </a:rPr>
              <a:t>Statement -&gt;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Type </a:t>
            </a:r>
            <a:r>
              <a:rPr lang="en-US" altLang="zh-CN" sz="1400" b="0" dirty="0">
                <a:ea typeface="宋体" pitchFamily="2" charset="-122"/>
              </a:rPr>
              <a:t>identifier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</a:t>
            </a:r>
            <a:r>
              <a:rPr lang="en-US" altLang="zh-CN" sz="1400" b="0" dirty="0">
                <a:ea typeface="宋体" pitchFamily="2" charset="-122"/>
              </a:rPr>
              <a:t>‘=’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</a:t>
            </a:r>
            <a:r>
              <a:rPr lang="en-US" altLang="zh-CN" sz="1400" b="0" dirty="0" err="1">
                <a:ea typeface="宋体" pitchFamily="2" charset="-122"/>
              </a:rPr>
              <a:t>intLiteral</a:t>
            </a:r>
            <a:r>
              <a:rPr lang="en-US" altLang="zh-CN" sz="1400" b="0" dirty="0">
                <a:ea typeface="宋体" pitchFamily="2" charset="-122"/>
              </a:rPr>
              <a:t> ‘;’ 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| </a:t>
            </a:r>
            <a:r>
              <a:rPr lang="en-US" altLang="zh-CN" sz="1400" b="0" dirty="0">
                <a:ea typeface="宋体" pitchFamily="2" charset="-122"/>
              </a:rPr>
              <a:t>‘return’ identifier ‘;’</a:t>
            </a:r>
          </a:p>
          <a:p>
            <a:pPr algn="l"/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……</a:t>
            </a:r>
            <a:endParaRPr kumimoji="1" lang="zh-CN" altLang="en-US" sz="1400" b="0" dirty="0"/>
          </a:p>
        </p:txBody>
      </p:sp>
      <p:sp>
        <p:nvSpPr>
          <p:cNvPr id="36" name="文本框 35"/>
          <p:cNvSpPr txBox="1"/>
          <p:nvPr/>
        </p:nvSpPr>
        <p:spPr>
          <a:xfrm>
            <a:off x="5771652" y="1916832"/>
            <a:ext cx="1069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Program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6306535" y="2238852"/>
            <a:ext cx="0" cy="2682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334427" y="2546629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Function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39" name="直接连接符 38"/>
          <p:cNvCxnSpPr>
            <a:stCxn id="38" idx="2"/>
            <a:endCxn id="41" idx="0"/>
          </p:cNvCxnSpPr>
          <p:nvPr/>
        </p:nvCxnSpPr>
        <p:spPr bwMode="auto">
          <a:xfrm flipH="1">
            <a:off x="4721595" y="2854406"/>
            <a:ext cx="1584940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2"/>
            <a:endCxn id="42" idx="0"/>
          </p:cNvCxnSpPr>
          <p:nvPr/>
        </p:nvCxnSpPr>
        <p:spPr bwMode="auto">
          <a:xfrm flipH="1">
            <a:off x="5939232" y="2854406"/>
            <a:ext cx="367303" cy="3705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193281" y="3225487"/>
            <a:ext cx="1056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Type int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204187" y="3225002"/>
            <a:ext cx="1470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Identifier main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43" name="直接连接符 42"/>
          <p:cNvCxnSpPr>
            <a:stCxn id="38" idx="2"/>
          </p:cNvCxnSpPr>
          <p:nvPr/>
        </p:nvCxnSpPr>
        <p:spPr bwMode="auto">
          <a:xfrm>
            <a:off x="6306535" y="2854406"/>
            <a:ext cx="720080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666575" y="322548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Block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45" name="直接连接符 44"/>
          <p:cNvCxnSpPr>
            <a:stCxn id="44" idx="2"/>
            <a:endCxn id="47" idx="0"/>
          </p:cNvCxnSpPr>
          <p:nvPr/>
        </p:nvCxnSpPr>
        <p:spPr bwMode="auto">
          <a:xfrm flipH="1">
            <a:off x="6167426" y="3533264"/>
            <a:ext cx="1003205" cy="3114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4" idx="2"/>
            <a:endCxn id="48" idx="0"/>
          </p:cNvCxnSpPr>
          <p:nvPr/>
        </p:nvCxnSpPr>
        <p:spPr bwMode="auto">
          <a:xfrm>
            <a:off x="7170631" y="3533264"/>
            <a:ext cx="978184" cy="3245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644783" y="3844691"/>
            <a:ext cx="104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Statement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26172" y="3857769"/>
            <a:ext cx="104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Statement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49" name="直接连接符 48"/>
          <p:cNvCxnSpPr>
            <a:stCxn id="47" idx="2"/>
            <a:endCxn id="50" idx="0"/>
          </p:cNvCxnSpPr>
          <p:nvPr/>
        </p:nvCxnSpPr>
        <p:spPr bwMode="auto">
          <a:xfrm flipH="1">
            <a:off x="4588616" y="4152468"/>
            <a:ext cx="1578810" cy="4260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067944" y="4578565"/>
            <a:ext cx="104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Type int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164058" y="4612017"/>
            <a:ext cx="109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Identifier 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52" name="直接连接符 51"/>
          <p:cNvCxnSpPr>
            <a:stCxn id="47" idx="2"/>
            <a:endCxn id="51" idx="0"/>
          </p:cNvCxnSpPr>
          <p:nvPr/>
        </p:nvCxnSpPr>
        <p:spPr bwMode="auto">
          <a:xfrm flipH="1">
            <a:off x="5711039" y="4152468"/>
            <a:ext cx="456387" cy="45954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222196" y="4595159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333399"/>
                </a:solidFill>
              </a:rPr>
              <a:t>IntLiteral</a:t>
            </a:r>
            <a:r>
              <a:rPr lang="en-US" altLang="zh-CN" sz="1400" dirty="0">
                <a:solidFill>
                  <a:srgbClr val="333399"/>
                </a:solidFill>
              </a:rPr>
              <a:t> 2022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54" name="直接连接符 53"/>
          <p:cNvCxnSpPr>
            <a:stCxn id="47" idx="2"/>
            <a:endCxn id="53" idx="0"/>
          </p:cNvCxnSpPr>
          <p:nvPr/>
        </p:nvCxnSpPr>
        <p:spPr bwMode="auto">
          <a:xfrm>
            <a:off x="6167426" y="4152468"/>
            <a:ext cx="558826" cy="4426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8" idx="2"/>
            <a:endCxn id="56" idx="0"/>
          </p:cNvCxnSpPr>
          <p:nvPr/>
        </p:nvCxnSpPr>
        <p:spPr bwMode="auto">
          <a:xfrm flipH="1">
            <a:off x="8139106" y="4165546"/>
            <a:ext cx="9709" cy="4560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635050" y="462157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Return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563042" y="5304787"/>
            <a:ext cx="112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Identifier 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58" name="直接连接符 57"/>
          <p:cNvCxnSpPr>
            <a:stCxn id="56" idx="2"/>
            <a:endCxn id="57" idx="0"/>
          </p:cNvCxnSpPr>
          <p:nvPr/>
        </p:nvCxnSpPr>
        <p:spPr bwMode="auto">
          <a:xfrm flipH="1">
            <a:off x="8127510" y="4929356"/>
            <a:ext cx="11596" cy="3754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71550" y="1196975"/>
            <a:ext cx="7632700" cy="11079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中间代码生成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sz="3200" dirty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三地址码 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6149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6150" name="AutoShape 15"/>
          <p:cNvSpPr>
            <a:spLocks noChangeArrowheads="1"/>
          </p:cNvSpPr>
          <p:nvPr/>
        </p:nvSpPr>
        <p:spPr bwMode="auto">
          <a:xfrm>
            <a:off x="5179863" y="3735313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19050" algn="ctr">
            <a:solidFill>
              <a:srgbClr val="800080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03300" y="2708920"/>
            <a:ext cx="1069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Program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3138183" y="3030940"/>
            <a:ext cx="0" cy="2682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166075" y="3338717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Function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14" name="直接连接符 13"/>
          <p:cNvCxnSpPr>
            <a:stCxn id="13" idx="2"/>
            <a:endCxn id="16" idx="0"/>
          </p:cNvCxnSpPr>
          <p:nvPr/>
        </p:nvCxnSpPr>
        <p:spPr bwMode="auto">
          <a:xfrm flipH="1">
            <a:off x="1553243" y="3646494"/>
            <a:ext cx="1584940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2"/>
            <a:endCxn id="17" idx="0"/>
          </p:cNvCxnSpPr>
          <p:nvPr/>
        </p:nvCxnSpPr>
        <p:spPr bwMode="auto">
          <a:xfrm flipH="1">
            <a:off x="2770880" y="3646494"/>
            <a:ext cx="367303" cy="3705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24929" y="4017575"/>
            <a:ext cx="1056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Type int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5835" y="4017090"/>
            <a:ext cx="1470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Identifier main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18" name="直接连接符 17"/>
          <p:cNvCxnSpPr>
            <a:stCxn id="13" idx="2"/>
          </p:cNvCxnSpPr>
          <p:nvPr/>
        </p:nvCxnSpPr>
        <p:spPr bwMode="auto">
          <a:xfrm>
            <a:off x="3138183" y="3646494"/>
            <a:ext cx="720080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98223" y="401757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Block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20" name="直接连接符 19"/>
          <p:cNvCxnSpPr>
            <a:stCxn id="19" idx="2"/>
            <a:endCxn id="22" idx="0"/>
          </p:cNvCxnSpPr>
          <p:nvPr/>
        </p:nvCxnSpPr>
        <p:spPr bwMode="auto">
          <a:xfrm flipH="1">
            <a:off x="2999074" y="4325352"/>
            <a:ext cx="1003205" cy="3114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9" idx="2"/>
            <a:endCxn id="23" idx="0"/>
          </p:cNvCxnSpPr>
          <p:nvPr/>
        </p:nvCxnSpPr>
        <p:spPr bwMode="auto">
          <a:xfrm>
            <a:off x="4002279" y="4325352"/>
            <a:ext cx="978184" cy="3245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476431" y="4636779"/>
            <a:ext cx="104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Statement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57820" y="4649857"/>
            <a:ext cx="104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Statement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24" name="直接连接符 23"/>
          <p:cNvCxnSpPr>
            <a:stCxn id="22" idx="2"/>
            <a:endCxn id="25" idx="0"/>
          </p:cNvCxnSpPr>
          <p:nvPr/>
        </p:nvCxnSpPr>
        <p:spPr bwMode="auto">
          <a:xfrm flipH="1">
            <a:off x="1420264" y="4944556"/>
            <a:ext cx="1578810" cy="4260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99592" y="5370653"/>
            <a:ext cx="104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Type int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95706" y="5404105"/>
            <a:ext cx="109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Identifier 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27" name="直接连接符 26"/>
          <p:cNvCxnSpPr>
            <a:stCxn id="22" idx="2"/>
            <a:endCxn id="26" idx="0"/>
          </p:cNvCxnSpPr>
          <p:nvPr/>
        </p:nvCxnSpPr>
        <p:spPr bwMode="auto">
          <a:xfrm flipH="1">
            <a:off x="2542687" y="4944556"/>
            <a:ext cx="456387" cy="45954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053844" y="5387247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333399"/>
                </a:solidFill>
              </a:rPr>
              <a:t>IntLiteral</a:t>
            </a:r>
            <a:r>
              <a:rPr lang="en-US" altLang="zh-CN" sz="1400" dirty="0">
                <a:solidFill>
                  <a:srgbClr val="333399"/>
                </a:solidFill>
              </a:rPr>
              <a:t> 2022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29" name="直接连接符 28"/>
          <p:cNvCxnSpPr>
            <a:stCxn id="22" idx="2"/>
            <a:endCxn id="28" idx="0"/>
          </p:cNvCxnSpPr>
          <p:nvPr/>
        </p:nvCxnSpPr>
        <p:spPr bwMode="auto">
          <a:xfrm>
            <a:off x="2999074" y="4944556"/>
            <a:ext cx="558826" cy="4426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3" idx="2"/>
            <a:endCxn id="31" idx="0"/>
          </p:cNvCxnSpPr>
          <p:nvPr/>
        </p:nvCxnSpPr>
        <p:spPr bwMode="auto">
          <a:xfrm flipH="1">
            <a:off x="4970754" y="4957634"/>
            <a:ext cx="9709" cy="4560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466698" y="541366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Return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94690" y="6096875"/>
            <a:ext cx="112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Identifier 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33" name="直接连接符 32"/>
          <p:cNvCxnSpPr>
            <a:stCxn id="31" idx="2"/>
            <a:endCxn id="32" idx="0"/>
          </p:cNvCxnSpPr>
          <p:nvPr/>
        </p:nvCxnSpPr>
        <p:spPr bwMode="auto">
          <a:xfrm flipH="1">
            <a:off x="4959158" y="5721444"/>
            <a:ext cx="11596" cy="3754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444208" y="3284984"/>
            <a:ext cx="230093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1600" dirty="0">
                <a:solidFill>
                  <a:srgbClr val="333399"/>
                </a:solidFill>
              </a:rPr>
              <a:t>main: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333399"/>
                </a:solidFill>
              </a:rPr>
              <a:t>        _T0 = 2022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333399"/>
                </a:solidFill>
              </a:rPr>
              <a:t>        _T1 = _T0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333399"/>
                </a:solidFill>
              </a:rPr>
              <a:t>        </a:t>
            </a:r>
            <a:r>
              <a:rPr kumimoji="1" lang="en-US" altLang="zh-CN" sz="1600" dirty="0">
                <a:solidFill>
                  <a:srgbClr val="333399"/>
                </a:solidFill>
              </a:rPr>
              <a:t>return _T1</a:t>
            </a:r>
            <a:endParaRPr kumimoji="1" lang="zh-CN" altLang="en-US" sz="16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116013" y="1556792"/>
            <a:ext cx="5472112" cy="1036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目标代码生成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sz="3200" dirty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endParaRPr lang="zh-CN" altLang="en-US" sz="6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生成目标机代码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7174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652120" y="2492896"/>
            <a:ext cx="223202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0" rIns="0">
            <a:spAutoFit/>
          </a:bodyPr>
          <a:lstStyle/>
          <a:p>
            <a:pPr lvl="1" algn="l"/>
            <a:r>
              <a:rPr lang="en-GB" altLang="zh-CN" sz="1800" b="0" dirty="0">
                <a:latin typeface="+mn-lt"/>
              </a:rPr>
              <a:t>RISC-V</a:t>
            </a:r>
            <a:r>
              <a:rPr lang="en-GB" altLang="zh-CN" dirty="0">
                <a:latin typeface="楷体_GB2312" pitchFamily="49" charset="-122"/>
              </a:rPr>
              <a:t> </a:t>
            </a:r>
            <a:r>
              <a:rPr lang="zh-CN" altLang="en-GB" dirty="0">
                <a:latin typeface="华文楷体" panose="02010600040101010101" pitchFamily="2" charset="-122"/>
                <a:ea typeface="华文楷体" panose="02010600040101010101" pitchFamily="2" charset="-122"/>
              </a:rPr>
              <a:t>汇编码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4035237" y="4167051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19050" algn="ctr">
            <a:solidFill>
              <a:srgbClr val="800080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08284" y="3578943"/>
            <a:ext cx="26269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1800" dirty="0">
                <a:solidFill>
                  <a:srgbClr val="333399"/>
                </a:solidFill>
              </a:rPr>
              <a:t>main: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333399"/>
                </a:solidFill>
              </a:rPr>
              <a:t>        _T0 = 2022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333399"/>
                </a:solidFill>
              </a:rPr>
              <a:t>        _T1 = _T0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tabLst>
                <a:tab pos="1528445" algn="l"/>
              </a:tabLst>
            </a:pPr>
            <a:r>
              <a:rPr lang="en-US" altLang="zh-CN" sz="1800" dirty="0">
                <a:solidFill>
                  <a:srgbClr val="333399"/>
                </a:solidFill>
              </a:rPr>
              <a:t>        </a:t>
            </a:r>
            <a:r>
              <a:rPr kumimoji="1" lang="en-US" altLang="zh-CN" sz="1800" dirty="0">
                <a:solidFill>
                  <a:srgbClr val="333399"/>
                </a:solidFill>
              </a:rPr>
              <a:t>return _T1</a:t>
            </a:r>
            <a:endParaRPr kumimoji="1" lang="zh-CN" altLang="en-US" sz="1800" dirty="0">
              <a:solidFill>
                <a:srgbClr val="333399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76263" y="3282657"/>
            <a:ext cx="230093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1800" dirty="0">
                <a:solidFill>
                  <a:srgbClr val="333399"/>
                </a:solidFill>
              </a:rPr>
              <a:t>        .text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333399"/>
                </a:solidFill>
              </a:rPr>
              <a:t>        .</a:t>
            </a:r>
            <a:r>
              <a:rPr lang="en-US" altLang="zh-CN" sz="1800" dirty="0" err="1">
                <a:solidFill>
                  <a:srgbClr val="333399"/>
                </a:solidFill>
              </a:rPr>
              <a:t>globl</a:t>
            </a:r>
            <a:r>
              <a:rPr lang="en-US" altLang="zh-CN" sz="1800" dirty="0">
                <a:solidFill>
                  <a:srgbClr val="333399"/>
                </a:solidFill>
              </a:rPr>
              <a:t> main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1800" dirty="0">
                <a:solidFill>
                  <a:srgbClr val="333399"/>
                </a:solidFill>
              </a:rPr>
              <a:t>main: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1800" dirty="0">
                <a:solidFill>
                  <a:srgbClr val="333399"/>
                </a:solidFill>
              </a:rPr>
              <a:t>        </a:t>
            </a:r>
            <a:r>
              <a:rPr kumimoji="1" lang="en-US" altLang="zh-CN" sz="1800" dirty="0">
                <a:solidFill>
                  <a:srgbClr val="333399"/>
                </a:solidFill>
              </a:rPr>
              <a:t>li t0, 2022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333399"/>
                </a:solidFill>
              </a:rPr>
              <a:t>        mv t1, t0</a:t>
            </a:r>
            <a:endParaRPr kumimoji="1" lang="en-US" altLang="zh-CN" sz="1800" dirty="0">
              <a:solidFill>
                <a:srgbClr val="333399"/>
              </a:solidFill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333399"/>
                </a:solidFill>
              </a:rPr>
              <a:t>        mv a0, t1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1800" dirty="0">
                <a:solidFill>
                  <a:srgbClr val="333399"/>
                </a:solidFill>
              </a:rPr>
              <a:t>        ret</a:t>
            </a:r>
            <a:endParaRPr kumimoji="1" lang="zh-CN" altLang="en-US" sz="18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6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684213" y="1193800"/>
            <a:ext cx="72009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小结</a:t>
            </a:r>
            <a:r>
              <a:rPr lang="en-US" altLang="zh-CN" sz="32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32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典型编译程序的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主要逻辑模块</a:t>
            </a:r>
            <a:endParaRPr lang="zh-CN" altLang="en-US" sz="320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3636963" y="1987550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词法分析模块</a:t>
            </a:r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3636963" y="2708275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语法分析模块</a:t>
            </a:r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3636963" y="3429000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语义分析模块</a:t>
            </a:r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3636963" y="4868863"/>
            <a:ext cx="215900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中间代码优化模块</a:t>
            </a:r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3636963" y="6308725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目标代码优化模块</a:t>
            </a:r>
          </a:p>
        </p:txBody>
      </p:sp>
      <p:sp>
        <p:nvSpPr>
          <p:cNvPr id="40973" name="AutoShape 13"/>
          <p:cNvSpPr>
            <a:spLocks noChangeArrowheads="1"/>
          </p:cNvSpPr>
          <p:nvPr/>
        </p:nvSpPr>
        <p:spPr bwMode="auto">
          <a:xfrm>
            <a:off x="3636963" y="5588000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目标代码生成模块</a:t>
            </a: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auto">
          <a:xfrm>
            <a:off x="1331913" y="3068638"/>
            <a:ext cx="431800" cy="2519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符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号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管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理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模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</a:p>
        </p:txBody>
      </p:sp>
      <p:sp>
        <p:nvSpPr>
          <p:cNvPr id="40975" name="AutoShape 15"/>
          <p:cNvSpPr>
            <a:spLocks noChangeArrowheads="1"/>
          </p:cNvSpPr>
          <p:nvPr/>
        </p:nvSpPr>
        <p:spPr bwMode="auto">
          <a:xfrm>
            <a:off x="3636963" y="4148138"/>
            <a:ext cx="215900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中间代码生成模块</a:t>
            </a:r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>
            <a:off x="7597775" y="3068638"/>
            <a:ext cx="431800" cy="2519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错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误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处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理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模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4716463" y="2347913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4716463" y="3068638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4716463" y="3787775"/>
            <a:ext cx="0" cy="36036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4716463" y="4508500"/>
            <a:ext cx="0" cy="36036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4716463" y="5227638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4716463" y="5948363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1763713" y="4364038"/>
            <a:ext cx="187325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 flipV="1">
            <a:off x="1763713" y="3644900"/>
            <a:ext cx="1873250" cy="43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 flipV="1">
            <a:off x="1763713" y="2852738"/>
            <a:ext cx="1873250" cy="9350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V="1">
            <a:off x="1763713" y="2132013"/>
            <a:ext cx="1873250" cy="14398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1763713" y="4579938"/>
            <a:ext cx="1873250" cy="4333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1763713" y="4868863"/>
            <a:ext cx="1873250" cy="9366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1763713" y="5156200"/>
            <a:ext cx="1873250" cy="13684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5795963" y="2132013"/>
            <a:ext cx="1800225" cy="13684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>
            <a:off x="5795963" y="2924175"/>
            <a:ext cx="1800225" cy="863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>
            <a:off x="5795963" y="3644900"/>
            <a:ext cx="1800225" cy="43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5795963" y="4364038"/>
            <a:ext cx="1800225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V="1">
            <a:off x="5795963" y="4579938"/>
            <a:ext cx="1800225" cy="5048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 flipV="1">
            <a:off x="5795963" y="4868863"/>
            <a:ext cx="1800225" cy="9366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 flipV="1">
            <a:off x="5795963" y="5156200"/>
            <a:ext cx="1800225" cy="13684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3276600" y="4006850"/>
            <a:ext cx="2879725" cy="1366838"/>
          </a:xfrm>
          <a:prstGeom prst="rect">
            <a:avLst/>
          </a:prstGeom>
          <a:solidFill>
            <a:srgbClr val="FFFFFF">
              <a:alpha val="0"/>
            </a:srgbClr>
          </a:solidFill>
          <a:ln w="9525" algn="ctr">
            <a:solidFill>
              <a:srgbClr val="80008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576263" y="1341438"/>
            <a:ext cx="8532812" cy="1600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相关知识体系承载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CST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发展的过去与未来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程序设计语言、编译器相关成就的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ACM </a:t>
            </a:r>
            <a:r>
              <a:rPr lang="zh-CN" altLang="zh-CN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图灵奖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en-US" altLang="zh-CN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zh-CN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获得者</a:t>
            </a:r>
            <a:r>
              <a:rPr lang="zh-CN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最多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超过三分之一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433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Rectangle 20"/>
          <p:cNvSpPr>
            <a:spLocks noChangeArrowheads="1"/>
          </p:cNvSpPr>
          <p:nvPr/>
        </p:nvSpPr>
        <p:spPr bwMode="auto">
          <a:xfrm>
            <a:off x="1497013" y="188913"/>
            <a:ext cx="32194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课 程 的 地 位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259632" y="3113813"/>
            <a:ext cx="7606556" cy="2895281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lvl="1" indent="-342900"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zh-CN" sz="2400" dirty="0">
                <a:latin typeface="+mn-lt"/>
                <a:ea typeface="华文楷体" panose="02010600040101010101" pitchFamily="2" charset="-122"/>
              </a:rPr>
              <a:t>重量级程序设计语言的突出贡献者</a:t>
            </a:r>
            <a:endParaRPr kumimoji="0"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b="0" dirty="0">
                <a:effectLst/>
                <a:latin typeface="+mn-lt"/>
                <a:ea typeface="等线" panose="02010600030101010101" pitchFamily="2" charset="-122"/>
              </a:rPr>
              <a:t>Algol </a:t>
            </a:r>
            <a:r>
              <a:rPr lang="zh-CN" altLang="zh-CN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语言</a:t>
            </a:r>
            <a:r>
              <a:rPr lang="en-US" altLang="zh-CN" b="0" dirty="0"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</a:rPr>
              <a:t>A. J. Perlis</a:t>
            </a:r>
            <a:r>
              <a:rPr lang="zh-CN" altLang="en-US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</a:rPr>
              <a:t>1966</a:t>
            </a:r>
            <a:r>
              <a:rPr lang="zh-CN" altLang="en-US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</a:rPr>
              <a:t>E. W. Dijkstra</a:t>
            </a:r>
            <a:r>
              <a:rPr lang="zh-CN" altLang="en-US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</a:rPr>
              <a:t>1972</a:t>
            </a:r>
            <a:r>
              <a:rPr lang="zh-CN" altLang="en-US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b="0" dirty="0">
              <a:solidFill>
                <a:srgbClr val="333399"/>
              </a:solidFill>
              <a:effectLst/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u="none" strike="noStrike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b="0" u="none" strike="noStrike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</a:rPr>
              <a:t>C.A.R. Hoare</a:t>
            </a:r>
            <a:r>
              <a:rPr lang="en-US" altLang="zh-CN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</a:rPr>
              <a:t>1980</a:t>
            </a:r>
            <a:r>
              <a:rPr lang="en-US" altLang="zh-CN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</a:rPr>
              <a:t>Peter </a:t>
            </a:r>
            <a:r>
              <a:rPr lang="en-US" altLang="zh-CN" b="0" dirty="0" err="1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</a:rPr>
              <a:t>Naur</a:t>
            </a:r>
            <a:r>
              <a:rPr lang="en-US" altLang="zh-CN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</a:rPr>
              <a:t>(2005</a:t>
            </a:r>
            <a:r>
              <a:rPr lang="en-US" altLang="zh-CN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</a:rPr>
              <a:t>N. E. Wirth</a:t>
            </a:r>
            <a:r>
              <a:rPr lang="en-US" altLang="zh-CN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</a:rPr>
              <a:t>1984</a:t>
            </a:r>
            <a:r>
              <a:rPr lang="en-US" altLang="zh-CN" b="0" dirty="0">
                <a:solidFill>
                  <a:srgbClr val="333399"/>
                </a:solidFill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b="0" dirty="0">
                <a:latin typeface="+mn-lt"/>
                <a:ea typeface="等线" panose="02010600030101010101" pitchFamily="2" charset="-122"/>
              </a:rPr>
              <a:t>Fortran </a:t>
            </a:r>
            <a:r>
              <a:rPr lang="zh-CN" altLang="zh-CN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语言</a:t>
            </a:r>
            <a:r>
              <a:rPr lang="en-US" altLang="zh-CN" b="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J. W. Backus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1977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）</a:t>
            </a:r>
            <a:endParaRPr lang="en-US" altLang="zh-CN" b="0" dirty="0">
              <a:solidFill>
                <a:srgbClr val="333399"/>
              </a:solidFill>
              <a:latin typeface="+mn-lt"/>
              <a:ea typeface="等线" panose="0201060003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1000" b="0" dirty="0">
              <a:solidFill>
                <a:srgbClr val="333399"/>
              </a:solidFill>
              <a:latin typeface="+mn-lt"/>
              <a:ea typeface="等线" panose="0201060003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latin typeface="+mn-lt"/>
                <a:ea typeface="等线" panose="02010600030101010101" pitchFamily="2" charset="-122"/>
              </a:rPr>
              <a:t>      APL </a:t>
            </a:r>
            <a:r>
              <a:rPr lang="zh-CN" altLang="zh-CN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语言</a:t>
            </a:r>
            <a:r>
              <a:rPr lang="en-US" altLang="zh-CN" b="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K. E. Iverson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1979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）</a:t>
            </a:r>
            <a:endParaRPr lang="en-US" altLang="zh-CN" b="0" dirty="0">
              <a:solidFill>
                <a:srgbClr val="333399"/>
              </a:solidFill>
              <a:latin typeface="+mn-lt"/>
              <a:ea typeface="等线" panose="0201060003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1000" b="0" dirty="0">
              <a:solidFill>
                <a:srgbClr val="333399"/>
              </a:solidFill>
              <a:latin typeface="+mn-lt"/>
              <a:ea typeface="等线" panose="0201060003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latin typeface="+mn-lt"/>
                <a:ea typeface="等线" panose="02010600030101010101" pitchFamily="2" charset="-122"/>
              </a:rPr>
              <a:t>     Pascal </a:t>
            </a:r>
            <a:r>
              <a:rPr lang="zh-CN" altLang="zh-CN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语言</a:t>
            </a:r>
            <a:r>
              <a:rPr lang="en-US" altLang="zh-CN" b="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N. E. Wirth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1984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）</a:t>
            </a:r>
            <a:endParaRPr lang="en-US" altLang="zh-CN" b="0" dirty="0">
              <a:solidFill>
                <a:srgbClr val="333399"/>
              </a:solidFill>
              <a:latin typeface="+mn-lt"/>
              <a:ea typeface="等线" panose="02010600030101010101" pitchFamily="2" charset="-122"/>
            </a:endParaRPr>
          </a:p>
          <a:p>
            <a:pPr marL="571500" lvl="2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ChangeArrowheads="1"/>
          </p:cNvSpPr>
          <p:nvPr/>
        </p:nvSpPr>
        <p:spPr bwMode="auto">
          <a:xfrm>
            <a:off x="1512888" y="188913"/>
            <a:ext cx="3922712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编译程序的组织</a:t>
            </a:r>
          </a:p>
        </p:txBody>
      </p:sp>
      <p:sp>
        <p:nvSpPr>
          <p:cNvPr id="41987" name="Text Box 14"/>
          <p:cNvSpPr txBox="1">
            <a:spLocks noChangeArrowheads="1"/>
          </p:cNvSpPr>
          <p:nvPr/>
        </p:nvSpPr>
        <p:spPr bwMode="auto">
          <a:xfrm>
            <a:off x="898525" y="1268413"/>
            <a:ext cx="7705725" cy="231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编译程序的遍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Passes 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 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Phases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对一种代码形式从头到尾扫描一遍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将一个代码空间变换到另一个代码空间</a:t>
            </a:r>
          </a:p>
          <a:p>
            <a:pPr lvl="1" algn="l">
              <a:buFont typeface="Symbol" panose="05050102010706020507" pitchFamily="18" charset="2"/>
              <a:buChar char="-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代码空间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代码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其他有用信息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900113" y="3797300"/>
            <a:ext cx="7632700" cy="2744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编译程序的组织取决于各遍的组织</a:t>
            </a:r>
            <a:endParaRPr lang="zh-CN" altLang="en-US" sz="32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单遍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编译程序，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多遍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</a:p>
          <a:p>
            <a:pPr lvl="1" algn="l">
              <a:buFont typeface="Symbol" panose="05050102010706020507" pitchFamily="18" charset="2"/>
              <a:buChar char="-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多个遍之间有逻辑上的先后关系</a:t>
            </a:r>
          </a:p>
          <a:p>
            <a:pPr lvl="1" algn="l">
              <a:buFont typeface="Symbol" panose="05050102010706020507" pitchFamily="18" charset="2"/>
              <a:buChar char="-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多个遍的实现可采用顺序结构或并发结构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（后者不常用）</a:t>
            </a:r>
          </a:p>
        </p:txBody>
      </p:sp>
      <p:sp>
        <p:nvSpPr>
          <p:cNvPr id="41989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0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1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2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Rectangle 8"/>
          <p:cNvSpPr>
            <a:spLocks noChangeArrowheads="1"/>
          </p:cNvSpPr>
          <p:nvPr/>
        </p:nvSpPr>
        <p:spPr bwMode="auto">
          <a:xfrm>
            <a:off x="1512888" y="188913"/>
            <a:ext cx="3922712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编译程序的组织</a:t>
            </a: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755650" y="1412875"/>
            <a:ext cx="8245475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例：一个以语法、语义分析程序为中心的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     单遍编译程序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组织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900113" y="3140075"/>
            <a:ext cx="1873250" cy="87100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source program</a:t>
            </a:r>
          </a:p>
        </p:txBody>
      </p: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6586538" y="3135313"/>
            <a:ext cx="1873250" cy="87100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target program</a:t>
            </a:r>
          </a:p>
        </p:txBody>
      </p:sp>
      <p:sp>
        <p:nvSpPr>
          <p:cNvPr id="43018" name="AutoShape 14"/>
          <p:cNvSpPr>
            <a:spLocks noChangeArrowheads="1"/>
          </p:cNvSpPr>
          <p:nvPr/>
        </p:nvSpPr>
        <p:spPr bwMode="auto">
          <a:xfrm>
            <a:off x="2627313" y="3402013"/>
            <a:ext cx="936625" cy="360362"/>
          </a:xfrm>
          <a:prstGeom prst="notchedRightArrow">
            <a:avLst>
              <a:gd name="adj1" fmla="val 50000"/>
              <a:gd name="adj2" fmla="val 64978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019" name="AutoShape 15"/>
          <p:cNvSpPr>
            <a:spLocks noChangeArrowheads="1"/>
          </p:cNvSpPr>
          <p:nvPr/>
        </p:nvSpPr>
        <p:spPr bwMode="auto">
          <a:xfrm>
            <a:off x="5724525" y="3402013"/>
            <a:ext cx="938213" cy="360362"/>
          </a:xfrm>
          <a:prstGeom prst="notchedRightArrow">
            <a:avLst>
              <a:gd name="adj1" fmla="val 50000"/>
              <a:gd name="adj2" fmla="val 65088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020" name="Text Box 18"/>
          <p:cNvSpPr txBox="1">
            <a:spLocks noChangeArrowheads="1"/>
          </p:cNvSpPr>
          <p:nvPr/>
        </p:nvSpPr>
        <p:spPr bwMode="auto">
          <a:xfrm>
            <a:off x="3635375" y="3135313"/>
            <a:ext cx="2016125" cy="869950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语法、语义分析程序</a:t>
            </a:r>
          </a:p>
        </p:txBody>
      </p:sp>
      <p:sp>
        <p:nvSpPr>
          <p:cNvPr id="43021" name="Text Box 19"/>
          <p:cNvSpPr txBox="1">
            <a:spLocks noChangeArrowheads="1"/>
          </p:cNvSpPr>
          <p:nvPr/>
        </p:nvSpPr>
        <p:spPr bwMode="auto">
          <a:xfrm>
            <a:off x="1547664" y="4786313"/>
            <a:ext cx="2808312" cy="480131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词法分析程序</a:t>
            </a:r>
          </a:p>
        </p:txBody>
      </p:sp>
      <p:sp>
        <p:nvSpPr>
          <p:cNvPr id="43022" name="Text Box 21"/>
          <p:cNvSpPr txBox="1">
            <a:spLocks noChangeArrowheads="1"/>
          </p:cNvSpPr>
          <p:nvPr/>
        </p:nvSpPr>
        <p:spPr bwMode="auto">
          <a:xfrm>
            <a:off x="5004048" y="4791075"/>
            <a:ext cx="2532063" cy="480131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代码生成程序</a:t>
            </a:r>
          </a:p>
        </p:txBody>
      </p:sp>
      <p:sp>
        <p:nvSpPr>
          <p:cNvPr id="43023" name="Line 23"/>
          <p:cNvSpPr>
            <a:spLocks noChangeShapeType="1"/>
          </p:cNvSpPr>
          <p:nvPr/>
        </p:nvSpPr>
        <p:spPr bwMode="auto">
          <a:xfrm flipV="1">
            <a:off x="2843213" y="3998913"/>
            <a:ext cx="1443037" cy="7985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024" name="Line 24"/>
          <p:cNvSpPr>
            <a:spLocks noChangeShapeType="1"/>
          </p:cNvSpPr>
          <p:nvPr/>
        </p:nvSpPr>
        <p:spPr bwMode="auto">
          <a:xfrm>
            <a:off x="5006975" y="3998913"/>
            <a:ext cx="1436688" cy="7985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编译程序的伙伴程序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754063" y="1196975"/>
            <a:ext cx="5689600" cy="32008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解释程序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Interpreter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不产生目标程序文件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不区别翻译阶段和执行阶段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翻译源程序的每条语句后直接执行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程序执行期间一直有解释程序守候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常用于实现虚拟机</a:t>
            </a: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828675" y="4433888"/>
            <a:ext cx="7920038" cy="2235200"/>
            <a:chOff x="522" y="2657"/>
            <a:chExt cx="4989" cy="1408"/>
          </a:xfrm>
        </p:grpSpPr>
        <p:sp>
          <p:nvSpPr>
            <p:cNvPr id="8202" name="Text Box 1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22" y="2657"/>
              <a:ext cx="3356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buFont typeface="Wingdings" panose="05000000000000000000" pitchFamily="2" charset="2"/>
                <a:buChar char="²"/>
              </a:pPr>
              <a:r>
                <a:rPr lang="en-US" altLang="zh-CN" sz="320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3200" dirty="0">
                  <a:latin typeface="+mn-lt"/>
                  <a:ea typeface="华文楷体" panose="02010600040101010101" pitchFamily="2" charset="-122"/>
                </a:rPr>
                <a:t>比较</a:t>
              </a:r>
              <a:r>
                <a:rPr lang="zh-CN" altLang="en-US" sz="32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编译程序和解释程序</a:t>
              </a:r>
            </a:p>
          </p:txBody>
        </p:sp>
        <p:grpSp>
          <p:nvGrpSpPr>
            <p:cNvPr id="8203" name="Group 35"/>
            <p:cNvGrpSpPr/>
            <p:nvPr/>
          </p:nvGrpSpPr>
          <p:grpSpPr bwMode="auto">
            <a:xfrm>
              <a:off x="577" y="3249"/>
              <a:ext cx="2486" cy="687"/>
              <a:chOff x="577" y="3249"/>
              <a:chExt cx="2486" cy="687"/>
            </a:xfrm>
          </p:grpSpPr>
          <p:sp>
            <p:nvSpPr>
              <p:cNvPr id="8213" name="Rectangle 15"/>
              <p:cNvSpPr>
                <a:spLocks noChangeArrowheads="1"/>
              </p:cNvSpPr>
              <p:nvPr/>
            </p:nvSpPr>
            <p:spPr bwMode="auto">
              <a:xfrm>
                <a:off x="577" y="3249"/>
                <a:ext cx="601" cy="23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源程序</a:t>
                </a:r>
              </a:p>
            </p:txBody>
          </p:sp>
          <p:sp>
            <p:nvSpPr>
              <p:cNvPr id="8214" name="AutoShape 16"/>
              <p:cNvSpPr>
                <a:spLocks noChangeArrowheads="1"/>
              </p:cNvSpPr>
              <p:nvPr/>
            </p:nvSpPr>
            <p:spPr bwMode="auto">
              <a:xfrm>
                <a:off x="1405" y="3249"/>
                <a:ext cx="715" cy="2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rgbClr val="800080"/>
                </a:solidFill>
                <a:rou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latin typeface="+mn-lt"/>
                    <a:ea typeface="华文楷体" panose="02010600040101010101" pitchFamily="2" charset="-122"/>
                  </a:rPr>
                  <a:t>编译程序</a:t>
                </a:r>
              </a:p>
            </p:txBody>
          </p:sp>
          <p:sp>
            <p:nvSpPr>
              <p:cNvPr id="8215" name="Rectangle 17"/>
              <p:cNvSpPr>
                <a:spLocks noChangeArrowheads="1"/>
              </p:cNvSpPr>
              <p:nvPr/>
            </p:nvSpPr>
            <p:spPr bwMode="auto">
              <a:xfrm>
                <a:off x="2300" y="3249"/>
                <a:ext cx="763" cy="23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目标程序</a:t>
                </a:r>
              </a:p>
            </p:txBody>
          </p:sp>
          <p:sp>
            <p:nvSpPr>
              <p:cNvPr id="8216" name="Line 20"/>
              <p:cNvSpPr>
                <a:spLocks noChangeShapeType="1"/>
              </p:cNvSpPr>
              <p:nvPr/>
            </p:nvSpPr>
            <p:spPr bwMode="auto">
              <a:xfrm>
                <a:off x="1167" y="3385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n-lt"/>
                  <a:ea typeface="华文楷体" panose="02010600040101010101" pitchFamily="2" charset="-122"/>
                </a:endParaRPr>
              </a:p>
            </p:txBody>
          </p:sp>
          <p:sp>
            <p:nvSpPr>
              <p:cNvPr id="8217" name="Line 21"/>
              <p:cNvSpPr>
                <a:spLocks noChangeShapeType="1"/>
              </p:cNvSpPr>
              <p:nvPr/>
            </p:nvSpPr>
            <p:spPr bwMode="auto">
              <a:xfrm>
                <a:off x="2120" y="3385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n-lt"/>
                  <a:ea typeface="华文楷体" panose="02010600040101010101" pitchFamily="2" charset="-122"/>
                </a:endParaRPr>
              </a:p>
            </p:txBody>
          </p:sp>
          <p:sp>
            <p:nvSpPr>
              <p:cNvPr id="8218" name="Rectangle 22"/>
              <p:cNvSpPr>
                <a:spLocks noChangeArrowheads="1"/>
              </p:cNvSpPr>
              <p:nvPr/>
            </p:nvSpPr>
            <p:spPr bwMode="auto">
              <a:xfrm>
                <a:off x="647" y="3702"/>
                <a:ext cx="439" cy="23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输入</a:t>
                </a:r>
              </a:p>
            </p:txBody>
          </p:sp>
          <p:sp>
            <p:nvSpPr>
              <p:cNvPr id="8219" name="AutoShape 23"/>
              <p:cNvSpPr>
                <a:spLocks noChangeArrowheads="1"/>
              </p:cNvSpPr>
              <p:nvPr/>
            </p:nvSpPr>
            <p:spPr bwMode="auto">
              <a:xfrm>
                <a:off x="1394" y="3702"/>
                <a:ext cx="715" cy="2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rgbClr val="800080"/>
                </a:solidFill>
                <a:rou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latin typeface="+mn-lt"/>
                    <a:ea typeface="华文楷体" panose="02010600040101010101" pitchFamily="2" charset="-122"/>
                  </a:rPr>
                  <a:t>目标程序</a:t>
                </a:r>
              </a:p>
            </p:txBody>
          </p:sp>
          <p:sp>
            <p:nvSpPr>
              <p:cNvPr id="8220" name="Rectangle 24"/>
              <p:cNvSpPr>
                <a:spLocks noChangeArrowheads="1"/>
              </p:cNvSpPr>
              <p:nvPr/>
            </p:nvSpPr>
            <p:spPr bwMode="auto">
              <a:xfrm>
                <a:off x="2450" y="3702"/>
                <a:ext cx="439" cy="23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输出</a:t>
                </a:r>
              </a:p>
            </p:txBody>
          </p:sp>
          <p:sp>
            <p:nvSpPr>
              <p:cNvPr id="8221" name="Line 25"/>
              <p:cNvSpPr>
                <a:spLocks noChangeShapeType="1"/>
              </p:cNvSpPr>
              <p:nvPr/>
            </p:nvSpPr>
            <p:spPr bwMode="auto">
              <a:xfrm>
                <a:off x="1156" y="3838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n-lt"/>
                  <a:ea typeface="华文楷体" panose="02010600040101010101" pitchFamily="2" charset="-122"/>
                </a:endParaRPr>
              </a:p>
            </p:txBody>
          </p:sp>
          <p:sp>
            <p:nvSpPr>
              <p:cNvPr id="8222" name="Line 26"/>
              <p:cNvSpPr>
                <a:spLocks noChangeShapeType="1"/>
              </p:cNvSpPr>
              <p:nvPr/>
            </p:nvSpPr>
            <p:spPr bwMode="auto">
              <a:xfrm>
                <a:off x="2109" y="3838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n-lt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8204" name="Group 36"/>
            <p:cNvGrpSpPr/>
            <p:nvPr/>
          </p:nvGrpSpPr>
          <p:grpSpPr bwMode="auto">
            <a:xfrm>
              <a:off x="3423" y="3203"/>
              <a:ext cx="2088" cy="733"/>
              <a:chOff x="3423" y="3203"/>
              <a:chExt cx="2088" cy="733"/>
            </a:xfrm>
          </p:grpSpPr>
          <p:sp>
            <p:nvSpPr>
              <p:cNvPr id="8206" name="AutoShape 27"/>
              <p:cNvSpPr>
                <a:spLocks noChangeArrowheads="1"/>
              </p:cNvSpPr>
              <p:nvPr/>
            </p:nvSpPr>
            <p:spPr bwMode="auto">
              <a:xfrm>
                <a:off x="4150" y="3475"/>
                <a:ext cx="715" cy="2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rgbClr val="800080"/>
                </a:solidFill>
                <a:rou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latin typeface="+mn-lt"/>
                    <a:ea typeface="华文楷体" panose="02010600040101010101" pitchFamily="2" charset="-122"/>
                  </a:rPr>
                  <a:t>解释程序</a:t>
                </a:r>
              </a:p>
            </p:txBody>
          </p:sp>
          <p:sp>
            <p:nvSpPr>
              <p:cNvPr id="8207" name="Rectangle 28"/>
              <p:cNvSpPr>
                <a:spLocks noChangeArrowheads="1"/>
              </p:cNvSpPr>
              <p:nvPr/>
            </p:nvSpPr>
            <p:spPr bwMode="auto">
              <a:xfrm>
                <a:off x="5072" y="3475"/>
                <a:ext cx="439" cy="23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输出</a:t>
                </a:r>
              </a:p>
            </p:txBody>
          </p:sp>
          <p:sp>
            <p:nvSpPr>
              <p:cNvPr id="8208" name="Line 29"/>
              <p:cNvSpPr>
                <a:spLocks noChangeShapeType="1"/>
              </p:cNvSpPr>
              <p:nvPr/>
            </p:nvSpPr>
            <p:spPr bwMode="auto">
              <a:xfrm>
                <a:off x="4865" y="3611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n-lt"/>
                  <a:ea typeface="华文楷体" panose="02010600040101010101" pitchFamily="2" charset="-122"/>
                </a:endParaRPr>
              </a:p>
            </p:txBody>
          </p:sp>
          <p:sp>
            <p:nvSpPr>
              <p:cNvPr id="8209" name="Rectangle 30"/>
              <p:cNvSpPr>
                <a:spLocks noChangeArrowheads="1"/>
              </p:cNvSpPr>
              <p:nvPr/>
            </p:nvSpPr>
            <p:spPr bwMode="auto">
              <a:xfrm>
                <a:off x="3514" y="3702"/>
                <a:ext cx="439" cy="23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输入</a:t>
                </a:r>
              </a:p>
            </p:txBody>
          </p:sp>
          <p:sp>
            <p:nvSpPr>
              <p:cNvPr id="8210" name="Rectangle 31"/>
              <p:cNvSpPr>
                <a:spLocks noChangeArrowheads="1"/>
              </p:cNvSpPr>
              <p:nvPr/>
            </p:nvSpPr>
            <p:spPr bwMode="auto">
              <a:xfrm>
                <a:off x="3423" y="3203"/>
                <a:ext cx="601" cy="23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源程序</a:t>
                </a:r>
              </a:p>
            </p:txBody>
          </p:sp>
          <p:sp>
            <p:nvSpPr>
              <p:cNvPr id="8211" name="Line 32"/>
              <p:cNvSpPr>
                <a:spLocks noChangeShapeType="1"/>
              </p:cNvSpPr>
              <p:nvPr/>
            </p:nvSpPr>
            <p:spPr bwMode="auto">
              <a:xfrm>
                <a:off x="3969" y="3339"/>
                <a:ext cx="181" cy="136"/>
              </a:xfrm>
              <a:prstGeom prst="line">
                <a:avLst/>
              </a:prstGeom>
              <a:noFill/>
              <a:ln w="9525">
                <a:solidFill>
                  <a:srgbClr val="666699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n-lt"/>
                  <a:ea typeface="华文楷体" panose="02010600040101010101" pitchFamily="2" charset="-122"/>
                </a:endParaRPr>
              </a:p>
            </p:txBody>
          </p:sp>
          <p:sp>
            <p:nvSpPr>
              <p:cNvPr id="8212" name="Line 33"/>
              <p:cNvSpPr>
                <a:spLocks noChangeShapeType="1"/>
              </p:cNvSpPr>
              <p:nvPr/>
            </p:nvSpPr>
            <p:spPr bwMode="auto">
              <a:xfrm flipV="1">
                <a:off x="3923" y="3702"/>
                <a:ext cx="227" cy="91"/>
              </a:xfrm>
              <a:prstGeom prst="line">
                <a:avLst/>
              </a:prstGeom>
              <a:noFill/>
              <a:ln w="9525">
                <a:solidFill>
                  <a:srgbClr val="666699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n-lt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8205" name="Line 34"/>
            <p:cNvSpPr>
              <a:spLocks noChangeShapeType="1"/>
            </p:cNvSpPr>
            <p:nvPr/>
          </p:nvSpPr>
          <p:spPr bwMode="auto">
            <a:xfrm>
              <a:off x="3198" y="3067"/>
              <a:ext cx="0" cy="998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819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9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12" y="1268760"/>
            <a:ext cx="2659348" cy="372857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1042988" y="1412875"/>
            <a:ext cx="7705725" cy="3171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预处理程序</a:t>
            </a:r>
            <a:r>
              <a:rPr lang="zh-CN" altLang="en-US" sz="32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Preprocessor</a:t>
            </a:r>
            <a:r>
              <a:rPr lang="zh-CN" altLang="en-US" sz="32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支持宏定义</a:t>
            </a:r>
            <a:r>
              <a:rPr lang="zh-CN" altLang="en-US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Macro definition</a:t>
            </a:r>
            <a:r>
              <a:rPr lang="zh-CN" altLang="en-US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 algn="l"/>
            <a:r>
              <a:rPr lang="zh-CN" altLang="en-US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源程序中 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#define 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行的处理</a:t>
            </a:r>
          </a:p>
          <a:p>
            <a:pPr lvl="1" algn="l"/>
            <a:endParaRPr lang="zh-CN" altLang="en-US" sz="1000" b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支持文件包含</a:t>
            </a:r>
            <a:r>
              <a:rPr lang="zh-CN" altLang="en-US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File inclusion</a:t>
            </a:r>
            <a:r>
              <a:rPr lang="zh-CN" altLang="en-US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 algn="l"/>
            <a:r>
              <a:rPr lang="zh-CN" altLang="en-US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源程序中 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#include 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行的处理</a:t>
            </a:r>
          </a:p>
          <a:p>
            <a:pPr lvl="1" algn="l"/>
            <a:endParaRPr lang="zh-CN" altLang="en-US" sz="1000" b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支持其他更复杂的源程序扩展信息</a:t>
            </a:r>
            <a:endParaRPr lang="zh-CN" altLang="en-US" sz="2800" b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2" name="Group 85"/>
          <p:cNvGrpSpPr/>
          <p:nvPr/>
        </p:nvGrpSpPr>
        <p:grpSpPr bwMode="auto">
          <a:xfrm>
            <a:off x="539750" y="4721227"/>
            <a:ext cx="8499475" cy="1452563"/>
            <a:chOff x="249" y="2974"/>
            <a:chExt cx="5354" cy="915"/>
          </a:xfrm>
        </p:grpSpPr>
        <p:sp>
          <p:nvSpPr>
            <p:cNvPr id="44041" name="Text Box 34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67" y="2974"/>
              <a:ext cx="4036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buFont typeface="Wingdings" panose="05000000000000000000" pitchFamily="2" charset="2"/>
                <a:buChar char="²"/>
              </a:pPr>
              <a:r>
                <a:rPr lang="en-US" altLang="zh-CN" sz="32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32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预处理程序和编译程序的关系</a:t>
              </a:r>
            </a:p>
          </p:txBody>
        </p:sp>
        <p:sp>
          <p:nvSpPr>
            <p:cNvPr id="44042" name="AutoShape 59"/>
            <p:cNvSpPr>
              <a:spLocks noChangeArrowheads="1"/>
            </p:cNvSpPr>
            <p:nvPr/>
          </p:nvSpPr>
          <p:spPr bwMode="auto">
            <a:xfrm>
              <a:off x="1554" y="3566"/>
              <a:ext cx="827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latin typeface="+mn-lt"/>
                  <a:ea typeface="华文楷体" panose="02010600040101010101" pitchFamily="2" charset="-122"/>
                </a:rPr>
                <a:t>预处理程序</a:t>
              </a:r>
            </a:p>
          </p:txBody>
        </p:sp>
        <p:sp>
          <p:nvSpPr>
            <p:cNvPr id="44043" name="Rectangle 60"/>
            <p:cNvSpPr>
              <a:spLocks noChangeArrowheads="1"/>
            </p:cNvSpPr>
            <p:nvPr/>
          </p:nvSpPr>
          <p:spPr bwMode="auto">
            <a:xfrm>
              <a:off x="2617" y="3480"/>
              <a:ext cx="1124" cy="40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不含扩展信息的源语言程序</a:t>
              </a:r>
            </a:p>
          </p:txBody>
        </p:sp>
        <p:sp>
          <p:nvSpPr>
            <p:cNvPr id="44044" name="Line 61"/>
            <p:cNvSpPr>
              <a:spLocks noChangeShapeType="1"/>
            </p:cNvSpPr>
            <p:nvPr/>
          </p:nvSpPr>
          <p:spPr bwMode="auto">
            <a:xfrm>
              <a:off x="1338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4045" name="Line 62"/>
            <p:cNvSpPr>
              <a:spLocks noChangeShapeType="1"/>
            </p:cNvSpPr>
            <p:nvPr/>
          </p:nvSpPr>
          <p:spPr bwMode="auto">
            <a:xfrm>
              <a:off x="2381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4046" name="AutoShape 77"/>
            <p:cNvSpPr>
              <a:spLocks noChangeArrowheads="1"/>
            </p:cNvSpPr>
            <p:nvPr/>
          </p:nvSpPr>
          <p:spPr bwMode="auto">
            <a:xfrm>
              <a:off x="3945" y="3566"/>
              <a:ext cx="715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latin typeface="+mn-lt"/>
                  <a:ea typeface="华文楷体" panose="02010600040101010101" pitchFamily="2" charset="-122"/>
                </a:rPr>
                <a:t>编译程序</a:t>
              </a:r>
            </a:p>
          </p:txBody>
        </p:sp>
        <p:sp>
          <p:nvSpPr>
            <p:cNvPr id="44047" name="Rectangle 78"/>
            <p:cNvSpPr>
              <a:spLocks noChangeArrowheads="1"/>
            </p:cNvSpPr>
            <p:nvPr/>
          </p:nvSpPr>
          <p:spPr bwMode="auto">
            <a:xfrm>
              <a:off x="4840" y="3566"/>
              <a:ext cx="763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目标程序</a:t>
              </a:r>
            </a:p>
          </p:txBody>
        </p:sp>
        <p:sp>
          <p:nvSpPr>
            <p:cNvPr id="44048" name="Line 79"/>
            <p:cNvSpPr>
              <a:spLocks noChangeShapeType="1"/>
            </p:cNvSpPr>
            <p:nvPr/>
          </p:nvSpPr>
          <p:spPr bwMode="auto">
            <a:xfrm>
              <a:off x="3707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4049" name="Line 80"/>
            <p:cNvSpPr>
              <a:spLocks noChangeShapeType="1"/>
            </p:cNvSpPr>
            <p:nvPr/>
          </p:nvSpPr>
          <p:spPr bwMode="auto">
            <a:xfrm>
              <a:off x="4660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4050" name="Rectangle 81"/>
            <p:cNvSpPr>
              <a:spLocks noChangeArrowheads="1"/>
            </p:cNvSpPr>
            <p:nvPr/>
          </p:nvSpPr>
          <p:spPr bwMode="auto">
            <a:xfrm>
              <a:off x="249" y="3480"/>
              <a:ext cx="1124" cy="40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含扩展信息的源语言程序</a:t>
              </a:r>
            </a:p>
          </p:txBody>
        </p:sp>
      </p:grpSp>
      <p:sp>
        <p:nvSpPr>
          <p:cNvPr id="44040" name="Rectangle 84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编译程序的伙伴程序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5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539750" y="1268413"/>
            <a:ext cx="8280400" cy="1585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汇编程序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Assembler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翻译汇编语言程序至可重定位的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Relocatable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 algn="l"/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机器语言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程序</a:t>
            </a:r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3" name="Text Box 22"/>
          <p:cNvSpPr txBox="1">
            <a:spLocks noChangeArrowheads="1"/>
          </p:cNvSpPr>
          <p:nvPr/>
        </p:nvSpPr>
        <p:spPr bwMode="auto">
          <a:xfrm>
            <a:off x="539750" y="3068638"/>
            <a:ext cx="8604250" cy="3171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装入和链接程序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Loader and Link-editor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装入程序对可重定位机器语言程序进行修改</a:t>
            </a:r>
          </a:p>
          <a:p>
            <a:pPr lvl="1" algn="l"/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将相对地址变换为机器绝对地址</a:t>
            </a:r>
          </a:p>
          <a:p>
            <a:pPr lvl="1" algn="l"/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链接程序合并多个可重定位机器语言程序文件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到同一个程序</a:t>
            </a:r>
            <a:endParaRPr lang="zh-CN" altLang="en-US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装入和链接程序产生最终可执行的机器语言程序</a:t>
            </a:r>
          </a:p>
        </p:txBody>
      </p:sp>
      <p:sp>
        <p:nvSpPr>
          <p:cNvPr id="45064" name="Rectangle 23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编译程序的伙伴程序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8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8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8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86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1570038"/>
            <a:ext cx="80645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编译程序、汇编程序及装入和链接程序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之间的典型关系</a:t>
            </a:r>
          </a:p>
        </p:txBody>
      </p:sp>
      <p:sp>
        <p:nvSpPr>
          <p:cNvPr id="46087" name="AutoShape 11"/>
          <p:cNvSpPr>
            <a:spLocks noChangeArrowheads="1"/>
          </p:cNvSpPr>
          <p:nvPr/>
        </p:nvSpPr>
        <p:spPr bwMode="auto">
          <a:xfrm>
            <a:off x="2141538" y="3508375"/>
            <a:ext cx="1135062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编译程序</a:t>
            </a:r>
          </a:p>
        </p:txBody>
      </p:sp>
      <p:sp>
        <p:nvSpPr>
          <p:cNvPr id="46088" name="Rectangle 12"/>
          <p:cNvSpPr>
            <a:spLocks noChangeArrowheads="1"/>
          </p:cNvSpPr>
          <p:nvPr/>
        </p:nvSpPr>
        <p:spPr bwMode="auto">
          <a:xfrm>
            <a:off x="4356100" y="3357563"/>
            <a:ext cx="1784350" cy="64851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可重定位的机器语言程序</a:t>
            </a:r>
          </a:p>
        </p:txBody>
      </p:sp>
      <p:sp>
        <p:nvSpPr>
          <p:cNvPr id="46089" name="Line 13"/>
          <p:cNvSpPr>
            <a:spLocks noChangeShapeType="1"/>
          </p:cNvSpPr>
          <p:nvPr/>
        </p:nvSpPr>
        <p:spPr bwMode="auto">
          <a:xfrm>
            <a:off x="1763713" y="3724275"/>
            <a:ext cx="3603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90" name="Line 14"/>
          <p:cNvSpPr>
            <a:spLocks noChangeShapeType="1"/>
          </p:cNvSpPr>
          <p:nvPr/>
        </p:nvSpPr>
        <p:spPr bwMode="auto">
          <a:xfrm>
            <a:off x="3132138" y="5157788"/>
            <a:ext cx="4921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91" name="AutoShape 15"/>
          <p:cNvSpPr>
            <a:spLocks noChangeArrowheads="1"/>
          </p:cNvSpPr>
          <p:nvPr/>
        </p:nvSpPr>
        <p:spPr bwMode="auto">
          <a:xfrm>
            <a:off x="5795963" y="4437063"/>
            <a:ext cx="18002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装入和链接程序</a:t>
            </a:r>
          </a:p>
        </p:txBody>
      </p:sp>
      <p:sp>
        <p:nvSpPr>
          <p:cNvPr id="46092" name="Rectangle 19"/>
          <p:cNvSpPr>
            <a:spLocks noChangeArrowheads="1"/>
          </p:cNvSpPr>
          <p:nvPr/>
        </p:nvSpPr>
        <p:spPr bwMode="auto">
          <a:xfrm>
            <a:off x="755650" y="3500438"/>
            <a:ext cx="1136650" cy="3715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源程序</a:t>
            </a:r>
          </a:p>
        </p:txBody>
      </p:sp>
      <p:sp>
        <p:nvSpPr>
          <p:cNvPr id="46093" name="AutoShape 21"/>
          <p:cNvSpPr>
            <a:spLocks noChangeArrowheads="1"/>
          </p:cNvSpPr>
          <p:nvPr/>
        </p:nvSpPr>
        <p:spPr bwMode="auto">
          <a:xfrm>
            <a:off x="3624263" y="4940300"/>
            <a:ext cx="1135062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汇编程序</a:t>
            </a:r>
          </a:p>
        </p:txBody>
      </p:sp>
      <p:sp>
        <p:nvSpPr>
          <p:cNvPr id="46094" name="Rectangle 22"/>
          <p:cNvSpPr>
            <a:spLocks noChangeArrowheads="1"/>
          </p:cNvSpPr>
          <p:nvPr/>
        </p:nvSpPr>
        <p:spPr bwMode="auto">
          <a:xfrm>
            <a:off x="1471851" y="4940300"/>
            <a:ext cx="1723549" cy="3715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汇编语言程序</a:t>
            </a:r>
          </a:p>
        </p:txBody>
      </p:sp>
      <p:sp>
        <p:nvSpPr>
          <p:cNvPr id="46095" name="Rectangle 23"/>
          <p:cNvSpPr>
            <a:spLocks noChangeArrowheads="1"/>
          </p:cNvSpPr>
          <p:nvPr/>
        </p:nvSpPr>
        <p:spPr bwMode="auto">
          <a:xfrm>
            <a:off x="6732588" y="5524500"/>
            <a:ext cx="1582737" cy="64851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可执行的机器语言程序</a:t>
            </a:r>
          </a:p>
        </p:txBody>
      </p:sp>
      <p:sp>
        <p:nvSpPr>
          <p:cNvPr id="46096" name="Line 24"/>
          <p:cNvSpPr>
            <a:spLocks noChangeShapeType="1"/>
          </p:cNvSpPr>
          <p:nvPr/>
        </p:nvSpPr>
        <p:spPr bwMode="auto">
          <a:xfrm flipH="1">
            <a:off x="2339975" y="3860800"/>
            <a:ext cx="358775" cy="10810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97" name="Line 25"/>
          <p:cNvSpPr>
            <a:spLocks noChangeShapeType="1"/>
          </p:cNvSpPr>
          <p:nvPr/>
        </p:nvSpPr>
        <p:spPr bwMode="auto">
          <a:xfrm>
            <a:off x="3275013" y="3717925"/>
            <a:ext cx="11525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98" name="Line 26"/>
          <p:cNvSpPr>
            <a:spLocks noChangeShapeType="1"/>
          </p:cNvSpPr>
          <p:nvPr/>
        </p:nvSpPr>
        <p:spPr bwMode="auto">
          <a:xfrm flipV="1">
            <a:off x="4211638" y="4005263"/>
            <a:ext cx="576262" cy="9366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99" name="Line 27"/>
          <p:cNvSpPr>
            <a:spLocks noChangeShapeType="1"/>
          </p:cNvSpPr>
          <p:nvPr/>
        </p:nvSpPr>
        <p:spPr bwMode="auto">
          <a:xfrm>
            <a:off x="6083300" y="3717925"/>
            <a:ext cx="576263" cy="7191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100" name="Line 28"/>
          <p:cNvSpPr>
            <a:spLocks noChangeShapeType="1"/>
          </p:cNvSpPr>
          <p:nvPr/>
        </p:nvSpPr>
        <p:spPr bwMode="auto">
          <a:xfrm>
            <a:off x="6732588" y="4797425"/>
            <a:ext cx="790575" cy="7207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101" name="Rectangle 30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编译程序的伙伴程序</a:t>
            </a:r>
          </a:p>
        </p:txBody>
      </p:sp>
      <p:sp>
        <p:nvSpPr>
          <p:cNvPr id="46102" name="Rectangle 31"/>
          <p:cNvSpPr>
            <a:spLocks noChangeArrowheads="1"/>
          </p:cNvSpPr>
          <p:nvPr/>
        </p:nvSpPr>
        <p:spPr bwMode="auto">
          <a:xfrm>
            <a:off x="6891338" y="2565400"/>
            <a:ext cx="1784350" cy="64851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运行时库和分开编译的例程</a:t>
            </a:r>
          </a:p>
        </p:txBody>
      </p:sp>
      <p:sp>
        <p:nvSpPr>
          <p:cNvPr id="46103" name="Line 32"/>
          <p:cNvSpPr>
            <a:spLocks noChangeShapeType="1"/>
          </p:cNvSpPr>
          <p:nvPr/>
        </p:nvSpPr>
        <p:spPr bwMode="auto">
          <a:xfrm flipH="1">
            <a:off x="6877050" y="3213100"/>
            <a:ext cx="863600" cy="12239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754063" y="1412875"/>
            <a:ext cx="8281987" cy="23391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调试程序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Debugger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反馈目标程序运行时信息</a:t>
            </a:r>
            <a:endParaRPr lang="zh-CN" altLang="en-US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将目标程序运行时信息与源程序关联</a:t>
            </a:r>
            <a:endParaRPr lang="zh-CN" altLang="en-US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断点管理、单步跟踪、读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写目标机状态等功能</a:t>
            </a:r>
          </a:p>
        </p:txBody>
      </p:sp>
      <p:grpSp>
        <p:nvGrpSpPr>
          <p:cNvPr id="2" name="Group 47"/>
          <p:cNvGrpSpPr/>
          <p:nvPr/>
        </p:nvGrpSpPr>
        <p:grpSpPr bwMode="auto">
          <a:xfrm>
            <a:off x="755650" y="4005262"/>
            <a:ext cx="8016876" cy="2165349"/>
            <a:chOff x="476" y="2523"/>
            <a:chExt cx="5050" cy="1364"/>
          </a:xfrm>
        </p:grpSpPr>
        <p:sp>
          <p:nvSpPr>
            <p:cNvPr id="47113" name="Text Box 1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76" y="2523"/>
              <a:ext cx="3583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buFont typeface="Wingdings" panose="05000000000000000000" pitchFamily="2" charset="2"/>
                <a:buChar char="²"/>
              </a:pPr>
              <a:r>
                <a:rPr lang="en-US" altLang="zh-CN" sz="32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32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调试程序和编译程序的关系</a:t>
              </a:r>
            </a:p>
          </p:txBody>
        </p:sp>
        <p:sp>
          <p:nvSpPr>
            <p:cNvPr id="47114" name="AutoShape 11"/>
            <p:cNvSpPr>
              <a:spLocks noChangeArrowheads="1"/>
            </p:cNvSpPr>
            <p:nvPr/>
          </p:nvSpPr>
          <p:spPr bwMode="auto">
            <a:xfrm>
              <a:off x="1531" y="3067"/>
              <a:ext cx="715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latin typeface="+mn-lt"/>
                  <a:ea typeface="华文楷体" panose="02010600040101010101" pitchFamily="2" charset="-122"/>
                </a:rPr>
                <a:t>编译程序</a:t>
              </a:r>
            </a:p>
          </p:txBody>
        </p:sp>
        <p:sp>
          <p:nvSpPr>
            <p:cNvPr id="47115" name="Rectangle 12"/>
            <p:cNvSpPr>
              <a:spLocks noChangeArrowheads="1"/>
            </p:cNvSpPr>
            <p:nvPr/>
          </p:nvSpPr>
          <p:spPr bwMode="auto">
            <a:xfrm>
              <a:off x="2336" y="3653"/>
              <a:ext cx="861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调试信息</a:t>
              </a:r>
            </a:p>
          </p:txBody>
        </p:sp>
        <p:sp>
          <p:nvSpPr>
            <p:cNvPr id="47116" name="Line 13"/>
            <p:cNvSpPr>
              <a:spLocks noChangeShapeType="1"/>
            </p:cNvSpPr>
            <p:nvPr/>
          </p:nvSpPr>
          <p:spPr bwMode="auto">
            <a:xfrm>
              <a:off x="1293" y="3203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117" name="Line 14"/>
            <p:cNvSpPr>
              <a:spLocks noChangeShapeType="1"/>
            </p:cNvSpPr>
            <p:nvPr/>
          </p:nvSpPr>
          <p:spPr bwMode="auto">
            <a:xfrm>
              <a:off x="2246" y="3203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118" name="AutoShape 15"/>
            <p:cNvSpPr>
              <a:spLocks noChangeArrowheads="1"/>
            </p:cNvSpPr>
            <p:nvPr/>
          </p:nvSpPr>
          <p:spPr bwMode="auto">
            <a:xfrm>
              <a:off x="3538" y="3653"/>
              <a:ext cx="715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latin typeface="+mn-lt"/>
                  <a:ea typeface="华文楷体" panose="02010600040101010101" pitchFamily="2" charset="-122"/>
                </a:rPr>
                <a:t>调试程序</a:t>
              </a:r>
            </a:p>
          </p:txBody>
        </p:sp>
        <p:sp>
          <p:nvSpPr>
            <p:cNvPr id="47119" name="Rectangle 16"/>
            <p:cNvSpPr>
              <a:spLocks noChangeArrowheads="1"/>
            </p:cNvSpPr>
            <p:nvPr/>
          </p:nvSpPr>
          <p:spPr bwMode="auto">
            <a:xfrm>
              <a:off x="4466" y="3653"/>
              <a:ext cx="924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运行时信息</a:t>
              </a:r>
            </a:p>
          </p:txBody>
        </p:sp>
        <p:sp>
          <p:nvSpPr>
            <p:cNvPr id="47120" name="Line 17"/>
            <p:cNvSpPr>
              <a:spLocks noChangeShapeType="1"/>
            </p:cNvSpPr>
            <p:nvPr/>
          </p:nvSpPr>
          <p:spPr bwMode="auto">
            <a:xfrm>
              <a:off x="3107" y="3789"/>
              <a:ext cx="420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121" name="Line 18"/>
            <p:cNvSpPr>
              <a:spLocks noChangeShapeType="1"/>
            </p:cNvSpPr>
            <p:nvPr/>
          </p:nvSpPr>
          <p:spPr bwMode="auto">
            <a:xfrm>
              <a:off x="4253" y="3789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122" name="Rectangle 19"/>
            <p:cNvSpPr>
              <a:spLocks noChangeArrowheads="1"/>
            </p:cNvSpPr>
            <p:nvPr/>
          </p:nvSpPr>
          <p:spPr bwMode="auto">
            <a:xfrm>
              <a:off x="703" y="3067"/>
              <a:ext cx="680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源程序</a:t>
              </a:r>
            </a:p>
          </p:txBody>
        </p:sp>
        <p:sp>
          <p:nvSpPr>
            <p:cNvPr id="47123" name="Line 21"/>
            <p:cNvSpPr>
              <a:spLocks noChangeShapeType="1"/>
            </p:cNvSpPr>
            <p:nvPr/>
          </p:nvSpPr>
          <p:spPr bwMode="auto">
            <a:xfrm>
              <a:off x="3061" y="3203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124" name="Rectangle 22"/>
            <p:cNvSpPr>
              <a:spLocks noChangeArrowheads="1"/>
            </p:cNvSpPr>
            <p:nvPr/>
          </p:nvSpPr>
          <p:spPr bwMode="auto">
            <a:xfrm>
              <a:off x="2507" y="3063"/>
              <a:ext cx="544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……</a:t>
              </a:r>
            </a:p>
          </p:txBody>
        </p:sp>
        <p:sp>
          <p:nvSpPr>
            <p:cNvPr id="47125" name="AutoShape 23"/>
            <p:cNvSpPr>
              <a:spLocks noChangeArrowheads="1"/>
            </p:cNvSpPr>
            <p:nvPr/>
          </p:nvSpPr>
          <p:spPr bwMode="auto">
            <a:xfrm>
              <a:off x="3298" y="3067"/>
              <a:ext cx="1124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 dirty="0">
                  <a:latin typeface="+mn-lt"/>
                  <a:ea typeface="华文楷体" panose="02010600040101010101" pitchFamily="2" charset="-122"/>
                </a:rPr>
                <a:t>装入和链接程序</a:t>
              </a:r>
            </a:p>
          </p:txBody>
        </p:sp>
        <p:sp>
          <p:nvSpPr>
            <p:cNvPr id="47126" name="Line 24"/>
            <p:cNvSpPr>
              <a:spLocks noChangeShapeType="1"/>
            </p:cNvSpPr>
            <p:nvPr/>
          </p:nvSpPr>
          <p:spPr bwMode="auto">
            <a:xfrm>
              <a:off x="4422" y="3203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127" name="Rectangle 41"/>
            <p:cNvSpPr>
              <a:spLocks noChangeArrowheads="1"/>
            </p:cNvSpPr>
            <p:nvPr/>
          </p:nvSpPr>
          <p:spPr bwMode="auto">
            <a:xfrm>
              <a:off x="4602" y="3067"/>
              <a:ext cx="924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可执行程序</a:t>
              </a:r>
            </a:p>
          </p:txBody>
        </p:sp>
        <p:sp>
          <p:nvSpPr>
            <p:cNvPr id="47128" name="Line 42"/>
            <p:cNvSpPr>
              <a:spLocks noChangeShapeType="1"/>
            </p:cNvSpPr>
            <p:nvPr/>
          </p:nvSpPr>
          <p:spPr bwMode="auto">
            <a:xfrm>
              <a:off x="2018" y="3294"/>
              <a:ext cx="590" cy="3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129" name="Line 43"/>
            <p:cNvSpPr>
              <a:spLocks noChangeShapeType="1"/>
            </p:cNvSpPr>
            <p:nvPr/>
          </p:nvSpPr>
          <p:spPr bwMode="auto">
            <a:xfrm flipH="1">
              <a:off x="2926" y="3294"/>
              <a:ext cx="635" cy="3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130" name="Line 44"/>
            <p:cNvSpPr>
              <a:spLocks noChangeShapeType="1"/>
            </p:cNvSpPr>
            <p:nvPr/>
          </p:nvSpPr>
          <p:spPr bwMode="auto">
            <a:xfrm flipH="1">
              <a:off x="4014" y="3294"/>
              <a:ext cx="862" cy="3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47112" name="Rectangle 48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编译程序的伙伴程序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4" name="Rectangle 8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编译程序与 </a:t>
            </a:r>
            <a:r>
              <a:rPr lang="en-US" altLang="zh-CN" sz="4000" b="0">
                <a:ea typeface="华文行楷" panose="02010800040101010101" pitchFamily="2" charset="-122"/>
              </a:rPr>
              <a:t>T</a:t>
            </a:r>
            <a:r>
              <a:rPr lang="en-US" altLang="zh-CN" sz="4000">
                <a:ea typeface="华文行楷" panose="02010800040101010101" pitchFamily="2" charset="-122"/>
              </a:rPr>
              <a:t> </a:t>
            </a:r>
            <a:r>
              <a:rPr lang="zh-CN" altLang="en-US" sz="4000">
                <a:ea typeface="华文行楷" panose="02010800040101010101" pitchFamily="2" charset="-122"/>
              </a:rPr>
              <a:t>型图</a:t>
            </a:r>
          </a:p>
        </p:txBody>
      </p:sp>
      <p:sp>
        <p:nvSpPr>
          <p:cNvPr id="48135" name="Text Box 1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7272338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6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600" b="0">
                <a:latin typeface="+mn-lt"/>
                <a:ea typeface="华文楷体" panose="02010600040101010101" pitchFamily="2" charset="-122"/>
              </a:rPr>
              <a:t>T-</a:t>
            </a:r>
            <a:r>
              <a:rPr lang="zh-CN" altLang="en-US" sz="3600">
                <a:latin typeface="+mn-lt"/>
                <a:ea typeface="华文楷体" panose="02010600040101010101" pitchFamily="2" charset="-122"/>
              </a:rPr>
              <a:t>型图   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表示一个编译程序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grpSp>
        <p:nvGrpSpPr>
          <p:cNvPr id="48136" name="Group 25"/>
          <p:cNvGrpSpPr/>
          <p:nvPr/>
        </p:nvGrpSpPr>
        <p:grpSpPr bwMode="auto">
          <a:xfrm>
            <a:off x="3132138" y="2492375"/>
            <a:ext cx="2808287" cy="1512888"/>
            <a:chOff x="1973" y="1706"/>
            <a:chExt cx="1769" cy="953"/>
          </a:xfrm>
        </p:grpSpPr>
        <p:sp>
          <p:nvSpPr>
            <p:cNvPr id="48138" name="Line 14"/>
            <p:cNvSpPr>
              <a:spLocks noChangeShapeType="1"/>
            </p:cNvSpPr>
            <p:nvPr/>
          </p:nvSpPr>
          <p:spPr bwMode="auto">
            <a:xfrm>
              <a:off x="1973" y="1706"/>
              <a:ext cx="0" cy="409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8139" name="Text Box 15"/>
            <p:cNvSpPr txBox="1">
              <a:spLocks noChangeArrowheads="1"/>
            </p:cNvSpPr>
            <p:nvPr/>
          </p:nvSpPr>
          <p:spPr bwMode="auto">
            <a:xfrm>
              <a:off x="2127" y="1769"/>
              <a:ext cx="267" cy="30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 dirty="0">
                  <a:latin typeface="+mn-lt"/>
                  <a:ea typeface="华文楷体" panose="02010600040101010101" pitchFamily="2" charset="-122"/>
                </a:rPr>
                <a:t>S</a:t>
              </a:r>
            </a:p>
          </p:txBody>
        </p:sp>
        <p:sp>
          <p:nvSpPr>
            <p:cNvPr id="48140" name="Text Box 16"/>
            <p:cNvSpPr txBox="1">
              <a:spLocks noChangeArrowheads="1"/>
            </p:cNvSpPr>
            <p:nvPr/>
          </p:nvSpPr>
          <p:spPr bwMode="auto">
            <a:xfrm>
              <a:off x="3333" y="1769"/>
              <a:ext cx="256" cy="30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 dirty="0">
                  <a:latin typeface="+mn-lt"/>
                  <a:ea typeface="华文楷体" panose="02010600040101010101" pitchFamily="2" charset="-122"/>
                </a:rPr>
                <a:t>T</a:t>
              </a:r>
            </a:p>
          </p:txBody>
        </p:sp>
        <p:sp>
          <p:nvSpPr>
            <p:cNvPr id="48141" name="Text Box 17"/>
            <p:cNvSpPr txBox="1">
              <a:spLocks noChangeArrowheads="1"/>
            </p:cNvSpPr>
            <p:nvPr/>
          </p:nvSpPr>
          <p:spPr bwMode="auto">
            <a:xfrm>
              <a:off x="2794" y="2342"/>
              <a:ext cx="179" cy="30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 dirty="0">
                  <a:latin typeface="+mn-lt"/>
                  <a:ea typeface="华文楷体" panose="02010600040101010101" pitchFamily="2" charset="-122"/>
                </a:rPr>
                <a:t>I</a:t>
              </a:r>
            </a:p>
          </p:txBody>
        </p:sp>
        <p:sp>
          <p:nvSpPr>
            <p:cNvPr id="48142" name="Line 18"/>
            <p:cNvSpPr>
              <a:spLocks noChangeShapeType="1"/>
            </p:cNvSpPr>
            <p:nvPr/>
          </p:nvSpPr>
          <p:spPr bwMode="auto">
            <a:xfrm>
              <a:off x="1973" y="1706"/>
              <a:ext cx="176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8143" name="Line 19"/>
            <p:cNvSpPr>
              <a:spLocks noChangeShapeType="1"/>
            </p:cNvSpPr>
            <p:nvPr/>
          </p:nvSpPr>
          <p:spPr bwMode="auto">
            <a:xfrm>
              <a:off x="1973" y="2115"/>
              <a:ext cx="635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8144" name="Line 20"/>
            <p:cNvSpPr>
              <a:spLocks noChangeShapeType="1"/>
            </p:cNvSpPr>
            <p:nvPr/>
          </p:nvSpPr>
          <p:spPr bwMode="auto">
            <a:xfrm>
              <a:off x="2608" y="2115"/>
              <a:ext cx="0" cy="544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8145" name="Line 21"/>
            <p:cNvSpPr>
              <a:spLocks noChangeShapeType="1"/>
            </p:cNvSpPr>
            <p:nvPr/>
          </p:nvSpPr>
          <p:spPr bwMode="auto">
            <a:xfrm>
              <a:off x="2608" y="2659"/>
              <a:ext cx="49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8146" name="Line 22"/>
            <p:cNvSpPr>
              <a:spLocks noChangeShapeType="1"/>
            </p:cNvSpPr>
            <p:nvPr/>
          </p:nvSpPr>
          <p:spPr bwMode="auto">
            <a:xfrm flipV="1">
              <a:off x="3107" y="2115"/>
              <a:ext cx="0" cy="544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8147" name="Line 23"/>
            <p:cNvSpPr>
              <a:spLocks noChangeShapeType="1"/>
            </p:cNvSpPr>
            <p:nvPr/>
          </p:nvSpPr>
          <p:spPr bwMode="auto">
            <a:xfrm>
              <a:off x="3107" y="2115"/>
              <a:ext cx="635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8148" name="Line 24"/>
            <p:cNvSpPr>
              <a:spLocks noChangeShapeType="1"/>
            </p:cNvSpPr>
            <p:nvPr/>
          </p:nvSpPr>
          <p:spPr bwMode="auto">
            <a:xfrm>
              <a:off x="3742" y="1706"/>
              <a:ext cx="0" cy="409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48137" name="Text Box 26"/>
          <p:cNvSpPr txBox="1">
            <a:spLocks noChangeArrowheads="1"/>
          </p:cNvSpPr>
          <p:nvPr/>
        </p:nvSpPr>
        <p:spPr bwMode="auto">
          <a:xfrm>
            <a:off x="2051050" y="4503738"/>
            <a:ext cx="4826000" cy="1677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None/>
            </a:pPr>
            <a:r>
              <a:rPr lang="en-US" altLang="zh-CN" sz="2800" b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：编译程序所实现的源语言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800" b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：目标语言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b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800" b="0">
                <a:latin typeface="+mn-lt"/>
                <a:ea typeface="华文楷体" panose="02010600040101010101" pitchFamily="2" charset="-122"/>
              </a:rPr>
              <a:t>I 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 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编译程序的实现语言</a:t>
            </a:r>
          </a:p>
        </p:txBody>
      </p:sp>
    </p:spTree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例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ini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ecaf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项目中编译程序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T-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型图</a:t>
            </a:r>
          </a:p>
        </p:txBody>
      </p:sp>
      <p:sp>
        <p:nvSpPr>
          <p:cNvPr id="49159" name="Line 11"/>
          <p:cNvSpPr>
            <a:spLocks noChangeShapeType="1"/>
          </p:cNvSpPr>
          <p:nvPr/>
        </p:nvSpPr>
        <p:spPr bwMode="auto">
          <a:xfrm>
            <a:off x="1763713" y="2781300"/>
            <a:ext cx="0" cy="1295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0" name="Text Box 12"/>
          <p:cNvSpPr txBox="1">
            <a:spLocks noChangeArrowheads="1"/>
          </p:cNvSpPr>
          <p:nvPr/>
        </p:nvSpPr>
        <p:spPr bwMode="auto">
          <a:xfrm>
            <a:off x="1835150" y="3068638"/>
            <a:ext cx="2160588" cy="86793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 dirty="0" err="1"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语言</a:t>
            </a:r>
          </a:p>
        </p:txBody>
      </p:sp>
      <p:sp>
        <p:nvSpPr>
          <p:cNvPr id="49161" name="Text Box 13"/>
          <p:cNvSpPr txBox="1">
            <a:spLocks noChangeArrowheads="1"/>
          </p:cNvSpPr>
          <p:nvPr/>
        </p:nvSpPr>
        <p:spPr bwMode="auto">
          <a:xfrm>
            <a:off x="4498975" y="3073400"/>
            <a:ext cx="2952750" cy="86793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RISC-V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汇编语言</a:t>
            </a:r>
          </a:p>
        </p:txBody>
      </p:sp>
      <p:sp>
        <p:nvSpPr>
          <p:cNvPr id="49162" name="Text Box 14"/>
          <p:cNvSpPr txBox="1">
            <a:spLocks noChangeArrowheads="1"/>
          </p:cNvSpPr>
          <p:nvPr/>
        </p:nvSpPr>
        <p:spPr bwMode="auto">
          <a:xfrm>
            <a:off x="3553942" y="4669096"/>
            <a:ext cx="1890087" cy="70485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python/C+</a:t>
            </a:r>
            <a:r>
              <a:rPr lang="zh-CN" altLang="en-US" b="0" dirty="0">
                <a:latin typeface="+mn-lt"/>
                <a:ea typeface="华文楷体" panose="02010600040101010101" pitchFamily="2" charset="-122"/>
              </a:rPr>
              <a:t>+等</a:t>
            </a:r>
            <a:endParaRPr lang="en-US" altLang="zh-CN" b="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3" name="Line 15"/>
          <p:cNvSpPr>
            <a:spLocks noChangeShapeType="1"/>
          </p:cNvSpPr>
          <p:nvPr/>
        </p:nvSpPr>
        <p:spPr bwMode="auto">
          <a:xfrm>
            <a:off x="1762125" y="2781300"/>
            <a:ext cx="56181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4" name="Line 16"/>
          <p:cNvSpPr>
            <a:spLocks noChangeShapeType="1"/>
          </p:cNvSpPr>
          <p:nvPr/>
        </p:nvSpPr>
        <p:spPr bwMode="auto">
          <a:xfrm>
            <a:off x="1763713" y="4076700"/>
            <a:ext cx="18716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5" name="Line 17"/>
          <p:cNvSpPr>
            <a:spLocks noChangeShapeType="1"/>
          </p:cNvSpPr>
          <p:nvPr/>
        </p:nvSpPr>
        <p:spPr bwMode="auto">
          <a:xfrm>
            <a:off x="3635375" y="4076700"/>
            <a:ext cx="0" cy="1152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6" name="Line 18"/>
          <p:cNvSpPr>
            <a:spLocks noChangeShapeType="1"/>
          </p:cNvSpPr>
          <p:nvPr/>
        </p:nvSpPr>
        <p:spPr bwMode="auto">
          <a:xfrm>
            <a:off x="3635375" y="5229225"/>
            <a:ext cx="172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7" name="Line 19"/>
          <p:cNvSpPr>
            <a:spLocks noChangeShapeType="1"/>
          </p:cNvSpPr>
          <p:nvPr/>
        </p:nvSpPr>
        <p:spPr bwMode="auto">
          <a:xfrm flipV="1">
            <a:off x="5362575" y="4076700"/>
            <a:ext cx="0" cy="1152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8" name="Line 20"/>
          <p:cNvSpPr>
            <a:spLocks noChangeShapeType="1"/>
          </p:cNvSpPr>
          <p:nvPr/>
        </p:nvSpPr>
        <p:spPr bwMode="auto">
          <a:xfrm>
            <a:off x="7380288" y="2781300"/>
            <a:ext cx="0" cy="1295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9" name="Line 21"/>
          <p:cNvSpPr>
            <a:spLocks noChangeShapeType="1"/>
          </p:cNvSpPr>
          <p:nvPr/>
        </p:nvSpPr>
        <p:spPr bwMode="auto">
          <a:xfrm>
            <a:off x="5362575" y="4076700"/>
            <a:ext cx="201771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70" name="Rectangle 23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编译程序与 </a:t>
            </a:r>
            <a:r>
              <a:rPr lang="en-US" altLang="zh-CN" sz="4000" b="0">
                <a:ea typeface="华文行楷" panose="02010800040101010101" pitchFamily="2" charset="-122"/>
              </a:rPr>
              <a:t>T</a:t>
            </a:r>
            <a:r>
              <a:rPr lang="en-US" altLang="zh-CN" sz="4000">
                <a:ea typeface="华文行楷" panose="02010800040101010101" pitchFamily="2" charset="-122"/>
              </a:rPr>
              <a:t> </a:t>
            </a:r>
            <a:r>
              <a:rPr lang="zh-CN" altLang="en-US" sz="4000">
                <a:ea typeface="华文行楷" panose="02010800040101010101" pitchFamily="2" charset="-122"/>
              </a:rPr>
              <a:t>型图</a:t>
            </a:r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7272338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6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600" b="0">
                <a:latin typeface="+mn-lt"/>
                <a:ea typeface="华文楷体" panose="02010600040101010101" pitchFamily="2" charset="-122"/>
              </a:rPr>
              <a:t>T-</a:t>
            </a:r>
            <a:r>
              <a:rPr lang="zh-CN" altLang="en-US" sz="3600">
                <a:latin typeface="+mn-lt"/>
                <a:ea typeface="华文楷体" panose="02010600040101010101" pitchFamily="2" charset="-122"/>
              </a:rPr>
              <a:t>型图的叠加</a:t>
            </a:r>
            <a:endParaRPr lang="zh-CN" altLang="en-US" sz="32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1784350" y="2854325"/>
            <a:ext cx="2736850" cy="1150938"/>
            <a:chOff x="521" y="1616"/>
            <a:chExt cx="1724" cy="725"/>
          </a:xfrm>
        </p:grpSpPr>
        <p:sp>
          <p:nvSpPr>
            <p:cNvPr id="50206" name="Text Box 11"/>
            <p:cNvSpPr txBox="1">
              <a:spLocks noChangeArrowheads="1"/>
            </p:cNvSpPr>
            <p:nvPr/>
          </p:nvSpPr>
          <p:spPr bwMode="auto">
            <a:xfrm>
              <a:off x="1280" y="1695"/>
              <a:ext cx="874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       B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0207" name="Text Box 12"/>
            <p:cNvSpPr txBox="1">
              <a:spLocks noChangeArrowheads="1"/>
            </p:cNvSpPr>
            <p:nvPr/>
          </p:nvSpPr>
          <p:spPr bwMode="auto">
            <a:xfrm>
              <a:off x="542" y="1695"/>
              <a:ext cx="556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0208" name="Text Box 13"/>
            <p:cNvSpPr txBox="1">
              <a:spLocks noChangeArrowheads="1"/>
            </p:cNvSpPr>
            <p:nvPr/>
          </p:nvSpPr>
          <p:spPr bwMode="auto">
            <a:xfrm>
              <a:off x="859" y="2058"/>
              <a:ext cx="64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0209" name="Line 14"/>
            <p:cNvSpPr>
              <a:spLocks noChangeShapeType="1"/>
            </p:cNvSpPr>
            <p:nvPr/>
          </p:nvSpPr>
          <p:spPr bwMode="auto">
            <a:xfrm>
              <a:off x="521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10" name="Line 15"/>
            <p:cNvSpPr>
              <a:spLocks noChangeShapeType="1"/>
            </p:cNvSpPr>
            <p:nvPr/>
          </p:nvSpPr>
          <p:spPr bwMode="auto">
            <a:xfrm>
              <a:off x="521" y="1979"/>
              <a:ext cx="40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11" name="Line 16"/>
            <p:cNvSpPr>
              <a:spLocks noChangeShapeType="1"/>
            </p:cNvSpPr>
            <p:nvPr/>
          </p:nvSpPr>
          <p:spPr bwMode="auto">
            <a:xfrm>
              <a:off x="930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12" name="Line 17"/>
            <p:cNvSpPr>
              <a:spLocks noChangeShapeType="1"/>
            </p:cNvSpPr>
            <p:nvPr/>
          </p:nvSpPr>
          <p:spPr bwMode="auto">
            <a:xfrm>
              <a:off x="930" y="2341"/>
              <a:ext cx="54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13" name="Line 18"/>
            <p:cNvSpPr>
              <a:spLocks noChangeShapeType="1"/>
            </p:cNvSpPr>
            <p:nvPr/>
          </p:nvSpPr>
          <p:spPr bwMode="auto">
            <a:xfrm flipH="1">
              <a:off x="1474" y="1979"/>
              <a:ext cx="77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14" name="Line 19"/>
            <p:cNvSpPr>
              <a:spLocks noChangeShapeType="1"/>
            </p:cNvSpPr>
            <p:nvPr/>
          </p:nvSpPr>
          <p:spPr bwMode="auto">
            <a:xfrm>
              <a:off x="1474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15" name="Line 20"/>
            <p:cNvSpPr>
              <a:spLocks noChangeShapeType="1"/>
            </p:cNvSpPr>
            <p:nvPr/>
          </p:nvSpPr>
          <p:spPr bwMode="auto">
            <a:xfrm flipV="1">
              <a:off x="2245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16" name="Line 21"/>
            <p:cNvSpPr>
              <a:spLocks noChangeShapeType="1"/>
            </p:cNvSpPr>
            <p:nvPr/>
          </p:nvSpPr>
          <p:spPr bwMode="auto">
            <a:xfrm>
              <a:off x="521" y="1616"/>
              <a:ext cx="172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Group 22"/>
          <p:cNvGrpSpPr/>
          <p:nvPr/>
        </p:nvGrpSpPr>
        <p:grpSpPr bwMode="auto">
          <a:xfrm>
            <a:off x="3297238" y="3430588"/>
            <a:ext cx="2663825" cy="1150937"/>
            <a:chOff x="1474" y="1979"/>
            <a:chExt cx="1678" cy="725"/>
          </a:xfrm>
        </p:grpSpPr>
        <p:sp>
          <p:nvSpPr>
            <p:cNvPr id="50196" name="Text Box 23"/>
            <p:cNvSpPr txBox="1">
              <a:spLocks noChangeArrowheads="1"/>
            </p:cNvSpPr>
            <p:nvPr/>
          </p:nvSpPr>
          <p:spPr bwMode="auto">
            <a:xfrm>
              <a:off x="1474" y="2065"/>
              <a:ext cx="544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0197" name="Text Box 24"/>
            <p:cNvSpPr txBox="1">
              <a:spLocks noChangeArrowheads="1"/>
            </p:cNvSpPr>
            <p:nvPr/>
          </p:nvSpPr>
          <p:spPr bwMode="auto">
            <a:xfrm>
              <a:off x="1824" y="2428"/>
              <a:ext cx="90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M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0198" name="Text Box 25"/>
            <p:cNvSpPr txBox="1">
              <a:spLocks noChangeArrowheads="1"/>
            </p:cNvSpPr>
            <p:nvPr/>
          </p:nvSpPr>
          <p:spPr bwMode="auto">
            <a:xfrm>
              <a:off x="2186" y="2065"/>
              <a:ext cx="908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        N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0199" name="Line 26"/>
            <p:cNvSpPr>
              <a:spLocks noChangeShapeType="1"/>
            </p:cNvSpPr>
            <p:nvPr/>
          </p:nvSpPr>
          <p:spPr bwMode="auto">
            <a:xfrm>
              <a:off x="1837" y="2341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00" name="Line 27"/>
            <p:cNvSpPr>
              <a:spLocks noChangeShapeType="1"/>
            </p:cNvSpPr>
            <p:nvPr/>
          </p:nvSpPr>
          <p:spPr bwMode="auto">
            <a:xfrm>
              <a:off x="1837" y="2704"/>
              <a:ext cx="81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01" name="Line 28"/>
            <p:cNvSpPr>
              <a:spLocks noChangeShapeType="1"/>
            </p:cNvSpPr>
            <p:nvPr/>
          </p:nvSpPr>
          <p:spPr bwMode="auto">
            <a:xfrm flipV="1">
              <a:off x="2653" y="2341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02" name="Line 29"/>
            <p:cNvSpPr>
              <a:spLocks noChangeShapeType="1"/>
            </p:cNvSpPr>
            <p:nvPr/>
          </p:nvSpPr>
          <p:spPr bwMode="auto">
            <a:xfrm>
              <a:off x="2653" y="2341"/>
              <a:ext cx="49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03" name="Line 30"/>
            <p:cNvSpPr>
              <a:spLocks noChangeShapeType="1"/>
            </p:cNvSpPr>
            <p:nvPr/>
          </p:nvSpPr>
          <p:spPr bwMode="auto">
            <a:xfrm flipV="1">
              <a:off x="3152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04" name="Line 31"/>
            <p:cNvSpPr>
              <a:spLocks noChangeShapeType="1"/>
            </p:cNvSpPr>
            <p:nvPr/>
          </p:nvSpPr>
          <p:spPr bwMode="auto">
            <a:xfrm>
              <a:off x="1474" y="2341"/>
              <a:ext cx="36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05" name="Line 32"/>
            <p:cNvSpPr>
              <a:spLocks noChangeShapeType="1"/>
            </p:cNvSpPr>
            <p:nvPr/>
          </p:nvSpPr>
          <p:spPr bwMode="auto">
            <a:xfrm>
              <a:off x="2245" y="1979"/>
              <a:ext cx="907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" name="Group 33"/>
          <p:cNvGrpSpPr/>
          <p:nvPr/>
        </p:nvGrpSpPr>
        <p:grpSpPr bwMode="auto">
          <a:xfrm>
            <a:off x="5508625" y="2854325"/>
            <a:ext cx="2592388" cy="1150938"/>
            <a:chOff x="2867" y="1616"/>
            <a:chExt cx="1633" cy="725"/>
          </a:xfrm>
        </p:grpSpPr>
        <p:sp>
          <p:nvSpPr>
            <p:cNvPr id="50187" name="Text Box 34"/>
            <p:cNvSpPr txBox="1">
              <a:spLocks noChangeArrowheads="1"/>
            </p:cNvSpPr>
            <p:nvPr/>
          </p:nvSpPr>
          <p:spPr bwMode="auto">
            <a:xfrm>
              <a:off x="3230" y="2058"/>
              <a:ext cx="908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0188" name="Text Box 35"/>
            <p:cNvSpPr txBox="1">
              <a:spLocks noChangeArrowheads="1"/>
            </p:cNvSpPr>
            <p:nvPr/>
          </p:nvSpPr>
          <p:spPr bwMode="auto">
            <a:xfrm>
              <a:off x="2867" y="1702"/>
              <a:ext cx="64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0189" name="Text Box 36"/>
            <p:cNvSpPr txBox="1">
              <a:spLocks noChangeArrowheads="1"/>
            </p:cNvSpPr>
            <p:nvPr/>
          </p:nvSpPr>
          <p:spPr bwMode="auto">
            <a:xfrm>
              <a:off x="3547" y="1695"/>
              <a:ext cx="953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         B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0190" name="Line 37"/>
            <p:cNvSpPr>
              <a:spLocks noChangeShapeType="1"/>
            </p:cNvSpPr>
            <p:nvPr/>
          </p:nvSpPr>
          <p:spPr bwMode="auto">
            <a:xfrm flipV="1">
              <a:off x="4105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191" name="Line 38"/>
            <p:cNvSpPr>
              <a:spLocks noChangeShapeType="1"/>
            </p:cNvSpPr>
            <p:nvPr/>
          </p:nvSpPr>
          <p:spPr bwMode="auto">
            <a:xfrm>
              <a:off x="4105" y="1979"/>
              <a:ext cx="36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192" name="Line 39"/>
            <p:cNvSpPr>
              <a:spLocks noChangeShapeType="1"/>
            </p:cNvSpPr>
            <p:nvPr/>
          </p:nvSpPr>
          <p:spPr bwMode="auto">
            <a:xfrm flipV="1">
              <a:off x="4468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193" name="Line 40"/>
            <p:cNvSpPr>
              <a:spLocks noChangeShapeType="1"/>
            </p:cNvSpPr>
            <p:nvPr/>
          </p:nvSpPr>
          <p:spPr bwMode="auto">
            <a:xfrm flipH="1">
              <a:off x="2880" y="1616"/>
              <a:ext cx="1588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194" name="Line 41"/>
            <p:cNvSpPr>
              <a:spLocks noChangeShapeType="1"/>
            </p:cNvSpPr>
            <p:nvPr/>
          </p:nvSpPr>
          <p:spPr bwMode="auto">
            <a:xfrm>
              <a:off x="2880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195" name="Line 42"/>
            <p:cNvSpPr>
              <a:spLocks noChangeShapeType="1"/>
            </p:cNvSpPr>
            <p:nvPr/>
          </p:nvSpPr>
          <p:spPr bwMode="auto">
            <a:xfrm>
              <a:off x="3152" y="2341"/>
              <a:ext cx="95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50186" name="Rectangle 43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编译程序与 </a:t>
            </a:r>
            <a:r>
              <a:rPr lang="en-US" altLang="zh-CN" sz="4000" b="0">
                <a:ea typeface="华文行楷" panose="02010800040101010101" pitchFamily="2" charset="-122"/>
              </a:rPr>
              <a:t>T</a:t>
            </a:r>
            <a:r>
              <a:rPr lang="en-US" altLang="zh-CN" sz="4000">
                <a:ea typeface="华文行楷" panose="02010800040101010101" pitchFamily="2" charset="-122"/>
              </a:rPr>
              <a:t> </a:t>
            </a:r>
            <a:r>
              <a:rPr lang="zh-CN" altLang="en-US" sz="4000">
                <a:ea typeface="华文行楷" panose="02010800040101010101" pitchFamily="2" charset="-122"/>
              </a:rPr>
              <a:t>型图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576263" y="1341438"/>
            <a:ext cx="8532812" cy="1600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相关知识体系承载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CST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发展的过去与未来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程序设计语言、编译器相关成就的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ACM </a:t>
            </a:r>
            <a:r>
              <a:rPr lang="zh-CN" altLang="zh-CN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图灵奖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en-US" altLang="zh-CN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zh-CN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获得者</a:t>
            </a:r>
            <a:r>
              <a:rPr lang="zh-CN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最多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超过三分之一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433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Rectangle 20"/>
          <p:cNvSpPr>
            <a:spLocks noChangeArrowheads="1"/>
          </p:cNvSpPr>
          <p:nvPr/>
        </p:nvSpPr>
        <p:spPr bwMode="auto">
          <a:xfrm>
            <a:off x="1497013" y="188913"/>
            <a:ext cx="32194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课 程 的 地 位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259632" y="3113813"/>
            <a:ext cx="7606556" cy="243361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lvl="1" indent="-342900"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zh-CN" sz="2400" dirty="0">
                <a:latin typeface="+mn-lt"/>
                <a:ea typeface="华文楷体" panose="02010600040101010101" pitchFamily="2" charset="-122"/>
              </a:rPr>
              <a:t>重量级程序设计语言的突出贡献者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（续）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b="0" dirty="0">
                <a:latin typeface="+mn-lt"/>
                <a:ea typeface="等线" panose="02010600030101010101" pitchFamily="2" charset="-122"/>
              </a:rPr>
              <a:t>C </a:t>
            </a:r>
            <a:r>
              <a:rPr lang="zh-CN" altLang="zh-CN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语言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D. M. Ritchie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1983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），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K. L. Thompson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1983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）</a:t>
            </a:r>
            <a:endParaRPr lang="en-US" altLang="zh-CN" b="0" dirty="0">
              <a:solidFill>
                <a:srgbClr val="333399"/>
              </a:solidFill>
              <a:latin typeface="+mn-lt"/>
              <a:ea typeface="等线" panose="0201060003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 </a:t>
            </a:r>
            <a:r>
              <a:rPr lang="en-US" altLang="zh-CN" b="0" dirty="0">
                <a:latin typeface="+mn-lt"/>
                <a:ea typeface="等线" panose="02010600030101010101" pitchFamily="2" charset="-122"/>
              </a:rPr>
              <a:t>ML </a:t>
            </a:r>
            <a:r>
              <a:rPr lang="zh-CN" altLang="zh-CN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语言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Robin Milner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1991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）</a:t>
            </a:r>
            <a:endParaRPr lang="en-US" altLang="zh-CN" b="0" dirty="0">
              <a:solidFill>
                <a:srgbClr val="333399"/>
              </a:solidFill>
              <a:latin typeface="+mn-lt"/>
              <a:ea typeface="等线" panose="0201060003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1000" b="0" dirty="0">
              <a:solidFill>
                <a:srgbClr val="333399"/>
              </a:solidFill>
              <a:latin typeface="+mn-lt"/>
              <a:ea typeface="等线" panose="0201060003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latin typeface="+mn-lt"/>
                <a:ea typeface="等线" panose="02010600030101010101" pitchFamily="2" charset="-122"/>
              </a:rPr>
              <a:t>      Simula </a:t>
            </a:r>
            <a:r>
              <a:rPr lang="zh-CN" altLang="zh-CN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语言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Ole Johan Dahl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2001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）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，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Kristen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2001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）</a:t>
            </a:r>
            <a:endParaRPr lang="en-US" altLang="zh-CN" b="0" dirty="0">
              <a:solidFill>
                <a:srgbClr val="333399"/>
              </a:solidFill>
              <a:latin typeface="+mn-lt"/>
              <a:ea typeface="等线" panose="0201060003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1000" b="0" dirty="0">
              <a:solidFill>
                <a:srgbClr val="333399"/>
              </a:solidFill>
              <a:latin typeface="+mn-lt"/>
              <a:ea typeface="等线" panose="0201060003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latin typeface="+mn-lt"/>
                <a:ea typeface="等线" panose="02010600030101010101" pitchFamily="2" charset="-122"/>
              </a:rPr>
              <a:t>      Smalltalk </a:t>
            </a:r>
            <a:r>
              <a:rPr lang="zh-CN" altLang="zh-CN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语言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 Alan Curtis Kay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2003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）</a:t>
            </a:r>
            <a:endParaRPr lang="zh-CN" altLang="en-US" b="0" dirty="0">
              <a:solidFill>
                <a:srgbClr val="333399"/>
              </a:solidFill>
              <a:latin typeface="+mn-lt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7704138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6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6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 </a:t>
            </a:r>
            <a:r>
              <a:rPr lang="en-US" altLang="zh-CN" sz="36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36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机器上运行的</a:t>
            </a:r>
            <a:r>
              <a:rPr lang="en-US" altLang="zh-CN" sz="36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3600">
                <a:latin typeface="+mn-lt"/>
                <a:ea typeface="华文楷体" panose="02010600040101010101" pitchFamily="2" charset="-122"/>
              </a:rPr>
              <a:t>本地编译器</a:t>
            </a:r>
          </a:p>
        </p:txBody>
      </p:sp>
      <p:grpSp>
        <p:nvGrpSpPr>
          <p:cNvPr id="51207" name="Group 20"/>
          <p:cNvGrpSpPr/>
          <p:nvPr/>
        </p:nvGrpSpPr>
        <p:grpSpPr bwMode="auto">
          <a:xfrm>
            <a:off x="2916238" y="2349500"/>
            <a:ext cx="3455987" cy="1225550"/>
            <a:chOff x="1837" y="1480"/>
            <a:chExt cx="2177" cy="772"/>
          </a:xfrm>
        </p:grpSpPr>
        <p:sp>
          <p:nvSpPr>
            <p:cNvPr id="51222" name="Text Box 9"/>
            <p:cNvSpPr txBox="1">
              <a:spLocks noChangeArrowheads="1"/>
            </p:cNvSpPr>
            <p:nvPr/>
          </p:nvSpPr>
          <p:spPr bwMode="auto">
            <a:xfrm>
              <a:off x="2370" y="1980"/>
              <a:ext cx="1226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M 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1223" name="Text Box 10"/>
            <p:cNvSpPr txBox="1">
              <a:spLocks noChangeArrowheads="1"/>
            </p:cNvSpPr>
            <p:nvPr/>
          </p:nvSpPr>
          <p:spPr bwMode="auto">
            <a:xfrm>
              <a:off x="1962" y="1617"/>
              <a:ext cx="680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b="0" baseline="-2500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1224" name="Text Box 11"/>
            <p:cNvSpPr txBox="1">
              <a:spLocks noChangeArrowheads="1"/>
            </p:cNvSpPr>
            <p:nvPr/>
          </p:nvSpPr>
          <p:spPr bwMode="auto">
            <a:xfrm>
              <a:off x="2921" y="1617"/>
              <a:ext cx="93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M 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1225" name="Line 12"/>
            <p:cNvSpPr>
              <a:spLocks noChangeShapeType="1"/>
            </p:cNvSpPr>
            <p:nvPr/>
          </p:nvSpPr>
          <p:spPr bwMode="auto">
            <a:xfrm>
              <a:off x="2427" y="1889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26" name="Line 13"/>
            <p:cNvSpPr>
              <a:spLocks noChangeShapeType="1"/>
            </p:cNvSpPr>
            <p:nvPr/>
          </p:nvSpPr>
          <p:spPr bwMode="auto">
            <a:xfrm>
              <a:off x="2427" y="2252"/>
              <a:ext cx="103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27" name="Line 14"/>
            <p:cNvSpPr>
              <a:spLocks noChangeShapeType="1"/>
            </p:cNvSpPr>
            <p:nvPr/>
          </p:nvSpPr>
          <p:spPr bwMode="auto">
            <a:xfrm flipV="1">
              <a:off x="3458" y="1889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28" name="Line 15"/>
            <p:cNvSpPr>
              <a:spLocks noChangeShapeType="1"/>
            </p:cNvSpPr>
            <p:nvPr/>
          </p:nvSpPr>
          <p:spPr bwMode="auto">
            <a:xfrm>
              <a:off x="3458" y="1889"/>
              <a:ext cx="55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29" name="Line 16"/>
            <p:cNvSpPr>
              <a:spLocks noChangeShapeType="1"/>
            </p:cNvSpPr>
            <p:nvPr/>
          </p:nvSpPr>
          <p:spPr bwMode="auto">
            <a:xfrm flipV="1">
              <a:off x="4014" y="1481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30" name="Line 17"/>
            <p:cNvSpPr>
              <a:spLocks noChangeShapeType="1"/>
            </p:cNvSpPr>
            <p:nvPr/>
          </p:nvSpPr>
          <p:spPr bwMode="auto">
            <a:xfrm>
              <a:off x="1837" y="1890"/>
              <a:ext cx="590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31" name="Line 18"/>
            <p:cNvSpPr>
              <a:spLocks noChangeShapeType="1"/>
            </p:cNvSpPr>
            <p:nvPr/>
          </p:nvSpPr>
          <p:spPr bwMode="auto">
            <a:xfrm>
              <a:off x="1837" y="1480"/>
              <a:ext cx="2177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32" name="Line 19"/>
            <p:cNvSpPr>
              <a:spLocks noChangeShapeType="1"/>
            </p:cNvSpPr>
            <p:nvPr/>
          </p:nvSpPr>
          <p:spPr bwMode="auto">
            <a:xfrm flipV="1">
              <a:off x="1837" y="1481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51208" name="Text Box 2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3860800"/>
            <a:ext cx="7272338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6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6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 </a:t>
            </a:r>
            <a:r>
              <a:rPr lang="en-US" altLang="zh-CN" sz="36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36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机器上运行的</a:t>
            </a:r>
            <a:r>
              <a:rPr lang="en-US" altLang="zh-CN" sz="36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3600">
                <a:latin typeface="+mn-lt"/>
                <a:ea typeface="华文楷体" panose="02010600040101010101" pitchFamily="2" charset="-122"/>
              </a:rPr>
              <a:t>交叉编译器</a:t>
            </a:r>
          </a:p>
        </p:txBody>
      </p:sp>
      <p:grpSp>
        <p:nvGrpSpPr>
          <p:cNvPr id="51209" name="Group 22"/>
          <p:cNvGrpSpPr/>
          <p:nvPr/>
        </p:nvGrpSpPr>
        <p:grpSpPr bwMode="auto">
          <a:xfrm>
            <a:off x="2916238" y="4797425"/>
            <a:ext cx="3455987" cy="1225550"/>
            <a:chOff x="1837" y="1480"/>
            <a:chExt cx="2177" cy="772"/>
          </a:xfrm>
        </p:grpSpPr>
        <p:sp>
          <p:nvSpPr>
            <p:cNvPr id="51211" name="Text Box 23"/>
            <p:cNvSpPr txBox="1">
              <a:spLocks noChangeArrowheads="1"/>
            </p:cNvSpPr>
            <p:nvPr/>
          </p:nvSpPr>
          <p:spPr bwMode="auto">
            <a:xfrm>
              <a:off x="2370" y="1980"/>
              <a:ext cx="1226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M 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1212" name="Text Box 24"/>
            <p:cNvSpPr txBox="1">
              <a:spLocks noChangeArrowheads="1"/>
            </p:cNvSpPr>
            <p:nvPr/>
          </p:nvSpPr>
          <p:spPr bwMode="auto">
            <a:xfrm>
              <a:off x="1962" y="1617"/>
              <a:ext cx="680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b="0" baseline="-2500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1213" name="Text Box 25"/>
            <p:cNvSpPr txBox="1">
              <a:spLocks noChangeArrowheads="1"/>
            </p:cNvSpPr>
            <p:nvPr/>
          </p:nvSpPr>
          <p:spPr bwMode="auto">
            <a:xfrm>
              <a:off x="2926" y="1617"/>
              <a:ext cx="92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N 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1214" name="Line 26"/>
            <p:cNvSpPr>
              <a:spLocks noChangeShapeType="1"/>
            </p:cNvSpPr>
            <p:nvPr/>
          </p:nvSpPr>
          <p:spPr bwMode="auto">
            <a:xfrm>
              <a:off x="2427" y="1889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15" name="Line 27"/>
            <p:cNvSpPr>
              <a:spLocks noChangeShapeType="1"/>
            </p:cNvSpPr>
            <p:nvPr/>
          </p:nvSpPr>
          <p:spPr bwMode="auto">
            <a:xfrm>
              <a:off x="2427" y="2252"/>
              <a:ext cx="103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16" name="Line 28"/>
            <p:cNvSpPr>
              <a:spLocks noChangeShapeType="1"/>
            </p:cNvSpPr>
            <p:nvPr/>
          </p:nvSpPr>
          <p:spPr bwMode="auto">
            <a:xfrm flipV="1">
              <a:off x="3458" y="1889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17" name="Line 29"/>
            <p:cNvSpPr>
              <a:spLocks noChangeShapeType="1"/>
            </p:cNvSpPr>
            <p:nvPr/>
          </p:nvSpPr>
          <p:spPr bwMode="auto">
            <a:xfrm>
              <a:off x="3458" y="1889"/>
              <a:ext cx="55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18" name="Line 30"/>
            <p:cNvSpPr>
              <a:spLocks noChangeShapeType="1"/>
            </p:cNvSpPr>
            <p:nvPr/>
          </p:nvSpPr>
          <p:spPr bwMode="auto">
            <a:xfrm flipV="1">
              <a:off x="4014" y="1481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19" name="Line 31"/>
            <p:cNvSpPr>
              <a:spLocks noChangeShapeType="1"/>
            </p:cNvSpPr>
            <p:nvPr/>
          </p:nvSpPr>
          <p:spPr bwMode="auto">
            <a:xfrm>
              <a:off x="1837" y="1890"/>
              <a:ext cx="590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20" name="Line 32"/>
            <p:cNvSpPr>
              <a:spLocks noChangeShapeType="1"/>
            </p:cNvSpPr>
            <p:nvPr/>
          </p:nvSpPr>
          <p:spPr bwMode="auto">
            <a:xfrm>
              <a:off x="1837" y="1480"/>
              <a:ext cx="2177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21" name="Line 33"/>
            <p:cNvSpPr>
              <a:spLocks noChangeShapeType="1"/>
            </p:cNvSpPr>
            <p:nvPr/>
          </p:nvSpPr>
          <p:spPr bwMode="auto">
            <a:xfrm flipV="1">
              <a:off x="1837" y="1481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51210" name="Rectangle 34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编译程序与 </a:t>
            </a:r>
            <a:r>
              <a:rPr lang="en-US" altLang="zh-CN" sz="4000" b="0">
                <a:ea typeface="华文行楷" panose="02010800040101010101" pitchFamily="2" charset="-122"/>
              </a:rPr>
              <a:t>T</a:t>
            </a:r>
            <a:r>
              <a:rPr lang="en-US" altLang="zh-CN" sz="4000">
                <a:ea typeface="华文行楷" panose="02010800040101010101" pitchFamily="2" charset="-122"/>
              </a:rPr>
              <a:t> </a:t>
            </a:r>
            <a:r>
              <a:rPr lang="zh-CN" altLang="en-US" sz="4000">
                <a:ea typeface="华文行楷" panose="02010800040101010101" pitchFamily="2" charset="-122"/>
              </a:rPr>
              <a:t>型图</a:t>
            </a:r>
          </a:p>
        </p:txBody>
      </p:sp>
    </p:spTree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7416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用已有的语言 </a:t>
            </a:r>
            <a:r>
              <a:rPr lang="en-US" altLang="zh-CN" sz="3200" b="0" i="1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3200" b="0" baseline="-25000"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实现新的语言 </a:t>
            </a:r>
            <a:r>
              <a:rPr lang="en-US" altLang="zh-CN" sz="3200" b="0" i="1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3200" b="0" baseline="-25000">
                <a:latin typeface="+mn-lt"/>
                <a:ea typeface="华文楷体" panose="02010600040101010101" pitchFamily="2" charset="-122"/>
              </a:rPr>
              <a:t>2</a:t>
            </a:r>
          </a:p>
        </p:txBody>
      </p:sp>
      <p:grpSp>
        <p:nvGrpSpPr>
          <p:cNvPr id="2" name="Group 63"/>
          <p:cNvGrpSpPr/>
          <p:nvPr/>
        </p:nvGrpSpPr>
        <p:grpSpPr bwMode="auto">
          <a:xfrm>
            <a:off x="1042988" y="2347913"/>
            <a:ext cx="3222625" cy="1296987"/>
            <a:chOff x="657" y="1207"/>
            <a:chExt cx="2030" cy="817"/>
          </a:xfrm>
        </p:grpSpPr>
        <p:sp>
          <p:nvSpPr>
            <p:cNvPr id="52258" name="Text Box 23"/>
            <p:cNvSpPr txBox="1">
              <a:spLocks noChangeArrowheads="1"/>
            </p:cNvSpPr>
            <p:nvPr/>
          </p:nvSpPr>
          <p:spPr bwMode="auto">
            <a:xfrm>
              <a:off x="691" y="1338"/>
              <a:ext cx="601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b="0" baseline="-25000"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2259" name="Text Box 12"/>
            <p:cNvSpPr txBox="1">
              <a:spLocks noChangeArrowheads="1"/>
            </p:cNvSpPr>
            <p:nvPr/>
          </p:nvSpPr>
          <p:spPr bwMode="auto">
            <a:xfrm>
              <a:off x="1235" y="1747"/>
              <a:ext cx="64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b="0" baseline="-2500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2260" name="Text Box 29"/>
            <p:cNvSpPr txBox="1">
              <a:spLocks noChangeArrowheads="1"/>
            </p:cNvSpPr>
            <p:nvPr/>
          </p:nvSpPr>
          <p:spPr bwMode="auto">
            <a:xfrm>
              <a:off x="1755" y="1338"/>
              <a:ext cx="898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M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2261" name="Line 31"/>
            <p:cNvSpPr>
              <a:spLocks noChangeShapeType="1"/>
            </p:cNvSpPr>
            <p:nvPr/>
          </p:nvSpPr>
          <p:spPr bwMode="auto">
            <a:xfrm flipH="1">
              <a:off x="657" y="1207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62" name="Line 32"/>
            <p:cNvSpPr>
              <a:spLocks noChangeShapeType="1"/>
            </p:cNvSpPr>
            <p:nvPr/>
          </p:nvSpPr>
          <p:spPr bwMode="auto">
            <a:xfrm>
              <a:off x="657" y="1615"/>
              <a:ext cx="578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63" name="Line 33"/>
            <p:cNvSpPr>
              <a:spLocks noChangeShapeType="1"/>
            </p:cNvSpPr>
            <p:nvPr/>
          </p:nvSpPr>
          <p:spPr bwMode="auto">
            <a:xfrm>
              <a:off x="1235" y="1615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64" name="Line 34"/>
            <p:cNvSpPr>
              <a:spLocks noChangeShapeType="1"/>
            </p:cNvSpPr>
            <p:nvPr/>
          </p:nvSpPr>
          <p:spPr bwMode="auto">
            <a:xfrm>
              <a:off x="1235" y="2023"/>
              <a:ext cx="692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65" name="Line 45"/>
            <p:cNvSpPr>
              <a:spLocks noChangeShapeType="1"/>
            </p:cNvSpPr>
            <p:nvPr/>
          </p:nvSpPr>
          <p:spPr bwMode="auto">
            <a:xfrm flipV="1">
              <a:off x="2687" y="1207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66" name="Line 46"/>
            <p:cNvSpPr>
              <a:spLocks noChangeShapeType="1"/>
            </p:cNvSpPr>
            <p:nvPr/>
          </p:nvSpPr>
          <p:spPr bwMode="auto">
            <a:xfrm>
              <a:off x="657" y="1207"/>
              <a:ext cx="203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Group 60"/>
          <p:cNvGrpSpPr/>
          <p:nvPr/>
        </p:nvGrpSpPr>
        <p:grpSpPr bwMode="auto">
          <a:xfrm>
            <a:off x="1116013" y="4221163"/>
            <a:ext cx="7488237" cy="1420812"/>
            <a:chOff x="703" y="2263"/>
            <a:chExt cx="4717" cy="895"/>
          </a:xfrm>
        </p:grpSpPr>
        <p:sp>
          <p:nvSpPr>
            <p:cNvPr id="52256" name="Text Box 22"/>
            <p:cNvSpPr txBox="1">
              <a:spLocks noChangeArrowheads="1"/>
            </p:cNvSpPr>
            <p:nvPr/>
          </p:nvSpPr>
          <p:spPr bwMode="auto">
            <a:xfrm>
              <a:off x="703" y="2263"/>
              <a:ext cx="4717" cy="6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+mn-lt"/>
                  <a:ea typeface="华文楷体" panose="02010600040101010101" pitchFamily="2" charset="-122"/>
                </a:rPr>
                <a:t>步骤：</a:t>
              </a:r>
            </a:p>
            <a:p>
              <a:pPr algn="l">
                <a:buFont typeface="Wingdings" panose="05000000000000000000" pitchFamily="2" charset="2"/>
                <a:buNone/>
              </a:pPr>
              <a:endParaRPr lang="zh-CN" altLang="en-US" sz="1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algn="l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(1</a:t>
              </a:r>
              <a:r>
                <a:rPr lang="zh-CN" altLang="en-US" sz="24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）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用</a:t>
              </a:r>
              <a:r>
                <a:rPr lang="en-US" altLang="zh-CN" sz="2400" b="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400" b="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语言编写</a:t>
              </a:r>
              <a:r>
                <a:rPr lang="en-US" altLang="zh-CN" sz="2400" b="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400" b="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语言到</a:t>
              </a:r>
              <a:r>
                <a:rPr lang="en-US" altLang="zh-CN" sz="2400" b="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M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机器语言的编译程序</a:t>
              </a:r>
            </a:p>
          </p:txBody>
        </p:sp>
        <p:sp>
          <p:nvSpPr>
            <p:cNvPr id="52257" name="Text Box 52"/>
            <p:cNvSpPr txBox="1">
              <a:spLocks noChangeArrowheads="1"/>
            </p:cNvSpPr>
            <p:nvPr/>
          </p:nvSpPr>
          <p:spPr bwMode="auto">
            <a:xfrm>
              <a:off x="703" y="2870"/>
              <a:ext cx="471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(2</a:t>
              </a:r>
              <a:r>
                <a:rPr lang="zh-CN" altLang="en-US" sz="24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）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将该</a:t>
              </a:r>
              <a:r>
                <a:rPr lang="en-US" altLang="zh-CN" sz="2400" b="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400" b="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语言编译程序用</a:t>
              </a:r>
              <a:r>
                <a:rPr lang="en-US" altLang="zh-CN" sz="2400" b="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400" b="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语言编译程序进行编译</a:t>
              </a:r>
              <a:endPara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" name="Group 58"/>
          <p:cNvGrpSpPr/>
          <p:nvPr/>
        </p:nvGrpSpPr>
        <p:grpSpPr bwMode="auto">
          <a:xfrm>
            <a:off x="5508625" y="2347913"/>
            <a:ext cx="3311525" cy="1300162"/>
            <a:chOff x="3413" y="1207"/>
            <a:chExt cx="2086" cy="819"/>
          </a:xfrm>
        </p:grpSpPr>
        <p:sp>
          <p:nvSpPr>
            <p:cNvPr id="52247" name="Text Box 27"/>
            <p:cNvSpPr txBox="1">
              <a:spLocks noChangeArrowheads="1"/>
            </p:cNvSpPr>
            <p:nvPr/>
          </p:nvSpPr>
          <p:spPr bwMode="auto">
            <a:xfrm>
              <a:off x="4160" y="1751"/>
              <a:ext cx="89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M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2248" name="Text Box 28"/>
            <p:cNvSpPr txBox="1">
              <a:spLocks noChangeArrowheads="1"/>
            </p:cNvSpPr>
            <p:nvPr/>
          </p:nvSpPr>
          <p:spPr bwMode="auto">
            <a:xfrm>
              <a:off x="4535" y="1343"/>
              <a:ext cx="89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M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2249" name="Text Box 30"/>
            <p:cNvSpPr txBox="1">
              <a:spLocks noChangeArrowheads="1"/>
            </p:cNvSpPr>
            <p:nvPr/>
          </p:nvSpPr>
          <p:spPr bwMode="auto">
            <a:xfrm>
              <a:off x="3413" y="1338"/>
              <a:ext cx="680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b="0" baseline="-25000"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2250" name="Line 40"/>
            <p:cNvSpPr>
              <a:spLocks noChangeShapeType="1"/>
            </p:cNvSpPr>
            <p:nvPr/>
          </p:nvSpPr>
          <p:spPr bwMode="auto">
            <a:xfrm flipV="1">
              <a:off x="5136" y="1615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51" name="Line 41"/>
            <p:cNvSpPr>
              <a:spLocks noChangeShapeType="1"/>
            </p:cNvSpPr>
            <p:nvPr/>
          </p:nvSpPr>
          <p:spPr bwMode="auto">
            <a:xfrm>
              <a:off x="5136" y="1615"/>
              <a:ext cx="36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52" name="Line 42"/>
            <p:cNvSpPr>
              <a:spLocks noChangeShapeType="1"/>
            </p:cNvSpPr>
            <p:nvPr/>
          </p:nvSpPr>
          <p:spPr bwMode="auto">
            <a:xfrm flipV="1">
              <a:off x="5499" y="1207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53" name="Line 47"/>
            <p:cNvSpPr>
              <a:spLocks noChangeShapeType="1"/>
            </p:cNvSpPr>
            <p:nvPr/>
          </p:nvSpPr>
          <p:spPr bwMode="auto">
            <a:xfrm flipV="1">
              <a:off x="3413" y="1207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54" name="Line 48"/>
            <p:cNvSpPr>
              <a:spLocks noChangeShapeType="1"/>
            </p:cNvSpPr>
            <p:nvPr/>
          </p:nvSpPr>
          <p:spPr bwMode="auto">
            <a:xfrm>
              <a:off x="3413" y="1207"/>
              <a:ext cx="208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55" name="Line 55"/>
            <p:cNvSpPr>
              <a:spLocks noChangeShapeType="1"/>
            </p:cNvSpPr>
            <p:nvPr/>
          </p:nvSpPr>
          <p:spPr bwMode="auto">
            <a:xfrm>
              <a:off x="4059" y="2024"/>
              <a:ext cx="1089" cy="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" name="Group 62"/>
          <p:cNvGrpSpPr/>
          <p:nvPr/>
        </p:nvGrpSpPr>
        <p:grpSpPr bwMode="auto">
          <a:xfrm>
            <a:off x="3059113" y="2997200"/>
            <a:ext cx="3455987" cy="1225550"/>
            <a:chOff x="2064" y="1887"/>
            <a:chExt cx="2177" cy="772"/>
          </a:xfrm>
        </p:grpSpPr>
        <p:sp>
          <p:nvSpPr>
            <p:cNvPr id="52236" name="Text Box 14"/>
            <p:cNvSpPr txBox="1">
              <a:spLocks noChangeArrowheads="1"/>
            </p:cNvSpPr>
            <p:nvPr/>
          </p:nvSpPr>
          <p:spPr bwMode="auto">
            <a:xfrm>
              <a:off x="2597" y="2387"/>
              <a:ext cx="1226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M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2237" name="Text Box 24"/>
            <p:cNvSpPr txBox="1">
              <a:spLocks noChangeArrowheads="1"/>
            </p:cNvSpPr>
            <p:nvPr/>
          </p:nvSpPr>
          <p:spPr bwMode="auto">
            <a:xfrm>
              <a:off x="2189" y="2024"/>
              <a:ext cx="680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b="0" baseline="-2500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2238" name="Text Box 26"/>
            <p:cNvSpPr txBox="1">
              <a:spLocks noChangeArrowheads="1"/>
            </p:cNvSpPr>
            <p:nvPr/>
          </p:nvSpPr>
          <p:spPr bwMode="auto">
            <a:xfrm>
              <a:off x="3169" y="2024"/>
              <a:ext cx="89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M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2239" name="Line 35"/>
            <p:cNvSpPr>
              <a:spLocks noChangeShapeType="1"/>
            </p:cNvSpPr>
            <p:nvPr/>
          </p:nvSpPr>
          <p:spPr bwMode="auto">
            <a:xfrm>
              <a:off x="2654" y="229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40" name="Line 36"/>
            <p:cNvSpPr>
              <a:spLocks noChangeShapeType="1"/>
            </p:cNvSpPr>
            <p:nvPr/>
          </p:nvSpPr>
          <p:spPr bwMode="auto">
            <a:xfrm>
              <a:off x="2654" y="2659"/>
              <a:ext cx="103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41" name="Line 37"/>
            <p:cNvSpPr>
              <a:spLocks noChangeShapeType="1"/>
            </p:cNvSpPr>
            <p:nvPr/>
          </p:nvSpPr>
          <p:spPr bwMode="auto">
            <a:xfrm flipV="1">
              <a:off x="3685" y="229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42" name="Line 38"/>
            <p:cNvSpPr>
              <a:spLocks noChangeShapeType="1"/>
            </p:cNvSpPr>
            <p:nvPr/>
          </p:nvSpPr>
          <p:spPr bwMode="auto">
            <a:xfrm>
              <a:off x="3685" y="2296"/>
              <a:ext cx="55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43" name="Line 39"/>
            <p:cNvSpPr>
              <a:spLocks noChangeShapeType="1"/>
            </p:cNvSpPr>
            <p:nvPr/>
          </p:nvSpPr>
          <p:spPr bwMode="auto">
            <a:xfrm flipV="1">
              <a:off x="4241" y="1888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44" name="Line 53"/>
            <p:cNvSpPr>
              <a:spLocks noChangeShapeType="1"/>
            </p:cNvSpPr>
            <p:nvPr/>
          </p:nvSpPr>
          <p:spPr bwMode="auto">
            <a:xfrm>
              <a:off x="2064" y="2297"/>
              <a:ext cx="590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45" name="Line 54"/>
            <p:cNvSpPr>
              <a:spLocks noChangeShapeType="1"/>
            </p:cNvSpPr>
            <p:nvPr/>
          </p:nvSpPr>
          <p:spPr bwMode="auto">
            <a:xfrm>
              <a:off x="2064" y="1887"/>
              <a:ext cx="2177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46" name="Line 61"/>
            <p:cNvSpPr>
              <a:spLocks noChangeShapeType="1"/>
            </p:cNvSpPr>
            <p:nvPr/>
          </p:nvSpPr>
          <p:spPr bwMode="auto">
            <a:xfrm flipV="1">
              <a:off x="2064" y="1888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52235" name="Rectangle 64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编译程序与 </a:t>
            </a:r>
            <a:r>
              <a:rPr lang="en-US" altLang="zh-CN" sz="4000" b="0">
                <a:ea typeface="华文行楷" panose="02010800040101010101" pitchFamily="2" charset="-122"/>
              </a:rPr>
              <a:t>T</a:t>
            </a:r>
            <a:r>
              <a:rPr lang="en-US" altLang="zh-CN" sz="4000">
                <a:ea typeface="华文行楷" panose="02010800040101010101" pitchFamily="2" charset="-122"/>
              </a:rPr>
              <a:t> </a:t>
            </a:r>
            <a:r>
              <a:rPr lang="zh-CN" altLang="en-US" sz="4000">
                <a:ea typeface="华文行楷" panose="02010800040101010101" pitchFamily="2" charset="-122"/>
              </a:rPr>
              <a:t>型图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7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1" name="AutoShape 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2" name="AutoShape 7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3" name="AutoShape 7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4" name="Text Box 7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1120775"/>
            <a:ext cx="388778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编译程序的移植</a:t>
            </a:r>
            <a:endParaRPr lang="zh-CN" altLang="en-US" sz="32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5" name="Text Box 79"/>
          <p:cNvSpPr txBox="1">
            <a:spLocks noChangeArrowheads="1"/>
          </p:cNvSpPr>
          <p:nvPr/>
        </p:nvSpPr>
        <p:spPr bwMode="auto">
          <a:xfrm>
            <a:off x="755650" y="4437063"/>
            <a:ext cx="8208963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将机器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上的语言 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移植到机器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，步骤：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用</a:t>
            </a:r>
            <a:r>
              <a:rPr lang="en-US" altLang="zh-CN" sz="2400" b="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="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语言编写 </a:t>
            </a:r>
            <a:r>
              <a:rPr lang="en-US" altLang="zh-CN" sz="2400" b="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="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语言到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机器语言的编译程序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(2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用</a:t>
            </a:r>
            <a:r>
              <a:rPr lang="en-US" altLang="zh-CN" sz="2400" b="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编译程序对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进行编译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产生一个能在机器 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上运行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产生 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="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机器代码的编译程序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Y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交叉编译程序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(3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再用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sz="28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进行编译，得到可以在机器 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上运行的</a:t>
            </a:r>
            <a:r>
              <a:rPr lang="en-US" altLang="zh-CN" sz="2400" b="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语言编译程序</a:t>
            </a:r>
          </a:p>
        </p:txBody>
      </p:sp>
      <p:grpSp>
        <p:nvGrpSpPr>
          <p:cNvPr id="2" name="Group 160"/>
          <p:cNvGrpSpPr/>
          <p:nvPr/>
        </p:nvGrpSpPr>
        <p:grpSpPr bwMode="auto">
          <a:xfrm>
            <a:off x="3092450" y="1989137"/>
            <a:ext cx="2755900" cy="1073149"/>
            <a:chOff x="1948" y="1253"/>
            <a:chExt cx="1736" cy="676"/>
          </a:xfrm>
        </p:grpSpPr>
        <p:sp>
          <p:nvSpPr>
            <p:cNvPr id="53301" name="Text Box 118"/>
            <p:cNvSpPr txBox="1">
              <a:spLocks noChangeArrowheads="1"/>
            </p:cNvSpPr>
            <p:nvPr/>
          </p:nvSpPr>
          <p:spPr bwMode="auto">
            <a:xfrm>
              <a:off x="2595" y="1332"/>
              <a:ext cx="1089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3302" name="Text Box 116"/>
            <p:cNvSpPr txBox="1">
              <a:spLocks noChangeArrowheads="1"/>
            </p:cNvSpPr>
            <p:nvPr/>
          </p:nvSpPr>
          <p:spPr bwMode="auto">
            <a:xfrm>
              <a:off x="2265" y="1695"/>
              <a:ext cx="64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3303" name="Text Box 117"/>
            <p:cNvSpPr txBox="1">
              <a:spLocks noChangeArrowheads="1"/>
            </p:cNvSpPr>
            <p:nvPr/>
          </p:nvSpPr>
          <p:spPr bwMode="auto">
            <a:xfrm>
              <a:off x="1948" y="1328"/>
              <a:ext cx="64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3304" name="Line 146"/>
            <p:cNvSpPr>
              <a:spLocks noChangeShapeType="1"/>
            </p:cNvSpPr>
            <p:nvPr/>
          </p:nvSpPr>
          <p:spPr bwMode="auto">
            <a:xfrm flipV="1">
              <a:off x="1973" y="1253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305" name="Line 147"/>
            <p:cNvSpPr>
              <a:spLocks noChangeShapeType="1"/>
            </p:cNvSpPr>
            <p:nvPr/>
          </p:nvSpPr>
          <p:spPr bwMode="auto">
            <a:xfrm>
              <a:off x="1973" y="1253"/>
              <a:ext cx="154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306" name="Line 148"/>
            <p:cNvSpPr>
              <a:spLocks noChangeShapeType="1"/>
            </p:cNvSpPr>
            <p:nvPr/>
          </p:nvSpPr>
          <p:spPr bwMode="auto">
            <a:xfrm>
              <a:off x="3515" y="1253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Group 163"/>
          <p:cNvGrpSpPr/>
          <p:nvPr/>
        </p:nvGrpSpPr>
        <p:grpSpPr bwMode="auto">
          <a:xfrm>
            <a:off x="827088" y="2565400"/>
            <a:ext cx="2736850" cy="1150938"/>
            <a:chOff x="521" y="1616"/>
            <a:chExt cx="1724" cy="725"/>
          </a:xfrm>
        </p:grpSpPr>
        <p:sp>
          <p:nvSpPr>
            <p:cNvPr id="53292" name="Text Box 82"/>
            <p:cNvSpPr txBox="1">
              <a:spLocks noChangeArrowheads="1"/>
            </p:cNvSpPr>
            <p:nvPr/>
          </p:nvSpPr>
          <p:spPr bwMode="auto">
            <a:xfrm>
              <a:off x="1280" y="1695"/>
              <a:ext cx="874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3293" name="Text Box 83"/>
            <p:cNvSpPr txBox="1">
              <a:spLocks noChangeArrowheads="1"/>
            </p:cNvSpPr>
            <p:nvPr/>
          </p:nvSpPr>
          <p:spPr bwMode="auto">
            <a:xfrm>
              <a:off x="542" y="1695"/>
              <a:ext cx="556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3294" name="Text Box 108"/>
            <p:cNvSpPr txBox="1">
              <a:spLocks noChangeArrowheads="1"/>
            </p:cNvSpPr>
            <p:nvPr/>
          </p:nvSpPr>
          <p:spPr bwMode="auto">
            <a:xfrm>
              <a:off x="859" y="2058"/>
              <a:ext cx="64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3295" name="Line 122"/>
            <p:cNvSpPr>
              <a:spLocks noChangeShapeType="1"/>
            </p:cNvSpPr>
            <p:nvPr/>
          </p:nvSpPr>
          <p:spPr bwMode="auto">
            <a:xfrm>
              <a:off x="521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96" name="Line 123"/>
            <p:cNvSpPr>
              <a:spLocks noChangeShapeType="1"/>
            </p:cNvSpPr>
            <p:nvPr/>
          </p:nvSpPr>
          <p:spPr bwMode="auto">
            <a:xfrm>
              <a:off x="521" y="1979"/>
              <a:ext cx="40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97" name="Line 124"/>
            <p:cNvSpPr>
              <a:spLocks noChangeShapeType="1"/>
            </p:cNvSpPr>
            <p:nvPr/>
          </p:nvSpPr>
          <p:spPr bwMode="auto">
            <a:xfrm>
              <a:off x="930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98" name="Line 125"/>
            <p:cNvSpPr>
              <a:spLocks noChangeShapeType="1"/>
            </p:cNvSpPr>
            <p:nvPr/>
          </p:nvSpPr>
          <p:spPr bwMode="auto">
            <a:xfrm>
              <a:off x="930" y="2341"/>
              <a:ext cx="54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99" name="Line 144"/>
            <p:cNvSpPr>
              <a:spLocks noChangeShapeType="1"/>
            </p:cNvSpPr>
            <p:nvPr/>
          </p:nvSpPr>
          <p:spPr bwMode="auto">
            <a:xfrm flipV="1">
              <a:off x="2245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300" name="Line 145"/>
            <p:cNvSpPr>
              <a:spLocks noChangeShapeType="1"/>
            </p:cNvSpPr>
            <p:nvPr/>
          </p:nvSpPr>
          <p:spPr bwMode="auto">
            <a:xfrm>
              <a:off x="521" y="1616"/>
              <a:ext cx="172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3258" name="Group 164"/>
          <p:cNvGrpSpPr/>
          <p:nvPr/>
        </p:nvGrpSpPr>
        <p:grpSpPr bwMode="auto">
          <a:xfrm>
            <a:off x="2339975" y="3141663"/>
            <a:ext cx="2663825" cy="1150937"/>
            <a:chOff x="1474" y="1979"/>
            <a:chExt cx="1678" cy="725"/>
          </a:xfrm>
        </p:grpSpPr>
        <p:sp>
          <p:nvSpPr>
            <p:cNvPr id="53280" name="Line 140"/>
            <p:cNvSpPr>
              <a:spLocks noChangeShapeType="1"/>
            </p:cNvSpPr>
            <p:nvPr/>
          </p:nvSpPr>
          <p:spPr bwMode="auto">
            <a:xfrm flipH="1">
              <a:off x="1474" y="1979"/>
              <a:ext cx="77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81" name="Line 141"/>
            <p:cNvSpPr>
              <a:spLocks noChangeShapeType="1"/>
            </p:cNvSpPr>
            <p:nvPr/>
          </p:nvSpPr>
          <p:spPr bwMode="auto">
            <a:xfrm>
              <a:off x="1474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82" name="Text Box 110"/>
            <p:cNvSpPr txBox="1">
              <a:spLocks noChangeArrowheads="1"/>
            </p:cNvSpPr>
            <p:nvPr/>
          </p:nvSpPr>
          <p:spPr bwMode="auto">
            <a:xfrm>
              <a:off x="1474" y="2065"/>
              <a:ext cx="544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3283" name="Text Box 109"/>
            <p:cNvSpPr txBox="1">
              <a:spLocks noChangeArrowheads="1"/>
            </p:cNvSpPr>
            <p:nvPr/>
          </p:nvSpPr>
          <p:spPr bwMode="auto">
            <a:xfrm>
              <a:off x="1824" y="2428"/>
              <a:ext cx="90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3284" name="Text Box 111"/>
            <p:cNvSpPr txBox="1">
              <a:spLocks noChangeArrowheads="1"/>
            </p:cNvSpPr>
            <p:nvPr/>
          </p:nvSpPr>
          <p:spPr bwMode="auto">
            <a:xfrm>
              <a:off x="2186" y="2065"/>
              <a:ext cx="908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3285" name="Line 126"/>
            <p:cNvSpPr>
              <a:spLocks noChangeShapeType="1"/>
            </p:cNvSpPr>
            <p:nvPr/>
          </p:nvSpPr>
          <p:spPr bwMode="auto">
            <a:xfrm>
              <a:off x="1837" y="2341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86" name="Line 127"/>
            <p:cNvSpPr>
              <a:spLocks noChangeShapeType="1"/>
            </p:cNvSpPr>
            <p:nvPr/>
          </p:nvSpPr>
          <p:spPr bwMode="auto">
            <a:xfrm>
              <a:off x="1837" y="2704"/>
              <a:ext cx="81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87" name="Line 128"/>
            <p:cNvSpPr>
              <a:spLocks noChangeShapeType="1"/>
            </p:cNvSpPr>
            <p:nvPr/>
          </p:nvSpPr>
          <p:spPr bwMode="auto">
            <a:xfrm flipV="1">
              <a:off x="2653" y="2341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88" name="Line 129"/>
            <p:cNvSpPr>
              <a:spLocks noChangeShapeType="1"/>
            </p:cNvSpPr>
            <p:nvPr/>
          </p:nvSpPr>
          <p:spPr bwMode="auto">
            <a:xfrm>
              <a:off x="2653" y="2341"/>
              <a:ext cx="49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89" name="Line 139"/>
            <p:cNvSpPr>
              <a:spLocks noChangeShapeType="1"/>
            </p:cNvSpPr>
            <p:nvPr/>
          </p:nvSpPr>
          <p:spPr bwMode="auto">
            <a:xfrm flipV="1">
              <a:off x="3152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90" name="Line 150"/>
            <p:cNvSpPr>
              <a:spLocks noChangeShapeType="1"/>
            </p:cNvSpPr>
            <p:nvPr/>
          </p:nvSpPr>
          <p:spPr bwMode="auto">
            <a:xfrm>
              <a:off x="1474" y="2341"/>
              <a:ext cx="36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91" name="Line 152"/>
            <p:cNvSpPr>
              <a:spLocks noChangeShapeType="1"/>
            </p:cNvSpPr>
            <p:nvPr/>
          </p:nvSpPr>
          <p:spPr bwMode="auto">
            <a:xfrm>
              <a:off x="2245" y="1979"/>
              <a:ext cx="907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" name="Group 157"/>
          <p:cNvGrpSpPr/>
          <p:nvPr/>
        </p:nvGrpSpPr>
        <p:grpSpPr bwMode="auto">
          <a:xfrm>
            <a:off x="4551363" y="2565400"/>
            <a:ext cx="2592387" cy="1150938"/>
            <a:chOff x="2867" y="1616"/>
            <a:chExt cx="1633" cy="725"/>
          </a:xfrm>
        </p:grpSpPr>
        <p:sp>
          <p:nvSpPr>
            <p:cNvPr id="53271" name="Text Box 112"/>
            <p:cNvSpPr txBox="1">
              <a:spLocks noChangeArrowheads="1"/>
            </p:cNvSpPr>
            <p:nvPr/>
          </p:nvSpPr>
          <p:spPr bwMode="auto">
            <a:xfrm>
              <a:off x="3230" y="2058"/>
              <a:ext cx="908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3272" name="Text Box 113"/>
            <p:cNvSpPr txBox="1">
              <a:spLocks noChangeArrowheads="1"/>
            </p:cNvSpPr>
            <p:nvPr/>
          </p:nvSpPr>
          <p:spPr bwMode="auto">
            <a:xfrm>
              <a:off x="2867" y="1702"/>
              <a:ext cx="64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3273" name="Text Box 114"/>
            <p:cNvSpPr txBox="1">
              <a:spLocks noChangeArrowheads="1"/>
            </p:cNvSpPr>
            <p:nvPr/>
          </p:nvSpPr>
          <p:spPr bwMode="auto">
            <a:xfrm>
              <a:off x="3547" y="1695"/>
              <a:ext cx="953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3274" name="Line 130"/>
            <p:cNvSpPr>
              <a:spLocks noChangeShapeType="1"/>
            </p:cNvSpPr>
            <p:nvPr/>
          </p:nvSpPr>
          <p:spPr bwMode="auto">
            <a:xfrm flipV="1">
              <a:off x="4105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75" name="Line 131"/>
            <p:cNvSpPr>
              <a:spLocks noChangeShapeType="1"/>
            </p:cNvSpPr>
            <p:nvPr/>
          </p:nvSpPr>
          <p:spPr bwMode="auto">
            <a:xfrm>
              <a:off x="4105" y="1979"/>
              <a:ext cx="36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76" name="Line 137"/>
            <p:cNvSpPr>
              <a:spLocks noChangeShapeType="1"/>
            </p:cNvSpPr>
            <p:nvPr/>
          </p:nvSpPr>
          <p:spPr bwMode="auto">
            <a:xfrm flipV="1">
              <a:off x="4468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77" name="Line 138"/>
            <p:cNvSpPr>
              <a:spLocks noChangeShapeType="1"/>
            </p:cNvSpPr>
            <p:nvPr/>
          </p:nvSpPr>
          <p:spPr bwMode="auto">
            <a:xfrm flipH="1">
              <a:off x="2880" y="1616"/>
              <a:ext cx="1588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78" name="Line 143"/>
            <p:cNvSpPr>
              <a:spLocks noChangeShapeType="1"/>
            </p:cNvSpPr>
            <p:nvPr/>
          </p:nvSpPr>
          <p:spPr bwMode="auto">
            <a:xfrm>
              <a:off x="2880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79" name="Line 153"/>
            <p:cNvSpPr>
              <a:spLocks noChangeShapeType="1"/>
            </p:cNvSpPr>
            <p:nvPr/>
          </p:nvSpPr>
          <p:spPr bwMode="auto">
            <a:xfrm>
              <a:off x="3152" y="2341"/>
              <a:ext cx="95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6" name="Group 159"/>
          <p:cNvGrpSpPr/>
          <p:nvPr/>
        </p:nvGrpSpPr>
        <p:grpSpPr bwMode="auto">
          <a:xfrm>
            <a:off x="6280150" y="1989138"/>
            <a:ext cx="2540000" cy="1152525"/>
            <a:chOff x="3956" y="1253"/>
            <a:chExt cx="1600" cy="726"/>
          </a:xfrm>
        </p:grpSpPr>
        <p:sp>
          <p:nvSpPr>
            <p:cNvPr id="53262" name="Text Box 115"/>
            <p:cNvSpPr txBox="1">
              <a:spLocks noChangeArrowheads="1"/>
            </p:cNvSpPr>
            <p:nvPr/>
          </p:nvSpPr>
          <p:spPr bwMode="auto">
            <a:xfrm>
              <a:off x="4500" y="1695"/>
              <a:ext cx="875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3263" name="Text Box 119"/>
            <p:cNvSpPr txBox="1">
              <a:spLocks noChangeArrowheads="1"/>
            </p:cNvSpPr>
            <p:nvPr/>
          </p:nvSpPr>
          <p:spPr bwMode="auto">
            <a:xfrm>
              <a:off x="3956" y="1332"/>
              <a:ext cx="64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3264" name="Text Box 120"/>
            <p:cNvSpPr txBox="1">
              <a:spLocks noChangeArrowheads="1"/>
            </p:cNvSpPr>
            <p:nvPr/>
          </p:nvSpPr>
          <p:spPr bwMode="auto">
            <a:xfrm>
              <a:off x="4649" y="1336"/>
              <a:ext cx="90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3265" name="Line 132"/>
            <p:cNvSpPr>
              <a:spLocks noChangeShapeType="1"/>
            </p:cNvSpPr>
            <p:nvPr/>
          </p:nvSpPr>
          <p:spPr bwMode="auto">
            <a:xfrm flipV="1">
              <a:off x="5329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66" name="Line 133"/>
            <p:cNvSpPr>
              <a:spLocks noChangeShapeType="1"/>
            </p:cNvSpPr>
            <p:nvPr/>
          </p:nvSpPr>
          <p:spPr bwMode="auto">
            <a:xfrm>
              <a:off x="5329" y="1616"/>
              <a:ext cx="18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67" name="Line 134"/>
            <p:cNvSpPr>
              <a:spLocks noChangeShapeType="1"/>
            </p:cNvSpPr>
            <p:nvPr/>
          </p:nvSpPr>
          <p:spPr bwMode="auto">
            <a:xfrm flipV="1">
              <a:off x="5511" y="1253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68" name="Line 135"/>
            <p:cNvSpPr>
              <a:spLocks noChangeShapeType="1"/>
            </p:cNvSpPr>
            <p:nvPr/>
          </p:nvSpPr>
          <p:spPr bwMode="auto">
            <a:xfrm flipH="1">
              <a:off x="4014" y="1253"/>
              <a:ext cx="1497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69" name="Line 136"/>
            <p:cNvSpPr>
              <a:spLocks noChangeShapeType="1"/>
            </p:cNvSpPr>
            <p:nvPr/>
          </p:nvSpPr>
          <p:spPr bwMode="auto">
            <a:xfrm>
              <a:off x="4014" y="1253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70" name="Line 156"/>
            <p:cNvSpPr>
              <a:spLocks noChangeShapeType="1"/>
            </p:cNvSpPr>
            <p:nvPr/>
          </p:nvSpPr>
          <p:spPr bwMode="auto">
            <a:xfrm>
              <a:off x="4468" y="1979"/>
              <a:ext cx="86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53261" name="Rectangle 165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编译程序与 </a:t>
            </a:r>
            <a:r>
              <a:rPr lang="en-US" altLang="zh-CN" sz="4000" b="0">
                <a:ea typeface="华文行楷" panose="02010800040101010101" pitchFamily="2" charset="-122"/>
              </a:rPr>
              <a:t>T</a:t>
            </a:r>
            <a:r>
              <a:rPr lang="en-US" altLang="zh-CN" sz="4000">
                <a:ea typeface="华文行楷" panose="02010800040101010101" pitchFamily="2" charset="-122"/>
              </a:rPr>
              <a:t> </a:t>
            </a:r>
            <a:r>
              <a:rPr lang="zh-CN" altLang="en-US" sz="4000">
                <a:ea typeface="华文行楷" panose="02010800040101010101" pitchFamily="2" charset="-122"/>
              </a:rPr>
              <a:t>型图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4128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教学形式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476375" y="21177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课内学习和课外学习</a:t>
            </a:r>
            <a:r>
              <a:rPr lang="zh-CN" altLang="en-GB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内容互补</a:t>
            </a:r>
          </a:p>
        </p:txBody>
      </p:sp>
      <p:sp>
        <p:nvSpPr>
          <p:cNvPr id="54276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6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7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1908175" y="3141663"/>
            <a:ext cx="4967288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zh-CN" altLang="en-US" sz="4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原理 </a:t>
            </a:r>
            <a:r>
              <a:rPr lang="en-US" altLang="zh-CN" sz="4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 </a:t>
            </a:r>
            <a:r>
              <a:rPr lang="zh-CN" altLang="en-US" sz="4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技术 </a:t>
            </a:r>
            <a:r>
              <a:rPr lang="en-US" altLang="zh-CN" sz="4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 </a:t>
            </a:r>
            <a:r>
              <a:rPr lang="zh-CN" altLang="en-US" sz="4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工具</a:t>
            </a:r>
            <a:endParaRPr lang="zh-CN" altLang="en-US" sz="4000" b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2484438" y="3789363"/>
            <a:ext cx="1582737" cy="1511300"/>
            <a:chOff x="1655" y="2387"/>
            <a:chExt cx="862" cy="952"/>
          </a:xfrm>
        </p:grpSpPr>
        <p:sp>
          <p:nvSpPr>
            <p:cNvPr id="54287" name="Rectangle 11"/>
            <p:cNvSpPr>
              <a:spLocks noChangeArrowheads="1"/>
            </p:cNvSpPr>
            <p:nvPr/>
          </p:nvSpPr>
          <p:spPr bwMode="auto">
            <a:xfrm>
              <a:off x="1882" y="3012"/>
              <a:ext cx="566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kumimoji="0" lang="zh-CN" altLang="en-GB" sz="2800">
                  <a:latin typeface="+mn-lt"/>
                  <a:ea typeface="华文楷体" panose="02010600040101010101" pitchFamily="2" charset="-122"/>
                </a:rPr>
                <a:t>课内</a:t>
              </a:r>
              <a:endParaRPr kumimoji="0" lang="zh-CN" altLang="en-US" sz="280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4288" name="Line 12"/>
            <p:cNvSpPr>
              <a:spLocks noChangeShapeType="1"/>
            </p:cNvSpPr>
            <p:nvPr/>
          </p:nvSpPr>
          <p:spPr bwMode="auto">
            <a:xfrm>
              <a:off x="1655" y="2387"/>
              <a:ext cx="363" cy="635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4289" name="Line 13"/>
            <p:cNvSpPr>
              <a:spLocks noChangeShapeType="1"/>
            </p:cNvSpPr>
            <p:nvPr/>
          </p:nvSpPr>
          <p:spPr bwMode="auto">
            <a:xfrm flipH="1">
              <a:off x="2200" y="2432"/>
              <a:ext cx="317" cy="590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4643438" y="3789363"/>
            <a:ext cx="1584325" cy="1511300"/>
            <a:chOff x="2925" y="2387"/>
            <a:chExt cx="862" cy="952"/>
          </a:xfrm>
        </p:grpSpPr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3145" y="3012"/>
              <a:ext cx="489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kumimoji="0" lang="zh-CN" altLang="en-GB" sz="2800">
                  <a:latin typeface="+mn-lt"/>
                  <a:ea typeface="华文楷体" panose="02010600040101010101" pitchFamily="2" charset="-122"/>
                </a:rPr>
                <a:t>课外</a:t>
              </a:r>
              <a:endParaRPr kumimoji="0" lang="zh-CN" altLang="en-US" sz="280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4285" name="Line 16"/>
            <p:cNvSpPr>
              <a:spLocks noChangeShapeType="1"/>
            </p:cNvSpPr>
            <p:nvPr/>
          </p:nvSpPr>
          <p:spPr bwMode="auto">
            <a:xfrm>
              <a:off x="2925" y="2432"/>
              <a:ext cx="363" cy="635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4286" name="Line 17"/>
            <p:cNvSpPr>
              <a:spLocks noChangeShapeType="1"/>
            </p:cNvSpPr>
            <p:nvPr/>
          </p:nvSpPr>
          <p:spPr bwMode="auto">
            <a:xfrm flipH="1">
              <a:off x="3470" y="2387"/>
              <a:ext cx="317" cy="680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5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 dirty="0">
                <a:latin typeface="+mn-lt"/>
                <a:ea typeface="华文楷体" panose="02010600040101010101" pitchFamily="2" charset="-122"/>
              </a:rPr>
              <a:t> 教学内容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 dirty="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300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6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AutoShape 7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372225" y="1844675"/>
            <a:ext cx="2087563" cy="3097213"/>
          </a:xfrm>
          <a:prstGeom prst="wedgeEllipseCallout">
            <a:avLst>
              <a:gd name="adj1" fmla="val -113801"/>
              <a:gd name="adj2" fmla="val -18528"/>
            </a:avLst>
          </a:prstGeom>
          <a:noFill/>
          <a:ln w="9525">
            <a:solidFill>
              <a:srgbClr val="800080"/>
            </a:solidFill>
            <a:miter lim="800000"/>
          </a:ln>
        </p:spPr>
        <p:txBody>
          <a:bodyPr/>
          <a:lstStyle/>
          <a:p>
            <a:pPr marL="457200" indent="-457200" algn="l" defTabSz="457200">
              <a:buClr>
                <a:srgbClr val="333399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基本概念</a:t>
            </a:r>
          </a:p>
          <a:p>
            <a:pPr marL="457200" indent="-457200" algn="l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逻辑结构</a:t>
            </a:r>
          </a:p>
          <a:p>
            <a:pPr marL="457200" indent="-457200" algn="l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组织方式</a:t>
            </a:r>
          </a:p>
          <a:p>
            <a:pPr marL="457200" indent="-457200" algn="l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伙伴程序</a:t>
            </a:r>
          </a:p>
          <a:p>
            <a:pPr marL="457200" indent="-457200" algn="l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生成环境</a:t>
            </a:r>
          </a:p>
          <a:p>
            <a:pPr marL="457200" indent="-457200" algn="l" defTabSz="457200">
              <a:buClr>
                <a:srgbClr val="333399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</a:rPr>
              <a:t>2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  <a:p>
            <a:pPr marL="457200" indent="-457200" algn="l" defTabSz="457200">
              <a:buClr>
                <a:schemeClr val="accent2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       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763688" y="2564905"/>
            <a:ext cx="4895875" cy="3791504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square" lIns="90000" tIns="46800" rIns="90000" bIns="46800">
            <a:spAutoFit/>
          </a:bodyPr>
          <a:lstStyle/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代码优化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目标代码生成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教学内容</a:t>
            </a:r>
            <a:endParaRPr kumimoji="0" lang="en-GB" altLang="zh-CN" sz="32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AutoShap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95963" y="3429000"/>
            <a:ext cx="2952750" cy="1152525"/>
          </a:xfrm>
          <a:prstGeom prst="wedgeEllipseCallout">
            <a:avLst>
              <a:gd name="adj1" fmla="val -131023"/>
              <a:gd name="adj2" fmla="val -73324"/>
            </a:avLst>
          </a:prstGeom>
          <a:noFill/>
          <a:ln w="9525">
            <a:solidFill>
              <a:srgbClr val="800080"/>
            </a:solidFill>
            <a:miter lim="800000"/>
          </a:ln>
        </p:spPr>
        <p:txBody>
          <a:bodyPr/>
          <a:lstStyle/>
          <a:p>
            <a:pPr marL="457200" indent="-457200" algn="l" defTabSz="457200">
              <a:buClr>
                <a:srgbClr val="333399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词法分析基础</a:t>
            </a:r>
          </a:p>
          <a:p>
            <a:pPr marL="457200" indent="-457200" algn="l" defTabSz="457200">
              <a:buClr>
                <a:srgbClr val="333399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</a:rPr>
              <a:t>1</a:t>
            </a:r>
            <a:r>
              <a:rPr kumimoji="0"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763713" y="2568575"/>
            <a:ext cx="4895850" cy="3787833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代码优化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目标代码生成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教学内容</a:t>
            </a:r>
            <a:endParaRPr kumimoji="0" lang="en-GB" altLang="zh-CN" sz="32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AutoShap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00788" y="2996952"/>
            <a:ext cx="2303462" cy="2303462"/>
          </a:xfrm>
          <a:prstGeom prst="wedgeEllipseCallout">
            <a:avLst>
              <a:gd name="adj1" fmla="val -162611"/>
              <a:gd name="adj2" fmla="val -26136"/>
            </a:avLst>
          </a:prstGeom>
          <a:noFill/>
          <a:ln w="9525">
            <a:solidFill>
              <a:srgbClr val="800080"/>
            </a:solidFill>
            <a:miter lim="800000"/>
          </a:ln>
        </p:spPr>
        <p:txBody>
          <a:bodyPr/>
          <a:lstStyle/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强调作用域及其组织方式 </a:t>
            </a: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zh-CN" altLang="en-US" sz="1000" b="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dirty="0">
                <a:solidFill>
                  <a:schemeClr val="accent2"/>
                </a:solidFill>
                <a:latin typeface="楷体_GB2312" pitchFamily="49" charset="-122"/>
              </a:rPr>
              <a:t>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</a:rPr>
              <a:t>1</a:t>
            </a:r>
            <a:r>
              <a:rPr kumimoji="0"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763688" y="2564904"/>
            <a:ext cx="4895850" cy="3787833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zh-CN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代码优化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目标代码生成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教学内容</a:t>
            </a:r>
            <a:endParaRPr kumimoji="0" lang="en-GB" altLang="zh-CN" sz="32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AutoShap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96136" y="2564904"/>
            <a:ext cx="3168525" cy="2089150"/>
          </a:xfrm>
          <a:prstGeom prst="wedgeEllipseCallout">
            <a:avLst>
              <a:gd name="adj1" fmla="val -126967"/>
              <a:gd name="adj2" fmla="val 15098"/>
            </a:avLst>
          </a:prstGeom>
          <a:noFill/>
          <a:ln w="9525">
            <a:solidFill>
              <a:srgbClr val="800080"/>
            </a:solidFill>
            <a:miter lim="800000"/>
          </a:ln>
        </p:spPr>
        <p:txBody>
          <a:bodyPr/>
          <a:lstStyle/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自顶向下语法分析  </a:t>
            </a: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 </a:t>
            </a:r>
            <a:r>
              <a:rPr kumimoji="0" lang="en-US" altLang="zh-CN" b="0" dirty="0">
                <a:solidFill>
                  <a:srgbClr val="333399"/>
                </a:solidFill>
              </a:rPr>
              <a:t>3</a:t>
            </a:r>
            <a:r>
              <a:rPr kumimoji="0" lang="en-US" altLang="zh-CN" dirty="0">
                <a:solidFill>
                  <a:srgbClr val="333399"/>
                </a:solidFill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zh-CN" altLang="en-US" sz="800" b="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自底向上语法分析</a:t>
            </a: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 </a:t>
            </a:r>
            <a:r>
              <a:rPr kumimoji="0" lang="en-US" altLang="zh-CN" b="0" dirty="0">
                <a:solidFill>
                  <a:srgbClr val="333399"/>
                </a:solidFill>
              </a:rPr>
              <a:t>5</a:t>
            </a:r>
            <a:r>
              <a:rPr kumimoji="0" lang="en-US" altLang="zh-CN" dirty="0">
                <a:solidFill>
                  <a:srgbClr val="333399"/>
                </a:solidFill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763713" y="2568575"/>
            <a:ext cx="4895850" cy="3787833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代码优化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目标代码生成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教学内容</a:t>
            </a:r>
            <a:endParaRPr kumimoji="0" lang="en-GB" altLang="zh-CN" sz="32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AutoShap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12160" y="2421037"/>
            <a:ext cx="2879725" cy="3024187"/>
          </a:xfrm>
          <a:prstGeom prst="wedgeEllipseCallout">
            <a:avLst>
              <a:gd name="adj1" fmla="val -67747"/>
              <a:gd name="adj2" fmla="val 11239"/>
            </a:avLst>
          </a:prstGeom>
          <a:noFill/>
          <a:ln w="9525">
            <a:solidFill>
              <a:srgbClr val="800080"/>
            </a:solidFill>
            <a:miter lim="800000"/>
          </a:ln>
        </p:spPr>
        <p:txBody>
          <a:bodyPr/>
          <a:lstStyle/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基于属性文法和翻译模式进行语义计算的基本原理及实现技术</a:t>
            </a: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zh-CN" altLang="en-US" sz="1000" b="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dirty="0">
                <a:solidFill>
                  <a:schemeClr val="accent2"/>
                </a:solidFill>
                <a:latin typeface="楷体_GB2312" pitchFamily="49" charset="-122"/>
              </a:rPr>
              <a:t>  </a:t>
            </a:r>
            <a:r>
              <a:rPr kumimoji="0" lang="en-US" altLang="zh-CN" sz="2400" b="0" dirty="0">
                <a:solidFill>
                  <a:srgbClr val="333399"/>
                </a:solidFill>
                <a:latin typeface="楷体_GB2312" pitchFamily="49" charset="-122"/>
              </a:rPr>
              <a:t>3</a:t>
            </a:r>
            <a:r>
              <a:rPr kumimoji="0"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763713" y="2568575"/>
            <a:ext cx="4895850" cy="3787833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代码优化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目标代码生成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教学内容</a:t>
            </a:r>
            <a:endParaRPr kumimoji="0" lang="en-GB" altLang="zh-CN" sz="32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AutoShap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00788" y="3789709"/>
            <a:ext cx="2260600" cy="2087563"/>
          </a:xfrm>
          <a:prstGeom prst="wedgeEllipseCallout">
            <a:avLst>
              <a:gd name="adj1" fmla="val -176916"/>
              <a:gd name="adj2" fmla="val -8840"/>
            </a:avLst>
          </a:prstGeom>
          <a:noFill/>
          <a:ln w="9525">
            <a:solidFill>
              <a:srgbClr val="800080"/>
            </a:solidFill>
            <a:miter lim="800000"/>
          </a:ln>
        </p:spPr>
        <p:txBody>
          <a:bodyPr/>
          <a:lstStyle/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以类型检查程序设计为重点</a:t>
            </a: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zh-CN" altLang="en-US" sz="1000" b="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</a:rPr>
              <a:t>2</a:t>
            </a:r>
            <a:r>
              <a:rPr kumimoji="0"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763713" y="2568575"/>
            <a:ext cx="4895850" cy="3787833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代码优化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目标代码生成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576263" y="1341438"/>
            <a:ext cx="8532812" cy="1600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相关知识体系承载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CST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发展的过去与未来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程序设计语言、编译器相关成就的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ACM </a:t>
            </a:r>
            <a:r>
              <a:rPr lang="zh-CN" altLang="zh-CN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图灵奖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en-US" altLang="zh-CN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zh-CN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获得者</a:t>
            </a:r>
            <a:r>
              <a:rPr lang="zh-CN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最多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超过三分之一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433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Rectangle 20"/>
          <p:cNvSpPr>
            <a:spLocks noChangeArrowheads="1"/>
          </p:cNvSpPr>
          <p:nvPr/>
        </p:nvSpPr>
        <p:spPr bwMode="auto">
          <a:xfrm>
            <a:off x="1497013" y="188913"/>
            <a:ext cx="32194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课 程 的 地 位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259631" y="3113813"/>
            <a:ext cx="7849443" cy="283372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lvl="1" indent="-342900"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zh-CN" sz="2400" dirty="0">
                <a:latin typeface="+mn-lt"/>
                <a:ea typeface="华文楷体" panose="02010600040101010101" pitchFamily="2" charset="-122"/>
              </a:rPr>
              <a:t>编译“艺术”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 </a:t>
            </a:r>
            <a:r>
              <a:rPr lang="en-US" altLang="zh-CN" b="0" dirty="0">
                <a:latin typeface="+mn-lt"/>
                <a:ea typeface="等线" panose="02010600030101010101" pitchFamily="2" charset="-122"/>
              </a:rPr>
              <a:t>D. E. Knuth</a:t>
            </a:r>
            <a:r>
              <a:rPr lang="zh-CN" altLang="zh-CN" b="0" dirty="0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</a:rPr>
              <a:t>1974</a:t>
            </a:r>
            <a:r>
              <a:rPr lang="zh-CN" altLang="zh-CN" b="0" dirty="0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），</a:t>
            </a:r>
            <a:r>
              <a:rPr lang="zh-CN" altLang="zh-CN" dirty="0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这位伟大的计算机科学家，大家熟</a:t>
            </a:r>
            <a:endParaRPr lang="en-US" altLang="zh-CN" dirty="0">
              <a:solidFill>
                <a:srgbClr val="333399"/>
              </a:solidFill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dirty="0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知他的巨著</a:t>
            </a:r>
            <a:r>
              <a:rPr lang="zh-CN" altLang="zh-CN" b="0" dirty="0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b="0" dirty="0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</a:rPr>
              <a:t>art of computer programming</a:t>
            </a:r>
            <a:r>
              <a:rPr lang="zh-CN" altLang="zh-CN" b="0" dirty="0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”，</a:t>
            </a:r>
            <a:r>
              <a:rPr lang="zh-CN" altLang="zh-CN" dirty="0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但未必关注到</a:t>
            </a:r>
            <a:endParaRPr lang="en-US" altLang="zh-CN" dirty="0">
              <a:solidFill>
                <a:srgbClr val="333399"/>
              </a:solidFill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dirty="0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他对编译理论和应用的两个重大贡献，堪称编译“艺术”</a:t>
            </a:r>
            <a:r>
              <a:rPr lang="zh-CN" altLang="en-US" dirty="0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rgbClr val="333399"/>
              </a:solidFill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1000" dirty="0">
              <a:solidFill>
                <a:srgbClr val="333399"/>
              </a:solidFill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dirty="0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一个是</a:t>
            </a:r>
            <a:r>
              <a:rPr lang="en-US" altLang="zh-CN" dirty="0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0" dirty="0">
                <a:effectLst/>
                <a:latin typeface="+mn-lt"/>
                <a:ea typeface="华文楷体" panose="02010600040101010101" pitchFamily="2" charset="-122"/>
              </a:rPr>
              <a:t>LR(</a:t>
            </a:r>
            <a:r>
              <a:rPr lang="en-US" altLang="zh-CN" b="0" i="1" dirty="0">
                <a:effectLst/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b="0" dirty="0">
                <a:effectLst/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zh-CN" dirty="0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方法，可以认为是编译理论中最经典的篇章，</a:t>
            </a:r>
            <a:endParaRPr lang="en-US" altLang="zh-CN" dirty="0">
              <a:solidFill>
                <a:srgbClr val="333399"/>
              </a:solidFill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dirty="0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虽然“教”和“学”有些难度，但大家不得不佩服其真的是“妙”</a:t>
            </a:r>
            <a:endParaRPr lang="en-US" altLang="zh-CN" dirty="0">
              <a:solidFill>
                <a:srgbClr val="333399"/>
              </a:solidFill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1000" dirty="0">
              <a:solidFill>
                <a:srgbClr val="333399"/>
              </a:solidFill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dirty="0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另一个是发明</a:t>
            </a:r>
            <a:r>
              <a:rPr lang="en-US" altLang="zh-CN" dirty="0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effectLst/>
                <a:latin typeface="+mn-lt"/>
                <a:ea typeface="华文楷体" panose="02010600040101010101" pitchFamily="2" charset="-122"/>
              </a:rPr>
              <a:t>TeX</a:t>
            </a:r>
            <a:r>
              <a:rPr lang="zh-CN" altLang="zh-CN" dirty="0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，后来各种成功排版系统（如</a:t>
            </a:r>
            <a:r>
              <a:rPr lang="en-US" altLang="zh-CN" b="0" dirty="0" err="1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</a:rPr>
              <a:t>LaTex</a:t>
            </a:r>
            <a:r>
              <a:rPr lang="zh-CN" altLang="zh-CN" dirty="0"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）的鼻祖</a:t>
            </a:r>
            <a:endParaRPr lang="zh-CN" altLang="en-US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教学内容</a:t>
            </a:r>
            <a:endParaRPr kumimoji="0" lang="en-GB" altLang="zh-CN" sz="32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AutoShap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00788" y="3500438"/>
            <a:ext cx="2591692" cy="2233612"/>
          </a:xfrm>
          <a:prstGeom prst="wedgeEllipseCallout">
            <a:avLst>
              <a:gd name="adj1" fmla="val -139214"/>
              <a:gd name="adj2" fmla="val 17802"/>
            </a:avLst>
          </a:prstGeom>
          <a:noFill/>
          <a:ln w="9525">
            <a:solidFill>
              <a:srgbClr val="800080"/>
            </a:solidFill>
            <a:miter lim="800000"/>
          </a:ln>
        </p:spPr>
        <p:txBody>
          <a:bodyPr/>
          <a:lstStyle/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以常用语言机制的实现技术为主线</a:t>
            </a: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zh-CN" altLang="en-US" sz="1000" dirty="0">
              <a:solidFill>
                <a:schemeClr val="accent2"/>
              </a:solidFill>
              <a:latin typeface="楷体_GB2312" pitchFamily="49" charset="-122"/>
            </a:endParaRP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</a:rPr>
              <a:t>4</a:t>
            </a:r>
            <a:r>
              <a:rPr kumimoji="0"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763713" y="2568575"/>
            <a:ext cx="4895850" cy="3787833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代码优化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目标代码生成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教学内容</a:t>
            </a:r>
            <a:endParaRPr kumimoji="0" lang="en-GB" altLang="zh-CN" sz="32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AutoShap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867400" y="2565400"/>
            <a:ext cx="3097213" cy="3743325"/>
          </a:xfrm>
          <a:prstGeom prst="wedgeEllipseCallout">
            <a:avLst>
              <a:gd name="adj1" fmla="val -100295"/>
              <a:gd name="adj2" fmla="val 25492"/>
            </a:avLst>
          </a:prstGeom>
          <a:noFill/>
          <a:ln w="9525">
            <a:solidFill>
              <a:srgbClr val="800080"/>
            </a:solidFill>
            <a:miter lim="800000"/>
          </a:ln>
        </p:spPr>
        <p:txBody>
          <a:bodyPr/>
          <a:lstStyle/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存储布局</a:t>
            </a:r>
            <a:r>
              <a:rPr kumimoji="0" lang="en-US" altLang="zh-CN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,</a:t>
            </a: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存储分配策略</a:t>
            </a:r>
            <a:r>
              <a:rPr kumimoji="0" lang="en-US" altLang="zh-CN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,</a:t>
            </a: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活动记录</a:t>
            </a:r>
            <a:r>
              <a:rPr kumimoji="0" lang="en-US" altLang="zh-CN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,</a:t>
            </a: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过程实现</a:t>
            </a:r>
            <a:r>
              <a:rPr kumimoji="0" lang="en-US" altLang="zh-CN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,</a:t>
            </a: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面向对象程序  </a:t>
            </a: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存储组织</a:t>
            </a:r>
            <a:r>
              <a:rPr kumimoji="0" lang="en-US" altLang="zh-CN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,</a:t>
            </a: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altLang="zh-CN" sz="2400" b="0" dirty="0">
                <a:latin typeface="宋体" pitchFamily="2" charset="-122"/>
                <a:ea typeface="华文行楷" panose="02010800040101010101" pitchFamily="2" charset="-122"/>
              </a:rPr>
              <a:t>……</a:t>
            </a:r>
            <a:r>
              <a:rPr kumimoji="0" lang="en-US" altLang="zh-CN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 </a:t>
            </a: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       </a:t>
            </a:r>
            <a:r>
              <a:rPr kumimoji="0" lang="en-US" altLang="zh-CN" sz="2400" b="0" dirty="0">
                <a:solidFill>
                  <a:srgbClr val="333399"/>
                </a:solidFill>
              </a:rPr>
              <a:t>3</a:t>
            </a:r>
            <a:r>
              <a:rPr kumimoji="0"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763713" y="2568575"/>
            <a:ext cx="4895850" cy="3787833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代码优化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目标代码生成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教学内容</a:t>
            </a:r>
            <a:endParaRPr kumimoji="0" lang="en-GB" altLang="zh-CN" sz="32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52120" y="2205756"/>
            <a:ext cx="3313113" cy="4319588"/>
          </a:xfrm>
          <a:prstGeom prst="wedgeEllipseCallout">
            <a:avLst>
              <a:gd name="adj1" fmla="val -101346"/>
              <a:gd name="adj2" fmla="val 32215"/>
            </a:avLst>
          </a:prstGeom>
          <a:noFill/>
          <a:ln w="9525">
            <a:solidFill>
              <a:srgbClr val="800080"/>
            </a:solidFill>
            <a:miter lim="800000"/>
          </a:ln>
        </p:spPr>
        <p:txBody>
          <a:bodyPr/>
          <a:lstStyle/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以基本块内的简单优化方法、控制流数据流分析基础等代码生成和优化相关的基本知识为主线，辅以优化技术的综述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kumimoji="0"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】</a:t>
            </a: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altLang="zh-CN" sz="10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</a:rPr>
              <a:t>3</a:t>
            </a:r>
            <a:r>
              <a:rPr kumimoji="0"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763713" y="2568575"/>
            <a:ext cx="4895850" cy="3787833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代码优化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目标代码生成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AutoShap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教学内容</a:t>
            </a:r>
            <a:endParaRPr kumimoji="0" lang="en-GB" altLang="zh-CN" sz="32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AutoShap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867400" y="3212976"/>
            <a:ext cx="2952750" cy="2735262"/>
          </a:xfrm>
          <a:prstGeom prst="wedgeEllipseCallout">
            <a:avLst>
              <a:gd name="adj1" fmla="val -115385"/>
              <a:gd name="adj2" fmla="val 55807"/>
            </a:avLst>
          </a:prstGeom>
          <a:noFill/>
          <a:ln w="9525">
            <a:solidFill>
              <a:srgbClr val="800080"/>
            </a:solidFill>
            <a:miter lim="800000"/>
          </a:ln>
        </p:spPr>
        <p:txBody>
          <a:bodyPr/>
          <a:lstStyle/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b="0" dirty="0">
                <a:latin typeface="Comic Sans MS" panose="030F0702030302020204" pitchFamily="66" charset="0"/>
                <a:ea typeface="华文行楷" panose="02010800040101010101" pitchFamily="2" charset="-122"/>
              </a:rPr>
              <a:t>以简单但完整的指令选择、寄存器分配过程为主线</a:t>
            </a: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zh-CN" altLang="en-US" sz="1000" b="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zh-CN" altLang="en-US" sz="2400" dirty="0">
                <a:solidFill>
                  <a:schemeClr val="accent2"/>
                </a:solidFill>
                <a:latin typeface="楷体_GB2312" pitchFamily="49" charset="-122"/>
              </a:rPr>
              <a:t>  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</a:rPr>
              <a:t>3</a:t>
            </a:r>
            <a:r>
              <a:rPr kumimoji="0"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763713" y="2568575"/>
            <a:ext cx="4895850" cy="3787833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代码优化</a:t>
            </a:r>
          </a:p>
          <a:p>
            <a:pPr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目标代码生成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041843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 dirty="0">
                <a:latin typeface="+mn-lt"/>
                <a:ea typeface="华文楷体" panose="02010600040101010101" pitchFamily="2" charset="-122"/>
              </a:rPr>
              <a:t> 教学内容</a:t>
            </a:r>
            <a:r>
              <a:rPr kumimoji="0" lang="zh-CN" altLang="en-US" sz="3200" dirty="0">
                <a:latin typeface="+mn-lt"/>
                <a:ea typeface="华文楷体" panose="02010600040101010101" pitchFamily="2" charset="-122"/>
              </a:rPr>
              <a:t>（实践部分）</a:t>
            </a:r>
            <a:endParaRPr kumimoji="0" lang="en-GB" altLang="zh-CN" sz="32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1404938" y="1628800"/>
            <a:ext cx="6191250" cy="52324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800" b="0" dirty="0" err="1">
                <a:latin typeface="+mn-lt"/>
                <a:ea typeface="华文楷体" panose="02010600040101010101" pitchFamily="2" charset="-122"/>
              </a:rPr>
              <a:t>MiniDecaf</a:t>
            </a:r>
            <a:r>
              <a:rPr kumimoji="0" lang="en-US" altLang="zh-CN" sz="28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项目</a:t>
            </a:r>
            <a:endParaRPr kumimoji="0" lang="zh-CN" altLang="en-GB" sz="2800" b="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547664" y="2204864"/>
            <a:ext cx="7345362" cy="464960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lvl="1" indent="-342900"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dirty="0">
                <a:latin typeface="+mn-lt"/>
                <a:ea typeface="华文楷体" panose="02010600040101010101" pitchFamily="2" charset="-122"/>
              </a:rPr>
              <a:t>词法和语法分析</a:t>
            </a:r>
            <a:endParaRPr kumimoji="0"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产生抽象语法树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GB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indent="-342900"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latin typeface="+mn-lt"/>
                <a:ea typeface="华文楷体" panose="02010600040101010101" pitchFamily="2" charset="-122"/>
              </a:rPr>
              <a:t>静态语义分析</a:t>
            </a:r>
            <a:endParaRPr kumimoji="0"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GB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遍历抽象语法树构造符号表、实现静态语义分析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571500" lvl="2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indent="-342900"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latin typeface="+mn-lt"/>
                <a:ea typeface="华文楷体" panose="02010600040101010101" pitchFamily="2" charset="-122"/>
              </a:rPr>
              <a:t>中间代码生成</a:t>
            </a:r>
            <a:endParaRPr kumimoji="0"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GB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生成中间表示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zh-CN" altLang="en-GB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indent="-342900"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dirty="0">
                <a:latin typeface="+mn-lt"/>
                <a:ea typeface="华文楷体" panose="02010600040101010101" pitchFamily="2" charset="-122"/>
              </a:rPr>
              <a:t>数据流分析</a:t>
            </a:r>
            <a:r>
              <a:rPr kumimoji="0" lang="zh-CN" altLang="en-US" sz="2400" dirty="0">
                <a:latin typeface="+mn-lt"/>
                <a:ea typeface="华文楷体" panose="02010600040101010101" pitchFamily="2" charset="-122"/>
              </a:rPr>
              <a:t>及优化</a:t>
            </a:r>
            <a:endParaRPr kumimoji="0"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实验框架提供相关代码，供同学思考学习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indent="-342900"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latin typeface="+mn-lt"/>
                <a:ea typeface="华文楷体" panose="02010600040101010101" pitchFamily="2" charset="-122"/>
              </a:rPr>
              <a:t>目标代码生成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206853" name="AutoShap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4" name="AutoShap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5" name="AutoShape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6" name="AutoShape 8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7" y="1185859"/>
            <a:ext cx="7577229" cy="586957"/>
          </a:xfrm>
          <a:prstGeom prst="rect">
            <a:avLst/>
          </a:prstGeom>
          <a:noFill/>
          <a:ln w="9525" algn="ctr">
            <a:noFill/>
            <a:rou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dirty="0">
                <a:latin typeface="+mn-lt"/>
                <a:ea typeface="华文楷体" panose="02010600040101010101" pitchFamily="2" charset="-122"/>
              </a:rPr>
              <a:t>课堂</a:t>
            </a:r>
            <a:r>
              <a:rPr kumimoji="0" lang="zh-CN" altLang="en-GB" sz="3200" dirty="0">
                <a:latin typeface="+mn-lt"/>
                <a:ea typeface="华文楷体" panose="02010600040101010101" pitchFamily="2" charset="-122"/>
              </a:rPr>
              <a:t>教学内容</a:t>
            </a:r>
            <a:r>
              <a:rPr kumimoji="0" lang="zh-CN" altLang="en-US" sz="3200" dirty="0">
                <a:latin typeface="+mn-lt"/>
                <a:ea typeface="华文楷体" panose="02010600040101010101" pitchFamily="2" charset="-122"/>
              </a:rPr>
              <a:t>与实践框架的关联</a:t>
            </a:r>
            <a:endParaRPr kumimoji="0" lang="en-GB" altLang="zh-CN" sz="32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206853" name="AutoShap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6854" name="AutoShap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6855" name="AutoShape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6856" name="AutoShape 8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61506" y="6295628"/>
            <a:ext cx="272382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汇编、链接、装入、执行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88840"/>
            <a:ext cx="7953077" cy="4248472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7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8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0" name="Rectangle 10"/>
          <p:cNvSpPr>
            <a:spLocks noChangeArrowheads="1"/>
          </p:cNvSpPr>
          <p:nvPr/>
        </p:nvSpPr>
        <p:spPr bwMode="auto">
          <a:xfrm>
            <a:off x="1552575" y="188913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ea typeface="华文行楷" panose="02010800040101010101" pitchFamily="2" charset="-122"/>
              </a:rPr>
              <a:t>课后作业</a:t>
            </a:r>
          </a:p>
        </p:txBody>
      </p:sp>
      <p:sp>
        <p:nvSpPr>
          <p:cNvPr id="67591" name="Text Box 11"/>
          <p:cNvSpPr txBox="1">
            <a:spLocks noChangeArrowheads="1"/>
          </p:cNvSpPr>
          <p:nvPr/>
        </p:nvSpPr>
        <p:spPr bwMode="auto">
          <a:xfrm>
            <a:off x="1116013" y="1658938"/>
            <a:ext cx="76327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1.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学习或复习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《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形式语言与自动机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》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</p:txBody>
      </p:sp>
      <p:sp>
        <p:nvSpPr>
          <p:cNvPr id="67592" name="Text Box 12"/>
          <p:cNvSpPr txBox="1">
            <a:spLocks noChangeArrowheads="1"/>
          </p:cNvSpPr>
          <p:nvPr/>
        </p:nvSpPr>
        <p:spPr bwMode="auto">
          <a:xfrm>
            <a:off x="1116013" y="2405063"/>
            <a:ext cx="76327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2.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准备实验相关工具与开发环境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115616" y="3140968"/>
            <a:ext cx="76327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3.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查阅有关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Lex &amp; </a:t>
            </a:r>
            <a:r>
              <a:rPr lang="en-US" altLang="zh-CN" sz="2800" b="0" dirty="0" err="1">
                <a:latin typeface="+mn-lt"/>
                <a:ea typeface="华文楷体" panose="02010600040101010101" pitchFamily="2" charset="-122"/>
              </a:rPr>
              <a:t>Yacc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的技术文档 </a:t>
            </a:r>
          </a:p>
        </p:txBody>
      </p:sp>
    </p:spTree>
  </p:cSld>
  <p:clrMapOvr>
    <a:masterClrMapping/>
  </p:clrMapOvr>
  <p:transition spd="med"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4000" i="1" dirty="0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i="1" dirty="0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68611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en-US" altLang="zh-CN" sz="3200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68612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4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576263" y="1341438"/>
            <a:ext cx="8532812" cy="1600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相关知识体系承载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CST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发展的过去与未来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程序设计语言、编译器相关成就的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ACM </a:t>
            </a:r>
            <a:r>
              <a:rPr lang="zh-CN" altLang="zh-CN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图灵奖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en-US" altLang="zh-CN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zh-CN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获得者</a:t>
            </a:r>
            <a:r>
              <a:rPr lang="zh-CN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最多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超过三分之一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433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Rectangle 20"/>
          <p:cNvSpPr>
            <a:spLocks noChangeArrowheads="1"/>
          </p:cNvSpPr>
          <p:nvPr/>
        </p:nvSpPr>
        <p:spPr bwMode="auto">
          <a:xfrm>
            <a:off x="1497013" y="188913"/>
            <a:ext cx="32194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课 程 的 地 位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259631" y="3113813"/>
            <a:ext cx="7849443" cy="267983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lvl="1" indent="-342900"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zh-CN" sz="2400" dirty="0">
                <a:latin typeface="+mn-lt"/>
                <a:ea typeface="华文楷体" panose="02010600040101010101" pitchFamily="2" charset="-122"/>
              </a:rPr>
              <a:t>“龙书”成就你我他</a:t>
            </a:r>
            <a:endParaRPr kumimoji="0"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  <a:ea typeface="等线" panose="02010600030101010101" pitchFamily="2" charset="-122"/>
              </a:rPr>
              <a:t>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提起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+mn-lt"/>
                <a:ea typeface="等线" panose="02010600030101010101" pitchFamily="2" charset="-122"/>
              </a:rPr>
              <a:t>Alfred V. </a:t>
            </a:r>
            <a:r>
              <a:rPr lang="en-US" altLang="zh-CN" b="0" dirty="0" err="1">
                <a:latin typeface="+mn-lt"/>
                <a:ea typeface="等线" panose="02010600030101010101" pitchFamily="2" charset="-122"/>
              </a:rPr>
              <a:t>Aho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2020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+mn-lt"/>
                <a:ea typeface="等线" panose="02010600030101010101" pitchFamily="2" charset="-122"/>
              </a:rPr>
              <a:t>Jeffrey D. Ullman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2020</a:t>
            </a:r>
            <a:r>
              <a:rPr lang="zh-CN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），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大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家就会想到他们合著的编译原理“龙书”，影响了一代又一代的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计算机科学家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1000" dirty="0">
              <a:solidFill>
                <a:srgbClr val="333399"/>
              </a:solidFill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除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龙书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”之外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 err="1">
                <a:latin typeface="+mn-lt"/>
                <a:ea typeface="等线" panose="02010600030101010101" pitchFamily="2" charset="-122"/>
              </a:rPr>
              <a:t>Aho</a:t>
            </a:r>
            <a:r>
              <a:rPr lang="en-US" altLang="zh-CN" sz="1800" dirty="0">
                <a:solidFill>
                  <a:srgbClr val="1A1A1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solidFill>
                  <a:srgbClr val="1A1A1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+mn-lt"/>
                <a:ea typeface="等线" panose="02010600030101010101" pitchFamily="2" charset="-122"/>
              </a:rPr>
              <a:t>Ullman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还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合著了影响深远的另一巨著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The Theory of Parsing, Translation, and Compiling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，对于编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译理论具有系统性的里程碑式意义</a:t>
            </a:r>
            <a:endParaRPr lang="zh-CN" altLang="en-US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800080"/>
          </a:solidFill>
          <a:miter lim="800000"/>
        </a:ln>
      </a:spPr>
      <a:bodyPr/>
      <a:lstStyle>
        <a:defPPr algn="l"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b="0" dirty="0" smtClean="0">
            <a:solidFill>
              <a:srgbClr val="FF0000"/>
            </a:solidFill>
            <a:latin typeface="Comic Sans MS" panose="030F0702030302020204" pitchFamily="66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Symbol" panose="05050102010706020507" pitchFamily="18" charset="2"/>
          <a:buNone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5611</Words>
  <Application>Microsoft Office PowerPoint</Application>
  <PresentationFormat>全屏显示(4:3)</PresentationFormat>
  <Paragraphs>1291</Paragraphs>
  <Slides>87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100" baseType="lpstr">
      <vt:lpstr>CMR10</vt:lpstr>
      <vt:lpstr>华文楷体</vt:lpstr>
      <vt:lpstr>华文行楷</vt:lpstr>
      <vt:lpstr>楷体</vt:lpstr>
      <vt:lpstr>楷体_GB2312</vt:lpstr>
      <vt:lpstr>宋体</vt:lpstr>
      <vt:lpstr>Arial</vt:lpstr>
      <vt:lpstr>Comic Sans MS</vt:lpstr>
      <vt:lpstr>Helvetica</vt:lpstr>
      <vt:lpstr>Symbol</vt:lpstr>
      <vt:lpstr>Times New Roman</vt:lpstr>
      <vt:lpstr>Wingdings</vt:lpstr>
      <vt:lpstr>Capsules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Shengyuan Wang</cp:lastModifiedBy>
  <cp:revision>59</cp:revision>
  <dcterms:created xsi:type="dcterms:W3CDTF">2023-09-19T15:32:03Z</dcterms:created>
  <dcterms:modified xsi:type="dcterms:W3CDTF">2024-09-11T04:48:50Z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/>
  </property>
</Properties>
</file>