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562" r:id="rId3"/>
    <p:sldId id="560" r:id="rId4"/>
    <p:sldId id="752" r:id="rId5"/>
    <p:sldId id="641" r:id="rId6"/>
    <p:sldId id="642" r:id="rId7"/>
    <p:sldId id="744" r:id="rId8"/>
    <p:sldId id="755" r:id="rId9"/>
    <p:sldId id="749" r:id="rId10"/>
    <p:sldId id="753" r:id="rId11"/>
    <p:sldId id="644" r:id="rId12"/>
    <p:sldId id="659" r:id="rId13"/>
    <p:sldId id="743" r:id="rId14"/>
    <p:sldId id="742" r:id="rId15"/>
    <p:sldId id="654" r:id="rId16"/>
    <p:sldId id="750" r:id="rId17"/>
    <p:sldId id="751" r:id="rId18"/>
    <p:sldId id="754" r:id="rId19"/>
    <p:sldId id="647" r:id="rId20"/>
    <p:sldId id="277" r:id="rId21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Wingdings" pitchFamily="2" charset="2"/>
      <a:buChar char="²"/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FF00"/>
    <a:srgbClr val="CC66FF"/>
    <a:srgbClr val="CC99FF"/>
    <a:srgbClr val="993366"/>
    <a:srgbClr val="333399"/>
    <a:srgbClr val="8000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581" autoAdjust="0"/>
  </p:normalViewPr>
  <p:slideViewPr>
    <p:cSldViewPr>
      <p:cViewPr varScale="1">
        <p:scale>
          <a:sx n="80" d="100"/>
          <a:sy n="80" d="100"/>
        </p:scale>
        <p:origin x="984" y="44"/>
      </p:cViewPr>
      <p:guideLst>
        <p:guide orient="horz" pos="27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B81AF77E-6F7F-478E-989D-C15E969EFE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208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177901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32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0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6264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76375" y="188913"/>
            <a:ext cx="1800225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第二讲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7" name="Rectangle 5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5611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900113" y="1341438"/>
            <a:ext cx="74898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技术个案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4" name="Text Box 12"/>
          <p:cNvSpPr txBox="1">
            <a:spLocks noChangeArrowheads="1"/>
          </p:cNvSpPr>
          <p:nvPr/>
        </p:nvSpPr>
        <p:spPr bwMode="auto">
          <a:xfrm>
            <a:off x="755650" y="1916113"/>
            <a:ext cx="813683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如何区分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标识符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与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保留字</a:t>
            </a: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预设一个保留字表，通过查表来确定是否保留字</a:t>
            </a: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Char char="l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字符退还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在识别双符号运算符之类的单词时，要注意到可能</a:t>
            </a: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需要进行字符退还</a:t>
            </a: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例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在读取字符‘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&lt;’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后，若下一字符不是‘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=’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，则识别</a:t>
            </a:r>
          </a:p>
          <a:p>
            <a:pPr lvl="1">
              <a:buClr>
                <a:srgbClr val="800080"/>
              </a:buClr>
              <a:buSzPct val="50000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的单词是小于号‘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&lt;’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，但要退还这个非‘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=’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字符，以</a:t>
            </a:r>
          </a:p>
          <a:p>
            <a:pPr lvl="1">
              <a:buClr>
                <a:srgbClr val="800080"/>
              </a:buClr>
              <a:buSzPct val="50000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保证下一次仍读到那个非‘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=’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字符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21" name="Text Box 21"/>
          <p:cNvSpPr txBox="1">
            <a:spLocks noChangeArrowheads="1"/>
          </p:cNvSpPr>
          <p:nvPr/>
        </p:nvSpPr>
        <p:spPr bwMode="auto">
          <a:xfrm>
            <a:off x="900113" y="1341438"/>
            <a:ext cx="74898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其他技术个案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5222" name="Rectangle 22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435225" name="Text Box 25"/>
          <p:cNvSpPr txBox="1">
            <a:spLocks noChangeArrowheads="1"/>
          </p:cNvSpPr>
          <p:nvPr/>
        </p:nvSpPr>
        <p:spPr bwMode="auto">
          <a:xfrm>
            <a:off x="755650" y="1916113"/>
            <a:ext cx="7777163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Char char="l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……</a:t>
            </a:r>
            <a:endParaRPr lang="en-US" altLang="zh-CN" sz="28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en-US" altLang="zh-CN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</a:t>
            </a:r>
            <a:endParaRPr lang="en-US" altLang="zh-CN" sz="1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5218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19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20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5223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4505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8208963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步骤一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使用者用正规表达式作为词法规则的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形式描述，每一类词法单元都对应一个正规表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达式，所有正规表达式以文本方式作为自动构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造工具的输入</a:t>
            </a: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FADD9163-F035-4B53-B619-C274869B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15530"/>
            <a:ext cx="8208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   如定义一个词法单元（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串）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Wingdings" pitchFamily="2" charset="2"/>
              </a:rPr>
              <a:t>： </a:t>
            </a:r>
            <a:r>
              <a:rPr lang="en-US" altLang="zh-CN" sz="2800" i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sym typeface="Wingdings" pitchFamily="2" charset="2"/>
              </a:rPr>
              <a:t>(0+1)</a:t>
            </a:r>
            <a:r>
              <a:rPr lang="zh-CN" altLang="en-US" sz="2800" i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  <a:sym typeface="Wingdings" pitchFamily="2" charset="2"/>
              </a:rPr>
              <a:t>*</a:t>
            </a:r>
            <a:endParaRPr lang="zh-CN" altLang="en-US" sz="2800" i="1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9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41710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2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755650" y="1484313"/>
            <a:ext cx="8208963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自动构造工具将每一个正规表达式转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换成有限自动机的形式，比如使用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Thompson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构造法将正规表达式转换成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-NFA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41714" name="Rectangle 18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B401E135-D9D5-4C7B-88CE-651E9CE4A2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318840" y="3825875"/>
            <a:ext cx="72136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B67E34-B48C-4B70-8CAF-CBDCDC52C0DA}"/>
              </a:ext>
            </a:extLst>
          </p:cNvPr>
          <p:cNvSpPr txBox="1"/>
          <p:nvPr/>
        </p:nvSpPr>
        <p:spPr>
          <a:xfrm>
            <a:off x="3409528" y="42530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Start</a:t>
            </a:r>
            <a:endParaRPr lang="zh-CN" altLang="en-US" sz="2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5D95D8-DA50-4A01-BC2A-4F8EC4BAAEBE}"/>
              </a:ext>
            </a:extLst>
          </p:cNvPr>
          <p:cNvCxnSpPr>
            <a:cxnSpLocks/>
          </p:cNvCxnSpPr>
          <p:nvPr/>
        </p:nvCxnSpPr>
        <p:spPr bwMode="auto">
          <a:xfrm>
            <a:off x="3462693" y="4689430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AE6FDF0F-1FF5-4F12-9D6A-CE999D50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78" y="4522788"/>
            <a:ext cx="102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(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DBB714D-A3D5-4A96-AD3D-335DAF676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178" y="4522788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55A79F2-31AA-45A7-806C-310A27BB7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40" y="4522788"/>
            <a:ext cx="179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7315581-FDF9-4E27-8BA1-188BF081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840" y="4522788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FFA582E-D61B-4BDF-8FCD-237124127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03" y="4522788"/>
            <a:ext cx="102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3CBCAC-0CBD-44D4-AF18-AA4C136EA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303" y="4522788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>
                <a:ln>
                  <a:noFill/>
                </a:ln>
                <a:solidFill>
                  <a:srgbClr val="990099"/>
                </a:solidFill>
                <a:effectLst/>
                <a:latin typeface="Arial Bold Italic" panose="020B0704020202090204" pitchFamily="34" charset="0"/>
              </a:rPr>
              <a:t>*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</a:endParaRPr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BC3E3109-57CD-4C6F-8DE9-F297C237E7F0}"/>
              </a:ext>
            </a:extLst>
          </p:cNvPr>
          <p:cNvSpPr>
            <a:spLocks/>
          </p:cNvSpPr>
          <p:nvPr/>
        </p:nvSpPr>
        <p:spPr bwMode="auto">
          <a:xfrm>
            <a:off x="2598191" y="4498975"/>
            <a:ext cx="595313" cy="403225"/>
          </a:xfrm>
          <a:custGeom>
            <a:avLst/>
            <a:gdLst>
              <a:gd name="T0" fmla="*/ 624 w 624"/>
              <a:gd name="T1" fmla="*/ 211 h 421"/>
              <a:gd name="T2" fmla="*/ 624 w 624"/>
              <a:gd name="T3" fmla="*/ 211 h 421"/>
              <a:gd name="T4" fmla="*/ 416 w 624"/>
              <a:gd name="T5" fmla="*/ 0 h 421"/>
              <a:gd name="T6" fmla="*/ 364 w 624"/>
              <a:gd name="T7" fmla="*/ 53 h 421"/>
              <a:gd name="T8" fmla="*/ 468 w 624"/>
              <a:gd name="T9" fmla="*/ 158 h 421"/>
              <a:gd name="T10" fmla="*/ 0 w 624"/>
              <a:gd name="T11" fmla="*/ 158 h 421"/>
              <a:gd name="T12" fmla="*/ 0 w 624"/>
              <a:gd name="T13" fmla="*/ 263 h 421"/>
              <a:gd name="T14" fmla="*/ 468 w 624"/>
              <a:gd name="T15" fmla="*/ 263 h 421"/>
              <a:gd name="T16" fmla="*/ 364 w 624"/>
              <a:gd name="T17" fmla="*/ 369 h 421"/>
              <a:gd name="T18" fmla="*/ 416 w 624"/>
              <a:gd name="T19" fmla="*/ 421 h 421"/>
              <a:gd name="T20" fmla="*/ 624 w 624"/>
              <a:gd name="T21" fmla="*/ 211 h 421"/>
              <a:gd name="T22" fmla="*/ 624 w 624"/>
              <a:gd name="T23" fmla="*/ 2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4" h="421">
                <a:moveTo>
                  <a:pt x="624" y="211"/>
                </a:moveTo>
                <a:lnTo>
                  <a:pt x="624" y="211"/>
                </a:lnTo>
                <a:lnTo>
                  <a:pt x="416" y="0"/>
                </a:lnTo>
                <a:lnTo>
                  <a:pt x="364" y="53"/>
                </a:lnTo>
                <a:lnTo>
                  <a:pt x="468" y="158"/>
                </a:lnTo>
                <a:lnTo>
                  <a:pt x="0" y="158"/>
                </a:lnTo>
                <a:lnTo>
                  <a:pt x="0" y="263"/>
                </a:lnTo>
                <a:lnTo>
                  <a:pt x="468" y="263"/>
                </a:lnTo>
                <a:lnTo>
                  <a:pt x="364" y="369"/>
                </a:lnTo>
                <a:lnTo>
                  <a:pt x="416" y="421"/>
                </a:lnTo>
                <a:lnTo>
                  <a:pt x="624" y="211"/>
                </a:lnTo>
                <a:lnTo>
                  <a:pt x="624" y="211"/>
                </a:lnTo>
                <a:close/>
              </a:path>
            </a:pathLst>
          </a:custGeom>
          <a:noFill/>
          <a:ln w="47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B2D80123-5567-4C85-A259-9108CB975576}"/>
              </a:ext>
            </a:extLst>
          </p:cNvPr>
          <p:cNvSpPr>
            <a:spLocks/>
          </p:cNvSpPr>
          <p:nvPr/>
        </p:nvSpPr>
        <p:spPr bwMode="auto">
          <a:xfrm>
            <a:off x="5733678" y="4870450"/>
            <a:ext cx="344488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20 w 360"/>
              <a:gd name="T5" fmla="*/ 101 h 362"/>
              <a:gd name="T6" fmla="*/ 70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300 w 360"/>
              <a:gd name="T13" fmla="*/ 40 h 362"/>
              <a:gd name="T14" fmla="*/ 350 w 360"/>
              <a:gd name="T15" fmla="*/ 101 h 362"/>
              <a:gd name="T16" fmla="*/ 360 w 360"/>
              <a:gd name="T17" fmla="*/ 181 h 362"/>
              <a:gd name="T18" fmla="*/ 350 w 360"/>
              <a:gd name="T19" fmla="*/ 262 h 362"/>
              <a:gd name="T20" fmla="*/ 300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70 w 360"/>
              <a:gd name="T27" fmla="*/ 322 h 362"/>
              <a:gd name="T28" fmla="*/ 20 w 360"/>
              <a:gd name="T29" fmla="*/ 262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20" y="101"/>
                </a:lnTo>
                <a:lnTo>
                  <a:pt x="70" y="40"/>
                </a:lnTo>
                <a:lnTo>
                  <a:pt x="140" y="0"/>
                </a:lnTo>
                <a:lnTo>
                  <a:pt x="220" y="0"/>
                </a:lnTo>
                <a:lnTo>
                  <a:pt x="300" y="40"/>
                </a:lnTo>
                <a:lnTo>
                  <a:pt x="350" y="101"/>
                </a:lnTo>
                <a:lnTo>
                  <a:pt x="360" y="181"/>
                </a:lnTo>
                <a:lnTo>
                  <a:pt x="350" y="262"/>
                </a:lnTo>
                <a:lnTo>
                  <a:pt x="300" y="322"/>
                </a:lnTo>
                <a:lnTo>
                  <a:pt x="220" y="362"/>
                </a:lnTo>
                <a:lnTo>
                  <a:pt x="140" y="362"/>
                </a:lnTo>
                <a:lnTo>
                  <a:pt x="70" y="322"/>
                </a:lnTo>
                <a:lnTo>
                  <a:pt x="20" y="262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7BCD6373-F5E2-40E0-A481-B848F32A14BC}"/>
              </a:ext>
            </a:extLst>
          </p:cNvPr>
          <p:cNvSpPr>
            <a:spLocks/>
          </p:cNvSpPr>
          <p:nvPr/>
        </p:nvSpPr>
        <p:spPr bwMode="auto">
          <a:xfrm>
            <a:off x="6544890" y="4870450"/>
            <a:ext cx="342900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9 w 360"/>
              <a:gd name="T5" fmla="*/ 101 h 362"/>
              <a:gd name="T6" fmla="*/ 59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289 w 360"/>
              <a:gd name="T13" fmla="*/ 40 h 362"/>
              <a:gd name="T14" fmla="*/ 339 w 360"/>
              <a:gd name="T15" fmla="*/ 101 h 362"/>
              <a:gd name="T16" fmla="*/ 360 w 360"/>
              <a:gd name="T17" fmla="*/ 181 h 362"/>
              <a:gd name="T18" fmla="*/ 339 w 360"/>
              <a:gd name="T19" fmla="*/ 262 h 362"/>
              <a:gd name="T20" fmla="*/ 289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59 w 360"/>
              <a:gd name="T27" fmla="*/ 322 h 362"/>
              <a:gd name="T28" fmla="*/ 9 w 360"/>
              <a:gd name="T29" fmla="*/ 262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9" y="101"/>
                </a:lnTo>
                <a:lnTo>
                  <a:pt x="59" y="40"/>
                </a:lnTo>
                <a:lnTo>
                  <a:pt x="140" y="0"/>
                </a:lnTo>
                <a:lnTo>
                  <a:pt x="220" y="0"/>
                </a:lnTo>
                <a:lnTo>
                  <a:pt x="289" y="40"/>
                </a:lnTo>
                <a:lnTo>
                  <a:pt x="339" y="101"/>
                </a:lnTo>
                <a:lnTo>
                  <a:pt x="360" y="181"/>
                </a:lnTo>
                <a:lnTo>
                  <a:pt x="339" y="262"/>
                </a:lnTo>
                <a:lnTo>
                  <a:pt x="289" y="322"/>
                </a:lnTo>
                <a:lnTo>
                  <a:pt x="220" y="362"/>
                </a:lnTo>
                <a:lnTo>
                  <a:pt x="140" y="362"/>
                </a:lnTo>
                <a:lnTo>
                  <a:pt x="59" y="322"/>
                </a:lnTo>
                <a:lnTo>
                  <a:pt x="9" y="262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5EAA1CAE-8476-42AC-A394-FC16573DD18A}"/>
              </a:ext>
            </a:extLst>
          </p:cNvPr>
          <p:cNvSpPr>
            <a:spLocks/>
          </p:cNvSpPr>
          <p:nvPr/>
        </p:nvSpPr>
        <p:spPr bwMode="auto">
          <a:xfrm>
            <a:off x="6082928" y="5049838"/>
            <a:ext cx="361950" cy="0"/>
          </a:xfrm>
          <a:custGeom>
            <a:avLst/>
            <a:gdLst>
              <a:gd name="T0" fmla="*/ 0 w 380"/>
              <a:gd name="T1" fmla="*/ 0 w 380"/>
              <a:gd name="T2" fmla="*/ 380 w 3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80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C9E9EE1-A61F-4CF3-99DB-2B4859079C74}"/>
              </a:ext>
            </a:extLst>
          </p:cNvPr>
          <p:cNvSpPr>
            <a:spLocks/>
          </p:cNvSpPr>
          <p:nvPr/>
        </p:nvSpPr>
        <p:spPr bwMode="auto">
          <a:xfrm>
            <a:off x="6430590" y="5005388"/>
            <a:ext cx="114300" cy="77788"/>
          </a:xfrm>
          <a:custGeom>
            <a:avLst/>
            <a:gdLst>
              <a:gd name="T0" fmla="*/ 0 w 120"/>
              <a:gd name="T1" fmla="*/ 0 h 80"/>
              <a:gd name="T2" fmla="*/ 0 w 120"/>
              <a:gd name="T3" fmla="*/ 0 h 80"/>
              <a:gd name="T4" fmla="*/ 120 w 120"/>
              <a:gd name="T5" fmla="*/ 40 h 80"/>
              <a:gd name="T6" fmla="*/ 0 w 120"/>
              <a:gd name="T7" fmla="*/ 80 h 80"/>
              <a:gd name="T8" fmla="*/ 0 w 120"/>
              <a:gd name="T9" fmla="*/ 0 h 80"/>
              <a:gd name="T10" fmla="*/ 0 w 12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0">
                <a:moveTo>
                  <a:pt x="0" y="0"/>
                </a:moveTo>
                <a:lnTo>
                  <a:pt x="0" y="0"/>
                </a:lnTo>
                <a:lnTo>
                  <a:pt x="120" y="40"/>
                </a:lnTo>
                <a:lnTo>
                  <a:pt x="0" y="8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39C51651-BAED-4030-AB0A-4A1F0B451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615" y="4849813"/>
            <a:ext cx="187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Bold Italic" panose="020B0704020202090204" pitchFamily="34" charset="0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146FC9B7-770C-4BB8-811D-DA23F92EB00E}"/>
              </a:ext>
            </a:extLst>
          </p:cNvPr>
          <p:cNvSpPr>
            <a:spLocks/>
          </p:cNvSpPr>
          <p:nvPr/>
        </p:nvSpPr>
        <p:spPr bwMode="auto">
          <a:xfrm>
            <a:off x="5733678" y="4205288"/>
            <a:ext cx="344488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20 w 360"/>
              <a:gd name="T5" fmla="*/ 101 h 362"/>
              <a:gd name="T6" fmla="*/ 70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300 w 360"/>
              <a:gd name="T13" fmla="*/ 40 h 362"/>
              <a:gd name="T14" fmla="*/ 350 w 360"/>
              <a:gd name="T15" fmla="*/ 101 h 362"/>
              <a:gd name="T16" fmla="*/ 360 w 360"/>
              <a:gd name="T17" fmla="*/ 181 h 362"/>
              <a:gd name="T18" fmla="*/ 350 w 360"/>
              <a:gd name="T19" fmla="*/ 262 h 362"/>
              <a:gd name="T20" fmla="*/ 300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70 w 360"/>
              <a:gd name="T27" fmla="*/ 322 h 362"/>
              <a:gd name="T28" fmla="*/ 20 w 360"/>
              <a:gd name="T29" fmla="*/ 262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20" y="101"/>
                </a:lnTo>
                <a:lnTo>
                  <a:pt x="70" y="40"/>
                </a:lnTo>
                <a:lnTo>
                  <a:pt x="140" y="0"/>
                </a:lnTo>
                <a:lnTo>
                  <a:pt x="220" y="0"/>
                </a:lnTo>
                <a:lnTo>
                  <a:pt x="300" y="40"/>
                </a:lnTo>
                <a:lnTo>
                  <a:pt x="350" y="101"/>
                </a:lnTo>
                <a:lnTo>
                  <a:pt x="360" y="181"/>
                </a:lnTo>
                <a:lnTo>
                  <a:pt x="350" y="262"/>
                </a:lnTo>
                <a:lnTo>
                  <a:pt x="300" y="322"/>
                </a:lnTo>
                <a:lnTo>
                  <a:pt x="220" y="362"/>
                </a:lnTo>
                <a:lnTo>
                  <a:pt x="140" y="362"/>
                </a:lnTo>
                <a:lnTo>
                  <a:pt x="70" y="322"/>
                </a:lnTo>
                <a:lnTo>
                  <a:pt x="20" y="262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91C82164-4693-4F7B-A054-2C2745D2168A}"/>
              </a:ext>
            </a:extLst>
          </p:cNvPr>
          <p:cNvSpPr>
            <a:spLocks/>
          </p:cNvSpPr>
          <p:nvPr/>
        </p:nvSpPr>
        <p:spPr bwMode="auto">
          <a:xfrm>
            <a:off x="6544890" y="4205288"/>
            <a:ext cx="342900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9 w 360"/>
              <a:gd name="T5" fmla="*/ 101 h 362"/>
              <a:gd name="T6" fmla="*/ 59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289 w 360"/>
              <a:gd name="T13" fmla="*/ 40 h 362"/>
              <a:gd name="T14" fmla="*/ 339 w 360"/>
              <a:gd name="T15" fmla="*/ 101 h 362"/>
              <a:gd name="T16" fmla="*/ 360 w 360"/>
              <a:gd name="T17" fmla="*/ 181 h 362"/>
              <a:gd name="T18" fmla="*/ 339 w 360"/>
              <a:gd name="T19" fmla="*/ 262 h 362"/>
              <a:gd name="T20" fmla="*/ 289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59 w 360"/>
              <a:gd name="T27" fmla="*/ 322 h 362"/>
              <a:gd name="T28" fmla="*/ 9 w 360"/>
              <a:gd name="T29" fmla="*/ 262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9" y="101"/>
                </a:lnTo>
                <a:lnTo>
                  <a:pt x="59" y="40"/>
                </a:lnTo>
                <a:lnTo>
                  <a:pt x="140" y="0"/>
                </a:lnTo>
                <a:lnTo>
                  <a:pt x="220" y="0"/>
                </a:lnTo>
                <a:lnTo>
                  <a:pt x="289" y="40"/>
                </a:lnTo>
                <a:lnTo>
                  <a:pt x="339" y="101"/>
                </a:lnTo>
                <a:lnTo>
                  <a:pt x="360" y="181"/>
                </a:lnTo>
                <a:lnTo>
                  <a:pt x="339" y="262"/>
                </a:lnTo>
                <a:lnTo>
                  <a:pt x="289" y="322"/>
                </a:lnTo>
                <a:lnTo>
                  <a:pt x="220" y="362"/>
                </a:lnTo>
                <a:lnTo>
                  <a:pt x="140" y="362"/>
                </a:lnTo>
                <a:lnTo>
                  <a:pt x="59" y="322"/>
                </a:lnTo>
                <a:lnTo>
                  <a:pt x="9" y="262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91FA6CCF-6EA2-416B-8035-4379C8FFEC5A}"/>
              </a:ext>
            </a:extLst>
          </p:cNvPr>
          <p:cNvSpPr>
            <a:spLocks/>
          </p:cNvSpPr>
          <p:nvPr/>
        </p:nvSpPr>
        <p:spPr bwMode="auto">
          <a:xfrm>
            <a:off x="6082928" y="4383088"/>
            <a:ext cx="361950" cy="0"/>
          </a:xfrm>
          <a:custGeom>
            <a:avLst/>
            <a:gdLst>
              <a:gd name="T0" fmla="*/ 0 w 380"/>
              <a:gd name="T1" fmla="*/ 0 w 380"/>
              <a:gd name="T2" fmla="*/ 380 w 3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80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19985231-DA4B-4F2F-BEB2-06257B0758FC}"/>
              </a:ext>
            </a:extLst>
          </p:cNvPr>
          <p:cNvSpPr>
            <a:spLocks/>
          </p:cNvSpPr>
          <p:nvPr/>
        </p:nvSpPr>
        <p:spPr bwMode="auto">
          <a:xfrm>
            <a:off x="6430590" y="4340225"/>
            <a:ext cx="114300" cy="76200"/>
          </a:xfrm>
          <a:custGeom>
            <a:avLst/>
            <a:gdLst>
              <a:gd name="T0" fmla="*/ 0 w 120"/>
              <a:gd name="T1" fmla="*/ 0 h 80"/>
              <a:gd name="T2" fmla="*/ 0 w 120"/>
              <a:gd name="T3" fmla="*/ 0 h 80"/>
              <a:gd name="T4" fmla="*/ 120 w 120"/>
              <a:gd name="T5" fmla="*/ 40 h 80"/>
              <a:gd name="T6" fmla="*/ 0 w 120"/>
              <a:gd name="T7" fmla="*/ 80 h 80"/>
              <a:gd name="T8" fmla="*/ 0 w 120"/>
              <a:gd name="T9" fmla="*/ 0 h 80"/>
              <a:gd name="T10" fmla="*/ 0 w 12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0">
                <a:moveTo>
                  <a:pt x="0" y="0"/>
                </a:moveTo>
                <a:lnTo>
                  <a:pt x="0" y="0"/>
                </a:lnTo>
                <a:lnTo>
                  <a:pt x="120" y="40"/>
                </a:lnTo>
                <a:lnTo>
                  <a:pt x="0" y="8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F970CC0E-1533-469C-A8A3-B618D2A8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615" y="4184650"/>
            <a:ext cx="187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Bold Italic" panose="020B0704020202090204" pitchFamily="34" charset="0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87707FFB-9C72-428C-B8F8-032BA739D029}"/>
              </a:ext>
            </a:extLst>
          </p:cNvPr>
          <p:cNvSpPr>
            <a:spLocks/>
          </p:cNvSpPr>
          <p:nvPr/>
        </p:nvSpPr>
        <p:spPr bwMode="auto">
          <a:xfrm>
            <a:off x="4933578" y="4522788"/>
            <a:ext cx="342900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20 w 360"/>
              <a:gd name="T5" fmla="*/ 100 h 362"/>
              <a:gd name="T6" fmla="*/ 70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300 w 360"/>
              <a:gd name="T13" fmla="*/ 40 h 362"/>
              <a:gd name="T14" fmla="*/ 350 w 360"/>
              <a:gd name="T15" fmla="*/ 100 h 362"/>
              <a:gd name="T16" fmla="*/ 360 w 360"/>
              <a:gd name="T17" fmla="*/ 181 h 362"/>
              <a:gd name="T18" fmla="*/ 350 w 360"/>
              <a:gd name="T19" fmla="*/ 261 h 362"/>
              <a:gd name="T20" fmla="*/ 300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70 w 360"/>
              <a:gd name="T27" fmla="*/ 322 h 362"/>
              <a:gd name="T28" fmla="*/ 20 w 360"/>
              <a:gd name="T29" fmla="*/ 261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20" y="100"/>
                </a:lnTo>
                <a:lnTo>
                  <a:pt x="70" y="40"/>
                </a:lnTo>
                <a:lnTo>
                  <a:pt x="140" y="0"/>
                </a:lnTo>
                <a:lnTo>
                  <a:pt x="220" y="0"/>
                </a:lnTo>
                <a:lnTo>
                  <a:pt x="300" y="40"/>
                </a:lnTo>
                <a:lnTo>
                  <a:pt x="350" y="100"/>
                </a:lnTo>
                <a:lnTo>
                  <a:pt x="360" y="181"/>
                </a:lnTo>
                <a:lnTo>
                  <a:pt x="350" y="261"/>
                </a:lnTo>
                <a:lnTo>
                  <a:pt x="300" y="322"/>
                </a:lnTo>
                <a:lnTo>
                  <a:pt x="220" y="362"/>
                </a:lnTo>
                <a:lnTo>
                  <a:pt x="140" y="362"/>
                </a:lnTo>
                <a:lnTo>
                  <a:pt x="70" y="322"/>
                </a:lnTo>
                <a:lnTo>
                  <a:pt x="20" y="261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92C10120-8741-48AA-BF53-224640FF793D}"/>
              </a:ext>
            </a:extLst>
          </p:cNvPr>
          <p:cNvSpPr>
            <a:spLocks/>
          </p:cNvSpPr>
          <p:nvPr/>
        </p:nvSpPr>
        <p:spPr bwMode="auto">
          <a:xfrm>
            <a:off x="5252665" y="4421188"/>
            <a:ext cx="400050" cy="184150"/>
          </a:xfrm>
          <a:custGeom>
            <a:avLst/>
            <a:gdLst>
              <a:gd name="T0" fmla="*/ 0 w 420"/>
              <a:gd name="T1" fmla="*/ 191 h 191"/>
              <a:gd name="T2" fmla="*/ 0 w 420"/>
              <a:gd name="T3" fmla="*/ 191 h 191"/>
              <a:gd name="T4" fmla="*/ 420 w 420"/>
              <a:gd name="T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" h="191">
                <a:moveTo>
                  <a:pt x="0" y="191"/>
                </a:moveTo>
                <a:lnTo>
                  <a:pt x="0" y="191"/>
                </a:lnTo>
                <a:lnTo>
                  <a:pt x="420" y="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5">
            <a:extLst>
              <a:ext uri="{FF2B5EF4-FFF2-40B4-BE49-F238E27FC236}">
                <a16:creationId xmlns:a16="http://schemas.microsoft.com/office/drawing/2014/main" id="{005B7065-693B-4E8B-AFBB-444F1711D2A7}"/>
              </a:ext>
            </a:extLst>
          </p:cNvPr>
          <p:cNvSpPr>
            <a:spLocks/>
          </p:cNvSpPr>
          <p:nvPr/>
        </p:nvSpPr>
        <p:spPr bwMode="auto">
          <a:xfrm>
            <a:off x="5628903" y="4378325"/>
            <a:ext cx="104775" cy="77788"/>
          </a:xfrm>
          <a:custGeom>
            <a:avLst/>
            <a:gdLst>
              <a:gd name="T0" fmla="*/ 0 w 110"/>
              <a:gd name="T1" fmla="*/ 10 h 81"/>
              <a:gd name="T2" fmla="*/ 0 w 110"/>
              <a:gd name="T3" fmla="*/ 10 h 81"/>
              <a:gd name="T4" fmla="*/ 110 w 110"/>
              <a:gd name="T5" fmla="*/ 0 h 81"/>
              <a:gd name="T6" fmla="*/ 30 w 110"/>
              <a:gd name="T7" fmla="*/ 81 h 81"/>
              <a:gd name="T8" fmla="*/ 0 w 110"/>
              <a:gd name="T9" fmla="*/ 10 h 81"/>
              <a:gd name="T10" fmla="*/ 0 w 110"/>
              <a:gd name="T11" fmla="*/ 1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81">
                <a:moveTo>
                  <a:pt x="0" y="10"/>
                </a:moveTo>
                <a:lnTo>
                  <a:pt x="0" y="10"/>
                </a:lnTo>
                <a:lnTo>
                  <a:pt x="110" y="0"/>
                </a:lnTo>
                <a:lnTo>
                  <a:pt x="30" y="81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190FD3C2-50F4-4A1A-B46B-C394D17A8A46}"/>
              </a:ext>
            </a:extLst>
          </p:cNvPr>
          <p:cNvSpPr>
            <a:spLocks/>
          </p:cNvSpPr>
          <p:nvPr/>
        </p:nvSpPr>
        <p:spPr bwMode="auto">
          <a:xfrm>
            <a:off x="5243140" y="4816475"/>
            <a:ext cx="409575" cy="195263"/>
          </a:xfrm>
          <a:custGeom>
            <a:avLst/>
            <a:gdLst>
              <a:gd name="T0" fmla="*/ 0 w 430"/>
              <a:gd name="T1" fmla="*/ 0 h 202"/>
              <a:gd name="T2" fmla="*/ 0 w 430"/>
              <a:gd name="T3" fmla="*/ 0 h 202"/>
              <a:gd name="T4" fmla="*/ 430 w 430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0" h="202">
                <a:moveTo>
                  <a:pt x="0" y="0"/>
                </a:moveTo>
                <a:lnTo>
                  <a:pt x="0" y="0"/>
                </a:lnTo>
                <a:lnTo>
                  <a:pt x="430" y="202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94836D76-5C48-4AD6-B5C5-1E894A197025}"/>
              </a:ext>
            </a:extLst>
          </p:cNvPr>
          <p:cNvSpPr>
            <a:spLocks/>
          </p:cNvSpPr>
          <p:nvPr/>
        </p:nvSpPr>
        <p:spPr bwMode="auto">
          <a:xfrm>
            <a:off x="5628903" y="4967288"/>
            <a:ext cx="104775" cy="77788"/>
          </a:xfrm>
          <a:custGeom>
            <a:avLst/>
            <a:gdLst>
              <a:gd name="T0" fmla="*/ 30 w 110"/>
              <a:gd name="T1" fmla="*/ 0 h 80"/>
              <a:gd name="T2" fmla="*/ 30 w 110"/>
              <a:gd name="T3" fmla="*/ 0 h 80"/>
              <a:gd name="T4" fmla="*/ 110 w 110"/>
              <a:gd name="T5" fmla="*/ 80 h 80"/>
              <a:gd name="T6" fmla="*/ 0 w 110"/>
              <a:gd name="T7" fmla="*/ 70 h 80"/>
              <a:gd name="T8" fmla="*/ 30 w 110"/>
              <a:gd name="T9" fmla="*/ 0 h 80"/>
              <a:gd name="T10" fmla="*/ 30 w 11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80">
                <a:moveTo>
                  <a:pt x="30" y="0"/>
                </a:moveTo>
                <a:lnTo>
                  <a:pt x="30" y="0"/>
                </a:lnTo>
                <a:lnTo>
                  <a:pt x="110" y="80"/>
                </a:lnTo>
                <a:lnTo>
                  <a:pt x="0" y="7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344EC0AA-D3F4-4514-B237-1858C413812D}"/>
              </a:ext>
            </a:extLst>
          </p:cNvPr>
          <p:cNvSpPr>
            <a:spLocks/>
          </p:cNvSpPr>
          <p:nvPr/>
        </p:nvSpPr>
        <p:spPr bwMode="auto">
          <a:xfrm>
            <a:off x="6892553" y="4865688"/>
            <a:ext cx="419100" cy="184150"/>
          </a:xfrm>
          <a:custGeom>
            <a:avLst/>
            <a:gdLst>
              <a:gd name="T0" fmla="*/ 0 w 440"/>
              <a:gd name="T1" fmla="*/ 191 h 191"/>
              <a:gd name="T2" fmla="*/ 0 w 440"/>
              <a:gd name="T3" fmla="*/ 191 h 191"/>
              <a:gd name="T4" fmla="*/ 440 w 440"/>
              <a:gd name="T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" h="191">
                <a:moveTo>
                  <a:pt x="0" y="191"/>
                </a:moveTo>
                <a:lnTo>
                  <a:pt x="0" y="191"/>
                </a:lnTo>
                <a:lnTo>
                  <a:pt x="440" y="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9">
            <a:extLst>
              <a:ext uri="{FF2B5EF4-FFF2-40B4-BE49-F238E27FC236}">
                <a16:creationId xmlns:a16="http://schemas.microsoft.com/office/drawing/2014/main" id="{A3DD8BC8-585E-4A98-8B3B-BB90A48C55AF}"/>
              </a:ext>
            </a:extLst>
          </p:cNvPr>
          <p:cNvSpPr>
            <a:spLocks/>
          </p:cNvSpPr>
          <p:nvPr/>
        </p:nvSpPr>
        <p:spPr bwMode="auto">
          <a:xfrm>
            <a:off x="7287840" y="4822825"/>
            <a:ext cx="104775" cy="76200"/>
          </a:xfrm>
          <a:custGeom>
            <a:avLst/>
            <a:gdLst>
              <a:gd name="T0" fmla="*/ 0 w 110"/>
              <a:gd name="T1" fmla="*/ 10 h 80"/>
              <a:gd name="T2" fmla="*/ 0 w 110"/>
              <a:gd name="T3" fmla="*/ 10 h 80"/>
              <a:gd name="T4" fmla="*/ 110 w 110"/>
              <a:gd name="T5" fmla="*/ 0 h 80"/>
              <a:gd name="T6" fmla="*/ 30 w 110"/>
              <a:gd name="T7" fmla="*/ 80 h 80"/>
              <a:gd name="T8" fmla="*/ 0 w 110"/>
              <a:gd name="T9" fmla="*/ 10 h 80"/>
              <a:gd name="T10" fmla="*/ 0 w 110"/>
              <a:gd name="T11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80">
                <a:moveTo>
                  <a:pt x="0" y="10"/>
                </a:moveTo>
                <a:lnTo>
                  <a:pt x="0" y="10"/>
                </a:lnTo>
                <a:lnTo>
                  <a:pt x="110" y="0"/>
                </a:lnTo>
                <a:lnTo>
                  <a:pt x="30" y="8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0">
            <a:extLst>
              <a:ext uri="{FF2B5EF4-FFF2-40B4-BE49-F238E27FC236}">
                <a16:creationId xmlns:a16="http://schemas.microsoft.com/office/drawing/2014/main" id="{DC7E1070-C575-424C-8E35-8BE9CEF2D724}"/>
              </a:ext>
            </a:extLst>
          </p:cNvPr>
          <p:cNvSpPr>
            <a:spLocks/>
          </p:cNvSpPr>
          <p:nvPr/>
        </p:nvSpPr>
        <p:spPr bwMode="auto">
          <a:xfrm>
            <a:off x="6892553" y="4383088"/>
            <a:ext cx="419100" cy="155575"/>
          </a:xfrm>
          <a:custGeom>
            <a:avLst/>
            <a:gdLst>
              <a:gd name="T0" fmla="*/ 0 w 440"/>
              <a:gd name="T1" fmla="*/ 0 h 161"/>
              <a:gd name="T2" fmla="*/ 0 w 440"/>
              <a:gd name="T3" fmla="*/ 0 h 161"/>
              <a:gd name="T4" fmla="*/ 440 w 44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" h="161">
                <a:moveTo>
                  <a:pt x="0" y="0"/>
                </a:moveTo>
                <a:lnTo>
                  <a:pt x="0" y="0"/>
                </a:lnTo>
                <a:lnTo>
                  <a:pt x="440" y="161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D604ED26-BD24-45F3-B1EC-43F576407361}"/>
              </a:ext>
            </a:extLst>
          </p:cNvPr>
          <p:cNvSpPr>
            <a:spLocks/>
          </p:cNvSpPr>
          <p:nvPr/>
        </p:nvSpPr>
        <p:spPr bwMode="auto">
          <a:xfrm>
            <a:off x="7287840" y="4494213"/>
            <a:ext cx="114300" cy="77788"/>
          </a:xfrm>
          <a:custGeom>
            <a:avLst/>
            <a:gdLst>
              <a:gd name="T0" fmla="*/ 30 w 120"/>
              <a:gd name="T1" fmla="*/ 0 h 80"/>
              <a:gd name="T2" fmla="*/ 30 w 120"/>
              <a:gd name="T3" fmla="*/ 0 h 80"/>
              <a:gd name="T4" fmla="*/ 120 w 120"/>
              <a:gd name="T5" fmla="*/ 80 h 80"/>
              <a:gd name="T6" fmla="*/ 0 w 120"/>
              <a:gd name="T7" fmla="*/ 70 h 80"/>
              <a:gd name="T8" fmla="*/ 30 w 120"/>
              <a:gd name="T9" fmla="*/ 0 h 80"/>
              <a:gd name="T10" fmla="*/ 30 w 12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0">
                <a:moveTo>
                  <a:pt x="30" y="0"/>
                </a:moveTo>
                <a:lnTo>
                  <a:pt x="30" y="0"/>
                </a:lnTo>
                <a:lnTo>
                  <a:pt x="120" y="80"/>
                </a:lnTo>
                <a:lnTo>
                  <a:pt x="0" y="7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id="{ED699235-B8EC-406B-BA7F-2FC12FED7115}"/>
              </a:ext>
            </a:extLst>
          </p:cNvPr>
          <p:cNvSpPr>
            <a:spLocks/>
          </p:cNvSpPr>
          <p:nvPr/>
        </p:nvSpPr>
        <p:spPr bwMode="auto">
          <a:xfrm>
            <a:off x="8184778" y="4572000"/>
            <a:ext cx="285750" cy="288925"/>
          </a:xfrm>
          <a:custGeom>
            <a:avLst/>
            <a:gdLst>
              <a:gd name="T0" fmla="*/ 0 w 300"/>
              <a:gd name="T1" fmla="*/ 151 h 302"/>
              <a:gd name="T2" fmla="*/ 0 w 300"/>
              <a:gd name="T3" fmla="*/ 151 h 302"/>
              <a:gd name="T4" fmla="*/ 10 w 300"/>
              <a:gd name="T5" fmla="*/ 81 h 302"/>
              <a:gd name="T6" fmla="*/ 50 w 300"/>
              <a:gd name="T7" fmla="*/ 30 h 302"/>
              <a:gd name="T8" fmla="*/ 120 w 300"/>
              <a:gd name="T9" fmla="*/ 0 h 302"/>
              <a:gd name="T10" fmla="*/ 180 w 300"/>
              <a:gd name="T11" fmla="*/ 0 h 302"/>
              <a:gd name="T12" fmla="*/ 250 w 300"/>
              <a:gd name="T13" fmla="*/ 30 h 302"/>
              <a:gd name="T14" fmla="*/ 290 w 300"/>
              <a:gd name="T15" fmla="*/ 81 h 302"/>
              <a:gd name="T16" fmla="*/ 300 w 300"/>
              <a:gd name="T17" fmla="*/ 151 h 302"/>
              <a:gd name="T18" fmla="*/ 290 w 300"/>
              <a:gd name="T19" fmla="*/ 222 h 302"/>
              <a:gd name="T20" fmla="*/ 250 w 300"/>
              <a:gd name="T21" fmla="*/ 272 h 302"/>
              <a:gd name="T22" fmla="*/ 180 w 300"/>
              <a:gd name="T23" fmla="*/ 302 h 302"/>
              <a:gd name="T24" fmla="*/ 120 w 300"/>
              <a:gd name="T25" fmla="*/ 302 h 302"/>
              <a:gd name="T26" fmla="*/ 50 w 300"/>
              <a:gd name="T27" fmla="*/ 272 h 302"/>
              <a:gd name="T28" fmla="*/ 10 w 300"/>
              <a:gd name="T29" fmla="*/ 222 h 302"/>
              <a:gd name="T30" fmla="*/ 0 w 300"/>
              <a:gd name="T31" fmla="*/ 15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0" h="302">
                <a:moveTo>
                  <a:pt x="0" y="151"/>
                </a:moveTo>
                <a:lnTo>
                  <a:pt x="0" y="151"/>
                </a:lnTo>
                <a:lnTo>
                  <a:pt x="10" y="81"/>
                </a:lnTo>
                <a:lnTo>
                  <a:pt x="50" y="30"/>
                </a:lnTo>
                <a:lnTo>
                  <a:pt x="120" y="0"/>
                </a:lnTo>
                <a:lnTo>
                  <a:pt x="180" y="0"/>
                </a:lnTo>
                <a:lnTo>
                  <a:pt x="250" y="30"/>
                </a:lnTo>
                <a:lnTo>
                  <a:pt x="290" y="81"/>
                </a:lnTo>
                <a:lnTo>
                  <a:pt x="300" y="151"/>
                </a:lnTo>
                <a:lnTo>
                  <a:pt x="290" y="222"/>
                </a:lnTo>
                <a:lnTo>
                  <a:pt x="250" y="272"/>
                </a:lnTo>
                <a:lnTo>
                  <a:pt x="180" y="302"/>
                </a:lnTo>
                <a:lnTo>
                  <a:pt x="120" y="302"/>
                </a:lnTo>
                <a:lnTo>
                  <a:pt x="50" y="272"/>
                </a:lnTo>
                <a:lnTo>
                  <a:pt x="10" y="222"/>
                </a:lnTo>
                <a:lnTo>
                  <a:pt x="0" y="15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E7A3AD09-BEC0-4E7B-949E-5922E13E1957}"/>
              </a:ext>
            </a:extLst>
          </p:cNvPr>
          <p:cNvSpPr>
            <a:spLocks/>
          </p:cNvSpPr>
          <p:nvPr/>
        </p:nvSpPr>
        <p:spPr bwMode="auto">
          <a:xfrm>
            <a:off x="8146678" y="4522788"/>
            <a:ext cx="371475" cy="376238"/>
          </a:xfrm>
          <a:custGeom>
            <a:avLst/>
            <a:gdLst>
              <a:gd name="T0" fmla="*/ 0 w 390"/>
              <a:gd name="T1" fmla="*/ 191 h 392"/>
              <a:gd name="T2" fmla="*/ 0 w 390"/>
              <a:gd name="T3" fmla="*/ 191 h 392"/>
              <a:gd name="T4" fmla="*/ 20 w 390"/>
              <a:gd name="T5" fmla="*/ 111 h 392"/>
              <a:gd name="T6" fmla="*/ 70 w 390"/>
              <a:gd name="T7" fmla="*/ 40 h 392"/>
              <a:gd name="T8" fmla="*/ 150 w 390"/>
              <a:gd name="T9" fmla="*/ 0 h 392"/>
              <a:gd name="T10" fmla="*/ 240 w 390"/>
              <a:gd name="T11" fmla="*/ 0 h 392"/>
              <a:gd name="T12" fmla="*/ 320 w 390"/>
              <a:gd name="T13" fmla="*/ 40 h 392"/>
              <a:gd name="T14" fmla="*/ 370 w 390"/>
              <a:gd name="T15" fmla="*/ 111 h 392"/>
              <a:gd name="T16" fmla="*/ 390 w 390"/>
              <a:gd name="T17" fmla="*/ 191 h 392"/>
              <a:gd name="T18" fmla="*/ 370 w 390"/>
              <a:gd name="T19" fmla="*/ 282 h 392"/>
              <a:gd name="T20" fmla="*/ 320 w 390"/>
              <a:gd name="T21" fmla="*/ 352 h 392"/>
              <a:gd name="T22" fmla="*/ 240 w 390"/>
              <a:gd name="T23" fmla="*/ 392 h 392"/>
              <a:gd name="T24" fmla="*/ 150 w 390"/>
              <a:gd name="T25" fmla="*/ 392 h 392"/>
              <a:gd name="T26" fmla="*/ 70 w 390"/>
              <a:gd name="T27" fmla="*/ 352 h 392"/>
              <a:gd name="T28" fmla="*/ 20 w 390"/>
              <a:gd name="T29" fmla="*/ 282 h 392"/>
              <a:gd name="T30" fmla="*/ 0 w 390"/>
              <a:gd name="T31" fmla="*/ 1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" h="392">
                <a:moveTo>
                  <a:pt x="0" y="191"/>
                </a:moveTo>
                <a:lnTo>
                  <a:pt x="0" y="191"/>
                </a:lnTo>
                <a:lnTo>
                  <a:pt x="20" y="111"/>
                </a:lnTo>
                <a:lnTo>
                  <a:pt x="70" y="40"/>
                </a:lnTo>
                <a:lnTo>
                  <a:pt x="150" y="0"/>
                </a:lnTo>
                <a:lnTo>
                  <a:pt x="240" y="0"/>
                </a:lnTo>
                <a:lnTo>
                  <a:pt x="320" y="40"/>
                </a:lnTo>
                <a:lnTo>
                  <a:pt x="370" y="111"/>
                </a:lnTo>
                <a:lnTo>
                  <a:pt x="390" y="191"/>
                </a:lnTo>
                <a:lnTo>
                  <a:pt x="370" y="282"/>
                </a:lnTo>
                <a:lnTo>
                  <a:pt x="320" y="352"/>
                </a:lnTo>
                <a:lnTo>
                  <a:pt x="240" y="392"/>
                </a:lnTo>
                <a:lnTo>
                  <a:pt x="150" y="392"/>
                </a:lnTo>
                <a:lnTo>
                  <a:pt x="70" y="352"/>
                </a:lnTo>
                <a:lnTo>
                  <a:pt x="20" y="282"/>
                </a:lnTo>
                <a:lnTo>
                  <a:pt x="0" y="19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id="{A6B8186D-4A9B-43B3-A5A8-99BED23EB615}"/>
              </a:ext>
            </a:extLst>
          </p:cNvPr>
          <p:cNvSpPr>
            <a:spLocks/>
          </p:cNvSpPr>
          <p:nvPr/>
        </p:nvSpPr>
        <p:spPr bwMode="auto">
          <a:xfrm>
            <a:off x="7344990" y="4522788"/>
            <a:ext cx="342900" cy="347663"/>
          </a:xfrm>
          <a:custGeom>
            <a:avLst/>
            <a:gdLst>
              <a:gd name="T0" fmla="*/ 0 w 360"/>
              <a:gd name="T1" fmla="*/ 181 h 362"/>
              <a:gd name="T2" fmla="*/ 0 w 360"/>
              <a:gd name="T3" fmla="*/ 181 h 362"/>
              <a:gd name="T4" fmla="*/ 10 w 360"/>
              <a:gd name="T5" fmla="*/ 100 h 362"/>
              <a:gd name="T6" fmla="*/ 60 w 360"/>
              <a:gd name="T7" fmla="*/ 40 h 362"/>
              <a:gd name="T8" fmla="*/ 140 w 360"/>
              <a:gd name="T9" fmla="*/ 0 h 362"/>
              <a:gd name="T10" fmla="*/ 220 w 360"/>
              <a:gd name="T11" fmla="*/ 0 h 362"/>
              <a:gd name="T12" fmla="*/ 290 w 360"/>
              <a:gd name="T13" fmla="*/ 40 h 362"/>
              <a:gd name="T14" fmla="*/ 340 w 360"/>
              <a:gd name="T15" fmla="*/ 100 h 362"/>
              <a:gd name="T16" fmla="*/ 360 w 360"/>
              <a:gd name="T17" fmla="*/ 181 h 362"/>
              <a:gd name="T18" fmla="*/ 340 w 360"/>
              <a:gd name="T19" fmla="*/ 261 h 362"/>
              <a:gd name="T20" fmla="*/ 290 w 360"/>
              <a:gd name="T21" fmla="*/ 322 h 362"/>
              <a:gd name="T22" fmla="*/ 220 w 360"/>
              <a:gd name="T23" fmla="*/ 362 h 362"/>
              <a:gd name="T24" fmla="*/ 140 w 360"/>
              <a:gd name="T25" fmla="*/ 362 h 362"/>
              <a:gd name="T26" fmla="*/ 60 w 360"/>
              <a:gd name="T27" fmla="*/ 322 h 362"/>
              <a:gd name="T28" fmla="*/ 10 w 360"/>
              <a:gd name="T29" fmla="*/ 261 h 362"/>
              <a:gd name="T30" fmla="*/ 0 w 360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2">
                <a:moveTo>
                  <a:pt x="0" y="181"/>
                </a:moveTo>
                <a:lnTo>
                  <a:pt x="0" y="181"/>
                </a:lnTo>
                <a:lnTo>
                  <a:pt x="10" y="100"/>
                </a:lnTo>
                <a:lnTo>
                  <a:pt x="60" y="40"/>
                </a:lnTo>
                <a:lnTo>
                  <a:pt x="140" y="0"/>
                </a:lnTo>
                <a:lnTo>
                  <a:pt x="220" y="0"/>
                </a:lnTo>
                <a:lnTo>
                  <a:pt x="290" y="40"/>
                </a:lnTo>
                <a:lnTo>
                  <a:pt x="340" y="100"/>
                </a:lnTo>
                <a:lnTo>
                  <a:pt x="360" y="181"/>
                </a:lnTo>
                <a:lnTo>
                  <a:pt x="340" y="261"/>
                </a:lnTo>
                <a:lnTo>
                  <a:pt x="290" y="322"/>
                </a:lnTo>
                <a:lnTo>
                  <a:pt x="220" y="362"/>
                </a:lnTo>
                <a:lnTo>
                  <a:pt x="140" y="362"/>
                </a:lnTo>
                <a:lnTo>
                  <a:pt x="60" y="322"/>
                </a:lnTo>
                <a:lnTo>
                  <a:pt x="10" y="261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35">
            <a:extLst>
              <a:ext uri="{FF2B5EF4-FFF2-40B4-BE49-F238E27FC236}">
                <a16:creationId xmlns:a16="http://schemas.microsoft.com/office/drawing/2014/main" id="{D1992236-8BD2-4EA0-9A6B-001D296BFCCA}"/>
              </a:ext>
            </a:extLst>
          </p:cNvPr>
          <p:cNvSpPr>
            <a:spLocks/>
          </p:cNvSpPr>
          <p:nvPr/>
        </p:nvSpPr>
        <p:spPr bwMode="auto">
          <a:xfrm>
            <a:off x="7692653" y="4702175"/>
            <a:ext cx="363538" cy="9525"/>
          </a:xfrm>
          <a:custGeom>
            <a:avLst/>
            <a:gdLst>
              <a:gd name="T0" fmla="*/ 0 w 380"/>
              <a:gd name="T1" fmla="*/ 0 h 10"/>
              <a:gd name="T2" fmla="*/ 0 w 380"/>
              <a:gd name="T3" fmla="*/ 0 h 10"/>
              <a:gd name="T4" fmla="*/ 380 w 380"/>
              <a:gd name="T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" h="10">
                <a:moveTo>
                  <a:pt x="0" y="0"/>
                </a:moveTo>
                <a:lnTo>
                  <a:pt x="0" y="0"/>
                </a:lnTo>
                <a:lnTo>
                  <a:pt x="380" y="1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AC567044-6A47-4B45-B99A-6B512748F0E2}"/>
              </a:ext>
            </a:extLst>
          </p:cNvPr>
          <p:cNvSpPr>
            <a:spLocks/>
          </p:cNvSpPr>
          <p:nvPr/>
        </p:nvSpPr>
        <p:spPr bwMode="auto">
          <a:xfrm>
            <a:off x="8041903" y="4668838"/>
            <a:ext cx="104775" cy="76200"/>
          </a:xfrm>
          <a:custGeom>
            <a:avLst/>
            <a:gdLst>
              <a:gd name="T0" fmla="*/ 0 w 110"/>
              <a:gd name="T1" fmla="*/ 0 h 80"/>
              <a:gd name="T2" fmla="*/ 0 w 110"/>
              <a:gd name="T3" fmla="*/ 0 h 80"/>
              <a:gd name="T4" fmla="*/ 110 w 110"/>
              <a:gd name="T5" fmla="*/ 40 h 80"/>
              <a:gd name="T6" fmla="*/ 0 w 110"/>
              <a:gd name="T7" fmla="*/ 80 h 80"/>
              <a:gd name="T8" fmla="*/ 0 w 110"/>
              <a:gd name="T9" fmla="*/ 0 h 80"/>
              <a:gd name="T10" fmla="*/ 0 w 11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80">
                <a:moveTo>
                  <a:pt x="0" y="0"/>
                </a:moveTo>
                <a:lnTo>
                  <a:pt x="0" y="0"/>
                </a:lnTo>
                <a:lnTo>
                  <a:pt x="110" y="40"/>
                </a:lnTo>
                <a:lnTo>
                  <a:pt x="0" y="8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37">
            <a:extLst>
              <a:ext uri="{FF2B5EF4-FFF2-40B4-BE49-F238E27FC236}">
                <a16:creationId xmlns:a16="http://schemas.microsoft.com/office/drawing/2014/main" id="{59349E0E-7257-4AD4-A25F-27378082360E}"/>
              </a:ext>
            </a:extLst>
          </p:cNvPr>
          <p:cNvSpPr>
            <a:spLocks/>
          </p:cNvSpPr>
          <p:nvPr/>
        </p:nvSpPr>
        <p:spPr bwMode="auto">
          <a:xfrm>
            <a:off x="4133478" y="4522788"/>
            <a:ext cx="341313" cy="347663"/>
          </a:xfrm>
          <a:custGeom>
            <a:avLst/>
            <a:gdLst>
              <a:gd name="T0" fmla="*/ 0 w 359"/>
              <a:gd name="T1" fmla="*/ 181 h 362"/>
              <a:gd name="T2" fmla="*/ 0 w 359"/>
              <a:gd name="T3" fmla="*/ 181 h 362"/>
              <a:gd name="T4" fmla="*/ 19 w 359"/>
              <a:gd name="T5" fmla="*/ 100 h 362"/>
              <a:gd name="T6" fmla="*/ 69 w 359"/>
              <a:gd name="T7" fmla="*/ 40 h 362"/>
              <a:gd name="T8" fmla="*/ 140 w 359"/>
              <a:gd name="T9" fmla="*/ 0 h 362"/>
              <a:gd name="T10" fmla="*/ 219 w 359"/>
              <a:gd name="T11" fmla="*/ 0 h 362"/>
              <a:gd name="T12" fmla="*/ 289 w 359"/>
              <a:gd name="T13" fmla="*/ 40 h 362"/>
              <a:gd name="T14" fmla="*/ 339 w 359"/>
              <a:gd name="T15" fmla="*/ 100 h 362"/>
              <a:gd name="T16" fmla="*/ 359 w 359"/>
              <a:gd name="T17" fmla="*/ 181 h 362"/>
              <a:gd name="T18" fmla="*/ 339 w 359"/>
              <a:gd name="T19" fmla="*/ 261 h 362"/>
              <a:gd name="T20" fmla="*/ 289 w 359"/>
              <a:gd name="T21" fmla="*/ 322 h 362"/>
              <a:gd name="T22" fmla="*/ 219 w 359"/>
              <a:gd name="T23" fmla="*/ 362 h 362"/>
              <a:gd name="T24" fmla="*/ 140 w 359"/>
              <a:gd name="T25" fmla="*/ 362 h 362"/>
              <a:gd name="T26" fmla="*/ 69 w 359"/>
              <a:gd name="T27" fmla="*/ 322 h 362"/>
              <a:gd name="T28" fmla="*/ 19 w 359"/>
              <a:gd name="T29" fmla="*/ 261 h 362"/>
              <a:gd name="T30" fmla="*/ 0 w 359"/>
              <a:gd name="T31" fmla="*/ 18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9" h="362">
                <a:moveTo>
                  <a:pt x="0" y="181"/>
                </a:moveTo>
                <a:lnTo>
                  <a:pt x="0" y="181"/>
                </a:lnTo>
                <a:lnTo>
                  <a:pt x="19" y="100"/>
                </a:lnTo>
                <a:lnTo>
                  <a:pt x="69" y="40"/>
                </a:lnTo>
                <a:lnTo>
                  <a:pt x="140" y="0"/>
                </a:lnTo>
                <a:lnTo>
                  <a:pt x="219" y="0"/>
                </a:lnTo>
                <a:lnTo>
                  <a:pt x="289" y="40"/>
                </a:lnTo>
                <a:lnTo>
                  <a:pt x="339" y="100"/>
                </a:lnTo>
                <a:lnTo>
                  <a:pt x="359" y="181"/>
                </a:lnTo>
                <a:lnTo>
                  <a:pt x="339" y="261"/>
                </a:lnTo>
                <a:lnTo>
                  <a:pt x="289" y="322"/>
                </a:lnTo>
                <a:lnTo>
                  <a:pt x="219" y="362"/>
                </a:lnTo>
                <a:lnTo>
                  <a:pt x="140" y="362"/>
                </a:lnTo>
                <a:lnTo>
                  <a:pt x="69" y="322"/>
                </a:lnTo>
                <a:lnTo>
                  <a:pt x="19" y="261"/>
                </a:lnTo>
                <a:lnTo>
                  <a:pt x="0" y="181"/>
                </a:lnTo>
                <a:close/>
              </a:path>
            </a:pathLst>
          </a:custGeom>
          <a:noFill/>
          <a:ln w="17463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38">
            <a:extLst>
              <a:ext uri="{FF2B5EF4-FFF2-40B4-BE49-F238E27FC236}">
                <a16:creationId xmlns:a16="http://schemas.microsoft.com/office/drawing/2014/main" id="{C9AAD092-7BC5-43F1-B95F-FA1D7B53C1F6}"/>
              </a:ext>
            </a:extLst>
          </p:cNvPr>
          <p:cNvSpPr>
            <a:spLocks/>
          </p:cNvSpPr>
          <p:nvPr/>
        </p:nvSpPr>
        <p:spPr bwMode="auto">
          <a:xfrm>
            <a:off x="4479553" y="4702175"/>
            <a:ext cx="363538" cy="0"/>
          </a:xfrm>
          <a:custGeom>
            <a:avLst/>
            <a:gdLst>
              <a:gd name="T0" fmla="*/ 0 w 380"/>
              <a:gd name="T1" fmla="*/ 0 w 380"/>
              <a:gd name="T2" fmla="*/ 380 w 3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80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39">
            <a:extLst>
              <a:ext uri="{FF2B5EF4-FFF2-40B4-BE49-F238E27FC236}">
                <a16:creationId xmlns:a16="http://schemas.microsoft.com/office/drawing/2014/main" id="{E6E440DB-EBB7-405E-B820-6F5F326DA3FE}"/>
              </a:ext>
            </a:extLst>
          </p:cNvPr>
          <p:cNvSpPr>
            <a:spLocks/>
          </p:cNvSpPr>
          <p:nvPr/>
        </p:nvSpPr>
        <p:spPr bwMode="auto">
          <a:xfrm>
            <a:off x="4828803" y="4659313"/>
            <a:ext cx="104775" cy="76200"/>
          </a:xfrm>
          <a:custGeom>
            <a:avLst/>
            <a:gdLst>
              <a:gd name="T0" fmla="*/ 0 w 110"/>
              <a:gd name="T1" fmla="*/ 0 h 80"/>
              <a:gd name="T2" fmla="*/ 0 w 110"/>
              <a:gd name="T3" fmla="*/ 0 h 80"/>
              <a:gd name="T4" fmla="*/ 110 w 110"/>
              <a:gd name="T5" fmla="*/ 40 h 80"/>
              <a:gd name="T6" fmla="*/ 0 w 110"/>
              <a:gd name="T7" fmla="*/ 80 h 80"/>
              <a:gd name="T8" fmla="*/ 0 w 110"/>
              <a:gd name="T9" fmla="*/ 0 h 80"/>
              <a:gd name="T10" fmla="*/ 0 w 110"/>
              <a:gd name="T11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80">
                <a:moveTo>
                  <a:pt x="0" y="0"/>
                </a:moveTo>
                <a:lnTo>
                  <a:pt x="0" y="0"/>
                </a:lnTo>
                <a:lnTo>
                  <a:pt x="110" y="40"/>
                </a:lnTo>
                <a:lnTo>
                  <a:pt x="0" y="8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0">
            <a:extLst>
              <a:ext uri="{FF2B5EF4-FFF2-40B4-BE49-F238E27FC236}">
                <a16:creationId xmlns:a16="http://schemas.microsoft.com/office/drawing/2014/main" id="{A69C9631-1DD3-4F37-BDCB-FC531125128B}"/>
              </a:ext>
            </a:extLst>
          </p:cNvPr>
          <p:cNvSpPr>
            <a:spLocks/>
          </p:cNvSpPr>
          <p:nvPr/>
        </p:nvSpPr>
        <p:spPr bwMode="auto">
          <a:xfrm>
            <a:off x="5185990" y="3949700"/>
            <a:ext cx="2335213" cy="577850"/>
          </a:xfrm>
          <a:custGeom>
            <a:avLst/>
            <a:gdLst>
              <a:gd name="T0" fmla="*/ 2449 w 2449"/>
              <a:gd name="T1" fmla="*/ 603 h 603"/>
              <a:gd name="T2" fmla="*/ 2449 w 2449"/>
              <a:gd name="T3" fmla="*/ 603 h 603"/>
              <a:gd name="T4" fmla="*/ 2239 w 2449"/>
              <a:gd name="T5" fmla="*/ 422 h 603"/>
              <a:gd name="T6" fmla="*/ 2039 w 2449"/>
              <a:gd name="T7" fmla="*/ 271 h 603"/>
              <a:gd name="T8" fmla="*/ 1829 w 2449"/>
              <a:gd name="T9" fmla="*/ 160 h 603"/>
              <a:gd name="T10" fmla="*/ 1629 w 2449"/>
              <a:gd name="T11" fmla="*/ 70 h 603"/>
              <a:gd name="T12" fmla="*/ 1429 w 2449"/>
              <a:gd name="T13" fmla="*/ 20 h 603"/>
              <a:gd name="T14" fmla="*/ 1220 w 2449"/>
              <a:gd name="T15" fmla="*/ 0 h 603"/>
              <a:gd name="T16" fmla="*/ 1019 w 2449"/>
              <a:gd name="T17" fmla="*/ 10 h 603"/>
              <a:gd name="T18" fmla="*/ 810 w 2449"/>
              <a:gd name="T19" fmla="*/ 50 h 603"/>
              <a:gd name="T20" fmla="*/ 610 w 2449"/>
              <a:gd name="T21" fmla="*/ 120 h 603"/>
              <a:gd name="T22" fmla="*/ 410 w 2449"/>
              <a:gd name="T23" fmla="*/ 231 h 603"/>
              <a:gd name="T24" fmla="*/ 200 w 2449"/>
              <a:gd name="T25" fmla="*/ 362 h 603"/>
              <a:gd name="T26" fmla="*/ 0 w 2449"/>
              <a:gd name="T27" fmla="*/ 532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49" h="603">
                <a:moveTo>
                  <a:pt x="2449" y="603"/>
                </a:moveTo>
                <a:lnTo>
                  <a:pt x="2449" y="603"/>
                </a:lnTo>
                <a:lnTo>
                  <a:pt x="2239" y="422"/>
                </a:lnTo>
                <a:lnTo>
                  <a:pt x="2039" y="271"/>
                </a:lnTo>
                <a:lnTo>
                  <a:pt x="1829" y="160"/>
                </a:lnTo>
                <a:lnTo>
                  <a:pt x="1629" y="70"/>
                </a:lnTo>
                <a:lnTo>
                  <a:pt x="1429" y="20"/>
                </a:lnTo>
                <a:lnTo>
                  <a:pt x="1220" y="0"/>
                </a:lnTo>
                <a:lnTo>
                  <a:pt x="1019" y="10"/>
                </a:lnTo>
                <a:lnTo>
                  <a:pt x="810" y="50"/>
                </a:lnTo>
                <a:lnTo>
                  <a:pt x="610" y="120"/>
                </a:lnTo>
                <a:lnTo>
                  <a:pt x="410" y="231"/>
                </a:lnTo>
                <a:lnTo>
                  <a:pt x="200" y="362"/>
                </a:lnTo>
                <a:lnTo>
                  <a:pt x="0" y="532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1">
            <a:extLst>
              <a:ext uri="{FF2B5EF4-FFF2-40B4-BE49-F238E27FC236}">
                <a16:creationId xmlns:a16="http://schemas.microsoft.com/office/drawing/2014/main" id="{07E01E7D-A38A-48EF-91CE-E665E7CB8D4C}"/>
              </a:ext>
            </a:extLst>
          </p:cNvPr>
          <p:cNvSpPr>
            <a:spLocks/>
          </p:cNvSpPr>
          <p:nvPr/>
        </p:nvSpPr>
        <p:spPr bwMode="auto">
          <a:xfrm>
            <a:off x="5105028" y="4427538"/>
            <a:ext cx="104775" cy="95250"/>
          </a:xfrm>
          <a:custGeom>
            <a:avLst/>
            <a:gdLst>
              <a:gd name="T0" fmla="*/ 60 w 110"/>
              <a:gd name="T1" fmla="*/ 0 h 100"/>
              <a:gd name="T2" fmla="*/ 60 w 110"/>
              <a:gd name="T3" fmla="*/ 0 h 100"/>
              <a:gd name="T4" fmla="*/ 0 w 110"/>
              <a:gd name="T5" fmla="*/ 100 h 100"/>
              <a:gd name="T6" fmla="*/ 110 w 110"/>
              <a:gd name="T7" fmla="*/ 50 h 100"/>
              <a:gd name="T8" fmla="*/ 60 w 110"/>
              <a:gd name="T9" fmla="*/ 0 h 100"/>
              <a:gd name="T10" fmla="*/ 60 w 110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00">
                <a:moveTo>
                  <a:pt x="60" y="0"/>
                </a:moveTo>
                <a:lnTo>
                  <a:pt x="60" y="0"/>
                </a:lnTo>
                <a:lnTo>
                  <a:pt x="0" y="100"/>
                </a:lnTo>
                <a:lnTo>
                  <a:pt x="110" y="50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2">
            <a:extLst>
              <a:ext uri="{FF2B5EF4-FFF2-40B4-BE49-F238E27FC236}">
                <a16:creationId xmlns:a16="http://schemas.microsoft.com/office/drawing/2014/main" id="{08C2653D-3485-4F53-92AD-CB4F494E9459}"/>
              </a:ext>
            </a:extLst>
          </p:cNvPr>
          <p:cNvSpPr>
            <a:spLocks/>
          </p:cNvSpPr>
          <p:nvPr/>
        </p:nvSpPr>
        <p:spPr bwMode="auto">
          <a:xfrm>
            <a:off x="4308103" y="4875213"/>
            <a:ext cx="3938588" cy="579438"/>
          </a:xfrm>
          <a:custGeom>
            <a:avLst/>
            <a:gdLst>
              <a:gd name="T0" fmla="*/ 0 w 4129"/>
              <a:gd name="T1" fmla="*/ 0 h 603"/>
              <a:gd name="T2" fmla="*/ 0 w 4129"/>
              <a:gd name="T3" fmla="*/ 0 h 603"/>
              <a:gd name="T4" fmla="*/ 350 w 4129"/>
              <a:gd name="T5" fmla="*/ 181 h 603"/>
              <a:gd name="T6" fmla="*/ 700 w 4129"/>
              <a:gd name="T7" fmla="*/ 332 h 603"/>
              <a:gd name="T8" fmla="*/ 1050 w 4129"/>
              <a:gd name="T9" fmla="*/ 442 h 603"/>
              <a:gd name="T10" fmla="*/ 1400 w 4129"/>
              <a:gd name="T11" fmla="*/ 533 h 603"/>
              <a:gd name="T12" fmla="*/ 1740 w 4129"/>
              <a:gd name="T13" fmla="*/ 583 h 603"/>
              <a:gd name="T14" fmla="*/ 2090 w 4129"/>
              <a:gd name="T15" fmla="*/ 603 h 603"/>
              <a:gd name="T16" fmla="*/ 2429 w 4129"/>
              <a:gd name="T17" fmla="*/ 593 h 603"/>
              <a:gd name="T18" fmla="*/ 2779 w 4129"/>
              <a:gd name="T19" fmla="*/ 553 h 603"/>
              <a:gd name="T20" fmla="*/ 3119 w 4129"/>
              <a:gd name="T21" fmla="*/ 482 h 603"/>
              <a:gd name="T22" fmla="*/ 3459 w 4129"/>
              <a:gd name="T23" fmla="*/ 382 h 603"/>
              <a:gd name="T24" fmla="*/ 3799 w 4129"/>
              <a:gd name="T25" fmla="*/ 241 h 603"/>
              <a:gd name="T26" fmla="*/ 4129 w 4129"/>
              <a:gd name="T27" fmla="*/ 8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29" h="603">
                <a:moveTo>
                  <a:pt x="0" y="0"/>
                </a:moveTo>
                <a:lnTo>
                  <a:pt x="0" y="0"/>
                </a:lnTo>
                <a:lnTo>
                  <a:pt x="350" y="181"/>
                </a:lnTo>
                <a:lnTo>
                  <a:pt x="700" y="332"/>
                </a:lnTo>
                <a:lnTo>
                  <a:pt x="1050" y="442"/>
                </a:lnTo>
                <a:lnTo>
                  <a:pt x="1400" y="533"/>
                </a:lnTo>
                <a:lnTo>
                  <a:pt x="1740" y="583"/>
                </a:lnTo>
                <a:lnTo>
                  <a:pt x="2090" y="603"/>
                </a:lnTo>
                <a:lnTo>
                  <a:pt x="2429" y="593"/>
                </a:lnTo>
                <a:lnTo>
                  <a:pt x="2779" y="553"/>
                </a:lnTo>
                <a:lnTo>
                  <a:pt x="3119" y="482"/>
                </a:lnTo>
                <a:lnTo>
                  <a:pt x="3459" y="382"/>
                </a:lnTo>
                <a:lnTo>
                  <a:pt x="3799" y="241"/>
                </a:lnTo>
                <a:lnTo>
                  <a:pt x="4129" y="80"/>
                </a:lnTo>
              </a:path>
            </a:pathLst>
          </a:custGeom>
          <a:noFill/>
          <a:ln w="7938" cap="flat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3">
            <a:extLst>
              <a:ext uri="{FF2B5EF4-FFF2-40B4-BE49-F238E27FC236}">
                <a16:creationId xmlns:a16="http://schemas.microsoft.com/office/drawing/2014/main" id="{51E12E2E-9B68-42C7-80A0-5CAA93462FFE}"/>
              </a:ext>
            </a:extLst>
          </p:cNvPr>
          <p:cNvSpPr>
            <a:spLocks/>
          </p:cNvSpPr>
          <p:nvPr/>
        </p:nvSpPr>
        <p:spPr bwMode="auto">
          <a:xfrm>
            <a:off x="8222878" y="4899025"/>
            <a:ext cx="104775" cy="87313"/>
          </a:xfrm>
          <a:custGeom>
            <a:avLst/>
            <a:gdLst>
              <a:gd name="T0" fmla="*/ 0 w 110"/>
              <a:gd name="T1" fmla="*/ 20 h 91"/>
              <a:gd name="T2" fmla="*/ 0 w 110"/>
              <a:gd name="T3" fmla="*/ 20 h 91"/>
              <a:gd name="T4" fmla="*/ 110 w 110"/>
              <a:gd name="T5" fmla="*/ 0 h 91"/>
              <a:gd name="T6" fmla="*/ 30 w 110"/>
              <a:gd name="T7" fmla="*/ 91 h 91"/>
              <a:gd name="T8" fmla="*/ 0 w 110"/>
              <a:gd name="T9" fmla="*/ 20 h 91"/>
              <a:gd name="T10" fmla="*/ 0 w 110"/>
              <a:gd name="T11" fmla="*/ 2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91">
                <a:moveTo>
                  <a:pt x="0" y="20"/>
                </a:moveTo>
                <a:lnTo>
                  <a:pt x="0" y="20"/>
                </a:lnTo>
                <a:lnTo>
                  <a:pt x="110" y="0"/>
                </a:lnTo>
                <a:lnTo>
                  <a:pt x="30" y="91"/>
                </a:lnTo>
                <a:lnTo>
                  <a:pt x="0" y="20"/>
                </a:lnTo>
                <a:lnTo>
                  <a:pt x="0" y="2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8076EF5A-E059-4031-85B0-B7E8D180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753" y="5373688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F139D0D7-13E4-41B6-9C95-A7E4E8E94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565" y="4375150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B44AC37D-A612-44BA-BC19-9ECB92A7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728" y="4375150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670BC8CC-63E5-4B21-9FC5-66611C75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540" y="3914775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52AD5BD2-DC37-421A-B05E-F218CFC6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365" y="4759325"/>
            <a:ext cx="166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73720518-839B-4779-8EAC-B5AD1558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765" y="4375150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06259CDD-A802-4EEA-A0EC-C51107CA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840" y="4759325"/>
            <a:ext cx="166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404F0795-5BD1-4EEA-AF0C-CA819098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140" y="4375150"/>
            <a:ext cx="166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Symbol" panose="05050102010706020507" pitchFamily="18" charset="2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8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40684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5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6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755650" y="1484313"/>
            <a:ext cx="82089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步骤三（可选）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增加一个新的开始状态，从该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状态引一条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转移边到上述每一个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-NFA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的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初态，得到一个新的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-NFA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5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44545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755650" y="1484313"/>
            <a:ext cx="8208963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步骤四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必要时自动构造工具会将这些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-NFA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确定化，比如使用子集构造法得到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DFA</a:t>
            </a:r>
          </a:p>
        </p:txBody>
      </p:sp>
      <p:sp>
        <p:nvSpPr>
          <p:cNvPr id="445460" name="Rectangle 20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90BF86-FA1E-4B11-990F-69216DA4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52" y="3212976"/>
            <a:ext cx="1733012" cy="29430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09E09C-5164-4E27-A6DB-49080DAB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56" y="3724275"/>
            <a:ext cx="4427220" cy="20802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C2EEF7-EC29-4626-97F4-9875868D5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2" y="4330666"/>
            <a:ext cx="644712" cy="4810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BF6ADEB-F2C8-48E3-B804-7CF69093E03C}"/>
              </a:ext>
            </a:extLst>
          </p:cNvPr>
          <p:cNvSpPr txBox="1"/>
          <p:nvPr/>
        </p:nvSpPr>
        <p:spPr>
          <a:xfrm>
            <a:off x="510604" y="4123458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Start</a:t>
            </a:r>
            <a:endParaRPr lang="zh-CN" altLang="en-US" sz="2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FD1E69F-FA2D-442B-A1BE-BF72828D0EF1}"/>
              </a:ext>
            </a:extLst>
          </p:cNvPr>
          <p:cNvCxnSpPr>
            <a:cxnSpLocks/>
          </p:cNvCxnSpPr>
          <p:nvPr/>
        </p:nvCxnSpPr>
        <p:spPr bwMode="auto">
          <a:xfrm>
            <a:off x="563769" y="4559862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30E8A1D-5E78-48B0-9EB8-67075876B92A}"/>
              </a:ext>
            </a:extLst>
          </p:cNvPr>
          <p:cNvSpPr txBox="1"/>
          <p:nvPr/>
        </p:nvSpPr>
        <p:spPr>
          <a:xfrm>
            <a:off x="6319563" y="4180979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Start</a:t>
            </a:r>
            <a:endParaRPr lang="zh-CN" altLang="en-US" sz="2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BA1255-E3F2-45DD-AB42-CAF2CC96E14C}"/>
              </a:ext>
            </a:extLst>
          </p:cNvPr>
          <p:cNvCxnSpPr>
            <a:cxnSpLocks/>
          </p:cNvCxnSpPr>
          <p:nvPr/>
        </p:nvCxnSpPr>
        <p:spPr bwMode="auto">
          <a:xfrm>
            <a:off x="6372728" y="4617383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580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755650" y="1484313"/>
            <a:ext cx="8208963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步骤五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必要时，自动构造工具会将有限自动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机最小化，得到等价拥有状态数目最少的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88E378-20DA-4494-AE18-513BBA95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654307"/>
            <a:ext cx="864096" cy="1528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EC93BA-B15C-4E7F-AB81-CB77F613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94267"/>
            <a:ext cx="1733012" cy="29430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6CCABD-8FF7-4A62-BEDE-AA2CD4B56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705" y="4378017"/>
            <a:ext cx="1039407" cy="7755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E7AEA06-3D9C-4B7D-B291-58EB0FF5AF76}"/>
              </a:ext>
            </a:extLst>
          </p:cNvPr>
          <p:cNvSpPr txBox="1"/>
          <p:nvPr/>
        </p:nvSpPr>
        <p:spPr>
          <a:xfrm>
            <a:off x="1737387" y="4245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Start</a:t>
            </a:r>
            <a:endParaRPr lang="zh-CN" altLang="en-US" sz="2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9BFEB94-D7E8-457C-AA32-B23616A4D031}"/>
              </a:ext>
            </a:extLst>
          </p:cNvPr>
          <p:cNvCxnSpPr>
            <a:cxnSpLocks/>
          </p:cNvCxnSpPr>
          <p:nvPr/>
        </p:nvCxnSpPr>
        <p:spPr bwMode="auto">
          <a:xfrm>
            <a:off x="1790552" y="4682248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05DC666-FDD3-4F15-8633-D6B061AEB6D0}"/>
              </a:ext>
            </a:extLst>
          </p:cNvPr>
          <p:cNvSpPr txBox="1"/>
          <p:nvPr/>
        </p:nvSpPr>
        <p:spPr>
          <a:xfrm>
            <a:off x="6054932" y="440967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Start</a:t>
            </a:r>
            <a:endParaRPr lang="zh-CN" altLang="en-US" sz="2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5FC4C40-E5C0-4D5C-BA0D-A6C8D92F8AC2}"/>
              </a:ext>
            </a:extLst>
          </p:cNvPr>
          <p:cNvCxnSpPr>
            <a:cxnSpLocks/>
          </p:cNvCxnSpPr>
          <p:nvPr/>
        </p:nvCxnSpPr>
        <p:spPr bwMode="auto">
          <a:xfrm>
            <a:off x="6108097" y="4846080"/>
            <a:ext cx="6480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 advClick="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591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55650" y="1484313"/>
            <a:ext cx="8208963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步骤六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若执行过第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步，那么就模拟单个完整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的自动机；否则，自动构造工具按照一定的控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制策略生成词法分析程序中扫描程序的代码，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该扫描程序可以选择对每一类词法单元所对应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的有限自动机依次模拟运行，并从当前输入符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号序列中识别下一个单词，然后返回相应的单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词记录</a:t>
            </a:r>
          </a:p>
        </p:txBody>
      </p:sp>
      <p:sp>
        <p:nvSpPr>
          <p:cNvPr id="559113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/>
          </a:p>
        </p:txBody>
      </p:sp>
      <p:sp>
        <p:nvSpPr>
          <p:cNvPr id="5591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55650" y="1484313"/>
            <a:ext cx="820896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自动构造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的典型过程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可选的正规表达式设计方法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先设计自动机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 </a:t>
            </a: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直接设计正规表达式有时比较困难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例如：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假若想要为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Java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程序中所允许的注释给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出正规表达式，这类注释以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开始，以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*/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结束，在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*/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之间，除了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*/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序列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外，可以出现任意字符。对此类注释，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某些同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学可能会认为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构造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比构造正规表达式更容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易，所以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可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先构造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，然后再转换为正规表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达式。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9113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词法分析程序的自动构造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16012" y="1541463"/>
            <a:ext cx="7848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针对第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7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页中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EBNF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描述的各单词类别，设计相应的正规表达式。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（非书面作业）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115616" y="2546901"/>
            <a:ext cx="78484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针对第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18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页中所描述的“注释”单词类别，设计相应的正规表达式。你可以先试着直接设计这个正规表达式，若觉得复杂，就采用第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18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页所述的方法进行设计。如果有兴趣，还可以在首次实验开始前自行测试你的结果。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514350" indent="-514350">
              <a:buNone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（非书面作业）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115616" y="5283205"/>
            <a:ext cx="7848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buAutoNum type="arabicPeriod" startAt="3"/>
            </a:pPr>
            <a:r>
              <a:rPr lang="zh-CN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阅读并分析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PL/0</a:t>
            </a:r>
            <a:r>
              <a:rPr lang="zh-CN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编译器的词法分析程序（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课程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514350" indent="-514350">
              <a:buNone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教案中</a:t>
            </a:r>
            <a:r>
              <a:rPr lang="zh-CN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附录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）。</a:t>
            </a:r>
            <a:r>
              <a:rPr lang="zh-CN" altLang="zh-CN" sz="2800" dirty="0">
                <a:latin typeface="+mn-lt"/>
                <a:ea typeface="华文楷体" panose="02010600040101010101" pitchFamily="2" charset="-122"/>
              </a:rPr>
              <a:t>（非书面作业） 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82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7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9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0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95388" y="1624013"/>
            <a:ext cx="5832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词法分析概述</a:t>
            </a:r>
          </a:p>
        </p:txBody>
      </p:sp>
      <p:sp>
        <p:nvSpPr>
          <p:cNvPr id="341001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95388" y="2344738"/>
            <a:ext cx="5757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词法分析程序的设计与实现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词法分析</a:t>
            </a:r>
          </a:p>
        </p:txBody>
      </p:sp>
      <p:sp>
        <p:nvSpPr>
          <p:cNvPr id="341004" name="Text Box 1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068638"/>
            <a:ext cx="5256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词法分析程序的自动构造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词法分析概述</a:t>
            </a: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684213" y="1408113"/>
            <a:ext cx="821055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词法分析程序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latin typeface="+mn-lt"/>
                <a:ea typeface="华文楷体" panose="02010600040101010101" pitchFamily="2" charset="-122"/>
              </a:rPr>
              <a:t>Lexical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latin typeface="+mn-lt"/>
                <a:ea typeface="华文楷体" panose="02010600040101010101" pitchFamily="2" charset="-122"/>
              </a:rPr>
              <a:t>Analyzer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或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词法扫描程序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latin typeface="+mn-lt"/>
                <a:ea typeface="华文楷体" panose="02010600040101010101" pitchFamily="2" charset="-122"/>
              </a:rPr>
              <a:t>Scanner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的作用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从左至右扫描构成源程序的字符流</a:t>
            </a:r>
            <a:endParaRPr lang="zh-CN" altLang="en-US" sz="28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识别出有词法意义的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latin typeface="+mn-lt"/>
                <a:ea typeface="华文楷体" panose="02010600040101010101" pitchFamily="2" charset="-122"/>
              </a:rPr>
              <a:t>Lexemes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返回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单词记录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（由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单词记号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latin typeface="+mn-lt"/>
                <a:ea typeface="华文楷体" panose="02010600040101010101" pitchFamily="2" charset="-122"/>
              </a:rPr>
              <a:t>Token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和单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 词的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属性值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组成），或词法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错误信息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除以上主要任务外，常伴有如下任务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2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滤掉空格，跳过注释、换行符，追踪换行标志，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复制出错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源程序，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也可能包含访问符号表的操作</a:t>
            </a:r>
          </a:p>
        </p:txBody>
      </p:sp>
      <p:sp>
        <p:nvSpPr>
          <p:cNvPr id="33894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9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9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95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684213" y="1341438"/>
            <a:ext cx="82105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编译程序主题中如何</a:t>
            </a:r>
            <a:r>
              <a:rPr lang="zh-CN" altLang="en-US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组织词法分析程序</a:t>
            </a:r>
            <a:endParaRPr lang="zh-CN" altLang="en-US" sz="1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8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单独的</a:t>
            </a:r>
            <a:r>
              <a:rPr lang="zh-CN" altLang="en-US" sz="28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一遍</a:t>
            </a:r>
            <a:endParaRPr lang="zh-CN" altLang="en-US" sz="2800" b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 较常用的方式是由</a:t>
            </a:r>
            <a:r>
              <a:rPr lang="zh-CN" altLang="en-US" sz="28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语法分析程序调用</a:t>
            </a:r>
            <a:endParaRPr lang="zh-CN" altLang="en-US" sz="2800" b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 基本任务都是</a:t>
            </a:r>
            <a:r>
              <a:rPr lang="zh-CN" altLang="en-US" sz="28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识别单词</a:t>
            </a:r>
          </a:p>
        </p:txBody>
      </p:sp>
      <p:sp>
        <p:nvSpPr>
          <p:cNvPr id="560158" name="Rectangle 30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词法分析概述</a:t>
            </a:r>
          </a:p>
        </p:txBody>
      </p:sp>
      <p:graphicFrame>
        <p:nvGraphicFramePr>
          <p:cNvPr id="5601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369178"/>
              </p:ext>
            </p:extLst>
          </p:nvPr>
        </p:nvGraphicFramePr>
        <p:xfrm>
          <a:off x="539750" y="5057775"/>
          <a:ext cx="84963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086530" imgH="1171772" progId="Visio.Drawing.11">
                  <p:embed/>
                </p:oleObj>
              </mc:Choice>
              <mc:Fallback>
                <p:oleObj name="Visio" r:id="rId2" imgW="6086530" imgH="1171772" progId="Visio.Drawing.1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57775"/>
                        <a:ext cx="84963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3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013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013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0157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601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8823"/>
              </p:ext>
            </p:extLst>
          </p:nvPr>
        </p:nvGraphicFramePr>
        <p:xfrm>
          <a:off x="827088" y="3838575"/>
          <a:ext cx="7705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257948" imgH="562238" progId="Visio.Drawing.11">
                  <p:embed/>
                </p:oleObj>
              </mc:Choice>
              <mc:Fallback>
                <p:oleObj name="Visio" r:id="rId4" imgW="5257948" imgH="562238" progId="Visio.Drawing.11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38575"/>
                        <a:ext cx="77057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27088" y="1131888"/>
            <a:ext cx="7921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Pascal</a:t>
            </a:r>
            <a:r>
              <a:rPr lang="en-US" altLang="zh-CN" sz="28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程序文本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en-US" sz="28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position  :=  initial  +  rate  *  60</a:t>
            </a:r>
            <a:r>
              <a:rPr lang="zh-CN" altLang="en-US" sz="28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br>
              <a:rPr lang="zh-CN" altLang="en-US" sz="1000" b="0">
                <a:latin typeface="+mn-lt"/>
                <a:ea typeface="华文楷体" panose="02010600040101010101" pitchFamily="2" charset="-122"/>
              </a:rPr>
            </a:br>
            <a:r>
              <a:rPr lang="zh-CN" altLang="en-US" sz="2800" b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经词法分析程序处理后，转换为下列单词序列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684213" y="2998788"/>
            <a:ext cx="8280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词法单元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（对应一个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单词记号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	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单词属值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标识符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	                                                </a:t>
            </a:r>
            <a:r>
              <a:rPr lang="en-US" altLang="en-US" sz="2400" b="0" dirty="0">
                <a:latin typeface="+mn-lt"/>
                <a:ea typeface="华文楷体" panose="02010600040101010101" pitchFamily="2" charset="-122"/>
              </a:rPr>
              <a:t>position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赋值算符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		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标识符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	                                                </a:t>
            </a:r>
            <a:r>
              <a:rPr lang="en-US" altLang="en-US" sz="2400" b="0" dirty="0">
                <a:latin typeface="+mn-lt"/>
                <a:ea typeface="华文楷体" panose="02010600040101010101" pitchFamily="2" charset="-122"/>
              </a:rPr>
              <a:t>initial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加算符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(+)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		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标识符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	                                                </a:t>
            </a:r>
            <a:r>
              <a:rPr lang="en-US" altLang="en-US" sz="2400" b="0" dirty="0">
                <a:latin typeface="+mn-lt"/>
                <a:ea typeface="华文楷体" panose="02010600040101010101" pitchFamily="2" charset="-122"/>
              </a:rPr>
              <a:t>rate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乘算符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(*)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		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整数常量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		                      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60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分号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；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		</a:t>
            </a:r>
          </a:p>
        </p:txBody>
      </p:sp>
      <p:sp>
        <p:nvSpPr>
          <p:cNvPr id="432141" name="Rectangle 13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词法分析概述</a:t>
            </a:r>
          </a:p>
        </p:txBody>
      </p:sp>
      <p:sp>
        <p:nvSpPr>
          <p:cNvPr id="4321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21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21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2140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6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969963" y="1624013"/>
            <a:ext cx="7202487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常用的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单词描述工具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扩展巴克斯范式（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EBNF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状态转换图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正规表达式</a:t>
            </a:r>
            <a:endParaRPr lang="zh-CN" altLang="en-US" sz="28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有限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状态自动机</a:t>
            </a:r>
          </a:p>
        </p:txBody>
      </p:sp>
      <p:sp>
        <p:nvSpPr>
          <p:cNvPr id="433164" name="Rectangle 12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43316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900113" y="1412875"/>
            <a:ext cx="7489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实例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: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某语言词法分析程序的设计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单词类别（种别）的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EBNF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描述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51945" name="Rectangle 9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55194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19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781675"/>
              </p:ext>
            </p:extLst>
          </p:nvPr>
        </p:nvGraphicFramePr>
        <p:xfrm>
          <a:off x="1763713" y="2997200"/>
          <a:ext cx="6408737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81974" imgH="1838653" progId="Visio.Drawing.11">
                  <p:embed/>
                </p:oleObj>
              </mc:Choice>
              <mc:Fallback>
                <p:oleObj name="Visio" r:id="rId2" imgW="4181974" imgH="1838653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97200"/>
                        <a:ext cx="6408737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7" name="Text Box 7"/>
          <p:cNvSpPr txBox="1">
            <a:spLocks noChangeArrowheads="1"/>
          </p:cNvSpPr>
          <p:nvPr/>
        </p:nvSpPr>
        <p:spPr bwMode="auto">
          <a:xfrm>
            <a:off x="900113" y="1412875"/>
            <a:ext cx="748982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某语言词法分析程序的设计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词法单位</a:t>
            </a:r>
            <a:endParaRPr lang="en-US" altLang="zh-CN" sz="28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（单词符号）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55296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2970" name="Object 10"/>
          <p:cNvGraphicFramePr>
            <a:graphicFrameLocks noChangeAspect="1"/>
          </p:cNvGraphicFramePr>
          <p:nvPr/>
        </p:nvGraphicFramePr>
        <p:xfrm>
          <a:off x="1476375" y="4394200"/>
          <a:ext cx="5183188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90772" imgH="1560271" progId="Visio.Drawing.11">
                  <p:embed/>
                </p:oleObj>
              </mc:Choice>
              <mc:Fallback>
                <p:oleObj name="Visio" r:id="rId2" imgW="3890772" imgH="156027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94200"/>
                        <a:ext cx="5183188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66769"/>
              </p:ext>
            </p:extLst>
          </p:nvPr>
        </p:nvGraphicFramePr>
        <p:xfrm>
          <a:off x="3968750" y="2223234"/>
          <a:ext cx="48974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06802" imgH="1126787" progId="Visio.Drawing.11">
                  <p:embed/>
                </p:oleObj>
              </mc:Choice>
              <mc:Fallback>
                <p:oleObj name="Visio" r:id="rId4" imgW="3106802" imgH="1126787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2223234"/>
                        <a:ext cx="489743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70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70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900113" y="1052513"/>
            <a:ext cx="74898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某语言词法分析程序的设计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词法规则的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状态转换图</a:t>
            </a: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词法分析程序的设计与实现</a:t>
            </a:r>
          </a:p>
        </p:txBody>
      </p:sp>
      <p:sp>
        <p:nvSpPr>
          <p:cNvPr id="55706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172667"/>
              </p:ext>
            </p:extLst>
          </p:nvPr>
        </p:nvGraphicFramePr>
        <p:xfrm>
          <a:off x="1906588" y="2390775"/>
          <a:ext cx="4897437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86574" imgH="5486400" progId="Visio.Drawing.11">
                  <p:embed/>
                </p:oleObj>
              </mc:Choice>
              <mc:Fallback>
                <p:oleObj name="Visio" r:id="rId2" imgW="6286574" imgH="548640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390775"/>
                        <a:ext cx="4897437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²"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22722</TotalTime>
  <Words>1071</Words>
  <Application>Microsoft Office PowerPoint</Application>
  <PresentationFormat>全屏显示(4:3)</PresentationFormat>
  <Paragraphs>172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CMR10</vt:lpstr>
      <vt:lpstr>华文楷体</vt:lpstr>
      <vt:lpstr>华文行楷</vt:lpstr>
      <vt:lpstr>Arial</vt:lpstr>
      <vt:lpstr>Arial Bold Italic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841</cp:revision>
  <dcterms:created xsi:type="dcterms:W3CDTF">2002-02-03T03:17:28Z</dcterms:created>
  <dcterms:modified xsi:type="dcterms:W3CDTF">2023-09-27T01:31:46Z</dcterms:modified>
</cp:coreProperties>
</file>