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6" r:id="rId2"/>
    <p:sldId id="526" r:id="rId3"/>
    <p:sldId id="732" r:id="rId4"/>
    <p:sldId id="527" r:id="rId5"/>
    <p:sldId id="648" r:id="rId6"/>
    <p:sldId id="760" r:id="rId7"/>
    <p:sldId id="761" r:id="rId8"/>
    <p:sldId id="734" r:id="rId9"/>
    <p:sldId id="649" r:id="rId10"/>
    <p:sldId id="762" r:id="rId11"/>
    <p:sldId id="657" r:id="rId12"/>
    <p:sldId id="834" r:id="rId13"/>
    <p:sldId id="836" r:id="rId14"/>
    <p:sldId id="763" r:id="rId15"/>
    <p:sldId id="735" r:id="rId16"/>
    <p:sldId id="832" r:id="rId17"/>
    <p:sldId id="277" r:id="rId18"/>
  </p:sldIdLst>
  <p:sldSz cx="9144000" cy="6858000" type="screen4x3"/>
  <p:notesSz cx="6645275" cy="9779000"/>
  <p:defaultTextStyle>
    <a:defPPr>
      <a:defRPr lang="zh-CN"/>
    </a:defPPr>
    <a:lvl1pPr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Clr>
        <a:srgbClr val="800080"/>
      </a:buClr>
      <a:buFont typeface="Wingdings" pitchFamily="2" charset="2"/>
      <a:buChar char="²"/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333399"/>
        </a:solidFill>
        <a:latin typeface="Arial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0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0099"/>
    <a:srgbClr val="800080"/>
    <a:srgbClr val="333399"/>
    <a:srgbClr val="008000"/>
    <a:srgbClr val="5F5F5F"/>
    <a:srgbClr val="9900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8113" autoAdjust="0"/>
  </p:normalViewPr>
  <p:slideViewPr>
    <p:cSldViewPr>
      <p:cViewPr varScale="1">
        <p:scale>
          <a:sx n="81" d="100"/>
          <a:sy n="81" d="100"/>
        </p:scale>
        <p:origin x="776" y="56"/>
      </p:cViewPr>
      <p:guideLst>
        <p:guide orient="horz" pos="2208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638" y="-84"/>
      </p:cViewPr>
      <p:guideLst>
        <p:guide orient="horz" pos="3080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3" tIns="45702" rIns="91403" bIns="45702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90050"/>
            <a:ext cx="2879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3" tIns="45702" rIns="91403" bIns="45702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fld id="{7C2E8C8E-BB2F-489E-AB9E-8463316ADC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25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7888" y="733425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502150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tsinghua.edu.cn/chn/index.htm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1026"/>
          <p:cNvGrpSpPr>
            <a:grpSpLocks/>
          </p:cNvGrpSpPr>
          <p:nvPr/>
        </p:nvGrpSpPr>
        <p:grpSpPr bwMode="auto">
          <a:xfrm>
            <a:off x="0" y="0"/>
            <a:ext cx="1476375" cy="6858000"/>
            <a:chOff x="0" y="0"/>
            <a:chExt cx="2016" cy="4320"/>
          </a:xfrm>
        </p:grpSpPr>
        <p:sp>
          <p:nvSpPr>
            <p:cNvPr id="5123" name="Rectangle 1027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4" name="Rectangle 1028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gradFill rotWithShape="0">
              <a:gsLst>
                <a:gs pos="0">
                  <a:srgbClr val="800080"/>
                </a:gs>
                <a:gs pos="100000">
                  <a:srgbClr val="800080">
                    <a:gamma/>
                    <a:tint val="20000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34" name="Line 1038"/>
          <p:cNvSpPr>
            <a:spLocks noChangeShapeType="1"/>
          </p:cNvSpPr>
          <p:nvPr userDrawn="1"/>
        </p:nvSpPr>
        <p:spPr bwMode="auto">
          <a:xfrm>
            <a:off x="1476375" y="981075"/>
            <a:ext cx="7515225" cy="9525"/>
          </a:xfrm>
          <a:prstGeom prst="line">
            <a:avLst/>
          </a:prstGeom>
          <a:noFill/>
          <a:ln w="57150" cmpd="thinThick">
            <a:solidFill>
              <a:srgbClr val="80008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135" name="Picture 1039" descr="清华大学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380288" y="163513"/>
            <a:ext cx="1223962" cy="312737"/>
          </a:xfrm>
          <a:prstGeom prst="rect">
            <a:avLst/>
          </a:prstGeom>
          <a:noFill/>
        </p:spPr>
      </p:pic>
      <p:sp>
        <p:nvSpPr>
          <p:cNvPr id="5136" name="Text Box 1040"/>
          <p:cNvSpPr txBox="1">
            <a:spLocks noChangeArrowheads="1"/>
          </p:cNvSpPr>
          <p:nvPr userDrawn="1"/>
        </p:nvSpPr>
        <p:spPr bwMode="auto">
          <a:xfrm>
            <a:off x="7235825" y="476250"/>
            <a:ext cx="1800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Tx/>
              <a:buFontTx/>
              <a:buNone/>
            </a:pP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《</a:t>
            </a:r>
            <a:r>
              <a:rPr lang="zh-CN" altLang="en-US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编译原理</a:t>
            </a:r>
            <a:r>
              <a:rPr lang="en-US" altLang="zh-CN" sz="200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itchFamily="18" charset="0"/>
              </a:rPr>
              <a:t>》</a:t>
            </a:r>
          </a:p>
        </p:txBody>
      </p:sp>
      <p:sp>
        <p:nvSpPr>
          <p:cNvPr id="5137" name="AutoShape 1041"/>
          <p:cNvSpPr>
            <a:spLocks noChangeArrowheads="1"/>
          </p:cNvSpPr>
          <p:nvPr userDrawn="1"/>
        </p:nvSpPr>
        <p:spPr bwMode="auto">
          <a:xfrm>
            <a:off x="1116013" y="188913"/>
            <a:ext cx="3311525" cy="6477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ClrTx/>
              <a:buFontTx/>
              <a:buNone/>
            </a:pPr>
            <a:endParaRPr lang="zh-CN" altLang="zh-CN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 advClick="0">
    <p:wipe dir="r"/>
  </p:transition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AutoShape 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6" name="AutoShape 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AutoShape 10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Text Box 1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41413" y="1563688"/>
            <a:ext cx="58785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6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</a:t>
            </a:r>
            <a:endParaRPr lang="zh-CN" altLang="en-US" sz="36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1479550" y="188913"/>
            <a:ext cx="1949450" cy="6617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ea typeface="华文行楷" pitchFamily="2" charset="-122"/>
              </a:rPr>
              <a:t>第四讲</a:t>
            </a:r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4" name="Rectangle 6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601095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作用域与可见性</a:t>
            </a:r>
          </a:p>
        </p:txBody>
      </p:sp>
      <p:sp>
        <p:nvSpPr>
          <p:cNvPr id="601104" name="Rectangle 16"/>
          <p:cNvSpPr>
            <a:spLocks noChangeArrowheads="1"/>
          </p:cNvSpPr>
          <p:nvPr/>
        </p:nvSpPr>
        <p:spPr bwMode="auto">
          <a:xfrm>
            <a:off x="1104900" y="2057400"/>
            <a:ext cx="7859588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常用的可见性规则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i="1" dirty="0">
                <a:latin typeface="+mn-lt"/>
                <a:ea typeface="华文楷体" panose="02010600040101010101" pitchFamily="2" charset="-122"/>
              </a:rPr>
              <a:t>visibility rules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在程序的任何一点，只有在该点的开作用域中声明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的名字才是可访问的</a:t>
            </a:r>
            <a:endParaRPr kumimoji="0" lang="zh-CN" altLang="en-US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若一个名字在多个开作用域中被声明，则把离该名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字的某个引用最近的声明作为该引用的解释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新的声明只能出现在当前作用域</a:t>
            </a:r>
          </a:p>
        </p:txBody>
      </p:sp>
      <p:sp>
        <p:nvSpPr>
          <p:cNvPr id="2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5DF2491-2CB4-0DB4-8A82-FA19B2E6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0A8644A-A1EB-01CF-F3C3-0DC81E8A5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C22571D-2D88-3427-2D8C-E09ED53D8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AA0FC42-61EA-A180-FB2C-22B028F9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E7E3C7F-CB3B-DD3E-3276-EDA37BBA9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78A9DB9-AE7A-1706-37B0-E91440D5D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9" name="Rectangle 69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450630" name="Text Box 70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作用域与符号表组织</a:t>
            </a:r>
          </a:p>
        </p:txBody>
      </p:sp>
      <p:sp>
        <p:nvSpPr>
          <p:cNvPr id="450639" name="Rectangle 79"/>
          <p:cNvSpPr>
            <a:spLocks noChangeArrowheads="1"/>
          </p:cNvSpPr>
          <p:nvPr/>
        </p:nvSpPr>
        <p:spPr bwMode="auto">
          <a:xfrm>
            <a:off x="1104900" y="2057400"/>
            <a:ext cx="7658100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作用域与单符号表组织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所有嵌套的作用域共用一个全局符号表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每个作用域有一个作用域号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仅记录开作用域中的符号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当某个作用域成为闭作用域时，从符号表中删除该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作用域中所声明的名字</a:t>
            </a: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40B58A6-1216-8353-08C8-0046CE12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DDCF2C8-2538-051A-1DDC-F73366D20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302DE12-D132-078F-D455-523B1211F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6F204821-9401-C927-8664-430340E59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60D195C-D911-FD8F-22C7-C61E24ABD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A3B1D9F-1FD6-AB0A-FEFF-4AF7FC885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Text Box 2"/>
          <p:cNvSpPr txBox="1">
            <a:spLocks noChangeArrowheads="1"/>
          </p:cNvSpPr>
          <p:nvPr/>
        </p:nvSpPr>
        <p:spPr bwMode="auto">
          <a:xfrm>
            <a:off x="6443663" y="1176338"/>
            <a:ext cx="2592387" cy="55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var x,y;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var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var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var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   …… 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/*here*/</a:t>
            </a:r>
            <a:endParaRPr lang="en-US" altLang="zh-CN" sz="1800" b="1"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begin</a:t>
            </a:r>
            <a:endParaRPr lang="en-US" altLang="zh-CN" sz="1800" b="1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end. </a:t>
            </a:r>
          </a:p>
        </p:txBody>
      </p:sp>
      <p:sp>
        <p:nvSpPr>
          <p:cNvPr id="728067" name="Text Box 3"/>
          <p:cNvSpPr txBox="1">
            <a:spLocks noChangeArrowheads="1"/>
          </p:cNvSpPr>
          <p:nvPr/>
        </p:nvSpPr>
        <p:spPr bwMode="auto">
          <a:xfrm>
            <a:off x="684213" y="2081213"/>
            <a:ext cx="58324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例：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右边某语言程序在处理到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/*here*/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时的符号表（以哈希表为例）</a:t>
            </a:r>
          </a:p>
        </p:txBody>
      </p:sp>
      <p:sp>
        <p:nvSpPr>
          <p:cNvPr id="728068" name="Text Box 4"/>
          <p:cNvSpPr txBox="1">
            <a:spLocks noChangeArrowheads="1"/>
          </p:cNvSpPr>
          <p:nvPr/>
        </p:nvSpPr>
        <p:spPr bwMode="auto">
          <a:xfrm>
            <a:off x="828675" y="1066800"/>
            <a:ext cx="5343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所有嵌套的作用域共用一个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全局符号表</a:t>
            </a:r>
          </a:p>
        </p:txBody>
      </p:sp>
      <p:sp>
        <p:nvSpPr>
          <p:cNvPr id="728069" name="Rectangle 5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728070" name="Line 6"/>
          <p:cNvSpPr>
            <a:spLocks noChangeShapeType="1"/>
          </p:cNvSpPr>
          <p:nvPr/>
        </p:nvSpPr>
        <p:spPr bwMode="auto">
          <a:xfrm>
            <a:off x="1295400" y="32004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1" name="Line 7"/>
          <p:cNvSpPr>
            <a:spLocks noChangeShapeType="1"/>
          </p:cNvSpPr>
          <p:nvPr/>
        </p:nvSpPr>
        <p:spPr bwMode="auto">
          <a:xfrm>
            <a:off x="2514600" y="3200400"/>
            <a:ext cx="0" cy="27432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2" name="Line 8"/>
          <p:cNvSpPr>
            <a:spLocks noChangeShapeType="1"/>
          </p:cNvSpPr>
          <p:nvPr/>
        </p:nvSpPr>
        <p:spPr bwMode="auto">
          <a:xfrm>
            <a:off x="1295400" y="32004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3" name="Line 9"/>
          <p:cNvSpPr>
            <a:spLocks noChangeShapeType="1"/>
          </p:cNvSpPr>
          <p:nvPr/>
        </p:nvSpPr>
        <p:spPr bwMode="auto">
          <a:xfrm>
            <a:off x="1295400" y="3810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>
            <a:off x="1295400" y="4419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5" name="Text Box 11"/>
          <p:cNvSpPr txBox="1">
            <a:spLocks noChangeArrowheads="1"/>
          </p:cNvSpPr>
          <p:nvPr/>
        </p:nvSpPr>
        <p:spPr bwMode="auto">
          <a:xfrm>
            <a:off x="1752600" y="4632325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728076" name="Text Box 12"/>
          <p:cNvSpPr txBox="1">
            <a:spLocks noChangeArrowheads="1"/>
          </p:cNvSpPr>
          <p:nvPr/>
        </p:nvSpPr>
        <p:spPr bwMode="auto">
          <a:xfrm>
            <a:off x="2971800" y="327660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t(2)</a:t>
            </a:r>
          </a:p>
        </p:txBody>
      </p:sp>
      <p:sp>
        <p:nvSpPr>
          <p:cNvPr id="728077" name="Line 13"/>
          <p:cNvSpPr>
            <a:spLocks noChangeShapeType="1"/>
          </p:cNvSpPr>
          <p:nvPr/>
        </p:nvSpPr>
        <p:spPr bwMode="auto">
          <a:xfrm>
            <a:off x="2514600" y="35052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8" name="Line 14"/>
          <p:cNvSpPr>
            <a:spLocks noChangeShapeType="1"/>
          </p:cNvSpPr>
          <p:nvPr/>
        </p:nvSpPr>
        <p:spPr bwMode="auto">
          <a:xfrm>
            <a:off x="1295400" y="5334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79" name="Line 15"/>
          <p:cNvSpPr>
            <a:spLocks noChangeShapeType="1"/>
          </p:cNvSpPr>
          <p:nvPr/>
        </p:nvSpPr>
        <p:spPr bwMode="auto">
          <a:xfrm>
            <a:off x="1295400" y="5943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80" name="Text Box 16"/>
          <p:cNvSpPr txBox="1">
            <a:spLocks noChangeArrowheads="1"/>
          </p:cNvSpPr>
          <p:nvPr/>
        </p:nvSpPr>
        <p:spPr bwMode="auto">
          <a:xfrm>
            <a:off x="4191000" y="3276600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p(1)</a:t>
            </a:r>
          </a:p>
        </p:txBody>
      </p:sp>
      <p:sp>
        <p:nvSpPr>
          <p:cNvPr id="728081" name="Text Box 17"/>
          <p:cNvSpPr txBox="1">
            <a:spLocks noChangeArrowheads="1"/>
          </p:cNvSpPr>
          <p:nvPr/>
        </p:nvSpPr>
        <p:spPr bwMode="auto">
          <a:xfrm>
            <a:off x="5486400" y="32670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a(1)</a:t>
            </a:r>
          </a:p>
        </p:txBody>
      </p:sp>
      <p:sp>
        <p:nvSpPr>
          <p:cNvPr id="728082" name="Line 18"/>
          <p:cNvSpPr>
            <a:spLocks noChangeShapeType="1"/>
          </p:cNvSpPr>
          <p:nvPr/>
        </p:nvSpPr>
        <p:spPr bwMode="auto">
          <a:xfrm>
            <a:off x="3733800" y="35052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83" name="Line 19"/>
          <p:cNvSpPr>
            <a:spLocks noChangeShapeType="1"/>
          </p:cNvSpPr>
          <p:nvPr/>
        </p:nvSpPr>
        <p:spPr bwMode="auto">
          <a:xfrm>
            <a:off x="5029200" y="3505200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84" name="Text Box 20"/>
          <p:cNvSpPr txBox="1">
            <a:spLocks noChangeArrowheads="1"/>
          </p:cNvSpPr>
          <p:nvPr/>
        </p:nvSpPr>
        <p:spPr bwMode="auto">
          <a:xfrm>
            <a:off x="2971800" y="54006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s(2)</a:t>
            </a:r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>
            <a:off x="2514600" y="56292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86" name="Text Box 22"/>
          <p:cNvSpPr txBox="1">
            <a:spLocks noChangeArrowheads="1"/>
          </p:cNvSpPr>
          <p:nvPr/>
        </p:nvSpPr>
        <p:spPr bwMode="auto">
          <a:xfrm>
            <a:off x="4191000" y="5400675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r(1)</a:t>
            </a:r>
          </a:p>
        </p:txBody>
      </p:sp>
      <p:sp>
        <p:nvSpPr>
          <p:cNvPr id="728087" name="Text Box 23"/>
          <p:cNvSpPr txBox="1">
            <a:spLocks noChangeArrowheads="1"/>
          </p:cNvSpPr>
          <p:nvPr/>
        </p:nvSpPr>
        <p:spPr bwMode="auto">
          <a:xfrm>
            <a:off x="5486400" y="539115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y(1)</a:t>
            </a:r>
          </a:p>
        </p:txBody>
      </p:sp>
      <p:sp>
        <p:nvSpPr>
          <p:cNvPr id="728088" name="Line 24"/>
          <p:cNvSpPr>
            <a:spLocks noChangeShapeType="1"/>
          </p:cNvSpPr>
          <p:nvPr/>
        </p:nvSpPr>
        <p:spPr bwMode="auto">
          <a:xfrm>
            <a:off x="3733800" y="56292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89" name="Line 25"/>
          <p:cNvSpPr>
            <a:spLocks noChangeShapeType="1"/>
          </p:cNvSpPr>
          <p:nvPr/>
        </p:nvSpPr>
        <p:spPr bwMode="auto">
          <a:xfrm>
            <a:off x="5029200" y="56292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90" name="Text Box 26"/>
          <p:cNvSpPr txBox="1">
            <a:spLocks noChangeArrowheads="1"/>
          </p:cNvSpPr>
          <p:nvPr/>
        </p:nvSpPr>
        <p:spPr bwMode="auto">
          <a:xfrm>
            <a:off x="2971800" y="3952875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x(3)</a:t>
            </a:r>
          </a:p>
        </p:txBody>
      </p:sp>
      <p:sp>
        <p:nvSpPr>
          <p:cNvPr id="728091" name="Line 27"/>
          <p:cNvSpPr>
            <a:spLocks noChangeShapeType="1"/>
          </p:cNvSpPr>
          <p:nvPr/>
        </p:nvSpPr>
        <p:spPr bwMode="auto">
          <a:xfrm>
            <a:off x="2514600" y="41814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92" name="Text Box 28"/>
          <p:cNvSpPr txBox="1">
            <a:spLocks noChangeArrowheads="1"/>
          </p:cNvSpPr>
          <p:nvPr/>
        </p:nvSpPr>
        <p:spPr bwMode="auto">
          <a:xfrm>
            <a:off x="4191000" y="3952875"/>
            <a:ext cx="8382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x(2)</a:t>
            </a:r>
          </a:p>
        </p:txBody>
      </p:sp>
      <p:sp>
        <p:nvSpPr>
          <p:cNvPr id="728093" name="Text Box 29"/>
          <p:cNvSpPr txBox="1">
            <a:spLocks noChangeArrowheads="1"/>
          </p:cNvSpPr>
          <p:nvPr/>
        </p:nvSpPr>
        <p:spPr bwMode="auto">
          <a:xfrm>
            <a:off x="5486400" y="3943350"/>
            <a:ext cx="7620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x(1)</a:t>
            </a:r>
          </a:p>
        </p:txBody>
      </p:sp>
      <p:sp>
        <p:nvSpPr>
          <p:cNvPr id="728094" name="Line 30"/>
          <p:cNvSpPr>
            <a:spLocks noChangeShapeType="1"/>
          </p:cNvSpPr>
          <p:nvPr/>
        </p:nvSpPr>
        <p:spPr bwMode="auto">
          <a:xfrm>
            <a:off x="3733800" y="41814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95" name="Line 31"/>
          <p:cNvSpPr>
            <a:spLocks noChangeShapeType="1"/>
          </p:cNvSpPr>
          <p:nvPr/>
        </p:nvSpPr>
        <p:spPr bwMode="auto">
          <a:xfrm>
            <a:off x="5029200" y="4181475"/>
            <a:ext cx="457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728096" name="Rectangle 32"/>
          <p:cNvSpPr>
            <a:spLocks noChangeArrowheads="1"/>
          </p:cNvSpPr>
          <p:nvPr/>
        </p:nvSpPr>
        <p:spPr bwMode="auto">
          <a:xfrm>
            <a:off x="990600" y="6096000"/>
            <a:ext cx="52232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Hash Table     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（表中数字代表层号）</a:t>
            </a:r>
          </a:p>
        </p:txBody>
      </p:sp>
      <p:sp>
        <p:nvSpPr>
          <p:cNvPr id="2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06213A5-3E3A-3DCB-A54D-6706F9682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98FB63-1E29-FB29-35A2-F82694A2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19E2E64-CD76-253D-E95F-4AB1A629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5DE7D78-A360-798D-52BC-BF6C97111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B187E1B-C35B-5007-6CE8-35BE12434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B6DEF8F-CB58-01CE-9EF4-99EA8A62F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828675" y="1066800"/>
            <a:ext cx="5343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所有嵌套的作用域共用一个</a:t>
            </a:r>
          </a:p>
          <a:p>
            <a:pPr>
              <a:buFont typeface="Wingdings" pitchFamily="2" charset="2"/>
              <a:buNone/>
            </a:pPr>
            <a:r>
              <a:rPr kumimoji="0"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全局符号表</a:t>
            </a:r>
          </a:p>
        </p:txBody>
      </p:sp>
      <p:sp>
        <p:nvSpPr>
          <p:cNvPr id="730117" name="Rectangle 5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graphicFrame>
        <p:nvGraphicFramePr>
          <p:cNvPr id="730157" name="Object 45"/>
          <p:cNvGraphicFramePr>
            <a:graphicFrameLocks noChangeAspect="1"/>
          </p:cNvGraphicFramePr>
          <p:nvPr/>
        </p:nvGraphicFramePr>
        <p:xfrm>
          <a:off x="990600" y="3135313"/>
          <a:ext cx="5165725" cy="295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66870" imgH="2506370" progId="Visio.Drawing.11">
                  <p:embed/>
                </p:oleObj>
              </mc:Choice>
              <mc:Fallback>
                <p:oleObj name="Visio" r:id="rId2" imgW="4366870" imgH="2506370" progId="Visio.Drawing.11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35313"/>
                        <a:ext cx="5165725" cy="295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58" name="Text Box 46"/>
          <p:cNvSpPr txBox="1">
            <a:spLocks noChangeArrowheads="1"/>
          </p:cNvSpPr>
          <p:nvPr/>
        </p:nvSpPr>
        <p:spPr bwMode="auto">
          <a:xfrm>
            <a:off x="6443663" y="1176338"/>
            <a:ext cx="2592387" cy="55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var x,y;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var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var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var  v, x, 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begin        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end. </a:t>
            </a:r>
          </a:p>
        </p:txBody>
      </p:sp>
      <p:sp>
        <p:nvSpPr>
          <p:cNvPr id="730159" name="Rectangle 47"/>
          <p:cNvSpPr>
            <a:spLocks noChangeArrowheads="1"/>
          </p:cNvSpPr>
          <p:nvPr/>
        </p:nvSpPr>
        <p:spPr bwMode="auto">
          <a:xfrm>
            <a:off x="1042988" y="6156325"/>
            <a:ext cx="50419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Dx: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基地址  </a:t>
            </a:r>
            <a:r>
              <a:rPr lang="zh-CN" altLang="en-US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Cx: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栈帧中控制单元数目</a:t>
            </a:r>
          </a:p>
          <a:p>
            <a:pPr>
              <a:buFont typeface="Wingdings" pitchFamily="2" charset="2"/>
              <a:buNone/>
            </a:pPr>
            <a:r>
              <a:rPr lang="en-US" altLang="zh-CN" sz="200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LEV:</a:t>
            </a:r>
            <a:r>
              <a:rPr lang="en-US" altLang="zh-CN" sz="20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000" b="1">
                <a:latin typeface="+mn-lt"/>
                <a:ea typeface="华文楷体" panose="02010600040101010101" pitchFamily="2" charset="-122"/>
              </a:rPr>
              <a:t>层号</a:t>
            </a:r>
            <a:r>
              <a:rPr lang="zh-CN" altLang="en-US" sz="2000">
                <a:latin typeface="+mn-lt"/>
                <a:ea typeface="华文楷体" panose="02010600040101010101" pitchFamily="2" charset="-122"/>
              </a:rPr>
              <a:t>      </a:t>
            </a:r>
          </a:p>
        </p:txBody>
      </p:sp>
      <p:sp>
        <p:nvSpPr>
          <p:cNvPr id="730160" name="Text Box 48"/>
          <p:cNvSpPr txBox="1">
            <a:spLocks noChangeArrowheads="1"/>
          </p:cNvSpPr>
          <p:nvPr/>
        </p:nvSpPr>
        <p:spPr bwMode="auto">
          <a:xfrm>
            <a:off x="684213" y="2081213"/>
            <a:ext cx="5832475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例：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右边某语言程序在处理到</a:t>
            </a:r>
            <a:r>
              <a:rPr lang="en-US" altLang="zh-CN" dirty="0">
                <a:latin typeface="+mn-lt"/>
                <a:ea typeface="华文楷体" panose="02010600040101010101" pitchFamily="2" charset="-122"/>
              </a:rPr>
              <a:t>/*here*/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latin typeface="+mn-lt"/>
                <a:ea typeface="华文楷体" panose="02010600040101010101" pitchFamily="2" charset="-122"/>
              </a:rPr>
              <a:t>            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时的符号表（以线性表为例）</a:t>
            </a:r>
          </a:p>
        </p:txBody>
      </p:sp>
      <p:sp>
        <p:nvSpPr>
          <p:cNvPr id="2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B3B6312-773A-E31C-EE1C-0B54B444D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9E1B2C5-01B3-DEA7-F2A3-6CB8C0213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806B2FB-916A-BB87-50FD-63AB7754D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B21E3E7-376F-3CF9-3507-165611E26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A9A888F-4370-4066-ADA4-050B29BE3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6582EA8-53B1-5652-4B10-50073457B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9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作用域与符号表组织</a:t>
            </a:r>
          </a:p>
        </p:txBody>
      </p:sp>
      <p:sp>
        <p:nvSpPr>
          <p:cNvPr id="602128" name="Rectangle 16"/>
          <p:cNvSpPr>
            <a:spLocks noChangeArrowheads="1"/>
          </p:cNvSpPr>
          <p:nvPr/>
        </p:nvSpPr>
        <p:spPr bwMode="auto">
          <a:xfrm>
            <a:off x="1104900" y="2057400"/>
            <a:ext cx="785971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kumimoji="0"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作用域与多符号表组织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每个作用域都有各自的符号表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维护一个符号表的</a:t>
            </a: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作用域栈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，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每个开作用域对应栈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中的一个入口，当前的开作用域出现在该栈的栈顶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当一个新的作用域开放时，新符号表将被创建，并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将其入栈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在当前作用域成为闭作用域时，从栈顶弹出相应的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符号表</a:t>
            </a: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Rectangle 119">
            <a:extLst>
              <a:ext uri="{FF2B5EF4-FFF2-40B4-BE49-F238E27FC236}">
                <a16:creationId xmlns:a16="http://schemas.microsoft.com/office/drawing/2014/main" id="{D93DD953-7A30-9DBC-D236-3537A847B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3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052E75B-78F9-10D8-B3D1-057EF2A0B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E3F42E-D4C2-0419-7238-E878A5EE6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91ABA0A-3020-6C3F-422A-F491CF83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2965B9E-8A82-1EC6-A67E-1154FB32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D6F63E4-53E2-0F55-771E-DB8A1C242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5978BEC-5134-44CC-CCF7-539B2074D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471" name="Text Box 103"/>
          <p:cNvSpPr txBox="1">
            <a:spLocks noChangeArrowheads="1"/>
          </p:cNvSpPr>
          <p:nvPr/>
        </p:nvSpPr>
        <p:spPr bwMode="auto">
          <a:xfrm>
            <a:off x="6443663" y="1176338"/>
            <a:ext cx="2592387" cy="55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const a=25;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var x,y;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procedure  p;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var  z;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procedure  r;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var x, s;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procedure t;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var  x;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end;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begin         </a:t>
            </a:r>
            <a:r>
              <a:rPr lang="en-US" altLang="zh-CN" sz="1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/*here*/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 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end;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begin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    ……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US" altLang="zh-CN" sz="1800" b="1">
                <a:latin typeface="+mn-lt"/>
                <a:ea typeface="华文楷体" panose="02010600040101010101" pitchFamily="2" charset="-122"/>
              </a:rPr>
              <a:t>end. </a:t>
            </a:r>
          </a:p>
        </p:txBody>
      </p:sp>
      <p:sp>
        <p:nvSpPr>
          <p:cNvPr id="570472" name="Text Box 104"/>
          <p:cNvSpPr txBox="1">
            <a:spLocks noChangeArrowheads="1"/>
          </p:cNvSpPr>
          <p:nvPr/>
        </p:nvSpPr>
        <p:spPr bwMode="auto">
          <a:xfrm>
            <a:off x="827088" y="2081213"/>
            <a:ext cx="5268912" cy="88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  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例：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右边程序在处理到</a:t>
            </a:r>
            <a:r>
              <a:rPr lang="en-US" altLang="zh-CN">
                <a:latin typeface="+mn-lt"/>
                <a:ea typeface="华文楷体" panose="02010600040101010101" pitchFamily="2" charset="-122"/>
              </a:rPr>
              <a:t>/*here*/</a:t>
            </a:r>
            <a:r>
              <a:rPr lang="zh-CN" altLang="en-US" b="1">
                <a:latin typeface="+mn-lt"/>
                <a:ea typeface="华文楷体" panose="02010600040101010101" pitchFamily="2" charset="-122"/>
              </a:rPr>
              <a:t>时</a:t>
            </a:r>
          </a:p>
          <a:p>
            <a:pPr>
              <a:buFont typeface="Wingdings" pitchFamily="2" charset="2"/>
              <a:buNone/>
            </a:pPr>
            <a:r>
              <a:rPr lang="zh-CN" altLang="en-US" b="1">
                <a:latin typeface="+mn-lt"/>
                <a:ea typeface="华文楷体" panose="02010600040101010101" pitchFamily="2" charset="-122"/>
              </a:rPr>
              <a:t>              的作用域栈如下所示</a:t>
            </a:r>
          </a:p>
        </p:txBody>
      </p:sp>
      <p:sp>
        <p:nvSpPr>
          <p:cNvPr id="570473" name="Text Box 105"/>
          <p:cNvSpPr txBox="1">
            <a:spLocks noChangeArrowheads="1"/>
          </p:cNvSpPr>
          <p:nvPr/>
        </p:nvSpPr>
        <p:spPr bwMode="auto">
          <a:xfrm>
            <a:off x="828675" y="1366838"/>
            <a:ext cx="53435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每个作用域都有各自的符号表</a:t>
            </a:r>
            <a:r>
              <a:rPr lang="zh-CN" altLang="en-US" sz="2800" b="1">
                <a:latin typeface="+mn-lt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570487" name="Rectangle 119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 dirty="0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570488" name="Line 120"/>
          <p:cNvSpPr>
            <a:spLocks noChangeShapeType="1"/>
          </p:cNvSpPr>
          <p:nvPr/>
        </p:nvSpPr>
        <p:spPr bwMode="auto">
          <a:xfrm>
            <a:off x="1295400" y="3200400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89" name="Line 121"/>
          <p:cNvSpPr>
            <a:spLocks noChangeShapeType="1"/>
          </p:cNvSpPr>
          <p:nvPr/>
        </p:nvSpPr>
        <p:spPr bwMode="auto">
          <a:xfrm>
            <a:off x="2514600" y="3200400"/>
            <a:ext cx="0" cy="25146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90" name="Line 122"/>
          <p:cNvSpPr>
            <a:spLocks noChangeShapeType="1"/>
          </p:cNvSpPr>
          <p:nvPr/>
        </p:nvSpPr>
        <p:spPr bwMode="auto">
          <a:xfrm>
            <a:off x="1295400" y="32004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91" name="Line 123"/>
          <p:cNvSpPr>
            <a:spLocks noChangeShapeType="1"/>
          </p:cNvSpPr>
          <p:nvPr/>
        </p:nvSpPr>
        <p:spPr bwMode="auto">
          <a:xfrm>
            <a:off x="1295400" y="38100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92" name="Line 124"/>
          <p:cNvSpPr>
            <a:spLocks noChangeShapeType="1"/>
          </p:cNvSpPr>
          <p:nvPr/>
        </p:nvSpPr>
        <p:spPr bwMode="auto">
          <a:xfrm>
            <a:off x="1295400" y="4419600"/>
            <a:ext cx="1219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493" name="Text Box 125"/>
          <p:cNvSpPr txBox="1">
            <a:spLocks noChangeArrowheads="1"/>
          </p:cNvSpPr>
          <p:nvPr/>
        </p:nvSpPr>
        <p:spPr bwMode="auto">
          <a:xfrm>
            <a:off x="1752600" y="4724400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solidFill>
                  <a:srgbClr val="800080"/>
                </a:solidFill>
                <a:latin typeface="+mn-lt"/>
                <a:ea typeface="华文楷体" panose="02010600040101010101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570495" name="Text Box 127"/>
          <p:cNvSpPr txBox="1">
            <a:spLocks noChangeArrowheads="1"/>
          </p:cNvSpPr>
          <p:nvPr/>
        </p:nvSpPr>
        <p:spPr bwMode="auto">
          <a:xfrm>
            <a:off x="3276600" y="3276600"/>
            <a:ext cx="16764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a, x, y, p, r</a:t>
            </a:r>
          </a:p>
        </p:txBody>
      </p:sp>
      <p:sp>
        <p:nvSpPr>
          <p:cNvPr id="570496" name="Text Box 128"/>
          <p:cNvSpPr txBox="1">
            <a:spLocks noChangeArrowheads="1"/>
          </p:cNvSpPr>
          <p:nvPr/>
        </p:nvSpPr>
        <p:spPr bwMode="auto">
          <a:xfrm>
            <a:off x="3581400" y="3952875"/>
            <a:ext cx="990600" cy="466725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x, s, t</a:t>
            </a:r>
          </a:p>
        </p:txBody>
      </p:sp>
      <p:sp>
        <p:nvSpPr>
          <p:cNvPr id="570497" name="Text Box 129"/>
          <p:cNvSpPr txBox="1">
            <a:spLocks noChangeArrowheads="1"/>
          </p:cNvSpPr>
          <p:nvPr/>
        </p:nvSpPr>
        <p:spPr bwMode="auto">
          <a:xfrm>
            <a:off x="3581400" y="4724400"/>
            <a:ext cx="53340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z</a:t>
            </a:r>
          </a:p>
        </p:txBody>
      </p:sp>
      <p:sp>
        <p:nvSpPr>
          <p:cNvPr id="570498" name="Text Box 130"/>
          <p:cNvSpPr txBox="1">
            <a:spLocks noChangeArrowheads="1"/>
          </p:cNvSpPr>
          <p:nvPr/>
        </p:nvSpPr>
        <p:spPr bwMode="auto">
          <a:xfrm>
            <a:off x="3581400" y="5410200"/>
            <a:ext cx="533400" cy="46672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latin typeface="+mn-lt"/>
                <a:ea typeface="华文楷体" panose="02010600040101010101" pitchFamily="2" charset="-122"/>
              </a:rPr>
              <a:t>x</a:t>
            </a:r>
          </a:p>
        </p:txBody>
      </p:sp>
      <p:sp>
        <p:nvSpPr>
          <p:cNvPr id="570499" name="Text Box 131"/>
          <p:cNvSpPr txBox="1">
            <a:spLocks noChangeArrowheads="1"/>
          </p:cNvSpPr>
          <p:nvPr/>
        </p:nvSpPr>
        <p:spPr bwMode="auto">
          <a:xfrm>
            <a:off x="4038600" y="6019800"/>
            <a:ext cx="228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000">
                <a:latin typeface="+mn-lt"/>
                <a:ea typeface="华文楷体" panose="02010600040101010101" pitchFamily="2" charset="-122"/>
                <a:sym typeface="Symbol" pitchFamily="18" charset="2"/>
              </a:rPr>
              <a:t></a:t>
            </a:r>
          </a:p>
        </p:txBody>
      </p:sp>
      <p:sp>
        <p:nvSpPr>
          <p:cNvPr id="570500" name="Rectangle 132"/>
          <p:cNvSpPr>
            <a:spLocks noChangeArrowheads="1"/>
          </p:cNvSpPr>
          <p:nvPr/>
        </p:nvSpPr>
        <p:spPr bwMode="auto">
          <a:xfrm>
            <a:off x="4686300" y="46482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开作用域</a:t>
            </a:r>
          </a:p>
        </p:txBody>
      </p:sp>
      <p:sp>
        <p:nvSpPr>
          <p:cNvPr id="570501" name="Rectangle 133"/>
          <p:cNvSpPr>
            <a:spLocks noChangeArrowheads="1"/>
          </p:cNvSpPr>
          <p:nvPr/>
        </p:nvSpPr>
        <p:spPr bwMode="auto">
          <a:xfrm>
            <a:off x="4686300" y="5410200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kumimoji="0" lang="zh-CN" altLang="en-US" b="1">
                <a:latin typeface="+mn-lt"/>
                <a:ea typeface="华文楷体" panose="02010600040101010101" pitchFamily="2" charset="-122"/>
              </a:rPr>
              <a:t>闭作用域</a:t>
            </a:r>
          </a:p>
        </p:txBody>
      </p:sp>
      <p:sp>
        <p:nvSpPr>
          <p:cNvPr id="570503" name="Line 135"/>
          <p:cNvSpPr>
            <a:spLocks noChangeShapeType="1"/>
          </p:cNvSpPr>
          <p:nvPr/>
        </p:nvSpPr>
        <p:spPr bwMode="auto">
          <a:xfrm>
            <a:off x="1981200" y="3505200"/>
            <a:ext cx="12954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504" name="Line 136"/>
          <p:cNvSpPr>
            <a:spLocks noChangeShapeType="1"/>
          </p:cNvSpPr>
          <p:nvPr/>
        </p:nvSpPr>
        <p:spPr bwMode="auto">
          <a:xfrm>
            <a:off x="1981200" y="4191000"/>
            <a:ext cx="1600200" cy="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505" name="Line 137"/>
          <p:cNvSpPr>
            <a:spLocks noChangeShapeType="1"/>
          </p:cNvSpPr>
          <p:nvPr/>
        </p:nvSpPr>
        <p:spPr bwMode="auto">
          <a:xfrm>
            <a:off x="4953000" y="3505200"/>
            <a:ext cx="685800" cy="12192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506" name="Line 138"/>
          <p:cNvSpPr>
            <a:spLocks noChangeShapeType="1"/>
          </p:cNvSpPr>
          <p:nvPr/>
        </p:nvSpPr>
        <p:spPr bwMode="auto">
          <a:xfrm>
            <a:off x="4572000" y="4191000"/>
            <a:ext cx="533400" cy="533400"/>
          </a:xfrm>
          <a:prstGeom prst="line">
            <a:avLst/>
          </a:prstGeom>
          <a:noFill/>
          <a:ln w="12700" cap="rnd">
            <a:solidFill>
              <a:srgbClr val="80008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507" name="Line 139"/>
          <p:cNvSpPr>
            <a:spLocks noChangeShapeType="1"/>
          </p:cNvSpPr>
          <p:nvPr/>
        </p:nvSpPr>
        <p:spPr bwMode="auto">
          <a:xfrm>
            <a:off x="4114800" y="4953000"/>
            <a:ext cx="1066800" cy="5334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508" name="Line 140"/>
          <p:cNvSpPr>
            <a:spLocks noChangeShapeType="1"/>
          </p:cNvSpPr>
          <p:nvPr/>
        </p:nvSpPr>
        <p:spPr bwMode="auto">
          <a:xfrm flipV="1">
            <a:off x="4114800" y="5638800"/>
            <a:ext cx="685800" cy="76200"/>
          </a:xfrm>
          <a:prstGeom prst="line">
            <a:avLst/>
          </a:prstGeom>
          <a:noFill/>
          <a:ln w="12700" cap="rnd">
            <a:solidFill>
              <a:srgbClr val="333399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570509" name="Rectangle 141"/>
          <p:cNvSpPr>
            <a:spLocks noChangeArrowheads="1"/>
          </p:cNvSpPr>
          <p:nvPr/>
        </p:nvSpPr>
        <p:spPr bwMode="auto">
          <a:xfrm>
            <a:off x="990600" y="5943600"/>
            <a:ext cx="19127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Scope Stack</a:t>
            </a:r>
          </a:p>
        </p:txBody>
      </p:sp>
      <p:sp>
        <p:nvSpPr>
          <p:cNvPr id="2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9E1E3FB-F55A-9328-4C11-CD76C9A73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5B054C0-B8D6-B363-2A3C-4D2F3D34A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647F987-E0F1-8A8B-4C45-15B6EF20A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77842BC-B3C5-71E8-85D6-25A603BEC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959A451-DF04-8EDD-4001-59A1361E7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D519C4C-699D-08B7-1863-5B7B234E7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2" name="Rectangle 6"/>
          <p:cNvSpPr>
            <a:spLocks noChangeArrowheads="1"/>
          </p:cNvSpPr>
          <p:nvPr/>
        </p:nvSpPr>
        <p:spPr bwMode="auto">
          <a:xfrm>
            <a:off x="1552575" y="263525"/>
            <a:ext cx="22161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Times New Roman" pitchFamily="18" charset="0"/>
                <a:ea typeface="华文行楷" pitchFamily="2" charset="-122"/>
              </a:rPr>
              <a:t>课后作业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827088" y="1341438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ctr">
              <a:buFont typeface="Symbol" pitchFamily="18" charset="2"/>
              <a:buNone/>
            </a:pP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参见网络学堂公告：</a:t>
            </a:r>
            <a:r>
              <a:rPr kumimoji="0"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“第三次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书面作业”</a:t>
            </a:r>
            <a:endParaRPr kumimoji="0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B660100-B02F-940D-3521-4442FFA53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EB1DE2E-1D9D-A77D-4D6B-0B330C0B6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6DD032F-8519-479A-480F-143E492D8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D90DA34-B449-6A38-6669-3383A57C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B4945D-CA1B-0035-62DB-A6C50C4C4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D8151CB-86C1-8344-FD7B-15CF5EBDB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3352800" y="4479925"/>
            <a:ext cx="2819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Tx/>
              <a:buNone/>
            </a:pPr>
            <a:r>
              <a:rPr lang="en-US" altLang="zh-CN" sz="4000" b="1" i="1">
                <a:solidFill>
                  <a:schemeClr val="hlink"/>
                </a:solidFill>
                <a:ea typeface="宋体" pitchFamily="2" charset="-122"/>
              </a:rPr>
              <a:t>Thank You</a:t>
            </a:r>
            <a:endParaRPr lang="en-US" altLang="zh-CN" sz="3200" b="1" i="1">
              <a:solidFill>
                <a:schemeClr val="hlink"/>
              </a:solidFill>
              <a:latin typeface="CMR10" charset="0"/>
              <a:ea typeface="宋体" pitchFamily="2" charset="-122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1981200" y="2209800"/>
            <a:ext cx="3886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en-US" altLang="zh-CN" sz="3200" b="1" i="1">
                <a:solidFill>
                  <a:schemeClr val="hlink"/>
                </a:solidFill>
                <a:ea typeface="宋体" pitchFamily="2" charset="-122"/>
              </a:rPr>
              <a:t>That’s all for today.</a:t>
            </a:r>
            <a:r>
              <a:rPr lang="en-US" altLang="zh-CN" sz="3200" b="1" i="1">
                <a:solidFill>
                  <a:schemeClr val="hlink"/>
                </a:solidFill>
                <a:latin typeface="CMR10" charset="0"/>
                <a:ea typeface="宋体" pitchFamily="2" charset="-122"/>
              </a:rPr>
              <a:t> </a:t>
            </a:r>
          </a:p>
        </p:txBody>
      </p:sp>
      <p:sp>
        <p:nvSpPr>
          <p:cNvPr id="26635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5320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AutoShape 13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AutoShape 14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45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1524000"/>
            <a:ext cx="6940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符号表的作用</a:t>
            </a:r>
          </a:p>
        </p:txBody>
      </p:sp>
      <p:sp>
        <p:nvSpPr>
          <p:cNvPr id="304146" name="AutoShape 18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7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8" name="AutoShape 2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49" name="AutoShape 2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10" name="Rectangle 82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304211" name="Text Box 83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3001963"/>
            <a:ext cx="50339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符号表的实现</a:t>
            </a:r>
          </a:p>
        </p:txBody>
      </p:sp>
      <p:sp>
        <p:nvSpPr>
          <p:cNvPr id="304212" name="Text Box 84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071563" y="2286000"/>
            <a:ext cx="51768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符号表的常见属性</a:t>
            </a:r>
          </a:p>
        </p:txBody>
      </p:sp>
      <p:sp>
        <p:nvSpPr>
          <p:cNvPr id="304214" name="Text Box 8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1066800" y="3786188"/>
            <a:ext cx="55927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符号表体现作用域与可见性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331" name="Text Box 35"/>
          <p:cNvSpPr txBox="1">
            <a:spLocks noChangeArrowheads="1"/>
          </p:cNvSpPr>
          <p:nvPr/>
        </p:nvSpPr>
        <p:spPr bwMode="auto">
          <a:xfrm>
            <a:off x="762000" y="1325563"/>
            <a:ext cx="6940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</a:pPr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符号表的作用</a:t>
            </a:r>
          </a:p>
        </p:txBody>
      </p:sp>
      <p:sp>
        <p:nvSpPr>
          <p:cNvPr id="567336" name="Rectangle 40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567339" name="Rectangle 43"/>
          <p:cNvSpPr>
            <a:spLocks noChangeArrowheads="1"/>
          </p:cNvSpPr>
          <p:nvPr/>
        </p:nvSpPr>
        <p:spPr bwMode="auto">
          <a:xfrm>
            <a:off x="1104900" y="2060575"/>
            <a:ext cx="785958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用来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存放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有关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标识符（符号）的属性</a:t>
            </a:r>
            <a:r>
              <a:rPr kumimoji="0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这些信息会在编译的不同阶段用到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符号表的内容将用于静态语义检查和产生中间代码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在目标代码生成阶段，符号表是对符号进行地址分</a:t>
            </a:r>
            <a:endParaRPr kumimoji="0"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None/>
            </a:pPr>
            <a:r>
              <a:rPr kumimoji="0"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配的依据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对一个多遍扫描的编译程序，不同遍所用的符号表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也会有所不同，因为每遍所关心的信息或所能得到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的信息会有差异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用来体现作用域与可见性信息</a:t>
            </a: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7332" name="AutoShape 36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7333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7334" name="AutoShape 3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67335" name="AutoShape 39">
            <a:hlinkClick r:id="" action="ppaction://hlinkshowjump?jump=lastslide" highlightClick="1"/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94" name="Rectangle 42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305196" name="Text Box 4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120775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符号的常见属性</a:t>
            </a:r>
          </a:p>
        </p:txBody>
      </p:sp>
      <p:sp>
        <p:nvSpPr>
          <p:cNvPr id="305202" name="Rectangle 50"/>
          <p:cNvSpPr>
            <a:spLocks noChangeArrowheads="1"/>
          </p:cNvSpPr>
          <p:nvPr/>
        </p:nvSpPr>
        <p:spPr bwMode="auto">
          <a:xfrm>
            <a:off x="1104900" y="1773238"/>
            <a:ext cx="6515100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符号名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符号的类别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符号的类型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符号的存储类别和存储分配信息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符号的作用域信息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其他属性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数组内情向量</a:t>
            </a:r>
            <a:endParaRPr kumimoji="0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记录结构的成员信息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kumimoji="0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函数及过程的形参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kumimoji="0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AutoShape 3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A74B76A-B851-2762-0474-BCF767026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AutoShape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32A88B5-1132-2750-BA03-B7A471D63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6141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AutoShape 3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5361E0D-AB58-4EE3-7237-8D2D7329B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AutoShape 3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6CFEEEE-D1CF-FF47-3F10-4F7612025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327" name="Rectangle 31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439334" name="Text Box 38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196975"/>
            <a:ext cx="5176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符号表的实现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1104900" y="1989138"/>
            <a:ext cx="77343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None/>
            </a:pPr>
            <a:endParaRPr lang="en-US" altLang="zh-CN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针对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符号表的常见操作</a:t>
            </a:r>
            <a:endParaRPr kumimoji="0"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创建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在编译开始，或进入一个作用域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插入表项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在遇到新的标识符声明时进行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查询表项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在引用标识符时进行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修改表项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在获得新的语义值信息时进行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删除表项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在标识符成为不可见或不再需要它的任</a:t>
            </a:r>
          </a:p>
          <a:p>
            <a:pPr lvl="1">
              <a:buClrTx/>
              <a:buFontTx/>
              <a:buNone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何信息时进行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释放符号表空间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在编译结束前或退出一个作用域</a:t>
            </a:r>
          </a:p>
        </p:txBody>
      </p:sp>
      <p:sp>
        <p:nvSpPr>
          <p:cNvPr id="2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E8D84DC-C524-F0C5-9EF0-2DA91D641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93D4121-F2D4-906C-D39E-9BE5A20B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35F9363-05DE-5863-796F-0207AB09D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BFDA264-308A-49F3-9258-F441E5CA1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3553497-0F2D-906A-6757-92E9EB103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0AABF69A-A342-E178-5A0E-635AC0299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6" name="Rectangle 6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599047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符号表的实现</a:t>
            </a:r>
          </a:p>
        </p:txBody>
      </p:sp>
      <p:sp>
        <p:nvSpPr>
          <p:cNvPr id="599056" name="Rectangle 16"/>
          <p:cNvSpPr>
            <a:spLocks noChangeArrowheads="1"/>
          </p:cNvSpPr>
          <p:nvPr/>
        </p:nvSpPr>
        <p:spPr bwMode="auto">
          <a:xfrm>
            <a:off x="1104900" y="2057400"/>
            <a:ext cx="75057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实现符号表的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常用数据结构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一般的线性表</a:t>
            </a:r>
          </a:p>
          <a:p>
            <a:pPr lvl="1">
              <a:buClrTx/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如：数组，链表，等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有序表</a:t>
            </a:r>
          </a:p>
          <a:p>
            <a:pPr lvl="1">
              <a:buFontTx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ClrTx/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查询较无序表快，如可以采用折半查找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二叉搜索树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en-US" altLang="zh-CN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Hash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表</a:t>
            </a:r>
            <a:endParaRPr lang="zh-CN" altLang="en-US" sz="1000" b="1" dirty="0"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0B3D428-47DD-8702-6BE5-5E4F4A9EA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77E6C55-58B9-DF9C-39F8-83D4F0F37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E87AD28-3D2F-D12D-F272-8E3CEA6AA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42D854D-375B-7E26-665F-8EB324E30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57A1F1-E5C8-42E3-91D3-9432DA80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4FE1D24-9139-E25C-1B87-E8B3DEBDD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70" name="Rectangle 6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600071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符号表的实现</a:t>
            </a:r>
          </a:p>
        </p:txBody>
      </p:sp>
      <p:sp>
        <p:nvSpPr>
          <p:cNvPr id="600080" name="Rectangle 16"/>
          <p:cNvSpPr>
            <a:spLocks noChangeArrowheads="1"/>
          </p:cNvSpPr>
          <p:nvPr/>
        </p:nvSpPr>
        <p:spPr bwMode="auto">
          <a:xfrm>
            <a:off x="935038" y="2057400"/>
            <a:ext cx="81010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存储效率问题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Tx/>
              <a:buFontTx/>
              <a:buChar char="•"/>
            </a:pPr>
            <a:r>
              <a:rPr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重要，但本课程不专门讨论</a:t>
            </a:r>
          </a:p>
          <a:p>
            <a:pPr lvl="1">
              <a:buClrTx/>
              <a:buFontTx/>
              <a:buNone/>
            </a:pP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两方面：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省空间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kumimoji="0" lang="zh-CN" altLang="en-US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高效率</a:t>
            </a:r>
            <a:endParaRPr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AutoShape 3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E47E013-627E-4763-59E2-84A5E3998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AutoShape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CE371B6-7763-1566-7BFA-7B03A2E58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6141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AutoShape 3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95F4B73-BA4D-B718-96F3-6862FABC0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AutoShape 3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3A6C85C-8A16-F389-C6DB-241423321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59" name="Rectangle 15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569360" name="Text Box 16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符号表体现作用域信息</a:t>
            </a:r>
          </a:p>
        </p:txBody>
      </p:sp>
      <p:sp>
        <p:nvSpPr>
          <p:cNvPr id="569369" name="Rectangle 25"/>
          <p:cNvSpPr>
            <a:spLocks noChangeArrowheads="1"/>
          </p:cNvSpPr>
          <p:nvPr/>
        </p:nvSpPr>
        <p:spPr bwMode="auto">
          <a:xfrm>
            <a:off x="1104900" y="2057400"/>
            <a:ext cx="76581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作用域与可见性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作用域与符号表组织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所有作用域共用一个全局符号表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每个作用域都有各自的符号表</a:t>
            </a:r>
          </a:p>
          <a:p>
            <a:pPr>
              <a:buClrTx/>
              <a:buFont typeface="Symbol" pitchFamily="18" charset="2"/>
              <a:buNone/>
            </a:pPr>
            <a:endParaRPr kumimoji="0" lang="en-US" altLang="zh-CN" sz="1000" b="1" dirty="0">
              <a:solidFill>
                <a:srgbClr val="80008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4FD21ED-5069-C562-83C4-3A9330561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62EF2D5-78C0-9BF1-4182-CD7093B8A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301FC46-0DD1-EF86-F2EE-1B1AD636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41FD3D7-F5F0-C600-1367-449E83D67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9FFD052-F815-70E2-C211-61DC01F33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817B8EB-C676-C8D7-D499-138836FBE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3" name="Rectangle 23"/>
          <p:cNvSpPr>
            <a:spLocks noChangeArrowheads="1"/>
          </p:cNvSpPr>
          <p:nvPr/>
        </p:nvSpPr>
        <p:spPr bwMode="auto">
          <a:xfrm>
            <a:off x="1524000" y="188913"/>
            <a:ext cx="1828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Tx/>
              <a:buFontTx/>
              <a:buNone/>
            </a:pPr>
            <a:r>
              <a:rPr lang="zh-CN" altLang="en-US" sz="4000" b="1">
                <a:solidFill>
                  <a:srgbClr val="800080"/>
                </a:solidFill>
                <a:latin typeface="华文行楷" pitchFamily="2" charset="-122"/>
                <a:ea typeface="华文行楷" pitchFamily="2" charset="-122"/>
              </a:rPr>
              <a:t>符号表</a:t>
            </a:r>
          </a:p>
        </p:txBody>
      </p:sp>
      <p:sp>
        <p:nvSpPr>
          <p:cNvPr id="440344" name="Text Box 24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62000" y="1325563"/>
            <a:ext cx="50339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3200" b="1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作用域与可见性</a:t>
            </a:r>
          </a:p>
        </p:txBody>
      </p:sp>
      <p:sp>
        <p:nvSpPr>
          <p:cNvPr id="440353" name="Rectangle 33"/>
          <p:cNvSpPr>
            <a:spLocks noChangeArrowheads="1"/>
          </p:cNvSpPr>
          <p:nvPr/>
        </p:nvSpPr>
        <p:spPr bwMode="auto">
          <a:xfrm>
            <a:off x="1104900" y="2057400"/>
            <a:ext cx="785971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Tx/>
              <a:buFont typeface="Symbol" pitchFamily="18" charset="2"/>
              <a:buChar char="-"/>
            </a:pPr>
            <a:r>
              <a:rPr lang="en-US" altLang="zh-CN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嵌套的</a:t>
            </a: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作用域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sz="2800" i="1" dirty="0">
                <a:latin typeface="+mn-lt"/>
                <a:ea typeface="华文楷体" panose="02010600040101010101" pitchFamily="2" charset="-122"/>
              </a:rPr>
              <a:t>nested scopes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Char char="-"/>
            </a:pPr>
            <a:r>
              <a:rPr kumimoji="0" lang="zh-CN" altLang="en-US" sz="2800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 开作用域与闭作用域</a:t>
            </a:r>
            <a:r>
              <a:rPr kumimoji="0" lang="zh-CN" altLang="en-US" sz="2800" b="1" dirty="0">
                <a:latin typeface="+mn-lt"/>
                <a:ea typeface="华文楷体" panose="02010600040101010101" pitchFamily="2" charset="-122"/>
              </a:rPr>
              <a:t>（相应于程序中特殊点）</a:t>
            </a:r>
            <a:endParaRPr kumimoji="0" lang="zh-CN" altLang="en-US" sz="28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>
              <a:buClrTx/>
              <a:buFont typeface="Symbol" pitchFamily="18" charset="2"/>
              <a:buNone/>
            </a:pP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该点所在的作用域为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当前作用域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当前作用域与包含它的程序单元所构成的作用域称</a:t>
            </a:r>
          </a:p>
          <a:p>
            <a:pPr lvl="1">
              <a:buFontTx/>
              <a:buNone/>
            </a:pP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   为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开作用域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open scopes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</a:p>
          <a:p>
            <a:pPr lvl="1">
              <a:buFontTx/>
              <a:buNone/>
            </a:pPr>
            <a:endParaRPr kumimoji="0" lang="zh-CN" altLang="en-US" sz="1000" b="1" dirty="0">
              <a:latin typeface="+mn-lt"/>
              <a:ea typeface="华文楷体" panose="02010600040101010101" pitchFamily="2" charset="-122"/>
            </a:endParaRPr>
          </a:p>
          <a:p>
            <a:pPr lvl="1">
              <a:buFontTx/>
              <a:buChar char="•"/>
            </a:pPr>
            <a:r>
              <a:rPr lang="zh-CN" altLang="en-US" b="1" dirty="0">
                <a:latin typeface="+mn-lt"/>
                <a:ea typeface="华文楷体" panose="02010600040101010101" pitchFamily="2" charset="-122"/>
              </a:rPr>
              <a:t>  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不属于开作用域的作用域称为</a:t>
            </a:r>
            <a:r>
              <a:rPr kumimoji="0" lang="zh-CN" altLang="en-US" b="1" dirty="0">
                <a:solidFill>
                  <a:srgbClr val="800080"/>
                </a:solidFill>
                <a:latin typeface="+mn-lt"/>
                <a:ea typeface="华文楷体" panose="02010600040101010101" pitchFamily="2" charset="-122"/>
              </a:rPr>
              <a:t>闭作用域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（</a:t>
            </a: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close</a:t>
            </a:r>
          </a:p>
          <a:p>
            <a:pPr lvl="1">
              <a:buFontTx/>
              <a:buNone/>
            </a:pPr>
            <a:r>
              <a:rPr kumimoji="0" lang="en-US" altLang="zh-CN" i="1" dirty="0">
                <a:latin typeface="+mn-lt"/>
                <a:ea typeface="华文楷体" panose="02010600040101010101" pitchFamily="2" charset="-122"/>
              </a:rPr>
              <a:t>    scopes</a:t>
            </a:r>
            <a:r>
              <a:rPr kumimoji="0" lang="zh-CN" altLang="en-US" b="1" dirty="0">
                <a:latin typeface="+mn-lt"/>
                <a:ea typeface="华文楷体" panose="02010600040101010101" pitchFamily="2" charset="-122"/>
              </a:rPr>
              <a:t>）</a:t>
            </a:r>
            <a:endParaRPr kumimoji="0" lang="zh-CN" altLang="en-US" sz="1000" b="1" dirty="0">
              <a:solidFill>
                <a:srgbClr val="800080"/>
              </a:solidFill>
              <a:latin typeface="+mn-lt"/>
              <a:ea typeface="华文楷体" panose="02010600040101010101" pitchFamily="2" charset="-122"/>
            </a:endParaRPr>
          </a:p>
        </p:txBody>
      </p:sp>
      <p:sp>
        <p:nvSpPr>
          <p:cNvPr id="2" name="AutoShape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2304F55-FA9C-EBD2-722D-0B63A37BF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561410"/>
            <a:ext cx="179388" cy="107950"/>
          </a:xfrm>
          <a:prstGeom prst="actionButtonForwardNex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AutoShape 1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3151384-1220-C0A7-CC73-79BE671AE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AutoShape 1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86E983F-B4CC-BD58-DF3A-CBBB5727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AutoShape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75542AD-AAA5-C6C0-1B29-F683331AD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553200"/>
            <a:ext cx="179388" cy="107950"/>
          </a:xfrm>
          <a:prstGeom prst="actionButtonEnd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8B4398B-409B-EE46-C68B-55E641EE9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6553200"/>
            <a:ext cx="179388" cy="107950"/>
          </a:xfrm>
          <a:prstGeom prst="actionButtonBackPrevious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456C828-3DE2-73FC-362D-71F9DBE81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553200"/>
            <a:ext cx="179388" cy="107950"/>
          </a:xfrm>
          <a:prstGeom prst="actionButtonBeginning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800080"/>
          </a:buClr>
          <a:buSzTx/>
          <a:buFont typeface="Wingdings" pitchFamily="2" charset="2"/>
          <a:buChar char="²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rgbClr val="333399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34847</TotalTime>
  <Words>1117</Words>
  <Application>Microsoft Office PowerPoint</Application>
  <PresentationFormat>全屏显示(4:3)</PresentationFormat>
  <Paragraphs>240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CMR10</vt:lpstr>
      <vt:lpstr>华文楷体</vt:lpstr>
      <vt:lpstr>华文行楷</vt:lpstr>
      <vt:lpstr>宋体</vt:lpstr>
      <vt:lpstr>Arial</vt:lpstr>
      <vt:lpstr>Symbol</vt:lpstr>
      <vt:lpstr>Times New Roman</vt:lpstr>
      <vt:lpstr>Wingdings</vt:lpstr>
      <vt:lpstr>Capsules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wyy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</dc:creator>
  <cp:lastModifiedBy>Shengyuan Wang</cp:lastModifiedBy>
  <cp:revision>1587</cp:revision>
  <dcterms:created xsi:type="dcterms:W3CDTF">2002-02-03T03:17:28Z</dcterms:created>
  <dcterms:modified xsi:type="dcterms:W3CDTF">2024-10-06T08:43:25Z</dcterms:modified>
</cp:coreProperties>
</file>