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8"/>
  </p:notesMasterIdLst>
  <p:handoutMasterIdLst>
    <p:handoutMasterId r:id="rId79"/>
  </p:handoutMasterIdLst>
  <p:sldIdLst>
    <p:sldId id="256" r:id="rId2"/>
    <p:sldId id="526" r:id="rId3"/>
    <p:sldId id="762" r:id="rId4"/>
    <p:sldId id="825" r:id="rId5"/>
    <p:sldId id="826" r:id="rId6"/>
    <p:sldId id="761" r:id="rId7"/>
    <p:sldId id="527" r:id="rId8"/>
    <p:sldId id="790" r:id="rId9"/>
    <p:sldId id="404" r:id="rId10"/>
    <p:sldId id="815" r:id="rId11"/>
    <p:sldId id="816" r:id="rId12"/>
    <p:sldId id="818" r:id="rId13"/>
    <p:sldId id="819" r:id="rId14"/>
    <p:sldId id="833" r:id="rId15"/>
    <p:sldId id="820" r:id="rId16"/>
    <p:sldId id="821" r:id="rId17"/>
    <p:sldId id="822" r:id="rId18"/>
    <p:sldId id="827" r:id="rId19"/>
    <p:sldId id="824" r:id="rId20"/>
    <p:sldId id="734" r:id="rId21"/>
    <p:sldId id="649" r:id="rId22"/>
    <p:sldId id="657" r:id="rId23"/>
    <p:sldId id="804" r:id="rId24"/>
    <p:sldId id="805" r:id="rId25"/>
    <p:sldId id="828" r:id="rId26"/>
    <p:sldId id="806" r:id="rId27"/>
    <p:sldId id="807" r:id="rId28"/>
    <p:sldId id="829" r:id="rId29"/>
    <p:sldId id="721" r:id="rId30"/>
    <p:sldId id="722" r:id="rId31"/>
    <p:sldId id="723" r:id="rId32"/>
    <p:sldId id="720" r:id="rId33"/>
    <p:sldId id="719" r:id="rId34"/>
    <p:sldId id="809" r:id="rId35"/>
    <p:sldId id="800" r:id="rId36"/>
    <p:sldId id="724" r:id="rId37"/>
    <p:sldId id="714" r:id="rId38"/>
    <p:sldId id="765" r:id="rId39"/>
    <p:sldId id="768" r:id="rId40"/>
    <p:sldId id="667" r:id="rId41"/>
    <p:sldId id="830" r:id="rId42"/>
    <p:sldId id="668" r:id="rId43"/>
    <p:sldId id="771" r:id="rId44"/>
    <p:sldId id="772" r:id="rId45"/>
    <p:sldId id="770" r:id="rId46"/>
    <p:sldId id="715" r:id="rId47"/>
    <p:sldId id="766" r:id="rId48"/>
    <p:sldId id="831" r:id="rId49"/>
    <p:sldId id="670" r:id="rId50"/>
    <p:sldId id="773" r:id="rId51"/>
    <p:sldId id="774" r:id="rId52"/>
    <p:sldId id="776" r:id="rId53"/>
    <p:sldId id="793" r:id="rId54"/>
    <p:sldId id="794" r:id="rId55"/>
    <p:sldId id="795" r:id="rId56"/>
    <p:sldId id="796" r:id="rId57"/>
    <p:sldId id="832" r:id="rId58"/>
    <p:sldId id="810" r:id="rId59"/>
    <p:sldId id="811" r:id="rId60"/>
    <p:sldId id="777" r:id="rId61"/>
    <p:sldId id="778" r:id="rId62"/>
    <p:sldId id="779" r:id="rId63"/>
    <p:sldId id="780" r:id="rId64"/>
    <p:sldId id="781" r:id="rId65"/>
    <p:sldId id="782" r:id="rId66"/>
    <p:sldId id="783" r:id="rId67"/>
    <p:sldId id="784" r:id="rId68"/>
    <p:sldId id="812" r:id="rId69"/>
    <p:sldId id="813" r:id="rId70"/>
    <p:sldId id="814" r:id="rId71"/>
    <p:sldId id="739" r:id="rId72"/>
    <p:sldId id="787" r:id="rId73"/>
    <p:sldId id="786" r:id="rId74"/>
    <p:sldId id="785" r:id="rId75"/>
    <p:sldId id="759" r:id="rId76"/>
    <p:sldId id="277" r:id="rId77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800080"/>
    <a:srgbClr val="9900CC"/>
    <a:srgbClr val="00FF00"/>
    <a:srgbClr val="990099"/>
    <a:srgbClr val="008000"/>
    <a:srgbClr val="5F5F5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5" autoAdjust="0"/>
    <p:restoredTop sz="98113" autoAdjust="0"/>
  </p:normalViewPr>
  <p:slideViewPr>
    <p:cSldViewPr>
      <p:cViewPr varScale="1">
        <p:scale>
          <a:sx n="81" d="100"/>
          <a:sy n="81" d="100"/>
        </p:scale>
        <p:origin x="700" y="56"/>
      </p:cViewPr>
      <p:guideLst>
        <p:guide orient="horz" pos="2115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B7C3468-7B7C-43B8-BBE5-5C11F28BA5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752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365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48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076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altLang="zh-CN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《</a:t>
            </a:r>
            <a:r>
              <a:rPr lang="zh-CN" altLang="en-US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编译原理</a:t>
            </a:r>
            <a:r>
              <a:rPr lang="en-US" altLang="zh-CN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484313"/>
            <a:ext cx="6792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静态语义分析与中间代码生成</a:t>
            </a:r>
          </a:p>
        </p:txBody>
      </p:sp>
      <p:sp>
        <p:nvSpPr>
          <p:cNvPr id="4103" name="Rectangle 18"/>
          <p:cNvSpPr>
            <a:spLocks noChangeArrowheads="1"/>
          </p:cNvSpPr>
          <p:nvPr/>
        </p:nvSpPr>
        <p:spPr bwMode="auto">
          <a:xfrm>
            <a:off x="1479550" y="188913"/>
            <a:ext cx="1712967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第七讲</a:t>
            </a:r>
          </a:p>
        </p:txBody>
      </p:sp>
      <p:sp>
        <p:nvSpPr>
          <p:cNvPr id="4104" name="Rectangle 26"/>
          <p:cNvSpPr>
            <a:spLocks noChangeArrowheads="1"/>
          </p:cNvSpPr>
          <p:nvPr/>
        </p:nvSpPr>
        <p:spPr bwMode="auto">
          <a:xfrm>
            <a:off x="0" y="2974331"/>
            <a:ext cx="4587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971550" y="1905000"/>
            <a:ext cx="79216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作用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维护程序中变量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表达式及其他单元的类型信息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刻画程序的行为是否良好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安全可靠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规范类型检查过程的实现</a:t>
            </a:r>
          </a:p>
        </p:txBody>
      </p:sp>
      <p:sp>
        <p:nvSpPr>
          <p:cNvPr id="10243" name="Text Box 19"/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</p:spTree>
    <p:extLst>
      <p:ext uri="{BB962C8B-B14F-4D97-AF65-F5344CB8AC3E}">
        <p14:creationId xmlns:p14="http://schemas.microsoft.com/office/powerpoint/2010/main" val="838631770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971550" y="1905000"/>
            <a:ext cx="7921625" cy="447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类型系统的定义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语法范畴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 定义合法的程序单元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语义范畴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5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 定义类型表达式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kumimoji="1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类型环境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  定义标识符作用域，维护程序中变量的类型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类型规则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  为程序单元定义类型表达式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788F027A-96B4-44AE-9180-B0947357F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554604603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971550" y="1905000"/>
            <a:ext cx="79216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类型系统示例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（面向类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小语言）</a:t>
            </a:r>
            <a:endParaRPr lang="en-US" altLang="zh-CN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类型表达式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Arial" pitchFamily="34" charset="0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基本类型表达式：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int</a:t>
            </a: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数组类型表达式：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array</a:t>
            </a:r>
            <a:r>
              <a:rPr lang="en-US" altLang="zh-CN" sz="2000" kern="100" dirty="0"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 kern="100" dirty="0"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000" kern="100" dirty="0"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其中，</a:t>
            </a:r>
            <a:r>
              <a:rPr lang="en-US" altLang="zh-CN" sz="2000" i="1" kern="100" dirty="0"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是基本数据类型表达式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或数组类型表达式。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</a:rPr>
              <a:t>array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表示元素类型是 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的数组类型。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1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1000" b="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函数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类型表达式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fun</a:t>
            </a:r>
            <a:r>
              <a:rPr lang="en-US" altLang="zh-CN" sz="1800" kern="100" dirty="0"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000" kern="1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其中，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，表示函数的参数个数。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在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类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kern="100" dirty="0" err="1">
                <a:effectLst/>
                <a:ea typeface="Times New Roman" panose="02020603050405020304" pitchFamily="18" charset="0"/>
              </a:rPr>
              <a:t>MiniDecaf</a:t>
            </a:r>
            <a:r>
              <a:rPr lang="en-US" altLang="zh-CN" sz="18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小语言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中，函数的参数和返回值都只能为 </a:t>
            </a:r>
            <a:r>
              <a:rPr lang="en-US" altLang="zh-CN" sz="1800" i="1" kern="100" dirty="0">
                <a:effectLst/>
                <a:ea typeface="Times New Roman" panose="02020603050405020304" pitchFamily="18" charset="0"/>
              </a:rPr>
              <a:t>int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i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专用于有类型错误的程序单元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0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i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ok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专用于没有类型错误的程序单元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595E7E59-636F-4CE8-9C2D-75702DCE4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1121366346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1C2C0678-A704-4672-BEC9-929929062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24744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3BACB2EC-0039-46D8-AA1D-65BD79DD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05000"/>
            <a:ext cx="799293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类型系统示例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（面向类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小语言）</a:t>
            </a:r>
            <a:endParaRPr lang="en-US" altLang="zh-CN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类型环境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Arial" pitchFamily="34" charset="0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类型环境是一个从程序的部分标识符集到类型表达式集合的函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数，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用于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记录一些标识符在某个上下文中被赋予的类型表达式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kern="100" dirty="0">
              <a:solidFill>
                <a:srgbClr val="000000"/>
              </a:solidFill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针对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类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的小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语言，类型环境的值域仅包含 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>
              <a:buNone/>
            </a:pPr>
            <a:r>
              <a:rPr lang="en-US" altLang="zh-CN" sz="1800" kern="1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fun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三种类型表达式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001378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1C2C0678-A704-4672-BEC9-929929062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24744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3BACB2EC-0039-46D8-AA1D-65BD79DD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80123"/>
            <a:ext cx="792162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类型系统示例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（面向类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小语言）</a:t>
            </a:r>
            <a:endParaRPr lang="en-US" altLang="zh-CN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类型环境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（续）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记</a:t>
            </a:r>
            <a:r>
              <a:rPr lang="zh-CN" altLang="en-US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号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：设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类型环境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为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用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u="sng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Cambria Math" panose="02040503050406030204" pitchFamily="18" charset="0"/>
              </a:rPr>
              <a:t>⟼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dirty="0"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表示对类型环境的更新，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这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样 </a:t>
            </a:r>
            <a:r>
              <a:rPr lang="en-US" altLang="zh-CN" sz="1800" b="1" kern="100" dirty="0">
                <a:solidFill>
                  <a:srgbClr val="80008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1800" kern="100" dirty="0">
                <a:solidFill>
                  <a:srgbClr val="80008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u="sng" kern="100" dirty="0">
                <a:solidFill>
                  <a:srgbClr val="80008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800" kern="100" dirty="0">
                <a:solidFill>
                  <a:srgbClr val="80008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solidFill>
                  <a:srgbClr val="800080"/>
                </a:solidFill>
                <a:effectLst/>
                <a:latin typeface="+mn-lt"/>
                <a:ea typeface="宋体" panose="02010600030101010101" pitchFamily="2" charset="-122"/>
                <a:cs typeface="Cambria Math" panose="02040503050406030204" pitchFamily="18" charset="0"/>
              </a:rPr>
              <a:t>⟼</a:t>
            </a:r>
            <a:r>
              <a:rPr lang="en-US" altLang="zh-CN" sz="1800" i="1" kern="100" dirty="0">
                <a:solidFill>
                  <a:srgbClr val="800080"/>
                </a:solidFill>
                <a:effectLst/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>
                <a:solidFill>
                  <a:srgbClr val="80008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100" dirty="0">
                <a:solidFill>
                  <a:srgbClr val="80008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就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表示一个以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+mn-lt"/>
                <a:ea typeface="宋体" panose="02010600030101010101" pitchFamily="2" charset="-122"/>
              </a:rPr>
              <a:t>dom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800" u="sng" kern="100" dirty="0">
                <a:effectLst/>
                <a:latin typeface="+mn-lt"/>
                <a:ea typeface="宋体" panose="02010600030101010101" pitchFamily="2" charset="-122"/>
              </a:rPr>
              <a:t>id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为定义域的类型环境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（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800" kern="100" dirty="0"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为一个变量名，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为一个类型表达式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），其含义为：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对于任意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标识符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</a:rPr>
              <a:t>x </a:t>
            </a:r>
            <a:r>
              <a:rPr lang="zh-CN" altLang="zh-CN" sz="1800" kern="100" dirty="0">
                <a:effectLst/>
                <a:latin typeface="+mn-lt"/>
                <a:ea typeface="宋体" panose="02010600030101010101" pitchFamily="2" charset="-122"/>
                <a:cs typeface="Calibri" panose="020F0502020204030204" pitchFamily="34" charset="0"/>
              </a:rPr>
              <a:t>∈</a:t>
            </a:r>
            <a:r>
              <a:rPr lang="zh-CN" altLang="zh-CN" sz="1800" kern="1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altLang="zh-CN" sz="1800" kern="100" dirty="0" err="1">
                <a:effectLst/>
                <a:latin typeface="+mn-lt"/>
                <a:ea typeface="宋体" panose="02010600030101010101" pitchFamily="2" charset="-122"/>
              </a:rPr>
              <a:t>dom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r>
              <a:rPr lang="en-US" altLang="zh-CN" sz="1800" u="sng" kern="100" dirty="0">
                <a:effectLst/>
                <a:latin typeface="+mn-lt"/>
                <a:ea typeface="宋体" panose="02010600030101010101" pitchFamily="2" charset="-122"/>
              </a:rPr>
              <a:t>id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+mn-lt"/>
                <a:ea typeface="宋体" panose="02010600030101010101" pitchFamily="2" charset="-122"/>
              </a:rPr>
              <a:t>id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</a:rPr>
              <a:t> = x</a:t>
            </a:r>
            <a:r>
              <a:rPr lang="zh-CN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则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u="sng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Cambria Math" panose="02040503050406030204" pitchFamily="18" charset="0"/>
              </a:rPr>
              <a:t>⟼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</a:rPr>
              <a:t>(x) = 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800" kern="100" dirty="0">
                <a:effectLst/>
                <a:latin typeface="+mn-lt"/>
                <a:ea typeface="宋体" panose="02010600030101010101" pitchFamily="2" charset="-122"/>
                <a:cs typeface="Calibri" panose="020F0502020204030204" pitchFamily="34" charset="0"/>
              </a:rPr>
              <a:t>；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否则有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b="1" kern="100" dirty="0">
                <a:effectLst/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u="sng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Cambria Math" panose="02040503050406030204" pitchFamily="18" charset="0"/>
              </a:rPr>
              <a:t>⟼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</a:rPr>
              <a:t>(x) =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</a:rPr>
              <a:t>(x)</a:t>
            </a:r>
          </a:p>
          <a:p>
            <a:pPr lvl="1">
              <a:buNone/>
            </a:pPr>
            <a:endParaRPr lang="en-US" altLang="zh-CN" sz="1800" b="1" kern="100" dirty="0">
              <a:latin typeface="+mn-lt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1800" b="1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另外，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定义一个特殊函数 </a:t>
            </a:r>
            <a:r>
              <a:rPr lang="en-US" altLang="zh-CN" sz="1800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Update(</a:t>
            </a:r>
            <a:r>
              <a:rPr lang="en-US" altLang="zh-CN" sz="1800" b="1" kern="100" dirty="0">
                <a:solidFill>
                  <a:srgbClr val="80008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1800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是一个类型环境，</a:t>
            </a:r>
            <a:r>
              <a:rPr lang="en-US" altLang="zh-CN" sz="1800" i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endParaRPr lang="en-US" altLang="zh-CN" sz="1800" b="1" kern="100" dirty="0"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1800" b="1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一个语句序列，</a:t>
            </a:r>
            <a:r>
              <a:rPr lang="en-US" altLang="zh-CN" sz="18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Update</a:t>
            </a:r>
            <a:r>
              <a:rPr lang="en-US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函数返回的结果是对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更新了</a:t>
            </a:r>
            <a:r>
              <a:rPr lang="en-US" altLang="zh-CN" sz="1800" i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i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最外层作用域</a:t>
            </a:r>
            <a:endParaRPr lang="en-US" altLang="zh-CN" sz="1800" b="1" kern="100" dirty="0"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1800" b="1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的所有声明后所得的类型环境，</a:t>
            </a:r>
            <a:r>
              <a:rPr lang="zh-CN" altLang="en-US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也就是说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，假设</a:t>
            </a:r>
            <a:r>
              <a:rPr lang="en-US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最外层作用域声明</a:t>
            </a:r>
            <a:endParaRPr lang="en-US" altLang="zh-CN" sz="1800" b="1" kern="100" dirty="0"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1800" b="1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了类型为</a:t>
            </a:r>
            <a:r>
              <a:rPr lang="en-US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100" baseline="-250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kern="100" baseline="-250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的变量</a:t>
            </a:r>
            <a:r>
              <a:rPr lang="en-US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800" kern="100" baseline="-250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、类型为</a:t>
            </a:r>
            <a:r>
              <a:rPr lang="en-US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100" baseline="-250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的变量</a:t>
            </a:r>
            <a:r>
              <a:rPr lang="en-US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800" kern="100" baseline="-250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……类型为 </a:t>
            </a:r>
            <a:r>
              <a:rPr lang="en-US" altLang="zh-CN" sz="1800" i="1" kern="100" dirty="0" err="1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100" baseline="-25000" dirty="0" err="1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的变量 </a:t>
            </a:r>
            <a:r>
              <a:rPr lang="en-US" altLang="zh-CN" sz="1800" u="sng" kern="100" dirty="0" err="1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800" kern="100" baseline="-25000" dirty="0" err="1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1800" b="1" kern="100" dirty="0"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1800" b="1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1800" b="1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Update(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18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18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u="sng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800" kern="100" baseline="-250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1800" kern="100" dirty="0">
                <a:effectLst/>
                <a:latin typeface="+mn-lt"/>
                <a:ea typeface="华文楷体" panose="02010600040101010101" pitchFamily="2" charset="-122"/>
                <a:cs typeface="Cambria Math" panose="02040503050406030204" pitchFamily="18" charset="0"/>
              </a:rPr>
              <a:t>⟼ </a:t>
            </a:r>
            <a:r>
              <a:rPr lang="en-US" altLang="zh-CN" sz="1800" i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100" baseline="-250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1800" u="sng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800" kern="100" baseline="-250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1800" kern="100" dirty="0">
                <a:effectLst/>
                <a:latin typeface="+mn-lt"/>
                <a:ea typeface="华文楷体" panose="02010600040101010101" pitchFamily="2" charset="-122"/>
                <a:cs typeface="Cambria Math" panose="02040503050406030204" pitchFamily="18" charset="0"/>
              </a:rPr>
              <a:t>⟼ </a:t>
            </a:r>
            <a:r>
              <a:rPr lang="en-US" altLang="zh-CN" sz="1800" i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100" baseline="-250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]...[</a:t>
            </a:r>
            <a:r>
              <a:rPr lang="en-US" altLang="zh-CN" sz="1800" u="sng" kern="100" dirty="0" err="1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800" kern="100" baseline="-25000" dirty="0" err="1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+mn-lt"/>
                <a:ea typeface="华文楷体" panose="02010600040101010101" pitchFamily="2" charset="-122"/>
                <a:cs typeface="Cambria Math" panose="02040503050406030204" pitchFamily="18" charset="0"/>
              </a:rPr>
              <a:t>⟼ </a:t>
            </a:r>
            <a:r>
              <a:rPr lang="en-US" altLang="zh-CN" sz="1800" i="1" u="sng" kern="100" dirty="0" err="1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100" baseline="-25000" dirty="0" err="1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800" b="1" kern="100" dirty="0"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17002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971550" y="1905000"/>
            <a:ext cx="79216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类型系统示例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（面向类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小语言）</a:t>
            </a:r>
            <a:endParaRPr lang="en-US" altLang="zh-CN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类型规则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Arial" pitchFamily="34" charset="0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引入下列断言形式（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judgements</a:t>
            </a:r>
            <a:r>
              <a:rPr lang="zh-CN" altLang="en-US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：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i="1" kern="100" dirty="0">
              <a:solidFill>
                <a:srgbClr val="990099"/>
              </a:solidFill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None/>
              <a:tabLst/>
              <a:defRPr/>
            </a:pP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├ 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A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0" i="1" u="none" strike="noStrike" kern="1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None/>
              <a:tabLst/>
              <a:defRPr/>
            </a:pP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1" lang="zh-CN" altLang="en-US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├ 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0" i="1" u="none" strike="noStrike" kern="1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None/>
              <a:tabLst/>
              <a:defRPr/>
            </a:pPr>
            <a:r>
              <a:rPr lang="en-US" altLang="zh-CN" sz="2000" i="1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kern="1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2000" i="1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kumimoji="1" lang="en-US" altLang="zh-CN" sz="2000" b="0" i="1" u="none" strike="noStrike" kern="1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None/>
              <a:tabLst/>
              <a:defRPr/>
            </a:pPr>
            <a:endParaRPr kumimoji="1" lang="en-US" altLang="zh-CN" sz="1000" b="0" i="1" u="none" strike="noStrike" kern="1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None/>
              <a:defRPr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这里，</a:t>
            </a:r>
            <a:r>
              <a:rPr lang="en-US" altLang="zh-CN" sz="2000" i="1" kern="100" dirty="0">
                <a:latin typeface="Arial"/>
                <a:ea typeface="宋体" panose="02010600030101010101" pitchFamily="2" charset="-122"/>
              </a:rPr>
              <a:t>t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代表类型声明，</a:t>
            </a:r>
            <a:r>
              <a:rPr lang="en-US" altLang="zh-CN" sz="2000" i="1" kern="100" dirty="0">
                <a:latin typeface="Arial"/>
                <a:ea typeface="宋体" panose="02010600030101010101" pitchFamily="2" charset="-122"/>
              </a:rPr>
              <a:t>e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代表除了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类型声明和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语句序列之外的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  <a:defRPr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程序单元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i="1" kern="100" dirty="0">
                <a:latin typeface="Arial"/>
                <a:ea typeface="宋体" panose="02010600030101010101" pitchFamily="2" charset="-122"/>
              </a:rPr>
              <a:t>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代表一个语句序列，</a:t>
            </a:r>
            <a:r>
              <a:rPr lang="en-US" altLang="zh-CN" sz="2000" i="1" kern="100" dirty="0">
                <a:latin typeface="Arial"/>
                <a:ea typeface="宋体" panose="02010600030101010101" pitchFamily="2" charset="-122"/>
              </a:rPr>
              <a:t>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代表一个类型表达式，</a:t>
            </a:r>
            <a:r>
              <a:rPr lang="en-US" altLang="zh-CN" sz="2000" i="1" kern="100" dirty="0">
                <a:latin typeface="Arial"/>
                <a:ea typeface="宋体" panose="02010600030101010101" pitchFamily="2" charset="-122"/>
              </a:rPr>
              <a:t>e</a:t>
            </a:r>
            <a:r>
              <a:rPr lang="zh-CN" altLang="zh-CN" sz="2000" kern="100" dirty="0">
                <a:latin typeface="Arial"/>
                <a:ea typeface="宋体" panose="02010600030101010101" pitchFamily="2" charset="-122"/>
              </a:rPr>
              <a:t>：</a:t>
            </a:r>
            <a:r>
              <a:rPr lang="en-US" altLang="zh-CN" sz="2000" i="1" kern="100" dirty="0">
                <a:latin typeface="Arial"/>
                <a:ea typeface="宋体" panose="02010600030101010101" pitchFamily="2" charset="-122"/>
              </a:rPr>
              <a:t>A </a:t>
            </a:r>
          </a:p>
          <a:p>
            <a:pPr lvl="1">
              <a:buNone/>
              <a:defRPr/>
            </a:pPr>
            <a:r>
              <a:rPr lang="en-US" altLang="zh-CN" sz="2000" b="1" i="1" kern="100" dirty="0">
                <a:latin typeface="Arial"/>
                <a:ea typeface="宋体" panose="02010600030101010101" pitchFamily="2" charset="-122"/>
              </a:rPr>
              <a:t>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读作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000" i="1" kern="100" dirty="0">
                <a:latin typeface="Arial"/>
                <a:ea typeface="宋体" panose="02010600030101010101" pitchFamily="2" charset="-122"/>
              </a:rPr>
              <a:t>e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的类型为 </a:t>
            </a:r>
            <a:r>
              <a:rPr lang="en-US" altLang="zh-CN" sz="2000" i="1" kern="100" dirty="0">
                <a:latin typeface="Arial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；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为方便，我们引入了一个元变量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用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  <a:defRPr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来表明所考虑的语句序列是否在一个循环体中，有两种可能的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  <a:defRPr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取值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: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kern="100" dirty="0">
                <a:effectLst/>
                <a:ea typeface="Times New Roman" panose="02020603050405020304" pitchFamily="18" charset="0"/>
              </a:rPr>
              <a:t>in 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在某个循环体中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1800" kern="100" dirty="0">
                <a:effectLst/>
                <a:ea typeface="Times New Roman" panose="02020603050405020304" pitchFamily="18" charset="0"/>
              </a:rPr>
              <a:t>out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不在任何一个循环体中</a:t>
            </a: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A4CA8C84-6799-4F78-991A-B52214265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377986106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17"/>
              <p:cNvSpPr>
                <a:spLocks noChangeArrowheads="1"/>
              </p:cNvSpPr>
              <p:nvPr/>
            </p:nvSpPr>
            <p:spPr bwMode="auto">
              <a:xfrm>
                <a:off x="971550" y="1905000"/>
                <a:ext cx="8064946" cy="4385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ClrTx/>
                  <a:buFont typeface="Symbol" pitchFamily="18" charset="2"/>
                  <a:buChar char="-"/>
                </a:pPr>
                <a:r>
                  <a:rPr lang="en-US" altLang="zh-CN" sz="2800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  </a:t>
                </a:r>
                <a:r>
                  <a:rPr lang="zh-CN" altLang="en-US" sz="2800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类型系统示例</a:t>
                </a:r>
                <a:r>
                  <a:rPr lang="zh-CN" altLang="en-US" sz="2800" b="1" dirty="0">
                    <a:latin typeface="+mn-lt"/>
                    <a:ea typeface="华文楷体" panose="02010600040101010101" pitchFamily="2" charset="-122"/>
                  </a:rPr>
                  <a:t>（面向类 </a:t>
                </a:r>
                <a:r>
                  <a:rPr lang="en-US" altLang="zh-CN" sz="2800" dirty="0" err="1">
                    <a:latin typeface="+mn-lt"/>
                    <a:ea typeface="华文楷体" panose="02010600040101010101" pitchFamily="2" charset="-122"/>
                  </a:rPr>
                  <a:t>MiniDecaf</a:t>
                </a:r>
                <a:r>
                  <a:rPr lang="en-US" altLang="zh-CN" sz="2800" dirty="0"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b="1" dirty="0">
                    <a:latin typeface="+mn-lt"/>
                    <a:ea typeface="华文楷体" panose="02010600040101010101" pitchFamily="2" charset="-122"/>
                  </a:rPr>
                  <a:t>小语言）</a:t>
                </a:r>
                <a:endParaRPr lang="en-US" altLang="zh-CN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endParaRPr>
              </a:p>
              <a:p>
                <a:pPr>
                  <a:buClrTx/>
                  <a:buFont typeface="Symbol" pitchFamily="18" charset="2"/>
                  <a:buNone/>
                </a:pPr>
                <a:endParaRPr lang="zh-CN" altLang="en-US" sz="1000" b="1" dirty="0">
                  <a:latin typeface="+mn-lt"/>
                  <a:ea typeface="华文楷体" panose="02010600040101010101" pitchFamily="2" charset="-122"/>
                </a:endParaRPr>
              </a:p>
              <a:p>
                <a:pPr lvl="1">
                  <a:buFontTx/>
                  <a:buChar char="•"/>
                </a:pPr>
                <a:r>
                  <a:rPr lang="zh-CN" altLang="en-US" i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zh-CN" altLang="en-US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类型规则</a:t>
                </a:r>
                <a:r>
                  <a:rPr lang="zh-CN" altLang="en-US" b="1" dirty="0">
                    <a:latin typeface="+mn-lt"/>
                    <a:ea typeface="华文楷体" panose="02010600040101010101" pitchFamily="2" charset="-122"/>
                  </a:rPr>
                  <a:t>（针对部分</a:t>
                </a:r>
                <a:r>
                  <a:rPr lang="zh-CN" altLang="en-US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表达式</a:t>
                </a:r>
                <a:r>
                  <a:rPr lang="zh-CN" altLang="en-US" b="1" dirty="0">
                    <a:latin typeface="+mn-lt"/>
                    <a:ea typeface="华文楷体" panose="02010600040101010101" pitchFamily="2" charset="-122"/>
                  </a:rPr>
                  <a:t>）</a:t>
                </a:r>
                <a:endParaRPr lang="en-US" altLang="zh-CN" sz="1000" dirty="0">
                  <a:latin typeface="Arial" pitchFamily="34" charset="0"/>
                </a:endParaRPr>
              </a:p>
              <a:p>
                <a:pPr marL="914400" marR="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800080"/>
                  </a:buClr>
                  <a:buSzTx/>
                  <a:buNone/>
                  <a:tabLst/>
                  <a:defRPr/>
                </a:pPr>
                <a:endParaRPr lang="en-US" altLang="zh-CN" sz="1000" dirty="0"/>
              </a:p>
              <a:p>
                <a:pPr>
                  <a:buNone/>
                  <a:defRPr/>
                </a:pP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itchFamily="34" charset="0"/>
                    <a:ea typeface="楷体_GB2312" pitchFamily="49" charset="-122"/>
                    <a:cs typeface="+mn-cs"/>
                  </a:rPr>
                  <a:t>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sng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int</m:t>
                        </m:r>
                      </m:den>
                    </m:f>
                    <m:r>
                      <a:rPr kumimoji="1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/>
                      <m:t>E</m:t>
                    </m:r>
                    <m:r>
                      <m:rPr>
                        <m:nor/>
                      </m:rPr>
                      <a:rPr lang="en-US" altLang="zh-CN" sz="2000"/>
                      <m:t>−</m:t>
                    </m:r>
                    <m:r>
                      <m:rPr>
                        <m:nor/>
                      </m:rPr>
                      <a:rPr lang="en-US" altLang="zh-CN" sz="2000"/>
                      <m:t>int</m:t>
                    </m:r>
                    <m:r>
                      <a:rPr kumimoji="1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en-US" altLang="zh-CN" sz="2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</a:endParaRPr>
              </a:p>
              <a:p>
                <a:pPr>
                  <a:buFont typeface="Wingdings" pitchFamily="2" charset="2"/>
                  <a:buNone/>
                  <a:defRPr/>
                </a:pPr>
                <a:endParaRPr kumimoji="1" lang="en-US" altLang="zh-CN" sz="1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  <a:p>
                <a:pPr>
                  <a:buNone/>
                  <a:defRPr/>
                </a:pPr>
                <a:r>
                  <a:rPr kumimoji="1" lang="en-US" altLang="zh-CN" sz="2000" b="0" u="none" strike="noStrike" kern="1200" cap="none" spc="0" normalizeH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cs typeface="+mn-cs"/>
                  </a:rPr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a:rPr kumimoji="1" lang="en-US" altLang="zh-CN" sz="2000" b="1" i="1" u="none" strike="noStrike" kern="1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sz="2000" b="0" i="0" u="sng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 =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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+mn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where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sym typeface="Symbol" panose="05050102010706020507" pitchFamily="18" charset="2"/>
                          </a:rPr>
                          <m:t></m:t>
                        </m:r>
                        <m:r>
                          <m:rPr>
                            <m:nor/>
                          </m:rPr>
                          <a:rPr lang="en-US" altLang="zh-CN" sz="2000"/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/>
                          <m:t>is</m:t>
                        </m:r>
                        <m:r>
                          <m:rPr>
                            <m:nor/>
                          </m:rPr>
                          <a:rPr lang="en-US" altLang="zh-CN" sz="2000"/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/>
                          <m:t>int</m:t>
                        </m:r>
                        <m:r>
                          <m:rPr>
                            <m:nor/>
                          </m:rPr>
                          <a:rPr lang="en-US" altLang="zh-CN" sz="2000"/>
                          <m:t>, </m:t>
                        </m:r>
                        <m:r>
                          <m:rPr>
                            <m:nor/>
                          </m:rPr>
                          <a:rPr lang="en-US" altLang="zh-CN" sz="2000"/>
                          <m:t>array</m:t>
                        </m:r>
                        <m:r>
                          <m:rPr>
                            <m:nor/>
                          </m:rPr>
                          <a:rPr lang="en-US" altLang="zh-CN" sz="2000"/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/>
                          <m:t>or</m:t>
                        </m:r>
                        <m:r>
                          <m:rPr>
                            <m:nor/>
                          </m:rPr>
                          <a:rPr lang="en-US" altLang="zh-CN" sz="2000"/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/>
                          <m:t>function</m:t>
                        </m:r>
                        <m:r>
                          <m:rPr>
                            <m:nor/>
                          </m:rPr>
                          <a:rPr lang="en-US" altLang="zh-CN" sz="2000"/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/>
                          <m:t>type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</a:rPr>
                          <m:t>├ </m:t>
                        </m:r>
                        <m:r>
                          <m:rPr>
                            <m:nor/>
                          </m:rPr>
                          <a:rPr kumimoji="1" lang="en-US" altLang="zh-CN" sz="2000" b="0" i="0" u="sng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sym typeface="Symbol" panose="05050102010706020507" pitchFamily="18" charset="2"/>
                          </a:rPr>
                          <m:t>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en-US" altLang="zh-CN" sz="2000" dirty="0"/>
                  <a:t>(E-id)</a:t>
                </a:r>
                <a:endParaRPr kumimoji="1" lang="en-US" altLang="zh-CN" sz="2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</a:endParaRPr>
              </a:p>
              <a:p>
                <a:pPr>
                  <a:buNone/>
                  <a:defRPr/>
                </a:pPr>
                <a:endParaRPr lang="en-US" altLang="zh-CN" sz="1000" i="1" kern="100" noProof="0" dirty="0">
                  <a:solidFill>
                    <a:srgbClr val="990099"/>
                  </a:solidFill>
                  <a:latin typeface="Arial"/>
                  <a:ea typeface="宋体" panose="02010600030101010101" pitchFamily="2" charset="-122"/>
                </a:endParaRPr>
              </a:p>
              <a:p>
                <a:pPr>
                  <a:buNone/>
                  <a:defRPr/>
                </a:pP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itchFamily="34" charset="0"/>
                    <a:ea typeface="楷体_GB2312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├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altLang="zh-CN" sz="20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      </m:t>
                        </m:r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zh-CN" alt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kumimoji="1" lang="zh-CN" alt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altLang="zh-CN" sz="20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en-US" altLang="zh-CN" sz="2000" b="1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sng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bop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1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int</m:t>
                        </m:r>
                      </m:den>
                    </m:f>
                    <m:r>
                      <m:rPr>
                        <m:nor/>
                      </m:rPr>
                      <a:rPr lang="en-US" altLang="zh-CN" sz="2000" dirty="0"/>
                      <m:t>(</m:t>
                    </m:r>
                    <m:r>
                      <m:rPr>
                        <m:nor/>
                      </m:rPr>
                      <a:rPr lang="en-US" altLang="zh-CN" sz="2000" dirty="0"/>
                      <m:t>E</m:t>
                    </m:r>
                    <m:r>
                      <m:rPr>
                        <m:nor/>
                      </m:rPr>
                      <a:rPr lang="en-US" altLang="zh-CN" sz="2000" dirty="0"/>
                      <m:t>−</m:t>
                    </m:r>
                    <m:r>
                      <m:rPr>
                        <m:nor/>
                      </m:rPr>
                      <a:rPr lang="en-US" altLang="zh-CN" sz="2000" b="0" i="0" dirty="0" smtClean="0"/>
                      <m:t>bop</m:t>
                    </m:r>
                    <m:r>
                      <m:rPr>
                        <m:nor/>
                      </m:rPr>
                      <a:rPr lang="en-US" altLang="zh-CN" sz="2000" dirty="0"/>
                      <m:t>)</m:t>
                    </m:r>
                    <m:r>
                      <m:rPr>
                        <m:nor/>
                      </m:rPr>
                      <a:rPr lang="en-US" altLang="zh-CN" sz="2000" b="0" i="0" dirty="0" smtClean="0"/>
                      <m:t>   </m:t>
                    </m:r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├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array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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    </m:t>
                        </m:r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zh-CN" alt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1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int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├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] 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</m:t>
                        </m:r>
                      </m:den>
                    </m:f>
                  </m:oMath>
                </a14:m>
                <a:r>
                  <a:rPr lang="en-US" altLang="zh-CN" sz="2000" dirty="0"/>
                  <a:t>(E-access)</a:t>
                </a:r>
              </a:p>
              <a:p>
                <a:pPr>
                  <a:buNone/>
                  <a:defRPr/>
                </a:pPr>
                <a:endParaRPr lang="en-US" altLang="zh-CN" sz="2000" i="1" kern="100" dirty="0">
                  <a:solidFill>
                    <a:srgbClr val="990099"/>
                  </a:solidFill>
                  <a:latin typeface="Arial"/>
                  <a:ea typeface="宋体" panose="02010600030101010101" pitchFamily="2" charset="-122"/>
                </a:endParaRPr>
              </a:p>
              <a:p>
                <a:pP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000" b="1" kern="100" dirty="0">
                              <a:solidFill>
                                <a:srgbClr val="000000"/>
                              </a:solidFill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</m:t>
                          </m:r>
                          <m:r>
                            <m:rPr>
                              <m:nor/>
                            </m:rPr>
                            <a:rPr kumimoji="1" lang="zh-CN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楷体_GB2312" pitchFamily="49" charset="-122"/>
                              <a:cs typeface="+mn-cs"/>
                            </a:rPr>
                            <m:t>├</m:t>
                          </m:r>
                          <m:r>
                            <m:rPr>
                              <m:nor/>
                            </m:rPr>
                            <a:rPr kumimoji="1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楷体_GB2312" pitchFamily="49" charset="-122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sng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id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fun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zh-CN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    </m:t>
                          </m:r>
                          <m:r>
                            <m:rPr>
                              <m:nor/>
                            </m:rPr>
                            <a:rPr lang="en-US" altLang="zh-CN" sz="2000" b="1" kern="100" dirty="0">
                              <a:solidFill>
                                <a:srgbClr val="000000"/>
                              </a:solidFill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</m:t>
                          </m:r>
                          <m:r>
                            <m:rPr>
                              <m:nor/>
                            </m:rPr>
                            <a:rPr kumimoji="1" lang="zh-CN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├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 i="1" kern="10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int</m:t>
                          </m:r>
                          <m:r>
                            <m:rPr>
                              <m:nor/>
                            </m:rPr>
                            <a:rPr lang="en-US" altLang="zh-CN" sz="2000" b="1" i="0" kern="10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   </m:t>
                          </m:r>
                          <m:r>
                            <m:rPr>
                              <m:nor/>
                            </m:rPr>
                            <a:rPr lang="en-US" altLang="zh-CN" sz="2000" b="1" kern="100" dirty="0">
                              <a:solidFill>
                                <a:srgbClr val="000000"/>
                              </a:solidFill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</m:t>
                          </m:r>
                          <m:r>
                            <m:rPr>
                              <m:nor/>
                            </m:rPr>
                            <a:rPr lang="zh-CN" alt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├</m:t>
                          </m:r>
                          <m:r>
                            <m:rPr>
                              <m:nor/>
                            </m:rPr>
                            <a:rPr lang="en-US" altLang="zh-CN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sz="2000" b="0" i="1" baseline="-25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zh-CN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lang="en-US" altLang="zh-CN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 i="1" kern="10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int</m:t>
                          </m:r>
                          <m:r>
                            <m:rPr>
                              <m:nor/>
                            </m:rPr>
                            <a:rPr lang="en-US" altLang="zh-CN" sz="2000" b="0" i="1" kern="10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 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m:rPr>
                              <m:nor/>
                            </m:rPr>
                            <a:rPr kumimoji="1" lang="en-US" altLang="zh-CN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 b="1" kern="100" dirty="0">
                              <a:solidFill>
                                <a:srgbClr val="000000"/>
                              </a:solidFill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</m:t>
                          </m:r>
                          <m:r>
                            <m:rPr>
                              <m:nor/>
                            </m:rPr>
                            <a:rPr kumimoji="1" lang="zh-CN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├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sz="2000" i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 i="1" kern="10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int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b="1" kern="100" dirty="0">
                              <a:solidFill>
                                <a:srgbClr val="000000"/>
                              </a:solidFill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</m:t>
                          </m:r>
                          <m:r>
                            <m:rPr>
                              <m:nor/>
                            </m:rPr>
                            <a:rPr kumimoji="1" lang="zh-CN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楷体_GB2312" pitchFamily="49" charset="-122"/>
                              <a:cs typeface="+mn-cs"/>
                            </a:rPr>
                            <m:t>├</m:t>
                          </m:r>
                          <m:r>
                            <m:rPr>
                              <m:nor/>
                            </m:rPr>
                            <a:rPr kumimoji="1" lang="en-US" altLang="zh-CN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楷体_GB2312" pitchFamily="49" charset="-122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sng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id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 i="1" kern="10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int</m:t>
                          </m:r>
                        </m:den>
                      </m:f>
                    </m:oMath>
                  </m:oMathPara>
                </a14:m>
                <a:endParaRPr kumimoji="1" lang="en-US" altLang="zh-CN" sz="2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242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50" y="1905000"/>
                <a:ext cx="8064946" cy="4385111"/>
              </a:xfrm>
              <a:prstGeom prst="rect">
                <a:avLst/>
              </a:prstGeom>
              <a:blipFill>
                <a:blip r:embed="rId2"/>
                <a:stretch>
                  <a:fillRect l="-1587" t="-2086" r="-19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5CF1815C-ED84-47C1-A98A-96A4CF1A5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2404094638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17"/>
              <p:cNvSpPr>
                <a:spLocks noChangeArrowheads="1"/>
              </p:cNvSpPr>
              <p:nvPr/>
            </p:nvSpPr>
            <p:spPr bwMode="auto">
              <a:xfrm>
                <a:off x="971550" y="1905000"/>
                <a:ext cx="7921625" cy="4241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ClrTx/>
                  <a:buFont typeface="Symbol" pitchFamily="18" charset="2"/>
                  <a:buChar char="-"/>
                </a:pPr>
                <a:r>
                  <a:rPr lang="en-US" altLang="zh-CN" sz="2800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  </a:t>
                </a:r>
                <a:r>
                  <a:rPr lang="zh-CN" altLang="en-US" sz="2800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类型系统示例</a:t>
                </a:r>
                <a:r>
                  <a:rPr lang="zh-CN" altLang="en-US" sz="2800" b="1" dirty="0">
                    <a:latin typeface="+mn-lt"/>
                    <a:ea typeface="华文楷体" panose="02010600040101010101" pitchFamily="2" charset="-122"/>
                  </a:rPr>
                  <a:t>（面向类 </a:t>
                </a:r>
                <a:r>
                  <a:rPr lang="en-US" altLang="zh-CN" sz="2800" dirty="0" err="1">
                    <a:latin typeface="+mn-lt"/>
                    <a:ea typeface="华文楷体" panose="02010600040101010101" pitchFamily="2" charset="-122"/>
                  </a:rPr>
                  <a:t>MiniDecaf</a:t>
                </a:r>
                <a:r>
                  <a:rPr lang="en-US" altLang="zh-CN" sz="2800" dirty="0"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b="1" dirty="0">
                    <a:latin typeface="+mn-lt"/>
                    <a:ea typeface="华文楷体" panose="02010600040101010101" pitchFamily="2" charset="-122"/>
                  </a:rPr>
                  <a:t>小语言）</a:t>
                </a:r>
                <a:endParaRPr lang="en-US" altLang="zh-CN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endParaRPr>
              </a:p>
              <a:p>
                <a:pPr>
                  <a:buClrTx/>
                  <a:buFont typeface="Symbol" pitchFamily="18" charset="2"/>
                  <a:buNone/>
                </a:pPr>
                <a:endParaRPr lang="zh-CN" altLang="en-US" sz="1000" b="1" dirty="0">
                  <a:latin typeface="+mn-lt"/>
                  <a:ea typeface="华文楷体" panose="02010600040101010101" pitchFamily="2" charset="-122"/>
                </a:endParaRPr>
              </a:p>
              <a:p>
                <a:pPr lvl="1">
                  <a:buFontTx/>
                  <a:buChar char="•"/>
                </a:pPr>
                <a:r>
                  <a:rPr lang="zh-CN" altLang="en-US" i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zh-CN" altLang="en-US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类型规则</a:t>
                </a:r>
                <a:r>
                  <a:rPr lang="zh-CN" altLang="en-US" b="1" dirty="0">
                    <a:latin typeface="+mn-lt"/>
                    <a:ea typeface="华文楷体" panose="02010600040101010101" pitchFamily="2" charset="-122"/>
                  </a:rPr>
                  <a:t>（针对部分</a:t>
                </a:r>
                <a:r>
                  <a:rPr lang="zh-CN" altLang="en-US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语句</a:t>
                </a:r>
                <a:r>
                  <a:rPr lang="zh-CN" altLang="en-US" b="1" dirty="0">
                    <a:latin typeface="+mn-lt"/>
                    <a:ea typeface="华文楷体" panose="02010600040101010101" pitchFamily="2" charset="-122"/>
                  </a:rPr>
                  <a:t>）</a:t>
                </a:r>
                <a:endParaRPr kumimoji="1" lang="en-US" altLang="zh-CN" sz="1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  <a:p>
                <a:pPr marL="914400" marR="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800080"/>
                  </a:buClr>
                  <a:buSzTx/>
                  <a:buFont typeface="Wingdings" pitchFamily="2" charset="2"/>
                  <a:buNone/>
                  <a:tabLst/>
                  <a:defRPr/>
                </a:pPr>
                <a:endParaRPr kumimoji="1" lang="en-US" altLang="zh-CN" sz="1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  <a:p>
                <a:pPr lvl="1">
                  <a:buNone/>
                  <a:defRPr/>
                </a:pPr>
                <a:r>
                  <a:rPr kumimoji="1" lang="en-US" altLang="zh-CN" sz="1000" b="0" i="1" u="none" strike="noStrike" kern="100" cap="none" spc="0" normalizeH="0" baseline="0" noProof="0" dirty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Arial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├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2000" kern="100" dirty="0"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20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2000" b="0" i="1" kern="100" baseline="-2500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ok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2000" kern="100" dirty="0"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20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2000" b="0" i="1" kern="100" baseline="-2500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ok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2000" kern="100" dirty="0"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20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2000" b="0" i="1" kern="100" baseline="-2500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if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2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ok</m:t>
                        </m:r>
                      </m:den>
                    </m:f>
                  </m:oMath>
                </a14:m>
                <a:r>
                  <a:rPr lang="en-US" altLang="zh-CN" sz="2000" dirty="0"/>
                  <a:t> (S-if)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en-US" sz="2000"/>
                          <m:t>├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</m:t>
                        </m:r>
                        <m:r>
                          <m:rPr>
                            <m:nor/>
                          </m:rPr>
                          <a:rPr lang="en-US" altLang="zh-CN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2000" kern="100" dirty="0"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20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2000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ok</m:t>
                        </m:r>
                      </m:den>
                    </m:f>
                  </m:oMath>
                </a14:m>
                <a:r>
                  <a:rPr lang="en-US" altLang="zh-CN" sz="1000" i="1" kern="100" dirty="0">
                    <a:solidFill>
                      <a:srgbClr val="990099"/>
                    </a:solidFill>
                    <a:latin typeface="Arial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/>
                  <a:t> (S-exp)</a:t>
                </a:r>
                <a:endParaRPr kumimoji="1" lang="en-US" altLang="zh-CN" sz="2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</a:endParaRPr>
              </a:p>
              <a:p>
                <a:pPr lvl="1">
                  <a:buFont typeface="Wingdings" pitchFamily="2" charset="2"/>
                  <a:buNone/>
                  <a:defRPr/>
                </a:pPr>
                <a:endParaRPr kumimoji="1" lang="en-US" altLang="zh-CN" sz="1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  <a:p>
                <a:pPr lvl="1">
                  <a:buNone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en-US" sz="2000"/>
                          <m:t>├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lang="en-US" altLang="zh-CN" sz="20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</m:t>
                        </m:r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2000" kern="100" dirty="0"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2000" b="0" i="1" kern="100" baseline="-2500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altLang="zh-CN" sz="20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ok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2000" kern="100" dirty="0"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20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2000" b="0" i="0" kern="100" baseline="-2500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while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ok</m:t>
                        </m:r>
                      </m:den>
                    </m:f>
                  </m:oMath>
                </a14:m>
                <a:r>
                  <a:rPr kumimoji="1" lang="en-US" altLang="zh-CN" sz="1000" b="0" i="1" u="none" strike="noStrike" kern="100" cap="none" spc="0" normalizeH="0" baseline="0" noProof="0" dirty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Arial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en-US" altLang="zh-CN" sz="2000" dirty="0"/>
                  <a:t>(S-while)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nor/>
                          </m:rPr>
                          <a:rPr lang="en-US" altLang="zh-CN" sz="2000" dirty="0"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2000" dirty="0"/>
                          <m:t>├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in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break</m:t>
                        </m:r>
                        <m:r>
                          <m:rPr>
                            <m:nor/>
                          </m:rPr>
                          <a:rPr lang="en-US" altLang="zh-CN" sz="2000"/>
                          <m:t> : </m:t>
                        </m:r>
                        <m:r>
                          <m:rPr>
                            <m:nor/>
                          </m:rPr>
                          <a:rPr lang="en-US" altLang="zh-CN" sz="2000"/>
                          <m:t>ok</m:t>
                        </m:r>
                      </m:den>
                    </m:f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b="0" i="0" smtClean="0"/>
                      <m:t>S</m:t>
                    </m:r>
                    <m:r>
                      <m:rPr>
                        <m:nor/>
                      </m:rPr>
                      <a:rPr lang="en-US" altLang="zh-CN" sz="2000"/>
                      <m:t>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break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lvl="2">
                  <a:buNone/>
                  <a:defRPr/>
                </a:pPr>
                <a:endParaRPr lang="en-US" altLang="zh-CN" sz="1000" i="1" kern="100" dirty="0">
                  <a:solidFill>
                    <a:srgbClr val="990099"/>
                  </a:solidFill>
                  <a:latin typeface="Arial"/>
                  <a:ea typeface="宋体" panose="02010600030101010101" pitchFamily="2" charset="-122"/>
                </a:endParaRPr>
              </a:p>
              <a:p>
                <a:pPr>
                  <a:buNone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18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</m:t>
                        </m:r>
                        <m:r>
                          <m:rPr>
                            <m:nor/>
                          </m:rPr>
                          <a:rPr lang="en-US" altLang="zh-CN" sz="1800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1800" b="1" i="0" baseline="-25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</m:t>
                        </m:r>
                        <m:r>
                          <m:rPr>
                            <m:nor/>
                          </m:rPr>
                          <a:rPr lang="en-US" altLang="zh-CN" sz="18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i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altLang="zh-CN" sz="18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lang="en-US" altLang="zh-CN" sz="18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sz="18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sz="18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b="0" i="1" baseline="-25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</m:t>
                        </m:r>
                        <m:r>
                          <m:rPr>
                            <m:nor/>
                          </m:rPr>
                          <a:rPr lang="en-US" altLang="zh-CN" sz="1800" b="0" i="0" baseline="-25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2      </m:t>
                        </m:r>
                        <m:r>
                          <m:rPr>
                            <m:nor/>
                          </m:rPr>
                          <a:rPr lang="en-US" altLang="zh-CN" sz="18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1800" kern="100" dirty="0"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18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altLang="zh-CN" sz="18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ok</m:t>
                        </m:r>
                        <m:r>
                          <m:rPr>
                            <m:nor/>
                          </m:rPr>
                          <a:rPr lang="en-US" altLang="zh-CN" sz="18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or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may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be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empty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18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1800" kern="100" dirty="0"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18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1800" b="0" i="0" kern="100" baseline="-2500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sz="1800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US" altLang="zh-CN" sz="1800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 ( </m:t>
                        </m:r>
                        <m:r>
                          <m:rPr>
                            <m:nor/>
                          </m:rPr>
                          <a:rPr lang="en-US" altLang="zh-CN" sz="18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i="1" kern="100" baseline="-250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1800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zh-CN" altLang="en-US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；</m:t>
                        </m:r>
                        <m:r>
                          <m:rPr>
                            <m:nor/>
                          </m:rPr>
                          <a:rPr lang="en-US" altLang="zh-CN" sz="18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i="1" kern="100" baseline="-250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1800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zh-CN" altLang="en-US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；</m:t>
                        </m:r>
                        <m:r>
                          <m:rPr>
                            <m:nor/>
                          </m:rPr>
                          <a:rPr lang="en-US" altLang="zh-CN" sz="18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i="1" kern="100" baseline="-250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altLang="zh-CN" sz="1800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1800" b="0" i="1" kern="10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18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kumimoji="1" lang="en-US" altLang="zh-CN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:  </m:t>
                        </m:r>
                        <m:r>
                          <m:rPr>
                            <m:nor/>
                          </m:rP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ok</m:t>
                        </m:r>
                      </m:den>
                    </m:f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800"/>
                      <m:t>S</m:t>
                    </m:r>
                    <m:r>
                      <m:rPr>
                        <m:nor/>
                      </m:rPr>
                      <a:rPr lang="en-US" altLang="zh-CN" sz="1800"/>
                      <m:t>−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fore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>
                  <a:buNone/>
                  <a:defRPr/>
                </a:pPr>
                <a:endParaRPr lang="en-US" altLang="zh-CN" sz="1000" dirty="0"/>
              </a:p>
              <a:p>
                <a:pPr lvl="1">
                  <a:buNone/>
                  <a:defRPr/>
                </a:pPr>
                <a:r>
                  <a:rPr kumimoji="1" lang="en-US" altLang="zh-CN" sz="1000" b="0" i="1" u="none" strike="noStrike" kern="100" cap="none" spc="0" normalizeH="0" baseline="0" noProof="0" dirty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Arial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1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zh-CN" sz="20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-2500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ok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sz="2000" smtClean="0">
                            <a:solidFill>
                              <a:srgbClr val="333399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Update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en-US" altLang="zh-CN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zh-CN" altLang="zh-CN" sz="20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-2500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ok</m:t>
                        </m:r>
                      </m:num>
                      <m:den>
                        <m:r>
                          <m:rPr>
                            <m:nor/>
                          </m:rPr>
                          <a:rPr kumimoji="1" lang="en-US" altLang="zh-CN" sz="2000" b="1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zh-CN" sz="20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-2500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ok</m:t>
                        </m:r>
                      </m:den>
                    </m:f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itchFamily="34" charset="0"/>
                    <a:ea typeface="楷体_GB2312" pitchFamily="49" charset="-122"/>
                    <a:cs typeface="+mn-cs"/>
                  </a:rPr>
                  <a:t> (S-S)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kumimoji="1" lang="en-US" altLang="zh-CN" sz="2000" b="1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├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  </m:t>
                        </m:r>
                      </m:num>
                      <m:den>
                        <m:r>
                          <m:rPr>
                            <m:nor/>
                          </m:rPr>
                          <a:rPr kumimoji="1" lang="en-US" altLang="zh-CN" sz="2000" b="1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zh-CN" sz="20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-2500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00" cap="none" spc="0" normalizeH="0" baseline="-2500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kumimoji="1" lang="en-US" altLang="zh-CN" sz="2000" b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return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ok</m:t>
                        </m:r>
                      </m:den>
                    </m:f>
                  </m:oMath>
                </a14:m>
                <a:r>
                  <a:rPr kumimoji="1" lang="en-US" altLang="zh-CN" sz="1000" b="0" i="1" u="none" strike="noStrike" kern="100" cap="none" spc="0" normalizeH="0" baseline="0" noProof="0" dirty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Arial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itchFamily="34" charset="0"/>
                    <a:ea typeface="楷体_GB2312" pitchFamily="49" charset="-122"/>
                    <a:cs typeface="+mn-cs"/>
                  </a:rPr>
                  <a:t> (S-return)</a:t>
                </a:r>
                <a:endParaRPr kumimoji="1" lang="en-US" altLang="zh-CN" sz="2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242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50" y="1905000"/>
                <a:ext cx="7921625" cy="4241674"/>
              </a:xfrm>
              <a:prstGeom prst="rect">
                <a:avLst/>
              </a:prstGeom>
              <a:blipFill>
                <a:blip r:embed="rId2"/>
                <a:stretch>
                  <a:fillRect l="-1615" t="-2158" r="-17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695F7188-EB16-454A-8C48-FDBA71AE4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2784246771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17"/>
              <p:cNvSpPr>
                <a:spLocks noChangeArrowheads="1"/>
              </p:cNvSpPr>
              <p:nvPr/>
            </p:nvSpPr>
            <p:spPr bwMode="auto">
              <a:xfrm>
                <a:off x="971550" y="1905000"/>
                <a:ext cx="8064946" cy="2889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ClrTx/>
                  <a:buFont typeface="Symbol" pitchFamily="18" charset="2"/>
                  <a:buChar char="-"/>
                </a:pPr>
                <a:r>
                  <a:rPr lang="en-US" altLang="zh-CN" sz="2800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  </a:t>
                </a:r>
                <a:r>
                  <a:rPr lang="zh-CN" altLang="en-US" sz="2800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类型系统示例</a:t>
                </a:r>
                <a:r>
                  <a:rPr lang="zh-CN" altLang="en-US" sz="2800" b="1" dirty="0">
                    <a:latin typeface="+mn-lt"/>
                    <a:ea typeface="华文楷体" panose="02010600040101010101" pitchFamily="2" charset="-122"/>
                  </a:rPr>
                  <a:t>（面向类 </a:t>
                </a:r>
                <a:r>
                  <a:rPr lang="en-US" altLang="zh-CN" sz="2800" dirty="0" err="1">
                    <a:latin typeface="+mn-lt"/>
                    <a:ea typeface="华文楷体" panose="02010600040101010101" pitchFamily="2" charset="-122"/>
                  </a:rPr>
                  <a:t>MiniDecaf</a:t>
                </a:r>
                <a:r>
                  <a:rPr lang="en-US" altLang="zh-CN" sz="2800" dirty="0"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b="1" dirty="0">
                    <a:latin typeface="+mn-lt"/>
                    <a:ea typeface="华文楷体" panose="02010600040101010101" pitchFamily="2" charset="-122"/>
                  </a:rPr>
                  <a:t>小语言）</a:t>
                </a:r>
                <a:endParaRPr lang="en-US" altLang="zh-CN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endParaRPr>
              </a:p>
              <a:p>
                <a:pPr>
                  <a:buClrTx/>
                  <a:buFont typeface="Symbol" pitchFamily="18" charset="2"/>
                  <a:buNone/>
                </a:pPr>
                <a:endParaRPr lang="zh-CN" altLang="en-US" sz="1000" b="1" dirty="0">
                  <a:latin typeface="+mn-lt"/>
                  <a:ea typeface="华文楷体" panose="02010600040101010101" pitchFamily="2" charset="-122"/>
                </a:endParaRPr>
              </a:p>
              <a:p>
                <a:pPr lvl="1">
                  <a:buFontTx/>
                  <a:buChar char="•"/>
                </a:pPr>
                <a:r>
                  <a:rPr lang="zh-CN" altLang="en-US" i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zh-CN" altLang="en-US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类型规则</a:t>
                </a:r>
                <a:r>
                  <a:rPr lang="zh-CN" altLang="en-US" b="1" dirty="0">
                    <a:latin typeface="+mn-lt"/>
                    <a:ea typeface="华文楷体" panose="02010600040101010101" pitchFamily="2" charset="-122"/>
                  </a:rPr>
                  <a:t>（针对</a:t>
                </a:r>
                <a:r>
                  <a:rPr lang="zh-CN" altLang="zh-CN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类型声明</a:t>
                </a:r>
                <a:r>
                  <a:rPr lang="zh-CN" altLang="en-US" b="1" dirty="0">
                    <a:latin typeface="+mn-lt"/>
                    <a:ea typeface="华文楷体" panose="02010600040101010101" pitchFamily="2" charset="-122"/>
                  </a:rPr>
                  <a:t>或</a:t>
                </a:r>
                <a:r>
                  <a:rPr lang="zh-CN" altLang="en-US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函数定义</a:t>
                </a:r>
                <a:r>
                  <a:rPr lang="zh-CN" altLang="en-US" b="1" dirty="0">
                    <a:latin typeface="+mn-lt"/>
                    <a:ea typeface="华文楷体" panose="02010600040101010101" pitchFamily="2" charset="-122"/>
                  </a:rPr>
                  <a:t>）</a:t>
                </a:r>
                <a:endParaRPr lang="en-US" altLang="zh-CN" sz="1000" dirty="0">
                  <a:latin typeface="Arial" pitchFamily="34" charset="0"/>
                </a:endParaRPr>
              </a:p>
              <a:p>
                <a:pPr marL="914400" marR="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800080"/>
                  </a:buClr>
                  <a:buSzTx/>
                  <a:buNone/>
                  <a:tabLst/>
                  <a:defRPr/>
                </a:pPr>
                <a:endParaRPr lang="en-US" altLang="zh-CN" sz="1000" dirty="0"/>
              </a:p>
              <a:p>
                <a:pPr>
                  <a:buNone/>
                  <a:defRPr/>
                </a:pP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itchFamily="34" charset="0"/>
                    <a:ea typeface="楷体_GB2312" pitchFamily="49" charset="-122"/>
                    <a:cs typeface="+mn-cs"/>
                  </a:rPr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nor/>
                          </m:rPr>
                          <a:rPr lang="zh-CN" altLang="en-US" sz="2000"/>
                          <m:t>├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</m:den>
                    </m:f>
                  </m:oMath>
                </a14:m>
                <a:r>
                  <a:rPr lang="en-US" altLang="zh-CN" sz="1000" dirty="0"/>
                  <a:t> </a:t>
                </a:r>
                <a:r>
                  <a:rPr lang="en-US" altLang="zh-CN" sz="2000" dirty="0"/>
                  <a:t>(T-int)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itchFamily="34" charset="0"/>
                    <a:ea typeface="楷体_GB2312" pitchFamily="49" charset="-122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000"/>
                          <m:t>├ </m:t>
                        </m:r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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m:rPr>
                            <m:nor/>
                          </m:rPr>
                          <a:rPr lang="en-US" altLang="zh-CN" sz="2000" u="sng" kern="10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lang="en-US" altLang="zh-CN" sz="2000" b="0" i="0" kern="100" smtClean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&gt; 0</m:t>
                        </m:r>
                      </m:num>
                      <m:den>
                        <m:r>
                          <m:rPr>
                            <m:nor/>
                          </m:rPr>
                          <a:rPr kumimoji="1" lang="zh-CN" altLang="en-US" sz="2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000" b="0" i="0" u="sng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array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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kumimoji="1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kumimoji="1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/>
                      <m:t>E</m:t>
                    </m:r>
                    <m:r>
                      <m:rPr>
                        <m:nor/>
                      </m:rPr>
                      <a:rPr lang="en-US" altLang="zh-CN" sz="2000"/>
                      <m:t>−</m:t>
                    </m:r>
                    <m:r>
                      <m:rPr>
                        <m:nor/>
                      </m:rPr>
                      <a:rPr lang="en-US" altLang="zh-CN" sz="2000" b="0" i="0" smtClean="0"/>
                      <m:t>array</m:t>
                    </m:r>
                    <m:r>
                      <a:rPr kumimoji="1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en-US" altLang="zh-CN" sz="2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</a:endParaRPr>
              </a:p>
              <a:p>
                <a:pPr>
                  <a:buNone/>
                  <a:defRPr/>
                </a:pPr>
                <a:endParaRPr lang="en-US" altLang="zh-CN" sz="2000" i="1" kern="100" dirty="0">
                  <a:solidFill>
                    <a:srgbClr val="990099"/>
                  </a:solidFill>
                  <a:latin typeface="Arial"/>
                  <a:ea typeface="宋体" panose="02010600030101010101" pitchFamily="2" charset="-122"/>
                </a:endParaRPr>
              </a:p>
              <a:p>
                <a:pPr>
                  <a:buNone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a:rPr lang="en-US" altLang="zh-CN" sz="2000" b="1" i="1" kern="1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000" b="0" i="0" u="sng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lang="en-US" altLang="zh-CN" sz="2000" b="0" i="0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⟼</m:t>
                        </m:r>
                        <m:r>
                          <m:rPr>
                            <m:nor/>
                          </m:rPr>
                          <a:rPr lang="en-US" altLang="zh-CN" sz="20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fun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]</m:t>
                        </m:r>
                        <m:r>
                          <a:rPr lang="en-US" altLang="zh-CN" sz="2000" b="1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sz="2000" u="sng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lang="en-US" altLang="zh-CN" sz="2000" b="0" i="0" kern="10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⟼</m:t>
                        </m:r>
                        <m:r>
                          <m:rPr>
                            <m:nor/>
                          </m:rP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lang="en-US" altLang="zh-CN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r>
                          <a:rPr lang="en-US" altLang="zh-CN" sz="2000" b="1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sz="2000" u="sng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lang="en-US" altLang="zh-CN" sz="2000" b="0" i="0" kern="10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altLang="zh-CN" sz="20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⟼</m:t>
                        </m:r>
                        <m:r>
                          <m:rPr>
                            <m:nor/>
                          </m:rP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lang="en-US" altLang="zh-CN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r>
                          <a:rPr lang="en-US" altLang="zh-CN" sz="2000" b="1" i="1" kern="1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zh-CN" sz="2000" b="1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sz="2000" u="sng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lang="en-US" altLang="zh-CN" sz="2000" i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b="0" i="1" baseline="-25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⟼</m:t>
                        </m:r>
                        <m:r>
                          <m:rPr>
                            <m:nor/>
                          </m:rP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lang="en-US" altLang="zh-CN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zh-CN" sz="2000" dirty="0"/>
                          <m:t>├</m:t>
                        </m:r>
                        <m:r>
                          <a:rPr lang="en-US" altLang="zh-CN" sz="2000" i="1" baseline="-25000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𝑜𝑘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kumimoji="1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sng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u="sng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lang="en-US" altLang="zh-CN" sz="2000" kern="1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u="sng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lang="en-US" altLang="zh-CN" sz="2000" b="0" i="0" kern="10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u="sng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int</m:t>
                        </m:r>
                      </m:den>
                    </m:f>
                  </m:oMath>
                </a14:m>
                <a:r>
                  <a:rPr lang="en-US" altLang="zh-CN" sz="20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b="0" i="0" smtClean="0"/>
                      <m:t>F</m:t>
                    </m:r>
                    <m:r>
                      <m:rPr>
                        <m:nor/>
                      </m:rPr>
                      <a:rPr lang="en-US" altLang="zh-CN" sz="2000"/>
                      <m:t>−</m:t>
                    </m:r>
                    <m:r>
                      <m:rPr>
                        <m:nor/>
                      </m:rPr>
                      <a:rPr lang="en-US" altLang="zh-CN" sz="2000" b="0" i="0" smtClean="0"/>
                      <m:t>def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en-US" altLang="zh-CN" sz="2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242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50" y="1905000"/>
                <a:ext cx="8064946" cy="2889252"/>
              </a:xfrm>
              <a:prstGeom prst="rect">
                <a:avLst/>
              </a:prstGeom>
              <a:blipFill>
                <a:blip r:embed="rId2"/>
                <a:stretch>
                  <a:fillRect l="-1587" t="-31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5CF1815C-ED84-47C1-A98A-96A4CF1A5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237553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971550" y="1844824"/>
            <a:ext cx="7921625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类型系统相关话题</a:t>
            </a:r>
            <a:endParaRPr lang="en-US" altLang="zh-CN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类型等价（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equivalence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Arial" pitchFamily="34" charset="0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结构等价，名字等价，合一算法</a:t>
            </a: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i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kumimoji="1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类型推导（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inference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 静态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/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动态类型推导</a:t>
            </a:r>
            <a:endParaRPr kumimoji="1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lvl="1">
              <a:buNone/>
            </a:pPr>
            <a:endParaRPr lang="en-US" altLang="zh-CN" sz="1000" i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子类型（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subtyping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）关系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Arial" pitchFamily="34" charset="0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类型转换，类型兼容，多态，重载</a:t>
            </a:r>
            <a:endParaRPr lang="en-US" altLang="zh-CN" sz="2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i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kumimoji="1" lang="zh-CN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类型合理性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/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可靠性（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Soundness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）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 类型良定（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well-typed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）的程序是行为安全的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0" i="1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kumimoji="1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……</a:t>
            </a:r>
          </a:p>
        </p:txBody>
      </p: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18E6C976-E53F-44A8-A03E-BA372BB58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3325849335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7"/>
          <p:cNvSpPr txBox="1">
            <a:spLocks noChangeArrowheads="1"/>
          </p:cNvSpPr>
          <p:nvPr/>
        </p:nvSpPr>
        <p:spPr bwMode="auto">
          <a:xfrm>
            <a:off x="755650" y="1066800"/>
            <a:ext cx="83883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静态语义分析和中间代码生成在编译程序</a:t>
            </a:r>
            <a:endParaRPr lang="en-US" altLang="zh-CN" sz="32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None/>
            </a:pP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中的逻辑位置</a:t>
            </a:r>
          </a:p>
        </p:txBody>
      </p:sp>
      <p:sp>
        <p:nvSpPr>
          <p:cNvPr id="5123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4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5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6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7" name="Rectangle 93"/>
          <p:cNvSpPr>
            <a:spLocks noChangeArrowheads="1"/>
          </p:cNvSpPr>
          <p:nvPr/>
        </p:nvSpPr>
        <p:spPr bwMode="auto">
          <a:xfrm>
            <a:off x="1259632" y="245781"/>
            <a:ext cx="619196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静态语义分析与中间代码生成</a:t>
            </a:r>
          </a:p>
        </p:txBody>
      </p:sp>
      <p:sp>
        <p:nvSpPr>
          <p:cNvPr id="5128" name="AutoShape 95"/>
          <p:cNvSpPr>
            <a:spLocks noChangeArrowheads="1"/>
          </p:cNvSpPr>
          <p:nvPr/>
        </p:nvSpPr>
        <p:spPr bwMode="auto">
          <a:xfrm>
            <a:off x="1476375" y="2271713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词法分析</a:t>
            </a:r>
          </a:p>
        </p:txBody>
      </p:sp>
      <p:sp>
        <p:nvSpPr>
          <p:cNvPr id="5129" name="AutoShape 96"/>
          <p:cNvSpPr>
            <a:spLocks noChangeArrowheads="1"/>
          </p:cNvSpPr>
          <p:nvPr/>
        </p:nvSpPr>
        <p:spPr bwMode="auto">
          <a:xfrm>
            <a:off x="2124075" y="2919413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语法分析</a:t>
            </a:r>
          </a:p>
        </p:txBody>
      </p:sp>
      <p:sp>
        <p:nvSpPr>
          <p:cNvPr id="5130" name="AutoShape 97"/>
          <p:cNvSpPr>
            <a:spLocks noChangeArrowheads="1"/>
          </p:cNvSpPr>
          <p:nvPr/>
        </p:nvSpPr>
        <p:spPr bwMode="auto">
          <a:xfrm>
            <a:off x="3492500" y="4219575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中间代码生成</a:t>
            </a:r>
          </a:p>
        </p:txBody>
      </p:sp>
      <p:sp>
        <p:nvSpPr>
          <p:cNvPr id="5131" name="AutoShape 98"/>
          <p:cNvSpPr>
            <a:spLocks noChangeArrowheads="1"/>
          </p:cNvSpPr>
          <p:nvPr/>
        </p:nvSpPr>
        <p:spPr bwMode="auto">
          <a:xfrm>
            <a:off x="4141788" y="4867275"/>
            <a:ext cx="165417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中间代码优化</a:t>
            </a:r>
          </a:p>
        </p:txBody>
      </p:sp>
      <p:sp>
        <p:nvSpPr>
          <p:cNvPr id="5132" name="AutoShape 99"/>
          <p:cNvSpPr>
            <a:spLocks noChangeArrowheads="1"/>
          </p:cNvSpPr>
          <p:nvPr/>
        </p:nvSpPr>
        <p:spPr bwMode="auto">
          <a:xfrm>
            <a:off x="5435600" y="6164263"/>
            <a:ext cx="165735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目标代码优化</a:t>
            </a:r>
          </a:p>
        </p:txBody>
      </p:sp>
      <p:sp>
        <p:nvSpPr>
          <p:cNvPr id="5133" name="AutoShape 100"/>
          <p:cNvSpPr>
            <a:spLocks noChangeArrowheads="1"/>
          </p:cNvSpPr>
          <p:nvPr/>
        </p:nvSpPr>
        <p:spPr bwMode="auto">
          <a:xfrm>
            <a:off x="4787900" y="5514975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目标代码生成</a:t>
            </a:r>
          </a:p>
        </p:txBody>
      </p:sp>
      <p:sp>
        <p:nvSpPr>
          <p:cNvPr id="5134" name="AutoShape 101"/>
          <p:cNvSpPr>
            <a:spLocks noChangeArrowheads="1"/>
          </p:cNvSpPr>
          <p:nvPr/>
        </p:nvSpPr>
        <p:spPr bwMode="auto">
          <a:xfrm>
            <a:off x="2773363" y="3571875"/>
            <a:ext cx="1646237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静态语</a:t>
            </a: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义分析</a:t>
            </a:r>
          </a:p>
        </p:txBody>
      </p:sp>
      <p:sp>
        <p:nvSpPr>
          <p:cNvPr id="5135" name="Line 102"/>
          <p:cNvSpPr>
            <a:spLocks noChangeShapeType="1"/>
          </p:cNvSpPr>
          <p:nvPr/>
        </p:nvSpPr>
        <p:spPr bwMode="auto">
          <a:xfrm>
            <a:off x="1690688" y="2636838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36" name="Line 103"/>
          <p:cNvSpPr>
            <a:spLocks noChangeShapeType="1"/>
          </p:cNvSpPr>
          <p:nvPr/>
        </p:nvSpPr>
        <p:spPr bwMode="auto">
          <a:xfrm>
            <a:off x="1690688" y="3068638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37" name="Line 104"/>
          <p:cNvSpPr>
            <a:spLocks noChangeShapeType="1"/>
          </p:cNvSpPr>
          <p:nvPr/>
        </p:nvSpPr>
        <p:spPr bwMode="auto">
          <a:xfrm>
            <a:off x="2338388" y="3284538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38" name="Line 105"/>
          <p:cNvSpPr>
            <a:spLocks noChangeShapeType="1"/>
          </p:cNvSpPr>
          <p:nvPr/>
        </p:nvSpPr>
        <p:spPr bwMode="auto">
          <a:xfrm>
            <a:off x="2338388" y="3716338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39" name="Line 106"/>
          <p:cNvSpPr>
            <a:spLocks noChangeShapeType="1"/>
          </p:cNvSpPr>
          <p:nvPr/>
        </p:nvSpPr>
        <p:spPr bwMode="auto">
          <a:xfrm>
            <a:off x="3057525" y="39338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40" name="Line 107"/>
          <p:cNvSpPr>
            <a:spLocks noChangeShapeType="1"/>
          </p:cNvSpPr>
          <p:nvPr/>
        </p:nvSpPr>
        <p:spPr bwMode="auto">
          <a:xfrm>
            <a:off x="3057525" y="4365625"/>
            <a:ext cx="4333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41" name="Line 108"/>
          <p:cNvSpPr>
            <a:spLocks noChangeShapeType="1"/>
          </p:cNvSpPr>
          <p:nvPr/>
        </p:nvSpPr>
        <p:spPr bwMode="auto">
          <a:xfrm>
            <a:off x="3706813" y="45815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42" name="Line 109"/>
          <p:cNvSpPr>
            <a:spLocks noChangeShapeType="1"/>
          </p:cNvSpPr>
          <p:nvPr/>
        </p:nvSpPr>
        <p:spPr bwMode="auto">
          <a:xfrm>
            <a:off x="3706813" y="5013325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43" name="Line 110"/>
          <p:cNvSpPr>
            <a:spLocks noChangeShapeType="1"/>
          </p:cNvSpPr>
          <p:nvPr/>
        </p:nvSpPr>
        <p:spPr bwMode="auto">
          <a:xfrm>
            <a:off x="4356100" y="52292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44" name="Line 111"/>
          <p:cNvSpPr>
            <a:spLocks noChangeShapeType="1"/>
          </p:cNvSpPr>
          <p:nvPr/>
        </p:nvSpPr>
        <p:spPr bwMode="auto">
          <a:xfrm>
            <a:off x="4356100" y="5661025"/>
            <a:ext cx="4333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45" name="Line 112"/>
          <p:cNvSpPr>
            <a:spLocks noChangeShapeType="1"/>
          </p:cNvSpPr>
          <p:nvPr/>
        </p:nvSpPr>
        <p:spPr bwMode="auto">
          <a:xfrm>
            <a:off x="5002213" y="58769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46" name="Line 113"/>
          <p:cNvSpPr>
            <a:spLocks noChangeShapeType="1"/>
          </p:cNvSpPr>
          <p:nvPr/>
        </p:nvSpPr>
        <p:spPr bwMode="auto">
          <a:xfrm>
            <a:off x="5002213" y="6308725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4419600" y="2492375"/>
            <a:ext cx="3248025" cy="1873250"/>
            <a:chOff x="2784" y="1434"/>
            <a:chExt cx="2046" cy="1180"/>
          </a:xfrm>
        </p:grpSpPr>
        <p:sp>
          <p:nvSpPr>
            <p:cNvPr id="5148" name="AutoShape 115"/>
            <p:cNvSpPr>
              <a:spLocks noChangeArrowheads="1"/>
            </p:cNvSpPr>
            <p:nvPr/>
          </p:nvSpPr>
          <p:spPr bwMode="auto">
            <a:xfrm>
              <a:off x="3379" y="1434"/>
              <a:ext cx="1451" cy="771"/>
            </a:xfrm>
            <a:prstGeom prst="wedgeEllipseCallout">
              <a:avLst>
                <a:gd name="adj1" fmla="val -43750"/>
                <a:gd name="adj2" fmla="val 70000"/>
              </a:avLst>
            </a:prstGeom>
            <a:noFill/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80008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语义处理</a:t>
              </a:r>
            </a:p>
          </p:txBody>
        </p:sp>
        <p:sp>
          <p:nvSpPr>
            <p:cNvPr id="5149" name="Line 116"/>
            <p:cNvSpPr>
              <a:spLocks noChangeShapeType="1"/>
            </p:cNvSpPr>
            <p:nvPr/>
          </p:nvSpPr>
          <p:spPr bwMode="auto">
            <a:xfrm>
              <a:off x="2784" y="2256"/>
              <a:ext cx="672" cy="0"/>
            </a:xfrm>
            <a:prstGeom prst="line">
              <a:avLst/>
            </a:prstGeom>
            <a:noFill/>
            <a:ln w="9525" cap="rnd">
              <a:solidFill>
                <a:srgbClr val="003366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150" name="Line 117"/>
            <p:cNvSpPr>
              <a:spLocks noChangeShapeType="1"/>
            </p:cNvSpPr>
            <p:nvPr/>
          </p:nvSpPr>
          <p:spPr bwMode="auto">
            <a:xfrm>
              <a:off x="3470" y="2251"/>
              <a:ext cx="0" cy="363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151" name="Line 118"/>
            <p:cNvSpPr>
              <a:spLocks noChangeShapeType="1"/>
            </p:cNvSpPr>
            <p:nvPr/>
          </p:nvSpPr>
          <p:spPr bwMode="auto">
            <a:xfrm flipH="1">
              <a:off x="3198" y="2614"/>
              <a:ext cx="272" cy="0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ChangeArrowheads="1"/>
          </p:cNvSpPr>
          <p:nvPr/>
        </p:nvSpPr>
        <p:spPr bwMode="auto">
          <a:xfrm>
            <a:off x="971550" y="2179638"/>
            <a:ext cx="7921625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借助翻译模式描述类型检查的实现算法</a:t>
            </a:r>
            <a:endParaRPr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将类型表达式作为属性值赋给程序各个部分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设计恰当的翻译模式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可实现相应语言的一个类型系统</a:t>
            </a: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684213" y="14001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类型检查程序的设计</a:t>
            </a:r>
          </a:p>
        </p:txBody>
      </p:sp>
      <p:sp>
        <p:nvSpPr>
          <p:cNvPr id="14340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Rectangle 1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6"/>
          <p:cNvSpPr>
            <a:spLocks noChangeArrowheads="1"/>
          </p:cNvSpPr>
          <p:nvPr/>
        </p:nvSpPr>
        <p:spPr bwMode="auto">
          <a:xfrm>
            <a:off x="917575" y="1811204"/>
            <a:ext cx="792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处理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声明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的翻译模式片段</a:t>
            </a:r>
          </a:p>
        </p:txBody>
      </p:sp>
      <p:sp>
        <p:nvSpPr>
          <p:cNvPr id="15363" name="Text Box 27"/>
          <p:cNvSpPr txBox="1">
            <a:spLocks noChangeArrowheads="1"/>
          </p:cNvSpPr>
          <p:nvPr/>
        </p:nvSpPr>
        <p:spPr bwMode="auto">
          <a:xfrm>
            <a:off x="490538" y="1246054"/>
            <a:ext cx="84026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借助翻译模式描述类型检查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算法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900113" y="2431916"/>
            <a:ext cx="8135937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int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  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addtype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.entry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fun(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L.num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 ; </a:t>
            </a:r>
            <a:endParaRPr lang="zh-CN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            F.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S.type = ok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then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ok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F-def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int  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  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addtype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.entry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 ;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L.num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L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.num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+1 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L.num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0 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addtype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.entry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T.type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 ;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D.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  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addtype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.entry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T.type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 ;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1000" i="1" dirty="0">
                <a:latin typeface="+mn-lt"/>
                <a:ea typeface="华文楷体" panose="02010600040101010101" pitchFamily="2" charset="-122"/>
              </a:rPr>
              <a:t>                                                          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D.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T.type = E.type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then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int   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T.type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int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}        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(T-int)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[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]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T.type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u="sng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lexval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&gt; 0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then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array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.typ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e)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     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else 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}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(T-array)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5" name="Rectangle 39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5366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7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8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9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4"/>
          <p:cNvSpPr>
            <a:spLocks noChangeArrowheads="1"/>
          </p:cNvSpPr>
          <p:nvPr/>
        </p:nvSpPr>
        <p:spPr bwMode="auto">
          <a:xfrm>
            <a:off x="971550" y="2060575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处理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表达式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的翻译模式片段</a:t>
            </a:r>
          </a:p>
        </p:txBody>
      </p:sp>
      <p:sp>
        <p:nvSpPr>
          <p:cNvPr id="16387" name="AutoShape 8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8" name="AutoShape 8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9" name="AutoShape 8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90" name="AutoShape 8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91" name="Rectangle 8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450650" name="Text Box 90"/>
          <p:cNvSpPr txBox="1">
            <a:spLocks noChangeArrowheads="1"/>
          </p:cNvSpPr>
          <p:nvPr/>
        </p:nvSpPr>
        <p:spPr bwMode="auto">
          <a:xfrm>
            <a:off x="1331913" y="2781300"/>
            <a:ext cx="748855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u="sng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         {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E.type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int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}           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E-int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lookup_type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.name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= nil then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endParaRPr lang="en-US" altLang="zh-CN" sz="2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                     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lookup_type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.name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}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E-id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 err="1">
                <a:latin typeface="+mn-lt"/>
                <a:ea typeface="华文楷体" panose="02010600040101010101" pitchFamily="2" charset="-122"/>
              </a:rPr>
              <a:t>uop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                                    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E-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uop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bop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E-bop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top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</a:t>
            </a:r>
          </a:p>
          <a:p>
            <a:pPr>
              <a:buNone/>
            </a:pP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E-top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D39ED066-6F7F-4551-B2D7-C5884179B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246054"/>
            <a:ext cx="84026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借助翻译模式描述类型检查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算法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973138" y="2809875"/>
            <a:ext cx="799147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]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 int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 array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    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E-access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 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lookup_type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.name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=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fun(n) </a:t>
            </a: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                                          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A.type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A.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num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n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      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E-call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,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A.type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E.type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int </a:t>
            </a:r>
          </a:p>
          <a:p>
            <a:pPr>
              <a:buNone/>
            </a:pP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                              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then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);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                                     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A.num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A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.num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+1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A.type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;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A.num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0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971550" y="2060575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的翻译模式片段（续）</a:t>
            </a: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F44D4382-87E8-43C6-8B03-5F44ECEB9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246054"/>
            <a:ext cx="84026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借助翻译模式描述类型检查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算法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71550" y="1844824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的翻译模式片段</a:t>
            </a:r>
          </a:p>
        </p:txBody>
      </p:sp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652297" name="Text Box 9"/>
          <p:cNvSpPr txBox="1">
            <a:spLocks noChangeArrowheads="1"/>
          </p:cNvSpPr>
          <p:nvPr/>
        </p:nvSpPr>
        <p:spPr bwMode="auto">
          <a:xfrm>
            <a:off x="1331912" y="2420888"/>
            <a:ext cx="777659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if 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int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and </a:t>
            </a: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              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S-if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while 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int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                                       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S-while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do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while 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int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                                       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S-do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{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S-exp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return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int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                                    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S-return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/>
              <a:t>D</a:t>
            </a:r>
            <a:r>
              <a:rPr lang="en-US" altLang="zh-CN" sz="2000" dirty="0"/>
              <a:t>  {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S.type</a:t>
            </a:r>
            <a:r>
              <a:rPr lang="en-US" altLang="zh-CN" sz="2000" i="1" dirty="0"/>
              <a:t> </a:t>
            </a:r>
            <a:r>
              <a:rPr lang="en-US" altLang="zh-CN" sz="2000" dirty="0"/>
              <a:t>:= </a:t>
            </a:r>
            <a:r>
              <a:rPr lang="en-US" altLang="zh-CN" sz="2000" i="1" dirty="0" err="1"/>
              <a:t>D.type</a:t>
            </a:r>
            <a:r>
              <a:rPr lang="en-US" altLang="zh-CN" sz="2000" i="1" dirty="0"/>
              <a:t> </a:t>
            </a:r>
            <a:r>
              <a:rPr lang="en-US" altLang="zh-CN" sz="2000" dirty="0"/>
              <a:t>}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de-DE" altLang="zh-CN" sz="2000" dirty="0"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ea typeface="华文楷体" panose="02010600040101010101" pitchFamily="2" charset="-122"/>
              </a:rPr>
              <a:t>规则</a:t>
            </a:r>
            <a:r>
              <a:rPr lang="en-US" altLang="zh-CN" sz="2000" dirty="0"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ea typeface="华文楷体" panose="02010600040101010101" pitchFamily="2" charset="-122"/>
              </a:rPr>
              <a:t>S-D</a:t>
            </a:r>
            <a:r>
              <a:rPr lang="fr-FR" altLang="zh-CN" sz="2000" dirty="0">
                <a:ea typeface="华文楷体" panose="02010600040101010101" pitchFamily="2" charset="-122"/>
              </a:rPr>
              <a:t>)</a:t>
            </a:r>
          </a:p>
          <a:p>
            <a:pPr>
              <a:buNone/>
            </a:pPr>
            <a:endParaRPr lang="fr-FR" altLang="zh-CN" sz="1000" dirty="0">
              <a:solidFill>
                <a:srgbClr val="FF000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ea typeface="华文楷体" panose="02010600040101010101" pitchFamily="2" charset="-122"/>
              </a:rPr>
              <a:t> { </a:t>
            </a:r>
            <a:r>
              <a:rPr lang="en-US" altLang="zh-CN" sz="2000" i="1" dirty="0"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dirty="0"/>
              <a:t> } {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S.type</a:t>
            </a:r>
            <a:r>
              <a:rPr lang="en-US" altLang="zh-CN" sz="2000" i="1" dirty="0"/>
              <a:t> </a:t>
            </a:r>
            <a:r>
              <a:rPr lang="en-US" altLang="zh-CN" sz="2000" dirty="0"/>
              <a:t>:= </a:t>
            </a:r>
            <a:r>
              <a:rPr lang="en-US" altLang="zh-CN" sz="2000" i="1" dirty="0"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i="1" dirty="0"/>
              <a:t>.type </a:t>
            </a:r>
            <a:r>
              <a:rPr lang="en-US" altLang="zh-CN" sz="2000" dirty="0"/>
              <a:t>}</a:t>
            </a:r>
            <a:r>
              <a:rPr lang="en-US" altLang="zh-CN" sz="2000" dirty="0">
                <a:ea typeface="华文楷体" panose="02010600040101010101" pitchFamily="2" charset="-122"/>
              </a:rPr>
              <a:t>       </a:t>
            </a:r>
            <a:r>
              <a:rPr lang="de-DE" altLang="zh-CN" sz="2000" dirty="0"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ea typeface="华文楷体" panose="02010600040101010101" pitchFamily="2" charset="-122"/>
              </a:rPr>
              <a:t>规则</a:t>
            </a:r>
            <a:r>
              <a:rPr lang="en-US" altLang="zh-CN" sz="2000" dirty="0"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ea typeface="华文楷体" panose="02010600040101010101" pitchFamily="2" charset="-122"/>
              </a:rPr>
              <a:t>S-{}</a:t>
            </a:r>
            <a:r>
              <a:rPr lang="fr-FR" altLang="zh-CN" sz="2000" dirty="0"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6B4CFF70-C9C3-4AFF-B09D-DE77955E2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196752"/>
            <a:ext cx="84026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借助翻译模式描述类型检查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算法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</a:t>
            </a:r>
          </a:p>
        </p:txBody>
      </p:sp>
      <p:sp>
        <p:nvSpPr>
          <p:cNvPr id="1843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71550" y="1916832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的翻译模式片段（续）</a:t>
            </a:r>
          </a:p>
        </p:txBody>
      </p:sp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652297" name="Text Box 9"/>
          <p:cNvSpPr txBox="1">
            <a:spLocks noChangeArrowheads="1"/>
          </p:cNvSpPr>
          <p:nvPr/>
        </p:nvSpPr>
        <p:spPr bwMode="auto">
          <a:xfrm>
            <a:off x="1331912" y="2420888"/>
            <a:ext cx="777659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2</a:t>
            </a:r>
            <a:r>
              <a:rPr lang="en-US" altLang="zh-CN" sz="2000" dirty="0">
                <a:ea typeface="华文楷体" panose="02010600040101010101" pitchFamily="2" charset="-122"/>
              </a:rPr>
              <a:t>  {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ea typeface="华文楷体" panose="02010600040101010101" pitchFamily="2" charset="-122"/>
              </a:rPr>
              <a:t>:= if </a:t>
            </a:r>
            <a:r>
              <a:rPr lang="en-US" altLang="zh-CN" sz="2000" i="1" dirty="0"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ea typeface="华文楷体" panose="02010600040101010101" pitchFamily="2" charset="-122"/>
              </a:rPr>
              <a:t> =</a:t>
            </a:r>
            <a:r>
              <a:rPr lang="en-US" altLang="zh-CN" sz="2000" i="1" dirty="0">
                <a:ea typeface="华文楷体" panose="02010600040101010101" pitchFamily="2" charset="-122"/>
              </a:rPr>
              <a:t> ok </a:t>
            </a:r>
            <a:r>
              <a:rPr lang="en-US" altLang="zh-CN" sz="2000" dirty="0">
                <a:ea typeface="华文楷体" panose="02010600040101010101" pitchFamily="2" charset="-122"/>
              </a:rPr>
              <a:t>and</a:t>
            </a:r>
            <a:r>
              <a:rPr lang="en-US" altLang="zh-CN" sz="2000" i="1" dirty="0"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ea typeface="华文楷体" panose="02010600040101010101" pitchFamily="2" charset="-122"/>
              </a:rPr>
              <a:t> =</a:t>
            </a:r>
            <a:r>
              <a:rPr lang="en-US" altLang="zh-CN" sz="2000" i="1" dirty="0"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ea typeface="华文楷体" panose="02010600040101010101" pitchFamily="2" charset="-122"/>
              </a:rPr>
              <a:t> then</a:t>
            </a:r>
            <a:r>
              <a:rPr lang="en-US" altLang="zh-CN" sz="2000" i="1" dirty="0">
                <a:ea typeface="华文楷体" panose="02010600040101010101" pitchFamily="2" charset="-122"/>
              </a:rPr>
              <a:t> ok</a:t>
            </a:r>
          </a:p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</a:rPr>
              <a:t>                                   </a:t>
            </a:r>
            <a:r>
              <a:rPr lang="en-US" altLang="zh-CN" sz="2000" dirty="0">
                <a:ea typeface="华文楷体" panose="02010600040101010101" pitchFamily="2" charset="-122"/>
              </a:rPr>
              <a:t> else </a:t>
            </a:r>
            <a:r>
              <a:rPr lang="en-US" altLang="zh-CN" sz="2000" i="1" dirty="0" err="1"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ea typeface="华文楷体" panose="02010600040101010101" pitchFamily="2" charset="-122"/>
              </a:rPr>
              <a:t> }  </a:t>
            </a:r>
            <a:r>
              <a:rPr lang="de-DE" altLang="zh-CN" sz="2000" dirty="0"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ea typeface="华文楷体" panose="02010600040101010101" pitchFamily="2" charset="-122"/>
              </a:rPr>
              <a:t>S-S</a:t>
            </a:r>
            <a:r>
              <a:rPr lang="fr-FR" altLang="zh-CN" sz="2000" dirty="0">
                <a:ea typeface="华文楷体" panose="02010600040101010101" pitchFamily="2" charset="-122"/>
              </a:rPr>
              <a:t>)</a:t>
            </a:r>
            <a:endParaRPr lang="zh-CN" altLang="zh-CN" sz="2000" dirty="0"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break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S-break,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未检查是否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循环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体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内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continue {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</a:t>
            </a:r>
            <a:r>
              <a:rPr lang="zh-CN" altLang="zh-CN" sz="19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19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1900" dirty="0">
                <a:latin typeface="+mn-lt"/>
                <a:ea typeface="华文楷体" panose="02010600040101010101" pitchFamily="2" charset="-122"/>
              </a:rPr>
              <a:t>S-continue,</a:t>
            </a:r>
            <a:r>
              <a:rPr lang="zh-CN" altLang="zh-CN" sz="1900" dirty="0">
                <a:latin typeface="+mn-lt"/>
                <a:ea typeface="华文楷体" panose="02010600040101010101" pitchFamily="2" charset="-122"/>
              </a:rPr>
              <a:t>未检查是否</a:t>
            </a:r>
            <a:r>
              <a:rPr lang="zh-CN" altLang="en-US" sz="1900" dirty="0">
                <a:ea typeface="华文楷体" panose="02010600040101010101" pitchFamily="2" charset="-122"/>
              </a:rPr>
              <a:t>在</a:t>
            </a:r>
            <a:r>
              <a:rPr lang="zh-CN" altLang="zh-CN" sz="1900" dirty="0">
                <a:ea typeface="华文楷体" panose="02010600040101010101" pitchFamily="2" charset="-122"/>
              </a:rPr>
              <a:t>循环</a:t>
            </a:r>
            <a:r>
              <a:rPr lang="zh-CN" altLang="en-US" sz="1900" dirty="0">
                <a:ea typeface="华文楷体" panose="02010600040101010101" pitchFamily="2" charset="-122"/>
              </a:rPr>
              <a:t>体</a:t>
            </a:r>
            <a:r>
              <a:rPr lang="zh-CN" altLang="zh-CN" sz="1900" dirty="0">
                <a:ea typeface="华文楷体" panose="02010600040101010101" pitchFamily="2" charset="-122"/>
              </a:rPr>
              <a:t>内</a:t>
            </a:r>
            <a:r>
              <a:rPr lang="fr-FR" altLang="zh-CN" sz="19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19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ea typeface="华文楷体" panose="02010600040101010101" pitchFamily="2" charset="-122"/>
              </a:rPr>
              <a:t> for (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ea typeface="华文楷体" panose="02010600040101010101" pitchFamily="2" charset="-122"/>
              </a:rPr>
              <a:t> ;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2</a:t>
            </a:r>
            <a:r>
              <a:rPr lang="en-US" altLang="zh-CN" sz="2000" dirty="0">
                <a:ea typeface="华文楷体" panose="02010600040101010101" pitchFamily="2" charset="-122"/>
              </a:rPr>
              <a:t> ;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3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ea typeface="华文楷体" panose="02010600040101010101" pitchFamily="2" charset="-122"/>
              </a:rPr>
              <a:t>) </a:t>
            </a:r>
            <a:r>
              <a:rPr lang="en-US" altLang="zh-CN" sz="2000" i="1" dirty="0"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ea typeface="华文楷体" panose="02010600040101010101" pitchFamily="2" charset="-122"/>
              </a:rPr>
              <a:t>  {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ea typeface="华文楷体" panose="02010600040101010101" pitchFamily="2" charset="-122"/>
              </a:rPr>
              <a:t>:= if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ea typeface="华文楷体" panose="02010600040101010101" pitchFamily="2" charset="-122"/>
              </a:rPr>
              <a:t> int</a:t>
            </a:r>
            <a:r>
              <a:rPr lang="en-US" altLang="zh-CN" sz="2000" dirty="0">
                <a:ea typeface="华文楷体" panose="02010600040101010101" pitchFamily="2" charset="-122"/>
              </a:rPr>
              <a:t> and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ea typeface="华文楷体" panose="02010600040101010101" pitchFamily="2" charset="-122"/>
              </a:rPr>
              <a:t>.type </a:t>
            </a:r>
            <a:r>
              <a:rPr lang="en-US" altLang="zh-CN" sz="2000" dirty="0"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</a:p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000" dirty="0">
                <a:ea typeface="华文楷体" panose="02010600040101010101" pitchFamily="2" charset="-122"/>
              </a:rPr>
              <a:t> and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3</a:t>
            </a:r>
            <a:r>
              <a:rPr lang="en-US" altLang="zh-CN" sz="2000" i="1" dirty="0">
                <a:ea typeface="华文楷体" panose="02010600040101010101" pitchFamily="2" charset="-122"/>
              </a:rPr>
              <a:t>.type </a:t>
            </a:r>
            <a:r>
              <a:rPr lang="en-US" altLang="zh-CN" sz="2000" dirty="0"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 dirty="0">
                <a:ea typeface="华文楷体" panose="0201060004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000" dirty="0">
                <a:ea typeface="华文楷体" panose="02010600040101010101" pitchFamily="2" charset="-122"/>
              </a:rPr>
              <a:t>then</a:t>
            </a:r>
            <a:r>
              <a:rPr lang="en-US" altLang="zh-CN" sz="2000" i="1" dirty="0"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ea typeface="华文楷体" panose="02010600040101010101" pitchFamily="2" charset="-122"/>
              </a:rPr>
              <a:t> else </a:t>
            </a:r>
            <a:r>
              <a:rPr lang="en-US" altLang="zh-CN" sz="2000" i="1" dirty="0" err="1"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ea typeface="华文楷体" panose="02010600040101010101" pitchFamily="2" charset="-122"/>
              </a:rPr>
              <a:t> }    </a:t>
            </a:r>
            <a:r>
              <a:rPr lang="de-DE" altLang="zh-CN" sz="2000" dirty="0"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ea typeface="华文楷体" panose="02010600040101010101" pitchFamily="2" charset="-122"/>
              </a:rPr>
              <a:t>S-fore</a:t>
            </a:r>
            <a:r>
              <a:rPr lang="fr-FR" altLang="zh-CN" sz="2000" dirty="0">
                <a:ea typeface="华文楷体" panose="02010600040101010101" pitchFamily="2" charset="-122"/>
              </a:rPr>
              <a:t>)</a:t>
            </a:r>
            <a:endParaRPr lang="zh-CN" altLang="zh-CN" sz="2000" dirty="0"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ea typeface="华文楷体" panose="02010600040101010101" pitchFamily="2" charset="-122"/>
              </a:rPr>
              <a:t> for ( </a:t>
            </a:r>
            <a:r>
              <a:rPr lang="en-US" altLang="zh-CN" sz="2000" i="1" dirty="0">
                <a:ea typeface="华文楷体" panose="02010600040101010101" pitchFamily="2" charset="-122"/>
              </a:rPr>
              <a:t>D</a:t>
            </a:r>
            <a:r>
              <a:rPr lang="en-US" altLang="zh-CN" sz="2000" dirty="0">
                <a:ea typeface="华文楷体" panose="02010600040101010101" pitchFamily="2" charset="-122"/>
              </a:rPr>
              <a:t> ;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ea typeface="华文楷体" panose="02010600040101010101" pitchFamily="2" charset="-122"/>
              </a:rPr>
              <a:t> ;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ea typeface="华文楷体" panose="02010600040101010101" pitchFamily="2" charset="-122"/>
              </a:rPr>
              <a:t>) </a:t>
            </a:r>
            <a:r>
              <a:rPr lang="en-US" altLang="zh-CN" sz="2000" i="1" dirty="0"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ea typeface="华文楷体" panose="02010600040101010101" pitchFamily="2" charset="-122"/>
              </a:rPr>
              <a:t>  {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ea typeface="华文楷体" panose="02010600040101010101" pitchFamily="2" charset="-122"/>
              </a:rPr>
              <a:t>:= if </a:t>
            </a:r>
            <a:r>
              <a:rPr lang="en-US" altLang="zh-CN" sz="2000" i="1" dirty="0">
                <a:ea typeface="华文楷体" panose="02010600040101010101" pitchFamily="2" charset="-122"/>
              </a:rPr>
              <a:t>D.</a:t>
            </a:r>
            <a:r>
              <a:rPr lang="de-DE" altLang="zh-CN" sz="2000" i="1" dirty="0">
                <a:ea typeface="华文楷体" panose="02010600040101010101" pitchFamily="2" charset="-122"/>
              </a:rPr>
              <a:t>type </a:t>
            </a:r>
            <a:r>
              <a:rPr lang="de-DE" altLang="zh-CN" sz="2000" dirty="0">
                <a:ea typeface="华文楷体" panose="02010600040101010101" pitchFamily="2" charset="-122"/>
              </a:rPr>
              <a:t>= </a:t>
            </a:r>
            <a:r>
              <a:rPr lang="en-US" altLang="zh-CN" sz="2000" i="1" dirty="0">
                <a:ea typeface="华文楷体" panose="02010600040101010101" pitchFamily="2" charset="-122"/>
              </a:rPr>
              <a:t>ok</a:t>
            </a:r>
            <a:r>
              <a:rPr lang="en-US" altLang="zh-CN" sz="2000" dirty="0">
                <a:ea typeface="华文楷体" panose="02010600040101010101" pitchFamily="2" charset="-122"/>
              </a:rPr>
              <a:t> and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ea typeface="华文楷体" panose="02010600040101010101" pitchFamily="2" charset="-122"/>
              </a:rPr>
              <a:t>.type </a:t>
            </a:r>
            <a:r>
              <a:rPr lang="en-US" altLang="zh-CN" sz="2000" dirty="0"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ea typeface="华文楷体" panose="02010600040101010101" pitchFamily="2" charset="-122"/>
              </a:rPr>
              <a:t> int</a:t>
            </a:r>
          </a:p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</a:rPr>
              <a:t>                                  </a:t>
            </a:r>
            <a:r>
              <a:rPr lang="en-US" altLang="zh-CN" sz="2000" dirty="0">
                <a:ea typeface="华文楷体" panose="02010600040101010101" pitchFamily="2" charset="-122"/>
              </a:rPr>
              <a:t>and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ea typeface="华文楷体" panose="02010600040101010101" pitchFamily="2" charset="-122"/>
              </a:rPr>
              <a:t>.type </a:t>
            </a:r>
            <a:r>
              <a:rPr lang="en-US" altLang="zh-CN" sz="2000" dirty="0"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 dirty="0">
                <a:ea typeface="华文楷体" panose="02010600040101010101" pitchFamily="2" charset="-122"/>
              </a:rPr>
              <a:t>  then</a:t>
            </a:r>
            <a:r>
              <a:rPr lang="en-US" altLang="zh-CN" sz="2000" i="1" dirty="0"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ea typeface="华文楷体" panose="02010600040101010101" pitchFamily="2" charset="-122"/>
              </a:rPr>
              <a:t> else </a:t>
            </a:r>
            <a:r>
              <a:rPr lang="en-US" altLang="zh-CN" sz="2000" i="1" dirty="0" err="1"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ea typeface="华文楷体" panose="02010600040101010101" pitchFamily="2" charset="-122"/>
              </a:rPr>
              <a:t> } </a:t>
            </a:r>
          </a:p>
          <a:p>
            <a:pPr>
              <a:buNone/>
            </a:pPr>
            <a:r>
              <a:rPr lang="de-DE" altLang="zh-CN" sz="2000" dirty="0">
                <a:ea typeface="华文楷体" panose="02010600040101010101" pitchFamily="2" charset="-122"/>
              </a:rPr>
              <a:t>                                                                 //</a:t>
            </a:r>
            <a:r>
              <a:rPr lang="zh-CN" altLang="zh-CN" sz="2000" dirty="0"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ea typeface="华文楷体" panose="02010600040101010101" pitchFamily="2" charset="-122"/>
              </a:rPr>
              <a:t>S-</a:t>
            </a:r>
            <a:r>
              <a:rPr lang="en-US" altLang="zh-CN" sz="2000" dirty="0" err="1">
                <a:ea typeface="华文楷体" panose="02010600040101010101" pitchFamily="2" charset="-122"/>
              </a:rPr>
              <a:t>ford,S</a:t>
            </a:r>
            <a:r>
              <a:rPr lang="en-US" altLang="zh-CN" sz="2000" dirty="0">
                <a:ea typeface="华文楷体" panose="02010600040101010101" pitchFamily="2" charset="-122"/>
              </a:rPr>
              <a:t>-</a:t>
            </a:r>
            <a:r>
              <a:rPr lang="en-US" altLang="zh-CN" sz="2000" dirty="0" err="1">
                <a:ea typeface="华文楷体" panose="02010600040101010101" pitchFamily="2" charset="-122"/>
              </a:rPr>
              <a:t>fordi</a:t>
            </a:r>
            <a:r>
              <a:rPr lang="fr-FR" altLang="zh-CN" sz="2000" dirty="0">
                <a:ea typeface="华文楷体" panose="02010600040101010101" pitchFamily="2" charset="-122"/>
              </a:rPr>
              <a:t>)</a:t>
            </a:r>
            <a:endParaRPr lang="en-US" altLang="zh-CN" sz="1000" i="1" dirty="0"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</a:rPr>
              <a:t>R </a:t>
            </a:r>
            <a:r>
              <a:rPr lang="en-US" altLang="zh-CN" sz="2000" dirty="0"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ea typeface="华文楷体" panose="02010600040101010101" pitchFamily="2" charset="-122"/>
              </a:rPr>
              <a:t>E</a:t>
            </a:r>
            <a:r>
              <a:rPr lang="en-US" altLang="zh-CN" sz="2000" dirty="0">
                <a:ea typeface="华文楷体" panose="02010600040101010101" pitchFamily="2" charset="-122"/>
              </a:rPr>
              <a:t>       {</a:t>
            </a:r>
            <a:r>
              <a:rPr lang="en-US" altLang="zh-CN" sz="2000" i="1" dirty="0">
                <a:ea typeface="华文楷体" panose="02010600040101010101" pitchFamily="2" charset="-122"/>
              </a:rPr>
              <a:t> R</a:t>
            </a:r>
            <a:r>
              <a:rPr lang="de-DE" altLang="zh-CN" sz="2000" i="1" dirty="0">
                <a:ea typeface="华文楷体" panose="02010600040101010101" pitchFamily="2" charset="-122"/>
              </a:rPr>
              <a:t>.type </a:t>
            </a:r>
            <a:r>
              <a:rPr lang="de-DE" altLang="zh-CN" sz="2000" dirty="0"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ea typeface="华文楷体" panose="02010600040101010101" pitchFamily="2" charset="-122"/>
              </a:rPr>
              <a:t>E.type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ea typeface="华文楷体" panose="02010600040101010101" pitchFamily="2" charset="-122"/>
              </a:rPr>
              <a:t>}</a:t>
            </a:r>
            <a:endParaRPr lang="zh-CN" altLang="zh-CN" sz="2000" dirty="0"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</a:rPr>
              <a:t>R </a:t>
            </a:r>
            <a:r>
              <a:rPr lang="en-US" altLang="zh-CN" sz="2000" dirty="0"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ea typeface="华文楷体" panose="02010600040101010101" pitchFamily="2" charset="-122"/>
              </a:rPr>
              <a:t>        </a:t>
            </a:r>
            <a:r>
              <a:rPr lang="en-US" altLang="zh-CN" sz="2000" dirty="0"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ea typeface="华文楷体" panose="02010600040101010101" pitchFamily="2" charset="-122"/>
              </a:rPr>
              <a:t> R</a:t>
            </a:r>
            <a:r>
              <a:rPr lang="de-DE" altLang="zh-CN" sz="2000" i="1" dirty="0">
                <a:ea typeface="华文楷体" panose="02010600040101010101" pitchFamily="2" charset="-122"/>
              </a:rPr>
              <a:t>.type </a:t>
            </a:r>
            <a:r>
              <a:rPr lang="de-DE" altLang="zh-CN" sz="2000" dirty="0"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ea typeface="华文楷体" panose="02010600040101010101" pitchFamily="2" charset="-122"/>
              </a:rPr>
              <a:t>int </a:t>
            </a:r>
            <a:r>
              <a:rPr lang="en-US" altLang="zh-CN" sz="2000" dirty="0">
                <a:ea typeface="华文楷体" panose="02010600040101010101" pitchFamily="2" charset="-122"/>
              </a:rPr>
              <a:t>}</a:t>
            </a:r>
            <a:endParaRPr lang="zh-CN" altLang="zh-CN" sz="2000" dirty="0">
              <a:ea typeface="华文楷体" panose="02010600040101010101" pitchFamily="2" charset="-122"/>
            </a:endParaRP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6B4CFF70-C9C3-4AFF-B09D-DE77955E2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246054"/>
            <a:ext cx="84026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借助翻译模式描述类型检查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算法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</a:t>
            </a:r>
          </a:p>
        </p:txBody>
      </p:sp>
      <p:sp>
        <p:nvSpPr>
          <p:cNvPr id="1843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5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330325" y="2602647"/>
            <a:ext cx="74898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F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P.type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F.type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P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P-F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P.type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D.type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P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P-D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</a:p>
          <a:p>
            <a:pPr>
              <a:buNone/>
            </a:pPr>
            <a:endParaRPr lang="zh-CN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P.type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    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P-eps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971550" y="1897668"/>
            <a:ext cx="792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程序外层定义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的翻译模式片段</a:t>
            </a:r>
          </a:p>
        </p:txBody>
      </p:sp>
      <p:sp>
        <p:nvSpPr>
          <p:cNvPr id="194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05813" y="6553200"/>
            <a:ext cx="155575" cy="115888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01013" y="6553200"/>
            <a:ext cx="155575" cy="115888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96213" y="6553200"/>
            <a:ext cx="155575" cy="115888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710613" y="6553200"/>
            <a:ext cx="155575" cy="115888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5C5EAA8F-79A5-41B7-9870-C125086F8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246054"/>
            <a:ext cx="84026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借助翻译模式描述类型检查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算法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71550" y="1772816"/>
            <a:ext cx="7993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增加：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break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continue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只能在循环体内部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61975" y="1193800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32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1331912" y="2420888"/>
            <a:ext cx="770458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int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S.inloop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:= 0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addtype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.entry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fun(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L.num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 ;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       F.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S.type = ok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then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ok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F-def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if (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inloop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:=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S.inloop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inloop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:=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S.inloop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 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      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S.type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E.type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int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and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and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                     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then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else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(S-if)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while (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.inloop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:= 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S.type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E.type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int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then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                                       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(S-while)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do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.inloop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:= 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while (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 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S.type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E.type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int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                                  then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(S-do)</a:t>
            </a: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inloop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:=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S.inloop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inloop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:=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S.inloop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   </a:t>
            </a:r>
          </a:p>
          <a:p>
            <a:pPr>
              <a:buNone/>
            </a:pP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else    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S-S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32788" y="6524625"/>
            <a:ext cx="228600" cy="136525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27988" y="6524625"/>
            <a:ext cx="228600" cy="136525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23188" y="6524625"/>
            <a:ext cx="228600" cy="136525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37588" y="6524625"/>
            <a:ext cx="228600" cy="136525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61975" y="1193800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语法制导的类型检查程序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32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1331913" y="2276872"/>
            <a:ext cx="76327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fr-FR" altLang="zh-CN" sz="2000" dirty="0"/>
              <a:t>‘{‘ {</a:t>
            </a:r>
            <a:r>
              <a:rPr lang="fr-FR" altLang="zh-CN" sz="2000" i="1" dirty="0"/>
              <a:t> S</a:t>
            </a:r>
            <a:r>
              <a:rPr lang="fr-FR" altLang="zh-CN" sz="2000" baseline="-25000" dirty="0"/>
              <a:t>1 </a:t>
            </a:r>
            <a:r>
              <a:rPr lang="fr-FR" altLang="zh-CN" sz="2000" i="1" dirty="0"/>
              <a:t>.inloop</a:t>
            </a:r>
            <a:r>
              <a:rPr lang="fr-FR" altLang="zh-CN" sz="2000" dirty="0"/>
              <a:t> := </a:t>
            </a:r>
            <a:r>
              <a:rPr lang="fr-FR" altLang="zh-CN" sz="2000" i="1" dirty="0"/>
              <a:t>S.inloop </a:t>
            </a:r>
            <a:r>
              <a:rPr lang="fr-FR" altLang="zh-CN" sz="2000" dirty="0"/>
              <a:t>} </a:t>
            </a:r>
            <a:r>
              <a:rPr lang="fr-FR" altLang="zh-CN" sz="2000" i="1" dirty="0"/>
              <a:t>S</a:t>
            </a:r>
            <a:r>
              <a:rPr lang="fr-FR" altLang="zh-CN" sz="2000" dirty="0"/>
              <a:t>­</a:t>
            </a:r>
            <a:r>
              <a:rPr lang="fr-FR" altLang="zh-CN" sz="2000" baseline="-25000" dirty="0"/>
              <a:t>1</a:t>
            </a:r>
            <a:r>
              <a:rPr lang="fr-FR" altLang="zh-CN" sz="2000" dirty="0"/>
              <a:t> ‘}’  {</a:t>
            </a:r>
            <a:r>
              <a:rPr lang="fr-FR" altLang="zh-CN" sz="2000" i="1" dirty="0"/>
              <a:t> S.type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.type</a:t>
            </a:r>
            <a:r>
              <a:rPr lang="fr-FR" altLang="zh-CN" sz="2000" dirty="0"/>
              <a:t> }</a:t>
            </a: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for (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;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;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.inloop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:= 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      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S.type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int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and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and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S-fore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for 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;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;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.inloop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:= 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D.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and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int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and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ford,S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-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fordi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break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S.inloop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 1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 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                            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S-break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continue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S.inloop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 1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            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S-break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32788" y="6524625"/>
            <a:ext cx="228600" cy="136525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27988" y="6524625"/>
            <a:ext cx="228600" cy="136525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23188" y="6524625"/>
            <a:ext cx="228600" cy="136525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37588" y="6524625"/>
            <a:ext cx="228600" cy="136525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43CA51-8FD2-45D5-97C4-3CE2D15A4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753652"/>
            <a:ext cx="7993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增加：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break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continue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只能在循环体内部（续）</a:t>
            </a:r>
          </a:p>
        </p:txBody>
      </p:sp>
    </p:spTree>
    <p:extLst>
      <p:ext uri="{BB962C8B-B14F-4D97-AF65-F5344CB8AC3E}">
        <p14:creationId xmlns:p14="http://schemas.microsoft.com/office/powerpoint/2010/main" val="242630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4"/>
          <p:cNvSpPr>
            <a:spLocks noChangeArrowheads="1"/>
          </p:cNvSpPr>
          <p:nvPr/>
        </p:nvSpPr>
        <p:spPr bwMode="auto">
          <a:xfrm>
            <a:off x="1371600" y="2133600"/>
            <a:ext cx="6656388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静态作用域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通过符号表实现</a:t>
            </a:r>
            <a:endParaRPr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（参见第四讲）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动态作用域 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通过运行时活动记录实现</a:t>
            </a:r>
          </a:p>
          <a:p>
            <a:pPr lvl="1">
              <a:buFontTx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（参见第八讲）</a:t>
            </a:r>
          </a:p>
        </p:txBody>
      </p:sp>
      <p:sp>
        <p:nvSpPr>
          <p:cNvPr id="22531" name="Text Box 35"/>
          <p:cNvSpPr txBox="1">
            <a:spLocks noChangeArrowheads="1"/>
          </p:cNvSpPr>
          <p:nvPr/>
        </p:nvSpPr>
        <p:spPr bwMode="auto">
          <a:xfrm>
            <a:off x="900113" y="13414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作用域分析</a:t>
            </a:r>
          </a:p>
        </p:txBody>
      </p:sp>
      <p:sp>
        <p:nvSpPr>
          <p:cNvPr id="22532" name="AutoShape 3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4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4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Rectangle 4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重要数据结构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143000" y="2332038"/>
            <a:ext cx="76962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symbol tables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endParaRPr lang="zh-CN" altLang="en-US" sz="28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名字信息建立后加入</a:t>
            </a:r>
            <a:r>
              <a:rPr lang="en-US" altLang="zh-CN" b="1" i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更改符号表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名字信息如：种类，类型，偏移地址，占用空间等</a:t>
            </a:r>
          </a:p>
          <a:p>
            <a:pPr lvl="1"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需要获取名字信息时，查找符号表</a:t>
            </a:r>
          </a:p>
          <a:p>
            <a:pPr lvl="1">
              <a:buFontTx/>
              <a:buNone/>
            </a:pPr>
            <a:r>
              <a:rPr lang="zh-CN" altLang="en-US" sz="10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符号表的组织可以体现名字作用域规则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（符号表的组织已在第四讲专门讨论）</a:t>
            </a:r>
            <a:endParaRPr lang="zh-CN" altLang="en-US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4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1259632" y="245781"/>
            <a:ext cx="619196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静态语义分析与中间代码生成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0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3555" name="Rectangle 192"/>
          <p:cNvSpPr>
            <a:spLocks noChangeArrowheads="1"/>
          </p:cNvSpPr>
          <p:nvPr/>
        </p:nvSpPr>
        <p:spPr bwMode="auto">
          <a:xfrm>
            <a:off x="1371600" y="2070100"/>
            <a:ext cx="73914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源程序的不同表示形式</a:t>
            </a:r>
            <a:endParaRPr lang="zh-CN" altLang="en-US" sz="28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作用</a:t>
            </a:r>
          </a:p>
          <a:p>
            <a:pPr lvl="1">
              <a:buFontTx/>
              <a:buNone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源语言和目标语言之间的桥梁，避开二者</a:t>
            </a:r>
          </a:p>
          <a:p>
            <a:pPr lvl="1"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之间较大的语义跨度，</a:t>
            </a:r>
            <a:r>
              <a:rPr kumimoji="0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使编译程序的逻辑</a:t>
            </a:r>
          </a:p>
          <a:p>
            <a:pPr lvl="1">
              <a:buFontTx/>
              <a:buNone/>
            </a:pPr>
            <a:r>
              <a:rPr kumimoji="0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结构更加简单明确</a:t>
            </a:r>
          </a:p>
          <a:p>
            <a:pPr lvl="1">
              <a:buFontTx/>
              <a:buNone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利于编译程序的重定向</a:t>
            </a:r>
            <a:endParaRPr lang="zh-CN" altLang="en-US" sz="28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利于进行与目标机无关的优化</a:t>
            </a:r>
          </a:p>
        </p:txBody>
      </p:sp>
      <p:sp>
        <p:nvSpPr>
          <p:cNvPr id="23556" name="Text Box 193"/>
          <p:cNvSpPr txBox="1">
            <a:spLocks noChangeArrowheads="1"/>
          </p:cNvSpPr>
          <p:nvPr/>
        </p:nvSpPr>
        <p:spPr bwMode="auto">
          <a:xfrm>
            <a:off x="914400" y="133985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中间代码</a:t>
            </a:r>
          </a:p>
        </p:txBody>
      </p:sp>
      <p:sp>
        <p:nvSpPr>
          <p:cNvPr id="23557" name="AutoShape 1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19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19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19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4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4579" name="Rectangle 25"/>
          <p:cNvSpPr>
            <a:spLocks noChangeArrowheads="1"/>
          </p:cNvSpPr>
          <p:nvPr/>
        </p:nvSpPr>
        <p:spPr bwMode="auto">
          <a:xfrm>
            <a:off x="827088" y="1992313"/>
            <a:ext cx="820896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有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不同层次不同目的之分</a:t>
            </a:r>
            <a:endParaRPr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中间代码举例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AST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300" i="1" dirty="0">
                <a:latin typeface="+mn-lt"/>
                <a:ea typeface="华文楷体" panose="02010600040101010101" pitchFamily="2" charset="-122"/>
              </a:rPr>
              <a:t>Abstract syntax tree</a:t>
            </a:r>
            <a:r>
              <a:rPr lang="zh-CN" altLang="en-US" sz="2300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300" b="1" dirty="0">
                <a:latin typeface="+mn-lt"/>
                <a:ea typeface="华文楷体" panose="02010600040101010101" pitchFamily="2" charset="-122"/>
              </a:rPr>
              <a:t>抽象语法树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300" i="1" dirty="0">
                <a:latin typeface="+mn-lt"/>
                <a:ea typeface="华文楷体" panose="02010600040101010101" pitchFamily="2" charset="-122"/>
              </a:rPr>
              <a:t>Three-address code</a:t>
            </a:r>
            <a:r>
              <a:rPr kumimoji="0" lang="en-US" altLang="zh-CN" sz="2300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300" b="1" dirty="0">
                <a:latin typeface="+mn-lt"/>
                <a:ea typeface="华文楷体" panose="02010600040101010101" pitchFamily="2" charset="-122"/>
              </a:rPr>
              <a:t>三地址码，四元式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P-code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300" b="1" dirty="0">
                <a:latin typeface="+mn-lt"/>
                <a:ea typeface="华文楷体" panose="02010600040101010101" pitchFamily="2" charset="-122"/>
              </a:rPr>
              <a:t>特别用于 </a:t>
            </a:r>
            <a:r>
              <a:rPr lang="en-US" altLang="zh-CN" sz="2300" i="1" dirty="0" err="1">
                <a:latin typeface="+mn-lt"/>
                <a:ea typeface="华文楷体" panose="02010600040101010101" pitchFamily="2" charset="-122"/>
              </a:rPr>
              <a:t>Pasal</a:t>
            </a:r>
            <a:r>
              <a:rPr lang="en-US" altLang="zh-CN" sz="23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300" b="1" dirty="0">
                <a:latin typeface="+mn-lt"/>
                <a:ea typeface="华文楷体" panose="02010600040101010101" pitchFamily="2" charset="-122"/>
              </a:rPr>
              <a:t>语言实现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Bytecode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300" i="1" dirty="0">
                <a:latin typeface="+mn-lt"/>
                <a:ea typeface="华文楷体" panose="02010600040101010101" pitchFamily="2" charset="-122"/>
              </a:rPr>
              <a:t>Java </a:t>
            </a:r>
            <a:r>
              <a:rPr lang="zh-CN" altLang="en-US" sz="2300" b="1" dirty="0">
                <a:latin typeface="+mn-lt"/>
                <a:ea typeface="华文楷体" panose="02010600040101010101" pitchFamily="2" charset="-122"/>
              </a:rPr>
              <a:t>编译器的输出</a:t>
            </a:r>
            <a:r>
              <a:rPr lang="en-US" altLang="zh-CN" sz="2300" i="1" dirty="0">
                <a:latin typeface="+mn-lt"/>
                <a:ea typeface="华文楷体" panose="02010600040101010101" pitchFamily="2" charset="-122"/>
              </a:rPr>
              <a:t>, Java </a:t>
            </a:r>
            <a:r>
              <a:rPr lang="zh-CN" altLang="en-US" sz="2300" b="1" dirty="0">
                <a:latin typeface="+mn-lt"/>
                <a:ea typeface="华文楷体" panose="02010600040101010101" pitchFamily="2" charset="-122"/>
              </a:rPr>
              <a:t>虚拟机的输入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SSA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300" i="1" dirty="0">
                <a:latin typeface="+mn-lt"/>
                <a:ea typeface="华文楷体" panose="02010600040101010101" pitchFamily="2" charset="-122"/>
              </a:rPr>
              <a:t>Static single assignment form</a:t>
            </a:r>
            <a:r>
              <a:rPr lang="zh-CN" altLang="en-US" sz="2300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300" b="1" dirty="0">
                <a:latin typeface="+mn-lt"/>
                <a:ea typeface="华文楷体" panose="02010600040101010101" pitchFamily="2" charset="-122"/>
              </a:rPr>
              <a:t>静态单赋值形式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4580" name="Text Box 26"/>
          <p:cNvSpPr txBox="1">
            <a:spLocks noChangeArrowheads="1"/>
          </p:cNvSpPr>
          <p:nvPr/>
        </p:nvSpPr>
        <p:spPr bwMode="auto">
          <a:xfrm>
            <a:off x="611188" y="11969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中间代码的形式</a:t>
            </a:r>
          </a:p>
        </p:txBody>
      </p:sp>
      <p:sp>
        <p:nvSpPr>
          <p:cNvPr id="24581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900113" y="1828800"/>
            <a:ext cx="78486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r>
              <a:rPr lang="zh-CN" altLang="en-US" sz="2800" b="1" dirty="0"/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/ ( C - D ) ^N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 dirty="0"/>
          </a:p>
          <a:p>
            <a:pPr lvl="1">
              <a:buFontTx/>
              <a:buChar char="•"/>
            </a:pPr>
            <a:r>
              <a:rPr lang="en-US" altLang="zh-CN" i="1" dirty="0"/>
              <a:t>  </a:t>
            </a:r>
            <a:r>
              <a:rPr lang="en-US" altLang="zh-CN" i="1" dirty="0">
                <a:solidFill>
                  <a:srgbClr val="800080"/>
                </a:solidFill>
              </a:rPr>
              <a:t>TAC </a:t>
            </a: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（三地址码）表示</a:t>
            </a:r>
          </a:p>
          <a:p>
            <a:pPr lvl="1">
              <a:buFont typeface="Symbol" pitchFamily="18" charset="2"/>
              <a:buNone/>
            </a:pPr>
            <a:endParaRPr lang="zh-CN" altLang="en-US" sz="1000" b="1" dirty="0"/>
          </a:p>
          <a:p>
            <a:pPr>
              <a:buFontTx/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dirty="0"/>
              <a:t>(1)  ( -    C     D     T1 )                     T1 := C - D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(2)  ( *    B     T1    T2)                     T2 := B * T1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(3)  ( +   A     T2    T3)                      T3 := A + T2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(4)  ( -    C     D     T4)       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zh-CN" altLang="en-US" dirty="0"/>
              <a:t>        </a:t>
            </a:r>
            <a:r>
              <a:rPr lang="en-US" altLang="zh-CN" dirty="0"/>
              <a:t>T4 := C - D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(5)  ( ^   T4    N     T5)                      T5 := T4 ^ N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(6)  ( /    E     T5    T6)                      T6 := E / T5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(7)  (+    T3   T6    T7)                      T7 := T3 + T6</a:t>
            </a:r>
            <a:r>
              <a:rPr lang="en-US" altLang="zh-CN" sz="2800" dirty="0"/>
              <a:t> </a:t>
            </a:r>
          </a:p>
        </p:txBody>
      </p:sp>
      <p:sp>
        <p:nvSpPr>
          <p:cNvPr id="25604" name="Text Box 105"/>
          <p:cNvSpPr txBox="1">
            <a:spLocks noChangeArrowheads="1"/>
          </p:cNvSpPr>
          <p:nvPr/>
        </p:nvSpPr>
        <p:spPr bwMode="auto">
          <a:xfrm>
            <a:off x="684213" y="11430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中间代码举例</a:t>
            </a:r>
          </a:p>
        </p:txBody>
      </p:sp>
      <p:sp>
        <p:nvSpPr>
          <p:cNvPr id="25605" name="AutoShape 1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AutoShape 10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AutoShape 10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1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1066800" y="1960563"/>
            <a:ext cx="78486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算术表达式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+ B * ( C - D ) + E / ( C - D ) ^N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AST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（抽象语法树）表示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755650" y="11938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中间代码举例</a:t>
            </a:r>
          </a:p>
        </p:txBody>
      </p:sp>
      <p:sp>
        <p:nvSpPr>
          <p:cNvPr id="26629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Text Box 29"/>
          <p:cNvSpPr txBox="1">
            <a:spLocks noChangeArrowheads="1"/>
          </p:cNvSpPr>
          <p:nvPr/>
        </p:nvSpPr>
        <p:spPr bwMode="auto">
          <a:xfrm>
            <a:off x="5921375" y="50292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800080"/>
              </a:solidFill>
              <a:ea typeface="宋体" pitchFamily="2" charset="-122"/>
            </a:endParaRPr>
          </a:p>
        </p:txBody>
      </p:sp>
      <p:sp>
        <p:nvSpPr>
          <p:cNvPr id="26634" name="Text Box 31"/>
          <p:cNvSpPr txBox="1">
            <a:spLocks noChangeArrowheads="1"/>
          </p:cNvSpPr>
          <p:nvPr/>
        </p:nvSpPr>
        <p:spPr bwMode="auto">
          <a:xfrm>
            <a:off x="3787775" y="32766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4495800" y="38100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6" name="Text Box 33"/>
          <p:cNvSpPr txBox="1">
            <a:spLocks noChangeArrowheads="1"/>
          </p:cNvSpPr>
          <p:nvPr/>
        </p:nvSpPr>
        <p:spPr bwMode="auto">
          <a:xfrm>
            <a:off x="5226050" y="43434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3048000" y="3794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6638" name="Text Box 35"/>
          <p:cNvSpPr txBox="1">
            <a:spLocks noChangeArrowheads="1"/>
          </p:cNvSpPr>
          <p:nvPr/>
        </p:nvSpPr>
        <p:spPr bwMode="auto">
          <a:xfrm>
            <a:off x="3856038" y="4403725"/>
            <a:ext cx="334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6639" name="Text Box 36"/>
          <p:cNvSpPr txBox="1">
            <a:spLocks noChangeArrowheads="1"/>
          </p:cNvSpPr>
          <p:nvPr/>
        </p:nvSpPr>
        <p:spPr bwMode="auto">
          <a:xfrm>
            <a:off x="4876800" y="50133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3352800" y="3581400"/>
            <a:ext cx="533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4038600" y="3581400"/>
            <a:ext cx="5334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Line 39"/>
          <p:cNvSpPr>
            <a:spLocks noChangeShapeType="1"/>
          </p:cNvSpPr>
          <p:nvPr/>
        </p:nvSpPr>
        <p:spPr bwMode="auto">
          <a:xfrm flipH="1">
            <a:off x="4114800" y="4114800"/>
            <a:ext cx="4572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Line 40"/>
          <p:cNvSpPr>
            <a:spLocks noChangeShapeType="1"/>
          </p:cNvSpPr>
          <p:nvPr/>
        </p:nvSpPr>
        <p:spPr bwMode="auto">
          <a:xfrm>
            <a:off x="4800600" y="4114800"/>
            <a:ext cx="406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41"/>
          <p:cNvSpPr>
            <a:spLocks noChangeShapeType="1"/>
          </p:cNvSpPr>
          <p:nvPr/>
        </p:nvSpPr>
        <p:spPr bwMode="auto">
          <a:xfrm>
            <a:off x="5486400" y="46482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Line 42"/>
          <p:cNvSpPr>
            <a:spLocks noChangeShapeType="1"/>
          </p:cNvSpPr>
          <p:nvPr/>
        </p:nvSpPr>
        <p:spPr bwMode="auto">
          <a:xfrm flipH="1">
            <a:off x="5105400" y="4681538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6" name="Line 44"/>
          <p:cNvSpPr>
            <a:spLocks noChangeShapeType="1"/>
          </p:cNvSpPr>
          <p:nvPr/>
        </p:nvSpPr>
        <p:spPr bwMode="auto">
          <a:xfrm>
            <a:off x="4114800" y="4648200"/>
            <a:ext cx="457200" cy="457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7" name="Text Box 45"/>
          <p:cNvSpPr txBox="1">
            <a:spLocks noChangeArrowheads="1"/>
          </p:cNvSpPr>
          <p:nvPr/>
        </p:nvSpPr>
        <p:spPr bwMode="auto">
          <a:xfrm>
            <a:off x="4495800" y="49530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48" name="Text Box 46"/>
          <p:cNvSpPr txBox="1">
            <a:spLocks noChangeArrowheads="1"/>
          </p:cNvSpPr>
          <p:nvPr/>
        </p:nvSpPr>
        <p:spPr bwMode="auto">
          <a:xfrm>
            <a:off x="3276600" y="49799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6649" name="Line 47"/>
          <p:cNvSpPr>
            <a:spLocks noChangeShapeType="1"/>
          </p:cNvSpPr>
          <p:nvPr/>
        </p:nvSpPr>
        <p:spPr bwMode="auto">
          <a:xfrm flipH="1">
            <a:off x="3581400" y="4648200"/>
            <a:ext cx="304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Text Box 48"/>
          <p:cNvSpPr txBox="1">
            <a:spLocks noChangeArrowheads="1"/>
          </p:cNvSpPr>
          <p:nvPr/>
        </p:nvSpPr>
        <p:spPr bwMode="auto">
          <a:xfrm>
            <a:off x="4800600" y="56991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1" name="Text Box 49"/>
          <p:cNvSpPr txBox="1">
            <a:spLocks noChangeArrowheads="1"/>
          </p:cNvSpPr>
          <p:nvPr/>
        </p:nvSpPr>
        <p:spPr bwMode="auto">
          <a:xfrm>
            <a:off x="4114800" y="56832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2" name="Line 50"/>
          <p:cNvSpPr>
            <a:spLocks noChangeShapeType="1"/>
          </p:cNvSpPr>
          <p:nvPr/>
        </p:nvSpPr>
        <p:spPr bwMode="auto">
          <a:xfrm>
            <a:off x="4724400" y="53181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3" name="Line 51"/>
          <p:cNvSpPr>
            <a:spLocks noChangeShapeType="1"/>
          </p:cNvSpPr>
          <p:nvPr/>
        </p:nvSpPr>
        <p:spPr bwMode="auto">
          <a:xfrm flipH="1">
            <a:off x="4343400" y="53514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5791200" y="5334000"/>
            <a:ext cx="152400" cy="3476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5" name="Text Box 54"/>
          <p:cNvSpPr txBox="1">
            <a:spLocks noChangeArrowheads="1"/>
          </p:cNvSpPr>
          <p:nvPr/>
        </p:nvSpPr>
        <p:spPr bwMode="auto">
          <a:xfrm>
            <a:off x="5616575" y="55626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56" name="Text Box 55"/>
          <p:cNvSpPr txBox="1">
            <a:spLocks noChangeArrowheads="1"/>
          </p:cNvSpPr>
          <p:nvPr/>
        </p:nvSpPr>
        <p:spPr bwMode="auto">
          <a:xfrm>
            <a:off x="5921375" y="63087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7" name="Text Box 56"/>
          <p:cNvSpPr txBox="1">
            <a:spLocks noChangeArrowheads="1"/>
          </p:cNvSpPr>
          <p:nvPr/>
        </p:nvSpPr>
        <p:spPr bwMode="auto">
          <a:xfrm>
            <a:off x="5235575" y="62928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8" name="Line 57"/>
          <p:cNvSpPr>
            <a:spLocks noChangeShapeType="1"/>
          </p:cNvSpPr>
          <p:nvPr/>
        </p:nvSpPr>
        <p:spPr bwMode="auto">
          <a:xfrm>
            <a:off x="5845175" y="59277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 flipH="1">
            <a:off x="5464175" y="59610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0" name="Line 59"/>
          <p:cNvSpPr>
            <a:spLocks noChangeShapeType="1"/>
          </p:cNvSpPr>
          <p:nvPr/>
        </p:nvSpPr>
        <p:spPr bwMode="auto">
          <a:xfrm>
            <a:off x="6172200" y="52578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1" name="Text Box 60"/>
          <p:cNvSpPr txBox="1">
            <a:spLocks noChangeArrowheads="1"/>
          </p:cNvSpPr>
          <p:nvPr/>
        </p:nvSpPr>
        <p:spPr bwMode="auto">
          <a:xfrm>
            <a:off x="6629400" y="56229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N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66800" y="1970088"/>
            <a:ext cx="78486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算术表达式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+ B * ( C - D ) + E / ( C - D ) ^N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DAG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000" i="1">
                <a:latin typeface="+mn-lt"/>
                <a:ea typeface="华文楷体" panose="02010600040101010101" pitchFamily="2" charset="-122"/>
              </a:rPr>
              <a:t>Directed Acyclic Graph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,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有向无圈图，改进型 </a:t>
            </a:r>
            <a:r>
              <a:rPr kumimoji="0" lang="en-US" altLang="zh-CN" sz="2000" i="1">
                <a:latin typeface="+mn-lt"/>
                <a:ea typeface="华文楷体" panose="02010600040101010101" pitchFamily="2" charset="-122"/>
              </a:rPr>
              <a:t>AST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838200" y="12398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中间代码举例</a:t>
            </a:r>
          </a:p>
        </p:txBody>
      </p:sp>
      <p:sp>
        <p:nvSpPr>
          <p:cNvPr id="2765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921375" y="50292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800080"/>
              </a:solidFill>
              <a:ea typeface="宋体" pitchFamily="2" charset="-122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787775" y="32766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495800" y="38100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226050" y="43434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048000" y="3794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856038" y="4403725"/>
            <a:ext cx="334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4876800" y="50133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3352800" y="3581400"/>
            <a:ext cx="533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4038600" y="3581400"/>
            <a:ext cx="5334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4114800" y="4114800"/>
            <a:ext cx="4572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4800600" y="4114800"/>
            <a:ext cx="406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5486400" y="46482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>
            <a:off x="5105400" y="4681538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4114800" y="4648200"/>
            <a:ext cx="762000" cy="1066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3276600" y="49799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3581400" y="4648200"/>
            <a:ext cx="304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5257800" y="5334000"/>
            <a:ext cx="685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4953000" y="55626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5257800" y="63087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4572000" y="62928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5181600" y="59277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4800600" y="59610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6172200" y="52578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6629400" y="56229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N</a:t>
            </a: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066800" y="1903413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静态单赋值形式</a:t>
            </a:r>
            <a:endParaRPr lang="zh-CN" altLang="en-US" sz="1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838200" y="117316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中间代码举例</a:t>
            </a:r>
          </a:p>
        </p:txBody>
      </p:sp>
      <p:sp>
        <p:nvSpPr>
          <p:cNvPr id="205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0" name="Object 33"/>
          <p:cNvGraphicFramePr>
            <a:graphicFrameLocks noChangeAspect="1"/>
          </p:cNvGraphicFramePr>
          <p:nvPr/>
        </p:nvGraphicFramePr>
        <p:xfrm>
          <a:off x="1817688" y="2671763"/>
          <a:ext cx="1817687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94790" imgH="2014728" progId="Visio.Drawing.11">
                  <p:embed/>
                </p:oleObj>
              </mc:Choice>
              <mc:Fallback>
                <p:oleObj name="Visio" r:id="rId2" imgW="1294790" imgH="2014728" progId="Visio.Drawing.11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671763"/>
                        <a:ext cx="1817687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4" name="Object 34"/>
          <p:cNvGraphicFramePr>
            <a:graphicFrameLocks noChangeAspect="1"/>
          </p:cNvGraphicFramePr>
          <p:nvPr/>
        </p:nvGraphicFramePr>
        <p:xfrm>
          <a:off x="5607050" y="2671763"/>
          <a:ext cx="2060575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119530" imgH="2053438" progId="Visio.Drawing.11">
                  <p:embed/>
                </p:oleObj>
              </mc:Choice>
              <mc:Fallback>
                <p:oleObj name="Visio" r:id="rId4" imgW="1119530" imgH="2053438" progId="Visio.Drawing.11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2671763"/>
                        <a:ext cx="2060575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5" name="AutoShape 35"/>
          <p:cNvSpPr>
            <a:spLocks noChangeArrowheads="1"/>
          </p:cNvSpPr>
          <p:nvPr/>
        </p:nvSpPr>
        <p:spPr bwMode="auto">
          <a:xfrm>
            <a:off x="4171950" y="4144963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26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8675" name="Rectangle 227"/>
          <p:cNvSpPr>
            <a:spLocks noChangeArrowheads="1"/>
          </p:cNvSpPr>
          <p:nvPr/>
        </p:nvSpPr>
        <p:spPr bwMode="auto">
          <a:xfrm>
            <a:off x="938048" y="1567356"/>
            <a:ext cx="44980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语法制导的方法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（如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yacc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例：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生成抽象语法树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76" name="Text Box 228"/>
          <p:cNvSpPr txBox="1">
            <a:spLocks noChangeArrowheads="1"/>
          </p:cNvSpPr>
          <p:nvPr/>
        </p:nvSpPr>
        <p:spPr bwMode="auto">
          <a:xfrm>
            <a:off x="414338" y="9906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中间代码生成</a:t>
            </a:r>
          </a:p>
        </p:txBody>
      </p:sp>
      <p:sp>
        <p:nvSpPr>
          <p:cNvPr id="523527" name="Text Box 263"/>
          <p:cNvSpPr txBox="1">
            <a:spLocks noChangeArrowheads="1"/>
          </p:cNvSpPr>
          <p:nvPr/>
        </p:nvSpPr>
        <p:spPr bwMode="auto">
          <a:xfrm>
            <a:off x="762000" y="2420938"/>
            <a:ext cx="2819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u="sng" dirty="0">
                <a:sym typeface="Symbol" pitchFamily="18" charset="2"/>
              </a:rPr>
              <a:t>id</a:t>
            </a:r>
            <a:r>
              <a:rPr lang="en-US" altLang="zh-CN" dirty="0">
                <a:sym typeface="Symbol" pitchFamily="18" charset="2"/>
              </a:rPr>
              <a:t> = </a:t>
            </a:r>
            <a:r>
              <a:rPr lang="en-US" altLang="zh-CN" i="1" dirty="0"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sym typeface="Symbol" pitchFamily="18" charset="2"/>
              </a:rPr>
              <a:t>S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 then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endParaRPr lang="en-US" altLang="zh-CN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sym typeface="Symbol" pitchFamily="18" charset="2"/>
              </a:rPr>
              <a:t>S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while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sym typeface="Symbol" pitchFamily="18" charset="2"/>
              </a:rPr>
              <a:t>S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ym typeface="Symbol" pitchFamily="18" charset="2"/>
              </a:rPr>
              <a:t> 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sym typeface="Symbol" pitchFamily="18" charset="2"/>
              </a:rPr>
              <a:t> S</a:t>
            </a:r>
            <a:r>
              <a:rPr lang="en-US" altLang="zh-CN" baseline="-25000" dirty="0">
                <a:sym typeface="Symbol" pitchFamily="18" charset="2"/>
              </a:rPr>
              <a:t>2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sym typeface="Symbol" pitchFamily="18" charset="2"/>
              </a:rPr>
              <a:t>E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u="sng" dirty="0">
                <a:sym typeface="Symbol" pitchFamily="18" charset="2"/>
              </a:rPr>
              <a:t>id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sym typeface="Symbol" pitchFamily="18" charset="2"/>
              </a:rPr>
              <a:t>E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 +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sym typeface="Symbol" pitchFamily="18" charset="2"/>
              </a:rPr>
              <a:t>E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 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</a:t>
            </a: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sym typeface="Symbol" pitchFamily="18" charset="2"/>
              </a:rPr>
              <a:t>E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(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1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) </a:t>
            </a: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ea typeface="华文行楷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523528" name="Text Box 264"/>
          <p:cNvSpPr txBox="1">
            <a:spLocks noChangeArrowheads="1"/>
          </p:cNvSpPr>
          <p:nvPr/>
        </p:nvSpPr>
        <p:spPr bwMode="auto">
          <a:xfrm>
            <a:off x="3581400" y="2420938"/>
            <a:ext cx="54864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i="1" dirty="0" err="1">
                <a:cs typeface="Times New Roman" pitchFamily="18" charset="0"/>
                <a:sym typeface="Symbol" pitchFamily="18" charset="2"/>
              </a:rPr>
              <a:t>S.ptr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(‘assign’,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en-US" altLang="zh-CN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mkleaf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u="sng" dirty="0" err="1">
                <a:sym typeface="Symbol" pitchFamily="18" charset="2"/>
              </a:rPr>
              <a:t>id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.entry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),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dirty="0">
                <a:sym typeface="Symbol" pitchFamily="18" charset="2"/>
              </a:rPr>
              <a:t>}</a:t>
            </a:r>
            <a:endParaRPr lang="en-US" altLang="zh-CN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if_then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                  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while_do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                  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i="1" dirty="0">
                <a:sym typeface="Symbol" pitchFamily="18" charset="2"/>
              </a:rPr>
              <a:t>seq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mkleaf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u="sng" dirty="0" err="1">
                <a:sym typeface="Symbol" pitchFamily="18" charset="2"/>
              </a:rPr>
              <a:t>id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.entry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dirty="0">
                <a:sym typeface="Symbol" pitchFamily="18" charset="2"/>
              </a:rPr>
              <a:t>}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+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</a:t>
            </a:r>
            <a:r>
              <a:rPr lang="en-US" altLang="zh-CN" dirty="0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</a:t>
            </a:r>
            <a:r>
              <a:rPr lang="en-US" altLang="zh-CN" dirty="0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 </a:t>
            </a:r>
            <a:r>
              <a:rPr lang="en-US" altLang="zh-CN" dirty="0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……</a:t>
            </a:r>
          </a:p>
        </p:txBody>
      </p:sp>
      <p:sp>
        <p:nvSpPr>
          <p:cNvPr id="28679" name="AutoShape 26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AutoShape 2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AutoShape 26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AutoShape 26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Rectangle 269"/>
          <p:cNvSpPr>
            <a:spLocks noChangeArrowheads="1"/>
          </p:cNvSpPr>
          <p:nvPr/>
        </p:nvSpPr>
        <p:spPr bwMode="auto">
          <a:xfrm>
            <a:off x="5580112" y="1412875"/>
            <a:ext cx="3429000" cy="8318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mknode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构造内部结点</a:t>
            </a:r>
          </a:p>
          <a:p>
            <a:pPr>
              <a:buFont typeface="Wingdings" pitchFamily="2" charset="2"/>
              <a:buNone/>
            </a:pP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Mkleaf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构造叶子结点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27" grpId="0" autoUpdateAnimBg="0"/>
      <p:bldP spid="52352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9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9699" name="Rectangle 140"/>
          <p:cNvSpPr>
            <a:spLocks noChangeArrowheads="1"/>
          </p:cNvSpPr>
          <p:nvPr/>
        </p:nvSpPr>
        <p:spPr bwMode="auto">
          <a:xfrm>
            <a:off x="1143000" y="2162175"/>
            <a:ext cx="73914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顺序的语句序列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其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一般具有如下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形式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 := y op z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i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op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为操作符，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为操作数，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为结果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endParaRPr lang="en-US" altLang="zh-CN" sz="1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00" name="Text Box 141"/>
          <p:cNvSpPr txBox="1">
            <a:spLocks noChangeArrowheads="1"/>
          </p:cNvSpPr>
          <p:nvPr/>
        </p:nvSpPr>
        <p:spPr bwMode="auto">
          <a:xfrm>
            <a:off x="762000" y="132556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三地址码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TAC</a:t>
            </a:r>
          </a:p>
        </p:txBody>
      </p:sp>
      <p:sp>
        <p:nvSpPr>
          <p:cNvPr id="29701" name="AutoShape 1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1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AutoShape 14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AutoShape 14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57200" y="976074"/>
            <a:ext cx="8534400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课程后续部分用到的 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TAC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语句类型</a:t>
            </a:r>
            <a:endParaRPr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6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赋值语句</a:t>
            </a: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 := y op z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op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代表二元算术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逻辑运算）</a:t>
            </a: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赋值语句</a:t>
            </a: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 := op y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op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代表一元运算）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复写语句</a:t>
            </a: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 := y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y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的值赋值给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无条件跳转语句</a:t>
            </a: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L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（无条件跳转至标号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L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条件跳转语句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if x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rop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y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L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 dirty="0" err="1">
                <a:latin typeface="+mn-lt"/>
                <a:ea typeface="华文楷体" panose="02010600040101010101" pitchFamily="2" charset="-122"/>
              </a:rPr>
              <a:t>rop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代表关系运算）</a:t>
            </a: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标号语句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L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（定义标号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 </a:t>
            </a: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参数语句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param x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函数调用语句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call p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函数调用语句序列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param x</a:t>
            </a:r>
            <a:r>
              <a:rPr lang="en-US" altLang="zh-CN" i="1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… param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i="1" baseline="-25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call p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函数返回语句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return c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zh-CN" sz="2000" b="1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结束函数并把</a:t>
            </a:r>
            <a:r>
              <a:rPr lang="en-US" altLang="zh-CN" sz="2000" b="1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i="1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 </a:t>
            </a:r>
            <a:r>
              <a:rPr lang="zh-CN" altLang="zh-CN" sz="2000" b="1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的值作为返回值返回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kern="100" dirty="0">
                <a:effectLst/>
                <a:latin typeface="+mn-lt"/>
                <a:ea typeface="华文楷体" panose="02010600040101010101" pitchFamily="2" charset="-122"/>
              </a:rPr>
              <a:t>LOAD</a:t>
            </a:r>
            <a:r>
              <a:rPr lang="zh-CN" altLang="zh-CN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zh-CN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 := </a:t>
            </a:r>
            <a:r>
              <a:rPr lang="en-US" altLang="zh-CN" i="1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 kern="100" dirty="0" err="1"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] 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（将</a:t>
            </a:r>
            <a:r>
              <a:rPr lang="en-US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>
                <a:effectLst/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2000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的存储位置起第</a:t>
            </a:r>
            <a:r>
              <a:rPr lang="en-US" altLang="zh-CN" sz="2000" i="1" kern="100" dirty="0" err="1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个单元的值赋给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kern="100" dirty="0">
                <a:effectLst/>
                <a:latin typeface="+mn-lt"/>
                <a:ea typeface="华文楷体" panose="02010600040101010101" pitchFamily="2" charset="-122"/>
              </a:rPr>
              <a:t>x</a:t>
            </a:r>
          </a:p>
          <a:p>
            <a:pPr lvl="1">
              <a:buFontTx/>
              <a:buChar char="•"/>
            </a:pPr>
            <a:r>
              <a:rPr lang="en-US" altLang="zh-CN" kern="100" dirty="0">
                <a:effectLst/>
                <a:latin typeface="+mn-lt"/>
                <a:ea typeface="华文楷体" panose="02010600040101010101" pitchFamily="2" charset="-122"/>
              </a:rPr>
              <a:t>  STORE</a:t>
            </a:r>
            <a:r>
              <a:rPr lang="zh-CN" altLang="zh-CN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 kern="100" dirty="0" err="1">
                <a:solidFill>
                  <a:srgbClr val="80008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] := </a:t>
            </a:r>
            <a:r>
              <a:rPr lang="en-US" altLang="zh-CN" i="1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（将</a:t>
            </a:r>
            <a:r>
              <a:rPr lang="en-US" altLang="zh-CN" sz="2000" i="1" kern="100" dirty="0">
                <a:effectLst/>
                <a:latin typeface="+mn-lt"/>
                <a:ea typeface="华文楷体" panose="02010600040101010101" pitchFamily="2" charset="-122"/>
              </a:rPr>
              <a:t>y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的值保存到</a:t>
            </a:r>
            <a:r>
              <a:rPr lang="en-US" altLang="zh-CN" sz="2000" i="1" kern="100" dirty="0">
                <a:effectLst/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的存储位置起第</a:t>
            </a:r>
            <a:r>
              <a:rPr lang="en-US" altLang="zh-CN" sz="2000" i="1" kern="1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个单元）</a:t>
            </a:r>
            <a:endParaRPr lang="en-US" altLang="zh-CN" sz="2000" kern="100" dirty="0"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kern="100" dirty="0">
                <a:effectLst/>
                <a:latin typeface="+mn-lt"/>
                <a:ea typeface="华文楷体" panose="02010600040101010101" pitchFamily="2" charset="-122"/>
              </a:rPr>
              <a:t>ALLOC</a:t>
            </a:r>
            <a:r>
              <a:rPr lang="zh-CN" altLang="zh-CN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zh-CN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 := </a:t>
            </a:r>
            <a:r>
              <a:rPr lang="en-US" altLang="zh-CN" i="1" spc="15" dirty="0" err="1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alloc</a:t>
            </a:r>
            <a:r>
              <a:rPr lang="en-US" altLang="zh-CN" i="1" spc="15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 y</a:t>
            </a:r>
            <a:r>
              <a:rPr lang="en-US" altLang="zh-CN" spc="15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（分配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kern="100" dirty="0">
                <a:effectLst/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2000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个字节</a:t>
            </a:r>
            <a:r>
              <a:rPr lang="zh-CN" altLang="en-US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内存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，起始位置赋给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kern="100" dirty="0">
                <a:effectLst/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Tx/>
              <a:buChar char="•"/>
            </a:pPr>
            <a:r>
              <a:rPr kumimoji="0" lang="en-US" altLang="zh-CN" sz="2000" b="1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100" dirty="0">
                <a:latin typeface="+mn-lt"/>
                <a:ea typeface="华文楷体" panose="02010600040101010101" pitchFamily="2" charset="-122"/>
              </a:rPr>
              <a:t>MEMO</a:t>
            </a:r>
            <a:r>
              <a:rPr kumimoji="0" lang="en-US" altLang="zh-CN" sz="2000" b="1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语句 </a:t>
            </a:r>
            <a:r>
              <a:rPr lang="en-US" altLang="zh-CN" i="1" spc="15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memo ‘XXX’ </a:t>
            </a:r>
            <a:r>
              <a:rPr lang="zh-CN" altLang="zh-CN" sz="20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0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栈帧中形参存储信息</a:t>
            </a:r>
            <a:r>
              <a:rPr lang="zh-CN" altLang="zh-CN" sz="20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2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2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2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762000" y="2204492"/>
            <a:ext cx="82296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语义属性</a:t>
            </a:r>
            <a:endParaRPr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u="sng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name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的词法名字（符号表中的名字）    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width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D.width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, …</a:t>
            </a: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数据宽度（字节数）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offset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S.offset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, …</a:t>
            </a: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不同存储区中变量的偏移地址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过程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enter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u="sng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id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name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o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：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将符号表中</a:t>
            </a:r>
            <a:r>
              <a:rPr lang="zh-CN" altLang="en-US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u="sng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id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name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所对应表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项的</a:t>
            </a:r>
            <a:r>
              <a:rPr lang="zh-CN" altLang="en-US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offset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域置为</a:t>
            </a:r>
            <a:r>
              <a:rPr lang="zh-CN" altLang="en-US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o</a:t>
            </a:r>
            <a:r>
              <a:rPr lang="zh-CN" altLang="en-US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具体哪个符号表与上下文相关</a:t>
            </a:r>
            <a:endParaRPr lang="en-US" altLang="zh-CN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3796" name="Text Box 20"/>
          <p:cNvSpPr txBox="1">
            <a:spLocks noChangeArrowheads="1"/>
          </p:cNvSpPr>
          <p:nvPr/>
        </p:nvSpPr>
        <p:spPr bwMode="auto">
          <a:xfrm>
            <a:off x="468313" y="1556792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声明语句的翻译</a:t>
            </a:r>
          </a:p>
        </p:txBody>
      </p:sp>
      <p:sp>
        <p:nvSpPr>
          <p:cNvPr id="33797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798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799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0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966888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1340768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借助简单语言进行核心内容的讲解</a:t>
            </a:r>
          </a:p>
        </p:txBody>
      </p: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1259632" y="245781"/>
            <a:ext cx="619196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静态语义分析与中间代码生成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DD83BCA5-3C2E-401E-8294-949B39A49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006" y="2022520"/>
            <a:ext cx="741045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一个简单语言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与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语言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相似）</a:t>
            </a:r>
            <a:endParaRPr lang="en-US" altLang="zh-CN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抽象语法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513D7B5-F395-4DDE-8ABE-A6377270F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720" y="31443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DC8719-E12C-4A23-BFBE-9E33C3C4B6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910955"/>
              </p:ext>
            </p:extLst>
          </p:nvPr>
        </p:nvGraphicFramePr>
        <p:xfrm>
          <a:off x="1691680" y="3140968"/>
          <a:ext cx="6916588" cy="32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61235" imgH="2736894" progId="Visio.Drawing.15">
                  <p:embed/>
                </p:oleObj>
              </mc:Choice>
              <mc:Fallback>
                <p:oleObj name="Visio" r:id="rId2" imgW="5861235" imgH="273689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140968"/>
                        <a:ext cx="6916588" cy="3236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326963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60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4819" name="Rectangle 374"/>
          <p:cNvSpPr>
            <a:spLocks noChangeArrowheads="1"/>
          </p:cNvSpPr>
          <p:nvPr/>
        </p:nvSpPr>
        <p:spPr bwMode="auto">
          <a:xfrm>
            <a:off x="914400" y="1901602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sz="2800" b="1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全局声明语句相关的翻译模式片段</a:t>
            </a:r>
            <a:endParaRPr lang="zh-CN" altLang="en-US" sz="2800" b="1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1183" name="Text Box 383"/>
          <p:cNvSpPr txBox="1">
            <a:spLocks noChangeArrowheads="1"/>
          </p:cNvSpPr>
          <p:nvPr/>
        </p:nvSpPr>
        <p:spPr bwMode="auto">
          <a:xfrm>
            <a:off x="971600" y="2564904"/>
            <a:ext cx="799236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Prog </a:t>
            </a:r>
            <a:r>
              <a:rPr lang="fr-FR" altLang="zh-CN" sz="2000" dirty="0"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ea typeface="华文楷体" panose="02010600040101010101" pitchFamily="2" charset="-122"/>
              </a:rPr>
              <a:t>P.offset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ea typeface="华文楷体" panose="02010600040101010101" pitchFamily="2" charset="-122"/>
              </a:rPr>
              <a:t>:=</a:t>
            </a:r>
            <a:r>
              <a:rPr lang="en-US" altLang="zh-CN" sz="2000" i="1" dirty="0">
                <a:ea typeface="华文楷体" panose="02010600040101010101" pitchFamily="2" charset="-122"/>
              </a:rPr>
              <a:t> 0</a:t>
            </a:r>
            <a:r>
              <a:rPr lang="en-US" altLang="zh-CN" sz="2000" dirty="0">
                <a:ea typeface="华文楷体" panose="02010600040101010101" pitchFamily="2" charset="-122"/>
              </a:rPr>
              <a:t> } </a:t>
            </a:r>
            <a:r>
              <a:rPr lang="en-US" altLang="zh-CN" sz="2000" i="1" dirty="0">
                <a:ea typeface="华文楷体" panose="02010600040101010101" pitchFamily="2" charset="-122"/>
              </a:rPr>
              <a:t>P</a:t>
            </a:r>
            <a:r>
              <a:rPr lang="fr-FR" altLang="zh-CN" sz="2000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F.offset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0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F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.offset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.offset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P. width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P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.width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D.offset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P.offset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P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.offset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P.offset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+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D.width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      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P. width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D.width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+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P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.width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 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 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P. width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0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} 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enter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name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fr-FR" altLang="zh-CN" sz="2000" b="1" i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offset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) ;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D.width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T.width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=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E 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enter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name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fr-FR" altLang="zh-CN" sz="2000" b="1" i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offset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) ;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D.width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T.width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int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T.width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 4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}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[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]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T.width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lexval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.width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}  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2" name="AutoShape 37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3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6113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AutoShape 37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AutoShape 38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id="{9264E3B9-F181-4AFB-8F89-A6C53C20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752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声明语句的翻译</a:t>
            </a:r>
          </a:p>
        </p:txBody>
      </p:sp>
    </p:spTree>
    <p:extLst>
      <p:ext uri="{BB962C8B-B14F-4D97-AF65-F5344CB8AC3E}">
        <p14:creationId xmlns:p14="http://schemas.microsoft.com/office/powerpoint/2010/main" val="41383818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8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60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4819" name="Rectangle 374"/>
          <p:cNvSpPr>
            <a:spLocks noChangeArrowheads="1"/>
          </p:cNvSpPr>
          <p:nvPr/>
        </p:nvSpPr>
        <p:spPr bwMode="auto">
          <a:xfrm>
            <a:off x="914400" y="1671191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局部</a:t>
            </a:r>
            <a:r>
              <a:rPr lang="zh-CN" altLang="zh-CN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声明语句相关的翻译模式片段</a:t>
            </a:r>
            <a:endParaRPr lang="zh-CN" altLang="en-US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1183" name="Text Box 383"/>
          <p:cNvSpPr txBox="1">
            <a:spLocks noChangeArrowheads="1"/>
          </p:cNvSpPr>
          <p:nvPr/>
        </p:nvSpPr>
        <p:spPr bwMode="auto">
          <a:xfrm>
            <a:off x="971600" y="2276872"/>
            <a:ext cx="799236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/>
              <a:t>F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int 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( </a:t>
            </a:r>
            <a:r>
              <a:rPr lang="fr-FR" altLang="zh-CN" sz="2000" dirty="0"/>
              <a:t>{</a:t>
            </a:r>
            <a:r>
              <a:rPr lang="fr-FR" altLang="zh-CN" sz="2000" i="1" dirty="0"/>
              <a:t> L.offset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F.offset</a:t>
            </a:r>
            <a:r>
              <a:rPr lang="fr-FR" altLang="zh-CN" sz="2000" dirty="0"/>
              <a:t> } </a:t>
            </a:r>
            <a:r>
              <a:rPr lang="en-US" altLang="zh-CN" sz="2000" i="1" dirty="0"/>
              <a:t>L </a:t>
            </a:r>
            <a:r>
              <a:rPr lang="en-US" altLang="zh-CN" sz="2000" dirty="0"/>
              <a:t>) </a:t>
            </a:r>
            <a:r>
              <a:rPr lang="fr-FR" altLang="zh-CN" sz="2000" dirty="0"/>
              <a:t>{</a:t>
            </a:r>
            <a:r>
              <a:rPr lang="fr-FR" altLang="zh-CN" sz="2000" i="1" dirty="0"/>
              <a:t> S.offset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F.offset</a:t>
            </a:r>
            <a:r>
              <a:rPr lang="fr-FR" altLang="zh-CN" sz="2000" dirty="0"/>
              <a:t> + </a:t>
            </a:r>
            <a:r>
              <a:rPr lang="fr-FR" altLang="zh-CN" sz="2000" i="1" dirty="0"/>
              <a:t>L.width</a:t>
            </a:r>
            <a:r>
              <a:rPr lang="fr-FR" altLang="zh-CN" sz="2000" dirty="0"/>
              <a:t> } </a:t>
            </a:r>
            <a:r>
              <a:rPr lang="en-US" altLang="zh-CN" sz="2000" i="1" dirty="0"/>
              <a:t>S </a:t>
            </a:r>
            <a:endParaRPr lang="fr-FR" altLang="zh-CN" sz="600" i="1" dirty="0"/>
          </a:p>
          <a:p>
            <a:pPr>
              <a:buNone/>
            </a:pPr>
            <a:r>
              <a:rPr lang="fr-FR" altLang="zh-CN" sz="2000" i="1" dirty="0"/>
              <a:t>L</a:t>
            </a:r>
            <a:r>
              <a:rPr lang="fr-FR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fr-FR" altLang="zh-CN" sz="2000" dirty="0"/>
              <a:t>{</a:t>
            </a:r>
            <a:r>
              <a:rPr lang="fr-FR" altLang="zh-CN" sz="2000" i="1" dirty="0"/>
              <a:t> L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L.offset</a:t>
            </a:r>
            <a:r>
              <a:rPr lang="fr-FR" altLang="zh-CN" sz="2000" dirty="0"/>
              <a:t> }  </a:t>
            </a:r>
            <a:r>
              <a:rPr lang="fr-FR" altLang="zh-CN" sz="2000" i="1" dirty="0"/>
              <a:t>L</a:t>
            </a:r>
            <a:r>
              <a:rPr lang="fr-FR" altLang="zh-CN" sz="2000" baseline="-25000" dirty="0"/>
              <a:t>1</a:t>
            </a:r>
            <a:r>
              <a:rPr lang="fr-FR" altLang="zh-CN" sz="2000" dirty="0"/>
              <a:t> </a:t>
            </a:r>
            <a:r>
              <a:rPr lang="zh-CN" altLang="zh-CN" sz="2000" dirty="0"/>
              <a:t>，</a:t>
            </a:r>
            <a:r>
              <a:rPr lang="fr-FR" altLang="zh-CN" sz="2000" dirty="0"/>
              <a:t>int </a:t>
            </a:r>
            <a:r>
              <a:rPr lang="fr-FR" altLang="zh-CN" sz="2000" u="sng" dirty="0"/>
              <a:t>id </a:t>
            </a:r>
            <a:endParaRPr lang="zh-CN" altLang="zh-CN" sz="2000" dirty="0"/>
          </a:p>
          <a:p>
            <a:pPr>
              <a:buNone/>
            </a:pPr>
            <a:r>
              <a:rPr lang="fr-FR" altLang="zh-CN" sz="2000" i="1" dirty="0"/>
              <a:t>      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enter </a:t>
            </a:r>
            <a:r>
              <a:rPr lang="fr-FR" altLang="zh-CN" sz="2000" dirty="0"/>
              <a:t>(</a:t>
            </a:r>
            <a:r>
              <a:rPr lang="fr-FR" altLang="zh-CN" sz="2000" u="sng" dirty="0"/>
              <a:t>id</a:t>
            </a:r>
            <a:r>
              <a:rPr lang="fr-FR" altLang="zh-CN" sz="2000" dirty="0"/>
              <a:t>.</a:t>
            </a:r>
            <a:r>
              <a:rPr lang="fr-FR" altLang="zh-CN" sz="2000" i="1" dirty="0"/>
              <a:t>name</a:t>
            </a:r>
            <a:r>
              <a:rPr lang="fr-FR" altLang="zh-CN" sz="2000" dirty="0"/>
              <a:t>, </a:t>
            </a:r>
            <a:r>
              <a:rPr lang="fr-FR" altLang="zh-CN" sz="2000" i="1" dirty="0"/>
              <a:t>L</a:t>
            </a:r>
            <a:r>
              <a:rPr lang="fr-FR" altLang="zh-CN" sz="2000" b="1" i="1" dirty="0"/>
              <a:t>.</a:t>
            </a:r>
            <a:r>
              <a:rPr lang="fr-FR" altLang="zh-CN" sz="2000" i="1" dirty="0"/>
              <a:t>offset</a:t>
            </a:r>
            <a:r>
              <a:rPr lang="fr-FR" altLang="zh-CN" sz="2000" dirty="0"/>
              <a:t> + </a:t>
            </a:r>
            <a:r>
              <a:rPr lang="fr-FR" altLang="zh-CN" sz="2000" i="1" dirty="0"/>
              <a:t>L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.width </a:t>
            </a:r>
            <a:r>
              <a:rPr lang="fr-FR" altLang="zh-CN" sz="2000" dirty="0"/>
              <a:t>) ; </a:t>
            </a:r>
            <a:r>
              <a:rPr lang="fr-FR" altLang="zh-CN" sz="2000" i="1" dirty="0"/>
              <a:t>L.width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L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.width </a:t>
            </a:r>
            <a:r>
              <a:rPr lang="fr-FR" altLang="zh-CN" sz="2000" dirty="0"/>
              <a:t>+</a:t>
            </a:r>
            <a:r>
              <a:rPr lang="fr-FR" altLang="zh-CN" sz="2000" i="1" dirty="0"/>
              <a:t> </a:t>
            </a:r>
            <a:r>
              <a:rPr lang="fr-FR" altLang="zh-CN" sz="2000" dirty="0"/>
              <a:t>4</a:t>
            </a:r>
            <a:r>
              <a:rPr lang="fr-FR" altLang="zh-CN" sz="2000" i="1" dirty="0"/>
              <a:t> </a:t>
            </a:r>
            <a:r>
              <a:rPr lang="fr-FR" altLang="zh-CN" sz="2000" dirty="0"/>
              <a:t>}</a:t>
            </a:r>
            <a:endParaRPr lang="fr-FR" altLang="zh-CN" sz="800" i="1" dirty="0"/>
          </a:p>
          <a:p>
            <a:pPr>
              <a:buNone/>
            </a:pPr>
            <a:r>
              <a:rPr lang="fr-FR" altLang="zh-CN" sz="2000" i="1" dirty="0"/>
              <a:t>L</a:t>
            </a:r>
            <a:r>
              <a:rPr lang="fr-FR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</a:t>
            </a:r>
            <a:r>
              <a:rPr lang="fr-FR" altLang="zh-CN" sz="2000" dirty="0"/>
              <a:t>   {</a:t>
            </a:r>
            <a:r>
              <a:rPr lang="fr-FR" altLang="zh-CN" sz="2000" i="1" dirty="0"/>
              <a:t> L.width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</a:t>
            </a:r>
            <a:r>
              <a:rPr lang="fr-FR" altLang="zh-CN" sz="2000" dirty="0"/>
              <a:t>0 }</a:t>
            </a:r>
            <a:endParaRPr lang="fr-FR" altLang="zh-CN" sz="800" i="1" dirty="0"/>
          </a:p>
          <a:p>
            <a:pPr>
              <a:buNone/>
            </a:pPr>
            <a:r>
              <a:rPr lang="de-DE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de-DE" altLang="zh-CN" sz="2000" dirty="0"/>
              <a:t>if ( </a:t>
            </a:r>
            <a:r>
              <a:rPr lang="de-DE" altLang="zh-CN" sz="2000" i="1" dirty="0"/>
              <a:t>E </a:t>
            </a:r>
            <a:r>
              <a:rPr lang="de-DE" altLang="zh-CN" sz="2000" dirty="0"/>
              <a:t>)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</a:t>
            </a:r>
            <a:r>
              <a:rPr lang="fr-FR" altLang="zh-CN" sz="2000" dirty="0"/>
              <a:t> }  </a:t>
            </a:r>
            <a:r>
              <a:rPr lang="de-DE" altLang="zh-CN" sz="2000" i="1" dirty="0"/>
              <a:t>S</a:t>
            </a:r>
            <a:r>
              <a:rPr lang="de-DE" altLang="zh-CN" sz="2000" baseline="-25000" dirty="0"/>
              <a:t>1</a:t>
            </a:r>
            <a:endParaRPr lang="fr-FR" altLang="zh-CN" sz="2000" dirty="0"/>
          </a:p>
          <a:p>
            <a:pPr>
              <a:buNone/>
            </a:pPr>
            <a:r>
              <a:rPr lang="fr-FR" altLang="zh-CN" sz="2000" i="1" dirty="0"/>
              <a:t>      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</a:t>
            </a:r>
            <a:r>
              <a:rPr lang="de-DE" altLang="zh-CN" sz="2000" i="1" dirty="0"/>
              <a:t>S</a:t>
            </a:r>
            <a:r>
              <a:rPr lang="de-DE" altLang="zh-CN" sz="2000" baseline="-25000" dirty="0"/>
              <a:t>2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</a:t>
            </a:r>
            <a:r>
              <a:rPr lang="en-US" altLang="zh-CN" sz="2000" i="1"/>
              <a:t> </a:t>
            </a:r>
            <a:r>
              <a:rPr lang="fr-FR" altLang="zh-CN" sz="2000" dirty="0"/>
              <a:t>}</a:t>
            </a:r>
            <a:r>
              <a:rPr lang="fr-FR" altLang="zh-CN" sz="2000" i="1" dirty="0"/>
              <a:t> </a:t>
            </a:r>
            <a:r>
              <a:rPr lang="de-DE" altLang="zh-CN" sz="2000" i="1" dirty="0"/>
              <a:t>S</a:t>
            </a:r>
            <a:r>
              <a:rPr lang="de-DE" altLang="zh-CN" sz="2000" baseline="-25000" dirty="0"/>
              <a:t>2</a:t>
            </a:r>
            <a:r>
              <a:rPr lang="de-DE" altLang="zh-CN" sz="2000" dirty="0"/>
              <a:t> {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S.width </a:t>
            </a:r>
            <a:r>
              <a:rPr lang="fr-FR" altLang="zh-CN" sz="2000" dirty="0"/>
              <a:t>:= 0</a:t>
            </a:r>
            <a:r>
              <a:rPr lang="en-US" altLang="zh-CN" sz="2000" i="1" dirty="0"/>
              <a:t> </a:t>
            </a:r>
            <a:r>
              <a:rPr lang="de-DE" altLang="zh-CN" sz="2000" dirty="0"/>
              <a:t>}    </a:t>
            </a:r>
            <a:endParaRPr lang="fr-FR" altLang="zh-CN" sz="800" i="1" dirty="0"/>
          </a:p>
          <a:p>
            <a:pPr>
              <a:buNone/>
            </a:pPr>
            <a:r>
              <a:rPr lang="de-DE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de-DE" altLang="zh-CN" sz="2000" dirty="0"/>
              <a:t>while ( </a:t>
            </a:r>
            <a:r>
              <a:rPr lang="de-DE" altLang="zh-CN" sz="2000" i="1" dirty="0"/>
              <a:t>E </a:t>
            </a:r>
            <a:r>
              <a:rPr lang="de-DE" altLang="zh-CN" sz="2000" dirty="0"/>
              <a:t>)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</a:t>
            </a:r>
            <a:r>
              <a:rPr lang="fr-FR" altLang="zh-CN" sz="2000" dirty="0"/>
              <a:t> }  </a:t>
            </a:r>
            <a:r>
              <a:rPr lang="de-DE" altLang="zh-CN" sz="2000" i="1" dirty="0"/>
              <a:t>S</a:t>
            </a:r>
            <a:r>
              <a:rPr lang="de-DE" altLang="zh-CN" sz="2000" baseline="-25000" dirty="0"/>
              <a:t>1</a:t>
            </a:r>
            <a:r>
              <a:rPr lang="de-DE" altLang="zh-CN" sz="2000" dirty="0"/>
              <a:t>  {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S.width </a:t>
            </a:r>
            <a:r>
              <a:rPr lang="fr-FR" altLang="zh-CN" sz="2000" dirty="0"/>
              <a:t>:= 0</a:t>
            </a:r>
            <a:r>
              <a:rPr lang="fr-FR" altLang="zh-CN" sz="2000" i="1" dirty="0"/>
              <a:t> </a:t>
            </a:r>
            <a:r>
              <a:rPr lang="de-DE" altLang="zh-CN" sz="2000" dirty="0"/>
              <a:t>}</a:t>
            </a:r>
            <a:endParaRPr lang="fr-FR" altLang="zh-CN" sz="800" i="1" dirty="0"/>
          </a:p>
          <a:p>
            <a:pPr>
              <a:buNone/>
            </a:pPr>
            <a:r>
              <a:rPr lang="de-DE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de-DE" altLang="zh-CN" sz="2000" dirty="0"/>
              <a:t>do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</a:t>
            </a:r>
            <a:r>
              <a:rPr lang="fr-FR" altLang="zh-CN" sz="2000" dirty="0"/>
              <a:t> }  </a:t>
            </a:r>
            <a:r>
              <a:rPr lang="de-DE" altLang="zh-CN" sz="2000" i="1" dirty="0"/>
              <a:t>S</a:t>
            </a:r>
            <a:r>
              <a:rPr lang="de-DE" altLang="zh-CN" sz="2000" baseline="-25000" dirty="0"/>
              <a:t>1</a:t>
            </a:r>
            <a:r>
              <a:rPr lang="de-DE" altLang="zh-CN" sz="2000" dirty="0"/>
              <a:t> while ( </a:t>
            </a:r>
            <a:r>
              <a:rPr lang="de-DE" altLang="zh-CN" sz="2000" i="1" dirty="0"/>
              <a:t>E </a:t>
            </a:r>
            <a:r>
              <a:rPr lang="de-DE" altLang="zh-CN" sz="2000" dirty="0"/>
              <a:t>)  {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S.width </a:t>
            </a:r>
            <a:r>
              <a:rPr lang="fr-FR" altLang="zh-CN" sz="2000" dirty="0"/>
              <a:t>:= 0</a:t>
            </a:r>
            <a:r>
              <a:rPr lang="fr-FR" altLang="zh-CN" sz="2000" i="1" dirty="0"/>
              <a:t> </a:t>
            </a:r>
            <a:r>
              <a:rPr lang="de-DE" altLang="zh-CN" sz="2000" dirty="0"/>
              <a:t>}</a:t>
            </a:r>
            <a:endParaRPr lang="fr-FR" altLang="zh-CN" sz="800" i="1" dirty="0"/>
          </a:p>
          <a:p>
            <a:pPr>
              <a:buNone/>
            </a:pPr>
            <a:r>
              <a:rPr lang="en-US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for ( </a:t>
            </a:r>
            <a:r>
              <a:rPr lang="en-US" altLang="zh-CN" sz="2000" i="1" dirty="0"/>
              <a:t>R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;</a:t>
            </a:r>
            <a:r>
              <a:rPr lang="en-US" altLang="zh-CN" sz="2000" i="1" dirty="0"/>
              <a:t>R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; </a:t>
            </a:r>
            <a:r>
              <a:rPr lang="en-US" altLang="zh-CN" sz="2000" i="1" dirty="0"/>
              <a:t>R</a:t>
            </a:r>
            <a:r>
              <a:rPr lang="en-US" altLang="zh-CN" sz="2000" baseline="-25000" dirty="0"/>
              <a:t>3</a:t>
            </a:r>
            <a:r>
              <a:rPr lang="en-US" altLang="zh-CN" sz="2000" i="1" dirty="0"/>
              <a:t> </a:t>
            </a:r>
            <a:r>
              <a:rPr lang="en-US" altLang="zh-CN" sz="2000" dirty="0"/>
              <a:t>)  </a:t>
            </a:r>
            <a:r>
              <a:rPr lang="fr-FR" altLang="zh-CN" sz="2000" dirty="0"/>
              <a:t>{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</a:t>
            </a:r>
            <a:r>
              <a:rPr lang="fr-FR" altLang="zh-CN" sz="2000" dirty="0"/>
              <a:t>}  </a:t>
            </a:r>
            <a:r>
              <a:rPr lang="en-US" altLang="zh-CN" sz="2000" i="1" dirty="0"/>
              <a:t>S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</a:t>
            </a:r>
            <a:r>
              <a:rPr lang="de-DE" altLang="zh-CN" sz="2000" dirty="0"/>
              <a:t>{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S.width </a:t>
            </a:r>
            <a:r>
              <a:rPr lang="fr-FR" altLang="zh-CN" sz="2000" dirty="0"/>
              <a:t>:= 0</a:t>
            </a:r>
            <a:r>
              <a:rPr lang="fr-FR" altLang="zh-CN" sz="2000" i="1" dirty="0"/>
              <a:t> </a:t>
            </a:r>
            <a:r>
              <a:rPr lang="de-DE" altLang="zh-CN" sz="2000" dirty="0"/>
              <a:t>}</a:t>
            </a:r>
            <a:endParaRPr lang="fr-FR" altLang="zh-CN" sz="800" i="1" dirty="0"/>
          </a:p>
          <a:p>
            <a:pPr>
              <a:buNone/>
            </a:pPr>
            <a:r>
              <a:rPr lang="en-US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for (</a:t>
            </a:r>
            <a:r>
              <a:rPr lang="en-US" altLang="zh-CN" sz="2000" i="1" dirty="0"/>
              <a:t>D</a:t>
            </a:r>
            <a:r>
              <a:rPr lang="en-US" altLang="zh-CN" sz="2000" dirty="0"/>
              <a:t>;</a:t>
            </a:r>
            <a:r>
              <a:rPr lang="en-US" altLang="zh-CN" sz="2000" i="1" dirty="0"/>
              <a:t>R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;</a:t>
            </a:r>
            <a:r>
              <a:rPr lang="en-US" altLang="zh-CN" sz="2000" i="1" dirty="0"/>
              <a:t>R</a:t>
            </a:r>
            <a:r>
              <a:rPr lang="en-US" altLang="zh-CN" sz="2000" baseline="-25000" dirty="0"/>
              <a:t>2</a:t>
            </a:r>
            <a:r>
              <a:rPr lang="en-US" altLang="zh-CN" sz="2000" i="1" dirty="0"/>
              <a:t> </a:t>
            </a:r>
            <a:r>
              <a:rPr lang="en-US" altLang="zh-CN" sz="2000" dirty="0"/>
              <a:t>) </a:t>
            </a:r>
            <a:r>
              <a:rPr lang="fr-FR" altLang="zh-CN" sz="2000" dirty="0"/>
              <a:t>{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</a:t>
            </a:r>
            <a:r>
              <a:rPr lang="fr-FR" altLang="zh-CN" sz="2000" dirty="0"/>
              <a:t>+</a:t>
            </a:r>
            <a:r>
              <a:rPr lang="fr-FR" altLang="zh-CN" sz="2000" i="1" dirty="0"/>
              <a:t>D.width</a:t>
            </a:r>
            <a:r>
              <a:rPr lang="fr-FR" altLang="zh-CN" sz="2000" dirty="0"/>
              <a:t> } </a:t>
            </a:r>
            <a:r>
              <a:rPr lang="en-US" altLang="zh-CN" sz="2000" i="1" dirty="0"/>
              <a:t>S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</a:t>
            </a:r>
            <a:r>
              <a:rPr lang="de-DE" altLang="zh-CN" sz="2000" dirty="0"/>
              <a:t>{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S.width </a:t>
            </a:r>
            <a:r>
              <a:rPr lang="fr-FR" altLang="zh-CN" sz="2000" dirty="0"/>
              <a:t>:= 0</a:t>
            </a:r>
            <a:r>
              <a:rPr lang="fr-FR" altLang="zh-CN" sz="2000" i="1" dirty="0"/>
              <a:t> </a:t>
            </a:r>
            <a:r>
              <a:rPr lang="de-DE" altLang="zh-CN" sz="2000" dirty="0"/>
              <a:t>}</a:t>
            </a:r>
            <a:endParaRPr lang="fr-FR" altLang="zh-CN" sz="1000" i="1" dirty="0"/>
          </a:p>
          <a:p>
            <a:pPr>
              <a:buNone/>
            </a:pPr>
            <a:r>
              <a:rPr lang="en-US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D</a:t>
            </a:r>
            <a:r>
              <a:rPr lang="en-US" altLang="zh-CN" sz="2000" dirty="0"/>
              <a:t>  </a:t>
            </a:r>
            <a:r>
              <a:rPr lang="de-DE" altLang="zh-CN" sz="2000" dirty="0"/>
              <a:t>{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S.width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D.width</a:t>
            </a:r>
            <a:r>
              <a:rPr lang="fr-FR" altLang="zh-CN" sz="2000" dirty="0"/>
              <a:t> </a:t>
            </a:r>
            <a:r>
              <a:rPr lang="de-DE" altLang="zh-CN" sz="2000" dirty="0"/>
              <a:t>}  </a:t>
            </a:r>
            <a:r>
              <a:rPr lang="en-US" altLang="zh-CN" sz="2000" dirty="0"/>
              <a:t>   </a:t>
            </a:r>
            <a:endParaRPr lang="zh-CN" altLang="zh-CN" sz="2000" dirty="0"/>
          </a:p>
          <a:p>
            <a:pPr>
              <a:buNone/>
            </a:pPr>
            <a:r>
              <a:rPr lang="fr-FR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fr-FR" altLang="zh-CN" sz="2000" dirty="0"/>
              <a:t>‘{‘ {</a:t>
            </a:r>
            <a:r>
              <a:rPr lang="fr-FR" altLang="zh-CN" sz="2000" i="1" dirty="0"/>
              <a:t> 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</a:t>
            </a:r>
            <a:r>
              <a:rPr lang="fr-FR" altLang="zh-CN" sz="2000" dirty="0"/>
              <a:t> } </a:t>
            </a:r>
            <a:r>
              <a:rPr lang="fr-FR" altLang="zh-CN" sz="2000" i="1" dirty="0"/>
              <a:t>S</a:t>
            </a:r>
            <a:r>
              <a:rPr lang="fr-FR" altLang="zh-CN" sz="2000" dirty="0"/>
              <a:t>­</a:t>
            </a:r>
            <a:r>
              <a:rPr lang="fr-FR" altLang="zh-CN" sz="2000" baseline="-25000" dirty="0"/>
              <a:t>1</a:t>
            </a:r>
            <a:r>
              <a:rPr lang="fr-FR" altLang="zh-CN" sz="2000" dirty="0"/>
              <a:t> ‘}’ </a:t>
            </a:r>
            <a:r>
              <a:rPr lang="de-DE" altLang="zh-CN" sz="2000" dirty="0"/>
              <a:t>{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S.width </a:t>
            </a:r>
            <a:r>
              <a:rPr lang="fr-FR" altLang="zh-CN" sz="2000" dirty="0"/>
              <a:t>:= 0</a:t>
            </a:r>
            <a:r>
              <a:rPr lang="fr-FR" altLang="zh-CN" sz="2000" i="1" dirty="0"/>
              <a:t> </a:t>
            </a:r>
            <a:r>
              <a:rPr lang="de-DE" altLang="zh-CN" sz="2000" dirty="0"/>
              <a:t>}  </a:t>
            </a:r>
            <a:r>
              <a:rPr lang="fr-FR" altLang="zh-CN" sz="2000" dirty="0"/>
              <a:t>   </a:t>
            </a:r>
            <a:endParaRPr lang="zh-CN" altLang="zh-CN" sz="2000" dirty="0"/>
          </a:p>
          <a:p>
            <a:pPr>
              <a:buNone/>
            </a:pPr>
            <a:r>
              <a:rPr lang="fr-FR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fr-FR" altLang="zh-CN" sz="2000" dirty="0"/>
              <a:t>{</a:t>
            </a:r>
            <a:r>
              <a:rPr lang="fr-FR" altLang="zh-CN" sz="2000" i="1" dirty="0"/>
              <a:t> 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</a:t>
            </a:r>
            <a:r>
              <a:rPr lang="fr-FR" altLang="zh-CN" sz="2000" dirty="0"/>
              <a:t> }  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1</a:t>
            </a:r>
            <a:r>
              <a:rPr lang="fr-FR" altLang="zh-CN" sz="2000" dirty="0"/>
              <a:t>  {</a:t>
            </a:r>
            <a:r>
              <a:rPr lang="fr-FR" altLang="zh-CN" sz="2000" i="1" dirty="0"/>
              <a:t> </a:t>
            </a:r>
            <a:r>
              <a:rPr lang="de-DE" altLang="zh-CN" sz="2000" i="1" dirty="0"/>
              <a:t>S</a:t>
            </a:r>
            <a:r>
              <a:rPr lang="de-DE" altLang="zh-CN" sz="2000" baseline="-25000" dirty="0"/>
              <a:t>2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</a:t>
            </a:r>
            <a:r>
              <a:rPr lang="fr-FR" altLang="zh-CN" sz="2000" dirty="0"/>
              <a:t> + </a:t>
            </a:r>
            <a:r>
              <a:rPr lang="de-DE" altLang="zh-CN" sz="2000" i="1" dirty="0"/>
              <a:t>S</a:t>
            </a:r>
            <a:r>
              <a:rPr lang="de-DE" altLang="zh-CN" sz="2000" baseline="-25000" dirty="0"/>
              <a:t>1</a:t>
            </a:r>
            <a:r>
              <a:rPr lang="fr-FR" altLang="zh-CN" sz="2000" i="1" dirty="0"/>
              <a:t>.width</a:t>
            </a:r>
            <a:r>
              <a:rPr lang="fr-FR" altLang="zh-CN" sz="2000" dirty="0"/>
              <a:t> }  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2</a:t>
            </a:r>
            <a:r>
              <a:rPr lang="fr-FR" altLang="zh-CN" sz="2000" dirty="0"/>
              <a:t>  </a:t>
            </a:r>
            <a:endParaRPr lang="zh-CN" altLang="zh-CN" sz="2000" dirty="0"/>
          </a:p>
          <a:p>
            <a:pPr>
              <a:buNone/>
            </a:pPr>
            <a:r>
              <a:rPr lang="de-DE" altLang="zh-CN" sz="2000" dirty="0"/>
              <a:t>        {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S.width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.width </a:t>
            </a:r>
            <a:r>
              <a:rPr lang="fr-FR" altLang="zh-CN" sz="2000" dirty="0"/>
              <a:t>+</a:t>
            </a:r>
            <a:r>
              <a:rPr lang="fr-FR" altLang="zh-CN" sz="2000" i="1" dirty="0"/>
              <a:t> S</a:t>
            </a:r>
            <a:r>
              <a:rPr lang="fr-FR" altLang="zh-CN" sz="2000" baseline="-25000" dirty="0"/>
              <a:t>2</a:t>
            </a:r>
            <a:r>
              <a:rPr lang="fr-FR" altLang="zh-CN" sz="2000" i="1" dirty="0"/>
              <a:t>.width</a:t>
            </a:r>
            <a:r>
              <a:rPr lang="de-DE" altLang="zh-CN" sz="2000" dirty="0"/>
              <a:t> }    </a:t>
            </a:r>
            <a:endParaRPr lang="zh-CN" altLang="zh-CN" sz="2000" dirty="0"/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id="{9264E3B9-F181-4AFB-8F89-A6C53C20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055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声明语句的翻译</a:t>
            </a:r>
          </a:p>
        </p:txBody>
      </p:sp>
      <p:sp>
        <p:nvSpPr>
          <p:cNvPr id="34822" name="AutoShape 37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3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6113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AutoShape 37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AutoShape 38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423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8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27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5843" name="Rectangle 228"/>
          <p:cNvSpPr>
            <a:spLocks noChangeArrowheads="1"/>
          </p:cNvSpPr>
          <p:nvPr/>
        </p:nvSpPr>
        <p:spPr bwMode="auto">
          <a:xfrm>
            <a:off x="762000" y="1628800"/>
            <a:ext cx="82296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数组说明</a:t>
            </a:r>
            <a:r>
              <a:rPr lang="zh-CN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和数组元素引用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（类型检查和语义信息收集）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将前面</a:t>
            </a: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有关数组声明和数组元素引用相关处理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的翻译模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式</a:t>
            </a: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片段进行合并，得到如下翻译模式：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5844" name="Text Box 233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数组说明和数组元素引用的翻译</a:t>
            </a:r>
          </a:p>
        </p:txBody>
      </p:sp>
      <p:sp>
        <p:nvSpPr>
          <p:cNvPr id="462060" name="Text Box 236"/>
          <p:cNvSpPr txBox="1">
            <a:spLocks noChangeArrowheads="1"/>
          </p:cNvSpPr>
          <p:nvPr/>
        </p:nvSpPr>
        <p:spPr bwMode="auto">
          <a:xfrm>
            <a:off x="1259632" y="3027724"/>
            <a:ext cx="77764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/>
              <a:t>D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T</a:t>
            </a:r>
            <a:r>
              <a:rPr lang="en-US" altLang="zh-CN" sz="2000" dirty="0"/>
              <a:t> </a:t>
            </a:r>
            <a:r>
              <a:rPr lang="en-US" altLang="zh-CN" sz="2000" i="1" dirty="0"/>
              <a:t> </a:t>
            </a:r>
            <a:r>
              <a:rPr lang="en-US" altLang="zh-CN" sz="2000" u="sng" dirty="0"/>
              <a:t>id</a:t>
            </a:r>
            <a:r>
              <a:rPr lang="en-US" altLang="zh-CN" sz="2000" i="1" dirty="0"/>
              <a:t>  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enter</a:t>
            </a:r>
            <a:r>
              <a:rPr lang="fr-FR" altLang="zh-CN" sz="2000" dirty="0"/>
              <a:t> (</a:t>
            </a:r>
            <a:r>
              <a:rPr lang="fr-FR" altLang="zh-CN" sz="2000" u="sng" dirty="0"/>
              <a:t>id</a:t>
            </a:r>
            <a:r>
              <a:rPr lang="fr-FR" altLang="zh-CN" sz="2000" i="1" dirty="0"/>
              <a:t>.name</a:t>
            </a:r>
            <a:r>
              <a:rPr lang="fr-FR" altLang="zh-CN" sz="2000" dirty="0"/>
              <a:t>, </a:t>
            </a:r>
            <a:r>
              <a:rPr lang="de-DE" altLang="zh-CN" sz="2000" i="1" dirty="0"/>
              <a:t>T.type</a:t>
            </a:r>
            <a:r>
              <a:rPr lang="fr-FR" altLang="zh-CN" sz="2000" dirty="0"/>
              <a:t>, </a:t>
            </a:r>
            <a:r>
              <a:rPr lang="fr-FR" altLang="zh-CN" sz="2000" i="1" dirty="0"/>
              <a:t>D.offset</a:t>
            </a:r>
            <a:r>
              <a:rPr lang="fr-FR" altLang="zh-CN" sz="2000" dirty="0"/>
              <a:t>) ; </a:t>
            </a:r>
            <a:r>
              <a:rPr lang="en-US" altLang="zh-CN" sz="2000" i="1" dirty="0"/>
              <a:t>D.</a:t>
            </a:r>
            <a:r>
              <a:rPr lang="de-DE" altLang="zh-CN" sz="2000" i="1" dirty="0"/>
              <a:t>type </a:t>
            </a:r>
            <a:r>
              <a:rPr lang="de-DE" altLang="zh-CN" sz="2000" dirty="0"/>
              <a:t>:=</a:t>
            </a:r>
            <a:r>
              <a:rPr lang="de-DE" altLang="zh-CN" sz="2000" i="1" dirty="0"/>
              <a:t> </a:t>
            </a:r>
            <a:r>
              <a:rPr lang="en-US" altLang="zh-CN" sz="2000" i="1" dirty="0"/>
              <a:t>ok</a:t>
            </a:r>
            <a:r>
              <a:rPr lang="fr-FR" altLang="zh-CN" sz="2000" dirty="0"/>
              <a:t> ;  </a:t>
            </a:r>
          </a:p>
          <a:p>
            <a:pPr>
              <a:buNone/>
            </a:pPr>
            <a:r>
              <a:rPr lang="fr-FR" altLang="zh-CN" sz="2000" i="1" dirty="0"/>
              <a:t>                      D.width </a:t>
            </a:r>
            <a:r>
              <a:rPr lang="fr-FR" altLang="zh-CN" sz="2000" dirty="0"/>
              <a:t>:= </a:t>
            </a:r>
            <a:r>
              <a:rPr lang="en-US" altLang="zh-CN" sz="2000" i="1" dirty="0" err="1"/>
              <a:t>T.width</a:t>
            </a:r>
            <a:r>
              <a:rPr lang="en-US" altLang="zh-CN" sz="2000" dirty="0"/>
              <a:t> </a:t>
            </a:r>
            <a:r>
              <a:rPr lang="fr-FR" altLang="zh-CN" sz="2000" dirty="0"/>
              <a:t>}</a:t>
            </a:r>
            <a:endParaRPr lang="zh-CN" altLang="zh-CN" sz="2000" dirty="0"/>
          </a:p>
          <a:p>
            <a:pPr>
              <a:buNone/>
            </a:pPr>
            <a:endParaRPr lang="en-US" altLang="zh-CN" sz="1000" i="1" dirty="0"/>
          </a:p>
          <a:p>
            <a:pPr>
              <a:buNone/>
            </a:pPr>
            <a:r>
              <a:rPr lang="en-US" altLang="zh-CN" sz="2000" i="1" dirty="0"/>
              <a:t>D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T</a:t>
            </a:r>
            <a:r>
              <a:rPr lang="en-US" altLang="zh-CN" sz="2000" dirty="0"/>
              <a:t> </a:t>
            </a:r>
            <a:r>
              <a:rPr lang="en-US" altLang="zh-CN" sz="2000" i="1" dirty="0"/>
              <a:t> 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= </a:t>
            </a:r>
            <a:r>
              <a:rPr lang="en-US" altLang="zh-CN" sz="2000" i="1" dirty="0"/>
              <a:t>E    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enter</a:t>
            </a:r>
            <a:r>
              <a:rPr lang="fr-FR" altLang="zh-CN" sz="2000" dirty="0"/>
              <a:t> (</a:t>
            </a:r>
            <a:r>
              <a:rPr lang="fr-FR" altLang="zh-CN" sz="2000" u="sng" dirty="0"/>
              <a:t>id</a:t>
            </a:r>
            <a:r>
              <a:rPr lang="fr-FR" altLang="zh-CN" sz="2000" i="1" dirty="0"/>
              <a:t>.name</a:t>
            </a:r>
            <a:r>
              <a:rPr lang="fr-FR" altLang="zh-CN" sz="2000" dirty="0"/>
              <a:t>, </a:t>
            </a:r>
            <a:r>
              <a:rPr lang="de-DE" altLang="zh-CN" sz="2000" i="1" dirty="0"/>
              <a:t>T.type</a:t>
            </a:r>
            <a:r>
              <a:rPr lang="fr-FR" altLang="zh-CN" sz="2000" dirty="0"/>
              <a:t>, </a:t>
            </a:r>
            <a:r>
              <a:rPr lang="fr-FR" altLang="zh-CN" sz="2000" i="1" dirty="0"/>
              <a:t>D.offset</a:t>
            </a:r>
            <a:r>
              <a:rPr lang="fr-FR" altLang="zh-CN" sz="2000" dirty="0"/>
              <a:t>) ; </a:t>
            </a:r>
            <a:endParaRPr lang="zh-CN" altLang="zh-CN" sz="2000" dirty="0"/>
          </a:p>
          <a:p>
            <a:pPr>
              <a:buNone/>
            </a:pPr>
            <a:r>
              <a:rPr lang="en-US" altLang="zh-CN" sz="1000" i="1" dirty="0"/>
              <a:t>                                                  </a:t>
            </a:r>
            <a:r>
              <a:rPr lang="en-US" altLang="zh-CN" sz="2000" i="1" dirty="0"/>
              <a:t>D.</a:t>
            </a:r>
            <a:r>
              <a:rPr lang="de-DE" altLang="zh-CN" sz="2000" i="1" dirty="0"/>
              <a:t>type </a:t>
            </a:r>
            <a:r>
              <a:rPr lang="de-DE" altLang="zh-CN" sz="2000" dirty="0"/>
              <a:t>:=</a:t>
            </a:r>
            <a:r>
              <a:rPr lang="de-DE" altLang="zh-CN" sz="2000" i="1" dirty="0"/>
              <a:t> </a:t>
            </a:r>
            <a:r>
              <a:rPr lang="de-DE" altLang="zh-CN" sz="2000" dirty="0"/>
              <a:t>if</a:t>
            </a:r>
            <a:r>
              <a:rPr lang="de-DE" altLang="zh-CN" sz="2000" i="1" dirty="0"/>
              <a:t> T.type = E.type </a:t>
            </a:r>
            <a:r>
              <a:rPr lang="de-DE" altLang="zh-CN" sz="2000" dirty="0"/>
              <a:t>then </a:t>
            </a:r>
            <a:r>
              <a:rPr lang="en-US" altLang="zh-CN" sz="2000" i="1" dirty="0"/>
              <a:t>ok</a:t>
            </a:r>
            <a:r>
              <a:rPr lang="en-US" altLang="zh-CN" sz="2000" dirty="0"/>
              <a:t> </a:t>
            </a:r>
            <a:r>
              <a:rPr lang="de-DE" altLang="zh-CN" sz="2000" dirty="0"/>
              <a:t>else </a:t>
            </a:r>
            <a:r>
              <a:rPr lang="en-US" altLang="zh-CN" sz="2000" i="1" dirty="0" err="1"/>
              <a:t>type_error</a:t>
            </a:r>
            <a:r>
              <a:rPr lang="en-US" altLang="zh-CN" sz="2000" i="1" dirty="0"/>
              <a:t> </a:t>
            </a:r>
            <a:r>
              <a:rPr lang="en-US" altLang="zh-CN" sz="2000" dirty="0"/>
              <a:t>;                              </a:t>
            </a:r>
          </a:p>
          <a:p>
            <a:pPr>
              <a:buNone/>
            </a:pPr>
            <a:r>
              <a:rPr lang="en-US" altLang="zh-CN" sz="2000" i="1" dirty="0"/>
              <a:t>                                                       </a:t>
            </a:r>
            <a:r>
              <a:rPr lang="fr-FR" altLang="zh-CN" sz="2000" i="1" dirty="0"/>
              <a:t>D.width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T.width</a:t>
            </a:r>
            <a:r>
              <a:rPr lang="fr-FR" altLang="zh-CN" sz="2000" dirty="0"/>
              <a:t> }</a:t>
            </a:r>
            <a:endParaRPr lang="zh-CN" altLang="zh-CN" sz="2000" dirty="0"/>
          </a:p>
          <a:p>
            <a:pPr>
              <a:buNone/>
            </a:pPr>
            <a:endParaRPr lang="en-US" altLang="zh-CN" sz="1000" i="1" dirty="0"/>
          </a:p>
          <a:p>
            <a:pPr>
              <a:buNone/>
            </a:pPr>
            <a:r>
              <a:rPr lang="en-US" altLang="zh-CN" sz="2000" i="1" dirty="0"/>
              <a:t>T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int            </a:t>
            </a:r>
            <a:r>
              <a:rPr lang="de-DE" altLang="zh-CN" sz="2000" dirty="0"/>
              <a:t>{</a:t>
            </a:r>
            <a:r>
              <a:rPr lang="de-DE" altLang="zh-CN" sz="2000" i="1" dirty="0"/>
              <a:t>T.type </a:t>
            </a:r>
            <a:r>
              <a:rPr lang="de-DE" altLang="zh-CN" sz="2000" dirty="0"/>
              <a:t>:=</a:t>
            </a:r>
            <a:r>
              <a:rPr lang="de-DE" altLang="zh-CN" sz="2000" i="1" dirty="0"/>
              <a:t> int</a:t>
            </a:r>
            <a:r>
              <a:rPr lang="fr-FR" altLang="zh-CN" sz="2000" dirty="0"/>
              <a:t> ; </a:t>
            </a:r>
            <a:r>
              <a:rPr lang="de-DE" altLang="zh-CN" sz="2000" i="1" dirty="0"/>
              <a:t>T.width </a:t>
            </a:r>
            <a:r>
              <a:rPr lang="de-DE" altLang="zh-CN" sz="2000" dirty="0"/>
              <a:t>:= 4 } </a:t>
            </a:r>
            <a:endParaRPr lang="zh-CN" altLang="zh-CN" sz="2000" dirty="0"/>
          </a:p>
          <a:p>
            <a:pPr>
              <a:buNone/>
            </a:pPr>
            <a:endParaRPr lang="en-US" altLang="zh-CN" sz="1000" i="1" dirty="0"/>
          </a:p>
          <a:p>
            <a:pPr>
              <a:buNone/>
            </a:pPr>
            <a:r>
              <a:rPr lang="en-US" altLang="zh-CN" sz="2000" i="1" dirty="0"/>
              <a:t>T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[</a:t>
            </a:r>
            <a:r>
              <a:rPr lang="en-US" altLang="zh-CN" sz="2000" i="1" dirty="0"/>
              <a:t> </a:t>
            </a:r>
            <a:r>
              <a:rPr lang="en-US" altLang="zh-CN" sz="2000" u="sng" dirty="0"/>
              <a:t>int</a:t>
            </a:r>
            <a:r>
              <a:rPr lang="en-US" altLang="zh-CN" sz="2000" i="1" dirty="0"/>
              <a:t> </a:t>
            </a:r>
            <a:r>
              <a:rPr lang="en-US" altLang="zh-CN" sz="2000" dirty="0"/>
              <a:t>]  </a:t>
            </a:r>
            <a:r>
              <a:rPr lang="de-DE" altLang="zh-CN" sz="2000" dirty="0"/>
              <a:t>{</a:t>
            </a:r>
            <a:r>
              <a:rPr lang="de-DE" altLang="zh-CN" sz="2000" i="1" dirty="0"/>
              <a:t>T.type </a:t>
            </a:r>
            <a:r>
              <a:rPr lang="de-DE" altLang="zh-CN" sz="2000" dirty="0"/>
              <a:t>:=</a:t>
            </a:r>
            <a:r>
              <a:rPr lang="de-DE" altLang="zh-CN" sz="2000" i="1" dirty="0"/>
              <a:t> </a:t>
            </a:r>
            <a:r>
              <a:rPr lang="de-DE" altLang="zh-CN" sz="2000" dirty="0"/>
              <a:t>if</a:t>
            </a:r>
            <a:r>
              <a:rPr lang="de-DE" altLang="zh-CN" sz="2000" i="1" dirty="0"/>
              <a:t> </a:t>
            </a:r>
            <a:r>
              <a:rPr lang="fr-FR" altLang="zh-CN" sz="2000" u="sng" dirty="0"/>
              <a:t>int</a:t>
            </a:r>
            <a:r>
              <a:rPr lang="fr-FR" altLang="zh-CN" sz="2000" dirty="0"/>
              <a:t>.</a:t>
            </a:r>
            <a:r>
              <a:rPr lang="fr-FR" altLang="zh-CN" sz="2000" i="1" dirty="0"/>
              <a:t>lexval </a:t>
            </a:r>
            <a:r>
              <a:rPr lang="de-DE" altLang="zh-CN" sz="2000" i="1" dirty="0"/>
              <a:t>&gt; 0 </a:t>
            </a:r>
            <a:r>
              <a:rPr lang="de-DE" altLang="zh-CN" sz="2000" dirty="0"/>
              <a:t>then </a:t>
            </a:r>
            <a:r>
              <a:rPr lang="en-US" altLang="zh-CN" sz="2000" i="1" dirty="0"/>
              <a:t>array</a:t>
            </a:r>
            <a:r>
              <a:rPr lang="en-US" altLang="zh-CN" sz="2000" dirty="0"/>
              <a:t>(</a:t>
            </a:r>
            <a:r>
              <a:rPr lang="de-DE" altLang="zh-CN" sz="2000" i="1" dirty="0"/>
              <a:t>T</a:t>
            </a:r>
            <a:r>
              <a:rPr lang="en-US" altLang="zh-CN" sz="2000" baseline="-25000" dirty="0"/>
              <a:t>1</a:t>
            </a:r>
            <a:r>
              <a:rPr lang="de-DE" altLang="zh-CN" sz="2000" i="1" dirty="0"/>
              <a:t>.typ</a:t>
            </a:r>
            <a:r>
              <a:rPr lang="en-US" altLang="zh-CN" sz="2000" dirty="0"/>
              <a:t>e) </a:t>
            </a:r>
          </a:p>
          <a:p>
            <a:pPr>
              <a:buNone/>
            </a:pPr>
            <a:r>
              <a:rPr lang="en-US" altLang="zh-CN" sz="2000" dirty="0"/>
              <a:t>                              </a:t>
            </a:r>
            <a:r>
              <a:rPr lang="de-DE" altLang="zh-CN" sz="2000" dirty="0"/>
              <a:t>else </a:t>
            </a:r>
            <a:r>
              <a:rPr lang="en-US" altLang="zh-CN" sz="2000" i="1" dirty="0" err="1"/>
              <a:t>type_error</a:t>
            </a:r>
            <a:r>
              <a:rPr lang="en-US" altLang="zh-CN" sz="2000" dirty="0"/>
              <a:t> </a:t>
            </a:r>
            <a:r>
              <a:rPr lang="zh-CN" altLang="zh-CN" sz="2000" dirty="0"/>
              <a:t>；</a:t>
            </a:r>
            <a:r>
              <a:rPr lang="en-US" altLang="zh-CN" sz="2000" i="1" dirty="0" err="1"/>
              <a:t>T.width</a:t>
            </a:r>
            <a:r>
              <a:rPr lang="en-US" altLang="zh-CN" sz="2000" i="1" dirty="0"/>
              <a:t> </a:t>
            </a:r>
            <a:r>
              <a:rPr lang="en-US" altLang="zh-CN" sz="2000" dirty="0"/>
              <a:t>:= </a:t>
            </a:r>
            <a:r>
              <a:rPr lang="fr-FR" altLang="zh-CN" sz="2000" u="sng" dirty="0"/>
              <a:t>int</a:t>
            </a:r>
            <a:r>
              <a:rPr lang="fr-FR" altLang="zh-CN" sz="2000" dirty="0"/>
              <a:t>.</a:t>
            </a:r>
            <a:r>
              <a:rPr lang="fr-FR" altLang="zh-CN" sz="2000" i="1" dirty="0"/>
              <a:t>lexval </a:t>
            </a:r>
            <a:r>
              <a:rPr lang="en-US" altLang="zh-CN" sz="2000" dirty="0">
                <a:sym typeface="Symbol" panose="05050102010706020507" pitchFamily="18" charset="2"/>
              </a:rPr>
              <a:t></a:t>
            </a:r>
            <a:r>
              <a:rPr lang="en-US" altLang="zh-CN" sz="2000" dirty="0"/>
              <a:t> 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i="1" dirty="0"/>
              <a:t>.width</a:t>
            </a:r>
            <a:r>
              <a:rPr lang="en-US" altLang="zh-CN" sz="2000" dirty="0"/>
              <a:t> </a:t>
            </a:r>
            <a:r>
              <a:rPr lang="de-DE" altLang="zh-CN" sz="2000" dirty="0"/>
              <a:t>}   </a:t>
            </a:r>
            <a:endParaRPr lang="zh-CN" altLang="zh-CN" sz="2000" dirty="0"/>
          </a:p>
          <a:p>
            <a:pPr>
              <a:buNone/>
            </a:pPr>
            <a:endParaRPr lang="de-DE" altLang="zh-CN" sz="1000" i="1" dirty="0"/>
          </a:p>
          <a:p>
            <a:pPr>
              <a:buNone/>
            </a:pPr>
            <a:r>
              <a:rPr lang="de-DE" altLang="zh-CN" sz="2000" i="1" dirty="0"/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de-DE" altLang="zh-CN" sz="2000" i="1" dirty="0"/>
              <a:t>E</a:t>
            </a:r>
            <a:r>
              <a:rPr lang="de-DE" altLang="zh-CN" sz="2000" baseline="-25000" dirty="0"/>
              <a:t>1 </a:t>
            </a:r>
            <a:r>
              <a:rPr lang="de-DE" altLang="zh-CN" sz="2000" dirty="0"/>
              <a:t>[</a:t>
            </a:r>
            <a:r>
              <a:rPr lang="de-DE" altLang="zh-CN" sz="2000" i="1" dirty="0"/>
              <a:t>E</a:t>
            </a:r>
            <a:r>
              <a:rPr lang="de-DE" altLang="zh-CN" sz="2000" baseline="-25000" dirty="0"/>
              <a:t>2</a:t>
            </a:r>
            <a:r>
              <a:rPr lang="de-DE" altLang="zh-CN" sz="2000" dirty="0"/>
              <a:t>]    {</a:t>
            </a:r>
            <a:r>
              <a:rPr lang="de-DE" altLang="zh-CN" sz="2000" i="1" dirty="0"/>
              <a:t> E.type </a:t>
            </a:r>
            <a:r>
              <a:rPr lang="de-DE" altLang="zh-CN" sz="2000" dirty="0"/>
              <a:t>:=</a:t>
            </a:r>
            <a:r>
              <a:rPr lang="de-DE" altLang="zh-CN" sz="2000" i="1" dirty="0"/>
              <a:t> </a:t>
            </a:r>
            <a:r>
              <a:rPr lang="de-DE" altLang="zh-CN" sz="2000" dirty="0"/>
              <a:t>if</a:t>
            </a:r>
            <a:r>
              <a:rPr lang="de-DE" altLang="zh-CN" sz="2000" i="1" dirty="0"/>
              <a:t> E</a:t>
            </a:r>
            <a:r>
              <a:rPr lang="de-DE" altLang="zh-CN" sz="2000" baseline="-25000" dirty="0"/>
              <a:t>2</a:t>
            </a:r>
            <a:r>
              <a:rPr lang="de-DE" altLang="zh-CN" sz="2000" i="1" dirty="0"/>
              <a:t>.type= int </a:t>
            </a:r>
            <a:r>
              <a:rPr lang="de-DE" altLang="zh-CN" sz="2000" dirty="0"/>
              <a:t>and</a:t>
            </a:r>
            <a:r>
              <a:rPr lang="de-DE" altLang="zh-CN" sz="2000" i="1" dirty="0"/>
              <a:t> E</a:t>
            </a:r>
            <a:r>
              <a:rPr lang="de-DE" altLang="zh-CN" sz="2000" baseline="-25000" dirty="0"/>
              <a:t>1</a:t>
            </a:r>
            <a:r>
              <a:rPr lang="de-DE" altLang="zh-CN" sz="2000" i="1" dirty="0"/>
              <a:t>.type= array</a:t>
            </a:r>
            <a:r>
              <a:rPr lang="de-DE" altLang="zh-CN" sz="2000" dirty="0"/>
              <a:t>(</a:t>
            </a:r>
            <a:r>
              <a:rPr lang="en-US" altLang="zh-CN" sz="2000" i="1" dirty="0">
                <a:sym typeface="Symbol" panose="05050102010706020507" pitchFamily="18" charset="2"/>
              </a:rPr>
              <a:t></a:t>
            </a:r>
            <a:r>
              <a:rPr lang="de-DE" altLang="zh-CN" sz="2000" dirty="0"/>
              <a:t>)</a:t>
            </a:r>
            <a:r>
              <a:rPr lang="de-DE" altLang="zh-CN" sz="2000" i="1" dirty="0"/>
              <a:t> </a:t>
            </a:r>
            <a:endParaRPr lang="zh-CN" altLang="zh-CN" sz="2000" dirty="0"/>
          </a:p>
          <a:p>
            <a:pPr>
              <a:buNone/>
            </a:pPr>
            <a:r>
              <a:rPr lang="de-DE" altLang="zh-CN" sz="2000" dirty="0"/>
              <a:t>                                        then</a:t>
            </a:r>
            <a:r>
              <a:rPr lang="de-DE" altLang="zh-CN" sz="2000" i="1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</a:t>
            </a:r>
            <a:r>
              <a:rPr lang="en-US" altLang="zh-CN" sz="2000" i="1" dirty="0"/>
              <a:t> </a:t>
            </a:r>
            <a:r>
              <a:rPr lang="de-DE" altLang="zh-CN" sz="2000" dirty="0"/>
              <a:t>else</a:t>
            </a:r>
            <a:r>
              <a:rPr lang="de-DE" altLang="zh-CN" sz="2000" i="1" dirty="0"/>
              <a:t> type_error</a:t>
            </a:r>
            <a:r>
              <a:rPr lang="de-DE" altLang="zh-CN" sz="2000" dirty="0"/>
              <a:t> } </a:t>
            </a:r>
            <a:endParaRPr lang="zh-CN" altLang="zh-CN" sz="2000" dirty="0"/>
          </a:p>
        </p:txBody>
      </p:sp>
      <p:sp>
        <p:nvSpPr>
          <p:cNvPr id="35846" name="AutoShape 2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utoShape 2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AutoShape 2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AutoShape 2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06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11560" y="1676400"/>
            <a:ext cx="853244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数组的内情向量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dove vector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在处理数组时，通常会将数组的有关信息记录在一些单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元中，称为“内情向量”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对于静态数组，内情向量可放在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符号表中；对于可变数组，运行时建立相应的内情向量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例：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对于静态数组说明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,…,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baseline="-30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baseline="-30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，可以在符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号表中建立如下形式的内情向量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3789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2173288" y="4643438"/>
            <a:ext cx="3369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3087688" y="4643438"/>
            <a:ext cx="421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37899" name="Rectangle 14"/>
          <p:cNvSpPr>
            <a:spLocks noChangeArrowheads="1"/>
          </p:cNvSpPr>
          <p:nvPr/>
        </p:nvSpPr>
        <p:spPr bwMode="auto">
          <a:xfrm>
            <a:off x="2165350" y="5008563"/>
            <a:ext cx="3369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37900" name="Rectangle 15"/>
          <p:cNvSpPr>
            <a:spLocks noChangeArrowheads="1"/>
          </p:cNvSpPr>
          <p:nvPr/>
        </p:nvSpPr>
        <p:spPr bwMode="auto">
          <a:xfrm>
            <a:off x="3079750" y="5008563"/>
            <a:ext cx="421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37901" name="Rectangle 16"/>
          <p:cNvSpPr>
            <a:spLocks noChangeArrowheads="1"/>
          </p:cNvSpPr>
          <p:nvPr/>
        </p:nvSpPr>
        <p:spPr bwMode="auto">
          <a:xfrm>
            <a:off x="2165350" y="5618163"/>
            <a:ext cx="3369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</a:p>
        </p:txBody>
      </p:sp>
      <p:sp>
        <p:nvSpPr>
          <p:cNvPr id="37902" name="Rectangle 17"/>
          <p:cNvSpPr>
            <a:spLocks noChangeArrowheads="1"/>
          </p:cNvSpPr>
          <p:nvPr/>
        </p:nvSpPr>
        <p:spPr bwMode="auto">
          <a:xfrm>
            <a:off x="3079750" y="5618163"/>
            <a:ext cx="421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</a:p>
        </p:txBody>
      </p:sp>
      <p:sp>
        <p:nvSpPr>
          <p:cNvPr id="37903" name="Rectangle 18"/>
          <p:cNvSpPr>
            <a:spLocks noChangeArrowheads="1"/>
          </p:cNvSpPr>
          <p:nvPr/>
        </p:nvSpPr>
        <p:spPr bwMode="auto">
          <a:xfrm>
            <a:off x="2165350" y="6075363"/>
            <a:ext cx="668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type</a:t>
            </a:r>
            <a:endParaRPr lang="en-US" altLang="zh-CN" sz="2000" baseline="-3000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7904" name="Rectangle 19"/>
          <p:cNvSpPr>
            <a:spLocks noChangeArrowheads="1"/>
          </p:cNvSpPr>
          <p:nvPr/>
        </p:nvSpPr>
        <p:spPr bwMode="auto">
          <a:xfrm>
            <a:off x="3079750" y="6075363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endParaRPr lang="en-US" altLang="zh-CN" sz="2000" baseline="-3000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7905" name="Rectangle 20"/>
          <p:cNvSpPr>
            <a:spLocks noChangeArrowheads="1"/>
          </p:cNvSpPr>
          <p:nvPr/>
        </p:nvSpPr>
        <p:spPr bwMode="auto">
          <a:xfrm>
            <a:off x="2165350" y="64563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endParaRPr lang="en-US" altLang="zh-CN" sz="2000" baseline="-3000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7906" name="Rectangle 21"/>
          <p:cNvSpPr>
            <a:spLocks noChangeArrowheads="1"/>
          </p:cNvSpPr>
          <p:nvPr/>
        </p:nvSpPr>
        <p:spPr bwMode="auto">
          <a:xfrm>
            <a:off x="3079750" y="6456363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endParaRPr lang="en-US" altLang="zh-CN" sz="2000" baseline="-3000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7907" name="Rectangle 22"/>
          <p:cNvSpPr>
            <a:spLocks noChangeArrowheads="1"/>
          </p:cNvSpPr>
          <p:nvPr/>
        </p:nvSpPr>
        <p:spPr bwMode="auto">
          <a:xfrm>
            <a:off x="2173288" y="52530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endParaRPr lang="en-US" altLang="zh-CN" sz="2000" baseline="-3000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7908" name="Rectangle 23"/>
          <p:cNvSpPr>
            <a:spLocks noChangeArrowheads="1"/>
          </p:cNvSpPr>
          <p:nvPr/>
        </p:nvSpPr>
        <p:spPr bwMode="auto">
          <a:xfrm>
            <a:off x="3087688" y="52530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endParaRPr lang="en-US" altLang="zh-CN" sz="2000" baseline="-3000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7909" name="Rectangle 24"/>
          <p:cNvSpPr>
            <a:spLocks noChangeArrowheads="1"/>
          </p:cNvSpPr>
          <p:nvPr/>
        </p:nvSpPr>
        <p:spPr bwMode="auto">
          <a:xfrm>
            <a:off x="4848225" y="4703763"/>
            <a:ext cx="28479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i="1" baseline="-30000">
                <a:latin typeface="+mn-lt"/>
                <a:ea typeface="华文楷体" panose="02010600040101010101" pitchFamily="2" charset="-122"/>
                <a:sym typeface="Symbol" pitchFamily="18" charset="2"/>
              </a:rPr>
              <a:t>i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: 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第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i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维的下界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i="1" baseline="-30000">
                <a:latin typeface="+mn-lt"/>
                <a:ea typeface="华文楷体" panose="02010600040101010101" pitchFamily="2" charset="-122"/>
                <a:sym typeface="Symbol" pitchFamily="18" charset="2"/>
              </a:rPr>
              <a:t>i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第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i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维的上界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type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数组元素的类型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: 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数组首元素的地址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数组维数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随后解释</a:t>
            </a:r>
          </a:p>
        </p:txBody>
      </p:sp>
      <p:sp>
        <p:nvSpPr>
          <p:cNvPr id="22" name="Text Box 233">
            <a:extLst>
              <a:ext uri="{FF2B5EF4-FFF2-40B4-BE49-F238E27FC236}">
                <a16:creationId xmlns:a16="http://schemas.microsoft.com/office/drawing/2014/main" id="{58B18B24-988B-4A4A-B054-481AAD169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数组说明和数组元素引用的翻译</a:t>
            </a: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85800" y="1676400"/>
            <a:ext cx="8229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数组元素的地址计算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例：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对于静态数组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,…,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baseline="-30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baseline="-30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，若数组布局采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用行优先的连续布局，数组首元素的地址为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，则数组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元素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,…,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的地址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可以如下计算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3">
              <a:buClrTx/>
              <a:buFont typeface="Symbol" pitchFamily="18" charset="2"/>
              <a:buNone/>
            </a:pP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 (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…(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lvl="3">
              <a:buClrTx/>
              <a:buFont typeface="Symbol" pitchFamily="18" charset="2"/>
              <a:buNone/>
            </a:pP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 (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…(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lvl="3">
              <a:buClrTx/>
              <a:buFont typeface="Symbol" pitchFamily="18" charset="2"/>
              <a:buNone/>
            </a:pP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+…+ (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n-1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n-1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+ (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3891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891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891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892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3398" name="Rectangle 22"/>
          <p:cNvSpPr>
            <a:spLocks noChangeArrowheads="1"/>
          </p:cNvSpPr>
          <p:nvPr/>
        </p:nvSpPr>
        <p:spPr bwMode="auto">
          <a:xfrm>
            <a:off x="1066800" y="4648200"/>
            <a:ext cx="7543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重新整理后得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–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V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，其中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(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+l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 l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+…+ l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n-1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 l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</a:p>
          <a:p>
            <a:pPr lvl="1">
              <a:buClrTx/>
              <a:buFont typeface="Symbol" pitchFamily="18" charset="2"/>
              <a:buNone/>
            </a:pPr>
            <a:endParaRPr lang="en-US" altLang="zh-CN" sz="10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V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(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((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+i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+……+ i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n-1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613399" name="Rectangle 23"/>
          <p:cNvSpPr>
            <a:spLocks noChangeArrowheads="1"/>
          </p:cNvSpPr>
          <p:nvPr/>
        </p:nvSpPr>
        <p:spPr bwMode="auto">
          <a:xfrm>
            <a:off x="1066800" y="62484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（这里的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C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即为前页内情向量中的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</a:p>
        </p:txBody>
      </p:sp>
      <p:sp>
        <p:nvSpPr>
          <p:cNvPr id="11" name="Text Box 233">
            <a:extLst>
              <a:ext uri="{FF2B5EF4-FFF2-40B4-BE49-F238E27FC236}">
                <a16:creationId xmlns:a16="http://schemas.microsoft.com/office/drawing/2014/main" id="{44743762-FBB4-4A0A-9FF2-F87D9B2B5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数组说明和数组元素引用的翻译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8" grpId="0" autoUpdateAnimBg="0"/>
      <p:bldP spid="61339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62000" y="1916832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数组说明</a:t>
            </a:r>
            <a:r>
              <a:rPr lang="zh-CN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和数组元素引用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中间代码生成）</a:t>
            </a:r>
            <a:endParaRPr lang="zh-CN" altLang="en-US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6869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46" name="Text Box 18"/>
          <p:cNvSpPr txBox="1">
            <a:spLocks noChangeArrowheads="1"/>
          </p:cNvSpPr>
          <p:nvPr/>
        </p:nvSpPr>
        <p:spPr bwMode="auto">
          <a:xfrm>
            <a:off x="1043608" y="2677557"/>
            <a:ext cx="777654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/>
              <a:t>D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T</a:t>
            </a:r>
            <a:r>
              <a:rPr lang="en-US" altLang="zh-CN" sz="2000" dirty="0"/>
              <a:t> </a:t>
            </a:r>
            <a:r>
              <a:rPr lang="en-US" altLang="zh-CN" sz="2000" i="1" dirty="0"/>
              <a:t> </a:t>
            </a:r>
            <a:r>
              <a:rPr lang="en-US" altLang="zh-CN" sz="2000" u="sng" dirty="0"/>
              <a:t>id</a:t>
            </a:r>
            <a:r>
              <a:rPr lang="en-US" altLang="zh-CN" sz="2000" i="1" dirty="0"/>
              <a:t> 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 x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newtemp</a:t>
            </a:r>
            <a:r>
              <a:rPr lang="fr-FR" altLang="zh-CN" sz="2000" dirty="0"/>
              <a:t>;  </a:t>
            </a:r>
            <a:r>
              <a:rPr lang="fr-FR" altLang="zh-CN" sz="2000" i="1" dirty="0"/>
              <a:t>y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newtemp</a:t>
            </a:r>
            <a:r>
              <a:rPr lang="fr-FR" altLang="zh-CN" sz="2000" dirty="0"/>
              <a:t>;  </a:t>
            </a:r>
            <a:endParaRPr lang="zh-CN" altLang="zh-CN" sz="2000" dirty="0"/>
          </a:p>
          <a:p>
            <a:pPr>
              <a:buNone/>
            </a:pPr>
            <a:r>
              <a:rPr lang="de-DE" altLang="zh-CN" sz="2000" dirty="0"/>
              <a:t>                     if</a:t>
            </a:r>
            <a:r>
              <a:rPr lang="de-DE" altLang="zh-CN" sz="2000" i="1" dirty="0"/>
              <a:t> T.type = int </a:t>
            </a:r>
            <a:r>
              <a:rPr lang="de-DE" altLang="zh-CN" sz="2000" dirty="0"/>
              <a:t>then</a:t>
            </a:r>
            <a:r>
              <a:rPr lang="de-DE" altLang="zh-CN" sz="2000" i="1" dirty="0"/>
              <a:t> </a:t>
            </a:r>
            <a:r>
              <a:rPr lang="en-US" altLang="zh-CN" sz="2000" i="1" dirty="0"/>
              <a:t>D.</a:t>
            </a:r>
            <a:r>
              <a:rPr lang="de-DE" altLang="zh-CN" sz="2000" i="1" dirty="0"/>
              <a:t>code </a:t>
            </a:r>
            <a:r>
              <a:rPr lang="de-DE" altLang="zh-CN" sz="2000" dirty="0"/>
              <a:t>:=</a:t>
            </a:r>
            <a:r>
              <a:rPr lang="de-DE" altLang="zh-CN" sz="2000" i="1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</a:t>
            </a:r>
            <a:r>
              <a:rPr lang="en-US" altLang="zh-CN" sz="2000" dirty="0"/>
              <a:t>  </a:t>
            </a:r>
            <a:r>
              <a:rPr lang="fr-FR" altLang="zh-CN" sz="2000" dirty="0"/>
              <a:t>else 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i="1" dirty="0"/>
              <a:t>         </a:t>
            </a:r>
            <a:r>
              <a:rPr lang="fr-FR" altLang="zh-CN" sz="2000" i="1" dirty="0"/>
              <a:t>D.code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 </a:t>
            </a:r>
            <a:r>
              <a:rPr lang="fr-FR" altLang="zh-CN" sz="2000" i="1" dirty="0"/>
              <a:t>y </a:t>
            </a:r>
            <a:r>
              <a:rPr lang="fr-FR" altLang="zh-CN" sz="2000" dirty="0"/>
              <a:t>‘:=’ </a:t>
            </a:r>
            <a:r>
              <a:rPr lang="fr-FR" altLang="zh-CN" sz="2000" i="1" dirty="0"/>
              <a:t>D</a:t>
            </a:r>
            <a:r>
              <a:rPr lang="fr-FR" altLang="zh-CN" sz="2000" b="1" i="1" dirty="0"/>
              <a:t>.</a:t>
            </a:r>
            <a:r>
              <a:rPr lang="fr-FR" altLang="zh-CN" sz="2000" i="1" dirty="0"/>
              <a:t>offset</a:t>
            </a:r>
            <a:r>
              <a:rPr lang="fr-FR" altLang="zh-CN" sz="2000" dirty="0"/>
              <a:t> ) </a:t>
            </a:r>
            <a:r>
              <a:rPr lang="pt-BR" altLang="zh-CN" sz="2000" dirty="0"/>
              <a:t>||</a:t>
            </a:r>
            <a:r>
              <a:rPr lang="en-US" altLang="zh-CN" sz="2000" dirty="0"/>
              <a:t>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 </a:t>
            </a:r>
            <a:r>
              <a:rPr lang="fr-FR" altLang="zh-CN" sz="2000" i="1" dirty="0"/>
              <a:t>x </a:t>
            </a:r>
            <a:r>
              <a:rPr lang="fr-FR" altLang="zh-CN" sz="2000" dirty="0"/>
              <a:t>‘:=’ ‘</a:t>
            </a:r>
            <a:r>
              <a:rPr lang="en-US" altLang="zh-CN" sz="2000" dirty="0" err="1"/>
              <a:t>alloc</a:t>
            </a:r>
            <a:r>
              <a:rPr lang="fr-FR" altLang="zh-CN" sz="2000" dirty="0"/>
              <a:t>’ </a:t>
            </a:r>
            <a:r>
              <a:rPr lang="en-US" altLang="zh-CN" sz="2000" i="1" dirty="0" err="1"/>
              <a:t>T.width</a:t>
            </a:r>
            <a:r>
              <a:rPr lang="en-US" altLang="zh-CN" sz="2000" dirty="0"/>
              <a:t> </a:t>
            </a:r>
            <a:r>
              <a:rPr lang="fr-FR" altLang="zh-CN" sz="2000" dirty="0"/>
              <a:t>) </a:t>
            </a:r>
            <a:r>
              <a:rPr lang="pt-BR" altLang="zh-CN" sz="2000" dirty="0"/>
              <a:t>||</a:t>
            </a:r>
            <a:endParaRPr lang="zh-CN" altLang="zh-CN" sz="2000" dirty="0"/>
          </a:p>
          <a:p>
            <a:pPr>
              <a:buNone/>
            </a:pPr>
            <a:r>
              <a:rPr lang="fr-FR" altLang="zh-CN" sz="2000" i="1" dirty="0"/>
              <a:t>                          gen </a:t>
            </a:r>
            <a:r>
              <a:rPr lang="fr-FR" altLang="zh-CN" sz="2000" dirty="0"/>
              <a:t>( </a:t>
            </a:r>
            <a:r>
              <a:rPr lang="en-US" altLang="zh-CN" sz="2000" i="1" dirty="0"/>
              <a:t>y </a:t>
            </a:r>
            <a:r>
              <a:rPr lang="fr-FR" altLang="zh-CN" sz="2000" dirty="0"/>
              <a:t>‘</a:t>
            </a:r>
            <a:r>
              <a:rPr lang="en-US" altLang="zh-CN" sz="2000" dirty="0"/>
              <a:t>[</a:t>
            </a:r>
            <a:r>
              <a:rPr lang="fr-FR" altLang="zh-CN" sz="2000" dirty="0"/>
              <a:t>’ ‘</a:t>
            </a:r>
            <a:r>
              <a:rPr lang="en-US" altLang="zh-CN" sz="2000" dirty="0"/>
              <a:t>0</a:t>
            </a:r>
            <a:r>
              <a:rPr lang="fr-FR" altLang="zh-CN" sz="2000" dirty="0"/>
              <a:t>’ ‘</a:t>
            </a:r>
            <a:r>
              <a:rPr lang="en-US" altLang="zh-CN" sz="2000" dirty="0"/>
              <a:t>]</a:t>
            </a:r>
            <a:r>
              <a:rPr lang="fr-FR" altLang="zh-CN" sz="2000" dirty="0"/>
              <a:t>’ ‘:=’ </a:t>
            </a:r>
            <a:r>
              <a:rPr lang="en-US" altLang="zh-CN" sz="2000" i="1" dirty="0"/>
              <a:t>x </a:t>
            </a:r>
            <a:r>
              <a:rPr lang="fr-FR" altLang="zh-CN" sz="2000" dirty="0"/>
              <a:t>) </a:t>
            </a:r>
            <a:r>
              <a:rPr lang="pt-BR" altLang="zh-CN" sz="2000" dirty="0"/>
              <a:t>||</a:t>
            </a:r>
            <a:r>
              <a:rPr lang="en-US" altLang="zh-CN" sz="2000" dirty="0"/>
              <a:t>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 </a:t>
            </a:r>
            <a:r>
              <a:rPr lang="en-US" altLang="zh-CN" sz="2000" i="1" dirty="0"/>
              <a:t>y </a:t>
            </a:r>
            <a:r>
              <a:rPr lang="fr-FR" altLang="zh-CN" sz="2000" dirty="0"/>
              <a:t>‘</a:t>
            </a:r>
            <a:r>
              <a:rPr lang="en-US" altLang="zh-CN" sz="2000" dirty="0"/>
              <a:t>[</a:t>
            </a:r>
            <a:r>
              <a:rPr lang="fr-FR" altLang="zh-CN" sz="2000" dirty="0"/>
              <a:t>’ ‘</a:t>
            </a:r>
            <a:r>
              <a:rPr lang="en-US" altLang="zh-CN" sz="2000" dirty="0"/>
              <a:t>1</a:t>
            </a:r>
            <a:r>
              <a:rPr lang="fr-FR" altLang="zh-CN" sz="2000" dirty="0"/>
              <a:t>’ ‘</a:t>
            </a:r>
            <a:r>
              <a:rPr lang="en-US" altLang="zh-CN" sz="2000" dirty="0"/>
              <a:t>]</a:t>
            </a:r>
            <a:r>
              <a:rPr lang="fr-FR" altLang="zh-CN" sz="2000" dirty="0"/>
              <a:t>’ ‘:=’ </a:t>
            </a:r>
            <a:r>
              <a:rPr lang="en-US" altLang="zh-CN" sz="2000" i="1" dirty="0" err="1"/>
              <a:t>T.width</a:t>
            </a:r>
            <a:r>
              <a:rPr lang="en-US" altLang="zh-CN" sz="2000" i="1" dirty="0"/>
              <a:t> </a:t>
            </a:r>
            <a:r>
              <a:rPr lang="fr-FR" altLang="zh-CN" sz="2000" dirty="0"/>
              <a:t>) }</a:t>
            </a:r>
            <a:endParaRPr lang="zh-CN" altLang="zh-CN" sz="2000" dirty="0"/>
          </a:p>
          <a:p>
            <a:pPr>
              <a:buNone/>
            </a:pPr>
            <a:endParaRPr lang="en-US" altLang="zh-CN" sz="1000" i="1" dirty="0"/>
          </a:p>
          <a:p>
            <a:pPr>
              <a:buNone/>
            </a:pPr>
            <a:r>
              <a:rPr lang="en-US" altLang="zh-CN" sz="2000" i="1" dirty="0"/>
              <a:t>D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T</a:t>
            </a:r>
            <a:r>
              <a:rPr lang="en-US" altLang="zh-CN" sz="2000" dirty="0"/>
              <a:t> </a:t>
            </a:r>
            <a:r>
              <a:rPr lang="en-US" altLang="zh-CN" sz="2000" i="1" dirty="0"/>
              <a:t> 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= </a:t>
            </a:r>
            <a:r>
              <a:rPr lang="en-US" altLang="zh-CN" sz="2000" i="1" dirty="0"/>
              <a:t>E  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 x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newtemp</a:t>
            </a:r>
            <a:r>
              <a:rPr lang="fr-FR" altLang="zh-CN" sz="2000" dirty="0"/>
              <a:t>;  </a:t>
            </a:r>
            <a:r>
              <a:rPr lang="fr-FR" altLang="zh-CN" sz="2000" i="1" dirty="0"/>
              <a:t>y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newtemp</a:t>
            </a:r>
            <a:r>
              <a:rPr lang="fr-FR" altLang="zh-CN" sz="2000" dirty="0"/>
              <a:t>; </a:t>
            </a:r>
            <a:endParaRPr lang="zh-CN" altLang="zh-CN" sz="2000" dirty="0"/>
          </a:p>
          <a:p>
            <a:pPr>
              <a:buNone/>
            </a:pPr>
            <a:r>
              <a:rPr lang="de-DE" altLang="zh-CN" sz="2000" dirty="0"/>
              <a:t>      if</a:t>
            </a:r>
            <a:r>
              <a:rPr lang="de-DE" altLang="zh-CN" sz="2000" i="1" dirty="0"/>
              <a:t> T.type = int </a:t>
            </a:r>
            <a:r>
              <a:rPr lang="de-DE" altLang="zh-CN" sz="2000" dirty="0"/>
              <a:t>then</a:t>
            </a:r>
            <a:r>
              <a:rPr lang="de-DE" altLang="zh-CN" sz="2000" i="1" dirty="0"/>
              <a:t> </a:t>
            </a:r>
            <a:r>
              <a:rPr lang="en-US" altLang="zh-CN" sz="2000" i="1" dirty="0"/>
              <a:t>D.</a:t>
            </a:r>
            <a:r>
              <a:rPr lang="de-DE" altLang="zh-CN" sz="2000" i="1" dirty="0"/>
              <a:t>code </a:t>
            </a:r>
            <a:r>
              <a:rPr lang="de-DE" altLang="zh-CN" sz="2000" dirty="0"/>
              <a:t>:=</a:t>
            </a:r>
            <a:r>
              <a:rPr lang="de-DE" altLang="zh-CN" sz="2000" i="1" dirty="0"/>
              <a:t> </a:t>
            </a:r>
            <a:r>
              <a:rPr lang="pt-BR" altLang="zh-CN" sz="2000" i="1" dirty="0"/>
              <a:t>E</a:t>
            </a:r>
            <a:r>
              <a:rPr lang="en-US" altLang="zh-CN" sz="2000" i="1" dirty="0"/>
              <a:t>.code </a:t>
            </a:r>
            <a:r>
              <a:rPr lang="en-US" altLang="zh-CN" sz="2000" dirty="0"/>
              <a:t>||</a:t>
            </a:r>
            <a:r>
              <a:rPr lang="en-US" altLang="zh-CN" sz="2000" i="1" dirty="0"/>
              <a:t> gen</a:t>
            </a:r>
            <a:r>
              <a:rPr lang="en-US" altLang="zh-CN" sz="2000" dirty="0"/>
              <a:t>(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</a:t>
            </a:r>
            <a:r>
              <a:rPr lang="en-US" altLang="zh-CN" sz="2000" i="1" dirty="0"/>
              <a:t>.place </a:t>
            </a:r>
            <a:r>
              <a:rPr lang="en-US" altLang="zh-CN" sz="2000" dirty="0"/>
              <a:t>‘:=’ </a:t>
            </a:r>
            <a:r>
              <a:rPr lang="pt-BR" altLang="zh-CN" sz="2000" i="1" dirty="0"/>
              <a:t>E</a:t>
            </a:r>
            <a:r>
              <a:rPr lang="en-US" altLang="zh-CN" sz="2000" i="1" dirty="0"/>
              <a:t>.place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>
              <a:buNone/>
            </a:pPr>
            <a:r>
              <a:rPr lang="fr-FR" altLang="zh-CN" sz="2000" dirty="0"/>
              <a:t>      else  </a:t>
            </a:r>
            <a:r>
              <a:rPr lang="fr-FR" altLang="zh-CN" sz="2000" i="1" dirty="0"/>
              <a:t>D.code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 </a:t>
            </a:r>
            <a:r>
              <a:rPr lang="pt-BR" altLang="zh-CN" sz="2000" i="1" dirty="0"/>
              <a:t>E</a:t>
            </a:r>
            <a:r>
              <a:rPr lang="en-US" altLang="zh-CN" sz="2000" i="1" dirty="0"/>
              <a:t>.code </a:t>
            </a:r>
            <a:r>
              <a:rPr lang="en-US" altLang="zh-CN" sz="2000" dirty="0"/>
              <a:t>||</a:t>
            </a:r>
            <a:r>
              <a:rPr lang="en-US" altLang="zh-CN" sz="2000" i="1" dirty="0"/>
              <a:t> </a:t>
            </a:r>
            <a:r>
              <a:rPr lang="fr-FR" altLang="zh-CN" sz="2000" i="1" dirty="0"/>
              <a:t>y </a:t>
            </a:r>
            <a:r>
              <a:rPr lang="fr-FR" altLang="zh-CN" sz="2000" dirty="0"/>
              <a:t>‘:=’ </a:t>
            </a:r>
            <a:r>
              <a:rPr lang="fr-FR" altLang="zh-CN" sz="2000" i="1" dirty="0"/>
              <a:t>D</a:t>
            </a:r>
            <a:r>
              <a:rPr lang="fr-FR" altLang="zh-CN" sz="2000" b="1" i="1" dirty="0"/>
              <a:t>.</a:t>
            </a:r>
            <a:r>
              <a:rPr lang="fr-FR" altLang="zh-CN" sz="2000" i="1" dirty="0"/>
              <a:t>offset</a:t>
            </a:r>
            <a:r>
              <a:rPr lang="fr-FR" altLang="zh-CN" sz="2000" dirty="0"/>
              <a:t> ) </a:t>
            </a:r>
            <a:r>
              <a:rPr lang="pt-BR" altLang="zh-CN" sz="2000" dirty="0"/>
              <a:t>||</a:t>
            </a:r>
            <a:r>
              <a:rPr lang="en-US" altLang="zh-CN" sz="2000" dirty="0"/>
              <a:t> </a:t>
            </a:r>
          </a:p>
          <a:p>
            <a:pPr>
              <a:buNone/>
            </a:pPr>
            <a:r>
              <a:rPr lang="en-US" altLang="zh-CN" sz="2000" i="1" dirty="0"/>
              <a:t>              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 </a:t>
            </a:r>
            <a:r>
              <a:rPr lang="en-US" altLang="zh-CN" sz="2000" i="1" dirty="0"/>
              <a:t>y </a:t>
            </a:r>
            <a:r>
              <a:rPr lang="fr-FR" altLang="zh-CN" sz="2000" dirty="0"/>
              <a:t>‘</a:t>
            </a:r>
            <a:r>
              <a:rPr lang="en-US" altLang="zh-CN" sz="2000" dirty="0"/>
              <a:t>[</a:t>
            </a:r>
            <a:r>
              <a:rPr lang="fr-FR" altLang="zh-CN" sz="2000" dirty="0"/>
              <a:t>’ ‘</a:t>
            </a:r>
            <a:r>
              <a:rPr lang="en-US" altLang="zh-CN" sz="2000" dirty="0"/>
              <a:t>0</a:t>
            </a:r>
            <a:r>
              <a:rPr lang="fr-FR" altLang="zh-CN" sz="2000" dirty="0"/>
              <a:t>’ ‘</a:t>
            </a:r>
            <a:r>
              <a:rPr lang="en-US" altLang="zh-CN" sz="2000" dirty="0"/>
              <a:t>]</a:t>
            </a:r>
            <a:r>
              <a:rPr lang="fr-FR" altLang="zh-CN" sz="2000" dirty="0"/>
              <a:t>’ ‘:=’ </a:t>
            </a:r>
            <a:r>
              <a:rPr lang="pt-BR" altLang="zh-CN" sz="2000" i="1" dirty="0"/>
              <a:t>E</a:t>
            </a:r>
            <a:r>
              <a:rPr lang="en-US" altLang="zh-CN" sz="2000" i="1" dirty="0"/>
              <a:t>.place </a:t>
            </a:r>
            <a:r>
              <a:rPr lang="fr-FR" altLang="zh-CN" sz="2000" dirty="0"/>
              <a:t>) </a:t>
            </a:r>
            <a:r>
              <a:rPr lang="pt-BR" altLang="zh-CN" sz="2000" dirty="0"/>
              <a:t>||</a:t>
            </a:r>
            <a:r>
              <a:rPr lang="en-US" altLang="zh-CN" sz="2000" dirty="0"/>
              <a:t>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 </a:t>
            </a:r>
            <a:r>
              <a:rPr lang="en-US" altLang="zh-CN" sz="2000" i="1" dirty="0"/>
              <a:t>y </a:t>
            </a:r>
            <a:r>
              <a:rPr lang="fr-FR" altLang="zh-CN" sz="2000" dirty="0"/>
              <a:t>‘</a:t>
            </a:r>
            <a:r>
              <a:rPr lang="en-US" altLang="zh-CN" sz="2000" dirty="0"/>
              <a:t>[</a:t>
            </a:r>
            <a:r>
              <a:rPr lang="fr-FR" altLang="zh-CN" sz="2000" dirty="0"/>
              <a:t>’ ‘</a:t>
            </a:r>
            <a:r>
              <a:rPr lang="en-US" altLang="zh-CN" sz="2000" dirty="0"/>
              <a:t>1</a:t>
            </a:r>
            <a:r>
              <a:rPr lang="fr-FR" altLang="zh-CN" sz="2000" dirty="0"/>
              <a:t>’ ‘</a:t>
            </a:r>
            <a:r>
              <a:rPr lang="en-US" altLang="zh-CN" sz="2000" dirty="0"/>
              <a:t>]</a:t>
            </a:r>
            <a:r>
              <a:rPr lang="fr-FR" altLang="zh-CN" sz="2000" dirty="0"/>
              <a:t>’ ‘:=’ </a:t>
            </a:r>
            <a:r>
              <a:rPr lang="en-US" altLang="zh-CN" sz="2000" i="1" dirty="0" err="1"/>
              <a:t>T.width</a:t>
            </a:r>
            <a:r>
              <a:rPr lang="en-US" altLang="zh-CN" sz="2000" i="1" dirty="0"/>
              <a:t> </a:t>
            </a:r>
            <a:r>
              <a:rPr lang="fr-FR" altLang="zh-CN" sz="2000" dirty="0"/>
              <a:t>) }</a:t>
            </a:r>
            <a:endParaRPr lang="zh-CN" altLang="zh-CN" sz="2000" dirty="0"/>
          </a:p>
          <a:p>
            <a:pPr>
              <a:buNone/>
            </a:pPr>
            <a:endParaRPr lang="de-DE" altLang="zh-CN" sz="1000" i="1" dirty="0"/>
          </a:p>
          <a:p>
            <a:pPr>
              <a:buNone/>
            </a:pPr>
            <a:r>
              <a:rPr lang="de-DE" altLang="zh-CN" sz="2000" i="1" dirty="0"/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de-DE" altLang="zh-CN" sz="2000" i="1" dirty="0"/>
              <a:t>E</a:t>
            </a:r>
            <a:r>
              <a:rPr lang="de-DE" altLang="zh-CN" sz="2000" baseline="-25000" dirty="0"/>
              <a:t>1 </a:t>
            </a:r>
            <a:r>
              <a:rPr lang="de-DE" altLang="zh-CN" sz="2000" dirty="0"/>
              <a:t>[</a:t>
            </a:r>
            <a:r>
              <a:rPr lang="de-DE" altLang="zh-CN" sz="2000" i="1" dirty="0"/>
              <a:t>E</a:t>
            </a:r>
            <a:r>
              <a:rPr lang="de-DE" altLang="zh-CN" sz="2000" baseline="-25000" dirty="0"/>
              <a:t>2</a:t>
            </a:r>
            <a:r>
              <a:rPr lang="de-DE" altLang="zh-CN" sz="2000" dirty="0"/>
              <a:t>]   { 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E.place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newtemp</a:t>
            </a:r>
            <a:r>
              <a:rPr lang="fr-FR" altLang="zh-CN" sz="2000" dirty="0"/>
              <a:t>;</a:t>
            </a:r>
            <a:r>
              <a:rPr lang="fr-FR" altLang="zh-CN" sz="2000" i="1" dirty="0"/>
              <a:t> </a:t>
            </a:r>
            <a:endParaRPr lang="zh-CN" altLang="zh-CN" sz="2000" dirty="0"/>
          </a:p>
          <a:p>
            <a:pPr>
              <a:buNone/>
            </a:pPr>
            <a:r>
              <a:rPr lang="pt-BR" altLang="zh-CN" sz="1000" i="1" dirty="0"/>
              <a:t>                                                 </a:t>
            </a:r>
            <a:r>
              <a:rPr lang="pt-BR" altLang="zh-CN" sz="2000" i="1" dirty="0"/>
              <a:t>E.code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E</a:t>
            </a:r>
            <a:r>
              <a:rPr lang="pt-BR" altLang="zh-CN" sz="2000" baseline="-25000" dirty="0"/>
              <a:t>1</a:t>
            </a:r>
            <a:r>
              <a:rPr lang="pt-BR" altLang="zh-CN" sz="2000" i="1" dirty="0"/>
              <a:t>.code </a:t>
            </a:r>
            <a:r>
              <a:rPr lang="pt-BR" altLang="zh-CN" sz="2000" dirty="0"/>
              <a:t>||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2</a:t>
            </a:r>
            <a:r>
              <a:rPr lang="pt-BR" altLang="zh-CN" sz="2000" i="1" dirty="0"/>
              <a:t>.code </a:t>
            </a:r>
            <a:r>
              <a:rPr lang="pt-BR" altLang="zh-CN" sz="2000" dirty="0"/>
              <a:t>|| </a:t>
            </a:r>
          </a:p>
          <a:p>
            <a:pPr>
              <a:buNone/>
            </a:pPr>
            <a:r>
              <a:rPr lang="pt-BR" altLang="zh-CN" sz="2000" i="1" dirty="0"/>
              <a:t>                                         gen </a:t>
            </a:r>
            <a:r>
              <a:rPr lang="pt-BR" altLang="zh-CN" sz="2000" dirty="0"/>
              <a:t>(</a:t>
            </a:r>
            <a:r>
              <a:rPr lang="pt-BR" altLang="zh-CN" sz="2000" i="1" dirty="0"/>
              <a:t>E.place </a:t>
            </a:r>
            <a:r>
              <a:rPr lang="pt-BR" altLang="zh-CN" sz="2000" dirty="0"/>
              <a:t>‘:=’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pt-BR" altLang="zh-CN" sz="2000" i="1" dirty="0"/>
              <a:t>.place </a:t>
            </a:r>
            <a:r>
              <a:rPr lang="fr-FR" altLang="zh-CN" sz="2000" dirty="0"/>
              <a:t>‘</a:t>
            </a:r>
            <a:r>
              <a:rPr lang="en-US" altLang="zh-CN" sz="2000" dirty="0"/>
              <a:t>[</a:t>
            </a:r>
            <a:r>
              <a:rPr lang="fr-FR" altLang="zh-CN" sz="2000" dirty="0"/>
              <a:t>’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2</a:t>
            </a:r>
            <a:r>
              <a:rPr lang="pt-BR" altLang="zh-CN" sz="2000" i="1" dirty="0"/>
              <a:t>.place</a:t>
            </a:r>
            <a:r>
              <a:rPr lang="pt-BR" altLang="zh-CN" sz="2000" dirty="0"/>
              <a:t> </a:t>
            </a:r>
            <a:r>
              <a:rPr lang="fr-FR" altLang="zh-CN" sz="2000" dirty="0"/>
              <a:t>‘</a:t>
            </a:r>
            <a:r>
              <a:rPr lang="en-US" altLang="zh-CN" sz="2000" dirty="0"/>
              <a:t>]</a:t>
            </a:r>
            <a:r>
              <a:rPr lang="fr-FR" altLang="zh-CN" sz="2000" dirty="0"/>
              <a:t>’ </a:t>
            </a:r>
            <a:r>
              <a:rPr lang="de-DE" altLang="zh-CN" sz="2000" dirty="0"/>
              <a:t>} </a:t>
            </a:r>
            <a:endParaRPr lang="zh-CN" altLang="zh-CN" sz="2000" dirty="0"/>
          </a:p>
        </p:txBody>
      </p:sp>
      <p:sp>
        <p:nvSpPr>
          <p:cNvPr id="10" name="Text Box 233">
            <a:extLst>
              <a:ext uri="{FF2B5EF4-FFF2-40B4-BE49-F238E27FC236}">
                <a16:creationId xmlns:a16="http://schemas.microsoft.com/office/drawing/2014/main" id="{2737564C-7071-4725-8FFB-AE7B69001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93379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数组说明和数组元素引用的翻译</a:t>
            </a:r>
          </a:p>
        </p:txBody>
      </p:sp>
    </p:spTree>
    <p:extLst>
      <p:ext uri="{BB962C8B-B14F-4D97-AF65-F5344CB8AC3E}">
        <p14:creationId xmlns:p14="http://schemas.microsoft.com/office/powerpoint/2010/main" val="1785713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4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9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1747" name="Rectangle 250"/>
          <p:cNvSpPr>
            <a:spLocks noChangeArrowheads="1"/>
          </p:cNvSpPr>
          <p:nvPr/>
        </p:nvSpPr>
        <p:spPr bwMode="auto">
          <a:xfrm>
            <a:off x="762000" y="1700213"/>
            <a:ext cx="82296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语义属性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u="sng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place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对应的存储位置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place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用来存放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的值的存储位置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code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,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code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相应的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TAC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语句序列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过程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gen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生成一条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TAC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语句</a:t>
            </a:r>
          </a:p>
          <a:p>
            <a:pPr lvl="1">
              <a:buFontTx/>
              <a:buNone/>
            </a:pP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newtemp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新建一个未用过的名字，并返回存储位置</a:t>
            </a:r>
          </a:p>
          <a:p>
            <a:pPr lvl="1">
              <a:buFontTx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1" lang="zh-CN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   </a:t>
            </a:r>
            <a:r>
              <a:rPr kumimoji="1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ne</a:t>
            </a:r>
            <a:r>
              <a:rPr lang="en-US" altLang="zh-CN" i="1" dirty="0" err="1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wlabel</a:t>
            </a:r>
            <a:r>
              <a:rPr kumimoji="1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: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返回一个新的语句标号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pt-BR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||</a:t>
            </a:r>
            <a:r>
              <a:rPr lang="pt-BR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是</a:t>
            </a:r>
            <a:r>
              <a:rPr lang="pt-BR" altLang="zh-CN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pt-BR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语句序列之间的</a:t>
            </a:r>
            <a:r>
              <a:rPr lang="zh-CN" altLang="pt-BR" b="1" dirty="0">
                <a:latin typeface="+mn-lt"/>
                <a:ea typeface="华文楷体" panose="02010600040101010101" pitchFamily="2" charset="-122"/>
              </a:rPr>
              <a:t>链接运算</a:t>
            </a:r>
            <a:r>
              <a:rPr lang="zh-CN" altLang="pt-BR" dirty="0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i="1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A.arglist</a:t>
            </a:r>
            <a:r>
              <a:rPr lang="zh-CN" altLang="zh-CN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代表实参地址的列表；语义函数</a:t>
            </a:r>
            <a:r>
              <a:rPr lang="zh-CN" altLang="zh-CN" b="1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makelist</a:t>
            </a:r>
            <a:r>
              <a:rPr lang="en-US" altLang="zh-CN" b="1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表</a:t>
            </a:r>
            <a:endParaRPr lang="en-US" altLang="zh-CN" b="1" kern="100" dirty="0"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b="1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示创建一个实参地址的结点；语义函数</a:t>
            </a:r>
            <a:r>
              <a:rPr lang="zh-CN" altLang="zh-CN" b="1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append</a:t>
            </a:r>
            <a:r>
              <a:rPr lang="en-US" altLang="zh-CN" b="1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表示</a:t>
            </a:r>
            <a:endParaRPr lang="en-US" altLang="zh-CN" b="1" kern="100" dirty="0"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b="1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在已有实参地址列表中添加一个结点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525463" y="1052513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表达式的翻译</a:t>
            </a:r>
          </a:p>
        </p:txBody>
      </p:sp>
      <p:sp>
        <p:nvSpPr>
          <p:cNvPr id="31749" name="AutoShape 2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0" name="AutoShape 25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1" name="AutoShape 25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2" name="AutoShape 25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927998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14400" y="1772816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翻译模式</a:t>
            </a: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898524" y="2441788"/>
            <a:ext cx="813797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altLang="zh-CN" sz="2000" i="1" dirty="0"/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de-DE" altLang="zh-CN" sz="2000" u="sng" dirty="0"/>
              <a:t>int</a:t>
            </a:r>
            <a:r>
              <a:rPr lang="de-DE" altLang="zh-CN" sz="2000" dirty="0"/>
              <a:t>   { </a:t>
            </a:r>
            <a:r>
              <a:rPr lang="fr-FR" altLang="zh-CN" sz="2000" i="1" dirty="0"/>
              <a:t>E.place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newtemp</a:t>
            </a:r>
            <a:r>
              <a:rPr lang="fr-FR" altLang="zh-CN" sz="2000" dirty="0"/>
              <a:t>;</a:t>
            </a:r>
            <a:r>
              <a:rPr lang="fr-FR" altLang="zh-CN" sz="2000" i="1" dirty="0"/>
              <a:t>  E.code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gen </a:t>
            </a:r>
            <a:r>
              <a:rPr lang="fr-FR" altLang="zh-CN" sz="2000" dirty="0"/>
              <a:t>(</a:t>
            </a:r>
            <a:r>
              <a:rPr lang="fr-FR" altLang="zh-CN" sz="2000" i="1" dirty="0"/>
              <a:t>E.place </a:t>
            </a:r>
            <a:r>
              <a:rPr lang="fr-FR" altLang="zh-CN" sz="2000" dirty="0"/>
              <a:t>‘:=’ </a:t>
            </a:r>
            <a:r>
              <a:rPr lang="fr-FR" altLang="zh-CN" sz="2000" u="sng" dirty="0"/>
              <a:t>int</a:t>
            </a:r>
            <a:r>
              <a:rPr lang="fr-FR" altLang="zh-CN" sz="2000" dirty="0"/>
              <a:t> </a:t>
            </a:r>
            <a:r>
              <a:rPr lang="fr-FR" altLang="zh-CN" sz="2000" i="1" dirty="0"/>
              <a:t>.val</a:t>
            </a:r>
            <a:r>
              <a:rPr lang="fr-FR" altLang="zh-CN" sz="2000" dirty="0"/>
              <a:t>) </a:t>
            </a:r>
            <a:r>
              <a:rPr lang="de-DE" altLang="zh-CN" sz="2000" dirty="0"/>
              <a:t>}           </a:t>
            </a:r>
            <a:endParaRPr lang="zh-CN" altLang="zh-CN" sz="2000" dirty="0"/>
          </a:p>
          <a:p>
            <a:pPr>
              <a:buNone/>
            </a:pPr>
            <a:endParaRPr lang="pt-BR" altLang="zh-CN" sz="1000" i="1" dirty="0"/>
          </a:p>
          <a:p>
            <a:pPr>
              <a:buNone/>
            </a:pPr>
            <a:r>
              <a:rPr lang="pt-BR" altLang="zh-CN" sz="2000" i="1" dirty="0"/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pt-BR" altLang="zh-CN" sz="2000" u="sng" dirty="0"/>
              <a:t>id</a:t>
            </a:r>
            <a:r>
              <a:rPr lang="pt-BR" altLang="zh-CN" sz="2000" dirty="0"/>
              <a:t>          {</a:t>
            </a:r>
            <a:r>
              <a:rPr lang="pt-BR" altLang="zh-CN" sz="2000" i="1" dirty="0"/>
              <a:t> </a:t>
            </a:r>
            <a:r>
              <a:rPr lang="en-US" altLang="zh-CN" sz="2000" i="1" dirty="0" err="1"/>
              <a:t>E.place</a:t>
            </a:r>
            <a:r>
              <a:rPr lang="en-US" altLang="zh-CN" sz="2000" i="1" dirty="0"/>
              <a:t> := 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</a:t>
            </a:r>
            <a:r>
              <a:rPr lang="en-US" altLang="zh-CN" sz="2000" i="1" dirty="0"/>
              <a:t>.place </a:t>
            </a:r>
            <a:r>
              <a:rPr lang="fr-FR" altLang="zh-CN" sz="2000" dirty="0"/>
              <a:t>;</a:t>
            </a:r>
            <a:r>
              <a:rPr lang="fr-FR" altLang="zh-CN" sz="2000" i="1" dirty="0"/>
              <a:t>  E.code </a:t>
            </a:r>
            <a:r>
              <a:rPr lang="fr-FR" altLang="zh-CN" sz="2000" dirty="0"/>
              <a:t>:= ""</a:t>
            </a:r>
            <a:r>
              <a:rPr lang="pt-BR" altLang="zh-CN" sz="2000" dirty="0"/>
              <a:t> }</a:t>
            </a:r>
            <a:endParaRPr lang="zh-CN" altLang="zh-CN" sz="2000" dirty="0"/>
          </a:p>
          <a:p>
            <a:pPr>
              <a:buNone/>
            </a:pPr>
            <a:endParaRPr lang="pt-BR" altLang="zh-CN" sz="1000" i="1" dirty="0"/>
          </a:p>
          <a:p>
            <a:pPr>
              <a:buNone/>
            </a:pPr>
            <a:r>
              <a:rPr lang="pt-BR" altLang="zh-CN" sz="2000" i="1" dirty="0"/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pt-BR" altLang="zh-CN" sz="2000" u="sng" dirty="0"/>
              <a:t>uop</a:t>
            </a:r>
            <a:r>
              <a:rPr lang="pt-BR" altLang="zh-CN" sz="2000" dirty="0"/>
              <a:t>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pt-BR" altLang="zh-CN" sz="2000" dirty="0"/>
              <a:t>      {</a:t>
            </a:r>
            <a:r>
              <a:rPr lang="pt-BR" altLang="zh-CN" sz="2000" i="1" dirty="0"/>
              <a:t> E.place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newtemp</a:t>
            </a:r>
            <a:r>
              <a:rPr lang="pt-BR" altLang="zh-CN" sz="2000" dirty="0"/>
              <a:t>;</a:t>
            </a:r>
            <a:r>
              <a:rPr lang="pt-BR" altLang="zh-CN" sz="2000" i="1" dirty="0"/>
              <a:t> </a:t>
            </a:r>
            <a:endParaRPr lang="zh-CN" altLang="zh-CN" sz="2000" dirty="0"/>
          </a:p>
          <a:p>
            <a:pPr>
              <a:buNone/>
            </a:pPr>
            <a:r>
              <a:rPr lang="pt-BR" altLang="zh-CN" sz="1000" i="1" dirty="0"/>
              <a:t>                                                    </a:t>
            </a:r>
            <a:r>
              <a:rPr lang="pt-BR" altLang="zh-CN" sz="2000" i="1" dirty="0"/>
              <a:t>E.code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E</a:t>
            </a:r>
            <a:r>
              <a:rPr lang="pt-BR" altLang="zh-CN" sz="2000" baseline="-25000" dirty="0"/>
              <a:t>1</a:t>
            </a:r>
            <a:r>
              <a:rPr lang="pt-BR" altLang="zh-CN" sz="2000" i="1" dirty="0"/>
              <a:t>.code </a:t>
            </a:r>
            <a:r>
              <a:rPr lang="pt-BR" altLang="zh-CN" sz="2000" dirty="0"/>
              <a:t>|| </a:t>
            </a:r>
            <a:r>
              <a:rPr lang="pt-BR" altLang="zh-CN" sz="2000" i="1" dirty="0"/>
              <a:t>gen </a:t>
            </a:r>
            <a:r>
              <a:rPr lang="pt-BR" altLang="zh-CN" sz="2000" dirty="0"/>
              <a:t>(</a:t>
            </a:r>
            <a:r>
              <a:rPr lang="pt-BR" altLang="zh-CN" sz="2000" i="1" dirty="0"/>
              <a:t>E.place </a:t>
            </a:r>
            <a:r>
              <a:rPr lang="pt-BR" altLang="zh-CN" sz="2000" dirty="0"/>
              <a:t>‘:=’ </a:t>
            </a:r>
            <a:r>
              <a:rPr lang="pt-BR" altLang="zh-CN" sz="2000" u="sng" dirty="0"/>
              <a:t>uop</a:t>
            </a:r>
            <a:r>
              <a:rPr lang="pt-BR" altLang="zh-CN" sz="2000" dirty="0"/>
              <a:t>.op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pt-BR" altLang="zh-CN" sz="2000" i="1" dirty="0"/>
              <a:t>.place</a:t>
            </a:r>
            <a:r>
              <a:rPr lang="pt-BR" altLang="zh-CN" sz="2000" dirty="0"/>
              <a:t>) } </a:t>
            </a:r>
            <a:endParaRPr lang="zh-CN" altLang="zh-CN" sz="2000" dirty="0"/>
          </a:p>
          <a:p>
            <a:pPr>
              <a:buNone/>
            </a:pPr>
            <a:endParaRPr lang="pt-BR" altLang="zh-CN" sz="1000" i="1" dirty="0"/>
          </a:p>
          <a:p>
            <a:pPr>
              <a:buNone/>
            </a:pPr>
            <a:r>
              <a:rPr lang="pt-BR" altLang="zh-CN" sz="2000" i="1" dirty="0"/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pt-BR" altLang="zh-CN" sz="2000" dirty="0"/>
              <a:t> </a:t>
            </a:r>
            <a:r>
              <a:rPr lang="pt-BR" altLang="zh-CN" sz="2000" u="sng" dirty="0"/>
              <a:t>bop</a:t>
            </a:r>
            <a:r>
              <a:rPr lang="pt-BR" altLang="zh-CN" sz="2000" dirty="0"/>
              <a:t>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2</a:t>
            </a:r>
            <a:r>
              <a:rPr lang="pt-BR" altLang="zh-CN" sz="2000" dirty="0"/>
              <a:t>    {</a:t>
            </a:r>
            <a:r>
              <a:rPr lang="pt-BR" altLang="zh-CN" sz="2000" i="1" dirty="0"/>
              <a:t> E.place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newtemp</a:t>
            </a:r>
            <a:r>
              <a:rPr lang="pt-BR" altLang="zh-CN" sz="2000" dirty="0"/>
              <a:t>;</a:t>
            </a:r>
            <a:r>
              <a:rPr lang="en-US" altLang="zh-CN" sz="2000" dirty="0"/>
              <a:t>   </a:t>
            </a:r>
            <a:r>
              <a:rPr lang="pt-BR" altLang="zh-CN" sz="2000" i="1" dirty="0"/>
              <a:t>E.code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E</a:t>
            </a:r>
            <a:r>
              <a:rPr lang="pt-BR" altLang="zh-CN" sz="2000" baseline="-25000" dirty="0"/>
              <a:t>1</a:t>
            </a:r>
            <a:r>
              <a:rPr lang="pt-BR" altLang="zh-CN" sz="2000" i="1" dirty="0"/>
              <a:t>.code </a:t>
            </a:r>
            <a:r>
              <a:rPr lang="pt-BR" altLang="zh-CN" sz="2000" dirty="0"/>
              <a:t>||</a:t>
            </a:r>
            <a:r>
              <a:rPr lang="pt-BR" altLang="zh-CN" sz="2000" i="1" dirty="0"/>
              <a:t> E</a:t>
            </a:r>
            <a:r>
              <a:rPr lang="pt-BR" altLang="zh-CN" sz="2000" baseline="-25000" dirty="0"/>
              <a:t>2</a:t>
            </a:r>
            <a:r>
              <a:rPr lang="pt-BR" altLang="zh-CN" sz="2000" i="1" dirty="0"/>
              <a:t>.code </a:t>
            </a:r>
          </a:p>
          <a:p>
            <a:pPr>
              <a:buNone/>
            </a:pPr>
            <a:r>
              <a:rPr lang="pt-BR" altLang="zh-CN" sz="2000" i="1" dirty="0"/>
              <a:t>                                     </a:t>
            </a:r>
            <a:r>
              <a:rPr lang="pt-BR" altLang="zh-CN" sz="2000" dirty="0"/>
              <a:t>||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</a:t>
            </a:r>
            <a:r>
              <a:rPr lang="fr-FR" altLang="zh-CN" sz="2000" i="1" dirty="0"/>
              <a:t>E.place </a:t>
            </a:r>
            <a:r>
              <a:rPr lang="fr-FR" altLang="zh-CN" sz="2000" dirty="0"/>
              <a:t>‘:=’ </a:t>
            </a:r>
            <a:r>
              <a:rPr lang="fr-FR" altLang="zh-CN" sz="2000" i="1" dirty="0"/>
              <a:t>E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.place </a:t>
            </a:r>
            <a:r>
              <a:rPr lang="pt-BR" altLang="zh-CN" sz="2000" u="sng" dirty="0"/>
              <a:t>bop</a:t>
            </a:r>
            <a:r>
              <a:rPr lang="fr-FR" altLang="zh-CN" sz="2000" dirty="0"/>
              <a:t>.op </a:t>
            </a:r>
            <a:r>
              <a:rPr lang="fr-FR" altLang="zh-CN" sz="2000" i="1" dirty="0"/>
              <a:t>E</a:t>
            </a:r>
            <a:r>
              <a:rPr lang="fr-FR" altLang="zh-CN" sz="2000" baseline="-25000" dirty="0"/>
              <a:t>2</a:t>
            </a:r>
            <a:r>
              <a:rPr lang="fr-FR" altLang="zh-CN" sz="2000" i="1" dirty="0"/>
              <a:t>.place</a:t>
            </a:r>
            <a:r>
              <a:rPr lang="fr-FR" altLang="zh-CN" sz="2000" dirty="0"/>
              <a:t>)</a:t>
            </a:r>
            <a:r>
              <a:rPr lang="fr-FR" altLang="zh-CN" sz="2000" i="1" dirty="0"/>
              <a:t> </a:t>
            </a:r>
            <a:r>
              <a:rPr lang="pt-BR" altLang="zh-CN" sz="2000" dirty="0"/>
              <a:t>}      </a:t>
            </a:r>
            <a:endParaRPr lang="zh-CN" altLang="zh-CN" sz="2000" dirty="0"/>
          </a:p>
          <a:p>
            <a:pPr>
              <a:buNone/>
            </a:pPr>
            <a:endParaRPr lang="pt-BR" altLang="zh-CN" sz="1000" i="1" dirty="0"/>
          </a:p>
          <a:p>
            <a:pPr>
              <a:buNone/>
            </a:pPr>
            <a:r>
              <a:rPr lang="pt-BR" altLang="zh-CN" sz="2000" i="1" dirty="0"/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pt-BR" altLang="zh-CN" sz="2000" u="sng" dirty="0"/>
              <a:t>top</a:t>
            </a:r>
            <a:r>
              <a:rPr lang="pt-BR" altLang="zh-CN" sz="2000" dirty="0"/>
              <a:t> (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pt-BR" altLang="zh-CN" sz="2000" dirty="0"/>
              <a:t>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2</a:t>
            </a:r>
            <a:r>
              <a:rPr lang="pt-BR" altLang="zh-CN" sz="2000" dirty="0"/>
              <a:t>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3</a:t>
            </a:r>
            <a:r>
              <a:rPr lang="pt-BR" altLang="zh-CN" sz="2000" i="1" dirty="0"/>
              <a:t> </a:t>
            </a:r>
            <a:r>
              <a:rPr lang="pt-BR" altLang="zh-CN" sz="2000" dirty="0"/>
              <a:t>)   {</a:t>
            </a:r>
            <a:r>
              <a:rPr lang="pt-BR" altLang="zh-CN" sz="2000" i="1" dirty="0"/>
              <a:t> E.place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newtemp</a:t>
            </a:r>
            <a:r>
              <a:rPr lang="pt-BR" altLang="zh-CN" sz="2000" dirty="0"/>
              <a:t>; </a:t>
            </a:r>
            <a:r>
              <a:rPr lang="en-US" altLang="zh-CN" sz="2000" i="1" dirty="0"/>
              <a:t>L </a:t>
            </a:r>
            <a:r>
              <a:rPr lang="en-US" altLang="zh-CN" sz="2000" dirty="0"/>
              <a:t>:=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newlabel</a:t>
            </a:r>
            <a:r>
              <a:rPr lang="en-US" altLang="zh-CN" sz="2000" i="1" dirty="0"/>
              <a:t>; </a:t>
            </a:r>
          </a:p>
          <a:p>
            <a:pPr>
              <a:buNone/>
            </a:pPr>
            <a:r>
              <a:rPr lang="en-US" altLang="zh-CN" sz="2000" i="1" dirty="0"/>
              <a:t>    M </a:t>
            </a:r>
            <a:r>
              <a:rPr lang="en-US" altLang="zh-CN" sz="2000" dirty="0"/>
              <a:t>:=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newlabel</a:t>
            </a:r>
            <a:r>
              <a:rPr lang="en-US" altLang="zh-CN" sz="2000" i="1" dirty="0"/>
              <a:t>;</a:t>
            </a:r>
            <a:r>
              <a:rPr lang="en-US" altLang="zh-CN" sz="2000" dirty="0"/>
              <a:t> </a:t>
            </a:r>
            <a:r>
              <a:rPr lang="pt-BR" altLang="zh-CN" sz="2000" i="1" dirty="0"/>
              <a:t>E.code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E</a:t>
            </a:r>
            <a:r>
              <a:rPr lang="pt-BR" altLang="zh-CN" sz="2000" baseline="-25000" dirty="0"/>
              <a:t>1</a:t>
            </a:r>
            <a:r>
              <a:rPr lang="pt-BR" altLang="zh-CN" sz="2000" i="1" dirty="0"/>
              <a:t>.code </a:t>
            </a:r>
            <a:r>
              <a:rPr lang="pt-BR" altLang="zh-CN" sz="2000" dirty="0"/>
              <a:t>||</a:t>
            </a:r>
            <a:r>
              <a:rPr lang="pt-BR" altLang="zh-CN" sz="2000" i="1" dirty="0"/>
              <a:t> </a:t>
            </a:r>
            <a:r>
              <a:rPr lang="en-US" altLang="zh-CN" sz="2000" i="1" dirty="0"/>
              <a:t>gen </a:t>
            </a:r>
            <a:r>
              <a:rPr lang="en-US" altLang="zh-CN" sz="2000" dirty="0"/>
              <a:t>(‘if</a:t>
            </a:r>
            <a:r>
              <a:rPr lang="en-US" altLang="zh-CN" sz="2000" i="1" dirty="0"/>
              <a:t>‘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en-US" altLang="zh-CN" sz="2000" i="1" dirty="0"/>
              <a:t>.place </a:t>
            </a:r>
            <a:r>
              <a:rPr lang="en-US" altLang="zh-CN" sz="2000" dirty="0"/>
              <a:t>‘&lt;=</a:t>
            </a:r>
            <a:r>
              <a:rPr lang="en-US" altLang="zh-CN" sz="2000" i="1" dirty="0"/>
              <a:t>‘</a:t>
            </a:r>
            <a:r>
              <a:rPr lang="en-US" altLang="zh-CN" sz="2000" dirty="0"/>
              <a:t> ‘0</a:t>
            </a:r>
            <a:r>
              <a:rPr lang="en-US" altLang="zh-CN" sz="2000" i="1" dirty="0"/>
              <a:t>‘</a:t>
            </a:r>
            <a:r>
              <a:rPr lang="en-US" altLang="zh-CN" sz="2000" dirty="0"/>
              <a:t> ‘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’ </a:t>
            </a:r>
            <a:r>
              <a:rPr lang="en-US" altLang="zh-CN" sz="2000" i="1" dirty="0"/>
              <a:t>L </a:t>
            </a:r>
            <a:r>
              <a:rPr lang="en-US" altLang="zh-CN" sz="2000" dirty="0"/>
              <a:t>)</a:t>
            </a:r>
            <a:r>
              <a:rPr lang="en-US" altLang="zh-CN" sz="2000" i="1" dirty="0"/>
              <a:t>  </a:t>
            </a:r>
          </a:p>
          <a:p>
            <a:pPr>
              <a:buNone/>
            </a:pPr>
            <a:r>
              <a:rPr lang="en-US" altLang="zh-CN" sz="2000" i="1" dirty="0"/>
              <a:t>             </a:t>
            </a:r>
            <a:r>
              <a:rPr lang="pt-BR" altLang="zh-CN" sz="2000" dirty="0"/>
              <a:t>||</a:t>
            </a:r>
            <a:r>
              <a:rPr lang="en-US" altLang="zh-CN" sz="2000" dirty="0"/>
              <a:t>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2</a:t>
            </a:r>
            <a:r>
              <a:rPr lang="pt-BR" altLang="zh-CN" sz="2000" i="1" dirty="0"/>
              <a:t>.code </a:t>
            </a:r>
            <a:r>
              <a:rPr lang="pt-BR" altLang="zh-CN" sz="2000" dirty="0"/>
              <a:t>||</a:t>
            </a:r>
            <a:r>
              <a:rPr lang="pt-BR" altLang="zh-CN" sz="2000" i="1" dirty="0"/>
              <a:t>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</a:t>
            </a:r>
            <a:r>
              <a:rPr lang="fr-FR" altLang="zh-CN" sz="2000" i="1" dirty="0"/>
              <a:t>E.place </a:t>
            </a:r>
            <a:r>
              <a:rPr lang="fr-FR" altLang="zh-CN" sz="2000" dirty="0"/>
              <a:t>‘:=’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2</a:t>
            </a:r>
            <a:r>
              <a:rPr lang="fr-FR" altLang="zh-CN" sz="2000" i="1" dirty="0"/>
              <a:t>.place</a:t>
            </a:r>
            <a:r>
              <a:rPr lang="fr-FR" altLang="zh-CN" sz="2000" dirty="0"/>
              <a:t>) </a:t>
            </a:r>
            <a:r>
              <a:rPr lang="pt-BR" altLang="zh-CN" sz="2000" dirty="0"/>
              <a:t>|| </a:t>
            </a:r>
            <a:r>
              <a:rPr lang="en-US" altLang="zh-CN" sz="2000" i="1" dirty="0"/>
              <a:t>gen </a:t>
            </a:r>
            <a:r>
              <a:rPr lang="en-US" altLang="zh-CN" sz="2000" dirty="0"/>
              <a:t>( ‘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’ </a:t>
            </a:r>
            <a:r>
              <a:rPr lang="en-US" altLang="zh-CN" sz="2000" i="1" dirty="0"/>
              <a:t>M </a:t>
            </a:r>
            <a:r>
              <a:rPr lang="en-US" altLang="zh-CN" sz="2000" dirty="0"/>
              <a:t>)</a:t>
            </a:r>
            <a:r>
              <a:rPr lang="en-US" altLang="zh-CN" sz="2000" i="1" dirty="0"/>
              <a:t> </a:t>
            </a:r>
          </a:p>
          <a:p>
            <a:pPr>
              <a:buNone/>
            </a:pPr>
            <a:r>
              <a:rPr lang="en-US" altLang="zh-CN" sz="2000" i="1" dirty="0"/>
              <a:t>             </a:t>
            </a:r>
            <a:r>
              <a:rPr lang="pt-BR" altLang="zh-CN" sz="2000" dirty="0"/>
              <a:t>||</a:t>
            </a:r>
            <a:r>
              <a:rPr lang="en-US" altLang="zh-CN" sz="2000" dirty="0"/>
              <a:t> </a:t>
            </a:r>
            <a:r>
              <a:rPr lang="pt-BR" altLang="zh-CN" sz="2000" i="1" dirty="0"/>
              <a:t>gen</a:t>
            </a:r>
            <a:r>
              <a:rPr lang="pt-BR" altLang="zh-CN" sz="2000" dirty="0"/>
              <a:t>(</a:t>
            </a:r>
            <a:r>
              <a:rPr lang="pt-BR" altLang="zh-CN" sz="2000" i="1" dirty="0"/>
              <a:t>L </a:t>
            </a:r>
            <a:r>
              <a:rPr lang="pt-BR" altLang="zh-CN" sz="2000" dirty="0"/>
              <a:t>‘:’) ||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3</a:t>
            </a:r>
            <a:r>
              <a:rPr lang="pt-BR" altLang="zh-CN" sz="2000" i="1" dirty="0"/>
              <a:t>.code </a:t>
            </a:r>
            <a:r>
              <a:rPr lang="pt-BR" altLang="zh-CN" sz="2000" dirty="0"/>
              <a:t>||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</a:t>
            </a:r>
            <a:r>
              <a:rPr lang="fr-FR" altLang="zh-CN" sz="2000" i="1" dirty="0"/>
              <a:t>E.place </a:t>
            </a:r>
            <a:r>
              <a:rPr lang="fr-FR" altLang="zh-CN" sz="2000" dirty="0"/>
              <a:t>‘:=’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3</a:t>
            </a:r>
            <a:r>
              <a:rPr lang="fr-FR" altLang="zh-CN" sz="2000" i="1" dirty="0"/>
              <a:t>.place</a:t>
            </a:r>
            <a:r>
              <a:rPr lang="fr-FR" altLang="zh-CN" sz="2000" dirty="0"/>
              <a:t>) </a:t>
            </a:r>
            <a:r>
              <a:rPr lang="pt-BR" altLang="zh-CN" sz="2000" dirty="0"/>
              <a:t>|| </a:t>
            </a:r>
            <a:r>
              <a:rPr lang="pt-BR" altLang="zh-CN" sz="2000" i="1" dirty="0"/>
              <a:t>gen</a:t>
            </a:r>
            <a:r>
              <a:rPr lang="pt-BR" altLang="zh-CN" sz="2000" dirty="0"/>
              <a:t>(</a:t>
            </a:r>
            <a:r>
              <a:rPr lang="pt-BR" altLang="zh-CN" sz="2000" i="1" dirty="0"/>
              <a:t>M </a:t>
            </a:r>
            <a:r>
              <a:rPr lang="pt-BR" altLang="zh-CN" sz="2000" dirty="0"/>
              <a:t>‘:’) }</a:t>
            </a:r>
            <a:endParaRPr lang="zh-CN" altLang="zh-CN" sz="2000" dirty="0"/>
          </a:p>
        </p:txBody>
      </p:sp>
      <p:sp>
        <p:nvSpPr>
          <p:cNvPr id="3277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51">
            <a:extLst>
              <a:ext uri="{FF2B5EF4-FFF2-40B4-BE49-F238E27FC236}">
                <a16:creationId xmlns:a16="http://schemas.microsoft.com/office/drawing/2014/main" id="{40A818D3-5387-48A4-91A5-A196F5993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1193379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表达式的翻译</a:t>
            </a:r>
          </a:p>
        </p:txBody>
      </p:sp>
    </p:spTree>
    <p:extLst>
      <p:ext uri="{BB962C8B-B14F-4D97-AF65-F5344CB8AC3E}">
        <p14:creationId xmlns:p14="http://schemas.microsoft.com/office/powerpoint/2010/main" val="37657386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14400" y="16288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翻译模式（续）</a:t>
            </a: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898525" y="2276872"/>
            <a:ext cx="80660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pt-BR" altLang="zh-CN" sz="2000" i="1" dirty="0"/>
              <a:t>E</a:t>
            </a:r>
            <a:r>
              <a:rPr lang="pt-BR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zh-CN" altLang="zh-CN" sz="2000" dirty="0"/>
              <a:t> </a:t>
            </a:r>
            <a:r>
              <a:rPr lang="pt-BR" altLang="zh-CN" sz="2000" u="sng" dirty="0"/>
              <a:t>id</a:t>
            </a:r>
            <a:r>
              <a:rPr lang="pt-BR" altLang="zh-CN" sz="2000" i="1" dirty="0"/>
              <a:t> </a:t>
            </a:r>
            <a:r>
              <a:rPr lang="pt-BR" altLang="zh-CN" sz="2000" dirty="0"/>
              <a:t>( </a:t>
            </a:r>
            <a:r>
              <a:rPr lang="pt-BR" altLang="zh-CN" sz="2000" i="1" dirty="0"/>
              <a:t>A </a:t>
            </a:r>
            <a:r>
              <a:rPr lang="pt-BR" altLang="zh-CN" sz="2000" dirty="0"/>
              <a:t>)     { </a:t>
            </a:r>
            <a:r>
              <a:rPr lang="en-US" altLang="zh-CN" sz="2000" i="1" dirty="0" err="1"/>
              <a:t>E.code</a:t>
            </a:r>
            <a:r>
              <a:rPr lang="en-US" altLang="zh-CN" sz="2000" i="1" dirty="0"/>
              <a:t> </a:t>
            </a:r>
            <a:r>
              <a:rPr lang="en-US" altLang="zh-CN" sz="2000" dirty="0"/>
              <a:t>:=</a:t>
            </a:r>
            <a:r>
              <a:rPr lang="en-US" altLang="zh-CN" sz="2000" i="1" dirty="0"/>
              <a:t> A .code</a:t>
            </a:r>
            <a:r>
              <a:rPr lang="zh-CN" altLang="zh-CN" sz="2000" dirty="0"/>
              <a:t>；</a:t>
            </a:r>
          </a:p>
          <a:p>
            <a:pPr>
              <a:buNone/>
            </a:pPr>
            <a:r>
              <a:rPr lang="pt-BR" altLang="zh-CN" sz="2000" dirty="0"/>
              <a:t>                          for</a:t>
            </a:r>
            <a:r>
              <a:rPr lang="pt-BR" altLang="zh-CN" sz="2000" i="1" dirty="0"/>
              <a:t> A</a:t>
            </a:r>
            <a:r>
              <a:rPr lang="pt-BR" altLang="zh-CN" sz="2000" dirty="0"/>
              <a:t>.</a:t>
            </a:r>
            <a:r>
              <a:rPr lang="pt-BR" altLang="zh-CN" sz="2000" i="1" dirty="0"/>
              <a:t>arglist 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中的每一项</a:t>
            </a:r>
            <a:r>
              <a:rPr lang="zh-CN" altLang="zh-CN" sz="2000" dirty="0"/>
              <a:t> </a:t>
            </a:r>
            <a:r>
              <a:rPr lang="pt-BR" altLang="zh-CN" sz="2000" i="1" dirty="0"/>
              <a:t>d </a:t>
            </a:r>
            <a:r>
              <a:rPr lang="pt-BR" altLang="zh-CN" sz="2000" dirty="0"/>
              <a:t>do </a:t>
            </a:r>
            <a:endParaRPr lang="zh-CN" altLang="zh-CN" sz="2000" dirty="0"/>
          </a:p>
          <a:p>
            <a:pPr>
              <a:buNone/>
            </a:pPr>
            <a:r>
              <a:rPr lang="pt-BR" altLang="zh-CN" sz="2000" i="1" dirty="0"/>
              <a:t>                                    E.code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E.code</a:t>
            </a:r>
            <a:r>
              <a:rPr lang="pt-BR" altLang="zh-CN" sz="2000" dirty="0"/>
              <a:t> </a:t>
            </a:r>
            <a:r>
              <a:rPr lang="pt-BR" altLang="zh-CN" sz="2000" i="1" dirty="0"/>
              <a:t>|| gen</a:t>
            </a:r>
            <a:r>
              <a:rPr lang="pt-BR" altLang="zh-CN" sz="2000" dirty="0"/>
              <a:t>(‘param’</a:t>
            </a:r>
            <a:r>
              <a:rPr lang="pt-BR" altLang="zh-CN" sz="2000" i="1" dirty="0"/>
              <a:t> d </a:t>
            </a:r>
            <a:r>
              <a:rPr lang="pt-BR" altLang="zh-CN" sz="2000" dirty="0"/>
              <a:t>)</a:t>
            </a:r>
            <a:r>
              <a:rPr lang="zh-CN" altLang="zh-CN" sz="2000" dirty="0"/>
              <a:t>；</a:t>
            </a:r>
          </a:p>
          <a:p>
            <a:pPr>
              <a:buNone/>
            </a:pPr>
            <a:r>
              <a:rPr lang="pt-BR" altLang="zh-CN" sz="2000" i="1" dirty="0"/>
              <a:t>                                    E.code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E.code</a:t>
            </a:r>
            <a:r>
              <a:rPr lang="pt-BR" altLang="zh-CN" sz="2000" dirty="0"/>
              <a:t> </a:t>
            </a:r>
            <a:r>
              <a:rPr lang="pt-BR" altLang="zh-CN" sz="2000" i="1" dirty="0"/>
              <a:t>|| gen </a:t>
            </a:r>
            <a:r>
              <a:rPr lang="pt-BR" altLang="zh-CN" sz="2000" dirty="0"/>
              <a:t>( ‘call’ </a:t>
            </a:r>
            <a:r>
              <a:rPr lang="pt-BR" altLang="zh-CN" sz="2000" u="sng" dirty="0"/>
              <a:t>id</a:t>
            </a:r>
            <a:r>
              <a:rPr lang="pt-BR" altLang="zh-CN" sz="2000" i="1" dirty="0"/>
              <a:t>.place</a:t>
            </a:r>
            <a:r>
              <a:rPr lang="pt-BR" altLang="zh-CN" sz="2000" dirty="0"/>
              <a:t> )</a:t>
            </a:r>
            <a:r>
              <a:rPr lang="pt-BR" altLang="zh-CN" sz="2000" i="1" dirty="0"/>
              <a:t> </a:t>
            </a:r>
            <a:r>
              <a:rPr lang="pt-BR" altLang="zh-CN" sz="2000" dirty="0"/>
              <a:t>}</a:t>
            </a:r>
            <a:endParaRPr lang="zh-CN" altLang="zh-CN" sz="2000" dirty="0"/>
          </a:p>
          <a:p>
            <a:pPr>
              <a:buNone/>
            </a:pPr>
            <a:endParaRPr lang="en-US" altLang="zh-CN" sz="1000" dirty="0"/>
          </a:p>
          <a:p>
            <a:pPr>
              <a:buNone/>
            </a:pPr>
            <a:r>
              <a:rPr lang="pt-BR" altLang="zh-CN" sz="2000" i="1" dirty="0"/>
              <a:t>A</a:t>
            </a:r>
            <a:r>
              <a:rPr lang="pt-BR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zh-CN" altLang="zh-CN" sz="2000" dirty="0"/>
              <a:t> </a:t>
            </a:r>
            <a:r>
              <a:rPr lang="pt-BR" altLang="zh-CN" sz="2000" i="1" dirty="0"/>
              <a:t>A</a:t>
            </a:r>
            <a:r>
              <a:rPr lang="pt-BR" altLang="zh-CN" sz="2000" baseline="-25000" dirty="0"/>
              <a:t>1</a:t>
            </a:r>
            <a:r>
              <a:rPr lang="pt-BR" altLang="zh-CN" sz="2000" dirty="0"/>
              <a:t> , </a:t>
            </a:r>
            <a:r>
              <a:rPr lang="pt-BR" altLang="zh-CN" sz="2000" i="1" dirty="0"/>
              <a:t>E</a:t>
            </a:r>
            <a:r>
              <a:rPr lang="pt-BR" altLang="zh-CN" sz="2000" dirty="0"/>
              <a:t>      {</a:t>
            </a:r>
            <a:r>
              <a:rPr lang="pt-BR" altLang="zh-CN" sz="2000" i="1" dirty="0"/>
              <a:t> </a:t>
            </a:r>
            <a:r>
              <a:rPr lang="en-US" altLang="zh-CN" sz="2000" i="1" dirty="0" err="1"/>
              <a:t>A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n</a:t>
            </a:r>
            <a:r>
              <a:rPr lang="en-US" altLang="zh-CN" sz="2000" dirty="0"/>
              <a:t> := </a:t>
            </a:r>
            <a:r>
              <a:rPr lang="en-US" altLang="zh-CN" sz="2000" i="1" dirty="0"/>
              <a:t>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.</a:t>
            </a:r>
            <a:r>
              <a:rPr lang="en-US" altLang="zh-CN" sz="2000" i="1" dirty="0"/>
              <a:t>n +</a:t>
            </a:r>
            <a:r>
              <a:rPr lang="en-US" altLang="zh-CN" sz="2000" dirty="0"/>
              <a:t>1</a:t>
            </a:r>
            <a:r>
              <a:rPr lang="zh-CN" altLang="zh-CN" sz="2000" dirty="0"/>
              <a:t>；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i="1" dirty="0"/>
              <a:t>                          </a:t>
            </a:r>
            <a:r>
              <a:rPr lang="en-US" altLang="zh-CN" sz="2000" i="1" dirty="0" err="1"/>
              <a:t>A.arglist</a:t>
            </a:r>
            <a:r>
              <a:rPr lang="en-US" altLang="zh-CN" sz="2000" i="1" dirty="0"/>
              <a:t> </a:t>
            </a:r>
            <a:r>
              <a:rPr lang="en-US" altLang="zh-CN" sz="2000" dirty="0"/>
              <a:t>:=</a:t>
            </a:r>
            <a:r>
              <a:rPr lang="en-US" altLang="zh-CN" sz="2000" i="1" dirty="0"/>
              <a:t> append</a:t>
            </a: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baseline="-25000" dirty="0"/>
              <a:t>1</a:t>
            </a:r>
            <a:r>
              <a:rPr lang="en-US" altLang="zh-CN" sz="2000" i="1" dirty="0"/>
              <a:t>.arglist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makelist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E.place</a:t>
            </a:r>
            <a:r>
              <a:rPr lang="en-US" altLang="zh-CN" sz="2000" dirty="0"/>
              <a:t>))</a:t>
            </a:r>
            <a:r>
              <a:rPr lang="zh-CN" altLang="zh-CN" sz="2000" dirty="0"/>
              <a:t>；</a:t>
            </a:r>
            <a:r>
              <a:rPr lang="pt-BR" altLang="zh-CN" sz="2000" dirty="0"/>
              <a:t>);</a:t>
            </a:r>
            <a:r>
              <a:rPr lang="pt-BR" altLang="zh-CN" sz="2000" i="1" dirty="0"/>
              <a:t> </a:t>
            </a:r>
            <a:endParaRPr lang="zh-CN" altLang="zh-CN" sz="2000" dirty="0"/>
          </a:p>
          <a:p>
            <a:pPr>
              <a:buNone/>
            </a:pPr>
            <a:r>
              <a:rPr lang="fr-FR" altLang="zh-CN" sz="1000" i="1" dirty="0"/>
              <a:t>                                                   </a:t>
            </a:r>
            <a:r>
              <a:rPr lang="fr-FR" altLang="zh-CN" sz="2000" i="1" dirty="0"/>
              <a:t>A.code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A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.code || E.code</a:t>
            </a:r>
            <a:r>
              <a:rPr lang="fr-FR" altLang="zh-CN" sz="2000" dirty="0"/>
              <a:t> 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>
              <a:buNone/>
            </a:pPr>
            <a:endParaRPr lang="en-US" altLang="zh-CN" sz="1000" i="1" dirty="0"/>
          </a:p>
          <a:p>
            <a:pPr>
              <a:buNone/>
            </a:pPr>
            <a:r>
              <a:rPr lang="en-US" altLang="zh-CN" sz="2000" i="1" dirty="0"/>
              <a:t>A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zh-CN" altLang="zh-CN" sz="2000" dirty="0"/>
              <a:t> </a:t>
            </a:r>
            <a:r>
              <a:rPr lang="zh-CN" altLang="en-US" sz="2000" dirty="0">
                <a:sym typeface="Symbol" panose="05050102010706020507" pitchFamily="18" charset="2"/>
              </a:rPr>
              <a:t></a:t>
            </a:r>
            <a:r>
              <a:rPr lang="en-US" altLang="zh-CN" sz="2000" b="1" dirty="0"/>
              <a:t>         </a:t>
            </a:r>
            <a:r>
              <a:rPr lang="en-US" altLang="zh-CN" sz="2000" dirty="0"/>
              <a:t>{</a:t>
            </a:r>
            <a:r>
              <a:rPr lang="en-US" altLang="zh-CN" sz="2000" i="1" dirty="0"/>
              <a:t> </a:t>
            </a:r>
            <a:r>
              <a:rPr lang="fr-FR" altLang="zh-CN" sz="2000" i="1" dirty="0"/>
              <a:t>A</a:t>
            </a:r>
            <a:r>
              <a:rPr lang="fr-FR" altLang="zh-CN" sz="2000" dirty="0"/>
              <a:t>.</a:t>
            </a:r>
            <a:r>
              <a:rPr lang="fr-FR" altLang="zh-CN" sz="2000" i="1" dirty="0"/>
              <a:t>n</a:t>
            </a:r>
            <a:r>
              <a:rPr lang="fr-FR" altLang="zh-CN" sz="2000" dirty="0"/>
              <a:t> := 0</a:t>
            </a:r>
            <a:r>
              <a:rPr lang="zh-CN" altLang="zh-CN" sz="2000" dirty="0"/>
              <a:t>；</a:t>
            </a:r>
            <a:r>
              <a:rPr lang="fr-FR" altLang="zh-CN" sz="2000" i="1" dirty="0"/>
              <a:t>A</a:t>
            </a:r>
            <a:r>
              <a:rPr lang="fr-FR" altLang="zh-CN" sz="2000" dirty="0"/>
              <a:t>.</a:t>
            </a:r>
            <a:r>
              <a:rPr lang="fr-FR" altLang="zh-CN" sz="2000" i="1" dirty="0"/>
              <a:t>arglist</a:t>
            </a:r>
            <a:r>
              <a:rPr lang="fr-FR" altLang="zh-CN" sz="2000" dirty="0"/>
              <a:t> :=</a:t>
            </a:r>
            <a:r>
              <a:rPr lang="fr-FR" altLang="zh-CN" sz="2000" i="1" dirty="0"/>
              <a:t> </a:t>
            </a:r>
            <a:r>
              <a:rPr lang="fr-FR" altLang="zh-CN" sz="2000" dirty="0"/>
              <a:t>""</a:t>
            </a:r>
            <a:r>
              <a:rPr lang="zh-CN" altLang="zh-CN" sz="2000" dirty="0"/>
              <a:t>；</a:t>
            </a:r>
            <a:r>
              <a:rPr lang="fr-FR" altLang="zh-CN" sz="2000" i="1" dirty="0"/>
              <a:t>A.code </a:t>
            </a:r>
            <a:r>
              <a:rPr lang="fr-FR" altLang="zh-CN" sz="2000" dirty="0"/>
              <a:t>:= ""</a:t>
            </a:r>
            <a:r>
              <a:rPr lang="fr-FR" altLang="zh-CN" sz="2000" i="1" dirty="0"/>
              <a:t> 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>
              <a:buNone/>
            </a:pPr>
            <a:endParaRPr lang="pt-BR" altLang="zh-CN" sz="1000" i="1" dirty="0"/>
          </a:p>
          <a:p>
            <a:pPr>
              <a:buNone/>
            </a:pPr>
            <a:r>
              <a:rPr lang="pt-BR" altLang="zh-CN" sz="2000" i="1" dirty="0"/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=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pt-BR" altLang="zh-CN" sz="2000" dirty="0"/>
              <a:t>     {</a:t>
            </a:r>
            <a:r>
              <a:rPr lang="pt-BR" altLang="zh-CN" sz="2000" i="1" dirty="0"/>
              <a:t> </a:t>
            </a:r>
            <a:r>
              <a:rPr lang="en-US" altLang="zh-CN" sz="2000" i="1" dirty="0" err="1"/>
              <a:t>E.code</a:t>
            </a:r>
            <a:r>
              <a:rPr lang="en-US" altLang="zh-CN" sz="2000" i="1" dirty="0"/>
              <a:t> </a:t>
            </a:r>
            <a:r>
              <a:rPr lang="en-US" altLang="zh-CN" sz="2000" dirty="0"/>
              <a:t>:=</a:t>
            </a:r>
            <a:r>
              <a:rPr lang="en-US" altLang="zh-CN" sz="2000" i="1" dirty="0"/>
              <a:t>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en-US" altLang="zh-CN" sz="2000" i="1" dirty="0"/>
              <a:t>.code </a:t>
            </a:r>
            <a:r>
              <a:rPr lang="en-US" altLang="zh-CN" sz="2000" dirty="0"/>
              <a:t>||</a:t>
            </a:r>
            <a:r>
              <a:rPr lang="en-US" altLang="zh-CN" sz="2000" i="1" dirty="0"/>
              <a:t> gen</a:t>
            </a:r>
            <a:r>
              <a:rPr lang="en-US" altLang="zh-CN" sz="2000" dirty="0"/>
              <a:t>(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</a:t>
            </a:r>
            <a:r>
              <a:rPr lang="en-US" altLang="zh-CN" sz="2000" i="1" dirty="0"/>
              <a:t>.place </a:t>
            </a:r>
            <a:r>
              <a:rPr lang="en-US" altLang="zh-CN" sz="2000" dirty="0"/>
              <a:t>‘:=’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en-US" altLang="zh-CN" sz="2000" i="1" dirty="0"/>
              <a:t>.place</a:t>
            </a:r>
            <a:r>
              <a:rPr lang="en-US" altLang="zh-CN" sz="2000" dirty="0"/>
              <a:t>)</a:t>
            </a:r>
            <a:r>
              <a:rPr lang="en-US" altLang="zh-CN" sz="2000" i="1" dirty="0"/>
              <a:t> </a:t>
            </a:r>
            <a:r>
              <a:rPr lang="pt-BR" altLang="zh-CN" sz="2000" dirty="0"/>
              <a:t>} </a:t>
            </a:r>
          </a:p>
          <a:p>
            <a:pPr>
              <a:buNone/>
            </a:pPr>
            <a:endParaRPr lang="pt-BR" altLang="zh-CN" sz="1000" dirty="0">
              <a:sym typeface="Symbol" pitchFamily="18" charset="2"/>
            </a:endParaRPr>
          </a:p>
          <a:p>
            <a:pPr>
              <a:buNone/>
            </a:pPr>
            <a:r>
              <a:rPr lang="pt-BR" altLang="zh-CN" sz="2000" i="1" dirty="0"/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pt-BR" altLang="zh-CN" sz="2000" dirty="0"/>
              <a:t> [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2 </a:t>
            </a:r>
            <a:r>
              <a:rPr lang="pt-BR" altLang="zh-CN" sz="2000" dirty="0"/>
              <a:t>] =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3</a:t>
            </a:r>
            <a:r>
              <a:rPr lang="pt-BR" altLang="zh-CN" sz="2000" dirty="0"/>
              <a:t>   {</a:t>
            </a:r>
            <a:r>
              <a:rPr lang="pt-BR" altLang="zh-CN" sz="2000" i="1" dirty="0"/>
              <a:t> </a:t>
            </a:r>
            <a:r>
              <a:rPr lang="pt-BR" altLang="zh-CN" sz="2000" dirty="0"/>
              <a:t> </a:t>
            </a:r>
            <a:r>
              <a:rPr lang="pt-BR" altLang="zh-CN" sz="2000" i="1" dirty="0"/>
              <a:t>E.code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E</a:t>
            </a:r>
            <a:r>
              <a:rPr lang="pt-BR" altLang="zh-CN" sz="2000" baseline="-25000" dirty="0"/>
              <a:t>1</a:t>
            </a:r>
            <a:r>
              <a:rPr lang="pt-BR" altLang="zh-CN" sz="2000" i="1" dirty="0"/>
              <a:t>.code </a:t>
            </a:r>
            <a:r>
              <a:rPr lang="pt-BR" altLang="zh-CN" sz="2000" dirty="0"/>
              <a:t>||</a:t>
            </a:r>
            <a:r>
              <a:rPr lang="pt-BR" altLang="zh-CN" sz="2000" i="1" dirty="0"/>
              <a:t> E</a:t>
            </a:r>
            <a:r>
              <a:rPr lang="pt-BR" altLang="zh-CN" sz="2000" baseline="-25000" dirty="0"/>
              <a:t>2</a:t>
            </a:r>
            <a:r>
              <a:rPr lang="pt-BR" altLang="zh-CN" sz="2000" i="1" dirty="0"/>
              <a:t>.code </a:t>
            </a:r>
            <a:r>
              <a:rPr lang="pt-BR" altLang="zh-CN" sz="2000" dirty="0"/>
              <a:t>||</a:t>
            </a:r>
            <a:r>
              <a:rPr lang="pt-BR" altLang="zh-CN" sz="2000" i="1" dirty="0"/>
              <a:t> E</a:t>
            </a:r>
            <a:r>
              <a:rPr lang="pt-BR" altLang="zh-CN" sz="2000" baseline="-25000" dirty="0"/>
              <a:t>3</a:t>
            </a:r>
            <a:r>
              <a:rPr lang="pt-BR" altLang="zh-CN" sz="2000" i="1" dirty="0"/>
              <a:t>.code </a:t>
            </a:r>
            <a:r>
              <a:rPr lang="pt-BR" altLang="zh-CN" sz="2000" dirty="0"/>
              <a:t>||</a:t>
            </a:r>
            <a:r>
              <a:rPr lang="pt-BR" altLang="zh-CN" sz="2000" i="1" dirty="0"/>
              <a:t> </a:t>
            </a:r>
            <a:endParaRPr lang="zh-CN" altLang="zh-CN" sz="2000" dirty="0"/>
          </a:p>
          <a:p>
            <a:pPr>
              <a:buNone/>
            </a:pPr>
            <a:r>
              <a:rPr lang="pt-BR" altLang="zh-CN" sz="2000" i="1" dirty="0"/>
              <a:t>                                               gen </a:t>
            </a:r>
            <a:r>
              <a:rPr lang="pt-BR" altLang="zh-CN" sz="2000" dirty="0"/>
              <a:t>(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pt-BR" altLang="zh-CN" sz="2000" i="1" dirty="0"/>
              <a:t>.place </a:t>
            </a:r>
            <a:r>
              <a:rPr lang="fr-FR" altLang="zh-CN" sz="2000" dirty="0"/>
              <a:t>‘</a:t>
            </a:r>
            <a:r>
              <a:rPr lang="en-US" altLang="zh-CN" sz="2000" dirty="0"/>
              <a:t>[</a:t>
            </a:r>
            <a:r>
              <a:rPr lang="fr-FR" altLang="zh-CN" sz="2000" dirty="0"/>
              <a:t>’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2</a:t>
            </a:r>
            <a:r>
              <a:rPr lang="pt-BR" altLang="zh-CN" sz="2000" i="1" dirty="0"/>
              <a:t>.place</a:t>
            </a:r>
            <a:r>
              <a:rPr lang="pt-BR" altLang="zh-CN" sz="2000" dirty="0"/>
              <a:t> </a:t>
            </a:r>
            <a:r>
              <a:rPr lang="fr-FR" altLang="zh-CN" sz="2000" dirty="0"/>
              <a:t>‘</a:t>
            </a:r>
            <a:r>
              <a:rPr lang="en-US" altLang="zh-CN" sz="2000" dirty="0"/>
              <a:t>]</a:t>
            </a:r>
            <a:r>
              <a:rPr lang="fr-FR" altLang="zh-CN" sz="2000" dirty="0"/>
              <a:t>’</a:t>
            </a:r>
            <a:r>
              <a:rPr lang="fr-FR" altLang="zh-CN" sz="2000" i="1" dirty="0"/>
              <a:t> </a:t>
            </a:r>
            <a:r>
              <a:rPr lang="pt-BR" altLang="zh-CN" sz="2000" dirty="0"/>
              <a:t>‘:=’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3</a:t>
            </a:r>
            <a:r>
              <a:rPr lang="pt-BR" altLang="zh-CN" sz="2000" i="1" dirty="0"/>
              <a:t>.place </a:t>
            </a:r>
            <a:r>
              <a:rPr lang="pt-BR" altLang="zh-CN" sz="2000" dirty="0"/>
              <a:t>} </a:t>
            </a:r>
            <a:endParaRPr lang="fr-FR" altLang="zh-CN" sz="2000" dirty="0">
              <a:sym typeface="Symbol" pitchFamily="18" charset="2"/>
            </a:endParaRPr>
          </a:p>
        </p:txBody>
      </p:sp>
      <p:sp>
        <p:nvSpPr>
          <p:cNvPr id="3277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51">
            <a:extLst>
              <a:ext uri="{FF2B5EF4-FFF2-40B4-BE49-F238E27FC236}">
                <a16:creationId xmlns:a16="http://schemas.microsoft.com/office/drawing/2014/main" id="{40A818D3-5387-48A4-91A5-A196F5993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1052736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表达式的翻译</a:t>
            </a:r>
          </a:p>
        </p:txBody>
      </p:sp>
    </p:spTree>
    <p:extLst>
      <p:ext uri="{BB962C8B-B14F-4D97-AF65-F5344CB8AC3E}">
        <p14:creationId xmlns:p14="http://schemas.microsoft.com/office/powerpoint/2010/main" val="3522053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0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9939" name="Rectangle 41"/>
          <p:cNvSpPr>
            <a:spLocks noChangeArrowheads="1"/>
          </p:cNvSpPr>
          <p:nvPr/>
        </p:nvSpPr>
        <p:spPr bwMode="auto">
          <a:xfrm>
            <a:off x="838200" y="1695450"/>
            <a:ext cx="83058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直接对布尔表达式求值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例如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可以用数值“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”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表示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true;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用数值“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”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表示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false;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采用与算术表达式类似的方法对布尔表达式进行求值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通过控制流体现布尔表达式的语义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方法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：通过转移到程序中的某个位置来表示布尔表达式的求值结果 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优点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：方便实现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控制流语句中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布尔表达式的翻译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常可以得到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短路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short-circuit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）代码，而避免不必要的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求值，如：在已知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为真时，不必再对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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中的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进行求值；同样，在已知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为假时，不必再对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中的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进行求值</a:t>
            </a:r>
          </a:p>
        </p:txBody>
      </p:sp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布尔表达式的翻译</a:t>
            </a:r>
          </a:p>
        </p:txBody>
      </p:sp>
      <p:sp>
        <p:nvSpPr>
          <p:cNvPr id="39941" name="AutoShape 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2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3" name="AutoShape 4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4" name="AutoShape 4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1052736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借助翻译模式对实现算法进行规范描述</a:t>
            </a:r>
          </a:p>
        </p:txBody>
      </p: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1259632" y="245781"/>
            <a:ext cx="619196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静态语义分析与中间代码生成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DD83BCA5-3C2E-401E-8294-949B39A49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006" y="1734488"/>
            <a:ext cx="741045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例：</a:t>
            </a:r>
            <a:r>
              <a:rPr lang="zh-CN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借助翻译模式描述类型检查的实现算法</a:t>
            </a:r>
            <a:endParaRPr lang="en-US" altLang="zh-CN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翻译模式中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对应于 </a:t>
            </a:r>
            <a:r>
              <a:rPr lang="fr-FR" altLang="zh-CN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fr-FR" altLang="zh-CN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语句类型检查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产生式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fr-FR" altLang="zh-CN" sz="1000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fr-FR" altLang="zh-CN" sz="18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 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E 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) 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zh-CN" sz="18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fr-FR" altLang="zh-CN" sz="1800" kern="100" baseline="-25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fr-FR" altLang="zh-CN" sz="1800" b="1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i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inloop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:= 1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fr-FR" altLang="zh-CN" sz="18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fr-FR" altLang="zh-CN" sz="1800" kern="100" baseline="-25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fr-FR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2">
              <a:buNone/>
            </a:pPr>
            <a:r>
              <a:rPr lang="fr-FR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S.type 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:= if 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E.type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then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zh-CN" sz="18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fr-FR" altLang="zh-CN" sz="1800" kern="100" baseline="-25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.type 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else 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type_error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直接对应到如下类型检查程序（伪代码）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53C6DF-1912-43BB-AB81-660F548B5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24" y="3962937"/>
            <a:ext cx="5004272" cy="28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03745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838200" y="169545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直接对布尔表达式求值</a:t>
            </a:r>
            <a:endParaRPr lang="zh-CN" altLang="en-US" sz="1000" b="1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布尔表达式的翻译</a:t>
            </a:r>
          </a:p>
        </p:txBody>
      </p:sp>
      <p:sp>
        <p:nvSpPr>
          <p:cNvPr id="4096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838200" y="2565400"/>
            <a:ext cx="1905000" cy="404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>
                <a:ea typeface="华文行楷" pitchFamily="2" charset="-122"/>
                <a:sym typeface="Symbol" pitchFamily="18" charset="2"/>
              </a:rPr>
              <a:t>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400" i="1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>
                <a:sym typeface="Symbol" pitchFamily="18" charset="2"/>
              </a:rPr>
              <a:t>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2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baseline="-2500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>
                <a:sym typeface="Symbol" pitchFamily="18" charset="2"/>
              </a:rPr>
              <a:t>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</a:t>
            </a:r>
          </a:p>
          <a:p>
            <a:pPr eaLnBrk="0" hangingPunct="0">
              <a:buClrTx/>
              <a:buFontTx/>
              <a:buNone/>
            </a:pPr>
            <a:endParaRPr lang="en-US" altLang="zh-CN" sz="2000" i="1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(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) 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u="sng">
                <a:sym typeface="Symbol" pitchFamily="18" charset="2"/>
              </a:rPr>
              <a:t>rop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 baseline="-25000">
                <a:sym typeface="Symbol" pitchFamily="18" charset="2"/>
              </a:rPr>
              <a:t>2</a:t>
            </a:r>
          </a:p>
          <a:p>
            <a:pPr eaLnBrk="0" hangingPunct="0">
              <a:buClrTx/>
              <a:buFontTx/>
              <a:buNone/>
            </a:pPr>
            <a:endParaRPr lang="en-US" altLang="zh-CN" sz="2000" u="sng" baseline="-2500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u="sng" baseline="-2500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u="sng" baseline="-2500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u="sng" baseline="-2500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true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false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667000" y="2543175"/>
            <a:ext cx="63246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 dirty="0" err="1">
                <a:cs typeface="Times New Roman" pitchFamily="18" charset="0"/>
                <a:sym typeface="Symbol" pitchFamily="18" charset="2"/>
              </a:rPr>
              <a:t>E.place</a:t>
            </a: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;  </a:t>
            </a:r>
            <a:r>
              <a:rPr lang="en-US" altLang="zh-CN" sz="2000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:=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||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||  gen 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‘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or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:=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||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||  gen 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‘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and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:=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||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gen 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not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.palce)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;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:= gen (</a:t>
            </a:r>
            <a:r>
              <a:rPr lang="en-US" altLang="zh-CN" sz="2000" i="1" dirty="0">
                <a:sym typeface="Symbol" pitchFamily="18" charset="2"/>
              </a:rPr>
              <a:t> ‘</a:t>
            </a:r>
            <a:r>
              <a:rPr lang="en-US" altLang="zh-CN" sz="2000" dirty="0"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‘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u="sng" dirty="0" err="1">
                <a:ea typeface="华文行楷" pitchFamily="2" charset="-122"/>
                <a:sym typeface="Symbol" pitchFamily="18" charset="2"/>
              </a:rPr>
              <a:t>rop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.op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nextstat+3) ||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gen 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‘0’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||  gen (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nextstat+2)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|| gen 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‘1’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:= gen(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‘1’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:= gen(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‘0’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5486400" y="1651000"/>
            <a:ext cx="3200400" cy="71120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nextstat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返回输出代码序列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中下一条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TAC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语句的下标</a:t>
            </a: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838200" y="1905000"/>
            <a:ext cx="80772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通过控制流体现布尔表达式的语义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  例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布尔表达式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a&lt;b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or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c&lt;d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and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e&lt;f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可能翻译为如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下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TAC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语句序列（采用短路代码，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E.true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E.false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分别代表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E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为真和假时对应于程序中的位置，可用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标号体现）：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if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a&lt;b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goto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E.true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        goto 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label1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label1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: 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        if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c&lt;d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goto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label2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        goto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E.false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              label2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: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        if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e&lt;f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goto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E.true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        goto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E.false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33400" y="11731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布尔表达式的翻译</a:t>
            </a:r>
          </a:p>
        </p:txBody>
      </p:sp>
      <p:sp>
        <p:nvSpPr>
          <p:cNvPr id="4198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838200" y="1617663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翻译布尔表达式至短路代码（</a:t>
            </a:r>
            <a:r>
              <a:rPr lang="en-US" altLang="zh-CN" sz="2800" i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L-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翻译模式）</a:t>
            </a:r>
            <a:endParaRPr lang="zh-CN" altLang="en-US" sz="1000" b="1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33400" y="981075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布尔表达式的翻译</a:t>
            </a:r>
          </a:p>
        </p:txBody>
      </p:sp>
      <p:sp>
        <p:nvSpPr>
          <p:cNvPr id="617484" name="Text Box 12"/>
          <p:cNvSpPr txBox="1">
            <a:spLocks noChangeArrowheads="1"/>
          </p:cNvSpPr>
          <p:nvPr/>
        </p:nvSpPr>
        <p:spPr bwMode="auto">
          <a:xfrm>
            <a:off x="971550" y="2205038"/>
            <a:ext cx="80645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.true := E.true;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.false := newlabel </a:t>
            </a:r>
            <a:r>
              <a:rPr lang="pt-BR" altLang="zh-CN" sz="2000" dirty="0">
                <a:sym typeface="Symbol" pitchFamily="18" charset="2"/>
              </a:rPr>
              <a:t>}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800080"/>
                </a:solidFill>
                <a:sym typeface="Symbol" pitchFamily="18" charset="2"/>
              </a:rPr>
              <a:t></a:t>
            </a:r>
            <a:r>
              <a:rPr lang="pt-BR" altLang="zh-CN" sz="2000" b="1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pt-BR" altLang="zh-CN" sz="2000" b="1" dirty="0">
                <a:sym typeface="Symbol" pitchFamily="18" charset="2"/>
              </a:rPr>
              <a:t>       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.true := E.true;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.false := E.false </a:t>
            </a:r>
            <a:r>
              <a:rPr lang="pt-BR" altLang="zh-CN" sz="2000" dirty="0">
                <a:sym typeface="Symbol" pitchFamily="18" charset="2"/>
              </a:rPr>
              <a:t>}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i="1" dirty="0">
                <a:sym typeface="Symbol" pitchFamily="18" charset="2"/>
              </a:rPr>
              <a:t>  </a:t>
            </a:r>
            <a:endParaRPr lang="pt-BR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dirty="0">
                <a:sym typeface="Symbol" pitchFamily="18" charset="2"/>
              </a:rPr>
              <a:t>        {</a:t>
            </a:r>
            <a:r>
              <a:rPr lang="pt-BR" altLang="zh-CN" sz="2000" i="1" dirty="0">
                <a:sym typeface="Symbol" pitchFamily="18" charset="2"/>
              </a:rPr>
              <a:t> E.code :=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 .code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gen (E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.false </a:t>
            </a:r>
            <a:r>
              <a:rPr lang="pt-BR" altLang="zh-CN" sz="2000" dirty="0">
                <a:sym typeface="Symbol" pitchFamily="18" charset="2"/>
              </a:rPr>
              <a:t>‘:’</a:t>
            </a:r>
            <a:r>
              <a:rPr lang="pt-BR" altLang="zh-CN" sz="2000" i="1" dirty="0">
                <a:sym typeface="Symbol" pitchFamily="18" charset="2"/>
              </a:rPr>
              <a:t>)</a:t>
            </a:r>
            <a:r>
              <a:rPr lang="pt-BR" altLang="zh-CN" sz="2000" dirty="0">
                <a:sym typeface="Symbol" pitchFamily="18" charset="2"/>
              </a:rPr>
              <a:t> || 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.code</a:t>
            </a:r>
            <a:r>
              <a:rPr lang="pt-BR" altLang="zh-CN" sz="2000" dirty="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pt-BR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.false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E.false;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.true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newlabel </a:t>
            </a:r>
            <a:r>
              <a:rPr lang="pt-BR" altLang="zh-CN" sz="2000" dirty="0">
                <a:sym typeface="Symbol" pitchFamily="18" charset="2"/>
              </a:rPr>
              <a:t>}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800080"/>
                </a:solidFill>
                <a:sym typeface="Symbol" pitchFamily="18" charset="2"/>
              </a:rPr>
              <a:t></a:t>
            </a:r>
            <a:r>
              <a:rPr lang="pt-BR" altLang="zh-CN" sz="2000" i="1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pt-BR" altLang="zh-CN" sz="2000" dirty="0">
                <a:sym typeface="Symbol" pitchFamily="18" charset="2"/>
              </a:rPr>
              <a:t>        {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.false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E.false;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.true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E.true </a:t>
            </a:r>
            <a:r>
              <a:rPr lang="pt-BR" altLang="zh-CN" sz="2000" dirty="0">
                <a:sym typeface="Symbol" pitchFamily="18" charset="2"/>
              </a:rPr>
              <a:t>}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b="1" i="1" dirty="0">
                <a:sym typeface="Symbol" pitchFamily="18" charset="2"/>
              </a:rPr>
              <a:t>  </a:t>
            </a:r>
            <a:endParaRPr lang="pt-BR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       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 .code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gen (E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.true </a:t>
            </a:r>
            <a:r>
              <a:rPr lang="pt-BR" altLang="zh-CN" sz="2000" dirty="0">
                <a:sym typeface="Symbol" pitchFamily="18" charset="2"/>
              </a:rPr>
              <a:t>‘:’</a:t>
            </a:r>
            <a:r>
              <a:rPr lang="pt-BR" altLang="zh-CN" sz="2000" i="1" dirty="0">
                <a:sym typeface="Symbol" pitchFamily="18" charset="2"/>
              </a:rPr>
              <a:t>)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.code </a:t>
            </a:r>
            <a:r>
              <a:rPr lang="pt-BR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pt-BR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2000" dirty="0">
                <a:solidFill>
                  <a:srgbClr val="800080"/>
                </a:solidFill>
                <a:sym typeface="Symbol" pitchFamily="18" charset="2"/>
              </a:rPr>
              <a:t>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.true</a:t>
            </a:r>
            <a:r>
              <a:rPr lang="pt-BR" altLang="zh-CN" sz="2000" dirty="0">
                <a:sym typeface="Symbol" pitchFamily="18" charset="2"/>
              </a:rPr>
              <a:t> := </a:t>
            </a:r>
            <a:r>
              <a:rPr lang="pt-BR" altLang="zh-CN" sz="2000" i="1" dirty="0">
                <a:sym typeface="Symbol" pitchFamily="18" charset="2"/>
              </a:rPr>
              <a:t>E.false;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.false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E.true </a:t>
            </a:r>
            <a:r>
              <a:rPr lang="pt-BR" altLang="zh-CN" sz="2000" dirty="0">
                <a:sym typeface="Symbol" pitchFamily="18" charset="2"/>
              </a:rPr>
              <a:t>}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pt-BR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(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.true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E.true;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.false</a:t>
            </a:r>
            <a:r>
              <a:rPr lang="pt-BR" altLang="zh-CN" sz="2000" dirty="0">
                <a:sym typeface="Symbol" pitchFamily="18" charset="2"/>
              </a:rPr>
              <a:t> := </a:t>
            </a:r>
            <a:r>
              <a:rPr lang="pt-BR" altLang="zh-CN" sz="2000" i="1" dirty="0">
                <a:sym typeface="Symbol" pitchFamily="18" charset="2"/>
              </a:rPr>
              <a:t>E.false </a:t>
            </a:r>
            <a:r>
              <a:rPr lang="pt-BR" altLang="zh-CN" sz="2000" dirty="0">
                <a:solidFill>
                  <a:srgbClr val="800080"/>
                </a:solidFill>
                <a:sym typeface="Symbol" pitchFamily="18" charset="2"/>
              </a:rPr>
              <a:t>}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 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  )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E 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u="sng" dirty="0" err="1">
                <a:sym typeface="Symbol" pitchFamily="18" charset="2"/>
              </a:rPr>
              <a:t>rop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gen (‘if‘ 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.place </a:t>
            </a:r>
            <a:r>
              <a:rPr lang="en-US" altLang="zh-CN" sz="2000" i="1" u="sng" dirty="0" err="1">
                <a:sym typeface="Symbol" pitchFamily="18" charset="2"/>
              </a:rPr>
              <a:t>rop</a:t>
            </a:r>
            <a:r>
              <a:rPr lang="en-US" altLang="zh-CN" sz="2000" i="1" dirty="0" err="1">
                <a:sym typeface="Symbol" pitchFamily="18" charset="2"/>
              </a:rPr>
              <a:t>.op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.place 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) </a:t>
            </a:r>
            <a:r>
              <a:rPr lang="en-US" altLang="zh-CN" sz="2000" dirty="0">
                <a:sym typeface="Symbol" pitchFamily="18" charset="2"/>
              </a:rPr>
              <a:t>|| </a:t>
            </a:r>
            <a:r>
              <a:rPr lang="en-US" altLang="zh-CN" sz="2000" i="1" dirty="0">
                <a:sym typeface="Symbol" pitchFamily="18" charset="2"/>
              </a:rPr>
              <a:t>gen 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E. false)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true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:= gen 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false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:= gen 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E. false)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</p:txBody>
      </p:sp>
      <p:sp>
        <p:nvSpPr>
          <p:cNvPr id="4301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24625"/>
            <a:ext cx="166688" cy="136525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24625"/>
            <a:ext cx="166688" cy="136525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24625"/>
            <a:ext cx="166688" cy="136525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32835"/>
            <a:ext cx="166688" cy="136525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00113" y="1881188"/>
            <a:ext cx="792003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if-then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语句（</a:t>
            </a:r>
            <a:r>
              <a:rPr lang="en-US" altLang="zh-CN" sz="2800" i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翻译模式）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if (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{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E.true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newlabel</a:t>
            </a:r>
            <a:r>
              <a:rPr lang="zh-CN" altLang="en-US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E.false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S.next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} 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endParaRPr lang="zh-CN" altLang="en-US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　　　　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{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.next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S.next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} </a:t>
            </a:r>
            <a:r>
              <a:rPr lang="zh-CN" altLang="en-US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　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　　　　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{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S.code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E.code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||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gen(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E.true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‘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’)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||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S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.code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}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03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09600" y="11430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条件语句的翻译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259013" y="4387850"/>
            <a:ext cx="1143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182813" y="5226050"/>
            <a:ext cx="1257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811213" y="4921250"/>
            <a:ext cx="1090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E.true: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685800" y="5835650"/>
            <a:ext cx="1210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E.false: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030413" y="415925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630613" y="415925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030413" y="415925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2030413" y="499745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030413" y="583565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182813" y="583565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838575" y="3778250"/>
            <a:ext cx="1346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E.true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838575" y="4464050"/>
            <a:ext cx="1467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E.false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352800" y="423545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3352800" y="492125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4800600" y="5229225"/>
            <a:ext cx="3962400" cy="116840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newlabel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返回一个新的语句标号</a:t>
            </a:r>
          </a:p>
          <a:p>
            <a:pPr>
              <a:buFont typeface="Wingdings" pitchFamily="2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S.next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属性表示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之后要执行的首条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TAC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语句的标号</a:t>
            </a: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331913" y="1725613"/>
            <a:ext cx="691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if-then-else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语句（</a:t>
            </a:r>
            <a:r>
              <a:rPr lang="en-US" altLang="zh-CN" sz="2800" i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翻译模式）</a:t>
            </a:r>
            <a:endParaRPr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条件语句的翻译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259013" y="3505200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182813" y="4343400"/>
            <a:ext cx="124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811213" y="4038600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E.true: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685800" y="5276850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E.false: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030413" y="32766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2030413" y="3276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2030413" y="4114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30413" y="4953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2030413" y="4953000"/>
            <a:ext cx="162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goto S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838575" y="2895600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3838575" y="35814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E.fase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3352800" y="33528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3352800" y="40386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2057400" y="6096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2209800" y="60198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2057400" y="5334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2209800" y="5486400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3657600" y="32766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712788" y="6019800"/>
            <a:ext cx="113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S.next:</a:t>
            </a:r>
          </a:p>
        </p:txBody>
      </p:sp>
      <p:sp>
        <p:nvSpPr>
          <p:cNvPr id="4508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2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3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291138" y="2492896"/>
            <a:ext cx="37449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if</a:t>
            </a:r>
            <a:r>
              <a:rPr lang="en-US" altLang="zh-CN" sz="2000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baseline="-25000" dirty="0">
                <a:latin typeface="楷体_GB2312" pitchFamily="49" charset="-122"/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newlabel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i="1" dirty="0">
                <a:sym typeface="Symbol" pitchFamily="18" charset="2"/>
              </a:rPr>
              <a:t>　　　　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newlabel</a:t>
            </a:r>
            <a:r>
              <a:rPr lang="en-US" altLang="zh-CN" sz="2000" dirty="0">
                <a:sym typeface="Symbol" pitchFamily="18" charset="2"/>
              </a:rPr>
              <a:t> }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.next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dirty="0">
                <a:sym typeface="Symbol" pitchFamily="18" charset="2"/>
              </a:rPr>
              <a:t> } 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zh-CN" altLang="en-US" sz="2000" dirty="0">
                <a:solidFill>
                  <a:srgbClr val="800080"/>
                </a:solidFill>
                <a:sym typeface="Symbol" pitchFamily="18" charset="2"/>
              </a:rPr>
              <a:t>　</a:t>
            </a:r>
            <a:endParaRPr lang="en-US" altLang="zh-CN" sz="2000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.next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dirty="0">
                <a:sym typeface="Symbol" pitchFamily="18" charset="2"/>
              </a:rPr>
              <a:t> } 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|| 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   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gen(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E.true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‘:’) || 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|| 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gen(‘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||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gen(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E.false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‘:’) ||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 　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baseline="-25000" dirty="0">
                <a:sym typeface="Symbol" pitchFamily="18" charset="2"/>
              </a:rPr>
              <a:t> </a:t>
            </a:r>
          </a:p>
        </p:txBody>
      </p:sp>
      <p:sp>
        <p:nvSpPr>
          <p:cNvPr id="2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循环语句的翻译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90600" y="1757363"/>
            <a:ext cx="6894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while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语句（</a:t>
            </a:r>
            <a:r>
              <a:rPr lang="en-US" altLang="zh-CN" sz="2800" i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翻译模式）</a:t>
            </a:r>
            <a:endParaRPr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2139950" y="3810000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6086" name="Rectangle 10"/>
          <p:cNvSpPr>
            <a:spLocks noChangeArrowheads="1"/>
          </p:cNvSpPr>
          <p:nvPr/>
        </p:nvSpPr>
        <p:spPr bwMode="auto">
          <a:xfrm>
            <a:off x="2063750" y="4648200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554038" y="3505200"/>
            <a:ext cx="1339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 :</a:t>
            </a:r>
          </a:p>
        </p:txBody>
      </p:sp>
      <p:sp>
        <p:nvSpPr>
          <p:cNvPr id="46088" name="Rectangle 12"/>
          <p:cNvSpPr>
            <a:spLocks noChangeArrowheads="1"/>
          </p:cNvSpPr>
          <p:nvPr/>
        </p:nvSpPr>
        <p:spPr bwMode="auto">
          <a:xfrm>
            <a:off x="566738" y="5638800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E.false:</a:t>
            </a:r>
          </a:p>
        </p:txBody>
      </p:sp>
      <p:sp>
        <p:nvSpPr>
          <p:cNvPr id="46089" name="Line 13"/>
          <p:cNvSpPr>
            <a:spLocks noChangeShapeType="1"/>
          </p:cNvSpPr>
          <p:nvPr/>
        </p:nvSpPr>
        <p:spPr bwMode="auto">
          <a:xfrm>
            <a:off x="1911350" y="3581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0" name="Line 14"/>
          <p:cNvSpPr>
            <a:spLocks noChangeShapeType="1"/>
          </p:cNvSpPr>
          <p:nvPr/>
        </p:nvSpPr>
        <p:spPr bwMode="auto">
          <a:xfrm>
            <a:off x="1911350" y="3581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1" name="Line 15"/>
          <p:cNvSpPr>
            <a:spLocks noChangeShapeType="1"/>
          </p:cNvSpPr>
          <p:nvPr/>
        </p:nvSpPr>
        <p:spPr bwMode="auto">
          <a:xfrm>
            <a:off x="1911350" y="4419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2" name="Line 16"/>
          <p:cNvSpPr>
            <a:spLocks noChangeShapeType="1"/>
          </p:cNvSpPr>
          <p:nvPr/>
        </p:nvSpPr>
        <p:spPr bwMode="auto">
          <a:xfrm>
            <a:off x="1911350" y="5257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3" name="Rectangle 17"/>
          <p:cNvSpPr>
            <a:spLocks noChangeArrowheads="1"/>
          </p:cNvSpPr>
          <p:nvPr/>
        </p:nvSpPr>
        <p:spPr bwMode="auto">
          <a:xfrm>
            <a:off x="1862138" y="5257800"/>
            <a:ext cx="177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goto S</a:t>
            </a:r>
            <a:r>
              <a:rPr lang="en-US" altLang="zh-CN" sz="2000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</a:t>
            </a:r>
          </a:p>
        </p:txBody>
      </p:sp>
      <p:sp>
        <p:nvSpPr>
          <p:cNvPr id="46094" name="Rectangle 18"/>
          <p:cNvSpPr>
            <a:spLocks noChangeArrowheads="1"/>
          </p:cNvSpPr>
          <p:nvPr/>
        </p:nvSpPr>
        <p:spPr bwMode="auto">
          <a:xfrm>
            <a:off x="3567113" y="3200400"/>
            <a:ext cx="1335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</a:p>
        </p:txBody>
      </p:sp>
      <p:sp>
        <p:nvSpPr>
          <p:cNvPr id="46095" name="Rectangle 19"/>
          <p:cNvSpPr>
            <a:spLocks noChangeArrowheads="1"/>
          </p:cNvSpPr>
          <p:nvPr/>
        </p:nvSpPr>
        <p:spPr bwMode="auto">
          <a:xfrm>
            <a:off x="3567113" y="38862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</a:t>
            </a:r>
          </a:p>
        </p:txBody>
      </p: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3233738" y="36576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3233738" y="43434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8" name="Rectangle 22"/>
          <p:cNvSpPr>
            <a:spLocks noChangeArrowheads="1"/>
          </p:cNvSpPr>
          <p:nvPr/>
        </p:nvSpPr>
        <p:spPr bwMode="auto">
          <a:xfrm>
            <a:off x="2090738" y="55626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9" name="Line 23"/>
          <p:cNvSpPr>
            <a:spLocks noChangeShapeType="1"/>
          </p:cNvSpPr>
          <p:nvPr/>
        </p:nvSpPr>
        <p:spPr bwMode="auto">
          <a:xfrm>
            <a:off x="1938338" y="5638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0" name="Line 24"/>
          <p:cNvSpPr>
            <a:spLocks noChangeShapeType="1"/>
          </p:cNvSpPr>
          <p:nvPr/>
        </p:nvSpPr>
        <p:spPr bwMode="auto">
          <a:xfrm>
            <a:off x="3538538" y="3581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1" name="Rectangle 25"/>
          <p:cNvSpPr>
            <a:spLocks noChangeArrowheads="1"/>
          </p:cNvSpPr>
          <p:nvPr/>
        </p:nvSpPr>
        <p:spPr bwMode="auto">
          <a:xfrm>
            <a:off x="712788" y="4419600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E.true:</a:t>
            </a:r>
          </a:p>
        </p:txBody>
      </p:sp>
      <p:sp>
        <p:nvSpPr>
          <p:cNvPr id="46102" name="Rectangle 26"/>
          <p:cNvSpPr>
            <a:spLocks noChangeArrowheads="1"/>
          </p:cNvSpPr>
          <p:nvPr/>
        </p:nvSpPr>
        <p:spPr bwMode="auto">
          <a:xfrm>
            <a:off x="5000625" y="2492375"/>
            <a:ext cx="40005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while </a:t>
            </a:r>
            <a:r>
              <a:rPr lang="en-US" altLang="zh-CN" sz="2000" baseline="-25000" dirty="0"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(</a:t>
            </a:r>
            <a:endParaRPr lang="en-US" altLang="zh-CN" sz="2000" baseline="-25000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baseline="-25000" dirty="0">
                <a:sym typeface="Symbol" pitchFamily="18" charset="2"/>
              </a:rPr>
              <a:t>　　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newlabel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</a:t>
            </a:r>
            <a:r>
              <a:rPr lang="en-US" altLang="zh-CN" sz="2000" i="1" dirty="0" err="1">
                <a:sym typeface="Symbol" pitchFamily="18" charset="2"/>
              </a:rPr>
              <a:t>E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.false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dirty="0">
                <a:sym typeface="Symbol" pitchFamily="18" charset="2"/>
              </a:rPr>
              <a:t> }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i="1" dirty="0">
                <a:solidFill>
                  <a:srgbClr val="800080"/>
                </a:solidFill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 )</a:t>
            </a:r>
            <a:r>
              <a:rPr lang="en-US" altLang="zh-CN" sz="2000" dirty="0">
                <a:sym typeface="Symbol" pitchFamily="18" charset="2"/>
              </a:rPr>
              <a:t> </a:t>
            </a:r>
            <a:endParaRPr lang="en-US" altLang="zh-CN" sz="2000" i="1" dirty="0">
              <a:solidFill>
                <a:srgbClr val="800080"/>
              </a:solidFill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zh-CN" altLang="en-US" sz="2000" dirty="0">
                <a:sym typeface="Symbol" pitchFamily="18" charset="2"/>
              </a:rPr>
              <a:t>｝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zh-CN" altLang="en-US" sz="2000" baseline="-25000" dirty="0">
                <a:solidFill>
                  <a:srgbClr val="800080"/>
                </a:solidFill>
                <a:sym typeface="Symbol" pitchFamily="18" charset="2"/>
              </a:rPr>
              <a:t>　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baseline="-25000" dirty="0">
                <a:solidFill>
                  <a:srgbClr val="800080"/>
                </a:solidFill>
                <a:sym typeface="Symbol" pitchFamily="18" charset="2"/>
              </a:rPr>
              <a:t>　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gen(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.next ‘:’)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gen(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E.true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‘:’)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gen(‘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.next)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dirty="0">
                <a:sym typeface="Symbol" pitchFamily="18" charset="2"/>
              </a:rPr>
              <a:t>　　　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baseline="-25000" dirty="0">
                <a:sym typeface="Symbol" pitchFamily="18" charset="2"/>
              </a:rPr>
              <a:t> </a:t>
            </a:r>
          </a:p>
        </p:txBody>
      </p:sp>
      <p:sp>
        <p:nvSpPr>
          <p:cNvPr id="4610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复合语句的翻译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990600" y="1725613"/>
            <a:ext cx="8153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顺序复合语句（</a:t>
            </a:r>
            <a:r>
              <a:rPr lang="en-US" altLang="zh-CN" sz="2800" i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翻译模式）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2800" b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    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{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.next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newlabel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}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endParaRPr lang="en-US" altLang="zh-CN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              {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.next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S.next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}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             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{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S.code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S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.code</a:t>
            </a: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                   </a:t>
            </a:r>
            <a:r>
              <a:rPr lang="zh-CN" altLang="en-US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　　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|| gen(S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.next ‘:’)</a:t>
            </a: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                   </a:t>
            </a:r>
            <a:r>
              <a:rPr lang="zh-CN" altLang="en-US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　　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|| S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.code</a:t>
            </a: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              }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710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2124075" y="3790950"/>
            <a:ext cx="1257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2101850" y="4648200"/>
            <a:ext cx="1257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684213" y="5210175"/>
            <a:ext cx="11416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S.next:</a:t>
            </a:r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1911350" y="3581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1911350" y="3581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1911350" y="4419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1911350" y="5257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2090738" y="522922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3538538" y="3581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611188" y="4400550"/>
            <a:ext cx="1255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.next:</a:t>
            </a: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914400" y="1830388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翻译模式</a:t>
            </a: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84213" y="1196975"/>
            <a:ext cx="8064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生成完整程序的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TAC</a:t>
            </a:r>
            <a:r>
              <a:rPr lang="zh-CN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序列</a:t>
            </a:r>
            <a:endParaRPr lang="zh-CN" altLang="en-US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7413" name="Text Box 5"/>
          <p:cNvSpPr txBox="1">
            <a:spLocks noChangeArrowheads="1"/>
          </p:cNvSpPr>
          <p:nvPr/>
        </p:nvSpPr>
        <p:spPr bwMode="auto">
          <a:xfrm>
            <a:off x="1187624" y="2349500"/>
            <a:ext cx="792088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</a:rPr>
              <a:t>Prog </a:t>
            </a:r>
            <a:r>
              <a:rPr lang="fr-FR" altLang="zh-CN" sz="2000" dirty="0"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ea typeface="华文楷体" panose="02010600040101010101" pitchFamily="2" charset="-122"/>
              </a:rPr>
              <a:t> P</a:t>
            </a:r>
            <a:r>
              <a:rPr lang="fr-FR" altLang="zh-CN" sz="2000" dirty="0"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ea typeface="华文楷体" panose="02010600040101010101" pitchFamily="2" charset="-122"/>
              </a:rPr>
              <a:t>{ </a:t>
            </a:r>
            <a:r>
              <a:rPr lang="de-DE" altLang="zh-CN" sz="2000" i="1" dirty="0"/>
              <a:t>output</a:t>
            </a:r>
            <a:r>
              <a:rPr lang="de-DE" altLang="zh-CN" sz="2000" dirty="0"/>
              <a:t> </a:t>
            </a:r>
            <a:r>
              <a:rPr lang="de-DE" altLang="zh-CN" sz="2000" i="1" dirty="0"/>
              <a:t>(P.code) </a:t>
            </a:r>
            <a:r>
              <a:rPr lang="en-US" altLang="zh-CN" sz="2000" dirty="0">
                <a:ea typeface="华文楷体" panose="02010600040101010101" pitchFamily="2" charset="-122"/>
              </a:rPr>
              <a:t>}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endParaRPr lang="de-DE" altLang="zh-CN" sz="1000" i="1" dirty="0"/>
          </a:p>
          <a:p>
            <a:pPr>
              <a:buNone/>
            </a:pPr>
            <a:r>
              <a:rPr lang="de-DE" altLang="zh-CN" sz="2000" i="1" dirty="0"/>
              <a:t>P</a:t>
            </a:r>
            <a:r>
              <a:rPr lang="de-DE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fr-FR" altLang="zh-CN" sz="2000" dirty="0"/>
              <a:t>{ </a:t>
            </a:r>
            <a:r>
              <a:rPr lang="en-US" altLang="zh-CN" sz="2000" i="1" dirty="0"/>
              <a:t>F</a:t>
            </a:r>
            <a:r>
              <a:rPr lang="fr-FR" altLang="zh-CN" sz="2000" i="1" dirty="0"/>
              <a:t>.</a:t>
            </a:r>
            <a:r>
              <a:rPr lang="en-US" altLang="zh-CN" sz="2000" i="1" dirty="0"/>
              <a:t>begin </a:t>
            </a:r>
            <a:r>
              <a:rPr lang="fr-FR" altLang="zh-CN" sz="2000" i="1" dirty="0"/>
              <a:t>:= newlabel </a:t>
            </a:r>
            <a:r>
              <a:rPr lang="fr-FR" altLang="zh-CN" sz="2000" dirty="0"/>
              <a:t>} </a:t>
            </a:r>
            <a:r>
              <a:rPr lang="de-DE" altLang="zh-CN" sz="2000" i="1" dirty="0"/>
              <a:t>F</a:t>
            </a:r>
            <a:r>
              <a:rPr lang="de-DE" altLang="zh-CN" sz="2000" dirty="0"/>
              <a:t> </a:t>
            </a:r>
            <a:r>
              <a:rPr lang="de-DE" altLang="zh-CN" sz="2000" i="1" dirty="0"/>
              <a:t>P</a:t>
            </a:r>
            <a:r>
              <a:rPr lang="de-DE" altLang="zh-CN" sz="2000" baseline="-25000" dirty="0"/>
              <a:t>1</a:t>
            </a:r>
            <a:r>
              <a:rPr lang="de-DE" altLang="zh-CN" sz="2000" i="1" dirty="0"/>
              <a:t> </a:t>
            </a:r>
          </a:p>
          <a:p>
            <a:pPr>
              <a:buNone/>
            </a:pPr>
            <a:r>
              <a:rPr lang="de-DE" altLang="zh-CN" sz="2000" i="1" dirty="0"/>
              <a:t>        </a:t>
            </a:r>
            <a:r>
              <a:rPr lang="en-US" altLang="zh-CN" sz="2000" dirty="0"/>
              <a:t>{ </a:t>
            </a:r>
            <a:r>
              <a:rPr lang="en-US" altLang="zh-CN" sz="2000" i="1" dirty="0" err="1"/>
              <a:t>P.code</a:t>
            </a:r>
            <a:r>
              <a:rPr lang="en-US" altLang="zh-CN" sz="2000" i="1" dirty="0"/>
              <a:t> </a:t>
            </a:r>
            <a:r>
              <a:rPr lang="en-US" altLang="zh-CN" sz="2000" dirty="0"/>
              <a:t>:=</a:t>
            </a:r>
            <a:r>
              <a:rPr lang="en-US" altLang="zh-CN" sz="2000" i="1" dirty="0"/>
              <a:t> gen(F</a:t>
            </a:r>
            <a:r>
              <a:rPr lang="fr-FR" altLang="zh-CN" sz="2000" i="1" dirty="0"/>
              <a:t>. </a:t>
            </a:r>
            <a:r>
              <a:rPr lang="en-US" altLang="zh-CN" sz="2000" i="1" dirty="0"/>
              <a:t>begin ‘:’) || </a:t>
            </a:r>
            <a:r>
              <a:rPr lang="fr-FR" altLang="zh-CN" sz="2000" i="1" dirty="0"/>
              <a:t>F</a:t>
            </a:r>
            <a:r>
              <a:rPr lang="en-US" altLang="zh-CN" sz="2000" i="1" dirty="0"/>
              <a:t>.code</a:t>
            </a:r>
            <a:r>
              <a:rPr lang="en-US" altLang="zh-CN" sz="2000" dirty="0"/>
              <a:t> </a:t>
            </a:r>
            <a:r>
              <a:rPr lang="en-US" altLang="zh-CN" sz="2000" i="1" dirty="0"/>
              <a:t>|| P</a:t>
            </a:r>
            <a:r>
              <a:rPr lang="en-US" altLang="zh-CN" sz="2000" baseline="-25000" dirty="0"/>
              <a:t>1</a:t>
            </a:r>
            <a:r>
              <a:rPr lang="en-US" altLang="zh-CN" sz="2000" i="1" dirty="0"/>
              <a:t>.code 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>
              <a:buNone/>
            </a:pPr>
            <a:endParaRPr lang="de-DE" altLang="zh-CN" sz="1000" i="1" dirty="0"/>
          </a:p>
          <a:p>
            <a:pPr>
              <a:buNone/>
            </a:pPr>
            <a:r>
              <a:rPr lang="de-DE" altLang="zh-CN" sz="2000" i="1" dirty="0"/>
              <a:t>P</a:t>
            </a:r>
            <a:r>
              <a:rPr lang="de-DE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de-DE" altLang="zh-CN" sz="2000" i="1" dirty="0"/>
              <a:t>D</a:t>
            </a:r>
            <a:r>
              <a:rPr lang="de-DE" altLang="zh-CN" sz="2000" dirty="0"/>
              <a:t> </a:t>
            </a:r>
            <a:r>
              <a:rPr lang="de-DE" altLang="zh-CN" sz="2000" i="1" dirty="0"/>
              <a:t>P</a:t>
            </a:r>
            <a:r>
              <a:rPr lang="de-DE" altLang="zh-CN" sz="2000" baseline="-25000" dirty="0"/>
              <a:t>1</a:t>
            </a:r>
            <a:r>
              <a:rPr lang="de-DE" altLang="zh-CN" sz="2000" i="1" dirty="0"/>
              <a:t>  </a:t>
            </a:r>
            <a:r>
              <a:rPr lang="de-DE" altLang="zh-CN" sz="2000" dirty="0"/>
              <a:t>{ </a:t>
            </a:r>
            <a:r>
              <a:rPr lang="de-DE" altLang="zh-CN" sz="2000" i="1" dirty="0"/>
              <a:t>P.code </a:t>
            </a:r>
            <a:r>
              <a:rPr lang="de-DE" altLang="zh-CN" sz="2000" dirty="0"/>
              <a:t>:=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D</a:t>
            </a:r>
            <a:r>
              <a:rPr lang="de-DE" altLang="zh-CN" sz="2000" i="1" dirty="0"/>
              <a:t>.code</a:t>
            </a:r>
            <a:r>
              <a:rPr lang="de-DE" altLang="zh-CN" sz="2000" dirty="0"/>
              <a:t> </a:t>
            </a:r>
            <a:r>
              <a:rPr lang="de-DE" altLang="zh-CN" sz="2000" i="1" dirty="0"/>
              <a:t>|| P</a:t>
            </a:r>
            <a:r>
              <a:rPr lang="de-DE" altLang="zh-CN" sz="2000" baseline="-25000" dirty="0"/>
              <a:t>1</a:t>
            </a:r>
            <a:r>
              <a:rPr lang="de-DE" altLang="zh-CN" sz="2000" i="1" dirty="0"/>
              <a:t>.code </a:t>
            </a:r>
            <a:r>
              <a:rPr lang="de-DE" altLang="zh-CN" sz="2000" dirty="0"/>
              <a:t>}</a:t>
            </a:r>
            <a:endParaRPr lang="zh-CN" altLang="zh-CN" sz="2000" dirty="0"/>
          </a:p>
          <a:p>
            <a:pPr>
              <a:buNone/>
            </a:pPr>
            <a:endParaRPr lang="de-DE" altLang="zh-CN" sz="1000" i="1" dirty="0"/>
          </a:p>
          <a:p>
            <a:pPr>
              <a:buNone/>
            </a:pPr>
            <a:r>
              <a:rPr lang="de-DE" altLang="zh-CN" sz="2000" i="1" dirty="0"/>
              <a:t>P</a:t>
            </a:r>
            <a:r>
              <a:rPr lang="de-DE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zh-CN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</a:t>
            </a:r>
            <a:r>
              <a:rPr lang="zh-CN" altLang="zh-CN" sz="2000" dirty="0"/>
              <a:t> </a:t>
            </a:r>
            <a:r>
              <a:rPr lang="de-DE" altLang="zh-CN" sz="2000" dirty="0"/>
              <a:t> 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P</a:t>
            </a:r>
            <a:r>
              <a:rPr lang="de-DE" altLang="zh-CN" sz="2000" i="1" dirty="0"/>
              <a:t>.code </a:t>
            </a:r>
            <a:r>
              <a:rPr lang="de-DE" altLang="zh-CN" sz="2000" dirty="0"/>
              <a:t>:=</a:t>
            </a:r>
            <a:r>
              <a:rPr lang="de-DE" altLang="zh-CN" sz="2000" i="1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</a:t>
            </a:r>
            <a:r>
              <a:rPr lang="zh-CN" altLang="zh-CN" sz="2000" i="1" dirty="0"/>
              <a:t> </a:t>
            </a:r>
            <a:r>
              <a:rPr lang="fr-FR" altLang="zh-CN" sz="2000" dirty="0"/>
              <a:t>}</a:t>
            </a:r>
            <a:r>
              <a:rPr lang="de-DE" altLang="zh-CN" sz="2000" dirty="0"/>
              <a:t>  </a:t>
            </a:r>
            <a:endParaRPr lang="zh-CN" altLang="zh-CN" sz="2000" dirty="0"/>
          </a:p>
          <a:p>
            <a:pPr>
              <a:buNone/>
            </a:pPr>
            <a:endParaRPr lang="de-DE" altLang="zh-CN" sz="1000" i="1" dirty="0"/>
          </a:p>
          <a:p>
            <a:pPr>
              <a:buNone/>
            </a:pPr>
            <a:r>
              <a:rPr lang="de-DE" altLang="zh-CN" sz="2000" i="1" dirty="0"/>
              <a:t>F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de-DE" altLang="zh-CN" sz="2000" dirty="0"/>
              <a:t>int </a:t>
            </a:r>
            <a:r>
              <a:rPr lang="de-DE" altLang="zh-CN" sz="2000" u="sng" dirty="0"/>
              <a:t>id</a:t>
            </a:r>
            <a:r>
              <a:rPr lang="de-DE" altLang="zh-CN" sz="2000" dirty="0"/>
              <a:t> ( </a:t>
            </a:r>
            <a:r>
              <a:rPr lang="de-DE" altLang="zh-CN" sz="2000" i="1" dirty="0"/>
              <a:t>L </a:t>
            </a:r>
            <a:r>
              <a:rPr lang="de-DE" altLang="zh-CN" sz="2000" dirty="0"/>
              <a:t>) </a:t>
            </a:r>
            <a:r>
              <a:rPr lang="de-DE" altLang="zh-CN" sz="2000" i="1" dirty="0"/>
              <a:t>S  </a:t>
            </a:r>
            <a:r>
              <a:rPr lang="fr-FR" altLang="zh-CN" sz="2000" dirty="0"/>
              <a:t>{ </a:t>
            </a:r>
            <a:r>
              <a:rPr lang="fr-FR" altLang="zh-CN" sz="2000" i="1" dirty="0"/>
              <a:t>addplace</a:t>
            </a:r>
            <a:r>
              <a:rPr lang="fr-FR" altLang="zh-CN" sz="2000" dirty="0"/>
              <a:t>(</a:t>
            </a:r>
            <a:r>
              <a:rPr lang="fr-FR" altLang="zh-CN" sz="2000" u="sng" dirty="0"/>
              <a:t>id</a:t>
            </a:r>
            <a:r>
              <a:rPr lang="fr-FR" altLang="zh-CN" sz="2000" i="1" dirty="0"/>
              <a:t>.entry</a:t>
            </a:r>
            <a:r>
              <a:rPr lang="fr-FR" altLang="zh-CN" sz="2000" dirty="0"/>
              <a:t>, </a:t>
            </a:r>
            <a:r>
              <a:rPr lang="en-US" altLang="zh-CN" sz="2000" i="1" dirty="0"/>
              <a:t>F</a:t>
            </a:r>
            <a:r>
              <a:rPr lang="fr-FR" altLang="zh-CN" sz="2000" i="1" dirty="0"/>
              <a:t>.</a:t>
            </a:r>
            <a:r>
              <a:rPr lang="en-US" altLang="zh-CN" sz="2000" i="1" dirty="0"/>
              <a:t>begin </a:t>
            </a:r>
            <a:r>
              <a:rPr lang="fr-FR" altLang="zh-CN" sz="2000" dirty="0"/>
              <a:t>) ;  </a:t>
            </a:r>
            <a:endParaRPr lang="zh-CN" altLang="zh-CN" sz="2000" dirty="0"/>
          </a:p>
          <a:p>
            <a:pPr>
              <a:buNone/>
            </a:pPr>
            <a:r>
              <a:rPr lang="en-US" altLang="zh-CN" sz="1000" i="1" dirty="0"/>
              <a:t>                                                             </a:t>
            </a:r>
            <a:r>
              <a:rPr lang="en-US" altLang="zh-CN" sz="2000" i="1" dirty="0" err="1"/>
              <a:t>S.code</a:t>
            </a:r>
            <a:r>
              <a:rPr lang="en-US" altLang="zh-CN" sz="2000" i="1" dirty="0"/>
              <a:t> := gen</a:t>
            </a:r>
            <a:r>
              <a:rPr lang="en-US" altLang="zh-CN" sz="2000" dirty="0"/>
              <a:t>(‘</a:t>
            </a:r>
            <a:r>
              <a:rPr lang="fr-FR" altLang="zh-CN" sz="2000" dirty="0"/>
              <a:t>memo</a:t>
            </a:r>
            <a:r>
              <a:rPr lang="en-US" altLang="zh-CN" sz="2000" dirty="0"/>
              <a:t>’ ‘</a:t>
            </a:r>
            <a:r>
              <a:rPr lang="en-US" altLang="zh-CN" sz="2000" i="1" dirty="0"/>
              <a:t>‘’ </a:t>
            </a:r>
            <a:r>
              <a:rPr lang="en-US" altLang="zh-CN" sz="2000" i="1" dirty="0" err="1"/>
              <a:t>L.code</a:t>
            </a:r>
            <a:r>
              <a:rPr lang="en-US" altLang="zh-CN" sz="2000" i="1" dirty="0"/>
              <a:t> ‘’ </a:t>
            </a:r>
            <a:r>
              <a:rPr lang="en-US" altLang="zh-CN" sz="2000" dirty="0"/>
              <a:t>’ )</a:t>
            </a:r>
            <a:r>
              <a:rPr lang="en-US" altLang="zh-CN" sz="2000" i="1" dirty="0"/>
              <a:t> || </a:t>
            </a:r>
            <a:r>
              <a:rPr lang="en-US" altLang="zh-CN" sz="2000" i="1" dirty="0" err="1"/>
              <a:t>S.code</a:t>
            </a:r>
            <a:r>
              <a:rPr lang="en-US" altLang="zh-CN" sz="2000" i="1" dirty="0"/>
              <a:t> 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>
              <a:buNone/>
            </a:pPr>
            <a:endParaRPr lang="fr-FR" altLang="zh-CN" sz="1000" i="1" dirty="0"/>
          </a:p>
          <a:p>
            <a:pPr>
              <a:buNone/>
            </a:pPr>
            <a:r>
              <a:rPr lang="fr-FR" altLang="zh-CN" sz="2000" i="1" dirty="0"/>
              <a:t>L</a:t>
            </a:r>
            <a:r>
              <a:rPr lang="fr-FR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fr-FR" altLang="zh-CN" sz="2000" i="1" dirty="0"/>
              <a:t>L</a:t>
            </a:r>
            <a:r>
              <a:rPr lang="fr-FR" altLang="zh-CN" sz="2000" baseline="-25000" dirty="0"/>
              <a:t>1</a:t>
            </a:r>
            <a:r>
              <a:rPr lang="fr-FR" altLang="zh-CN" sz="2000" dirty="0"/>
              <a:t> </a:t>
            </a:r>
            <a:r>
              <a:rPr lang="zh-CN" altLang="zh-CN" sz="2000" dirty="0"/>
              <a:t>，</a:t>
            </a:r>
            <a:r>
              <a:rPr lang="fr-FR" altLang="zh-CN" sz="2000" dirty="0"/>
              <a:t>int  </a:t>
            </a:r>
            <a:r>
              <a:rPr lang="fr-FR" altLang="zh-CN" sz="2000" u="sng" dirty="0"/>
              <a:t>id   </a:t>
            </a:r>
            <a:r>
              <a:rPr lang="en-US" altLang="zh-CN" sz="2000" dirty="0"/>
              <a:t>{ </a:t>
            </a:r>
            <a:r>
              <a:rPr lang="fr-FR" altLang="zh-CN" sz="2000" i="1" dirty="0"/>
              <a:t>L.width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L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.width </a:t>
            </a:r>
            <a:r>
              <a:rPr lang="fr-FR" altLang="zh-CN" sz="2000" dirty="0"/>
              <a:t>+</a:t>
            </a:r>
            <a:r>
              <a:rPr lang="fr-FR" altLang="zh-CN" sz="2000" i="1" dirty="0"/>
              <a:t> </a:t>
            </a:r>
            <a:r>
              <a:rPr lang="fr-FR" altLang="zh-CN" sz="2000" dirty="0"/>
              <a:t>4</a:t>
            </a:r>
            <a:r>
              <a:rPr lang="en-US" altLang="zh-CN" sz="2000" dirty="0"/>
              <a:t>; </a:t>
            </a:r>
            <a:endParaRPr lang="zh-CN" altLang="zh-CN" sz="2000" dirty="0"/>
          </a:p>
          <a:p>
            <a:pPr>
              <a:buNone/>
            </a:pPr>
            <a:r>
              <a:rPr lang="en-US" altLang="zh-CN" sz="1000" i="1" dirty="0"/>
              <a:t>                                                           </a:t>
            </a:r>
            <a:r>
              <a:rPr lang="en-US" altLang="zh-CN" sz="2000" i="1" dirty="0" err="1"/>
              <a:t>L.code</a:t>
            </a:r>
            <a:r>
              <a:rPr lang="en-US" altLang="zh-CN" sz="2000" i="1" dirty="0"/>
              <a:t> </a:t>
            </a:r>
            <a:r>
              <a:rPr lang="en-US" altLang="zh-CN" sz="2000" dirty="0"/>
              <a:t>:=</a:t>
            </a:r>
            <a:r>
              <a:rPr lang="en-US" altLang="zh-CN" sz="2000" i="1" dirty="0"/>
              <a:t> L</a:t>
            </a:r>
            <a:r>
              <a:rPr lang="en-US" altLang="zh-CN" sz="2000" baseline="-25000" dirty="0"/>
              <a:t>1</a:t>
            </a:r>
            <a:r>
              <a:rPr lang="en-US" altLang="zh-CN" sz="2000" i="1" dirty="0"/>
              <a:t>.code</a:t>
            </a:r>
            <a:r>
              <a:rPr lang="en-US" altLang="zh-CN" sz="2000" dirty="0"/>
              <a:t> </a:t>
            </a:r>
            <a:r>
              <a:rPr lang="en-US" altLang="zh-CN" sz="2000" i="1" dirty="0"/>
              <a:t>|| gen</a:t>
            </a:r>
            <a:r>
              <a:rPr lang="en-US" altLang="zh-CN" sz="2000" dirty="0"/>
              <a:t>( </a:t>
            </a:r>
            <a:r>
              <a:rPr lang="fr-FR" altLang="zh-CN" sz="2000" u="sng" dirty="0"/>
              <a:t>id</a:t>
            </a:r>
            <a:r>
              <a:rPr lang="fr-FR" altLang="zh-CN" sz="2000" i="1" dirty="0"/>
              <a:t>.name</a:t>
            </a:r>
            <a:r>
              <a:rPr lang="fr-FR" altLang="zh-CN" sz="2000" dirty="0"/>
              <a:t> </a:t>
            </a:r>
            <a:r>
              <a:rPr lang="en-US" altLang="zh-CN" sz="2000" dirty="0"/>
              <a:t>‘:’ </a:t>
            </a:r>
            <a:r>
              <a:rPr lang="fr-FR" altLang="zh-CN" sz="2000" i="1" dirty="0"/>
              <a:t>L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.width </a:t>
            </a:r>
            <a:r>
              <a:rPr lang="fr-FR" altLang="zh-CN" sz="2000" dirty="0"/>
              <a:t>+</a:t>
            </a:r>
            <a:r>
              <a:rPr lang="fr-FR" altLang="zh-CN" sz="2000" i="1" dirty="0"/>
              <a:t> </a:t>
            </a:r>
            <a:r>
              <a:rPr lang="fr-FR" altLang="zh-CN" sz="2000" dirty="0"/>
              <a:t>4</a:t>
            </a:r>
            <a:r>
              <a:rPr lang="en-US" altLang="zh-CN" sz="2000" dirty="0"/>
              <a:t>) </a:t>
            </a:r>
            <a:r>
              <a:rPr lang="en-US" altLang="zh-CN" sz="2000" i="1" dirty="0"/>
              <a:t> 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>
              <a:buNone/>
            </a:pPr>
            <a:endParaRPr lang="fr-FR" altLang="zh-CN" sz="1000" i="1" dirty="0"/>
          </a:p>
          <a:p>
            <a:pPr>
              <a:buNone/>
            </a:pPr>
            <a:r>
              <a:rPr lang="fr-FR" altLang="zh-CN" sz="2000" i="1" dirty="0"/>
              <a:t>L</a:t>
            </a:r>
            <a:r>
              <a:rPr lang="fr-FR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</a:t>
            </a:r>
            <a:r>
              <a:rPr lang="en-US" altLang="zh-CN" sz="2000" dirty="0"/>
              <a:t> 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L.width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</a:t>
            </a:r>
            <a:r>
              <a:rPr lang="fr-FR" altLang="zh-CN" sz="2000" dirty="0"/>
              <a:t>0</a:t>
            </a:r>
            <a:r>
              <a:rPr lang="zh-CN" altLang="zh-CN" sz="2000" dirty="0"/>
              <a:t>; </a:t>
            </a:r>
            <a:r>
              <a:rPr lang="fr-FR" altLang="zh-CN" sz="2000" i="1" dirty="0"/>
              <a:t>L</a:t>
            </a:r>
            <a:r>
              <a:rPr lang="de-DE" altLang="zh-CN" sz="2000" i="1" dirty="0"/>
              <a:t>.code </a:t>
            </a:r>
            <a:r>
              <a:rPr lang="de-DE" altLang="zh-CN" sz="2000" dirty="0"/>
              <a:t>:=</a:t>
            </a:r>
            <a:r>
              <a:rPr lang="de-DE" altLang="zh-CN" sz="2000" i="1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</a:t>
            </a:r>
            <a:r>
              <a:rPr lang="zh-CN" altLang="zh-CN" sz="2000" i="1" dirty="0"/>
              <a:t> </a:t>
            </a:r>
            <a:r>
              <a:rPr lang="fr-FR" altLang="zh-CN" sz="2000" dirty="0"/>
              <a:t>}</a:t>
            </a:r>
            <a:endParaRPr lang="zh-CN" altLang="zh-CN" sz="2000" dirty="0"/>
          </a:p>
        </p:txBody>
      </p:sp>
      <p:sp>
        <p:nvSpPr>
          <p:cNvPr id="481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6113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269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3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914400" y="1830388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翻译模式</a:t>
            </a: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84213" y="1196975"/>
            <a:ext cx="8064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含 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break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语句的翻译</a:t>
            </a:r>
          </a:p>
        </p:txBody>
      </p:sp>
      <p:sp>
        <p:nvSpPr>
          <p:cNvPr id="657413" name="Text Box 5"/>
          <p:cNvSpPr txBox="1">
            <a:spLocks noChangeArrowheads="1"/>
          </p:cNvSpPr>
          <p:nvPr/>
        </p:nvSpPr>
        <p:spPr bwMode="auto">
          <a:xfrm>
            <a:off x="1187624" y="2492375"/>
            <a:ext cx="795637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F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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int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de-DE" altLang="zh-CN" sz="2000" u="sng" dirty="0">
                <a:solidFill>
                  <a:srgbClr val="9900CC"/>
                </a:solidFill>
              </a:rPr>
              <a:t>id</a:t>
            </a:r>
            <a:r>
              <a:rPr lang="de-DE" altLang="zh-CN" sz="2000" dirty="0">
                <a:solidFill>
                  <a:srgbClr val="9900CC"/>
                </a:solidFill>
              </a:rPr>
              <a:t> ( </a:t>
            </a:r>
            <a:r>
              <a:rPr lang="de-DE" altLang="zh-CN" sz="2000" i="1" dirty="0">
                <a:solidFill>
                  <a:srgbClr val="9900CC"/>
                </a:solidFill>
              </a:rPr>
              <a:t>L </a:t>
            </a:r>
            <a:r>
              <a:rPr lang="de-DE" altLang="zh-CN" sz="2000" dirty="0">
                <a:solidFill>
                  <a:srgbClr val="9900CC"/>
                </a:solidFill>
              </a:rPr>
              <a:t>)</a:t>
            </a:r>
            <a:r>
              <a:rPr lang="en-US" altLang="zh-CN" sz="2000" i="1" dirty="0">
                <a:solidFill>
                  <a:srgbClr val="9900CC"/>
                </a:solidFill>
                <a:sym typeface="Symbol" pitchFamily="18" charset="2"/>
              </a:rPr>
              <a:t>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en-US" altLang="zh-CN" sz="2000" i="1" dirty="0">
                <a:sym typeface="Symbol" pitchFamily="18" charset="2"/>
              </a:rPr>
              <a:t>;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i="1" dirty="0">
                <a:sym typeface="Symbol" pitchFamily="18" charset="2"/>
              </a:rPr>
              <a:t>  </a:t>
            </a:r>
          </a:p>
          <a:p>
            <a:pPr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 err="1"/>
              <a:t>S.code</a:t>
            </a:r>
            <a:r>
              <a:rPr lang="en-US" altLang="zh-CN" sz="2000" i="1" dirty="0"/>
              <a:t> := gen</a:t>
            </a:r>
            <a:r>
              <a:rPr lang="en-US" altLang="zh-CN" sz="2000" dirty="0"/>
              <a:t>(‘</a:t>
            </a:r>
            <a:r>
              <a:rPr lang="fr-FR" altLang="zh-CN" sz="2000" dirty="0"/>
              <a:t>memo</a:t>
            </a:r>
            <a:r>
              <a:rPr lang="en-US" altLang="zh-CN" sz="2000" dirty="0"/>
              <a:t>’ </a:t>
            </a:r>
            <a:r>
              <a:rPr lang="en-US" altLang="zh-CN" sz="2000" i="1" dirty="0"/>
              <a:t>‘ ‘ ’ </a:t>
            </a:r>
            <a:r>
              <a:rPr lang="en-US" altLang="zh-CN" sz="2000" i="1" dirty="0" err="1"/>
              <a:t>L.code</a:t>
            </a:r>
            <a:r>
              <a:rPr lang="en-US" altLang="zh-CN" sz="2000" i="1" dirty="0"/>
              <a:t> ‘ ’ </a:t>
            </a:r>
            <a:r>
              <a:rPr lang="en-US" altLang="zh-CN" sz="2000" dirty="0"/>
              <a:t>’)</a:t>
            </a:r>
            <a:r>
              <a:rPr lang="en-US" altLang="zh-CN" sz="2000" i="1" dirty="0"/>
              <a:t> ||</a:t>
            </a:r>
            <a:r>
              <a:rPr lang="en-US" altLang="zh-CN" sz="2000" i="1" dirty="0" err="1"/>
              <a:t>S.code</a:t>
            </a:r>
            <a:r>
              <a:rPr lang="en-US" altLang="zh-CN" sz="2000" i="1" dirty="0"/>
              <a:t>||</a:t>
            </a:r>
            <a:r>
              <a:rPr lang="en-US" altLang="zh-CN" sz="2000" i="1" dirty="0">
                <a:sym typeface="Symbol" pitchFamily="18" charset="2"/>
              </a:rPr>
              <a:t>gen(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‘:’)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  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if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de-DE" altLang="zh-CN" sz="2000" dirty="0">
                <a:solidFill>
                  <a:srgbClr val="9900CC"/>
                </a:solidFill>
              </a:rPr>
              <a:t>(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en-US" altLang="zh-CN" sz="2000" i="1" dirty="0">
                <a:sym typeface="Symbol" pitchFamily="18" charset="2"/>
              </a:rPr>
              <a:t>; 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de-DE" altLang="zh-CN" sz="2000" dirty="0">
                <a:solidFill>
                  <a:srgbClr val="9900CC"/>
                </a:solidFill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gen(E. true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de-DE" altLang="zh-CN" sz="2000" dirty="0">
                <a:solidFill>
                  <a:srgbClr val="9900CC"/>
                </a:solidFill>
              </a:rPr>
              <a:t>(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en-US" altLang="zh-CN" sz="2000" i="1" dirty="0">
                <a:sym typeface="Symbol" pitchFamily="18" charset="2"/>
              </a:rPr>
              <a:t>; 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de-DE" altLang="zh-CN" sz="2000" dirty="0">
                <a:solidFill>
                  <a:srgbClr val="9900CC"/>
                </a:solidFill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||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gen(‘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</p:txBody>
      </p:sp>
      <p:sp>
        <p:nvSpPr>
          <p:cNvPr id="481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6113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8423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3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1403350" y="2565400"/>
            <a:ext cx="6985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while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de-DE" altLang="zh-CN" sz="2000" dirty="0">
                <a:solidFill>
                  <a:srgbClr val="9900CC"/>
                </a:solidFill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en-US" altLang="zh-CN" sz="2000" i="1" dirty="0">
                <a:sym typeface="Symbol" pitchFamily="18" charset="2"/>
              </a:rPr>
              <a:t>; 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de-DE" altLang="zh-CN" sz="2000" dirty="0">
                <a:solidFill>
                  <a:srgbClr val="9900CC"/>
                </a:solidFill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i="1" dirty="0">
                <a:sym typeface="Symbol" pitchFamily="18" charset="2"/>
              </a:rPr>
              <a:t>gen(S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‘:’) 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gen(‘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dirty="0">
                <a:sym typeface="Symbol" pitchFamily="18" charset="2"/>
              </a:rPr>
              <a:t> {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zh-CN" altLang="en-US" sz="2000" i="1" dirty="0">
                <a:solidFill>
                  <a:srgbClr val="800080"/>
                </a:solidFill>
                <a:sym typeface="Symbol" pitchFamily="18" charset="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ym typeface="Symbol" pitchFamily="18" charset="2"/>
              </a:rPr>
              <a:t>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break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gen(‘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</p:txBody>
      </p:sp>
      <p:sp>
        <p:nvSpPr>
          <p:cNvPr id="4915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6113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914400" y="1830388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翻译模式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（续）</a:t>
            </a:r>
            <a:endParaRPr lang="zh-CN" altLang="en-US" sz="1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1" name="Text Box 11"/>
          <p:cNvSpPr txBox="1">
            <a:spLocks noChangeArrowheads="1"/>
          </p:cNvSpPr>
          <p:nvPr/>
        </p:nvSpPr>
        <p:spPr bwMode="auto">
          <a:xfrm>
            <a:off x="684213" y="1196975"/>
            <a:ext cx="8064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含 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break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语句的翻译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516063"/>
            <a:ext cx="648134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静态语义分析（或语义分析）</a:t>
            </a:r>
          </a:p>
        </p:txBody>
      </p:sp>
      <p:sp>
        <p:nvSpPr>
          <p:cNvPr id="717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239963"/>
            <a:ext cx="52054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中间代码生成</a:t>
            </a:r>
          </a:p>
        </p:txBody>
      </p:sp>
      <p:sp>
        <p:nvSpPr>
          <p:cNvPr id="7172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1259632" y="245781"/>
            <a:ext cx="619196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静态语义分析与中间代码生成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33400" y="136525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backpatching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32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827088" y="2200275"/>
            <a:ext cx="77057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另一种控制流中间代码生成技术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比较：前面的方法采用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属性文法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/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翻译模式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下面的方法采用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属性文法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/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翻译模式</a:t>
            </a:r>
          </a:p>
        </p:txBody>
      </p:sp>
      <p:sp>
        <p:nvSpPr>
          <p:cNvPr id="5018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33400" y="120491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571500" y="1985963"/>
            <a:ext cx="842010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语义属性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E.truelist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  “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真链”，链表中的元素表示 一系列跳转语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句的地址，这些跳转语句的目标标号是体现布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尔表达式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为“真”的标号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falselist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  “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假链”，链表中的元素表示 一系列跳转语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句的地址，这些跳转语句的目标标号是体现布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尔表达式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为假的标号</a:t>
            </a:r>
            <a:endParaRPr lang="zh-CN" altLang="en-US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S. nextlist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  “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next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链”，链表中的元素表示 一系列跳转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语句的地址，这些跳转语句的目标标号是在执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行序列中紧跟在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之后的下条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TAC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语句的标号</a:t>
            </a:r>
          </a:p>
        </p:txBody>
      </p:sp>
      <p:sp>
        <p:nvSpPr>
          <p:cNvPr id="5120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2227" name="Text Box 10"/>
          <p:cNvSpPr txBox="1">
            <a:spLocks noChangeArrowheads="1"/>
          </p:cNvSpPr>
          <p:nvPr/>
        </p:nvSpPr>
        <p:spPr bwMode="auto">
          <a:xfrm>
            <a:off x="533400" y="120491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2228" name="Rectangle 11"/>
          <p:cNvSpPr>
            <a:spLocks noChangeArrowheads="1"/>
          </p:cNvSpPr>
          <p:nvPr/>
        </p:nvSpPr>
        <p:spPr bwMode="auto">
          <a:xfrm>
            <a:off x="762000" y="1985963"/>
            <a:ext cx="8229600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语义函数</a:t>
            </a:r>
            <a:r>
              <a:rPr lang="en-US" altLang="zh-CN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过程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makelist(i)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创建只有一个结点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的表，对应存放目标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TAC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语句数组的一个下标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merge(p</a:t>
            </a:r>
            <a:r>
              <a:rPr lang="en-US" altLang="zh-CN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,p</a:t>
            </a:r>
            <a:r>
              <a:rPr lang="en-US" altLang="zh-CN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连接两个链表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，返回结果链表</a:t>
            </a:r>
            <a:endParaRPr lang="zh-CN" altLang="en-US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backpatch(p,i)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将链表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p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中每个元素所指向的跳转语句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的标号置为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nextstm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下一条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TAC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语句的地址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emit (…)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输出一条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TAC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语句，并使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nextstm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加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</a:t>
            </a:r>
          </a:p>
        </p:txBody>
      </p:sp>
      <p:sp>
        <p:nvSpPr>
          <p:cNvPr id="5222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838200" y="1919288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处理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布尔表达式的翻译模式</a:t>
            </a:r>
            <a:endParaRPr lang="zh-CN" altLang="en-US" sz="1000" b="1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3" name="Text Box 10"/>
          <p:cNvSpPr txBox="1">
            <a:spLocks noChangeArrowheads="1"/>
          </p:cNvSpPr>
          <p:nvPr/>
        </p:nvSpPr>
        <p:spPr bwMode="auto">
          <a:xfrm>
            <a:off x="1066800" y="2743200"/>
            <a:ext cx="21336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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20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2000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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baseline="-250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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3254" name="Text Box 11"/>
          <p:cNvSpPr txBox="1">
            <a:spLocks noChangeArrowheads="1"/>
          </p:cNvSpPr>
          <p:nvPr/>
        </p:nvSpPr>
        <p:spPr bwMode="auto">
          <a:xfrm>
            <a:off x="3352800" y="2765425"/>
            <a:ext cx="54864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backpatch(E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.falselist,M.gotostm) 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E.truelist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:= merge(E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.truelist, 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.truelist) ; 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E.falselist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:= 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.falselist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{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backpatch(E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.truelist,M.gotostm) 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E.falselist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:= merge(E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.falselist, 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.falselist) ; 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E.truelist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:= 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.truelist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{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E.truelist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:= 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.falselist 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E.falselist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:= 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.truelist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5325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3208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04800" y="109696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609600" y="17526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处理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布尔表达式的翻译模式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（续）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066800" y="2436813"/>
            <a:ext cx="1981200" cy="404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Tx/>
              <a:buFontTx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) </a:t>
            </a:r>
          </a:p>
          <a:p>
            <a:pPr eaLnBrk="0" hangingPunct="0">
              <a:buClrTx/>
              <a:buFontTx/>
              <a:buNone/>
            </a:pPr>
            <a:endParaRPr lang="en-US" altLang="zh-CN" sz="200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80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rop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 baseline="-25000">
                <a:sym typeface="Symbol" pitchFamily="18" charset="2"/>
              </a:rPr>
              <a:t>2</a:t>
            </a:r>
          </a:p>
          <a:p>
            <a:pPr eaLnBrk="0" hangingPunct="0">
              <a:buClrTx/>
              <a:buFontTx/>
              <a:buNone/>
            </a:pPr>
            <a:endParaRPr lang="en-US" altLang="zh-CN" sz="3200" u="sng" baseline="-2500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i="1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i="1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 i="1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true</a:t>
            </a:r>
          </a:p>
          <a:p>
            <a:pPr eaLnBrk="0" hangingPunct="0">
              <a:buClrTx/>
              <a:buFontTx/>
              <a:buNone/>
            </a:pPr>
            <a:endParaRPr lang="en-US" altLang="zh-CN" sz="200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false</a:t>
            </a:r>
          </a:p>
          <a:p>
            <a:pPr eaLnBrk="0" hangingPunct="0">
              <a:buClrTx/>
              <a:buFontTx/>
              <a:buNone/>
            </a:pPr>
            <a:endParaRPr lang="en-US" altLang="zh-CN" sz="200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 i="1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M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3124200" y="2414588"/>
            <a:ext cx="54102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i="1">
                <a:sym typeface="Symbol" pitchFamily="18" charset="2"/>
              </a:rPr>
              <a:t>.truelist :=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.truelist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 E</a:t>
            </a:r>
            <a:r>
              <a:rPr lang="en-US" altLang="zh-CN" sz="2000" i="1">
                <a:sym typeface="Symbol" pitchFamily="18" charset="2"/>
              </a:rPr>
              <a:t>.falselist :=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.falselist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>
                <a:sym typeface="Symbol" pitchFamily="18" charset="2"/>
              </a:rPr>
              <a:t>.truelist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:= makelist (</a:t>
            </a:r>
            <a:r>
              <a:rPr lang="en-US" altLang="zh-CN" sz="2000" i="1">
                <a:sym typeface="Symbol" pitchFamily="18" charset="2"/>
              </a:rPr>
              <a:t> nextstm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 E</a:t>
            </a:r>
            <a:r>
              <a:rPr lang="en-US" altLang="zh-CN" sz="2000" i="1">
                <a:sym typeface="Symbol" pitchFamily="18" charset="2"/>
              </a:rPr>
              <a:t>.falselist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:= makelist (</a:t>
            </a:r>
            <a:r>
              <a:rPr lang="en-US" altLang="zh-CN" sz="2000" i="1">
                <a:sym typeface="Symbol" pitchFamily="18" charset="2"/>
              </a:rPr>
              <a:t> nextstm+1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 emit ( </a:t>
            </a:r>
            <a:r>
              <a:rPr lang="en-US" altLang="zh-CN" sz="2000" i="1">
                <a:sym typeface="Symbol" pitchFamily="18" charset="2"/>
              </a:rPr>
              <a:t>‘</a:t>
            </a:r>
            <a:r>
              <a:rPr lang="en-US" altLang="zh-CN" sz="2000">
                <a:sym typeface="Symbol" pitchFamily="18" charset="2"/>
              </a:rPr>
              <a:t>if</a:t>
            </a:r>
            <a:r>
              <a:rPr lang="en-US" altLang="zh-CN" sz="2000" i="1">
                <a:sym typeface="Symbol" pitchFamily="18" charset="2"/>
              </a:rPr>
              <a:t>‘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.place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rop.op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.place 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‘goto _’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emit (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‘goto _’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>
                <a:sym typeface="Symbol" pitchFamily="18" charset="2"/>
              </a:rPr>
              <a:t>.truelist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:= makelist (</a:t>
            </a:r>
            <a:r>
              <a:rPr lang="en-US" altLang="zh-CN" sz="2000" i="1">
                <a:sym typeface="Symbol" pitchFamily="18" charset="2"/>
              </a:rPr>
              <a:t> nextstm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);</a:t>
            </a:r>
            <a:endParaRPr lang="en-US" altLang="zh-CN" sz="200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emit (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‘goto _’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>
                <a:sym typeface="Symbol" pitchFamily="18" charset="2"/>
              </a:rPr>
              <a:t>.falselist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:= makelist (</a:t>
            </a:r>
            <a:r>
              <a:rPr lang="en-US" altLang="zh-CN" sz="2000" i="1">
                <a:sym typeface="Symbol" pitchFamily="18" charset="2"/>
              </a:rPr>
              <a:t> nextstm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);</a:t>
            </a:r>
            <a:endParaRPr lang="en-US" altLang="zh-CN" sz="200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ea typeface="华文行楷" pitchFamily="2" charset="-122"/>
                <a:sym typeface="Symbol" pitchFamily="18" charset="2"/>
              </a:rPr>
              <a:t>  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emit (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‘goto _’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i="1">
                <a:sym typeface="Symbol" pitchFamily="18" charset="2"/>
              </a:rPr>
              <a:t>.gotostm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>
                <a:sym typeface="Symbol" pitchFamily="18" charset="2"/>
              </a:rPr>
              <a:t>nextstm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10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225018A-5C25-EBE2-337A-F4BAE2966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F166153-DA18-5B3B-75C1-AF30461A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B67067D-DACA-BDAE-CB28-095EDC451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F29924C4-6D2D-A575-6626-C3C7596CB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3208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81000" y="109696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09600" y="17526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布尔表达式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a&lt;b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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c&lt;d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e&lt;f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的翻译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示意</a:t>
            </a:r>
          </a:p>
        </p:txBody>
      </p:sp>
      <p:sp>
        <p:nvSpPr>
          <p:cNvPr id="623627" name="Rectangle 11"/>
          <p:cNvSpPr>
            <a:spLocks noChangeArrowheads="1"/>
          </p:cNvSpPr>
          <p:nvPr/>
        </p:nvSpPr>
        <p:spPr bwMode="auto">
          <a:xfrm>
            <a:off x="5715000" y="23622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0</a:t>
            </a:r>
            <a:r>
              <a:rPr lang="zh-CN" altLang="en-US" sz="2000" b="1"/>
              <a:t>）</a:t>
            </a:r>
            <a:r>
              <a:rPr lang="en-US" altLang="zh-CN" sz="2000" b="1"/>
              <a:t>if </a:t>
            </a:r>
            <a:r>
              <a:rPr lang="en-US" altLang="zh-CN" sz="2000" i="1"/>
              <a:t>a&lt;b</a:t>
            </a:r>
            <a:r>
              <a:rPr lang="en-US" altLang="zh-CN" sz="2000" b="1"/>
              <a:t> goto </a:t>
            </a:r>
            <a:r>
              <a:rPr lang="en-US" altLang="zh-CN" sz="2000" i="1"/>
              <a:t>_</a:t>
            </a:r>
            <a:r>
              <a:rPr lang="en-US" altLang="zh-CN" sz="2000" b="1"/>
              <a:t> </a:t>
            </a:r>
          </a:p>
        </p:txBody>
      </p:sp>
      <p:sp>
        <p:nvSpPr>
          <p:cNvPr id="623637" name="Rectangle 21"/>
          <p:cNvSpPr>
            <a:spLocks noChangeArrowheads="1"/>
          </p:cNvSpPr>
          <p:nvPr/>
        </p:nvSpPr>
        <p:spPr bwMode="auto">
          <a:xfrm>
            <a:off x="2181225" y="3489325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>
                <a:ea typeface="华文行楷" pitchFamily="2" charset="-122"/>
              </a:rPr>
              <a:t>or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524000" y="2362200"/>
            <a:ext cx="3200400" cy="1600200"/>
            <a:chOff x="960" y="1488"/>
            <a:chExt cx="2016" cy="1008"/>
          </a:xfrm>
        </p:grpSpPr>
        <p:sp>
          <p:nvSpPr>
            <p:cNvPr id="55354" name="Rectangle 15"/>
            <p:cNvSpPr>
              <a:spLocks noChangeArrowheads="1"/>
            </p:cNvSpPr>
            <p:nvPr/>
          </p:nvSpPr>
          <p:spPr bwMode="auto">
            <a:xfrm>
              <a:off x="1536" y="1488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.truelist={0,4}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.falselist={3,5}</a:t>
              </a:r>
            </a:p>
          </p:txBody>
        </p:sp>
        <p:sp>
          <p:nvSpPr>
            <p:cNvPr id="55355" name="Line 18"/>
            <p:cNvSpPr>
              <a:spLocks noChangeShapeType="1"/>
            </p:cNvSpPr>
            <p:nvPr/>
          </p:nvSpPr>
          <p:spPr bwMode="auto">
            <a:xfrm flipH="1" flipV="1">
              <a:off x="2016" y="1933"/>
              <a:ext cx="96" cy="32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6" name="Line 19"/>
            <p:cNvSpPr>
              <a:spLocks noChangeShapeType="1"/>
            </p:cNvSpPr>
            <p:nvPr/>
          </p:nvSpPr>
          <p:spPr bwMode="auto">
            <a:xfrm flipV="1">
              <a:off x="960" y="1920"/>
              <a:ext cx="728" cy="528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7" name="Line 20"/>
            <p:cNvSpPr>
              <a:spLocks noChangeShapeType="1"/>
            </p:cNvSpPr>
            <p:nvPr/>
          </p:nvSpPr>
          <p:spPr bwMode="auto">
            <a:xfrm flipV="1">
              <a:off x="1584" y="1920"/>
              <a:ext cx="272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8" name="Line 23"/>
            <p:cNvSpPr>
              <a:spLocks noChangeShapeType="1"/>
            </p:cNvSpPr>
            <p:nvPr/>
          </p:nvSpPr>
          <p:spPr bwMode="auto">
            <a:xfrm flipH="1" flipV="1">
              <a:off x="2352" y="1933"/>
              <a:ext cx="624" cy="5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3653" name="Rectangle 37"/>
          <p:cNvSpPr>
            <a:spLocks noChangeArrowheads="1"/>
          </p:cNvSpPr>
          <p:nvPr/>
        </p:nvSpPr>
        <p:spPr bwMode="auto">
          <a:xfrm>
            <a:off x="3444875" y="4784725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i="1">
                <a:ea typeface="华文行楷" pitchFamily="2" charset="-122"/>
              </a:rPr>
              <a:t>and</a:t>
            </a:r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2514600" y="3565525"/>
            <a:ext cx="1752600" cy="946150"/>
            <a:chOff x="1584" y="2246"/>
            <a:chExt cx="1104" cy="596"/>
          </a:xfrm>
        </p:grpSpPr>
        <p:sp>
          <p:nvSpPr>
            <p:cNvPr id="55351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55352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3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i="1">
                  <a:sym typeface="Symbol" pitchFamily="18" charset="2"/>
                </a:rPr>
                <a:t>.gotostm=2</a:t>
              </a:r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3733800" y="5068888"/>
            <a:ext cx="1828800" cy="946150"/>
            <a:chOff x="2352" y="3193"/>
            <a:chExt cx="1152" cy="596"/>
          </a:xfrm>
        </p:grpSpPr>
        <p:sp>
          <p:nvSpPr>
            <p:cNvPr id="55348" name="Rectangle 52"/>
            <p:cNvSpPr>
              <a:spLocks noChangeArrowheads="1"/>
            </p:cNvSpPr>
            <p:nvPr/>
          </p:nvSpPr>
          <p:spPr bwMode="auto">
            <a:xfrm>
              <a:off x="2784" y="3539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55349" name="Line 54"/>
            <p:cNvSpPr>
              <a:spLocks noChangeShapeType="1"/>
            </p:cNvSpPr>
            <p:nvPr/>
          </p:nvSpPr>
          <p:spPr bwMode="auto">
            <a:xfrm flipH="1" flipV="1">
              <a:off x="2875" y="3443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0" name="Rectangle 55"/>
            <p:cNvSpPr>
              <a:spLocks noChangeArrowheads="1"/>
            </p:cNvSpPr>
            <p:nvPr/>
          </p:nvSpPr>
          <p:spPr bwMode="auto">
            <a:xfrm>
              <a:off x="2352" y="3193"/>
              <a:ext cx="11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i="1">
                  <a:sym typeface="Symbol" pitchFamily="18" charset="2"/>
                </a:rPr>
                <a:t>.gotostm=4</a:t>
              </a:r>
            </a:p>
          </p:txBody>
        </p:sp>
      </p:grp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2590800" y="3886200"/>
            <a:ext cx="3886200" cy="1371600"/>
            <a:chOff x="1632" y="2448"/>
            <a:chExt cx="2448" cy="864"/>
          </a:xfrm>
        </p:grpSpPr>
        <p:sp>
          <p:nvSpPr>
            <p:cNvPr id="55343" name="Line 25"/>
            <p:cNvSpPr>
              <a:spLocks noChangeShapeType="1"/>
            </p:cNvSpPr>
            <p:nvPr/>
          </p:nvSpPr>
          <p:spPr bwMode="auto">
            <a:xfrm flipV="1">
              <a:off x="2400" y="2880"/>
              <a:ext cx="200" cy="192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4" name="Rectangle 49"/>
            <p:cNvSpPr>
              <a:spLocks noChangeArrowheads="1"/>
            </p:cNvSpPr>
            <p:nvPr/>
          </p:nvSpPr>
          <p:spPr bwMode="auto">
            <a:xfrm>
              <a:off x="2352" y="2448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.falselist={3,5}</a:t>
              </a:r>
            </a:p>
          </p:txBody>
        </p:sp>
        <p:sp>
          <p:nvSpPr>
            <p:cNvPr id="55345" name="Line 50"/>
            <p:cNvSpPr>
              <a:spLocks noChangeShapeType="1"/>
            </p:cNvSpPr>
            <p:nvPr/>
          </p:nvSpPr>
          <p:spPr bwMode="auto">
            <a:xfrm flipV="1">
              <a:off x="1632" y="2880"/>
              <a:ext cx="816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6" name="Line 53"/>
            <p:cNvSpPr>
              <a:spLocks noChangeShapeType="1"/>
            </p:cNvSpPr>
            <p:nvPr/>
          </p:nvSpPr>
          <p:spPr bwMode="auto">
            <a:xfrm flipH="1" flipV="1">
              <a:off x="2784" y="2880"/>
              <a:ext cx="96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7" name="Line 56"/>
            <p:cNvSpPr>
              <a:spLocks noChangeShapeType="1"/>
            </p:cNvSpPr>
            <p:nvPr/>
          </p:nvSpPr>
          <p:spPr bwMode="auto">
            <a:xfrm flipH="1" flipV="1">
              <a:off x="3168" y="2883"/>
              <a:ext cx="912" cy="42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762000" y="3870325"/>
            <a:ext cx="1676400" cy="1250950"/>
            <a:chOff x="480" y="2438"/>
            <a:chExt cx="1056" cy="788"/>
          </a:xfrm>
        </p:grpSpPr>
        <p:sp>
          <p:nvSpPr>
            <p:cNvPr id="55336" name="Rectangle 47"/>
            <p:cNvSpPr>
              <a:spLocks noChangeArrowheads="1"/>
            </p:cNvSpPr>
            <p:nvPr/>
          </p:nvSpPr>
          <p:spPr bwMode="auto">
            <a:xfrm>
              <a:off x="480" y="2438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.truelist={0}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.falselist={1}</a:t>
              </a:r>
            </a:p>
          </p:txBody>
        </p:sp>
        <p:sp>
          <p:nvSpPr>
            <p:cNvPr id="55337" name="Rectangle 58"/>
            <p:cNvSpPr>
              <a:spLocks noChangeArrowheads="1"/>
            </p:cNvSpPr>
            <p:nvPr/>
          </p:nvSpPr>
          <p:spPr bwMode="auto">
            <a:xfrm>
              <a:off x="799" y="2976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38" name="Line 59"/>
            <p:cNvSpPr>
              <a:spLocks noChangeShapeType="1"/>
            </p:cNvSpPr>
            <p:nvPr/>
          </p:nvSpPr>
          <p:spPr bwMode="auto">
            <a:xfrm flipH="1" flipV="1">
              <a:off x="913" y="2870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9" name="Line 60"/>
            <p:cNvSpPr>
              <a:spLocks noChangeShapeType="1"/>
            </p:cNvSpPr>
            <p:nvPr/>
          </p:nvSpPr>
          <p:spPr bwMode="auto">
            <a:xfrm flipV="1">
              <a:off x="672" y="2880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0" name="Rectangle 61"/>
            <p:cNvSpPr>
              <a:spLocks noChangeArrowheads="1"/>
            </p:cNvSpPr>
            <p:nvPr/>
          </p:nvSpPr>
          <p:spPr bwMode="auto">
            <a:xfrm>
              <a:off x="515" y="296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a</a:t>
              </a:r>
            </a:p>
          </p:txBody>
        </p:sp>
        <p:sp>
          <p:nvSpPr>
            <p:cNvPr id="55341" name="Line 62"/>
            <p:cNvSpPr>
              <a:spLocks noChangeShapeType="1"/>
            </p:cNvSpPr>
            <p:nvPr/>
          </p:nvSpPr>
          <p:spPr bwMode="auto">
            <a:xfrm flipH="1" flipV="1">
              <a:off x="1071" y="2880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2" name="Rectangle 63"/>
            <p:cNvSpPr>
              <a:spLocks noChangeArrowheads="1"/>
            </p:cNvSpPr>
            <p:nvPr/>
          </p:nvSpPr>
          <p:spPr bwMode="auto">
            <a:xfrm>
              <a:off x="1104" y="297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b</a:t>
              </a:r>
            </a:p>
          </p:txBody>
        </p:sp>
      </p:grp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1828800" y="5105400"/>
            <a:ext cx="1676400" cy="1219200"/>
            <a:chOff x="1152" y="3216"/>
            <a:chExt cx="1056" cy="768"/>
          </a:xfrm>
        </p:grpSpPr>
        <p:sp>
          <p:nvSpPr>
            <p:cNvPr id="55329" name="Rectangle 51"/>
            <p:cNvSpPr>
              <a:spLocks noChangeArrowheads="1"/>
            </p:cNvSpPr>
            <p:nvPr/>
          </p:nvSpPr>
          <p:spPr bwMode="auto">
            <a:xfrm>
              <a:off x="1152" y="3216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.truelist={2}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.falselist={3}</a:t>
              </a:r>
            </a:p>
          </p:txBody>
        </p:sp>
        <p:sp>
          <p:nvSpPr>
            <p:cNvPr id="55330" name="Rectangle 64"/>
            <p:cNvSpPr>
              <a:spLocks noChangeArrowheads="1"/>
            </p:cNvSpPr>
            <p:nvPr/>
          </p:nvSpPr>
          <p:spPr bwMode="auto">
            <a:xfrm>
              <a:off x="1506" y="373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31" name="Line 65"/>
            <p:cNvSpPr>
              <a:spLocks noChangeShapeType="1"/>
            </p:cNvSpPr>
            <p:nvPr/>
          </p:nvSpPr>
          <p:spPr bwMode="auto">
            <a:xfrm flipH="1" flipV="1">
              <a:off x="1620" y="3628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2" name="Line 66"/>
            <p:cNvSpPr>
              <a:spLocks noChangeShapeType="1"/>
            </p:cNvSpPr>
            <p:nvPr/>
          </p:nvSpPr>
          <p:spPr bwMode="auto">
            <a:xfrm flipV="1">
              <a:off x="1379" y="3638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3" name="Rectangle 67"/>
            <p:cNvSpPr>
              <a:spLocks noChangeArrowheads="1"/>
            </p:cNvSpPr>
            <p:nvPr/>
          </p:nvSpPr>
          <p:spPr bwMode="auto">
            <a:xfrm>
              <a:off x="1222" y="37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c</a:t>
              </a:r>
            </a:p>
          </p:txBody>
        </p:sp>
        <p:sp>
          <p:nvSpPr>
            <p:cNvPr id="55334" name="Line 68"/>
            <p:cNvSpPr>
              <a:spLocks noChangeShapeType="1"/>
            </p:cNvSpPr>
            <p:nvPr/>
          </p:nvSpPr>
          <p:spPr bwMode="auto">
            <a:xfrm flipH="1" flipV="1">
              <a:off x="1778" y="3638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5" name="Rectangle 69"/>
            <p:cNvSpPr>
              <a:spLocks noChangeArrowheads="1"/>
            </p:cNvSpPr>
            <p:nvPr/>
          </p:nvSpPr>
          <p:spPr bwMode="auto">
            <a:xfrm>
              <a:off x="1811" y="373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d</a:t>
              </a:r>
            </a:p>
          </p:txBody>
        </p: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5791200" y="5181600"/>
            <a:ext cx="1828800" cy="1219200"/>
            <a:chOff x="3648" y="3264"/>
            <a:chExt cx="1152" cy="768"/>
          </a:xfrm>
        </p:grpSpPr>
        <p:sp>
          <p:nvSpPr>
            <p:cNvPr id="55322" name="Rectangle 57"/>
            <p:cNvSpPr>
              <a:spLocks noChangeArrowheads="1"/>
            </p:cNvSpPr>
            <p:nvPr/>
          </p:nvSpPr>
          <p:spPr bwMode="auto">
            <a:xfrm>
              <a:off x="3648" y="3264"/>
              <a:ext cx="115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.falselist={5}</a:t>
              </a:r>
            </a:p>
          </p:txBody>
        </p:sp>
        <p:sp>
          <p:nvSpPr>
            <p:cNvPr id="55323" name="Rectangle 70"/>
            <p:cNvSpPr>
              <a:spLocks noChangeArrowheads="1"/>
            </p:cNvSpPr>
            <p:nvPr/>
          </p:nvSpPr>
          <p:spPr bwMode="auto">
            <a:xfrm>
              <a:off x="4028" y="3782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24" name="Line 71"/>
            <p:cNvSpPr>
              <a:spLocks noChangeShapeType="1"/>
            </p:cNvSpPr>
            <p:nvPr/>
          </p:nvSpPr>
          <p:spPr bwMode="auto">
            <a:xfrm flipH="1" flipV="1">
              <a:off x="4142" y="367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5" name="Line 72"/>
            <p:cNvSpPr>
              <a:spLocks noChangeShapeType="1"/>
            </p:cNvSpPr>
            <p:nvPr/>
          </p:nvSpPr>
          <p:spPr bwMode="auto">
            <a:xfrm flipV="1">
              <a:off x="3901" y="3686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6" name="Rectangle 73"/>
            <p:cNvSpPr>
              <a:spLocks noChangeArrowheads="1"/>
            </p:cNvSpPr>
            <p:nvPr/>
          </p:nvSpPr>
          <p:spPr bwMode="auto">
            <a:xfrm>
              <a:off x="3744" y="377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e</a:t>
              </a:r>
            </a:p>
          </p:txBody>
        </p:sp>
        <p:sp>
          <p:nvSpPr>
            <p:cNvPr id="55327" name="Line 74"/>
            <p:cNvSpPr>
              <a:spLocks noChangeShapeType="1"/>
            </p:cNvSpPr>
            <p:nvPr/>
          </p:nvSpPr>
          <p:spPr bwMode="auto">
            <a:xfrm flipH="1" flipV="1">
              <a:off x="4300" y="3686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8" name="Rectangle 75"/>
            <p:cNvSpPr>
              <a:spLocks noChangeArrowheads="1"/>
            </p:cNvSpPr>
            <p:nvPr/>
          </p:nvSpPr>
          <p:spPr bwMode="auto">
            <a:xfrm>
              <a:off x="4333" y="3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f</a:t>
              </a:r>
            </a:p>
          </p:txBody>
        </p:sp>
      </p:grpSp>
      <p:sp>
        <p:nvSpPr>
          <p:cNvPr id="623692" name="Rectangle 76"/>
          <p:cNvSpPr>
            <a:spLocks noChangeArrowheads="1"/>
          </p:cNvSpPr>
          <p:nvPr/>
        </p:nvSpPr>
        <p:spPr bwMode="auto">
          <a:xfrm>
            <a:off x="5715000" y="2743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1</a:t>
            </a:r>
            <a:r>
              <a:rPr lang="zh-CN" altLang="en-US" sz="2000" b="1"/>
              <a:t>）</a:t>
            </a:r>
            <a:r>
              <a:rPr lang="en-US" altLang="zh-CN" sz="2000" b="1"/>
              <a:t>goto  </a:t>
            </a:r>
            <a:r>
              <a:rPr lang="en-US" altLang="zh-CN" sz="2000" i="1"/>
              <a:t>_</a:t>
            </a:r>
            <a:r>
              <a:rPr lang="en-US" altLang="zh-CN" sz="2000" b="1"/>
              <a:t> </a:t>
            </a:r>
          </a:p>
        </p:txBody>
      </p:sp>
      <p:sp>
        <p:nvSpPr>
          <p:cNvPr id="623693" name="Rectangle 77"/>
          <p:cNvSpPr>
            <a:spLocks noChangeArrowheads="1"/>
          </p:cNvSpPr>
          <p:nvPr/>
        </p:nvSpPr>
        <p:spPr bwMode="auto">
          <a:xfrm>
            <a:off x="5715000" y="3505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3</a:t>
            </a:r>
            <a:r>
              <a:rPr lang="zh-CN" altLang="en-US" sz="2000" b="1"/>
              <a:t>）</a:t>
            </a:r>
            <a:r>
              <a:rPr lang="en-US" altLang="zh-CN" sz="2000" b="1"/>
              <a:t>goto </a:t>
            </a:r>
            <a:r>
              <a:rPr lang="en-US" altLang="zh-CN" sz="2000" i="1"/>
              <a:t>_</a:t>
            </a:r>
          </a:p>
        </p:txBody>
      </p:sp>
      <p:sp>
        <p:nvSpPr>
          <p:cNvPr id="623694" name="Rectangle 78"/>
          <p:cNvSpPr>
            <a:spLocks noChangeArrowheads="1"/>
          </p:cNvSpPr>
          <p:nvPr/>
        </p:nvSpPr>
        <p:spPr bwMode="auto">
          <a:xfrm>
            <a:off x="5715000" y="3124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2</a:t>
            </a:r>
            <a:r>
              <a:rPr lang="zh-CN" altLang="en-US" sz="2000" b="1"/>
              <a:t>）</a:t>
            </a:r>
            <a:r>
              <a:rPr lang="en-US" altLang="zh-CN" sz="2000" b="1"/>
              <a:t>if </a:t>
            </a:r>
            <a:r>
              <a:rPr lang="en-US" altLang="zh-CN" sz="2000" i="1"/>
              <a:t>c&lt;d</a:t>
            </a:r>
            <a:r>
              <a:rPr lang="en-US" altLang="zh-CN" sz="2000" b="1"/>
              <a:t> goto </a:t>
            </a:r>
            <a:r>
              <a:rPr lang="en-US" altLang="zh-CN" sz="2000" i="1"/>
              <a:t>_</a:t>
            </a:r>
          </a:p>
        </p:txBody>
      </p:sp>
      <p:sp>
        <p:nvSpPr>
          <p:cNvPr id="623695" name="Rectangle 79"/>
          <p:cNvSpPr>
            <a:spLocks noChangeArrowheads="1"/>
          </p:cNvSpPr>
          <p:nvPr/>
        </p:nvSpPr>
        <p:spPr bwMode="auto">
          <a:xfrm>
            <a:off x="5715000" y="3886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4</a:t>
            </a:r>
            <a:r>
              <a:rPr lang="zh-CN" altLang="en-US" sz="2000" b="1"/>
              <a:t>）</a:t>
            </a:r>
            <a:r>
              <a:rPr lang="en-US" altLang="zh-CN" sz="2000" b="1"/>
              <a:t>if </a:t>
            </a:r>
            <a:r>
              <a:rPr lang="en-US" altLang="zh-CN" sz="2000" i="1"/>
              <a:t>e&lt;f</a:t>
            </a:r>
            <a:r>
              <a:rPr lang="en-US" altLang="zh-CN" sz="2000" b="1"/>
              <a:t> goto </a:t>
            </a:r>
            <a:r>
              <a:rPr lang="en-US" altLang="zh-CN" sz="2000" i="1"/>
              <a:t>_</a:t>
            </a:r>
          </a:p>
        </p:txBody>
      </p:sp>
      <p:sp>
        <p:nvSpPr>
          <p:cNvPr id="623696" name="Rectangle 80"/>
          <p:cNvSpPr>
            <a:spLocks noChangeArrowheads="1"/>
          </p:cNvSpPr>
          <p:nvPr/>
        </p:nvSpPr>
        <p:spPr bwMode="auto">
          <a:xfrm>
            <a:off x="5715000" y="432752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5</a:t>
            </a:r>
            <a:r>
              <a:rPr lang="zh-CN" altLang="en-US" sz="2000" b="1"/>
              <a:t>）</a:t>
            </a:r>
            <a:r>
              <a:rPr lang="en-US" altLang="zh-CN" sz="2000" b="1"/>
              <a:t>goto </a:t>
            </a:r>
            <a:r>
              <a:rPr lang="en-US" altLang="zh-CN" sz="2000" i="1"/>
              <a:t>_</a:t>
            </a:r>
          </a:p>
        </p:txBody>
      </p:sp>
      <p:sp>
        <p:nvSpPr>
          <p:cNvPr id="623703" name="Rectangle 87"/>
          <p:cNvSpPr>
            <a:spLocks noChangeArrowheads="1"/>
          </p:cNvSpPr>
          <p:nvPr/>
        </p:nvSpPr>
        <p:spPr bwMode="auto">
          <a:xfrm>
            <a:off x="7888288" y="3124200"/>
            <a:ext cx="493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(4)</a:t>
            </a:r>
          </a:p>
        </p:txBody>
      </p:sp>
      <p:sp>
        <p:nvSpPr>
          <p:cNvPr id="623705" name="Rectangle 89"/>
          <p:cNvSpPr>
            <a:spLocks noChangeArrowheads="1"/>
          </p:cNvSpPr>
          <p:nvPr/>
        </p:nvSpPr>
        <p:spPr bwMode="auto">
          <a:xfrm>
            <a:off x="7239000" y="2743200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(2)</a:t>
            </a:r>
          </a:p>
        </p:txBody>
      </p:sp>
      <p:sp>
        <p:nvSpPr>
          <p:cNvPr id="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E9B3477-6E85-7794-69DE-27B17D56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9F442FC-42BD-BEE6-DCC6-5D41949D5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8C32789-BA2B-D917-FE15-9BC647D18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267BB8C7-D9CF-B973-9834-C78090A38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2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2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62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62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62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62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7" grpId="0" autoUpdateAnimBg="0"/>
      <p:bldP spid="623637" grpId="0" autoUpdateAnimBg="0"/>
      <p:bldP spid="623653" grpId="0" autoUpdateAnimBg="0"/>
      <p:bldP spid="623692" grpId="0" autoUpdateAnimBg="0"/>
      <p:bldP spid="623693" grpId="0" autoUpdateAnimBg="0"/>
      <p:bldP spid="623694" grpId="0" autoUpdateAnimBg="0"/>
      <p:bldP spid="623695" grpId="0" autoUpdateAnimBg="0"/>
      <p:bldP spid="623696" grpId="0" autoUpdateAnimBg="0"/>
      <p:bldP spid="623703" grpId="0" autoUpdateAnimBg="0"/>
      <p:bldP spid="62370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33400" y="117316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632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838200" y="18288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处理条件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语句的翻译模式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1066800" y="2514600"/>
            <a:ext cx="79248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if  (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)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backpatch(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,M.gotostm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if (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)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else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2000" baseline="-25000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backpatch(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backpatch(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.nextlist,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M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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i="1" dirty="0" err="1">
                <a:sym typeface="Symbol" pitchFamily="18" charset="2"/>
              </a:rPr>
              <a:t>.gotostm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N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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 emit(‘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_’)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838200" y="1766888"/>
            <a:ext cx="8077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处理循环、复合、块、表达式语句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的翻译模式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295400" y="2422525"/>
            <a:ext cx="745306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while (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)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backpatch(S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.nextlist,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backpatch(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,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emit(‘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’,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>
                <a:sym typeface="Symbol" pitchFamily="18" charset="2"/>
              </a:rPr>
              <a:t>backpatch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nextlist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</a:t>
            </a:r>
            <a:r>
              <a:rPr lang="en-US" altLang="zh-CN" sz="2000" dirty="0">
                <a:sym typeface="Symbol" pitchFamily="18" charset="2"/>
              </a:rPr>
              <a:t>) 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</a:rPr>
              <a:t> </a:t>
            </a:r>
            <a:r>
              <a:rPr lang="fr-FR" altLang="zh-CN" sz="2000" kern="100" dirty="0">
                <a:effectLst/>
                <a:latin typeface="+mn-lt"/>
                <a:ea typeface="宋体" panose="02010600030101010101" pitchFamily="2" charset="-122"/>
              </a:rPr>
              <a:t>{</a:t>
            </a:r>
            <a:r>
              <a:rPr lang="fr-FR" altLang="zh-CN" sz="2000" i="1" kern="100" dirty="0">
                <a:effectLst/>
                <a:latin typeface="+mn-lt"/>
                <a:ea typeface="宋体" panose="02010600030101010101" pitchFamily="2" charset="-122"/>
              </a:rPr>
              <a:t> S</a:t>
            </a:r>
            <a:r>
              <a:rPr lang="fr-FR" altLang="zh-CN" sz="2000" kern="100" dirty="0">
                <a:effectLst/>
                <a:latin typeface="+mn-lt"/>
                <a:ea typeface="宋体" panose="02010600030101010101" pitchFamily="2" charset="-122"/>
              </a:rPr>
              <a:t>­</a:t>
            </a:r>
            <a:r>
              <a:rPr lang="fr-FR" altLang="zh-CN" sz="2000" kern="100" baseline="-25000" dirty="0">
                <a:effectLst/>
                <a:latin typeface="+mn-lt"/>
                <a:ea typeface="宋体" panose="02010600030101010101" pitchFamily="2" charset="-122"/>
              </a:rPr>
              <a:t>1</a:t>
            </a:r>
            <a:r>
              <a:rPr lang="fr-FR" altLang="zh-CN" sz="2000" kern="100" dirty="0">
                <a:effectLst/>
                <a:latin typeface="+mn-lt"/>
                <a:ea typeface="宋体" panose="02010600030101010101" pitchFamily="2" charset="-122"/>
              </a:rPr>
              <a:t> }</a:t>
            </a:r>
            <a:r>
              <a:rPr lang="fr-FR" altLang="zh-CN" sz="20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</a:rPr>
              <a:t>{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</a:rPr>
              <a:t>S</a:t>
            </a:r>
            <a:r>
              <a:rPr lang="en-US" altLang="zh-CN" sz="2000" kern="100" dirty="0" err="1">
                <a:effectLst/>
                <a:latin typeface="+mn-lt"/>
                <a:ea typeface="宋体" panose="02010600030101010101" pitchFamily="2" charset="-122"/>
              </a:rPr>
              <a:t>.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</a:rPr>
              <a:t>nextlist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</a:rPr>
              <a:t> := 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</a:rPr>
              <a:t>S</a:t>
            </a:r>
            <a:r>
              <a:rPr lang="en-US" altLang="zh-CN" sz="2000" kern="100" baseline="-25000" dirty="0">
                <a:effectLst/>
                <a:latin typeface="+mn-lt"/>
                <a:ea typeface="宋体" panose="02010600030101010101" pitchFamily="2" charset="-122"/>
              </a:rPr>
              <a:t>1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</a:rPr>
              <a:t>.nextlist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latin typeface="+mn-lt"/>
              <a:sym typeface="Symbol" pitchFamily="18" charset="2"/>
            </a:endParaRPr>
          </a:p>
          <a:p>
            <a:pPr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B</a:t>
            </a:r>
            <a:r>
              <a:rPr lang="en-US" altLang="zh-CN" sz="2000" dirty="0">
                <a:sym typeface="Symbol" pitchFamily="18" charset="2"/>
              </a:rPr>
              <a:t>  {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B.nextlist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M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  {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</p:txBody>
      </p:sp>
      <p:sp>
        <p:nvSpPr>
          <p:cNvPr id="573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33400" y="105251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8372" name="Rectangle 8"/>
          <p:cNvSpPr>
            <a:spLocks noChangeArrowheads="1"/>
          </p:cNvSpPr>
          <p:nvPr/>
        </p:nvSpPr>
        <p:spPr bwMode="auto">
          <a:xfrm>
            <a:off x="838200" y="1676400"/>
            <a:ext cx="8126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增加 </a:t>
            </a:r>
            <a:r>
              <a:rPr lang="en-US" altLang="zh-CN" sz="2800" i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break</a:t>
            </a:r>
            <a:r>
              <a:rPr lang="en-US" altLang="zh-CN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语句后控制语句处理的翻译模式</a:t>
            </a:r>
          </a:p>
        </p:txBody>
      </p:sp>
      <p:sp>
        <p:nvSpPr>
          <p:cNvPr id="58373" name="Text Box 9"/>
          <p:cNvSpPr txBox="1">
            <a:spLocks noChangeArrowheads="1"/>
          </p:cNvSpPr>
          <p:nvPr/>
        </p:nvSpPr>
        <p:spPr bwMode="auto">
          <a:xfrm>
            <a:off x="971550" y="2276475"/>
            <a:ext cx="817245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F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</a:t>
            </a:r>
            <a:r>
              <a:rPr lang="en-US" altLang="zh-CN" sz="2000" dirty="0">
                <a:sym typeface="Symbol" pitchFamily="18" charset="2"/>
              </a:rPr>
              <a:t>int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de-DE" altLang="zh-CN" sz="2000" u="sng" dirty="0"/>
              <a:t>id</a:t>
            </a:r>
            <a:r>
              <a:rPr lang="de-DE" altLang="zh-CN" sz="2000" dirty="0"/>
              <a:t> ( </a:t>
            </a:r>
            <a:r>
              <a:rPr lang="de-DE" altLang="zh-CN" sz="2000" i="1" dirty="0"/>
              <a:t>L </a:t>
            </a:r>
            <a:r>
              <a:rPr lang="de-DE" altLang="zh-CN" sz="2000" dirty="0"/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 M 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backpatch(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S.nextlist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M.gotostm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 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backpatch(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S.breaklist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M.gotostm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}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if </a:t>
            </a:r>
            <a:r>
              <a:rPr lang="de-DE" altLang="zh-CN" sz="2000" dirty="0"/>
              <a:t>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de-DE" altLang="zh-CN" sz="2000" dirty="0"/>
              <a:t>)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M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backpatch(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E.truelist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M.gotostm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 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S.nextlist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merge(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E.falselist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.nextlist) 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S.breaklist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.breaklist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if </a:t>
            </a:r>
            <a:r>
              <a:rPr lang="de-DE" altLang="zh-CN" sz="2000" dirty="0"/>
              <a:t>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de-DE" altLang="zh-CN" sz="2000" dirty="0"/>
              <a:t>)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M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N else M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backpatch(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E.truelist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M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.gotostm) 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backpatch(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E.falselist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M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.gotostm) 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S.nextlist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merge(S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.nextlist, merge(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N.nextlist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.nextlist) 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S.breaklist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merge(S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.breaklist,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.breaklist )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}</a:t>
            </a:r>
          </a:p>
        </p:txBody>
      </p:sp>
      <p:sp>
        <p:nvSpPr>
          <p:cNvPr id="58374" name="Rectangle 10"/>
          <p:cNvSpPr>
            <a:spLocks noChangeArrowheads="1"/>
          </p:cNvSpPr>
          <p:nvPr/>
        </p:nvSpPr>
        <p:spPr bwMode="auto">
          <a:xfrm>
            <a:off x="755650" y="5589588"/>
            <a:ext cx="82359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S. breaklist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  “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break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链”，链表中的元素表示 一系列跳转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语句的地址，这些跳转语句的目标标号是直接所属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while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语句的结束位置</a:t>
            </a:r>
          </a:p>
        </p:txBody>
      </p:sp>
      <p:sp>
        <p:nvSpPr>
          <p:cNvPr id="5837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7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7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7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25450" y="1121371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9396" name="Rectangle 8"/>
          <p:cNvSpPr>
            <a:spLocks noChangeArrowheads="1"/>
          </p:cNvSpPr>
          <p:nvPr/>
        </p:nvSpPr>
        <p:spPr bwMode="auto">
          <a:xfrm>
            <a:off x="730250" y="16288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增加 </a:t>
            </a:r>
            <a:r>
              <a:rPr lang="en-US" altLang="zh-CN" sz="2800" i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break</a:t>
            </a:r>
            <a:r>
              <a:rPr lang="en-US" altLang="zh-CN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语句后控制语句处理的翻译模式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（续）</a:t>
            </a:r>
          </a:p>
        </p:txBody>
      </p:sp>
      <p:sp>
        <p:nvSpPr>
          <p:cNvPr id="59397" name="Text Box 9"/>
          <p:cNvSpPr txBox="1">
            <a:spLocks noChangeArrowheads="1"/>
          </p:cNvSpPr>
          <p:nvPr/>
        </p:nvSpPr>
        <p:spPr bwMode="auto">
          <a:xfrm>
            <a:off x="611560" y="2132856"/>
            <a:ext cx="853244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while </a:t>
            </a:r>
            <a:r>
              <a:rPr lang="de-DE" altLang="zh-CN" sz="2000" dirty="0"/>
              <a:t>( </a:t>
            </a: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E </a:t>
            </a:r>
            <a:r>
              <a:rPr lang="de-DE" altLang="zh-CN" sz="2000" dirty="0"/>
              <a:t>)</a:t>
            </a:r>
            <a:r>
              <a:rPr lang="en-US" altLang="zh-CN" sz="2000" i="1" dirty="0">
                <a:sym typeface="Symbol" pitchFamily="18" charset="2"/>
              </a:rPr>
              <a:t> 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backpatch(S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.nextlist,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.gotostm) 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</a:t>
            </a:r>
            <a:r>
              <a:rPr lang="en-US" altLang="zh-CN" sz="2000" i="1" dirty="0" err="1">
                <a:sym typeface="Symbol" pitchFamily="18" charset="2"/>
              </a:rPr>
              <a:t>backpatch</a:t>
            </a:r>
            <a:r>
              <a:rPr lang="en-US" altLang="zh-CN" sz="2000" i="1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E.truelist</a:t>
            </a:r>
            <a:r>
              <a:rPr lang="en-US" altLang="zh-CN" sz="2000" i="1" dirty="0"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.gotostm) 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 := merge(</a:t>
            </a:r>
            <a:r>
              <a:rPr lang="en-US" altLang="zh-CN" sz="2000" i="1" dirty="0" err="1">
                <a:sym typeface="Symbol" pitchFamily="18" charset="2"/>
              </a:rPr>
              <a:t>E.falselist</a:t>
            </a:r>
            <a:r>
              <a:rPr lang="en-US" altLang="zh-CN" sz="2000" i="1" dirty="0"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.breaklist );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 :=  ;   emit(‘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’,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 i="1" kern="0" dirty="0">
              <a:effectLst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zh-CN" sz="2000" kern="100" dirty="0">
                <a:effectLst/>
                <a:latin typeface="+mn-lt"/>
                <a:ea typeface="宋体" panose="02010600030101010101" pitchFamily="2" charset="-122"/>
              </a:rPr>
              <a:t>{</a:t>
            </a:r>
            <a:r>
              <a:rPr lang="fr-FR" altLang="zh-CN" sz="2000" i="1" kern="100" dirty="0">
                <a:effectLst/>
                <a:latin typeface="+mn-lt"/>
                <a:ea typeface="宋体" panose="02010600030101010101" pitchFamily="2" charset="-122"/>
              </a:rPr>
              <a:t> S</a:t>
            </a:r>
            <a:r>
              <a:rPr lang="fr-FR" altLang="zh-CN" sz="2000" kern="100" dirty="0">
                <a:effectLst/>
                <a:latin typeface="+mn-lt"/>
                <a:ea typeface="宋体" panose="02010600030101010101" pitchFamily="2" charset="-122"/>
              </a:rPr>
              <a:t>­</a:t>
            </a:r>
            <a:r>
              <a:rPr lang="fr-FR" altLang="zh-CN" sz="2000" kern="100" baseline="-25000" dirty="0">
                <a:effectLst/>
                <a:latin typeface="+mn-lt"/>
                <a:ea typeface="宋体" panose="02010600030101010101" pitchFamily="2" charset="-122"/>
              </a:rPr>
              <a:t>1</a:t>
            </a:r>
            <a:r>
              <a:rPr lang="fr-FR" altLang="zh-CN" sz="2000" kern="100" dirty="0">
                <a:effectLst/>
                <a:latin typeface="+mn-lt"/>
                <a:ea typeface="宋体" panose="02010600030101010101" pitchFamily="2" charset="-122"/>
              </a:rPr>
              <a:t> }</a:t>
            </a:r>
            <a:r>
              <a:rPr lang="fr-FR" altLang="zh-CN" sz="2000" kern="100" dirty="0">
                <a:effectLst/>
                <a:latin typeface="+mn-lt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fr-FR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nextlist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:= 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kern="100" baseline="-250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.nextlist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S.breaklist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sz="2000" kern="100" baseline="-250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.breaklist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kern="1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1000" i="1" kern="100" dirty="0">
              <a:effectLst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zh-CN" sz="2000" i="1" kern="100" dirty="0">
                <a:effectLst/>
                <a:latin typeface="+mn-lt"/>
                <a:ea typeface="宋体" panose="02010600030101010101" pitchFamily="2" charset="-122"/>
                <a:cs typeface="Calibri" panose="020F0502020204030204" pitchFamily="34" charset="0"/>
              </a:rPr>
              <a:t>B</a:t>
            </a:r>
            <a:r>
              <a:rPr lang="fr-FR" altLang="zh-CN" sz="2000" kern="100" dirty="0">
                <a:effectLst/>
                <a:latin typeface="+mn-lt"/>
                <a:ea typeface="宋体" panose="02010600030101010101" pitchFamily="2" charset="-122"/>
                <a:cs typeface="Calibri" panose="020F0502020204030204" pitchFamily="34" charset="0"/>
              </a:rPr>
              <a:t>  </a:t>
            </a:r>
            <a:r>
              <a:rPr lang="fr-F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fr-F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nextlist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:=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nextlist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0" dirty="0">
                <a:effectLst/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;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S.breaklist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</a:t>
            </a:r>
            <a:r>
              <a:rPr lang="zh-CN" altLang="zh-CN" sz="2000" kern="0" dirty="0">
                <a:effectLst/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</a:p>
          <a:p>
            <a:pPr>
              <a:buFont typeface="Wingdings" pitchFamily="2" charset="2"/>
              <a:buNone/>
            </a:pPr>
            <a:endParaRPr lang="zh-CN" altLang="zh-CN" sz="1000" kern="100" dirty="0">
              <a:effectLst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{ </a:t>
            </a:r>
            <a:r>
              <a:rPr lang="en-US" altLang="zh-CN" sz="2000" i="1" dirty="0">
                <a:sym typeface="Symbol" pitchFamily="18" charset="2"/>
              </a:rPr>
              <a:t>backpatch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nextlist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dirty="0">
                <a:sym typeface="Symbol" pitchFamily="18" charset="2"/>
              </a:rPr>
              <a:t>) ; 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dirty="0">
                <a:sym typeface="Symbol" pitchFamily="18" charset="2"/>
              </a:rPr>
              <a:t> 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merge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.breaklist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.breaklist</a:t>
            </a:r>
            <a:r>
              <a:rPr lang="en-US" altLang="zh-CN" sz="2000" dirty="0">
                <a:sym typeface="Symbol" pitchFamily="18" charset="2"/>
              </a:rPr>
              <a:t> ) 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break</a:t>
            </a:r>
            <a:r>
              <a:rPr lang="en-US" altLang="zh-CN" sz="2000" dirty="0">
                <a:sym typeface="Symbol" pitchFamily="18" charset="2"/>
              </a:rPr>
              <a:t>   { 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makelist</a:t>
            </a:r>
            <a:r>
              <a:rPr lang="en-US" altLang="zh-CN" sz="2000" i="1" dirty="0">
                <a:sym typeface="Symbol" pitchFamily="18" charset="2"/>
              </a:rPr>
              <a:t> (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sym typeface="Symbol" pitchFamily="18" charset="2"/>
              </a:rPr>
              <a:t>);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S.nextlist</a:t>
            </a:r>
            <a:r>
              <a:rPr lang="en-US" altLang="zh-CN" sz="2000" i="1" dirty="0"/>
              <a:t> </a:t>
            </a:r>
            <a:r>
              <a:rPr lang="en-US" altLang="zh-CN" sz="2000" dirty="0"/>
              <a:t>:=</a:t>
            </a:r>
            <a:r>
              <a:rPr lang="en-US" altLang="zh-CN" sz="2000" i="1" dirty="0"/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emit 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 _’)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M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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N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  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N.nextlist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makelist</a:t>
            </a:r>
            <a:r>
              <a:rPr lang="en-US" altLang="zh-CN" sz="2000" i="1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sym typeface="Symbol" pitchFamily="18" charset="2"/>
              </a:rPr>
              <a:t>); emit(‘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 _’)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</p:txBody>
      </p:sp>
      <p:sp>
        <p:nvSpPr>
          <p:cNvPr id="5939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5"/>
          <p:cNvSpPr txBox="1">
            <a:spLocks noChangeArrowheads="1"/>
          </p:cNvSpPr>
          <p:nvPr/>
        </p:nvSpPr>
        <p:spPr bwMode="auto">
          <a:xfrm>
            <a:off x="684213" y="11255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与语义分析相关的工作</a:t>
            </a:r>
          </a:p>
        </p:txBody>
      </p:sp>
      <p:sp>
        <p:nvSpPr>
          <p:cNvPr id="8195" name="Rectangle 39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8196" name="Rectangle 40"/>
          <p:cNvSpPr>
            <a:spLocks noChangeArrowheads="1"/>
          </p:cNvSpPr>
          <p:nvPr/>
        </p:nvSpPr>
        <p:spPr bwMode="auto">
          <a:xfrm>
            <a:off x="1084263" y="1922463"/>
            <a:ext cx="8023225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静态语义检查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编译期间所进行的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语义检查 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动态语义检查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所生成的代码在运行期间进行的语义检查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收集语义信息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为语义检查收集程序的语义信息</a:t>
            </a:r>
          </a:p>
          <a:p>
            <a:pPr lvl="1"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为代码生成等后续阶段收集程序的语义信息</a:t>
            </a:r>
          </a:p>
          <a:p>
            <a:pPr lvl="1"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有些内容合并到“中间代码生成”部分讨论</a:t>
            </a:r>
          </a:p>
          <a:p>
            <a:pPr lvl="1">
              <a:buFontTx/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（如过程、数组声明的语义处理）</a:t>
            </a:r>
          </a:p>
        </p:txBody>
      </p:sp>
      <p:sp>
        <p:nvSpPr>
          <p:cNvPr id="8197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8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9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200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641350" y="1057757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946150" y="1681644"/>
            <a:ext cx="7802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调整赋值和算术表达式翻译模式的设计风格</a:t>
            </a:r>
            <a:endParaRPr lang="zh-CN" altLang="en-US" sz="2800" b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3AE48989-53CE-4DE0-A82D-817562131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249314"/>
            <a:ext cx="8424936" cy="4592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pt-BR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pt-BR" altLang="zh-CN" sz="2000" kern="100" baseline="-250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pt-BR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emit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000" u="sng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.place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‘:=’ </a:t>
            </a:r>
            <a:r>
              <a:rPr lang="pt-BR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pt-BR" altLang="zh-CN" sz="2000" kern="100" baseline="-250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.place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 ;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nextlist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      </a:t>
            </a:r>
            <a:endParaRPr lang="en-US" altLang="zh-CN" sz="2000" kern="1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1000" i="1" kern="100" dirty="0">
              <a:effectLst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altLang="zh-CN" sz="2000" u="sng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de-DE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B.place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newtemp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emit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B.place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‘:=’ </a:t>
            </a:r>
            <a:r>
              <a:rPr lang="en-US" altLang="zh-CN" sz="2000" u="sng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kern="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nextlist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de-DE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endParaRPr lang="en-US" altLang="zh-CN" sz="2000" kern="1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1000" i="1" kern="100" dirty="0">
              <a:effectLst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u="sng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pt-BR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B.place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:= </a:t>
            </a:r>
            <a:r>
              <a:rPr lang="en-US" altLang="zh-CN" sz="2000" u="sng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.place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nextlist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kern="1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1000" i="1" kern="100" dirty="0">
              <a:effectLst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i="1" u="sng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uop</a:t>
            </a:r>
            <a:r>
              <a:rPr lang="pt-BR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pt-BR" altLang="zh-CN" sz="2000" kern="100" baseline="-250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pt-BR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{ 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B.place 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newtemp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pt-BR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pt-BR" altLang="zh-CN" sz="2000" i="1" kern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emit 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B.place 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‘:=’ </a:t>
            </a:r>
            <a:r>
              <a:rPr lang="en-US" altLang="zh-CN" sz="2000" i="1" u="sng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uop</a:t>
            </a:r>
            <a:r>
              <a:rPr lang="en-US" altLang="zh-CN" sz="2000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.op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pt-BR" altLang="zh-CN" sz="2000" kern="100" baseline="-250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.place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pt-BR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nextlist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kern="1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1000" i="1" kern="100" dirty="0">
              <a:effectLst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pt-BR" altLang="zh-CN" sz="2000" kern="100" baseline="-250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pt-BR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i="1" u="sng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bop</a:t>
            </a:r>
            <a:r>
              <a:rPr lang="pt-BR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pt-BR" altLang="zh-CN" sz="2000" kern="100" baseline="-250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pt-BR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B.place 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newtemp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pt-BR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pt-BR" altLang="zh-CN" sz="2000" i="1" kern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emit 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B.place 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‘:=’ 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pt-BR" altLang="zh-CN" sz="2000" kern="100" baseline="-250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.place </a:t>
            </a:r>
            <a:r>
              <a:rPr lang="en-US" altLang="zh-CN" sz="2000" i="1" u="sng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bop</a:t>
            </a:r>
            <a:r>
              <a:rPr lang="en-US" altLang="zh-CN" sz="2000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.op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pt-BR" altLang="zh-CN" sz="2000" kern="100" baseline="-250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.place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 ;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nextlist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000" i="1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      </a:t>
            </a:r>
            <a:endParaRPr lang="en-US" altLang="zh-CN" sz="2000" kern="1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1000" i="1" kern="100" dirty="0">
              <a:effectLst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u="sng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top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( </a:t>
            </a:r>
            <a:r>
              <a:rPr lang="pt-BR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pt-BR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kern="100" baseline="-250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pt-BR" altLang="zh-CN" sz="2000" kern="100" baseline="-250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 M</a:t>
            </a:r>
            <a:r>
              <a:rPr lang="en-US" altLang="zh-CN" sz="2000" kern="100" baseline="-250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i="1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pt-BR" altLang="zh-CN" sz="2000" kern="100" baseline="-250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pt-BR" altLang="zh-CN" sz="2000" kern="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pt-BR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backpatch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E.truelist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altLang="zh-CN" sz="2000" kern="100" baseline="-250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.gotostm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 ;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backpatch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E.falselist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kern="100" baseline="-250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.gotostm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 ;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nextlist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:=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N.nextlist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pt-BR" altLang="zh-CN" sz="2000" i="1" kern="1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pt-BR" altLang="zh-CN" sz="1000" i="1" kern="100" dirty="0">
              <a:effectLst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{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M.gotostm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nextstm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effectLst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1000" i="1" kern="100" dirty="0">
              <a:effectLst/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</a:rPr>
              <a:t>N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</a:rPr>
              <a:t>   {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</a:rPr>
              <a:t>N.nextlist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</a:rPr>
              <a:t> := 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</a:rPr>
              <a:t>makelist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</a:rPr>
              <a:t>nextstm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</a:rPr>
              <a:t>); 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</a:rPr>
              <a:t>emit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</a:rPr>
              <a:t>(‘</a:t>
            </a:r>
            <a:r>
              <a:rPr lang="en-US" altLang="zh-CN" sz="2000" i="1" kern="100" dirty="0" err="1">
                <a:effectLst/>
                <a:latin typeface="+mn-lt"/>
                <a:ea typeface="宋体" panose="02010600030101010101" pitchFamily="2" charset="-122"/>
              </a:rPr>
              <a:t>goto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</a:rPr>
              <a:t> _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</a:rPr>
              <a:t>’)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+mn-lt"/>
              <a:sym typeface="Symbol" pitchFamily="18" charset="2"/>
            </a:endParaRPr>
          </a:p>
        </p:txBody>
      </p:sp>
      <p:sp>
        <p:nvSpPr>
          <p:cNvPr id="6042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61443" name="Rectangle 13"/>
          <p:cNvSpPr>
            <a:spLocks noChangeArrowheads="1"/>
          </p:cNvSpPr>
          <p:nvPr/>
        </p:nvSpPr>
        <p:spPr bwMode="auto">
          <a:xfrm>
            <a:off x="762000" y="18288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拉链回填技术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示例</a:t>
            </a:r>
            <a:endParaRPr lang="zh-CN" altLang="en-US" sz="2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61444" name="Text Box 18"/>
          <p:cNvSpPr txBox="1">
            <a:spLocks noChangeArrowheads="1"/>
          </p:cNvSpPr>
          <p:nvPr/>
        </p:nvSpPr>
        <p:spPr bwMode="auto">
          <a:xfrm>
            <a:off x="533400" y="11430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语句的语法制导翻译</a:t>
            </a:r>
            <a:endParaRPr lang="zh-CN" altLang="en-US" sz="32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45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7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Text Box 19"/>
          <p:cNvSpPr txBox="1">
            <a:spLocks noChangeArrowheads="1"/>
          </p:cNvSpPr>
          <p:nvPr/>
        </p:nvSpPr>
        <p:spPr bwMode="auto">
          <a:xfrm>
            <a:off x="1295400" y="2497138"/>
            <a:ext cx="2133600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(10)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(20)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(30)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(40)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: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AutoNum type="arabicParenBoth" startAt="50"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 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……</a:t>
            </a:r>
            <a:endParaRPr lang="en-US" altLang="zh-CN" sz="2000" i="1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575511" name="AutoShape 23"/>
          <p:cNvSpPr>
            <a:spLocks noChangeArrowheads="1"/>
          </p:cNvSpPr>
          <p:nvPr/>
        </p:nvSpPr>
        <p:spPr bwMode="auto">
          <a:xfrm>
            <a:off x="3733800" y="40386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5512" name="Text Box 24"/>
          <p:cNvSpPr txBox="1">
            <a:spLocks noChangeArrowheads="1"/>
          </p:cNvSpPr>
          <p:nvPr/>
        </p:nvSpPr>
        <p:spPr bwMode="auto">
          <a:xfrm>
            <a:off x="5486400" y="2514600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(100)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575513" name="Text Box 25"/>
          <p:cNvSpPr txBox="1">
            <a:spLocks noChangeArrowheads="1"/>
          </p:cNvSpPr>
          <p:nvPr/>
        </p:nvSpPr>
        <p:spPr bwMode="auto">
          <a:xfrm>
            <a:off x="5486400" y="3276600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kumimoji="0" lang="en-US" altLang="zh-CN" sz="800"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(200)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100</a:t>
            </a:r>
          </a:p>
        </p:txBody>
      </p:sp>
      <p:sp>
        <p:nvSpPr>
          <p:cNvPr id="575514" name="Text Box 26"/>
          <p:cNvSpPr txBox="1">
            <a:spLocks noChangeArrowheads="1"/>
          </p:cNvSpPr>
          <p:nvPr/>
        </p:nvSpPr>
        <p:spPr bwMode="auto">
          <a:xfrm>
            <a:off x="5486400" y="3962400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(300)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200</a:t>
            </a:r>
          </a:p>
        </p:txBody>
      </p:sp>
      <p:sp>
        <p:nvSpPr>
          <p:cNvPr id="575515" name="Text Box 27"/>
          <p:cNvSpPr txBox="1">
            <a:spLocks noChangeArrowheads="1"/>
          </p:cNvSpPr>
          <p:nvPr/>
        </p:nvSpPr>
        <p:spPr bwMode="auto">
          <a:xfrm>
            <a:off x="5486400" y="4738688"/>
            <a:ext cx="2133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(400)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:</a:t>
            </a:r>
            <a:endParaRPr lang="en-US" altLang="zh-CN" sz="2000" i="1"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7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7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7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11" grpId="0" animBg="1"/>
      <p:bldP spid="575512" grpId="0" autoUpdateAnimBg="0"/>
      <p:bldP spid="575513" grpId="0" autoUpdateAnimBg="0"/>
      <p:bldP spid="575514" grpId="0" autoUpdateAnimBg="0"/>
      <p:bldP spid="575515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762000" y="18288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拉链回填技术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示例</a:t>
            </a:r>
          </a:p>
        </p:txBody>
      </p:sp>
      <p:sp>
        <p:nvSpPr>
          <p:cNvPr id="6246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2" name="Text Box 9"/>
          <p:cNvSpPr txBox="1">
            <a:spLocks noChangeArrowheads="1"/>
          </p:cNvSpPr>
          <p:nvPr/>
        </p:nvSpPr>
        <p:spPr bwMode="auto">
          <a:xfrm>
            <a:off x="1295400" y="2497138"/>
            <a:ext cx="2133600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(10)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(20)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(30)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(40)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: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AutoNum type="arabicParenBoth" startAt="50"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 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……</a:t>
            </a:r>
            <a:endParaRPr lang="en-US" altLang="zh-CN" sz="2000" i="1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62473" name="AutoShape 10"/>
          <p:cNvSpPr>
            <a:spLocks noChangeArrowheads="1"/>
          </p:cNvSpPr>
          <p:nvPr/>
        </p:nvSpPr>
        <p:spPr bwMode="auto">
          <a:xfrm>
            <a:off x="3733800" y="40386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4" name="Text Box 11"/>
          <p:cNvSpPr txBox="1">
            <a:spLocks noChangeArrowheads="1"/>
          </p:cNvSpPr>
          <p:nvPr/>
        </p:nvSpPr>
        <p:spPr bwMode="auto">
          <a:xfrm>
            <a:off x="5486400" y="2514600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(100)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400</a:t>
            </a:r>
          </a:p>
        </p:txBody>
      </p:sp>
      <p:sp>
        <p:nvSpPr>
          <p:cNvPr id="62475" name="Text Box 12"/>
          <p:cNvSpPr txBox="1">
            <a:spLocks noChangeArrowheads="1"/>
          </p:cNvSpPr>
          <p:nvPr/>
        </p:nvSpPr>
        <p:spPr bwMode="auto">
          <a:xfrm>
            <a:off x="5486400" y="3276600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kumimoji="0" lang="en-US" altLang="zh-CN" sz="800"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(200)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400</a:t>
            </a:r>
          </a:p>
        </p:txBody>
      </p:sp>
      <p:sp>
        <p:nvSpPr>
          <p:cNvPr id="62476" name="Text Box 13"/>
          <p:cNvSpPr txBox="1">
            <a:spLocks noChangeArrowheads="1"/>
          </p:cNvSpPr>
          <p:nvPr/>
        </p:nvSpPr>
        <p:spPr bwMode="auto">
          <a:xfrm>
            <a:off x="5486400" y="3962400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(300)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400</a:t>
            </a:r>
          </a:p>
        </p:txBody>
      </p:sp>
      <p:sp>
        <p:nvSpPr>
          <p:cNvPr id="62477" name="Text Box 14"/>
          <p:cNvSpPr txBox="1">
            <a:spLocks noChangeArrowheads="1"/>
          </p:cNvSpPr>
          <p:nvPr/>
        </p:nvSpPr>
        <p:spPr bwMode="auto">
          <a:xfrm>
            <a:off x="5486400" y="4738688"/>
            <a:ext cx="2133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(400)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:</a:t>
            </a:r>
            <a:endParaRPr lang="en-US" altLang="zh-CN" sz="2000" i="1"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28751" name="Text Box 15"/>
          <p:cNvSpPr txBox="1">
            <a:spLocks noChangeArrowheads="1"/>
          </p:cNvSpPr>
          <p:nvPr/>
        </p:nvSpPr>
        <p:spPr bwMode="auto">
          <a:xfrm>
            <a:off x="5486400" y="5424488"/>
            <a:ext cx="2133600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(500)  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400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……</a:t>
            </a:r>
            <a:endParaRPr lang="en-US" altLang="zh-CN" sz="2000" i="1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62479" name="Text Box 16"/>
          <p:cNvSpPr txBox="1">
            <a:spLocks noChangeArrowheads="1"/>
          </p:cNvSpPr>
          <p:nvPr/>
        </p:nvSpPr>
        <p:spPr bwMode="auto">
          <a:xfrm>
            <a:off x="533400" y="11430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语句的语法制导翻译</a:t>
            </a:r>
            <a:endParaRPr lang="zh-CN" altLang="en-US" sz="3200" b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51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762000" y="1631950"/>
            <a:ext cx="81534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利用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标号的符号表项维护拉链</a:t>
            </a:r>
            <a:endParaRPr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若采用类似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PL0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的符号表结构，可以设计标号表项包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括如下域：</a:t>
            </a: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name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kind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level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等，与其它类别的符号一样</a:t>
            </a:r>
          </a:p>
          <a:p>
            <a:pPr lvl="1">
              <a:buFontTx/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defined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表示该标号的说明是否已处理过</a:t>
            </a:r>
          </a:p>
          <a:p>
            <a:pPr lvl="1">
              <a:buFontTx/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add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该标号的说明处理之前用于拉链，处理过后表</a:t>
            </a:r>
          </a:p>
          <a:p>
            <a:pPr lvl="1">
              <a:buFontTx/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            示该标号的说明翻译后所指向的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TAC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语句位置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过程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setlbdefined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u="sng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id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name,x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),  </a:t>
            </a:r>
            <a:r>
              <a:rPr lang="en-US" altLang="zh-CN" sz="20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getlbdefined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id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name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lvl="1">
              <a:buFontTx/>
              <a:buNone/>
            </a:pP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setlbadd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u="sng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id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name,x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),  </a:t>
            </a:r>
            <a:r>
              <a:rPr lang="en-US" altLang="zh-CN" sz="20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getlbadd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id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name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分别表示设置和获取标号的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defined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、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add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值</a:t>
            </a:r>
          </a:p>
          <a:p>
            <a:pPr lvl="1">
              <a:buFontTx/>
              <a:buNone/>
            </a:pPr>
            <a:r>
              <a:rPr lang="zh-CN" altLang="en-US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nextstm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): </a:t>
            </a:r>
          </a:p>
          <a:p>
            <a:pPr lvl="1">
              <a:buFontTx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沿拉链反向将所有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goto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语句的目标返填为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nextstm</a:t>
            </a:r>
            <a:endParaRPr lang="en-US" altLang="zh-CN" sz="2000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63492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3493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3494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3495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3496" name="Text Box 9"/>
          <p:cNvSpPr txBox="1">
            <a:spLocks noChangeArrowheads="1"/>
          </p:cNvSpPr>
          <p:nvPr/>
        </p:nvSpPr>
        <p:spPr bwMode="auto">
          <a:xfrm>
            <a:off x="533400" y="11430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语句的语法制导翻译</a:t>
            </a:r>
            <a:endParaRPr lang="zh-CN" altLang="en-US" sz="3200" b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747713" y="1614488"/>
            <a:ext cx="800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标号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说明和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语句的翻译模式</a:t>
            </a:r>
            <a:endParaRPr lang="zh-CN" altLang="en-US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64516" name="Text Box 10"/>
          <p:cNvSpPr txBox="1">
            <a:spLocks noChangeArrowheads="1"/>
          </p:cNvSpPr>
          <p:nvPr/>
        </p:nvSpPr>
        <p:spPr bwMode="auto">
          <a:xfrm>
            <a:off x="900113" y="2209800"/>
            <a:ext cx="82438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u="sng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: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 </a:t>
            </a:r>
            <a:r>
              <a:rPr lang="en-US" altLang="zh-CN" sz="2000" i="1" dirty="0">
                <a:sym typeface="Symbol" pitchFamily="18" charset="2"/>
              </a:rPr>
              <a:t>p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lookup (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.</a:t>
            </a:r>
            <a:r>
              <a:rPr lang="en-US" altLang="zh-CN" sz="2000" i="1" dirty="0"/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 </a:t>
            </a:r>
            <a:r>
              <a:rPr lang="en-US" altLang="zh-CN" sz="2000" dirty="0">
                <a:sym typeface="Symbol" pitchFamily="18" charset="2"/>
              </a:rPr>
              <a:t>  </a:t>
            </a:r>
            <a:r>
              <a:rPr lang="en-US" altLang="zh-CN" sz="2000" i="1" dirty="0">
                <a:sym typeface="Symbol" pitchFamily="18" charset="2"/>
              </a:rPr>
              <a:t>if (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p=nil)  then enter(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setlbdefined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,1);</a:t>
            </a:r>
          </a:p>
          <a:p>
            <a:pPr>
              <a:buClr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; setlbadd(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      }</a:t>
            </a: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 dirty="0">
                <a:ea typeface="华文行楷" pitchFamily="2" charset="-122"/>
                <a:sym typeface="Symbol" pitchFamily="18" charset="2"/>
              </a:rPr>
              <a:t>id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 </a:t>
            </a:r>
            <a:r>
              <a:rPr lang="en-US" altLang="zh-CN" sz="2000" i="1" dirty="0">
                <a:sym typeface="Symbol" pitchFamily="18" charset="2"/>
              </a:rPr>
              <a:t>p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lookup (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.</a:t>
            </a:r>
            <a:r>
              <a:rPr lang="en-US" altLang="zh-CN" sz="2000" i="1" dirty="0"/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 </a:t>
            </a:r>
            <a:r>
              <a:rPr lang="en-US" altLang="zh-CN" sz="2000" dirty="0">
                <a:sym typeface="Symbol" pitchFamily="18" charset="2"/>
              </a:rPr>
              <a:t> 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</a:t>
            </a:r>
            <a:r>
              <a:rPr lang="en-US" altLang="zh-CN" sz="2000" i="1" dirty="0">
                <a:sym typeface="Symbol" pitchFamily="18" charset="2"/>
              </a:rPr>
              <a:t>if (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p=nil)  then { enter(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                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setlbdefined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,0) ;  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                          setlbadd(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,0);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                          emit(‘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’, 0)};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else emit(‘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’,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getlbadd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.</a:t>
            </a:r>
            <a:r>
              <a:rPr lang="en-US" altLang="zh-CN" sz="2000" i="1" dirty="0"/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if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getlbdefined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(id.name)=0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then setlbadd(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nextstm-1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      }</a:t>
            </a:r>
          </a:p>
        </p:txBody>
      </p:sp>
      <p:sp>
        <p:nvSpPr>
          <p:cNvPr id="6451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8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9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0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Text Box 11"/>
          <p:cNvSpPr txBox="1">
            <a:spLocks noChangeArrowheads="1"/>
          </p:cNvSpPr>
          <p:nvPr/>
        </p:nvSpPr>
        <p:spPr bwMode="auto">
          <a:xfrm>
            <a:off x="533400" y="11430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语句的语法制导翻译</a:t>
            </a:r>
            <a:endParaRPr lang="zh-CN" altLang="en-US" sz="3200" b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ChangeArrowheads="1"/>
          </p:cNvSpPr>
          <p:nvPr/>
        </p:nvSpPr>
        <p:spPr bwMode="auto">
          <a:xfrm>
            <a:off x="1552575" y="263525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Times New Roman" pitchFamily="18" charset="0"/>
                <a:ea typeface="华文行楷" pitchFamily="2" charset="-122"/>
              </a:rPr>
              <a:t>课后作业</a:t>
            </a:r>
          </a:p>
        </p:txBody>
      </p:sp>
      <p:sp>
        <p:nvSpPr>
          <p:cNvPr id="67589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1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2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827088" y="1341438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457200" indent="-457200">
              <a:buFont typeface="Symbol" pitchFamily="18" charset="2"/>
              <a:buNone/>
              <a:defRPr kumimoji="0" sz="2800" b="1">
                <a:solidFill>
                  <a:srgbClr val="333399"/>
                </a:solidFill>
              </a:defRPr>
            </a:lvl1pPr>
            <a:lvl2pPr algn="l">
              <a:buChar char="²"/>
              <a:defRPr>
                <a:solidFill>
                  <a:srgbClr val="333399"/>
                </a:solidFill>
              </a:defRPr>
            </a:lvl2pPr>
            <a:lvl3pPr algn="l">
              <a:buChar char="²"/>
              <a:defRPr>
                <a:solidFill>
                  <a:srgbClr val="333399"/>
                </a:solidFill>
              </a:defRPr>
            </a:lvl3pPr>
            <a:lvl4pPr algn="l">
              <a:buChar char="²"/>
              <a:defRPr>
                <a:solidFill>
                  <a:srgbClr val="333399"/>
                </a:solidFill>
              </a:defRPr>
            </a:lvl4pPr>
            <a:lvl5pPr algn="l">
              <a:buChar char="²"/>
              <a:defRPr>
                <a:solidFill>
                  <a:srgbClr val="333399"/>
                </a:solidFill>
              </a:defRPr>
            </a:lvl5pPr>
            <a:lvl6pPr>
              <a:defRPr>
                <a:solidFill>
                  <a:srgbClr val="333399"/>
                </a:solidFill>
              </a:defRPr>
            </a:lvl6pPr>
            <a:lvl7pPr>
              <a:defRPr>
                <a:solidFill>
                  <a:srgbClr val="333399"/>
                </a:solidFill>
              </a:defRPr>
            </a:lvl7pPr>
            <a:lvl8pPr>
              <a:defRPr>
                <a:solidFill>
                  <a:srgbClr val="333399"/>
                </a:solidFill>
              </a:defRPr>
            </a:lvl8pPr>
            <a:lvl9pPr>
              <a:defRPr>
                <a:solidFill>
                  <a:srgbClr val="333399"/>
                </a:solidFill>
              </a:defRPr>
            </a:lvl9pPr>
          </a:lstStyle>
          <a:p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参见网络学堂公告：</a:t>
            </a:r>
            <a:r>
              <a:rPr lang="zh-CN" altLang="en-US" i="0">
                <a:latin typeface="+mn-lt"/>
                <a:ea typeface="华文楷体" panose="02010600040101010101" pitchFamily="2" charset="-122"/>
              </a:rPr>
              <a:t>“第四次</a:t>
            </a: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书面作业”</a:t>
            </a:r>
            <a:endParaRPr lang="en-US" altLang="zh-CN" i="0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b="1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b="1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68611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1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b="1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68612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8313" y="1066800"/>
            <a:ext cx="8351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静态语义检查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697038"/>
            <a:ext cx="82804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代码生成前程序合法性检查的最后阶段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静态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类型检查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type checks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 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检查每个操作是否遵守语言类型系统的定义</a:t>
            </a: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名字的作用域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scope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  </a:t>
            </a: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建立名字的定义和使用之间联系</a:t>
            </a: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控制流检查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flow-of-control checks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控制流语句必须使控制转移到合法的地方（如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break </a:t>
            </a:r>
          </a:p>
          <a:p>
            <a:pPr lvl="1">
              <a:buFontTx/>
              <a:buNone/>
            </a:pP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语句必须有合法的循环语句包围它）</a:t>
            </a: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唯一性检查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uniqueness checks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很多场合要求对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象只能被定义一次（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如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枚举类型的元素不能重复出现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名字的上下文相关性检查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name-related checks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某</a:t>
            </a:r>
            <a:endParaRPr kumimoji="0"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些名字的多次出现之间应该满足一定的上下文相关性</a:t>
            </a: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……</a:t>
            </a:r>
          </a:p>
        </p:txBody>
      </p:sp>
      <p:sp>
        <p:nvSpPr>
          <p:cNvPr id="922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971550" y="1905000"/>
            <a:ext cx="7921625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类型检查程序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type checker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）负责类型检查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验证语言结构是否匹配上下文所期望的类型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为相关阶段搜集及建立必要的类型信息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实现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某个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type system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静态类型检查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编译期间进行的类型检查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动态类型检查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目标程序运行期间进行的类型检查</a:t>
            </a: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3" name="Text Box 19"/>
          <p:cNvSpPr txBox="1">
            <a:spLocks noChangeArrowheads="1"/>
          </p:cNvSpPr>
          <p:nvPr/>
        </p:nvSpPr>
        <p:spPr bwMode="auto">
          <a:xfrm>
            <a:off x="684213" y="11430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类型检查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46604</TotalTime>
  <Words>9948</Words>
  <Application>Microsoft Office PowerPoint</Application>
  <PresentationFormat>全屏显示(4:3)</PresentationFormat>
  <Paragraphs>1260</Paragraphs>
  <Slides>76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9" baseType="lpstr">
      <vt:lpstr>CMR10</vt:lpstr>
      <vt:lpstr>华文楷体</vt:lpstr>
      <vt:lpstr>华文行楷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1789</cp:revision>
  <dcterms:created xsi:type="dcterms:W3CDTF">2002-02-03T03:17:28Z</dcterms:created>
  <dcterms:modified xsi:type="dcterms:W3CDTF">2024-11-27T08:24:48Z</dcterms:modified>
</cp:coreProperties>
</file>