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9"/>
  </p:notesMasterIdLst>
  <p:handoutMasterIdLst>
    <p:handoutMasterId r:id="rId80"/>
  </p:handoutMasterIdLst>
  <p:sldIdLst>
    <p:sldId id="256" r:id="rId2"/>
    <p:sldId id="741" r:id="rId3"/>
    <p:sldId id="765" r:id="rId4"/>
    <p:sldId id="767" r:id="rId5"/>
    <p:sldId id="768" r:id="rId6"/>
    <p:sldId id="875" r:id="rId7"/>
    <p:sldId id="769" r:id="rId8"/>
    <p:sldId id="890" r:id="rId9"/>
    <p:sldId id="771" r:id="rId10"/>
    <p:sldId id="772" r:id="rId11"/>
    <p:sldId id="773" r:id="rId12"/>
    <p:sldId id="774" r:id="rId13"/>
    <p:sldId id="775" r:id="rId14"/>
    <p:sldId id="776" r:id="rId15"/>
    <p:sldId id="777" r:id="rId16"/>
    <p:sldId id="778" r:id="rId17"/>
    <p:sldId id="779" r:id="rId18"/>
    <p:sldId id="781" r:id="rId19"/>
    <p:sldId id="896" r:id="rId20"/>
    <p:sldId id="783" r:id="rId21"/>
    <p:sldId id="785" r:id="rId22"/>
    <p:sldId id="784" r:id="rId23"/>
    <p:sldId id="786" r:id="rId24"/>
    <p:sldId id="877" r:id="rId25"/>
    <p:sldId id="892" r:id="rId26"/>
    <p:sldId id="878" r:id="rId27"/>
    <p:sldId id="879" r:id="rId28"/>
    <p:sldId id="885" r:id="rId29"/>
    <p:sldId id="886" r:id="rId30"/>
    <p:sldId id="897" r:id="rId31"/>
    <p:sldId id="883" r:id="rId32"/>
    <p:sldId id="884" r:id="rId33"/>
    <p:sldId id="796" r:id="rId34"/>
    <p:sldId id="797" r:id="rId35"/>
    <p:sldId id="889" r:id="rId36"/>
    <p:sldId id="799" r:id="rId37"/>
    <p:sldId id="798" r:id="rId38"/>
    <p:sldId id="800" r:id="rId39"/>
    <p:sldId id="801" r:id="rId40"/>
    <p:sldId id="802" r:id="rId41"/>
    <p:sldId id="803" r:id="rId42"/>
    <p:sldId id="891" r:id="rId43"/>
    <p:sldId id="894" r:id="rId44"/>
    <p:sldId id="895" r:id="rId45"/>
    <p:sldId id="898" r:id="rId46"/>
    <p:sldId id="899" r:id="rId47"/>
    <p:sldId id="900" r:id="rId48"/>
    <p:sldId id="901" r:id="rId49"/>
    <p:sldId id="902" r:id="rId50"/>
    <p:sldId id="903" r:id="rId51"/>
    <p:sldId id="904" r:id="rId52"/>
    <p:sldId id="905" r:id="rId53"/>
    <p:sldId id="906" r:id="rId54"/>
    <p:sldId id="907" r:id="rId55"/>
    <p:sldId id="908" r:id="rId56"/>
    <p:sldId id="909" r:id="rId57"/>
    <p:sldId id="910" r:id="rId58"/>
    <p:sldId id="806" r:id="rId59"/>
    <p:sldId id="888" r:id="rId60"/>
    <p:sldId id="819" r:id="rId61"/>
    <p:sldId id="820" r:id="rId62"/>
    <p:sldId id="821" r:id="rId63"/>
    <p:sldId id="822" r:id="rId64"/>
    <p:sldId id="823" r:id="rId65"/>
    <p:sldId id="824" r:id="rId66"/>
    <p:sldId id="825" r:id="rId67"/>
    <p:sldId id="826" r:id="rId68"/>
    <p:sldId id="828" r:id="rId69"/>
    <p:sldId id="911" r:id="rId70"/>
    <p:sldId id="912" r:id="rId71"/>
    <p:sldId id="913" r:id="rId72"/>
    <p:sldId id="914" r:id="rId73"/>
    <p:sldId id="915" r:id="rId74"/>
    <p:sldId id="916" r:id="rId75"/>
    <p:sldId id="917" r:id="rId76"/>
    <p:sldId id="827" r:id="rId77"/>
    <p:sldId id="277" r:id="rId78"/>
  </p:sldIdLst>
  <p:sldSz cx="9144000" cy="6858000" type="screen4x3"/>
  <p:notesSz cx="6645275" cy="9779000"/>
  <p:defaultTextStyle>
    <a:defPPr>
      <a:defRPr lang="zh-CN"/>
    </a:defPPr>
    <a:lvl1pPr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pos="28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0">
          <p15:clr>
            <a:srgbClr val="A4A3A4"/>
          </p15:clr>
        </p15:guide>
        <p15:guide id="2" pos="209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9900CC"/>
    <a:srgbClr val="990099"/>
    <a:srgbClr val="00FF00"/>
    <a:srgbClr val="800080"/>
    <a:srgbClr val="008000"/>
    <a:srgbClr val="5F5F5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72" autoAdjust="0"/>
    <p:restoredTop sz="98113" autoAdjust="0"/>
  </p:normalViewPr>
  <p:slideViewPr>
    <p:cSldViewPr>
      <p:cViewPr varScale="1">
        <p:scale>
          <a:sx n="81" d="100"/>
          <a:sy n="81" d="100"/>
        </p:scale>
        <p:origin x="972" y="64"/>
      </p:cViewPr>
      <p:guideLst>
        <p:guide orient="horz" pos="2296"/>
        <p:guide pos="28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638" y="-84"/>
      </p:cViewPr>
      <p:guideLst>
        <p:guide orient="horz" pos="3080"/>
        <p:guide pos="209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3" tIns="45702" rIns="91403" bIns="45702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defRPr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5550" y="0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3" tIns="45702" rIns="91403" bIns="45702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0050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3" tIns="45702" rIns="91403" bIns="45702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defRPr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5550" y="9290050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3" tIns="45702" rIns="91403" bIns="45702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A1C35D90-0839-47E8-8EF7-872E0D028B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24996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7888" y="733425"/>
            <a:ext cx="4889500" cy="3667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25256712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tsinghua.edu.cn/chn/index.htm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026"/>
          <p:cNvGrpSpPr>
            <a:grpSpLocks/>
          </p:cNvGrpSpPr>
          <p:nvPr/>
        </p:nvGrpSpPr>
        <p:grpSpPr bwMode="auto">
          <a:xfrm>
            <a:off x="0" y="0"/>
            <a:ext cx="1476375" cy="6858000"/>
            <a:chOff x="0" y="0"/>
            <a:chExt cx="2016" cy="4320"/>
          </a:xfrm>
        </p:grpSpPr>
        <p:sp>
          <p:nvSpPr>
            <p:cNvPr id="1031" name="Rectangle 1027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E6CCE6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2" name="Rectangle 1028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E6CCE6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7" name="Line 1038"/>
          <p:cNvSpPr>
            <a:spLocks noChangeShapeType="1"/>
          </p:cNvSpPr>
          <p:nvPr userDrawn="1"/>
        </p:nvSpPr>
        <p:spPr bwMode="auto">
          <a:xfrm>
            <a:off x="1476375" y="981075"/>
            <a:ext cx="7515225" cy="9525"/>
          </a:xfrm>
          <a:prstGeom prst="line">
            <a:avLst/>
          </a:prstGeom>
          <a:noFill/>
          <a:ln w="57150" cmpd="thinThick">
            <a:solidFill>
              <a:srgbClr val="800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28" name="Picture 1039" descr="清华大学">
            <a:hlinkClick r:id="rId14"/>
          </p:cNvPr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380288" y="163513"/>
            <a:ext cx="1223962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Text Box 1040"/>
          <p:cNvSpPr txBox="1">
            <a:spLocks noChangeArrowheads="1"/>
          </p:cNvSpPr>
          <p:nvPr userDrawn="1"/>
        </p:nvSpPr>
        <p:spPr bwMode="auto">
          <a:xfrm>
            <a:off x="7235825" y="476250"/>
            <a:ext cx="1800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ClrTx/>
              <a:buFontTx/>
              <a:buNone/>
            </a:pPr>
            <a:r>
              <a:rPr lang="en-US" altLang="zh-CN" sz="20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《</a:t>
            </a:r>
            <a:r>
              <a:rPr lang="zh-CN" altLang="en-US" sz="20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编译原理</a:t>
            </a:r>
            <a:r>
              <a:rPr lang="en-US" altLang="zh-CN" sz="20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》</a:t>
            </a:r>
          </a:p>
        </p:txBody>
      </p:sp>
      <p:sp>
        <p:nvSpPr>
          <p:cNvPr id="1030" name="AutoShape 1041"/>
          <p:cNvSpPr>
            <a:spLocks noChangeArrowheads="1"/>
          </p:cNvSpPr>
          <p:nvPr userDrawn="1"/>
        </p:nvSpPr>
        <p:spPr bwMode="auto">
          <a:xfrm>
            <a:off x="1116013" y="188913"/>
            <a:ext cx="3311525" cy="6477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ClrTx/>
              <a:buFontTx/>
              <a:buNone/>
            </a:pPr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>
    <p:wipe dir="r"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5.xml"/><Relationship Id="rId3" Type="http://schemas.openxmlformats.org/officeDocument/2006/relationships/slide" Target="slide9.xml"/><Relationship Id="rId7" Type="http://schemas.openxmlformats.org/officeDocument/2006/relationships/slide" Target="slide5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6.xml"/><Relationship Id="rId5" Type="http://schemas.openxmlformats.org/officeDocument/2006/relationships/slide" Target="slide18.xml"/><Relationship Id="rId4" Type="http://schemas.openxmlformats.org/officeDocument/2006/relationships/slide" Target="slide7.xml"/><Relationship Id="rId9" Type="http://schemas.openxmlformats.org/officeDocument/2006/relationships/slide" Target="slide6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emf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2.xml"/><Relationship Id="rId4" Type="http://schemas.openxmlformats.org/officeDocument/2006/relationships/slide" Target="slide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2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3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4" name="Text Box 14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998538" y="1484313"/>
            <a:ext cx="58785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6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6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运行时存储组织</a:t>
            </a:r>
          </a:p>
        </p:txBody>
      </p:sp>
      <p:sp>
        <p:nvSpPr>
          <p:cNvPr id="2055" name="Rectangle 18"/>
          <p:cNvSpPr>
            <a:spLocks noChangeArrowheads="1"/>
          </p:cNvSpPr>
          <p:nvPr/>
        </p:nvSpPr>
        <p:spPr bwMode="auto">
          <a:xfrm>
            <a:off x="1479550" y="188913"/>
            <a:ext cx="1724298" cy="6617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第八讲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15494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609600" y="1277416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静态存储分配</a:t>
            </a:r>
          </a:p>
        </p:txBody>
      </p:sp>
      <p:sp>
        <p:nvSpPr>
          <p:cNvPr id="1126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876300" y="2000448"/>
            <a:ext cx="8267700" cy="4308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在编译期间就可确定数据对象的大小</a:t>
            </a:r>
            <a:endParaRPr kumimoji="0" lang="zh-CN" altLang="en-US" sz="28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不宜处理递归过程或函数</a:t>
            </a:r>
          </a:p>
          <a:p>
            <a:pPr lvl="1">
              <a:buFontTx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某些语言中所有存储都是静态分配</a:t>
            </a:r>
            <a:endParaRPr kumimoji="0" lang="zh-CN" altLang="en-US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kumimoji="0"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如早期的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FORTRAN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语言，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COBOL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语言</a:t>
            </a:r>
          </a:p>
          <a:p>
            <a:pPr lvl="1">
              <a:buFontTx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多数语言只有部分存储进行静态分配</a:t>
            </a:r>
            <a:endParaRPr kumimoji="0" lang="zh-CN" altLang="en-US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kumimoji="0"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 可静态分配的数据对象如大小固定且在程序执行期间</a:t>
            </a:r>
          </a:p>
          <a:p>
            <a:pPr lvl="1">
              <a:buFontTx/>
              <a:buNone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  可全程访问的</a:t>
            </a:r>
            <a:r>
              <a:rPr kumimoji="0"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全局变量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，以及程序中的</a:t>
            </a:r>
            <a:r>
              <a:rPr kumimoji="0"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常量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i="1" dirty="0">
                <a:latin typeface="+mn-lt"/>
                <a:ea typeface="华文楷体" panose="02010600040101010101" pitchFamily="2" charset="-122"/>
              </a:rPr>
              <a:t>literals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）</a:t>
            </a:r>
          </a:p>
          <a:p>
            <a:pPr lvl="1">
              <a:buFontTx/>
              <a:buNone/>
            </a:pPr>
            <a:endParaRPr kumimoji="0"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如 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C++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中的 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static</a:t>
            </a:r>
            <a:r>
              <a:rPr kumimoji="0"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变量</a:t>
            </a:r>
          </a:p>
          <a:p>
            <a:pPr lvl="1">
              <a:buFontTx/>
              <a:buNone/>
            </a:pPr>
            <a:endParaRPr kumimoji="0" lang="en-US" altLang="zh-CN" sz="1000" b="1" dirty="0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15494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609600" y="1287463"/>
            <a:ext cx="6705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栈式存储分配</a:t>
            </a:r>
          </a:p>
        </p:txBody>
      </p:sp>
      <p:sp>
        <p:nvSpPr>
          <p:cNvPr id="12292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3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4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5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762000" y="1990725"/>
            <a:ext cx="82677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用于有效实现可动态嵌套的程序结构</a:t>
            </a:r>
            <a:endParaRPr kumimoji="0" lang="zh-CN" altLang="en-US" sz="28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如实现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过程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/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函数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块层次结构</a:t>
            </a:r>
          </a:p>
          <a:p>
            <a:pPr lvl="1">
              <a:buFontTx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可以实现递归过程</a:t>
            </a: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/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函数</a:t>
            </a:r>
            <a:endParaRPr kumimoji="0" lang="zh-CN" altLang="en-US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kumimoji="0"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比较：静态分配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不宜实现递归过程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/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函数</a:t>
            </a:r>
            <a:endParaRPr kumimoji="0" lang="zh-CN" altLang="en-US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运行栈中的数据单元是活动记录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activation record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)</a:t>
            </a:r>
            <a:endParaRPr kumimoji="0" lang="en-US" altLang="zh-CN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kumimoji="0" lang="en-US" altLang="zh-CN" sz="1000" b="1" dirty="0">
              <a:latin typeface="+mn-lt"/>
              <a:ea typeface="华文楷体" panose="02010600040101010101" pitchFamily="2" charset="-122"/>
            </a:endParaRPr>
          </a:p>
          <a:p>
            <a:pPr>
              <a:buFontTx/>
              <a:buNone/>
            </a:pPr>
            <a:r>
              <a:rPr kumimoji="0" lang="en-US" altLang="zh-CN" b="1" dirty="0">
                <a:latin typeface="+mn-lt"/>
                <a:ea typeface="华文楷体" panose="02010600040101010101" pitchFamily="2" charset="-122"/>
              </a:rPr>
              <a:t>   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（专门介绍）</a:t>
            </a:r>
          </a:p>
          <a:p>
            <a:pPr lvl="1">
              <a:buFontTx/>
              <a:buNone/>
            </a:pPr>
            <a:endParaRPr kumimoji="0" lang="en-US" altLang="zh-CN" sz="1000" b="1" dirty="0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15494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530225" y="1265238"/>
            <a:ext cx="6705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堆式存储分配</a:t>
            </a:r>
          </a:p>
        </p:txBody>
      </p:sp>
      <p:sp>
        <p:nvSpPr>
          <p:cNvPr id="13316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7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8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9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754063" y="1916113"/>
            <a:ext cx="8281987" cy="4001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从堆空间为数据对象分配</a:t>
            </a: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/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释放存储</a:t>
            </a:r>
            <a:endParaRPr kumimoji="0" lang="zh-CN" altLang="en-US" sz="28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灵活 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数据对象的存储分配和释放不限时间和次序</a:t>
            </a:r>
            <a:endParaRPr lang="zh-CN" altLang="en-US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显式的分配或释放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explicit allocation / </a:t>
            </a:r>
            <a:r>
              <a:rPr lang="en-US" altLang="zh-CN" i="1" dirty="0" err="1">
                <a:latin typeface="+mn-lt"/>
                <a:ea typeface="华文楷体" panose="02010600040101010101" pitchFamily="2" charset="-122"/>
              </a:rPr>
              <a:t>dealocation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）</a:t>
            </a:r>
            <a:endParaRPr kumimoji="0" lang="zh-CN" altLang="en-US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kumimoji="0"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程序员负责应用程序的（堆）存储空间管理（借助于</a:t>
            </a:r>
          </a:p>
          <a:p>
            <a:pPr lvl="1">
              <a:buFontTx/>
              <a:buNone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  编译器与（或）运行时系统所提供的默认存储管理机制）</a:t>
            </a:r>
          </a:p>
          <a:p>
            <a:pPr lvl="1">
              <a:buFontTx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隐式的分配或释放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implicit allocation / </a:t>
            </a:r>
            <a:r>
              <a:rPr lang="en-US" altLang="zh-CN" i="1" dirty="0" err="1">
                <a:latin typeface="+mn-lt"/>
                <a:ea typeface="华文楷体" panose="02010600040101010101" pitchFamily="2" charset="-122"/>
              </a:rPr>
              <a:t>dealocation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）</a:t>
            </a:r>
            <a:endParaRPr kumimoji="0" lang="zh-CN" altLang="en-US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kumimoji="0"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（堆）存储空间的分配或释放不需要程序员负责，由</a:t>
            </a:r>
          </a:p>
          <a:p>
            <a:pPr lvl="1">
              <a:buFontTx/>
              <a:buNone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  编译器与（或）运行时系统自动完成</a:t>
            </a:r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5494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609600" y="1274763"/>
            <a:ext cx="6705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堆式存储分配</a:t>
            </a:r>
          </a:p>
        </p:txBody>
      </p:sp>
      <p:sp>
        <p:nvSpPr>
          <p:cNvPr id="14340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1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2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3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4" name="Rectangle 9"/>
          <p:cNvSpPr>
            <a:spLocks noChangeArrowheads="1"/>
          </p:cNvSpPr>
          <p:nvPr/>
        </p:nvSpPr>
        <p:spPr bwMode="auto">
          <a:xfrm>
            <a:off x="762000" y="1978025"/>
            <a:ext cx="8267700" cy="393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某些语言有显式的堆空间分配和释放命令</a:t>
            </a:r>
            <a:endParaRPr kumimoji="0" lang="zh-CN" altLang="en-US" b="1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如：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Pascal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中的 </a:t>
            </a:r>
            <a:r>
              <a:rPr kumimoji="0" lang="en-US" altLang="zh-CN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new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 , </a:t>
            </a:r>
            <a:r>
              <a:rPr kumimoji="0" lang="en-US" altLang="zh-CN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deposit</a:t>
            </a:r>
          </a:p>
          <a:p>
            <a:pPr lvl="1">
              <a:buFontTx/>
              <a:buNone/>
            </a:pP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           C++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中的 </a:t>
            </a:r>
            <a:r>
              <a:rPr kumimoji="0" lang="en-US" altLang="zh-CN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new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 , </a:t>
            </a:r>
            <a:r>
              <a:rPr kumimoji="0" lang="en-US" altLang="zh-CN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delete</a:t>
            </a:r>
          </a:p>
          <a:p>
            <a:pPr lvl="1">
              <a:buFontTx/>
              <a:buNone/>
            </a:pPr>
            <a:endParaRPr kumimoji="0" lang="en-US" altLang="zh-CN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en-US" altLang="zh-CN" b="1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比较：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C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语言没有堆空间管理机制，</a:t>
            </a:r>
            <a:r>
              <a:rPr kumimoji="0" lang="en-US" altLang="zh-CN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malloc()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和 </a:t>
            </a:r>
            <a:r>
              <a:rPr kumimoji="0" lang="en-US" altLang="zh-CN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free()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 </a:t>
            </a:r>
          </a:p>
          <a:p>
            <a:pPr lvl="1">
              <a:buFontTx/>
              <a:buNone/>
            </a:pP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  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是标准库中的函数，可以由 </a:t>
            </a:r>
            <a:r>
              <a:rPr kumimoji="0" lang="en-US" altLang="zh-CN" i="1">
                <a:latin typeface="+mn-lt"/>
                <a:ea typeface="华文楷体" panose="02010600040101010101" pitchFamily="2" charset="-122"/>
              </a:rPr>
              <a:t>library vendor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提供              </a:t>
            </a:r>
          </a:p>
          <a:p>
            <a:pPr lvl="1">
              <a:buFontTx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某些语言支持隐式的堆空间释放</a:t>
            </a:r>
          </a:p>
          <a:p>
            <a:pPr lvl="1">
              <a:buFontTx/>
              <a:buNone/>
            </a:pP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采用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垃圾回收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garbage collection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机制</a:t>
            </a:r>
            <a:endParaRPr kumimoji="0" lang="zh-CN" altLang="en-US" b="1" i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如：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Java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程序员不需要考虑对象的析构</a:t>
            </a:r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5494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09600" y="122555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堆式存储分配</a:t>
            </a:r>
          </a:p>
        </p:txBody>
      </p:sp>
      <p:sp>
        <p:nvSpPr>
          <p:cNvPr id="1536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762000" y="1928813"/>
            <a:ext cx="8267700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不释放堆空间的方法</a:t>
            </a:r>
            <a:endParaRPr kumimoji="0" lang="zh-CN" altLang="en-US" sz="2800" b="1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  只分配空间，不</a:t>
            </a:r>
            <a:r>
              <a:rPr kumimoji="0"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释放空间，空间耗尽时停止</a:t>
            </a:r>
          </a:p>
          <a:p>
            <a:pPr lvl="1">
              <a:buFontTx/>
              <a:buNone/>
            </a:pPr>
            <a:endParaRPr kumimoji="0" lang="zh-CN" altLang="en-US" sz="1000" b="1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kumimoji="0"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适合于堆数据对象多数为一旦分配，永久使用的情形</a:t>
            </a:r>
            <a:endParaRPr kumimoji="0" lang="zh-CN" altLang="en-US" b="1" i="1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kumimoji="0" lang="zh-CN" altLang="en-US" sz="1000" b="1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kumimoji="0"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在虚存很大及无用数据对象不致带来很大零乱的情形</a:t>
            </a:r>
          </a:p>
          <a:p>
            <a:pPr lvl="1">
              <a:buFontTx/>
              <a:buNone/>
            </a:pPr>
            <a:r>
              <a:rPr kumimoji="0"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   也可采用</a:t>
            </a:r>
            <a:endParaRPr kumimoji="0" lang="zh-CN" altLang="en-US" sz="10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15494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609600" y="114300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堆式存储分配</a:t>
            </a:r>
          </a:p>
        </p:txBody>
      </p:sp>
      <p:sp>
        <p:nvSpPr>
          <p:cNvPr id="1638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762000" y="1846263"/>
            <a:ext cx="8267700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显式释放堆空间的方法</a:t>
            </a:r>
            <a:endParaRPr kumimoji="0" lang="zh-CN" altLang="en-US" sz="28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用户负责清空无用的数据空间（通过执行释放命令）</a:t>
            </a:r>
          </a:p>
          <a:p>
            <a:pPr lvl="1">
              <a:buFontTx/>
              <a:buNone/>
            </a:pPr>
            <a:endParaRPr kumimoji="0"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堆管理程序只维护可供分配命令使用的空闲空间</a:t>
            </a:r>
          </a:p>
          <a:p>
            <a:pPr lvl="1">
              <a:buFontTx/>
              <a:buNone/>
            </a:pP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问题：可能导致灾难性的 </a:t>
            </a:r>
            <a:r>
              <a:rPr kumimoji="0" lang="en-US" altLang="zh-CN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dangling pointer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错误</a:t>
            </a:r>
            <a:endParaRPr kumimoji="0" lang="zh-CN" altLang="en-US" b="1" i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   例：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Pascal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代码片断          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C++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代码片断</a:t>
            </a:r>
            <a:endParaRPr lang="zh-CN" altLang="en-US" sz="280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2590800" y="4572000"/>
            <a:ext cx="18288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2000"/>
              <a:t>var p,q: ^real; 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new(p);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q:=p;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dispose(p);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q^:=1.0;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5486400" y="4572000"/>
            <a:ext cx="18288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2000"/>
              <a:t> float  * p,*q; 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 p=new  float;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q=p;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delete p;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/>
              <a:t>*q:=1.0;</a:t>
            </a:r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15494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609600" y="1243013"/>
            <a:ext cx="6705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堆式存储分配</a:t>
            </a:r>
          </a:p>
        </p:txBody>
      </p:sp>
      <p:sp>
        <p:nvSpPr>
          <p:cNvPr id="17412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3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4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5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762000" y="1946275"/>
            <a:ext cx="82677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隐式释放堆空间的方法</a:t>
            </a:r>
            <a:endParaRPr kumimoji="0" lang="zh-CN" altLang="en-US" sz="28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主要技术：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垃圾回收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garbage collection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机制</a:t>
            </a:r>
          </a:p>
          <a:p>
            <a:pPr lvl="1">
              <a:buFontTx/>
              <a:buNone/>
            </a:pPr>
            <a:endParaRPr kumimoji="0"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Tx/>
              <a:buNone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  （可以分专门的话题讨论，选讲）</a:t>
            </a:r>
            <a:endParaRPr lang="zh-CN" altLang="en-US" sz="28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5494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09600" y="125095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堆式存储分配</a:t>
            </a:r>
          </a:p>
        </p:txBody>
      </p:sp>
      <p:sp>
        <p:nvSpPr>
          <p:cNvPr id="1843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7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8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9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762000" y="1954213"/>
            <a:ext cx="82677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堆空间的管理</a:t>
            </a:r>
            <a:endParaRPr kumimoji="0" lang="zh-CN" altLang="en-US" sz="28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分配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算法  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面对多个可用的存储块，选择哪一个</a:t>
            </a:r>
            <a:endParaRPr lang="zh-CN" altLang="en-US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kumimoji="0"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  如：</a:t>
            </a:r>
            <a:r>
              <a:rPr kumimoji="0"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最佳适应算法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（选择浪费最少的存储块）</a:t>
            </a:r>
          </a:p>
          <a:p>
            <a:pPr lvl="1">
              <a:buFontTx/>
              <a:buNone/>
            </a:pPr>
            <a:endParaRPr kumimoji="0"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kumimoji="0"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  最先适应算法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（选择最先找到的足够大的存储块）</a:t>
            </a:r>
          </a:p>
          <a:p>
            <a:pPr lvl="1">
              <a:buFontTx/>
              <a:buNone/>
            </a:pPr>
            <a:endParaRPr kumimoji="0"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kumimoji="0"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  循环最先适应算法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（起始点不同的最先适应算法）</a:t>
            </a: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碎片整理算法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压缩合并小的存储块，使其更可用</a:t>
            </a:r>
            <a:endParaRPr lang="zh-CN" altLang="en-US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kumimoji="0"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Tx/>
              <a:buNone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（ 可以分专门的话题讨论，超出本课程范围）</a:t>
            </a:r>
          </a:p>
          <a:p>
            <a:pPr>
              <a:buFontTx/>
              <a:buNone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（ 部分内容可参考数据结构和操作系统课程）</a:t>
            </a:r>
          </a:p>
          <a:p>
            <a:pPr lvl="1">
              <a:buFontTx/>
              <a:buNone/>
            </a:pPr>
            <a:endParaRPr kumimoji="0" lang="en-US" altLang="zh-CN" b="1" dirty="0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5494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活动记录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800" i="1">
                <a:latin typeface="+mn-lt"/>
                <a:ea typeface="华文楷体" panose="02010600040101010101" pitchFamily="2" charset="-122"/>
              </a:rPr>
              <a:t>activation record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19460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461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46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46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762000" y="1830388"/>
            <a:ext cx="82677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过程活动记录</a:t>
            </a:r>
            <a:endParaRPr kumimoji="0" lang="zh-CN" altLang="en-US" sz="28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函数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/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过程调用或返回时，在运行栈上创建或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从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运行栈</a:t>
            </a:r>
          </a:p>
          <a:p>
            <a:pPr lvl="1">
              <a:buFontTx/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 上消去的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栈帧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i="1" dirty="0">
                <a:latin typeface="+mn-lt"/>
                <a:ea typeface="华文楷体" panose="02010600040101010101" pitchFamily="2" charset="-122"/>
              </a:rPr>
              <a:t>frame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）</a:t>
            </a:r>
            <a:endParaRPr lang="zh-CN" altLang="en-US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lang="zh-CN" altLang="en-US" sz="10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</a:t>
            </a:r>
          </a:p>
          <a:p>
            <a:pPr lvl="1">
              <a:buFontTx/>
              <a:buNone/>
            </a:pP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包含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局部变量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函数实参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临时值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（用于表达式计算的</a:t>
            </a:r>
          </a:p>
          <a:p>
            <a:pPr lvl="1">
              <a:buFontTx/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 中间单元）等数据信息以及必要的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控制信息</a:t>
            </a:r>
          </a:p>
        </p:txBody>
      </p:sp>
      <p:sp>
        <p:nvSpPr>
          <p:cNvPr id="19465" name="Line 10"/>
          <p:cNvSpPr>
            <a:spLocks noChangeShapeType="1"/>
          </p:cNvSpPr>
          <p:nvPr/>
        </p:nvSpPr>
        <p:spPr bwMode="auto">
          <a:xfrm>
            <a:off x="5410200" y="4419600"/>
            <a:ext cx="0" cy="19812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466" name="Line 11"/>
          <p:cNvSpPr>
            <a:spLocks noChangeShapeType="1"/>
          </p:cNvSpPr>
          <p:nvPr/>
        </p:nvSpPr>
        <p:spPr bwMode="auto">
          <a:xfrm>
            <a:off x="7467600" y="4419600"/>
            <a:ext cx="0" cy="19812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467" name="Line 12"/>
          <p:cNvSpPr>
            <a:spLocks noChangeShapeType="1"/>
          </p:cNvSpPr>
          <p:nvPr/>
        </p:nvSpPr>
        <p:spPr bwMode="auto">
          <a:xfrm>
            <a:off x="5410200" y="6400800"/>
            <a:ext cx="20574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468" name="Line 13"/>
          <p:cNvSpPr>
            <a:spLocks noChangeShapeType="1"/>
          </p:cNvSpPr>
          <p:nvPr/>
        </p:nvSpPr>
        <p:spPr bwMode="auto">
          <a:xfrm>
            <a:off x="5410200" y="5638800"/>
            <a:ext cx="20574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469" name="Line 14"/>
          <p:cNvSpPr>
            <a:spLocks noChangeShapeType="1"/>
          </p:cNvSpPr>
          <p:nvPr/>
        </p:nvSpPr>
        <p:spPr bwMode="auto">
          <a:xfrm>
            <a:off x="5410200" y="4419600"/>
            <a:ext cx="20574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470" name="Rectangle 15"/>
          <p:cNvSpPr>
            <a:spLocks noChangeArrowheads="1"/>
          </p:cNvSpPr>
          <p:nvPr/>
        </p:nvSpPr>
        <p:spPr bwMode="auto">
          <a:xfrm>
            <a:off x="5759450" y="5791200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控制信息</a:t>
            </a:r>
          </a:p>
        </p:txBody>
      </p:sp>
      <p:sp>
        <p:nvSpPr>
          <p:cNvPr id="19471" name="Rectangle 17"/>
          <p:cNvSpPr>
            <a:spLocks noChangeArrowheads="1"/>
          </p:cNvSpPr>
          <p:nvPr/>
        </p:nvSpPr>
        <p:spPr bwMode="auto">
          <a:xfrm>
            <a:off x="5759450" y="4800600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数据信息</a:t>
            </a:r>
          </a:p>
        </p:txBody>
      </p:sp>
      <p:sp>
        <p:nvSpPr>
          <p:cNvPr id="19472" name="Line 18"/>
          <p:cNvSpPr>
            <a:spLocks noChangeShapeType="1"/>
          </p:cNvSpPr>
          <p:nvPr/>
        </p:nvSpPr>
        <p:spPr bwMode="auto">
          <a:xfrm flipH="1">
            <a:off x="4572000" y="6248400"/>
            <a:ext cx="8382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473" name="Rectangle 19"/>
          <p:cNvSpPr>
            <a:spLocks noChangeArrowheads="1"/>
          </p:cNvSpPr>
          <p:nvPr/>
        </p:nvSpPr>
        <p:spPr bwMode="auto">
          <a:xfrm>
            <a:off x="684213" y="5995988"/>
            <a:ext cx="4175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活动记录起始地址</a:t>
            </a:r>
          </a:p>
        </p:txBody>
      </p:sp>
      <p:sp>
        <p:nvSpPr>
          <p:cNvPr id="19474" name="Line 20"/>
          <p:cNvSpPr>
            <a:spLocks noChangeShapeType="1"/>
          </p:cNvSpPr>
          <p:nvPr/>
        </p:nvSpPr>
        <p:spPr bwMode="auto">
          <a:xfrm flipH="1">
            <a:off x="4211638" y="4740275"/>
            <a:ext cx="1122362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475" name="Rectangle 21"/>
          <p:cNvSpPr>
            <a:spLocks noChangeArrowheads="1"/>
          </p:cNvSpPr>
          <p:nvPr/>
        </p:nvSpPr>
        <p:spPr bwMode="auto">
          <a:xfrm>
            <a:off x="981075" y="4267200"/>
            <a:ext cx="351948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某个数据对象的地址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=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     </a:t>
            </a:r>
          </a:p>
          <a:p>
            <a:pPr>
              <a:buFont typeface="Wingdings" pitchFamily="2" charset="2"/>
              <a:buNone/>
            </a:pPr>
            <a:r>
              <a:rPr lang="en-US" altLang="zh-CN" b="1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活动记录起始地址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+ 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偏移地址（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offset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）</a:t>
            </a:r>
          </a:p>
        </p:txBody>
      </p:sp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5494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活动记录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800" i="1">
                <a:latin typeface="+mn-lt"/>
                <a:ea typeface="华文楷体" panose="02010600040101010101" pitchFamily="2" charset="-122"/>
              </a:rPr>
              <a:t>activation record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19460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1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5" name="Line 10"/>
          <p:cNvSpPr>
            <a:spLocks noChangeShapeType="1"/>
          </p:cNvSpPr>
          <p:nvPr/>
        </p:nvSpPr>
        <p:spPr bwMode="auto">
          <a:xfrm>
            <a:off x="4788723" y="4405583"/>
            <a:ext cx="0" cy="19812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466" name="Line 11"/>
          <p:cNvSpPr>
            <a:spLocks noChangeShapeType="1"/>
          </p:cNvSpPr>
          <p:nvPr/>
        </p:nvSpPr>
        <p:spPr bwMode="auto">
          <a:xfrm>
            <a:off x="6846123" y="4405583"/>
            <a:ext cx="0" cy="19812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467" name="Line 12"/>
          <p:cNvSpPr>
            <a:spLocks noChangeShapeType="1"/>
          </p:cNvSpPr>
          <p:nvPr/>
        </p:nvSpPr>
        <p:spPr bwMode="auto">
          <a:xfrm>
            <a:off x="4788723" y="6386783"/>
            <a:ext cx="20574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468" name="Line 13"/>
          <p:cNvSpPr>
            <a:spLocks noChangeShapeType="1"/>
          </p:cNvSpPr>
          <p:nvPr/>
        </p:nvSpPr>
        <p:spPr bwMode="auto">
          <a:xfrm>
            <a:off x="4788723" y="5624783"/>
            <a:ext cx="20574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469" name="Line 14"/>
          <p:cNvSpPr>
            <a:spLocks noChangeShapeType="1"/>
          </p:cNvSpPr>
          <p:nvPr/>
        </p:nvSpPr>
        <p:spPr bwMode="auto">
          <a:xfrm>
            <a:off x="4788723" y="4405583"/>
            <a:ext cx="20574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470" name="Rectangle 15"/>
          <p:cNvSpPr>
            <a:spLocks noChangeArrowheads="1"/>
          </p:cNvSpPr>
          <p:nvPr/>
        </p:nvSpPr>
        <p:spPr bwMode="auto">
          <a:xfrm>
            <a:off x="5137973" y="5777183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控制信息</a:t>
            </a:r>
          </a:p>
        </p:txBody>
      </p:sp>
      <p:sp>
        <p:nvSpPr>
          <p:cNvPr id="19471" name="Rectangle 17"/>
          <p:cNvSpPr>
            <a:spLocks noChangeArrowheads="1"/>
          </p:cNvSpPr>
          <p:nvPr/>
        </p:nvSpPr>
        <p:spPr bwMode="auto">
          <a:xfrm>
            <a:off x="5137973" y="4786583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数据信息</a:t>
            </a:r>
          </a:p>
        </p:txBody>
      </p:sp>
      <p:sp>
        <p:nvSpPr>
          <p:cNvPr id="19472" name="Line 18"/>
          <p:cNvSpPr>
            <a:spLocks noChangeShapeType="1"/>
          </p:cNvSpPr>
          <p:nvPr/>
        </p:nvSpPr>
        <p:spPr bwMode="auto">
          <a:xfrm flipH="1">
            <a:off x="3950523" y="6234383"/>
            <a:ext cx="8382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473" name="Rectangle 19"/>
          <p:cNvSpPr>
            <a:spLocks noChangeArrowheads="1"/>
          </p:cNvSpPr>
          <p:nvPr/>
        </p:nvSpPr>
        <p:spPr bwMode="auto">
          <a:xfrm>
            <a:off x="323528" y="6068144"/>
            <a:ext cx="4175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活动记录起始地址</a:t>
            </a:r>
          </a:p>
        </p:txBody>
      </p:sp>
      <p:sp>
        <p:nvSpPr>
          <p:cNvPr id="19474" name="Line 20"/>
          <p:cNvSpPr>
            <a:spLocks noChangeShapeType="1"/>
          </p:cNvSpPr>
          <p:nvPr/>
        </p:nvSpPr>
        <p:spPr bwMode="auto">
          <a:xfrm flipH="1">
            <a:off x="4006921" y="4726257"/>
            <a:ext cx="705602" cy="1171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475" name="Rectangle 21"/>
          <p:cNvSpPr>
            <a:spLocks noChangeArrowheads="1"/>
          </p:cNvSpPr>
          <p:nvPr/>
        </p:nvSpPr>
        <p:spPr bwMode="auto">
          <a:xfrm>
            <a:off x="620390" y="4339356"/>
            <a:ext cx="351948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某个数据对象的地址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=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    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活动记录起始地址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+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偏移地址（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offset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316366" y="6483865"/>
            <a:ext cx="4803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itchFamily="2" charset="2"/>
              <a:buChar char="²"/>
              <a:defRPr kumimoji="1"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楷体_GB2312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itchFamily="2" charset="2"/>
              <a:buChar char="²"/>
              <a:defRPr kumimoji="1" sz="2400" kern="12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itchFamily="2" charset="2"/>
              <a:buChar char="²"/>
              <a:defRPr kumimoji="1" sz="2400" kern="12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itchFamily="2" charset="2"/>
              <a:buChar char="²"/>
              <a:defRPr kumimoji="1" sz="2400" kern="12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itchFamily="2" charset="2"/>
              <a:buChar char="²"/>
              <a:defRPr kumimoji="1" sz="2400" kern="12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fld id="{C6B08D26-FE3D-4269-B690-C47D70667908}" type="slidenum">
              <a:rPr lang="en-US" smtClean="0"/>
              <a:pPr>
                <a:buFont typeface="Wingdings" pitchFamily="2" charset="2"/>
                <a:buNone/>
              </a:pPr>
              <a:t>19</a:t>
            </a:fld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683568" y="1964877"/>
            <a:ext cx="3888432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altLang="zh-CN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en-US" altLang="zh-CN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RV32</a:t>
            </a:r>
            <a:r>
              <a:rPr lang="zh-CN" altLang="en-US" b="1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函数的入口</a:t>
            </a:r>
          </a:p>
          <a:p>
            <a:pPr lvl="1">
              <a:buNone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en-US" altLang="zh-CN" dirty="0" err="1">
                <a:latin typeface="+mn-lt"/>
                <a:ea typeface="华文楷体" panose="02010600040101010101" pitchFamily="2" charset="-122"/>
              </a:rPr>
              <a:t>entry_label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:</a:t>
            </a:r>
          </a:p>
          <a:p>
            <a:pPr lvl="1">
              <a:buNone/>
            </a:pPr>
            <a:r>
              <a:rPr lang="en-US" altLang="zh-CN" dirty="0" err="1">
                <a:latin typeface="+mn-lt"/>
                <a:ea typeface="华文楷体" panose="02010600040101010101" pitchFamily="2" charset="-122"/>
              </a:rPr>
              <a:t>addi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 err="1">
                <a:latin typeface="+mn-lt"/>
                <a:ea typeface="华文楷体" panose="02010600040101010101" pitchFamily="2" charset="-122"/>
              </a:rPr>
              <a:t>sp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dirty="0" err="1">
                <a:latin typeface="+mn-lt"/>
                <a:ea typeface="华文楷体" panose="02010600040101010101" pitchFamily="2" charset="-122"/>
              </a:rPr>
              <a:t>sp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, -</a:t>
            </a:r>
            <a:r>
              <a:rPr lang="en-US" altLang="zh-CN" dirty="0" err="1">
                <a:latin typeface="+mn-lt"/>
                <a:ea typeface="华文楷体" panose="02010600040101010101" pitchFamily="2" charset="-122"/>
              </a:rPr>
              <a:t>framesize</a:t>
            </a:r>
            <a:endParaRPr lang="en-US" altLang="zh-CN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en-US" altLang="zh-CN" dirty="0" err="1">
                <a:latin typeface="+mn-lt"/>
                <a:ea typeface="华文楷体" panose="02010600040101010101" pitchFamily="2" charset="-122"/>
              </a:rPr>
              <a:t>sw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ra, framesize-4(</a:t>
            </a:r>
            <a:r>
              <a:rPr lang="en-US" altLang="zh-CN" dirty="0" err="1">
                <a:latin typeface="+mn-lt"/>
                <a:ea typeface="华文楷体" panose="02010600040101010101" pitchFamily="2" charset="-122"/>
              </a:rPr>
              <a:t>sp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)</a:t>
            </a:r>
          </a:p>
          <a:p>
            <a:pPr lvl="1">
              <a:buNone/>
            </a:pPr>
            <a:r>
              <a:rPr lang="en-US" altLang="zh-CN" b="0" i="0" dirty="0">
                <a:effectLst/>
                <a:latin typeface="+mn-lt"/>
                <a:ea typeface="华文楷体" panose="02010600040101010101" pitchFamily="2" charset="-122"/>
              </a:rPr>
              <a:t>…</a:t>
            </a:r>
          </a:p>
        </p:txBody>
      </p:sp>
      <p:sp>
        <p:nvSpPr>
          <p:cNvPr id="4" name="矩形 3"/>
          <p:cNvSpPr/>
          <p:nvPr/>
        </p:nvSpPr>
        <p:spPr>
          <a:xfrm>
            <a:off x="4922002" y="1965514"/>
            <a:ext cx="3764798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•"/>
            </a:pPr>
            <a:r>
              <a:rPr lang="en-US" altLang="zh-CN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RV32</a:t>
            </a:r>
            <a:r>
              <a:rPr lang="zh-CN" altLang="en-US" b="1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函数的结尾部分</a:t>
            </a:r>
          </a:p>
          <a:p>
            <a:pPr lvl="1">
              <a:buNone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en-US" altLang="zh-CN" dirty="0" err="1">
                <a:latin typeface="+mn-lt"/>
                <a:ea typeface="华文楷体" panose="02010600040101010101" pitchFamily="2" charset="-122"/>
              </a:rPr>
              <a:t>lw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ra, framesize-4(</a:t>
            </a:r>
            <a:r>
              <a:rPr lang="en-US" altLang="zh-CN" dirty="0" err="1">
                <a:latin typeface="+mn-lt"/>
                <a:ea typeface="华文楷体" panose="02010600040101010101" pitchFamily="2" charset="-122"/>
              </a:rPr>
              <a:t>sp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)</a:t>
            </a:r>
          </a:p>
          <a:p>
            <a:pPr lvl="1">
              <a:buNone/>
            </a:pPr>
            <a:r>
              <a:rPr lang="en-US" altLang="zh-CN" dirty="0" err="1">
                <a:latin typeface="+mn-lt"/>
                <a:ea typeface="华文楷体" panose="02010600040101010101" pitchFamily="2" charset="-122"/>
              </a:rPr>
              <a:t>addi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 err="1">
                <a:latin typeface="+mn-lt"/>
                <a:ea typeface="华文楷体" panose="02010600040101010101" pitchFamily="2" charset="-122"/>
              </a:rPr>
              <a:t>sp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dirty="0" err="1">
                <a:latin typeface="+mn-lt"/>
                <a:ea typeface="华文楷体" panose="02010600040101010101" pitchFamily="2" charset="-122"/>
              </a:rPr>
              <a:t>sp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dirty="0" err="1">
                <a:latin typeface="+mn-lt"/>
                <a:ea typeface="华文楷体" panose="02010600040101010101" pitchFamily="2" charset="-122"/>
              </a:rPr>
              <a:t>framesize</a:t>
            </a:r>
            <a:endParaRPr lang="en-US" altLang="zh-CN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en-US" altLang="zh-CN" dirty="0">
                <a:latin typeface="+mn-lt"/>
                <a:ea typeface="华文楷体" panose="02010600040101010101" pitchFamily="2" charset="-122"/>
              </a:rPr>
              <a:t>…</a:t>
            </a:r>
          </a:p>
          <a:p>
            <a:pPr lvl="1">
              <a:buNone/>
            </a:pPr>
            <a:r>
              <a:rPr lang="en-US" altLang="zh-CN" dirty="0">
                <a:latin typeface="+mn-lt"/>
                <a:ea typeface="华文楷体" panose="02010600040101010101" pitchFamily="2" charset="-122"/>
              </a:rPr>
              <a:t>ret</a:t>
            </a:r>
            <a:endParaRPr lang="en-US" altLang="zh-CN" b="0" i="0" dirty="0">
              <a:effectLst/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070519" y="4477283"/>
            <a:ext cx="121058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参数</a:t>
            </a:r>
            <a:endParaRPr lang="en-US" altLang="zh-CN" sz="2000" b="1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局部变量</a:t>
            </a:r>
            <a:endParaRPr lang="en-US" altLang="zh-CN" sz="2000" b="1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临时变量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822F651-FE43-4C32-B7B7-0872D770CD98}"/>
              </a:ext>
            </a:extLst>
          </p:cNvPr>
          <p:cNvSpPr/>
          <p:nvPr/>
        </p:nvSpPr>
        <p:spPr>
          <a:xfrm>
            <a:off x="6911582" y="5661248"/>
            <a:ext cx="21249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000" dirty="0">
                <a:latin typeface="Roboto"/>
              </a:rPr>
              <a:t>s0:Frame Pointer</a:t>
            </a:r>
          </a:p>
          <a:p>
            <a:pPr>
              <a:buNone/>
            </a:pPr>
            <a:r>
              <a:rPr lang="en-US" altLang="zh-CN" sz="2000" dirty="0">
                <a:latin typeface="Roboto"/>
              </a:rPr>
              <a:t>ra: Return </a:t>
            </a:r>
            <a:r>
              <a:rPr lang="en-US" altLang="zh-CN" sz="2000" dirty="0" err="1">
                <a:latin typeface="Roboto"/>
              </a:rPr>
              <a:t>Addr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7755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1"/>
          <p:cNvSpPr>
            <a:spLocks noChangeArrowheads="1"/>
          </p:cNvSpPr>
          <p:nvPr/>
        </p:nvSpPr>
        <p:spPr bwMode="auto">
          <a:xfrm>
            <a:off x="15494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3075" name="Text Box 20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066800" y="1159768"/>
            <a:ext cx="694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运行时存储组织的作用与任务</a:t>
            </a:r>
          </a:p>
        </p:txBody>
      </p:sp>
      <p:sp>
        <p:nvSpPr>
          <p:cNvPr id="3080" name="Text Box 25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071563" y="2637731"/>
            <a:ext cx="50339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存储分配策略</a:t>
            </a:r>
          </a:p>
        </p:txBody>
      </p:sp>
      <p:sp>
        <p:nvSpPr>
          <p:cNvPr id="3081" name="Text Box 26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071563" y="1921768"/>
            <a:ext cx="59483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程序运行时存储空间的布局</a:t>
            </a:r>
          </a:p>
        </p:txBody>
      </p:sp>
      <p:sp>
        <p:nvSpPr>
          <p:cNvPr id="3082" name="Text Box 27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066800" y="3323531"/>
            <a:ext cx="50339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活动记录</a:t>
            </a:r>
          </a:p>
        </p:txBody>
      </p:sp>
      <p:sp>
        <p:nvSpPr>
          <p:cNvPr id="3083" name="Text Box 29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1066800" y="4009331"/>
            <a:ext cx="50339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过程调用与参数传递</a:t>
            </a:r>
          </a:p>
        </p:txBody>
      </p:sp>
      <p:sp>
        <p:nvSpPr>
          <p:cNvPr id="2" name="Text Box 30">
            <a:hlinkClick r:id="rId7" action="ppaction://hlinksldjump"/>
            <a:extLst>
              <a:ext uri="{FF2B5EF4-FFF2-40B4-BE49-F238E27FC236}">
                <a16:creationId xmlns:a16="http://schemas.microsoft.com/office/drawing/2014/main" id="{655C816B-274E-88CE-69D1-F911C4F81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5369842"/>
            <a:ext cx="77057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面向对象程序运行时组织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（选讲）</a:t>
            </a:r>
          </a:p>
        </p:txBody>
      </p:sp>
      <p:sp>
        <p:nvSpPr>
          <p:cNvPr id="3" name="Text Box 30">
            <a:hlinkClick r:id="rId8" action="ppaction://hlinksldjump"/>
            <a:extLst>
              <a:ext uri="{FF2B5EF4-FFF2-40B4-BE49-F238E27FC236}">
                <a16:creationId xmlns:a16="http://schemas.microsoft.com/office/drawing/2014/main" id="{CE17E5F6-C8E1-1553-93E6-7FE9B9796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653136"/>
            <a:ext cx="768253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itchFamily="2" charset="2"/>
              <a:buChar char="²"/>
            </a:pPr>
            <a:r>
              <a:rPr kumimoji="1" lang="en-US" altLang="zh-CN" sz="32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1" lang="zh-CN" altLang="en-US" sz="32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垃圾回收</a:t>
            </a:r>
            <a:r>
              <a:rPr kumimoji="1" lang="zh-CN" altLang="en-US" sz="3200" b="1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（选讲）</a:t>
            </a:r>
          </a:p>
        </p:txBody>
      </p:sp>
      <p:sp>
        <p:nvSpPr>
          <p:cNvPr id="4" name="Text Box 30">
            <a:hlinkClick r:id="rId9" action="ppaction://hlinksldjump"/>
            <a:extLst>
              <a:ext uri="{FF2B5EF4-FFF2-40B4-BE49-F238E27FC236}">
                <a16:creationId xmlns:a16="http://schemas.microsoft.com/office/drawing/2014/main" id="{03AB70C1-DC8B-71A5-82AE-BC226F66B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761" y="6084585"/>
            <a:ext cx="77057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itchFamily="2" charset="2"/>
              <a:buChar char="²"/>
            </a:pPr>
            <a:r>
              <a:rPr kumimoji="1" lang="en-US" altLang="zh-CN" sz="32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1" lang="zh-CN" altLang="en-US" sz="32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函数式</a:t>
            </a:r>
            <a:r>
              <a:rPr lang="zh-CN" altLang="en-US" sz="32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程序</a:t>
            </a:r>
            <a:r>
              <a:rPr kumimoji="1" lang="zh-CN" altLang="en-US" sz="32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运行时组织</a:t>
            </a:r>
            <a:r>
              <a:rPr kumimoji="1" lang="zh-CN" altLang="en-US" sz="3200" b="1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（选讲）</a:t>
            </a:r>
          </a:p>
        </p:txBody>
      </p:sp>
      <p:sp>
        <p:nvSpPr>
          <p:cNvPr id="3076" name="AutoShape 2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7" name="AutoShape 2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8" name="AutoShape 2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9" name="AutoShape 2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15494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609600" y="106680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活动记录</a:t>
            </a:r>
          </a:p>
        </p:txBody>
      </p:sp>
      <p:sp>
        <p:nvSpPr>
          <p:cNvPr id="2048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048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048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048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990600" y="1677988"/>
            <a:ext cx="7010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过程活动记录的栈式分配举例</a:t>
            </a: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4876800" y="3200400"/>
            <a:ext cx="0" cy="3429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7467600" y="3200400"/>
            <a:ext cx="0" cy="3429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>
            <a:off x="4876800" y="66294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>
            <a:off x="4876800" y="58674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0493" name="Rectangle 14"/>
          <p:cNvSpPr>
            <a:spLocks noChangeArrowheads="1"/>
          </p:cNvSpPr>
          <p:nvPr/>
        </p:nvSpPr>
        <p:spPr bwMode="auto">
          <a:xfrm>
            <a:off x="4929188" y="6038850"/>
            <a:ext cx="2462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main 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的活动记录</a:t>
            </a:r>
          </a:p>
        </p:txBody>
      </p:sp>
      <p:sp>
        <p:nvSpPr>
          <p:cNvPr id="20494" name="Text Box 20"/>
          <p:cNvSpPr txBox="1">
            <a:spLocks noChangeArrowheads="1"/>
          </p:cNvSpPr>
          <p:nvPr/>
        </p:nvSpPr>
        <p:spPr bwMode="auto">
          <a:xfrm>
            <a:off x="1676400" y="2438400"/>
            <a:ext cx="205740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void p( )  {  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  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   q( );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} </a:t>
            </a:r>
          </a:p>
          <a:p>
            <a:pPr>
              <a:buFont typeface="Wingdings" pitchFamily="2" charset="2"/>
              <a:buNone/>
            </a:pPr>
            <a:endParaRPr kumimoji="0" lang="en-US" altLang="zh-CN" sz="200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void q( )  { 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  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   q( );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} </a:t>
            </a:r>
          </a:p>
          <a:p>
            <a:pPr>
              <a:buFont typeface="Wingdings" pitchFamily="2" charset="2"/>
              <a:buNone/>
            </a:pPr>
            <a:endParaRPr kumimoji="0" lang="en-US" altLang="zh-CN" sz="200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int main  {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   p( );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}</a:t>
            </a:r>
          </a:p>
        </p:txBody>
      </p:sp>
      <p:sp>
        <p:nvSpPr>
          <p:cNvPr id="20495" name="Line 25"/>
          <p:cNvSpPr>
            <a:spLocks noChangeShapeType="1"/>
          </p:cNvSpPr>
          <p:nvPr/>
        </p:nvSpPr>
        <p:spPr bwMode="auto">
          <a:xfrm>
            <a:off x="4876800" y="51054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0496" name="Rectangle 26"/>
          <p:cNvSpPr>
            <a:spLocks noChangeArrowheads="1"/>
          </p:cNvSpPr>
          <p:nvPr/>
        </p:nvSpPr>
        <p:spPr bwMode="auto">
          <a:xfrm>
            <a:off x="4929188" y="5276850"/>
            <a:ext cx="2462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p 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的活动记录</a:t>
            </a:r>
          </a:p>
        </p:txBody>
      </p:sp>
      <p:sp>
        <p:nvSpPr>
          <p:cNvPr id="20497" name="Line 27"/>
          <p:cNvSpPr>
            <a:spLocks noChangeShapeType="1"/>
          </p:cNvSpPr>
          <p:nvPr/>
        </p:nvSpPr>
        <p:spPr bwMode="auto">
          <a:xfrm>
            <a:off x="4876800" y="43434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0498" name="Rectangle 28"/>
          <p:cNvSpPr>
            <a:spLocks noChangeArrowheads="1"/>
          </p:cNvSpPr>
          <p:nvPr/>
        </p:nvSpPr>
        <p:spPr bwMode="auto">
          <a:xfrm>
            <a:off x="4876800" y="451485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q 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的活动记录</a:t>
            </a:r>
          </a:p>
        </p:txBody>
      </p:sp>
      <p:sp>
        <p:nvSpPr>
          <p:cNvPr id="20499" name="Line 29"/>
          <p:cNvSpPr>
            <a:spLocks noChangeShapeType="1"/>
          </p:cNvSpPr>
          <p:nvPr/>
        </p:nvSpPr>
        <p:spPr bwMode="auto">
          <a:xfrm>
            <a:off x="4876800" y="35814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0500" name="Rectangle 30"/>
          <p:cNvSpPr>
            <a:spLocks noChangeArrowheads="1"/>
          </p:cNvSpPr>
          <p:nvPr/>
        </p:nvSpPr>
        <p:spPr bwMode="auto">
          <a:xfrm>
            <a:off x="4929188" y="3752850"/>
            <a:ext cx="2462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q 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的活动记录</a:t>
            </a:r>
          </a:p>
        </p:txBody>
      </p:sp>
      <p:sp>
        <p:nvSpPr>
          <p:cNvPr id="20501" name="Rectangle 31"/>
          <p:cNvSpPr>
            <a:spLocks noChangeArrowheads="1"/>
          </p:cNvSpPr>
          <p:nvPr/>
        </p:nvSpPr>
        <p:spPr bwMode="auto">
          <a:xfrm>
            <a:off x="4343400" y="2225675"/>
            <a:ext cx="357020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函数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q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被第二次激活时运</a:t>
            </a: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行栈上活动记录分配情况</a:t>
            </a:r>
          </a:p>
        </p:txBody>
      </p:sp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5494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838200" y="137160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活动记录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219200" y="1995488"/>
            <a:ext cx="6057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典型的过程活动记录结构</a:t>
            </a:r>
            <a:endParaRPr lang="zh-CN" altLang="en-US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509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510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511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512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1763713" y="2590800"/>
            <a:ext cx="0" cy="36576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>
            <a:off x="5040313" y="2590800"/>
            <a:ext cx="0" cy="36576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>
            <a:off x="1763713" y="6248400"/>
            <a:ext cx="3276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>
            <a:off x="1763713" y="5486400"/>
            <a:ext cx="3276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1763713" y="56388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控制信息</a:t>
            </a:r>
          </a:p>
        </p:txBody>
      </p:sp>
      <p:sp>
        <p:nvSpPr>
          <p:cNvPr id="21518" name="Line 15"/>
          <p:cNvSpPr>
            <a:spLocks noChangeShapeType="1"/>
          </p:cNvSpPr>
          <p:nvPr/>
        </p:nvSpPr>
        <p:spPr bwMode="auto">
          <a:xfrm>
            <a:off x="1763713" y="4876800"/>
            <a:ext cx="3276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519" name="Rectangle 16"/>
          <p:cNvSpPr>
            <a:spLocks noChangeArrowheads="1"/>
          </p:cNvSpPr>
          <p:nvPr/>
        </p:nvSpPr>
        <p:spPr bwMode="auto">
          <a:xfrm>
            <a:off x="1816100" y="4953000"/>
            <a:ext cx="3148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过程实际参数</a:t>
            </a:r>
          </a:p>
        </p:txBody>
      </p:sp>
      <p:sp>
        <p:nvSpPr>
          <p:cNvPr id="21520" name="Line 17"/>
          <p:cNvSpPr>
            <a:spLocks noChangeShapeType="1"/>
          </p:cNvSpPr>
          <p:nvPr/>
        </p:nvSpPr>
        <p:spPr bwMode="auto">
          <a:xfrm>
            <a:off x="1763713" y="4267200"/>
            <a:ext cx="3276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521" name="Rectangle 18"/>
          <p:cNvSpPr>
            <a:spLocks noChangeArrowheads="1"/>
          </p:cNvSpPr>
          <p:nvPr/>
        </p:nvSpPr>
        <p:spPr bwMode="auto">
          <a:xfrm>
            <a:off x="1763713" y="4343400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固定大小的局部数据区</a:t>
            </a:r>
          </a:p>
        </p:txBody>
      </p:sp>
      <p:sp>
        <p:nvSpPr>
          <p:cNvPr id="21522" name="Line 19"/>
          <p:cNvSpPr>
            <a:spLocks noChangeShapeType="1"/>
          </p:cNvSpPr>
          <p:nvPr/>
        </p:nvSpPr>
        <p:spPr bwMode="auto">
          <a:xfrm>
            <a:off x="1763713" y="3657600"/>
            <a:ext cx="3276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523" name="Rectangle 20"/>
          <p:cNvSpPr>
            <a:spLocks noChangeArrowheads="1"/>
          </p:cNvSpPr>
          <p:nvPr/>
        </p:nvSpPr>
        <p:spPr bwMode="auto">
          <a:xfrm>
            <a:off x="1816100" y="3733800"/>
            <a:ext cx="3224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动态数组区</a:t>
            </a:r>
          </a:p>
        </p:txBody>
      </p:sp>
      <p:sp>
        <p:nvSpPr>
          <p:cNvPr id="21524" name="Rectangle 33"/>
          <p:cNvSpPr>
            <a:spLocks noChangeArrowheads="1"/>
          </p:cNvSpPr>
          <p:nvPr/>
        </p:nvSpPr>
        <p:spPr bwMode="auto">
          <a:xfrm>
            <a:off x="1816100" y="3124200"/>
            <a:ext cx="3148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临时工作单元</a:t>
            </a:r>
          </a:p>
        </p:txBody>
      </p:sp>
      <p:sp>
        <p:nvSpPr>
          <p:cNvPr id="21525" name="Rectangle 34"/>
          <p:cNvSpPr>
            <a:spLocks noChangeArrowheads="1"/>
          </p:cNvSpPr>
          <p:nvPr/>
        </p:nvSpPr>
        <p:spPr bwMode="auto">
          <a:xfrm>
            <a:off x="5413375" y="5927725"/>
            <a:ext cx="313213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FP 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（栈桢基址寄存器）</a:t>
            </a:r>
            <a:endParaRPr lang="en-US" altLang="zh-CN" sz="2000" b="1" dirty="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dirty="0"/>
              <a:t>  RISC-V32</a:t>
            </a:r>
            <a:r>
              <a:rPr lang="zh-CN" altLang="en-US" sz="2000" dirty="0"/>
              <a:t>：</a:t>
            </a:r>
            <a:r>
              <a:rPr lang="en-US" altLang="zh-CN" sz="2000" dirty="0"/>
              <a:t>S0</a:t>
            </a:r>
            <a:endParaRPr lang="zh-CN" altLang="en-US" sz="2000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526" name="Line 35"/>
          <p:cNvSpPr>
            <a:spLocks noChangeShapeType="1"/>
          </p:cNvSpPr>
          <p:nvPr/>
        </p:nvSpPr>
        <p:spPr bwMode="auto">
          <a:xfrm flipH="1">
            <a:off x="5040313" y="6156325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527" name="Rectangle 38"/>
          <p:cNvSpPr>
            <a:spLocks noChangeArrowheads="1"/>
          </p:cNvSpPr>
          <p:nvPr/>
        </p:nvSpPr>
        <p:spPr bwMode="auto">
          <a:xfrm>
            <a:off x="6172200" y="363288263"/>
            <a:ext cx="25765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/>
              <a:t>TOP</a:t>
            </a:r>
            <a:r>
              <a:rPr lang="zh-CN" altLang="en-US" sz="2000" b="1"/>
              <a:t>（栈顶寄存器）</a:t>
            </a:r>
          </a:p>
        </p:txBody>
      </p:sp>
      <p:sp>
        <p:nvSpPr>
          <p:cNvPr id="21528" name="Line 39"/>
          <p:cNvSpPr>
            <a:spLocks noChangeShapeType="1"/>
          </p:cNvSpPr>
          <p:nvPr/>
        </p:nvSpPr>
        <p:spPr bwMode="auto">
          <a:xfrm flipH="1">
            <a:off x="5040313" y="2895600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529" name="Line 40"/>
          <p:cNvSpPr>
            <a:spLocks noChangeShapeType="1"/>
          </p:cNvSpPr>
          <p:nvPr/>
        </p:nvSpPr>
        <p:spPr bwMode="auto">
          <a:xfrm>
            <a:off x="1763713" y="2971800"/>
            <a:ext cx="3276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530" name="Rectangle 41"/>
          <p:cNvSpPr>
            <a:spLocks noChangeArrowheads="1"/>
          </p:cNvSpPr>
          <p:nvPr/>
        </p:nvSpPr>
        <p:spPr bwMode="auto">
          <a:xfrm>
            <a:off x="5486400" y="2708275"/>
            <a:ext cx="30241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TOP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（栈顶指针寄存器）</a:t>
            </a:r>
            <a:endParaRPr lang="en-US" altLang="zh-CN" sz="2000" b="1" dirty="0">
              <a:latin typeface="+mn-lt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sz="2000" dirty="0"/>
              <a:t> RISC-V32</a:t>
            </a:r>
            <a:r>
              <a:rPr lang="zh-CN" altLang="en-US" sz="2000" dirty="0"/>
              <a:t>：</a:t>
            </a:r>
            <a:r>
              <a:rPr lang="en-US" altLang="zh-CN" sz="2000" dirty="0"/>
              <a:t>SP</a:t>
            </a:r>
            <a:endParaRPr lang="zh-CN" altLang="en-US" sz="2000" dirty="0"/>
          </a:p>
        </p:txBody>
      </p:sp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5494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609600" y="114300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活动记录</a:t>
            </a:r>
          </a:p>
        </p:txBody>
      </p:sp>
      <p:sp>
        <p:nvSpPr>
          <p:cNvPr id="22532" name="Rectangle 8"/>
          <p:cNvSpPr>
            <a:spLocks noChangeArrowheads="1"/>
          </p:cNvSpPr>
          <p:nvPr/>
        </p:nvSpPr>
        <p:spPr bwMode="auto">
          <a:xfrm>
            <a:off x="723900" y="1676400"/>
            <a:ext cx="6057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过程活动记录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  <a:endParaRPr lang="zh-CN" altLang="en-US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2533" name="AutoShape 2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2534" name="AutoShape 2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2535" name="AutoShape 2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2536" name="AutoShape 23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2537" name="Line 24"/>
          <p:cNvSpPr>
            <a:spLocks noChangeShapeType="1"/>
          </p:cNvSpPr>
          <p:nvPr/>
        </p:nvSpPr>
        <p:spPr bwMode="auto">
          <a:xfrm>
            <a:off x="3886200" y="2971800"/>
            <a:ext cx="0" cy="2971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2538" name="Line 25"/>
          <p:cNvSpPr>
            <a:spLocks noChangeShapeType="1"/>
          </p:cNvSpPr>
          <p:nvPr/>
        </p:nvSpPr>
        <p:spPr bwMode="auto">
          <a:xfrm>
            <a:off x="6477000" y="2971800"/>
            <a:ext cx="0" cy="2971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2539" name="Line 26"/>
          <p:cNvSpPr>
            <a:spLocks noChangeShapeType="1"/>
          </p:cNvSpPr>
          <p:nvPr/>
        </p:nvSpPr>
        <p:spPr bwMode="auto">
          <a:xfrm>
            <a:off x="3886200" y="59436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2540" name="Line 27"/>
          <p:cNvSpPr>
            <a:spLocks noChangeShapeType="1"/>
          </p:cNvSpPr>
          <p:nvPr/>
        </p:nvSpPr>
        <p:spPr bwMode="auto">
          <a:xfrm>
            <a:off x="3886200" y="51816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2541" name="Rectangle 28"/>
          <p:cNvSpPr>
            <a:spLocks noChangeArrowheads="1"/>
          </p:cNvSpPr>
          <p:nvPr/>
        </p:nvSpPr>
        <p:spPr bwMode="auto">
          <a:xfrm>
            <a:off x="4468813" y="5334000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控制信息</a:t>
            </a:r>
          </a:p>
        </p:txBody>
      </p:sp>
      <p:sp>
        <p:nvSpPr>
          <p:cNvPr id="22542" name="Text Box 29"/>
          <p:cNvSpPr txBox="1">
            <a:spLocks noChangeArrowheads="1"/>
          </p:cNvSpPr>
          <p:nvPr/>
        </p:nvSpPr>
        <p:spPr bwMode="auto">
          <a:xfrm>
            <a:off x="1447800" y="2422525"/>
            <a:ext cx="228600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void p( int a)  {  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   float b;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   float c[10];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   b=c[a];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} </a:t>
            </a:r>
          </a:p>
        </p:txBody>
      </p:sp>
      <p:sp>
        <p:nvSpPr>
          <p:cNvPr id="22543" name="Line 30"/>
          <p:cNvSpPr>
            <a:spLocks noChangeShapeType="1"/>
          </p:cNvSpPr>
          <p:nvPr/>
        </p:nvSpPr>
        <p:spPr bwMode="auto">
          <a:xfrm>
            <a:off x="3886200" y="45720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2544" name="Rectangle 31"/>
          <p:cNvSpPr>
            <a:spLocks noChangeArrowheads="1"/>
          </p:cNvSpPr>
          <p:nvPr/>
        </p:nvSpPr>
        <p:spPr bwMode="auto">
          <a:xfrm>
            <a:off x="3938588" y="4648200"/>
            <a:ext cx="2462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</a:t>
            </a:r>
            <a:endParaRPr lang="en-US" altLang="zh-CN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2545" name="Line 32"/>
          <p:cNvSpPr>
            <a:spLocks noChangeShapeType="1"/>
          </p:cNvSpPr>
          <p:nvPr/>
        </p:nvSpPr>
        <p:spPr bwMode="auto">
          <a:xfrm>
            <a:off x="3886200" y="39624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2546" name="Rectangle 33"/>
          <p:cNvSpPr>
            <a:spLocks noChangeArrowheads="1"/>
          </p:cNvSpPr>
          <p:nvPr/>
        </p:nvSpPr>
        <p:spPr bwMode="auto">
          <a:xfrm>
            <a:off x="3886200" y="40386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b</a:t>
            </a:r>
            <a:endParaRPr lang="en-US" altLang="zh-CN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2547" name="Line 34"/>
          <p:cNvSpPr>
            <a:spLocks noChangeShapeType="1"/>
          </p:cNvSpPr>
          <p:nvPr/>
        </p:nvSpPr>
        <p:spPr bwMode="auto">
          <a:xfrm>
            <a:off x="3886200" y="33528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2548" name="Rectangle 35"/>
          <p:cNvSpPr>
            <a:spLocks noChangeArrowheads="1"/>
          </p:cNvSpPr>
          <p:nvPr/>
        </p:nvSpPr>
        <p:spPr bwMode="auto">
          <a:xfrm>
            <a:off x="3938588" y="3429000"/>
            <a:ext cx="2462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c</a:t>
            </a:r>
            <a:endParaRPr lang="en-US" altLang="zh-CN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2549" name="Rectangle 36"/>
          <p:cNvSpPr>
            <a:spLocks noChangeArrowheads="1"/>
          </p:cNvSpPr>
          <p:nvPr/>
        </p:nvSpPr>
        <p:spPr bwMode="auto">
          <a:xfrm>
            <a:off x="3817938" y="2362200"/>
            <a:ext cx="2659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函数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p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的活动记录</a:t>
            </a:r>
          </a:p>
        </p:txBody>
      </p:sp>
      <p:sp>
        <p:nvSpPr>
          <p:cNvPr id="22550" name="Rectangle 37"/>
          <p:cNvSpPr>
            <a:spLocks noChangeArrowheads="1"/>
          </p:cNvSpPr>
          <p:nvPr/>
        </p:nvSpPr>
        <p:spPr bwMode="auto">
          <a:xfrm>
            <a:off x="7010400" y="556260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</a:rPr>
              <a:t>Offset = 0</a:t>
            </a:r>
          </a:p>
        </p:txBody>
      </p:sp>
      <p:sp>
        <p:nvSpPr>
          <p:cNvPr id="22551" name="Line 38"/>
          <p:cNvSpPr>
            <a:spLocks noChangeShapeType="1"/>
          </p:cNvSpPr>
          <p:nvPr/>
        </p:nvSpPr>
        <p:spPr bwMode="auto">
          <a:xfrm flipH="1">
            <a:off x="6477000" y="5791200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2552" name="Rectangle 39"/>
          <p:cNvSpPr>
            <a:spLocks noChangeArrowheads="1"/>
          </p:cNvSpPr>
          <p:nvPr/>
        </p:nvSpPr>
        <p:spPr bwMode="auto">
          <a:xfrm>
            <a:off x="7010400" y="4860925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</a:rPr>
              <a:t>Offset = 3</a:t>
            </a:r>
          </a:p>
        </p:txBody>
      </p:sp>
      <p:sp>
        <p:nvSpPr>
          <p:cNvPr id="22553" name="Line 40"/>
          <p:cNvSpPr>
            <a:spLocks noChangeShapeType="1"/>
          </p:cNvSpPr>
          <p:nvPr/>
        </p:nvSpPr>
        <p:spPr bwMode="auto">
          <a:xfrm flipH="1">
            <a:off x="6477000" y="5089525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2554" name="Rectangle 41"/>
          <p:cNvSpPr>
            <a:spLocks noChangeArrowheads="1"/>
          </p:cNvSpPr>
          <p:nvPr/>
        </p:nvSpPr>
        <p:spPr bwMode="auto">
          <a:xfrm>
            <a:off x="7010400" y="426720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</a:rPr>
              <a:t>Offset = 4</a:t>
            </a:r>
          </a:p>
        </p:txBody>
      </p:sp>
      <p:sp>
        <p:nvSpPr>
          <p:cNvPr id="22555" name="Line 42"/>
          <p:cNvSpPr>
            <a:spLocks noChangeShapeType="1"/>
          </p:cNvSpPr>
          <p:nvPr/>
        </p:nvSpPr>
        <p:spPr bwMode="auto">
          <a:xfrm flipH="1">
            <a:off x="6477000" y="4495800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2556" name="Rectangle 43"/>
          <p:cNvSpPr>
            <a:spLocks noChangeArrowheads="1"/>
          </p:cNvSpPr>
          <p:nvPr/>
        </p:nvSpPr>
        <p:spPr bwMode="auto">
          <a:xfrm>
            <a:off x="7010400" y="365760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</a:rPr>
              <a:t>Offset = 6</a:t>
            </a:r>
          </a:p>
        </p:txBody>
      </p:sp>
      <p:sp>
        <p:nvSpPr>
          <p:cNvPr id="22557" name="Line 44"/>
          <p:cNvSpPr>
            <a:spLocks noChangeShapeType="1"/>
          </p:cNvSpPr>
          <p:nvPr/>
        </p:nvSpPr>
        <p:spPr bwMode="auto">
          <a:xfrm flipH="1">
            <a:off x="6477000" y="3886200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2558" name="Rectangle 45"/>
          <p:cNvSpPr>
            <a:spLocks noChangeArrowheads="1"/>
          </p:cNvSpPr>
          <p:nvPr/>
        </p:nvSpPr>
        <p:spPr bwMode="auto">
          <a:xfrm>
            <a:off x="7086600" y="304800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</a:rPr>
              <a:t>Offset = 26</a:t>
            </a:r>
          </a:p>
        </p:txBody>
      </p:sp>
      <p:sp>
        <p:nvSpPr>
          <p:cNvPr id="22559" name="Line 46"/>
          <p:cNvSpPr>
            <a:spLocks noChangeShapeType="1"/>
          </p:cNvSpPr>
          <p:nvPr/>
        </p:nvSpPr>
        <p:spPr bwMode="auto">
          <a:xfrm flipH="1">
            <a:off x="6477000" y="3276600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15494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609600" y="106680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活动记录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723900" y="1600200"/>
            <a:ext cx="3848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过程活动记录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  <a:endParaRPr lang="zh-CN" altLang="en-US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3557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3558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3559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3560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>
            <a:off x="4267200" y="1752600"/>
            <a:ext cx="0" cy="470852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>
            <a:off x="6858000" y="1752600"/>
            <a:ext cx="0" cy="470852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>
            <a:off x="4267200" y="6461125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>
            <a:off x="4267200" y="5699125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4849813" y="5851525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控制信息</a:t>
            </a:r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1447800" y="2422525"/>
            <a:ext cx="22860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static int N</a:t>
            </a:r>
            <a:r>
              <a:rPr kumimoji="0" lang="zh-CN" altLang="en-US" sz="2000">
                <a:latin typeface="+mn-lt"/>
                <a:ea typeface="华文楷体" panose="02010600040101010101" pitchFamily="2" charset="-122"/>
              </a:rPr>
              <a:t>；</a:t>
            </a:r>
          </a:p>
          <a:p>
            <a:pPr>
              <a:buFont typeface="Wingdings" pitchFamily="2" charset="2"/>
              <a:buNone/>
            </a:pPr>
            <a:endParaRPr kumimoji="0" lang="zh-CN" altLang="en-US" sz="200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void p( int a)  {  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   float b;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   float c[10];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   float d[N];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   float e;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   …</a:t>
            </a:r>
          </a:p>
          <a:p>
            <a:pPr>
              <a:buFont typeface="Wingdings" pitchFamily="2" charset="2"/>
              <a:buNone/>
            </a:pPr>
            <a:endParaRPr kumimoji="0" lang="en-US" altLang="zh-CN" sz="200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} </a:t>
            </a:r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>
            <a:off x="4267200" y="51816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4319588" y="5181600"/>
            <a:ext cx="2462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</a:t>
            </a:r>
            <a:endParaRPr lang="en-US" altLang="zh-CN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3569" name="Line 17"/>
          <p:cNvSpPr>
            <a:spLocks noChangeShapeType="1"/>
          </p:cNvSpPr>
          <p:nvPr/>
        </p:nvSpPr>
        <p:spPr bwMode="auto">
          <a:xfrm>
            <a:off x="4267200" y="46482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4343400" y="46482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b</a:t>
            </a:r>
            <a:endParaRPr lang="en-US" altLang="zh-CN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3571" name="Line 19"/>
          <p:cNvSpPr>
            <a:spLocks noChangeShapeType="1"/>
          </p:cNvSpPr>
          <p:nvPr/>
        </p:nvSpPr>
        <p:spPr bwMode="auto">
          <a:xfrm>
            <a:off x="4267200" y="41148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4319588" y="4114800"/>
            <a:ext cx="2462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c</a:t>
            </a:r>
            <a:endParaRPr lang="en-US" altLang="zh-CN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3573" name="Rectangle 21"/>
          <p:cNvSpPr>
            <a:spLocks noChangeArrowheads="1"/>
          </p:cNvSpPr>
          <p:nvPr/>
        </p:nvSpPr>
        <p:spPr bwMode="auto">
          <a:xfrm>
            <a:off x="4191000" y="1219200"/>
            <a:ext cx="2659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函数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p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的活动记录</a:t>
            </a:r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7391400" y="6080125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</a:rPr>
              <a:t>Offset = 0</a:t>
            </a:r>
          </a:p>
        </p:txBody>
      </p:sp>
      <p:sp>
        <p:nvSpPr>
          <p:cNvPr id="23575" name="Line 23"/>
          <p:cNvSpPr>
            <a:spLocks noChangeShapeType="1"/>
          </p:cNvSpPr>
          <p:nvPr/>
        </p:nvSpPr>
        <p:spPr bwMode="auto">
          <a:xfrm flipH="1">
            <a:off x="6858000" y="6308725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7391400" y="537845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</a:rPr>
              <a:t>Offset = 3</a:t>
            </a:r>
          </a:p>
        </p:txBody>
      </p:sp>
      <p:sp>
        <p:nvSpPr>
          <p:cNvPr id="23577" name="Line 25"/>
          <p:cNvSpPr>
            <a:spLocks noChangeShapeType="1"/>
          </p:cNvSpPr>
          <p:nvPr/>
        </p:nvSpPr>
        <p:spPr bwMode="auto">
          <a:xfrm flipH="1">
            <a:off x="6858000" y="5607050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7391400" y="4860925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</a:rPr>
              <a:t>Offset = 4</a:t>
            </a:r>
          </a:p>
        </p:txBody>
      </p:sp>
      <p:sp>
        <p:nvSpPr>
          <p:cNvPr id="23579" name="Line 27"/>
          <p:cNvSpPr>
            <a:spLocks noChangeShapeType="1"/>
          </p:cNvSpPr>
          <p:nvPr/>
        </p:nvSpPr>
        <p:spPr bwMode="auto">
          <a:xfrm flipH="1">
            <a:off x="6858000" y="5089525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3580" name="Rectangle 28"/>
          <p:cNvSpPr>
            <a:spLocks noChangeArrowheads="1"/>
          </p:cNvSpPr>
          <p:nvPr/>
        </p:nvSpPr>
        <p:spPr bwMode="auto">
          <a:xfrm>
            <a:off x="7391400" y="4327525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</a:rPr>
              <a:t>Offset = 6</a:t>
            </a:r>
          </a:p>
        </p:txBody>
      </p:sp>
      <p:sp>
        <p:nvSpPr>
          <p:cNvPr id="23581" name="Line 29"/>
          <p:cNvSpPr>
            <a:spLocks noChangeShapeType="1"/>
          </p:cNvSpPr>
          <p:nvPr/>
        </p:nvSpPr>
        <p:spPr bwMode="auto">
          <a:xfrm flipH="1">
            <a:off x="6858000" y="4556125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3582" name="Rectangle 30"/>
          <p:cNvSpPr>
            <a:spLocks noChangeArrowheads="1"/>
          </p:cNvSpPr>
          <p:nvPr/>
        </p:nvSpPr>
        <p:spPr bwMode="auto">
          <a:xfrm>
            <a:off x="7467600" y="3794125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</a:rPr>
              <a:t>Offset = 26</a:t>
            </a:r>
          </a:p>
        </p:txBody>
      </p:sp>
      <p:sp>
        <p:nvSpPr>
          <p:cNvPr id="23583" name="Line 31"/>
          <p:cNvSpPr>
            <a:spLocks noChangeShapeType="1"/>
          </p:cNvSpPr>
          <p:nvPr/>
        </p:nvSpPr>
        <p:spPr bwMode="auto">
          <a:xfrm flipH="1">
            <a:off x="6858000" y="4022725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3584" name="Rectangle 32"/>
          <p:cNvSpPr>
            <a:spLocks noChangeArrowheads="1"/>
          </p:cNvSpPr>
          <p:nvPr/>
        </p:nvSpPr>
        <p:spPr bwMode="auto">
          <a:xfrm>
            <a:off x="1219200" y="5715000"/>
            <a:ext cx="23054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/*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为动态数组*</a:t>
            </a:r>
            <a:r>
              <a:rPr lang="en-US" altLang="zh-CN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/</a:t>
            </a:r>
          </a:p>
        </p:txBody>
      </p:sp>
      <p:sp>
        <p:nvSpPr>
          <p:cNvPr id="23585" name="Line 33"/>
          <p:cNvSpPr>
            <a:spLocks noChangeShapeType="1"/>
          </p:cNvSpPr>
          <p:nvPr/>
        </p:nvSpPr>
        <p:spPr bwMode="auto">
          <a:xfrm>
            <a:off x="4267200" y="35814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3586" name="Line 34"/>
          <p:cNvSpPr>
            <a:spLocks noChangeShapeType="1"/>
          </p:cNvSpPr>
          <p:nvPr/>
        </p:nvSpPr>
        <p:spPr bwMode="auto">
          <a:xfrm>
            <a:off x="4267200" y="30480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3587" name="Rectangle 35"/>
          <p:cNvSpPr>
            <a:spLocks noChangeArrowheads="1"/>
          </p:cNvSpPr>
          <p:nvPr/>
        </p:nvSpPr>
        <p:spPr bwMode="auto">
          <a:xfrm>
            <a:off x="4319588" y="3048000"/>
            <a:ext cx="2462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指向</a:t>
            </a: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 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的指针</a:t>
            </a:r>
          </a:p>
        </p:txBody>
      </p:sp>
      <p:sp>
        <p:nvSpPr>
          <p:cNvPr id="23588" name="Rectangle 36"/>
          <p:cNvSpPr>
            <a:spLocks noChangeArrowheads="1"/>
          </p:cNvSpPr>
          <p:nvPr/>
        </p:nvSpPr>
        <p:spPr bwMode="auto">
          <a:xfrm>
            <a:off x="4319588" y="3581400"/>
            <a:ext cx="2462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内情向量（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N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23589" name="Line 37"/>
          <p:cNvSpPr>
            <a:spLocks noChangeShapeType="1"/>
          </p:cNvSpPr>
          <p:nvPr/>
        </p:nvSpPr>
        <p:spPr bwMode="auto">
          <a:xfrm>
            <a:off x="4267200" y="25146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3590" name="Rectangle 38"/>
          <p:cNvSpPr>
            <a:spLocks noChangeArrowheads="1"/>
          </p:cNvSpPr>
          <p:nvPr/>
        </p:nvSpPr>
        <p:spPr bwMode="auto">
          <a:xfrm>
            <a:off x="4319588" y="2514600"/>
            <a:ext cx="2462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e</a:t>
            </a:r>
            <a:endParaRPr lang="en-US" altLang="zh-CN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3591" name="Line 39"/>
          <p:cNvSpPr>
            <a:spLocks noChangeShapeType="1"/>
          </p:cNvSpPr>
          <p:nvPr/>
        </p:nvSpPr>
        <p:spPr bwMode="auto">
          <a:xfrm>
            <a:off x="4267200" y="19812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3592" name="Rectangle 40"/>
          <p:cNvSpPr>
            <a:spLocks noChangeArrowheads="1"/>
          </p:cNvSpPr>
          <p:nvPr/>
        </p:nvSpPr>
        <p:spPr bwMode="auto">
          <a:xfrm>
            <a:off x="4319588" y="1981200"/>
            <a:ext cx="2462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</a:t>
            </a:r>
            <a:endParaRPr lang="en-US" altLang="zh-CN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3593" name="Rectangle 41"/>
          <p:cNvSpPr>
            <a:spLocks noChangeArrowheads="1"/>
          </p:cNvSpPr>
          <p:nvPr/>
        </p:nvSpPr>
        <p:spPr bwMode="auto">
          <a:xfrm>
            <a:off x="7467600" y="327660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</a:rPr>
              <a:t>Offset = 27</a:t>
            </a:r>
          </a:p>
        </p:txBody>
      </p:sp>
      <p:sp>
        <p:nvSpPr>
          <p:cNvPr id="23594" name="Line 42"/>
          <p:cNvSpPr>
            <a:spLocks noChangeShapeType="1"/>
          </p:cNvSpPr>
          <p:nvPr/>
        </p:nvSpPr>
        <p:spPr bwMode="auto">
          <a:xfrm flipH="1">
            <a:off x="6858000" y="3505200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3595" name="Rectangle 43"/>
          <p:cNvSpPr>
            <a:spLocks noChangeArrowheads="1"/>
          </p:cNvSpPr>
          <p:nvPr/>
        </p:nvSpPr>
        <p:spPr bwMode="auto">
          <a:xfrm>
            <a:off x="7467600" y="2727325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</a:rPr>
              <a:t>Offset = 28</a:t>
            </a:r>
          </a:p>
        </p:txBody>
      </p:sp>
      <p:sp>
        <p:nvSpPr>
          <p:cNvPr id="23596" name="Line 44"/>
          <p:cNvSpPr>
            <a:spLocks noChangeShapeType="1"/>
          </p:cNvSpPr>
          <p:nvPr/>
        </p:nvSpPr>
        <p:spPr bwMode="auto">
          <a:xfrm flipH="1">
            <a:off x="6858000" y="2955925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3597" name="Rectangle 45"/>
          <p:cNvSpPr>
            <a:spLocks noChangeArrowheads="1"/>
          </p:cNvSpPr>
          <p:nvPr/>
        </p:nvSpPr>
        <p:spPr bwMode="auto">
          <a:xfrm>
            <a:off x="7467600" y="220980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</a:rPr>
              <a:t>Offset = 30</a:t>
            </a:r>
          </a:p>
        </p:txBody>
      </p:sp>
      <p:sp>
        <p:nvSpPr>
          <p:cNvPr id="23598" name="Line 46"/>
          <p:cNvSpPr>
            <a:spLocks noChangeShapeType="1"/>
          </p:cNvSpPr>
          <p:nvPr/>
        </p:nvSpPr>
        <p:spPr bwMode="auto">
          <a:xfrm flipH="1">
            <a:off x="6858000" y="2438400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3599" name="Rectangle 47"/>
          <p:cNvSpPr>
            <a:spLocks noChangeArrowheads="1"/>
          </p:cNvSpPr>
          <p:nvPr/>
        </p:nvSpPr>
        <p:spPr bwMode="auto">
          <a:xfrm>
            <a:off x="7162800" y="1676400"/>
            <a:ext cx="190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</a:rPr>
              <a:t>Offset = 30+2N</a:t>
            </a:r>
          </a:p>
        </p:txBody>
      </p:sp>
      <p:sp>
        <p:nvSpPr>
          <p:cNvPr id="23600" name="Line 48"/>
          <p:cNvSpPr>
            <a:spLocks noChangeShapeType="1"/>
          </p:cNvSpPr>
          <p:nvPr/>
        </p:nvSpPr>
        <p:spPr bwMode="auto">
          <a:xfrm flipH="1">
            <a:off x="6858000" y="1905000"/>
            <a:ext cx="3810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5494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609600" y="1173163"/>
            <a:ext cx="6705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活动记录</a:t>
            </a:r>
          </a:p>
        </p:txBody>
      </p:sp>
      <p:sp>
        <p:nvSpPr>
          <p:cNvPr id="24580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1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990600" y="1817688"/>
            <a:ext cx="82677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含嵌套过程说明语言的栈式分配</a:t>
            </a:r>
            <a:endParaRPr kumimoji="0"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主要问题</a:t>
            </a:r>
            <a:endParaRPr lang="zh-CN" altLang="en-US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kumimoji="0"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解决对非局部量的引用（存取）</a:t>
            </a:r>
            <a:endParaRPr kumimoji="0" lang="zh-CN" altLang="en-US" b="1" dirty="0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解决方案</a:t>
            </a:r>
            <a:endParaRPr lang="zh-CN" altLang="en-US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kumimoji="0"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  采用 </a:t>
            </a:r>
            <a:r>
              <a:rPr kumimoji="0"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Display </a:t>
            </a:r>
            <a:r>
              <a:rPr kumimoji="0"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表</a:t>
            </a:r>
          </a:p>
          <a:p>
            <a:pPr lvl="1">
              <a:buFontTx/>
              <a:buNone/>
            </a:pPr>
            <a:endParaRPr kumimoji="0"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  为活动记录增加</a:t>
            </a:r>
            <a:r>
              <a:rPr kumimoji="0"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静态链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域</a:t>
            </a:r>
          </a:p>
        </p:txBody>
      </p:sp>
    </p:spTree>
  </p:cSld>
  <p:clrMapOvr>
    <a:masterClrMapping/>
  </p:clrMapOvr>
  <p:transition spd="med" advClick="0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5494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609600" y="1173163"/>
            <a:ext cx="504252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0" lang="zh-CN" altLang="en-US" sz="32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活动记录</a:t>
            </a:r>
          </a:p>
        </p:txBody>
      </p:sp>
      <p:sp>
        <p:nvSpPr>
          <p:cNvPr id="24580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1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316366" y="6483865"/>
            <a:ext cx="4803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itchFamily="2" charset="2"/>
              <a:buChar char="²"/>
              <a:defRPr kumimoji="1"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楷体_GB2312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itchFamily="2" charset="2"/>
              <a:buChar char="²"/>
              <a:defRPr kumimoji="1" sz="2400" kern="12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itchFamily="2" charset="2"/>
              <a:buChar char="²"/>
              <a:defRPr kumimoji="1" sz="2400" kern="12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itchFamily="2" charset="2"/>
              <a:buChar char="²"/>
              <a:defRPr kumimoji="1" sz="2400" kern="12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itchFamily="2" charset="2"/>
              <a:buChar char="²"/>
              <a:defRPr kumimoji="1" sz="2400" kern="12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fld id="{C6B08D26-FE3D-4269-B690-C47D70667908}" type="slidenum">
              <a:rPr lang="en-US" smtClean="0"/>
              <a:pPr>
                <a:buFont typeface="Wingdings" pitchFamily="2" charset="2"/>
                <a:buNone/>
              </a:pPr>
              <a:t>25</a:t>
            </a:fld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611560" y="2059101"/>
            <a:ext cx="466351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m, n, g:int;</a:t>
            </a: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m,n:int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begin </a:t>
            </a: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if n = 0 then </a:t>
            </a: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g := m ;</a:t>
            </a: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else g :=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(n, m mod n); </a:t>
            </a: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 </a:t>
            </a: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 := 24; n := 16; </a:t>
            </a: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g :=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(m, n) </a:t>
            </a: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zh-CN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2226" name="Picture 2" descr="https://img2018.cnblogs.com/blog/1172605/201906/1172605-20190619182710390-8361904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519" y="1092499"/>
            <a:ext cx="3609975" cy="447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041C4AFD-A1CE-4F82-967B-AC40A9217018}"/>
              </a:ext>
            </a:extLst>
          </p:cNvPr>
          <p:cNvSpPr/>
          <p:nvPr/>
        </p:nvSpPr>
        <p:spPr>
          <a:xfrm>
            <a:off x="683568" y="5725125"/>
            <a:ext cx="8424936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b="1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动态链 </a:t>
            </a:r>
            <a:r>
              <a:rPr lang="en-US" altLang="zh-CN" sz="1800" dirty="0">
                <a:solidFill>
                  <a:srgbClr val="9900CC"/>
                </a:solidFill>
                <a:latin typeface="+mn-lt"/>
                <a:ea typeface="华文楷体" panose="02010600040101010101" pitchFamily="2" charset="-122"/>
              </a:rPr>
              <a:t>DL</a:t>
            </a:r>
            <a:r>
              <a:rPr lang="zh-CN" altLang="en-US" sz="1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：指向调用该过程前的最新活动记录地址的指针</a:t>
            </a:r>
            <a:endParaRPr lang="en-US" altLang="zh-CN" sz="1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zh-CN" altLang="en-US" sz="1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 </a:t>
            </a:r>
            <a:endParaRPr lang="en-US" altLang="zh-CN" sz="1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b="1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静态链 </a:t>
            </a:r>
            <a:r>
              <a:rPr lang="en-US" altLang="zh-CN" sz="1800" dirty="0">
                <a:solidFill>
                  <a:srgbClr val="9900CC"/>
                </a:solidFill>
                <a:latin typeface="+mn-lt"/>
                <a:ea typeface="华文楷体" panose="02010600040101010101" pitchFamily="2" charset="-122"/>
              </a:rPr>
              <a:t>SL</a:t>
            </a:r>
            <a:r>
              <a:rPr lang="zh-CN" altLang="en-US" sz="1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：指向静态直接外层最新活动记录地址的指针，用来访问非局部数据</a:t>
            </a:r>
          </a:p>
        </p:txBody>
      </p:sp>
    </p:spTree>
    <p:extLst>
      <p:ext uri="{BB962C8B-B14F-4D97-AF65-F5344CB8AC3E}">
        <p14:creationId xmlns:p14="http://schemas.microsoft.com/office/powerpoint/2010/main" val="3511128854"/>
      </p:ext>
    </p:extLst>
  </p:cSld>
  <p:clrMapOvr>
    <a:masterClrMapping/>
  </p:clrMapOvr>
  <p:transition spd="med" advClick="0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14351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58788" y="1173163"/>
            <a:ext cx="6705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活动记录</a:t>
            </a:r>
          </a:p>
        </p:txBody>
      </p:sp>
      <p:sp>
        <p:nvSpPr>
          <p:cNvPr id="2560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560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560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560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684213" y="1817688"/>
            <a:ext cx="8307387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嵌套过程语言的栈式分配</a:t>
            </a: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采用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Display 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表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（或称全局 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Display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表）</a:t>
            </a:r>
            <a:r>
              <a:rPr kumimoji="0" lang="zh-CN" altLang="en-US">
                <a:latin typeface="+mn-lt"/>
                <a:ea typeface="华文楷体" panose="02010600040101010101" pitchFamily="2" charset="-122"/>
              </a:rPr>
              <a:t> </a:t>
            </a:r>
            <a:endParaRPr lang="zh-CN" altLang="en-US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    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Display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表记录各嵌套层当前过程的活动记录在运行栈</a:t>
            </a:r>
          </a:p>
          <a:p>
            <a:pPr lvl="1">
              <a:buFontTx/>
              <a:buNone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   上的起始位置（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基地址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）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当前激活过程的层次为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K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（主程序的层次设为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），</a:t>
            </a:r>
          </a:p>
          <a:p>
            <a:pPr lvl="1">
              <a:buFontTx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则对应的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Display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表含有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K+1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个单元，依次存放着</a:t>
            </a:r>
          </a:p>
          <a:p>
            <a:pPr lvl="1">
              <a:buFontTx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现行层，直接外层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…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直至最外层的每一过程的最新活</a:t>
            </a:r>
          </a:p>
          <a:p>
            <a:pPr lvl="1">
              <a:buFontTx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动记录的基地址</a:t>
            </a:r>
          </a:p>
          <a:p>
            <a:pPr lvl="1">
              <a:buFontTx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嵌套作用域规则确保每一时刻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Display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表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内容的唯一性</a:t>
            </a:r>
          </a:p>
          <a:p>
            <a:pPr lvl="1">
              <a:buFontTx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Display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表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的大小（即最多嵌套的层数）取决于实现</a:t>
            </a:r>
          </a:p>
        </p:txBody>
      </p:sp>
    </p:spTree>
  </p:cSld>
  <p:clrMapOvr>
    <a:masterClrMapping/>
  </p:clrMapOvr>
  <p:transition spd="med" advClick="0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14351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685800" y="1020763"/>
            <a:ext cx="6705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活动记录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876300" y="1528763"/>
            <a:ext cx="4838700" cy="103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嵌套过程语言的栈式分配</a:t>
            </a: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Display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表方案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  <a:endParaRPr lang="zh-CN" altLang="en-US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5867400" y="1044575"/>
            <a:ext cx="2514600" cy="558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program Main( I,O)</a:t>
            </a:r>
            <a:r>
              <a:rPr kumimoji="0" lang="zh-CN" altLang="en-US" sz="1800" b="1">
                <a:latin typeface="+mn-lt"/>
                <a:ea typeface="华文楷体" panose="02010600040101010101" pitchFamily="2" charset="-122"/>
              </a:rPr>
              <a:t>；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procedure P;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procedure Q;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   procedure R;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      begin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         … R;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      end;   /*R*/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   begin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      … R;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   end;   /*Q*/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begin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   … Q;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end;   /*P*/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procedure S;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begin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   … P;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end;   /*S*/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begin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…  S;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end.   /*main*/</a:t>
            </a:r>
          </a:p>
        </p:txBody>
      </p:sp>
      <p:sp>
        <p:nvSpPr>
          <p:cNvPr id="26630" name="Rectangle 17"/>
          <p:cNvSpPr>
            <a:spLocks noChangeArrowheads="1"/>
          </p:cNvSpPr>
          <p:nvPr/>
        </p:nvSpPr>
        <p:spPr bwMode="auto">
          <a:xfrm>
            <a:off x="1604963" y="2565400"/>
            <a:ext cx="38306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sz="2000" b="1">
                <a:latin typeface="+mn-lt"/>
                <a:ea typeface="华文楷体" panose="02010600040101010101" pitchFamily="2" charset="-122"/>
              </a:rPr>
              <a:t>过程 </a:t>
            </a:r>
            <a:r>
              <a:rPr lang="en-US" altLang="zh-CN" sz="2000">
                <a:latin typeface="+mn-lt"/>
                <a:ea typeface="华文楷体" panose="02010600040101010101" pitchFamily="2" charset="-122"/>
              </a:rPr>
              <a:t>R </a:t>
            </a:r>
            <a:r>
              <a:rPr lang="zh-CN" altLang="en-US" sz="2000" b="1">
                <a:latin typeface="+mn-lt"/>
                <a:ea typeface="华文楷体" panose="02010600040101010101" pitchFamily="2" charset="-122"/>
              </a:rPr>
              <a:t>被第二次激活后运行栈和</a:t>
            </a:r>
          </a:p>
          <a:p>
            <a:pPr algn="ctr">
              <a:buFont typeface="Wingdings" pitchFamily="2" charset="2"/>
              <a:buNone/>
            </a:pPr>
            <a:r>
              <a:rPr lang="en-US" altLang="zh-CN" sz="2000">
                <a:latin typeface="+mn-lt"/>
                <a:ea typeface="华文楷体" panose="02010600040101010101" pitchFamily="2" charset="-122"/>
              </a:rPr>
              <a:t>Display </a:t>
            </a:r>
            <a:r>
              <a:rPr lang="zh-CN" altLang="en-US" sz="2000" b="1">
                <a:latin typeface="+mn-lt"/>
                <a:ea typeface="华文楷体" panose="02010600040101010101" pitchFamily="2" charset="-122"/>
              </a:rPr>
              <a:t>寄存器 </a:t>
            </a: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D[i]</a:t>
            </a:r>
            <a:r>
              <a:rPr lang="en-US" altLang="zh-CN" sz="200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b="1">
                <a:latin typeface="+mn-lt"/>
                <a:ea typeface="华文楷体" panose="02010600040101010101" pitchFamily="2" charset="-122"/>
              </a:rPr>
              <a:t>的情况</a:t>
            </a:r>
          </a:p>
        </p:txBody>
      </p:sp>
      <p:sp>
        <p:nvSpPr>
          <p:cNvPr id="26631" name="AutoShape 1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6632" name="AutoShape 1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6633" name="AutoShape 2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6634" name="AutoShape 2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6635" name="Line 34"/>
          <p:cNvSpPr>
            <a:spLocks noChangeShapeType="1"/>
          </p:cNvSpPr>
          <p:nvPr/>
        </p:nvSpPr>
        <p:spPr bwMode="auto">
          <a:xfrm>
            <a:off x="2773363" y="3397250"/>
            <a:ext cx="0" cy="33401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6636" name="Line 35"/>
          <p:cNvSpPr>
            <a:spLocks noChangeShapeType="1"/>
          </p:cNvSpPr>
          <p:nvPr/>
        </p:nvSpPr>
        <p:spPr bwMode="auto">
          <a:xfrm>
            <a:off x="5364163" y="3397250"/>
            <a:ext cx="0" cy="33401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6637" name="Line 36"/>
          <p:cNvSpPr>
            <a:spLocks noChangeShapeType="1"/>
          </p:cNvSpPr>
          <p:nvPr/>
        </p:nvSpPr>
        <p:spPr bwMode="auto">
          <a:xfrm>
            <a:off x="2773363" y="673735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6638" name="Line 37"/>
          <p:cNvSpPr>
            <a:spLocks noChangeShapeType="1"/>
          </p:cNvSpPr>
          <p:nvPr/>
        </p:nvSpPr>
        <p:spPr bwMode="auto">
          <a:xfrm>
            <a:off x="2773363" y="620395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6639" name="Rectangle 38"/>
          <p:cNvSpPr>
            <a:spLocks noChangeArrowheads="1"/>
          </p:cNvSpPr>
          <p:nvPr/>
        </p:nvSpPr>
        <p:spPr bwMode="auto">
          <a:xfrm>
            <a:off x="2825750" y="6264275"/>
            <a:ext cx="2462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main </a:t>
            </a:r>
            <a:r>
              <a:rPr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的活动记录</a:t>
            </a:r>
          </a:p>
        </p:txBody>
      </p:sp>
      <p:sp>
        <p:nvSpPr>
          <p:cNvPr id="26640" name="Line 39"/>
          <p:cNvSpPr>
            <a:spLocks noChangeShapeType="1"/>
          </p:cNvSpPr>
          <p:nvPr/>
        </p:nvSpPr>
        <p:spPr bwMode="auto">
          <a:xfrm>
            <a:off x="2773363" y="567055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6641" name="Rectangle 40"/>
          <p:cNvSpPr>
            <a:spLocks noChangeArrowheads="1"/>
          </p:cNvSpPr>
          <p:nvPr/>
        </p:nvSpPr>
        <p:spPr bwMode="auto">
          <a:xfrm>
            <a:off x="2825750" y="5213350"/>
            <a:ext cx="2462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P </a:t>
            </a:r>
            <a:r>
              <a:rPr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的活动记录</a:t>
            </a:r>
          </a:p>
        </p:txBody>
      </p:sp>
      <p:sp>
        <p:nvSpPr>
          <p:cNvPr id="26642" name="Line 41"/>
          <p:cNvSpPr>
            <a:spLocks noChangeShapeType="1"/>
          </p:cNvSpPr>
          <p:nvPr/>
        </p:nvSpPr>
        <p:spPr bwMode="auto">
          <a:xfrm>
            <a:off x="2773363" y="513715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6643" name="Rectangle 42"/>
          <p:cNvSpPr>
            <a:spLocks noChangeArrowheads="1"/>
          </p:cNvSpPr>
          <p:nvPr/>
        </p:nvSpPr>
        <p:spPr bwMode="auto">
          <a:xfrm>
            <a:off x="2773363" y="4679950"/>
            <a:ext cx="2514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Q </a:t>
            </a:r>
            <a:r>
              <a:rPr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的活动记录</a:t>
            </a:r>
          </a:p>
        </p:txBody>
      </p:sp>
      <p:sp>
        <p:nvSpPr>
          <p:cNvPr id="26644" name="Line 43"/>
          <p:cNvSpPr>
            <a:spLocks noChangeShapeType="1"/>
          </p:cNvSpPr>
          <p:nvPr/>
        </p:nvSpPr>
        <p:spPr bwMode="auto">
          <a:xfrm>
            <a:off x="2773363" y="460375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6645" name="Rectangle 44"/>
          <p:cNvSpPr>
            <a:spLocks noChangeArrowheads="1"/>
          </p:cNvSpPr>
          <p:nvPr/>
        </p:nvSpPr>
        <p:spPr bwMode="auto">
          <a:xfrm>
            <a:off x="2825750" y="4146550"/>
            <a:ext cx="2462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R </a:t>
            </a:r>
            <a:r>
              <a:rPr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的活动记录</a:t>
            </a:r>
          </a:p>
        </p:txBody>
      </p:sp>
      <p:sp>
        <p:nvSpPr>
          <p:cNvPr id="26646" name="Rectangle 45"/>
          <p:cNvSpPr>
            <a:spLocks noChangeArrowheads="1"/>
          </p:cNvSpPr>
          <p:nvPr/>
        </p:nvSpPr>
        <p:spPr bwMode="auto">
          <a:xfrm>
            <a:off x="2825750" y="5746750"/>
            <a:ext cx="2462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 </a:t>
            </a:r>
            <a:r>
              <a:rPr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的活动记录</a:t>
            </a:r>
          </a:p>
        </p:txBody>
      </p:sp>
      <p:sp>
        <p:nvSpPr>
          <p:cNvPr id="26647" name="Line 46"/>
          <p:cNvSpPr>
            <a:spLocks noChangeShapeType="1"/>
          </p:cNvSpPr>
          <p:nvPr/>
        </p:nvSpPr>
        <p:spPr bwMode="auto">
          <a:xfrm>
            <a:off x="2773363" y="407035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6648" name="Line 47"/>
          <p:cNvSpPr>
            <a:spLocks noChangeShapeType="1"/>
          </p:cNvSpPr>
          <p:nvPr/>
        </p:nvSpPr>
        <p:spPr bwMode="auto">
          <a:xfrm flipH="1">
            <a:off x="2239963" y="6661150"/>
            <a:ext cx="5334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6649" name="Line 48"/>
          <p:cNvSpPr>
            <a:spLocks noChangeShapeType="1"/>
          </p:cNvSpPr>
          <p:nvPr/>
        </p:nvSpPr>
        <p:spPr bwMode="auto">
          <a:xfrm flipH="1">
            <a:off x="2239963" y="3487738"/>
            <a:ext cx="5334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6650" name="Rectangle 49"/>
          <p:cNvSpPr>
            <a:spLocks noChangeArrowheads="1"/>
          </p:cNvSpPr>
          <p:nvPr/>
        </p:nvSpPr>
        <p:spPr bwMode="auto">
          <a:xfrm>
            <a:off x="1401763" y="3319463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</a:rPr>
              <a:t>SP</a:t>
            </a:r>
            <a:endParaRPr lang="en-US" altLang="zh-CN" sz="2000" b="1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6651" name="Rectangle 50"/>
          <p:cNvSpPr>
            <a:spLocks noChangeArrowheads="1"/>
          </p:cNvSpPr>
          <p:nvPr/>
        </p:nvSpPr>
        <p:spPr bwMode="auto">
          <a:xfrm>
            <a:off x="1590675" y="6416675"/>
            <a:ext cx="649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D[0]</a:t>
            </a:r>
          </a:p>
        </p:txBody>
      </p:sp>
      <p:sp>
        <p:nvSpPr>
          <p:cNvPr id="26652" name="Line 51"/>
          <p:cNvSpPr>
            <a:spLocks noChangeShapeType="1"/>
          </p:cNvSpPr>
          <p:nvPr/>
        </p:nvSpPr>
        <p:spPr bwMode="auto">
          <a:xfrm flipH="1">
            <a:off x="2239963" y="5594350"/>
            <a:ext cx="5334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6653" name="Rectangle 52"/>
          <p:cNvSpPr>
            <a:spLocks noChangeArrowheads="1"/>
          </p:cNvSpPr>
          <p:nvPr/>
        </p:nvSpPr>
        <p:spPr bwMode="auto">
          <a:xfrm>
            <a:off x="1590675" y="5349875"/>
            <a:ext cx="649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D[1]</a:t>
            </a:r>
          </a:p>
        </p:txBody>
      </p:sp>
      <p:sp>
        <p:nvSpPr>
          <p:cNvPr id="26654" name="Line 53"/>
          <p:cNvSpPr>
            <a:spLocks noChangeShapeType="1"/>
          </p:cNvSpPr>
          <p:nvPr/>
        </p:nvSpPr>
        <p:spPr bwMode="auto">
          <a:xfrm flipH="1">
            <a:off x="2239963" y="5060950"/>
            <a:ext cx="5334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6655" name="Rectangle 54"/>
          <p:cNvSpPr>
            <a:spLocks noChangeArrowheads="1"/>
          </p:cNvSpPr>
          <p:nvPr/>
        </p:nvSpPr>
        <p:spPr bwMode="auto">
          <a:xfrm>
            <a:off x="1590675" y="4816475"/>
            <a:ext cx="649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D[2]</a:t>
            </a:r>
          </a:p>
        </p:txBody>
      </p:sp>
      <p:sp>
        <p:nvSpPr>
          <p:cNvPr id="26656" name="Line 55"/>
          <p:cNvSpPr>
            <a:spLocks noChangeShapeType="1"/>
          </p:cNvSpPr>
          <p:nvPr/>
        </p:nvSpPr>
        <p:spPr bwMode="auto">
          <a:xfrm flipH="1">
            <a:off x="2239963" y="4037013"/>
            <a:ext cx="5334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6657" name="Rectangle 56"/>
          <p:cNvSpPr>
            <a:spLocks noChangeArrowheads="1"/>
          </p:cNvSpPr>
          <p:nvPr/>
        </p:nvSpPr>
        <p:spPr bwMode="auto">
          <a:xfrm>
            <a:off x="1590675" y="3792538"/>
            <a:ext cx="649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D[3]</a:t>
            </a:r>
          </a:p>
        </p:txBody>
      </p:sp>
      <p:sp>
        <p:nvSpPr>
          <p:cNvPr id="26658" name="Rectangle 57"/>
          <p:cNvSpPr>
            <a:spLocks noChangeArrowheads="1"/>
          </p:cNvSpPr>
          <p:nvPr/>
        </p:nvSpPr>
        <p:spPr bwMode="auto">
          <a:xfrm>
            <a:off x="2824163" y="3648075"/>
            <a:ext cx="2462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R </a:t>
            </a:r>
            <a:r>
              <a:rPr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的活动记录</a:t>
            </a:r>
          </a:p>
        </p:txBody>
      </p:sp>
      <p:sp>
        <p:nvSpPr>
          <p:cNvPr id="26659" name="Line 58"/>
          <p:cNvSpPr>
            <a:spLocks noChangeShapeType="1"/>
          </p:cNvSpPr>
          <p:nvPr/>
        </p:nvSpPr>
        <p:spPr bwMode="auto">
          <a:xfrm>
            <a:off x="2771775" y="3571875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4351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533400" y="1195388"/>
            <a:ext cx="6705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活动记录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685800" y="1843088"/>
            <a:ext cx="8458200" cy="103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嵌套过程语言的栈式分配</a:t>
            </a: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Display 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表的维护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（过程被调用和返回时的保存和恢复）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1447800" y="3062288"/>
            <a:ext cx="7391400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方法一  极端的方法是把整个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Display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表存入活动记录</a:t>
            </a: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         若过程为第 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n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层，则需要保存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D[0] ~D[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]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）</a:t>
            </a:r>
          </a:p>
          <a:p>
            <a:pPr>
              <a:buFont typeface="Wingdings" pitchFamily="2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          一个过程（处于第 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n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层）被调用时，从调用</a:t>
            </a: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          过程的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Display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表中自下向上抄录 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个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TOP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</a:rPr>
              <a:t>             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值，再加上本层的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TOP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值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1447800" y="5348288"/>
            <a:ext cx="7543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方法二  只在活动记录保存一个的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Display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表项，在静</a:t>
            </a: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         态存储区或专用寄存器中维护全局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Display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表</a:t>
            </a:r>
          </a:p>
        </p:txBody>
      </p:sp>
      <p:sp>
        <p:nvSpPr>
          <p:cNvPr id="27655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7656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7657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7658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435100" y="188913"/>
            <a:ext cx="3784600" cy="6507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运行时存储组织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685800" y="1020763"/>
            <a:ext cx="6705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活动记录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876300" y="1600200"/>
            <a:ext cx="4838700" cy="103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嵌套过程语言的栈式分配</a:t>
            </a: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Display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表的维护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</p:txBody>
      </p:sp>
      <p:sp>
        <p:nvSpPr>
          <p:cNvPr id="28677" name="Line 6"/>
          <p:cNvSpPr>
            <a:spLocks noChangeShapeType="1"/>
          </p:cNvSpPr>
          <p:nvPr/>
        </p:nvSpPr>
        <p:spPr bwMode="auto">
          <a:xfrm>
            <a:off x="2743200" y="3352800"/>
            <a:ext cx="0" cy="3429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8678" name="Line 7"/>
          <p:cNvSpPr>
            <a:spLocks noChangeShapeType="1"/>
          </p:cNvSpPr>
          <p:nvPr/>
        </p:nvSpPr>
        <p:spPr bwMode="auto">
          <a:xfrm>
            <a:off x="5334000" y="3352800"/>
            <a:ext cx="0" cy="3429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8679" name="Line 8"/>
          <p:cNvSpPr>
            <a:spLocks noChangeShapeType="1"/>
          </p:cNvSpPr>
          <p:nvPr/>
        </p:nvSpPr>
        <p:spPr bwMode="auto">
          <a:xfrm>
            <a:off x="2743200" y="67818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8680" name="Line 9"/>
          <p:cNvSpPr>
            <a:spLocks noChangeShapeType="1"/>
          </p:cNvSpPr>
          <p:nvPr/>
        </p:nvSpPr>
        <p:spPr bwMode="auto">
          <a:xfrm>
            <a:off x="2743200" y="62484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8681" name="Rectangle 10"/>
          <p:cNvSpPr>
            <a:spLocks noChangeArrowheads="1"/>
          </p:cNvSpPr>
          <p:nvPr/>
        </p:nvSpPr>
        <p:spPr bwMode="auto">
          <a:xfrm>
            <a:off x="2795588" y="6308725"/>
            <a:ext cx="2462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main </a:t>
            </a:r>
            <a:r>
              <a:rPr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的活动记录</a:t>
            </a:r>
          </a:p>
        </p:txBody>
      </p:sp>
      <p:sp>
        <p:nvSpPr>
          <p:cNvPr id="28682" name="Line 11"/>
          <p:cNvSpPr>
            <a:spLocks noChangeShapeType="1"/>
          </p:cNvSpPr>
          <p:nvPr/>
        </p:nvSpPr>
        <p:spPr bwMode="auto">
          <a:xfrm>
            <a:off x="2743200" y="57150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8683" name="Rectangle 12"/>
          <p:cNvSpPr>
            <a:spLocks noChangeArrowheads="1"/>
          </p:cNvSpPr>
          <p:nvPr/>
        </p:nvSpPr>
        <p:spPr bwMode="auto">
          <a:xfrm>
            <a:off x="2795588" y="5257800"/>
            <a:ext cx="2462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P </a:t>
            </a:r>
            <a:r>
              <a:rPr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的活动记录</a:t>
            </a:r>
          </a:p>
        </p:txBody>
      </p:sp>
      <p:sp>
        <p:nvSpPr>
          <p:cNvPr id="28684" name="Line 13"/>
          <p:cNvSpPr>
            <a:spLocks noChangeShapeType="1"/>
          </p:cNvSpPr>
          <p:nvPr/>
        </p:nvSpPr>
        <p:spPr bwMode="auto">
          <a:xfrm>
            <a:off x="2743200" y="51816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8685" name="Rectangle 14"/>
          <p:cNvSpPr>
            <a:spLocks noChangeArrowheads="1"/>
          </p:cNvSpPr>
          <p:nvPr/>
        </p:nvSpPr>
        <p:spPr bwMode="auto">
          <a:xfrm>
            <a:off x="2743200" y="4724400"/>
            <a:ext cx="2514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Q </a:t>
            </a:r>
            <a:r>
              <a:rPr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的活动记录</a:t>
            </a:r>
          </a:p>
        </p:txBody>
      </p:sp>
      <p:sp>
        <p:nvSpPr>
          <p:cNvPr id="28686" name="Line 15"/>
          <p:cNvSpPr>
            <a:spLocks noChangeShapeType="1"/>
          </p:cNvSpPr>
          <p:nvPr/>
        </p:nvSpPr>
        <p:spPr bwMode="auto">
          <a:xfrm>
            <a:off x="2743200" y="46482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8687" name="Rectangle 16"/>
          <p:cNvSpPr>
            <a:spLocks noChangeArrowheads="1"/>
          </p:cNvSpPr>
          <p:nvPr/>
        </p:nvSpPr>
        <p:spPr bwMode="auto">
          <a:xfrm>
            <a:off x="2795588" y="4114800"/>
            <a:ext cx="2462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>
                <a:latin typeface="+mn-lt"/>
                <a:ea typeface="华文楷体" panose="02010600040101010101" pitchFamily="2" charset="-122"/>
              </a:rPr>
              <a:t>Display </a:t>
            </a:r>
            <a:r>
              <a:rPr lang="zh-CN" altLang="en-US" sz="2000" b="1">
                <a:latin typeface="+mn-lt"/>
                <a:ea typeface="华文楷体" panose="02010600040101010101" pitchFamily="2" charset="-122"/>
              </a:rPr>
              <a:t>表</a:t>
            </a:r>
          </a:p>
        </p:txBody>
      </p:sp>
      <p:sp>
        <p:nvSpPr>
          <p:cNvPr id="28688" name="Rectangle 17"/>
          <p:cNvSpPr>
            <a:spLocks noChangeArrowheads="1"/>
          </p:cNvSpPr>
          <p:nvPr/>
        </p:nvSpPr>
        <p:spPr bwMode="auto">
          <a:xfrm>
            <a:off x="1258888" y="2681288"/>
            <a:ext cx="4640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buClrTx/>
              <a:buFontTx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活动记录中保存完整的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Display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表</a:t>
            </a:r>
          </a:p>
        </p:txBody>
      </p:sp>
      <p:sp>
        <p:nvSpPr>
          <p:cNvPr id="28689" name="Rectangle 22"/>
          <p:cNvSpPr>
            <a:spLocks noChangeArrowheads="1"/>
          </p:cNvSpPr>
          <p:nvPr/>
        </p:nvSpPr>
        <p:spPr bwMode="auto">
          <a:xfrm>
            <a:off x="2795588" y="5791200"/>
            <a:ext cx="2462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 </a:t>
            </a:r>
            <a:r>
              <a:rPr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的活动记录</a:t>
            </a:r>
          </a:p>
        </p:txBody>
      </p:sp>
      <p:sp>
        <p:nvSpPr>
          <p:cNvPr id="28690" name="Line 23"/>
          <p:cNvSpPr>
            <a:spLocks noChangeShapeType="1"/>
          </p:cNvSpPr>
          <p:nvPr/>
        </p:nvSpPr>
        <p:spPr bwMode="auto">
          <a:xfrm>
            <a:off x="2743200" y="3521075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8691" name="Line 24"/>
          <p:cNvSpPr>
            <a:spLocks noChangeShapeType="1"/>
          </p:cNvSpPr>
          <p:nvPr/>
        </p:nvSpPr>
        <p:spPr bwMode="auto">
          <a:xfrm flipH="1" flipV="1">
            <a:off x="2209800" y="6172200"/>
            <a:ext cx="533400" cy="53340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8692" name="Line 25"/>
          <p:cNvSpPr>
            <a:spLocks noChangeShapeType="1"/>
          </p:cNvSpPr>
          <p:nvPr/>
        </p:nvSpPr>
        <p:spPr bwMode="auto">
          <a:xfrm flipH="1">
            <a:off x="2209800" y="3444875"/>
            <a:ext cx="5334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8693" name="Rectangle 26"/>
          <p:cNvSpPr>
            <a:spLocks noChangeArrowheads="1"/>
          </p:cNvSpPr>
          <p:nvPr/>
        </p:nvSpPr>
        <p:spPr bwMode="auto">
          <a:xfrm>
            <a:off x="1371600" y="32766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</a:rPr>
              <a:t>TOP</a:t>
            </a:r>
            <a:endParaRPr lang="en-US" altLang="zh-CN" sz="2000" b="1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8694" name="Rectangle 27"/>
          <p:cNvSpPr>
            <a:spLocks noChangeArrowheads="1"/>
          </p:cNvSpPr>
          <p:nvPr/>
        </p:nvSpPr>
        <p:spPr bwMode="auto">
          <a:xfrm>
            <a:off x="1027113" y="5927725"/>
            <a:ext cx="649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D[0]</a:t>
            </a:r>
          </a:p>
        </p:txBody>
      </p:sp>
      <p:sp>
        <p:nvSpPr>
          <p:cNvPr id="28695" name="Line 28"/>
          <p:cNvSpPr>
            <a:spLocks noChangeShapeType="1"/>
          </p:cNvSpPr>
          <p:nvPr/>
        </p:nvSpPr>
        <p:spPr bwMode="auto">
          <a:xfrm flipH="1">
            <a:off x="2209800" y="5638800"/>
            <a:ext cx="5334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8696" name="Rectangle 29"/>
          <p:cNvSpPr>
            <a:spLocks noChangeArrowheads="1"/>
          </p:cNvSpPr>
          <p:nvPr/>
        </p:nvSpPr>
        <p:spPr bwMode="auto">
          <a:xfrm>
            <a:off x="1027113" y="5394325"/>
            <a:ext cx="649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D[1]</a:t>
            </a:r>
          </a:p>
        </p:txBody>
      </p:sp>
      <p:sp>
        <p:nvSpPr>
          <p:cNvPr id="28697" name="Line 30"/>
          <p:cNvSpPr>
            <a:spLocks noChangeShapeType="1"/>
          </p:cNvSpPr>
          <p:nvPr/>
        </p:nvSpPr>
        <p:spPr bwMode="auto">
          <a:xfrm flipH="1">
            <a:off x="2209800" y="5105400"/>
            <a:ext cx="5334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8698" name="Rectangle 31"/>
          <p:cNvSpPr>
            <a:spLocks noChangeArrowheads="1"/>
          </p:cNvSpPr>
          <p:nvPr/>
        </p:nvSpPr>
        <p:spPr bwMode="auto">
          <a:xfrm>
            <a:off x="1027113" y="4860925"/>
            <a:ext cx="649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D[2]</a:t>
            </a:r>
          </a:p>
        </p:txBody>
      </p:sp>
      <p:sp>
        <p:nvSpPr>
          <p:cNvPr id="28699" name="Line 32"/>
          <p:cNvSpPr>
            <a:spLocks noChangeShapeType="1"/>
          </p:cNvSpPr>
          <p:nvPr/>
        </p:nvSpPr>
        <p:spPr bwMode="auto">
          <a:xfrm flipH="1">
            <a:off x="2209800" y="4587875"/>
            <a:ext cx="5334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8700" name="Rectangle 33"/>
          <p:cNvSpPr>
            <a:spLocks noChangeArrowheads="1"/>
          </p:cNvSpPr>
          <p:nvPr/>
        </p:nvSpPr>
        <p:spPr bwMode="auto">
          <a:xfrm>
            <a:off x="1027113" y="4343400"/>
            <a:ext cx="649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D[3]</a:t>
            </a:r>
          </a:p>
        </p:txBody>
      </p:sp>
      <p:sp>
        <p:nvSpPr>
          <p:cNvPr id="28701" name="Rectangle 34"/>
          <p:cNvSpPr>
            <a:spLocks noChangeArrowheads="1"/>
          </p:cNvSpPr>
          <p:nvPr/>
        </p:nvSpPr>
        <p:spPr bwMode="auto">
          <a:xfrm>
            <a:off x="2819400" y="3657600"/>
            <a:ext cx="2514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R </a:t>
            </a:r>
            <a:r>
              <a:rPr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的活动记录</a:t>
            </a:r>
          </a:p>
        </p:txBody>
      </p:sp>
      <p:sp>
        <p:nvSpPr>
          <p:cNvPr id="28702" name="Line 35"/>
          <p:cNvSpPr>
            <a:spLocks noChangeShapeType="1"/>
          </p:cNvSpPr>
          <p:nvPr/>
        </p:nvSpPr>
        <p:spPr bwMode="auto">
          <a:xfrm>
            <a:off x="1676400" y="4038600"/>
            <a:ext cx="0" cy="23622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8703" name="Line 36"/>
          <p:cNvSpPr>
            <a:spLocks noChangeShapeType="1"/>
          </p:cNvSpPr>
          <p:nvPr/>
        </p:nvSpPr>
        <p:spPr bwMode="auto">
          <a:xfrm>
            <a:off x="2362200" y="4038600"/>
            <a:ext cx="0" cy="23622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8704" name="Line 37"/>
          <p:cNvSpPr>
            <a:spLocks noChangeShapeType="1"/>
          </p:cNvSpPr>
          <p:nvPr/>
        </p:nvSpPr>
        <p:spPr bwMode="auto">
          <a:xfrm>
            <a:off x="1676400" y="6400800"/>
            <a:ext cx="685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8705" name="Line 38"/>
          <p:cNvSpPr>
            <a:spLocks noChangeShapeType="1"/>
          </p:cNvSpPr>
          <p:nvPr/>
        </p:nvSpPr>
        <p:spPr bwMode="auto">
          <a:xfrm>
            <a:off x="1676400" y="5867400"/>
            <a:ext cx="685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8706" name="Line 39"/>
          <p:cNvSpPr>
            <a:spLocks noChangeShapeType="1"/>
          </p:cNvSpPr>
          <p:nvPr/>
        </p:nvSpPr>
        <p:spPr bwMode="auto">
          <a:xfrm>
            <a:off x="1676400" y="5334000"/>
            <a:ext cx="685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8707" name="Line 40"/>
          <p:cNvSpPr>
            <a:spLocks noChangeShapeType="1"/>
          </p:cNvSpPr>
          <p:nvPr/>
        </p:nvSpPr>
        <p:spPr bwMode="auto">
          <a:xfrm>
            <a:off x="1676400" y="4800600"/>
            <a:ext cx="685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8708" name="Line 41"/>
          <p:cNvSpPr>
            <a:spLocks noChangeShapeType="1"/>
          </p:cNvSpPr>
          <p:nvPr/>
        </p:nvSpPr>
        <p:spPr bwMode="auto">
          <a:xfrm>
            <a:off x="1676400" y="4267200"/>
            <a:ext cx="685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8709" name="Arc 42"/>
          <p:cNvSpPr>
            <a:spLocks/>
          </p:cNvSpPr>
          <p:nvPr/>
        </p:nvSpPr>
        <p:spPr bwMode="auto">
          <a:xfrm>
            <a:off x="835025" y="3974455"/>
            <a:ext cx="2139950" cy="461665"/>
          </a:xfrm>
          <a:custGeom>
            <a:avLst/>
            <a:gdLst>
              <a:gd name="T0" fmla="*/ 115963 w 43200"/>
              <a:gd name="T1" fmla="*/ 885825 h 31381"/>
              <a:gd name="T2" fmla="*/ 2139950 w 43200"/>
              <a:gd name="T3" fmla="*/ 609726 h 31381"/>
              <a:gd name="T4" fmla="*/ 1069975 w 43200"/>
              <a:gd name="T5" fmla="*/ 609726 h 313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31381" fill="none" extrusionOk="0">
                <a:moveTo>
                  <a:pt x="2341" y="31380"/>
                </a:moveTo>
                <a:cubicBezTo>
                  <a:pt x="802" y="28350"/>
                  <a:pt x="0" y="2499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31381" stroke="0" extrusionOk="0">
                <a:moveTo>
                  <a:pt x="2341" y="31380"/>
                </a:moveTo>
                <a:cubicBezTo>
                  <a:pt x="802" y="28350"/>
                  <a:pt x="0" y="2499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lnTo>
                  <a:pt x="2341" y="31380"/>
                </a:lnTo>
                <a:close/>
              </a:path>
            </a:pathLst>
          </a:custGeom>
          <a:noFill/>
          <a:ln w="9525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8710" name="Text Box 43"/>
          <p:cNvSpPr txBox="1">
            <a:spLocks noChangeArrowheads="1"/>
          </p:cNvSpPr>
          <p:nvPr/>
        </p:nvSpPr>
        <p:spPr bwMode="auto">
          <a:xfrm>
            <a:off x="5867400" y="1044575"/>
            <a:ext cx="2514600" cy="558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program Main( I,O)</a:t>
            </a:r>
            <a:r>
              <a:rPr kumimoji="0" lang="zh-CN" altLang="en-US" sz="1800" b="1">
                <a:latin typeface="+mn-lt"/>
                <a:ea typeface="华文楷体" panose="02010600040101010101" pitchFamily="2" charset="-122"/>
              </a:rPr>
              <a:t>；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procedure P;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procedure Q;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   procedure R;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      begin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         … R;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      end;   /*R*/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   begin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      … R;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   end;   /*Q*/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begin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   … Q;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end;   /*P*/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procedure S;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begin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   … P;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end;   /*S*/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begin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…  S;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end.   /*main*/</a:t>
            </a:r>
          </a:p>
        </p:txBody>
      </p:sp>
      <p:sp>
        <p:nvSpPr>
          <p:cNvPr id="28711" name="AutoShape 1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8712" name="AutoShape 1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8713" name="AutoShape 2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8714" name="AutoShape 2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5494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685800" y="1447800"/>
            <a:ext cx="694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运行时存储组织的作用与任务</a:t>
            </a:r>
          </a:p>
        </p:txBody>
      </p:sp>
      <p:sp>
        <p:nvSpPr>
          <p:cNvPr id="4100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1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4" name="Rectangle 12"/>
          <p:cNvSpPr>
            <a:spLocks noChangeArrowheads="1"/>
          </p:cNvSpPr>
          <p:nvPr/>
        </p:nvSpPr>
        <p:spPr bwMode="auto">
          <a:xfrm>
            <a:off x="952500" y="2257425"/>
            <a:ext cx="8012113" cy="357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代码生成前如何安排目标机存储资源的使用</a:t>
            </a:r>
            <a:endParaRPr kumimoji="0" lang="zh-CN" altLang="en-US" sz="2800" b="1" dirty="0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kumimoji="0" lang="zh-CN" altLang="en-US" sz="28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几个重要问题</a:t>
            </a: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kumimoji="0" lang="zh-CN" altLang="en-US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数据表示  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目标机中如何表示源语言中各类数据对象</a:t>
            </a:r>
            <a:endParaRPr kumimoji="0"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kumimoji="0" lang="zh-CN" altLang="en-US" sz="1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kumimoji="0"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kumimoji="0" lang="zh-CN" altLang="en-US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表达式计算</a:t>
            </a:r>
            <a:r>
              <a:rPr kumimoji="0"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如何组织表达式的计算</a:t>
            </a:r>
            <a:endParaRPr kumimoji="0"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kumimoji="0" lang="zh-CN" altLang="en-US" sz="1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kumimoji="0" lang="zh-CN" altLang="en-US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存储分配策略  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如何为不同作用域或不同生命周期的</a:t>
            </a:r>
          </a:p>
          <a:p>
            <a:pPr lvl="1">
              <a:buFontTx/>
              <a:buNone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数据对象分配存储</a:t>
            </a:r>
          </a:p>
          <a:p>
            <a:pPr lvl="1">
              <a:buFontTx/>
              <a:buNone/>
            </a:pPr>
            <a:endParaRPr kumimoji="0" lang="zh-CN" altLang="en-US" sz="1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kumimoji="0" lang="zh-CN" altLang="en-US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过程实现  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如何实现过程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函数调用以及参数传递</a:t>
            </a:r>
          </a:p>
        </p:txBody>
      </p:sp>
    </p:spTree>
  </p:cSld>
  <p:clrMapOvr>
    <a:masterClrMapping/>
  </p:clrMapOvr>
  <p:transition spd="med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14351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685800" y="1020763"/>
            <a:ext cx="6705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活动记录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876300" y="1600200"/>
            <a:ext cx="4838700" cy="103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嵌套过程语言的栈式分配</a:t>
            </a: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Display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表的维护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5943600" y="1044575"/>
            <a:ext cx="2514600" cy="558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program Main( I,O)</a:t>
            </a:r>
            <a:r>
              <a:rPr kumimoji="0" lang="zh-CN" altLang="en-US" sz="1800" b="1">
                <a:latin typeface="+mn-lt"/>
                <a:ea typeface="华文楷体" panose="02010600040101010101" pitchFamily="2" charset="-122"/>
              </a:rPr>
              <a:t>；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procedure P;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procedure Q;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   procedure R;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      begin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          … P; …</a:t>
            </a:r>
            <a:endParaRPr kumimoji="0" lang="en-US" altLang="zh-CN" sz="18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      end;   /*R*/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   begin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      … R;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   end;   /*Q*/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begin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   … Q;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end;   /*P*/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procedure S;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begin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   … P;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end;   /*S*/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begin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…  S;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end.   /*main*/</a:t>
            </a:r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>
            <a:off x="1187450" y="3357563"/>
            <a:ext cx="31750" cy="331152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>
            <a:off x="5715000" y="3357563"/>
            <a:ext cx="0" cy="331152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>
            <a:off x="1219200" y="6669088"/>
            <a:ext cx="4495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1219200" y="5983288"/>
            <a:ext cx="4495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1219200" y="6119813"/>
            <a:ext cx="449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saved    </a:t>
            </a:r>
            <a:r>
              <a:rPr lang="en-US" altLang="zh-CN" sz="2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Arial" pitchFamily="34" charset="0"/>
              </a:rPr>
              <a:t>_</a:t>
            </a:r>
            <a:r>
              <a:rPr lang="en-US" altLang="zh-CN" sz="2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</a:t>
            </a:r>
            <a:r>
              <a:rPr lang="en-US" altLang="zh-CN" sz="2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Arial" pitchFamily="34" charset="0"/>
              </a:rPr>
              <a:t>S     _     _    </a:t>
            </a:r>
            <a:r>
              <a:rPr lang="en-US" altLang="zh-CN" sz="2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P    Q    R</a:t>
            </a: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1219200" y="4576763"/>
            <a:ext cx="449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D[2]       _       </a:t>
            </a:r>
            <a:r>
              <a:rPr lang="en-US" altLang="zh-CN" sz="2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Arial" pitchFamily="34" charset="0"/>
              </a:rPr>
              <a:t>_     </a:t>
            </a:r>
            <a:r>
              <a:rPr lang="en-US" altLang="zh-CN" sz="2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Q    </a:t>
            </a:r>
            <a:r>
              <a:rPr lang="en-US" altLang="zh-CN" sz="2000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sz="2000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sz="2000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’    Q’</a:t>
            </a:r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1219200" y="4103688"/>
            <a:ext cx="4419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D[3]       </a:t>
            </a:r>
            <a:r>
              <a:rPr lang="en-US" altLang="zh-CN" sz="2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Arial" pitchFamily="34" charset="0"/>
              </a:rPr>
              <a:t>_</a:t>
            </a:r>
            <a:r>
              <a:rPr lang="en-US" altLang="zh-CN" sz="2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</a:t>
            </a:r>
            <a:r>
              <a:rPr lang="en-US" altLang="zh-CN" sz="2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Arial" pitchFamily="34" charset="0"/>
              </a:rPr>
              <a:t>_     _     </a:t>
            </a:r>
            <a:r>
              <a:rPr lang="en-US" altLang="zh-CN" sz="2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R    </a:t>
            </a:r>
            <a:r>
              <a:rPr lang="en-US" altLang="zh-CN" sz="2000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R</a:t>
            </a:r>
            <a:r>
              <a:rPr lang="en-US" altLang="zh-CN" sz="2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sz="2000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R</a:t>
            </a:r>
            <a:r>
              <a:rPr lang="en-US" altLang="zh-CN" sz="2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sz="2000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R</a:t>
            </a:r>
            <a:r>
              <a:rPr lang="en-US" altLang="zh-CN" sz="2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’</a:t>
            </a:r>
          </a:p>
        </p:txBody>
      </p:sp>
      <p:sp>
        <p:nvSpPr>
          <p:cNvPr id="29709" name="Line 13"/>
          <p:cNvSpPr>
            <a:spLocks noChangeShapeType="1"/>
          </p:cNvSpPr>
          <p:nvPr/>
        </p:nvSpPr>
        <p:spPr bwMode="auto">
          <a:xfrm>
            <a:off x="1219200" y="4043363"/>
            <a:ext cx="4495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1600200" y="2819400"/>
            <a:ext cx="3414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buClrTx/>
              <a:buFontTx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只保存一个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Display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表项</a:t>
            </a:r>
          </a:p>
        </p:txBody>
      </p:sp>
      <p:sp>
        <p:nvSpPr>
          <p:cNvPr id="29711" name="AutoShape 1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9712" name="AutoShape 1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9713" name="AutoShape 1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9714" name="AutoShape 1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1219200" y="5510213"/>
            <a:ext cx="4495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D[0]    </a:t>
            </a:r>
            <a:r>
              <a:rPr lang="en-US" altLang="zh-CN" sz="16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Main </a:t>
            </a:r>
            <a:r>
              <a:rPr lang="en-US" altLang="zh-CN" sz="2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16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Main </a:t>
            </a:r>
            <a:r>
              <a:rPr lang="en-US" altLang="zh-CN" sz="1600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Main</a:t>
            </a:r>
            <a:r>
              <a:rPr lang="en-US" altLang="zh-CN" sz="16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1600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Main</a:t>
            </a:r>
            <a:r>
              <a:rPr lang="en-US" altLang="zh-CN" sz="16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1600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Main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1600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Main</a:t>
            </a:r>
            <a:r>
              <a:rPr lang="en-US" altLang="zh-CN" sz="16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1600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Main</a:t>
            </a:r>
            <a:endParaRPr lang="en-US" altLang="zh-CN" sz="16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9716" name="Line 20"/>
          <p:cNvSpPr>
            <a:spLocks noChangeShapeType="1"/>
          </p:cNvSpPr>
          <p:nvPr/>
        </p:nvSpPr>
        <p:spPr bwMode="auto">
          <a:xfrm>
            <a:off x="1219200" y="3357563"/>
            <a:ext cx="4495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9717" name="Rectangle 21"/>
          <p:cNvSpPr>
            <a:spLocks noChangeArrowheads="1"/>
          </p:cNvSpPr>
          <p:nvPr/>
        </p:nvSpPr>
        <p:spPr bwMode="auto">
          <a:xfrm>
            <a:off x="1295400" y="3509963"/>
            <a:ext cx="434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calls </a:t>
            </a:r>
            <a:r>
              <a:rPr lang="en-US" altLang="zh-CN" sz="20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sz="2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sz="20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</a:t>
            </a:r>
            <a:r>
              <a:rPr lang="en-US" altLang="zh-CN" sz="2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P    Q    R    P’   Q’    R’</a:t>
            </a:r>
          </a:p>
        </p:txBody>
      </p:sp>
      <p:sp>
        <p:nvSpPr>
          <p:cNvPr id="29718" name="Rectangle 22"/>
          <p:cNvSpPr>
            <a:spLocks noChangeArrowheads="1"/>
          </p:cNvSpPr>
          <p:nvPr/>
        </p:nvSpPr>
        <p:spPr bwMode="auto">
          <a:xfrm>
            <a:off x="1228725" y="5048250"/>
            <a:ext cx="449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D[1]       S       P     </a:t>
            </a:r>
            <a:r>
              <a:rPr lang="en-US" altLang="zh-CN" sz="2000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sz="2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sz="2000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sz="2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sz="2000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sz="2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’    P’    P’</a:t>
            </a:r>
          </a:p>
        </p:txBody>
      </p:sp>
    </p:spTree>
  </p:cSld>
  <p:clrMapOvr>
    <a:masterClrMapping/>
  </p:clrMapOvr>
  <p:transition spd="med" advClick="0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14351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495300" y="106680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活动记录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838200" y="1741488"/>
            <a:ext cx="8305800" cy="409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嵌套过程语言的栈式分配</a:t>
            </a: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采用静态链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static link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  <a:endParaRPr lang="zh-CN" altLang="en-US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   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Display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表的方法要用到多个存储单元或多个寄存器，</a:t>
            </a:r>
          </a:p>
          <a:p>
            <a:pPr lvl="1">
              <a:buFontTx/>
              <a:buNone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   有时并不情愿这样做，一种可选的方法是采用静态链</a:t>
            </a:r>
            <a:endParaRPr kumimoji="0" lang="zh-CN" altLang="en-US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所有活动记录都增加一个静态链（如在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offset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为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0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处）</a:t>
            </a:r>
          </a:p>
          <a:p>
            <a:pPr lvl="1">
              <a:buFontTx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的域，指向定义该过程的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直接外过程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（或主程序）运</a:t>
            </a:r>
          </a:p>
          <a:p>
            <a:pPr lvl="1">
              <a:buFontTx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行时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最新的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活动记录</a:t>
            </a:r>
          </a:p>
          <a:p>
            <a:pPr lvl="1">
              <a:buFontTx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在过程返回时当前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AR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要被撤销，为回卷（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unwind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）</a:t>
            </a:r>
          </a:p>
          <a:p>
            <a:pPr lvl="1">
              <a:buFontTx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到调用过程的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AR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（恢复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FP</a:t>
            </a:r>
            <a:r>
              <a:rPr kumimoji="0"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需要用到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动态链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域</a:t>
            </a:r>
          </a:p>
        </p:txBody>
      </p:sp>
      <p:sp>
        <p:nvSpPr>
          <p:cNvPr id="30725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0726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0727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0728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4351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685800" y="114300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活动记录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876300" y="1722438"/>
            <a:ext cx="4838700" cy="103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嵌套过程语言的栈式分配</a:t>
            </a: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采用静态链的方法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</p:txBody>
      </p:sp>
      <p:sp>
        <p:nvSpPr>
          <p:cNvPr id="31749" name="Line 6"/>
          <p:cNvSpPr>
            <a:spLocks noChangeShapeType="1"/>
          </p:cNvSpPr>
          <p:nvPr/>
        </p:nvSpPr>
        <p:spPr bwMode="auto">
          <a:xfrm>
            <a:off x="2133600" y="3505200"/>
            <a:ext cx="0" cy="2971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1750" name="Line 7"/>
          <p:cNvSpPr>
            <a:spLocks noChangeShapeType="1"/>
          </p:cNvSpPr>
          <p:nvPr/>
        </p:nvSpPr>
        <p:spPr bwMode="auto">
          <a:xfrm>
            <a:off x="4724400" y="3505200"/>
            <a:ext cx="0" cy="2971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1751" name="Line 8"/>
          <p:cNvSpPr>
            <a:spLocks noChangeShapeType="1"/>
          </p:cNvSpPr>
          <p:nvPr/>
        </p:nvSpPr>
        <p:spPr bwMode="auto">
          <a:xfrm>
            <a:off x="2133600" y="64770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1752" name="Line 9"/>
          <p:cNvSpPr>
            <a:spLocks noChangeShapeType="1"/>
          </p:cNvSpPr>
          <p:nvPr/>
        </p:nvSpPr>
        <p:spPr bwMode="auto">
          <a:xfrm>
            <a:off x="2133600" y="59436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1753" name="Rectangle 10"/>
          <p:cNvSpPr>
            <a:spLocks noChangeArrowheads="1"/>
          </p:cNvSpPr>
          <p:nvPr/>
        </p:nvSpPr>
        <p:spPr bwMode="auto">
          <a:xfrm>
            <a:off x="2185988" y="6003925"/>
            <a:ext cx="2462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main </a:t>
            </a:r>
            <a:r>
              <a:rPr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的活动记录</a:t>
            </a:r>
          </a:p>
        </p:txBody>
      </p:sp>
      <p:sp>
        <p:nvSpPr>
          <p:cNvPr id="31754" name="Line 11"/>
          <p:cNvSpPr>
            <a:spLocks noChangeShapeType="1"/>
          </p:cNvSpPr>
          <p:nvPr/>
        </p:nvSpPr>
        <p:spPr bwMode="auto">
          <a:xfrm>
            <a:off x="2133600" y="54102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1755" name="Rectangle 12"/>
          <p:cNvSpPr>
            <a:spLocks noChangeArrowheads="1"/>
          </p:cNvSpPr>
          <p:nvPr/>
        </p:nvSpPr>
        <p:spPr bwMode="auto">
          <a:xfrm>
            <a:off x="2185988" y="4953000"/>
            <a:ext cx="2462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P </a:t>
            </a:r>
            <a:r>
              <a:rPr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的活动记录</a:t>
            </a:r>
          </a:p>
        </p:txBody>
      </p:sp>
      <p:sp>
        <p:nvSpPr>
          <p:cNvPr id="31756" name="Line 13"/>
          <p:cNvSpPr>
            <a:spLocks noChangeShapeType="1"/>
          </p:cNvSpPr>
          <p:nvPr/>
        </p:nvSpPr>
        <p:spPr bwMode="auto">
          <a:xfrm>
            <a:off x="2133600" y="48768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1757" name="Rectangle 14"/>
          <p:cNvSpPr>
            <a:spLocks noChangeArrowheads="1"/>
          </p:cNvSpPr>
          <p:nvPr/>
        </p:nvSpPr>
        <p:spPr bwMode="auto">
          <a:xfrm>
            <a:off x="2133600" y="4419600"/>
            <a:ext cx="2514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Q </a:t>
            </a:r>
            <a:r>
              <a:rPr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的活动记录</a:t>
            </a:r>
          </a:p>
        </p:txBody>
      </p:sp>
      <p:sp>
        <p:nvSpPr>
          <p:cNvPr id="31758" name="Line 15"/>
          <p:cNvSpPr>
            <a:spLocks noChangeShapeType="1"/>
          </p:cNvSpPr>
          <p:nvPr/>
        </p:nvSpPr>
        <p:spPr bwMode="auto">
          <a:xfrm>
            <a:off x="2133600" y="43434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1759" name="Rectangle 16"/>
          <p:cNvSpPr>
            <a:spLocks noChangeArrowheads="1"/>
          </p:cNvSpPr>
          <p:nvPr/>
        </p:nvSpPr>
        <p:spPr bwMode="auto">
          <a:xfrm>
            <a:off x="1379538" y="2803525"/>
            <a:ext cx="45608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buClrTx/>
              <a:buFontTx/>
              <a:buNone/>
            </a:pP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过程 </a:t>
            </a: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R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被第一次激活后运行栈的情况</a:t>
            </a:r>
          </a:p>
        </p:txBody>
      </p:sp>
      <p:sp>
        <p:nvSpPr>
          <p:cNvPr id="31760" name="Rectangle 21"/>
          <p:cNvSpPr>
            <a:spLocks noChangeArrowheads="1"/>
          </p:cNvSpPr>
          <p:nvPr/>
        </p:nvSpPr>
        <p:spPr bwMode="auto">
          <a:xfrm>
            <a:off x="2185988" y="5486400"/>
            <a:ext cx="2462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 </a:t>
            </a:r>
            <a:r>
              <a:rPr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的活动记录</a:t>
            </a:r>
          </a:p>
        </p:txBody>
      </p:sp>
      <p:sp>
        <p:nvSpPr>
          <p:cNvPr id="31761" name="Line 22"/>
          <p:cNvSpPr>
            <a:spLocks noChangeShapeType="1"/>
          </p:cNvSpPr>
          <p:nvPr/>
        </p:nvSpPr>
        <p:spPr bwMode="auto">
          <a:xfrm>
            <a:off x="2133600" y="3810000"/>
            <a:ext cx="2590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1762" name="Line 23"/>
          <p:cNvSpPr>
            <a:spLocks noChangeShapeType="1"/>
          </p:cNvSpPr>
          <p:nvPr/>
        </p:nvSpPr>
        <p:spPr bwMode="auto">
          <a:xfrm flipH="1">
            <a:off x="1600200" y="3733800"/>
            <a:ext cx="5334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1763" name="Rectangle 24"/>
          <p:cNvSpPr>
            <a:spLocks noChangeArrowheads="1"/>
          </p:cNvSpPr>
          <p:nvPr/>
        </p:nvSpPr>
        <p:spPr bwMode="auto">
          <a:xfrm>
            <a:off x="762000" y="3565525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</a:rPr>
              <a:t>TOP</a:t>
            </a:r>
            <a:endParaRPr lang="en-US" altLang="zh-CN" sz="2000" b="1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1764" name="Rectangle 25"/>
          <p:cNvSpPr>
            <a:spLocks noChangeArrowheads="1"/>
          </p:cNvSpPr>
          <p:nvPr/>
        </p:nvSpPr>
        <p:spPr bwMode="auto">
          <a:xfrm>
            <a:off x="2209800" y="3870325"/>
            <a:ext cx="2514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R </a:t>
            </a:r>
            <a:r>
              <a:rPr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的活动记录</a:t>
            </a:r>
          </a:p>
        </p:txBody>
      </p:sp>
      <p:sp>
        <p:nvSpPr>
          <p:cNvPr id="31765" name="Line 26"/>
          <p:cNvSpPr>
            <a:spLocks noChangeShapeType="1"/>
          </p:cNvSpPr>
          <p:nvPr/>
        </p:nvSpPr>
        <p:spPr bwMode="auto">
          <a:xfrm flipH="1">
            <a:off x="1828800" y="4267200"/>
            <a:ext cx="3810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1766" name="Line 27"/>
          <p:cNvSpPr>
            <a:spLocks noChangeShapeType="1"/>
          </p:cNvSpPr>
          <p:nvPr/>
        </p:nvSpPr>
        <p:spPr bwMode="auto">
          <a:xfrm>
            <a:off x="1828800" y="4267200"/>
            <a:ext cx="0" cy="60960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1767" name="Line 28"/>
          <p:cNvSpPr>
            <a:spLocks noChangeShapeType="1"/>
          </p:cNvSpPr>
          <p:nvPr/>
        </p:nvSpPr>
        <p:spPr bwMode="auto">
          <a:xfrm flipH="1">
            <a:off x="1828800" y="4876800"/>
            <a:ext cx="3048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1768" name="Line 29"/>
          <p:cNvSpPr>
            <a:spLocks noChangeShapeType="1"/>
          </p:cNvSpPr>
          <p:nvPr/>
        </p:nvSpPr>
        <p:spPr bwMode="auto">
          <a:xfrm flipH="1">
            <a:off x="1828800" y="5867400"/>
            <a:ext cx="3810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1769" name="Line 30"/>
          <p:cNvSpPr>
            <a:spLocks noChangeShapeType="1"/>
          </p:cNvSpPr>
          <p:nvPr/>
        </p:nvSpPr>
        <p:spPr bwMode="auto">
          <a:xfrm>
            <a:off x="1828800" y="5867400"/>
            <a:ext cx="0" cy="60960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1770" name="Line 31"/>
          <p:cNvSpPr>
            <a:spLocks noChangeShapeType="1"/>
          </p:cNvSpPr>
          <p:nvPr/>
        </p:nvSpPr>
        <p:spPr bwMode="auto">
          <a:xfrm flipH="1">
            <a:off x="1600200" y="4800600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1771" name="Line 32"/>
          <p:cNvSpPr>
            <a:spLocks noChangeShapeType="1"/>
          </p:cNvSpPr>
          <p:nvPr/>
        </p:nvSpPr>
        <p:spPr bwMode="auto">
          <a:xfrm>
            <a:off x="1600200" y="4800600"/>
            <a:ext cx="0" cy="60960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1772" name="Line 33"/>
          <p:cNvSpPr>
            <a:spLocks noChangeShapeType="1"/>
          </p:cNvSpPr>
          <p:nvPr/>
        </p:nvSpPr>
        <p:spPr bwMode="auto">
          <a:xfrm flipH="1">
            <a:off x="1600200" y="5410200"/>
            <a:ext cx="5334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1773" name="Line 34"/>
          <p:cNvSpPr>
            <a:spLocks noChangeShapeType="1"/>
          </p:cNvSpPr>
          <p:nvPr/>
        </p:nvSpPr>
        <p:spPr bwMode="auto">
          <a:xfrm flipH="1">
            <a:off x="1828800" y="5410200"/>
            <a:ext cx="3048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1774" name="Line 35"/>
          <p:cNvSpPr>
            <a:spLocks noChangeShapeType="1"/>
          </p:cNvSpPr>
          <p:nvPr/>
        </p:nvSpPr>
        <p:spPr bwMode="auto">
          <a:xfrm flipH="1">
            <a:off x="1295400" y="5334000"/>
            <a:ext cx="9144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1775" name="Line 36"/>
          <p:cNvSpPr>
            <a:spLocks noChangeShapeType="1"/>
          </p:cNvSpPr>
          <p:nvPr/>
        </p:nvSpPr>
        <p:spPr bwMode="auto">
          <a:xfrm>
            <a:off x="1295400" y="5334000"/>
            <a:ext cx="0" cy="114300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1776" name="Line 37"/>
          <p:cNvSpPr>
            <a:spLocks noChangeShapeType="1"/>
          </p:cNvSpPr>
          <p:nvPr/>
        </p:nvSpPr>
        <p:spPr bwMode="auto">
          <a:xfrm flipH="1">
            <a:off x="1295400" y="6477000"/>
            <a:ext cx="8382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1777" name="Rectangle 38"/>
          <p:cNvSpPr>
            <a:spLocks noChangeArrowheads="1"/>
          </p:cNvSpPr>
          <p:nvPr/>
        </p:nvSpPr>
        <p:spPr bwMode="auto">
          <a:xfrm>
            <a:off x="990600" y="4038600"/>
            <a:ext cx="6096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静态链</a:t>
            </a:r>
          </a:p>
        </p:txBody>
      </p:sp>
      <p:sp>
        <p:nvSpPr>
          <p:cNvPr id="31778" name="Line 39"/>
          <p:cNvSpPr>
            <a:spLocks noChangeShapeType="1"/>
          </p:cNvSpPr>
          <p:nvPr/>
        </p:nvSpPr>
        <p:spPr bwMode="auto">
          <a:xfrm flipH="1">
            <a:off x="4648200" y="4267200"/>
            <a:ext cx="3810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1779" name="Line 40"/>
          <p:cNvSpPr>
            <a:spLocks noChangeShapeType="1"/>
          </p:cNvSpPr>
          <p:nvPr/>
        </p:nvSpPr>
        <p:spPr bwMode="auto">
          <a:xfrm>
            <a:off x="5029200" y="4267200"/>
            <a:ext cx="0" cy="60960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1780" name="Line 41"/>
          <p:cNvSpPr>
            <a:spLocks noChangeShapeType="1"/>
          </p:cNvSpPr>
          <p:nvPr/>
        </p:nvSpPr>
        <p:spPr bwMode="auto">
          <a:xfrm flipH="1">
            <a:off x="4724400" y="4876800"/>
            <a:ext cx="3048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1781" name="Line 42"/>
          <p:cNvSpPr>
            <a:spLocks noChangeShapeType="1"/>
          </p:cNvSpPr>
          <p:nvPr/>
        </p:nvSpPr>
        <p:spPr bwMode="auto">
          <a:xfrm flipH="1">
            <a:off x="4648200" y="4800600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1782" name="Line 43"/>
          <p:cNvSpPr>
            <a:spLocks noChangeShapeType="1"/>
          </p:cNvSpPr>
          <p:nvPr/>
        </p:nvSpPr>
        <p:spPr bwMode="auto">
          <a:xfrm>
            <a:off x="5257800" y="4800600"/>
            <a:ext cx="0" cy="60960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1783" name="Line 44"/>
          <p:cNvSpPr>
            <a:spLocks noChangeShapeType="1"/>
          </p:cNvSpPr>
          <p:nvPr/>
        </p:nvSpPr>
        <p:spPr bwMode="auto">
          <a:xfrm flipH="1">
            <a:off x="4724400" y="5410200"/>
            <a:ext cx="5334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1784" name="Line 45"/>
          <p:cNvSpPr>
            <a:spLocks noChangeShapeType="1"/>
          </p:cNvSpPr>
          <p:nvPr/>
        </p:nvSpPr>
        <p:spPr bwMode="auto">
          <a:xfrm flipH="1">
            <a:off x="4648200" y="5334000"/>
            <a:ext cx="3810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1785" name="Line 46"/>
          <p:cNvSpPr>
            <a:spLocks noChangeShapeType="1"/>
          </p:cNvSpPr>
          <p:nvPr/>
        </p:nvSpPr>
        <p:spPr bwMode="auto">
          <a:xfrm>
            <a:off x="5029200" y="5334000"/>
            <a:ext cx="0" cy="60960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1786" name="Line 47"/>
          <p:cNvSpPr>
            <a:spLocks noChangeShapeType="1"/>
          </p:cNvSpPr>
          <p:nvPr/>
        </p:nvSpPr>
        <p:spPr bwMode="auto">
          <a:xfrm flipH="1">
            <a:off x="4724400" y="5943600"/>
            <a:ext cx="3048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1787" name="Line 48"/>
          <p:cNvSpPr>
            <a:spLocks noChangeShapeType="1"/>
          </p:cNvSpPr>
          <p:nvPr/>
        </p:nvSpPr>
        <p:spPr bwMode="auto">
          <a:xfrm flipH="1">
            <a:off x="4648200" y="5867400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1788" name="Line 49"/>
          <p:cNvSpPr>
            <a:spLocks noChangeShapeType="1"/>
          </p:cNvSpPr>
          <p:nvPr/>
        </p:nvSpPr>
        <p:spPr bwMode="auto">
          <a:xfrm>
            <a:off x="5257800" y="5867400"/>
            <a:ext cx="0" cy="60960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1789" name="Line 50"/>
          <p:cNvSpPr>
            <a:spLocks noChangeShapeType="1"/>
          </p:cNvSpPr>
          <p:nvPr/>
        </p:nvSpPr>
        <p:spPr bwMode="auto">
          <a:xfrm flipH="1">
            <a:off x="4724400" y="6477000"/>
            <a:ext cx="5334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1790" name="Rectangle 51"/>
          <p:cNvSpPr>
            <a:spLocks noChangeArrowheads="1"/>
          </p:cNvSpPr>
          <p:nvPr/>
        </p:nvSpPr>
        <p:spPr bwMode="auto">
          <a:xfrm>
            <a:off x="5029200" y="3505200"/>
            <a:ext cx="6096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动态链</a:t>
            </a:r>
          </a:p>
        </p:txBody>
      </p:sp>
      <p:sp>
        <p:nvSpPr>
          <p:cNvPr id="31791" name="Text Box 52"/>
          <p:cNvSpPr txBox="1">
            <a:spLocks noChangeArrowheads="1"/>
          </p:cNvSpPr>
          <p:nvPr/>
        </p:nvSpPr>
        <p:spPr bwMode="auto">
          <a:xfrm>
            <a:off x="5867400" y="1044575"/>
            <a:ext cx="2514600" cy="558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program Main( I,O)</a:t>
            </a:r>
            <a:r>
              <a:rPr kumimoji="0" lang="zh-CN" altLang="en-US" sz="1800" b="1">
                <a:latin typeface="+mn-lt"/>
                <a:ea typeface="华文楷体" panose="02010600040101010101" pitchFamily="2" charset="-122"/>
              </a:rPr>
              <a:t>；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procedure P;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procedure Q;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   procedure R;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      begin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         … R;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      end;   /*R*/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   begin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      … R;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   end;   /*Q*/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begin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   … Q;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end;   /*P*/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procedure S;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begin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   … P;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end;   /*S*/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begin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…  S;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end.   /*main*/</a:t>
            </a:r>
          </a:p>
        </p:txBody>
      </p:sp>
      <p:sp>
        <p:nvSpPr>
          <p:cNvPr id="31792" name="AutoShape 1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1793" name="AutoShape 1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1794" name="AutoShape 1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1795" name="AutoShape 2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5494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活动记录</a:t>
            </a:r>
          </a:p>
        </p:txBody>
      </p:sp>
      <p:sp>
        <p:nvSpPr>
          <p:cNvPr id="32772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2773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2774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2775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762000" y="1830388"/>
            <a:ext cx="8267700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嵌套程序块的非局部量访问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 </a:t>
            </a:r>
            <a:endParaRPr kumimoji="0" lang="zh-CN" altLang="en-US" sz="28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一些语言（如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C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语言）支持嵌套的块，在这些块的内</a:t>
            </a:r>
          </a:p>
          <a:p>
            <a:pPr lvl="1">
              <a:buFontTx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部也允许声明局部变量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，同样要解决依嵌套层次规则进</a:t>
            </a:r>
          </a:p>
          <a:p>
            <a:pPr lvl="1">
              <a:buFontTx/>
              <a:buNone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   行非局部量使用（访问）的问题</a:t>
            </a:r>
            <a:endParaRPr lang="zh-CN" altLang="en-US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lang="zh-CN" altLang="en-US" sz="1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</a:t>
            </a:r>
          </a:p>
          <a:p>
            <a:pPr lvl="1">
              <a:buFontTx/>
              <a:buNone/>
            </a:pP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方法一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   将每个块看作为内嵌的无参过程，为它创建一</a:t>
            </a:r>
          </a:p>
          <a:p>
            <a:pPr lvl="1">
              <a:buFontTx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             个新的活动记录，称为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块级活动记录</a:t>
            </a:r>
          </a:p>
          <a:p>
            <a:pPr lvl="1">
              <a:buFontTx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             该方法代价很高</a:t>
            </a:r>
          </a:p>
          <a:p>
            <a:pPr lvl="1">
              <a:buFontTx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方法二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   由于每个块中变量的相对位置在编译时就能确</a:t>
            </a:r>
          </a:p>
          <a:p>
            <a:pPr lvl="1">
              <a:buFontTx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             定下来，因此可以不创建块级活动记录，仅需</a:t>
            </a:r>
          </a:p>
          <a:p>
            <a:pPr lvl="1">
              <a:buFontTx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             要过程级的活动记录就可解决问题（见下例）</a:t>
            </a:r>
          </a:p>
        </p:txBody>
      </p:sp>
    </p:spTree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14351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685800" y="114300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活动记录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876300" y="1722438"/>
            <a:ext cx="5295900" cy="103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嵌套程序块的非局部量访问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 </a:t>
            </a: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采用过程级活动记录的方法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6324600" y="1524000"/>
            <a:ext cx="2590800" cy="476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int p</a:t>
            </a:r>
            <a:r>
              <a:rPr kumimoji="0" lang="zh-CN" altLang="en-US" sz="1800" b="1">
                <a:latin typeface="+mn-lt"/>
                <a:ea typeface="华文楷体" panose="02010600040101010101" pitchFamily="2" charset="-122"/>
              </a:rPr>
              <a:t>（）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  int A;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 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  {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       int B,C; 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        … 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  }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  {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       int D,E,F;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        …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       {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            int G;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            …  </a:t>
            </a:r>
            <a:r>
              <a:rPr kumimoji="0" lang="en-US" altLang="zh-CN" sz="1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/*here*/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       }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    }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</a:rPr>
              <a:t> }</a:t>
            </a:r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>
            <a:off x="2286000" y="3505200"/>
            <a:ext cx="0" cy="2971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>
            <a:off x="5943600" y="4876800"/>
            <a:ext cx="0" cy="1066800"/>
          </a:xfrm>
          <a:prstGeom prst="line">
            <a:avLst/>
          </a:prstGeom>
          <a:noFill/>
          <a:ln w="9525">
            <a:solidFill>
              <a:srgbClr val="800080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>
            <a:off x="2286000" y="6477000"/>
            <a:ext cx="3657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3801" name="Line 9"/>
          <p:cNvSpPr>
            <a:spLocks noChangeShapeType="1"/>
          </p:cNvSpPr>
          <p:nvPr/>
        </p:nvSpPr>
        <p:spPr bwMode="auto">
          <a:xfrm>
            <a:off x="2286000" y="5943600"/>
            <a:ext cx="3657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2286000" y="6003925"/>
            <a:ext cx="358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存放</a:t>
            </a:r>
            <a:r>
              <a:rPr lang="zh-CN" altLang="en-US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 </a:t>
            </a:r>
            <a:r>
              <a:rPr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的空间</a:t>
            </a:r>
          </a:p>
        </p:txBody>
      </p:sp>
      <p:sp>
        <p:nvSpPr>
          <p:cNvPr id="33803" name="Line 13"/>
          <p:cNvSpPr>
            <a:spLocks noChangeShapeType="1"/>
          </p:cNvSpPr>
          <p:nvPr/>
        </p:nvSpPr>
        <p:spPr bwMode="auto">
          <a:xfrm>
            <a:off x="4114800" y="4876800"/>
            <a:ext cx="1828800" cy="0"/>
          </a:xfrm>
          <a:prstGeom prst="line">
            <a:avLst/>
          </a:prstGeom>
          <a:noFill/>
          <a:ln w="9525">
            <a:solidFill>
              <a:srgbClr val="800080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3804" name="Rectangle 14"/>
          <p:cNvSpPr>
            <a:spLocks noChangeArrowheads="1"/>
          </p:cNvSpPr>
          <p:nvPr/>
        </p:nvSpPr>
        <p:spPr bwMode="auto">
          <a:xfrm>
            <a:off x="2362200" y="4632325"/>
            <a:ext cx="1600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存放</a:t>
            </a:r>
          </a:p>
          <a:p>
            <a:pPr algn="ctr">
              <a:buFont typeface="Wingdings" pitchFamily="2" charset="2"/>
              <a:buNone/>
            </a:pPr>
            <a:r>
              <a:rPr lang="zh-CN" altLang="en-US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</a:t>
            </a:r>
            <a:r>
              <a:rPr lang="zh-CN" altLang="en-US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E</a:t>
            </a:r>
            <a:r>
              <a:rPr lang="zh-CN" altLang="en-US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</a:t>
            </a:r>
          </a:p>
          <a:p>
            <a:pPr algn="ctr"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的空间</a:t>
            </a:r>
          </a:p>
        </p:txBody>
      </p:sp>
      <p:sp>
        <p:nvSpPr>
          <p:cNvPr id="33805" name="Line 15"/>
          <p:cNvSpPr>
            <a:spLocks noChangeShapeType="1"/>
          </p:cNvSpPr>
          <p:nvPr/>
        </p:nvSpPr>
        <p:spPr bwMode="auto">
          <a:xfrm>
            <a:off x="2286000" y="4343400"/>
            <a:ext cx="1828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3806" name="Rectangle 16"/>
          <p:cNvSpPr>
            <a:spLocks noChangeArrowheads="1"/>
          </p:cNvSpPr>
          <p:nvPr/>
        </p:nvSpPr>
        <p:spPr bwMode="auto">
          <a:xfrm>
            <a:off x="1143000" y="2803525"/>
            <a:ext cx="525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buClrTx/>
              <a:buFontTx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运行至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/*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here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*/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时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p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的活动记录形如：</a:t>
            </a:r>
          </a:p>
        </p:txBody>
      </p:sp>
      <p:sp>
        <p:nvSpPr>
          <p:cNvPr id="33807" name="AutoShape 1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3808" name="AutoShape 1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3809" name="AutoShape 1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3810" name="AutoShape 2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3811" name="Rectangle 21"/>
          <p:cNvSpPr>
            <a:spLocks noChangeArrowheads="1"/>
          </p:cNvSpPr>
          <p:nvPr/>
        </p:nvSpPr>
        <p:spPr bwMode="auto">
          <a:xfrm>
            <a:off x="4114800" y="5089525"/>
            <a:ext cx="1752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曾存放过</a:t>
            </a:r>
          </a:p>
          <a:p>
            <a:pPr algn="ctr">
              <a:buFont typeface="Wingdings" pitchFamily="2" charset="2"/>
              <a:buNone/>
            </a:pPr>
            <a:r>
              <a:rPr lang="zh-CN" altLang="en-US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B,C </a:t>
            </a:r>
            <a:r>
              <a:rPr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的空间</a:t>
            </a:r>
          </a:p>
        </p:txBody>
      </p:sp>
      <p:sp>
        <p:nvSpPr>
          <p:cNvPr id="33812" name="Line 22"/>
          <p:cNvSpPr>
            <a:spLocks noChangeShapeType="1"/>
          </p:cNvSpPr>
          <p:nvPr/>
        </p:nvSpPr>
        <p:spPr bwMode="auto">
          <a:xfrm>
            <a:off x="2286000" y="3810000"/>
            <a:ext cx="1828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3813" name="Line 23"/>
          <p:cNvSpPr>
            <a:spLocks noChangeShapeType="1"/>
          </p:cNvSpPr>
          <p:nvPr/>
        </p:nvSpPr>
        <p:spPr bwMode="auto">
          <a:xfrm flipH="1">
            <a:off x="1752600" y="3733800"/>
            <a:ext cx="5334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3814" name="Rectangle 24"/>
          <p:cNvSpPr>
            <a:spLocks noChangeArrowheads="1"/>
          </p:cNvSpPr>
          <p:nvPr/>
        </p:nvSpPr>
        <p:spPr bwMode="auto">
          <a:xfrm>
            <a:off x="838200" y="3565525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</a:rPr>
              <a:t>TOP</a:t>
            </a:r>
            <a:endParaRPr lang="en-US" altLang="zh-CN" sz="2000" b="1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3815" name="Rectangle 25"/>
          <p:cNvSpPr>
            <a:spLocks noChangeArrowheads="1"/>
          </p:cNvSpPr>
          <p:nvPr/>
        </p:nvSpPr>
        <p:spPr bwMode="auto">
          <a:xfrm>
            <a:off x="2286000" y="3870325"/>
            <a:ext cx="1828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存放</a:t>
            </a:r>
            <a:r>
              <a:rPr lang="zh-CN" altLang="en-US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G </a:t>
            </a:r>
            <a:r>
              <a:rPr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的空间</a:t>
            </a:r>
          </a:p>
        </p:txBody>
      </p:sp>
      <p:sp>
        <p:nvSpPr>
          <p:cNvPr id="33816" name="Line 37"/>
          <p:cNvSpPr>
            <a:spLocks noChangeShapeType="1"/>
          </p:cNvSpPr>
          <p:nvPr/>
        </p:nvSpPr>
        <p:spPr bwMode="auto">
          <a:xfrm flipH="1">
            <a:off x="1600200" y="6477000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3817" name="Line 52"/>
          <p:cNvSpPr>
            <a:spLocks noChangeShapeType="1"/>
          </p:cNvSpPr>
          <p:nvPr/>
        </p:nvSpPr>
        <p:spPr bwMode="auto">
          <a:xfrm>
            <a:off x="4114800" y="3505200"/>
            <a:ext cx="0" cy="24384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3818" name="Line 53"/>
          <p:cNvSpPr>
            <a:spLocks noChangeShapeType="1"/>
          </p:cNvSpPr>
          <p:nvPr/>
        </p:nvSpPr>
        <p:spPr bwMode="auto">
          <a:xfrm>
            <a:off x="5943600" y="5943600"/>
            <a:ext cx="0" cy="5334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3819" name="Rectangle 54"/>
          <p:cNvSpPr>
            <a:spLocks noChangeArrowheads="1"/>
          </p:cNvSpPr>
          <p:nvPr/>
        </p:nvSpPr>
        <p:spPr bwMode="auto">
          <a:xfrm>
            <a:off x="914400" y="6232525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</a:rPr>
              <a:t>SP</a:t>
            </a:r>
            <a:endParaRPr lang="en-US" altLang="zh-CN" sz="2000" b="1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4351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685800" y="114300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活动记录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876300" y="1722438"/>
            <a:ext cx="75834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动态作用域规则 </a:t>
            </a: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vs.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静态（词法）作用域规则</a:t>
            </a: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4821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4822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4823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4824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1258888" y="2691775"/>
            <a:ext cx="3972562" cy="3477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buFont typeface="Wingdings" pitchFamily="2" charset="2"/>
              <a:buNone/>
              <a:tabLst>
                <a:tab pos="885825" algn="l"/>
              </a:tabLst>
            </a:pPr>
            <a:r>
              <a:rPr lang="en-US" altLang="zh-CN" sz="2000" b="1">
                <a:latin typeface="+mn-lt"/>
                <a:ea typeface="华文楷体" panose="02010600040101010101" pitchFamily="2" charset="-122"/>
              </a:rPr>
              <a:t>var  r:real</a:t>
            </a:r>
            <a:endParaRPr lang="en-US" altLang="zh-CN" sz="200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  <a:tabLst>
                <a:tab pos="885825" algn="l"/>
              </a:tabLst>
            </a:pPr>
            <a:r>
              <a:rPr lang="en-US" altLang="zh-CN" sz="2000" b="1">
                <a:latin typeface="+mn-lt"/>
                <a:ea typeface="华文楷体" panose="02010600040101010101" pitchFamily="2" charset="-122"/>
              </a:rPr>
              <a:t>procedure    show;</a:t>
            </a:r>
            <a:endParaRPr lang="en-US" altLang="zh-CN" sz="200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  <a:tabLst>
                <a:tab pos="885825" algn="l"/>
              </a:tabLst>
            </a:pPr>
            <a:r>
              <a:rPr lang="en-US" altLang="zh-CN" sz="2000" b="1">
                <a:latin typeface="+mn-lt"/>
                <a:ea typeface="华文楷体" panose="02010600040101010101" pitchFamily="2" charset="-122"/>
              </a:rPr>
              <a:t>     begin   write(r:5:3)  end;</a:t>
            </a:r>
            <a:endParaRPr lang="en-US" altLang="zh-CN" sz="200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  <a:tabLst>
                <a:tab pos="885825" algn="l"/>
              </a:tabLst>
            </a:pPr>
            <a:r>
              <a:rPr lang="en-US" altLang="zh-CN" sz="2000" b="1">
                <a:latin typeface="+mn-lt"/>
                <a:ea typeface="华文楷体" panose="02010600040101010101" pitchFamily="2" charset="-122"/>
              </a:rPr>
              <a:t>procedure small;</a:t>
            </a:r>
            <a:endParaRPr lang="en-US" altLang="zh-CN" sz="200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  <a:tabLst>
                <a:tab pos="885825" algn="l"/>
              </a:tabLst>
            </a:pPr>
            <a:r>
              <a:rPr lang="en-US" altLang="zh-CN" sz="2000" b="1">
                <a:latin typeface="+mn-lt"/>
                <a:ea typeface="华文楷体" panose="02010600040101010101" pitchFamily="2" charset="-122"/>
              </a:rPr>
              <a:t>     var   r:real;</a:t>
            </a:r>
            <a:endParaRPr lang="en-US" altLang="zh-CN" sz="200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  <a:tabLst>
                <a:tab pos="885825" algn="l"/>
              </a:tabLst>
            </a:pPr>
            <a:r>
              <a:rPr lang="en-US" altLang="zh-CN" sz="2000" b="1">
                <a:latin typeface="+mn-lt"/>
                <a:ea typeface="华文楷体" panose="02010600040101010101" pitchFamily="2" charset="-122"/>
              </a:rPr>
              <a:t>     begin   r:=0.125;  show  end;</a:t>
            </a:r>
            <a:endParaRPr lang="en-US" altLang="zh-CN" sz="200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  <a:tabLst>
                <a:tab pos="885825" algn="l"/>
              </a:tabLst>
            </a:pPr>
            <a:r>
              <a:rPr lang="en-US" altLang="zh-CN" sz="2000" b="1">
                <a:latin typeface="+mn-lt"/>
                <a:ea typeface="华文楷体" panose="02010600040101010101" pitchFamily="2" charset="-122"/>
              </a:rPr>
              <a:t>begin  </a:t>
            </a:r>
            <a:endParaRPr lang="en-US" altLang="zh-CN" sz="200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  <a:tabLst>
                <a:tab pos="885825" algn="l"/>
              </a:tabLst>
            </a:pPr>
            <a:r>
              <a:rPr lang="en-US" altLang="zh-CN" sz="2000" b="1">
                <a:latin typeface="+mn-lt"/>
                <a:ea typeface="华文楷体" panose="02010600040101010101" pitchFamily="2" charset="-122"/>
              </a:rPr>
              <a:t>      r:=0.25;</a:t>
            </a:r>
            <a:endParaRPr lang="en-US" altLang="zh-CN" sz="200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  <a:tabLst>
                <a:tab pos="885825" algn="l"/>
              </a:tabLst>
            </a:pPr>
            <a:r>
              <a:rPr lang="en-US" altLang="zh-CN" sz="2000" b="1">
                <a:latin typeface="+mn-lt"/>
                <a:ea typeface="华文楷体" panose="02010600040101010101" pitchFamily="2" charset="-122"/>
              </a:rPr>
              <a:t>     show; small; writeln;</a:t>
            </a:r>
            <a:endParaRPr lang="en-US" altLang="zh-CN" sz="200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  <a:tabLst>
                <a:tab pos="885825" algn="l"/>
              </a:tabLst>
            </a:pPr>
            <a:r>
              <a:rPr lang="en-US" altLang="zh-CN" sz="2000" b="1">
                <a:latin typeface="+mn-lt"/>
                <a:ea typeface="华文楷体" panose="02010600040101010101" pitchFamily="2" charset="-122"/>
              </a:rPr>
              <a:t>     show; small; writeln;</a:t>
            </a:r>
            <a:endParaRPr lang="en-US" altLang="zh-CN" sz="200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  <a:tabLst>
                <a:tab pos="885825" algn="l"/>
              </a:tabLst>
            </a:pPr>
            <a:r>
              <a:rPr lang="en-US" altLang="zh-CN" sz="2000" b="1">
                <a:latin typeface="+mn-lt"/>
                <a:ea typeface="华文楷体" panose="02010600040101010101" pitchFamily="2" charset="-122"/>
              </a:rPr>
              <a:t>end.</a:t>
            </a:r>
          </a:p>
        </p:txBody>
      </p:sp>
      <p:sp>
        <p:nvSpPr>
          <p:cNvPr id="741386" name="Rectangle 10"/>
          <p:cNvSpPr>
            <a:spLocks noChangeArrowheads="1"/>
          </p:cNvSpPr>
          <p:nvPr/>
        </p:nvSpPr>
        <p:spPr bwMode="auto">
          <a:xfrm>
            <a:off x="5791200" y="2560191"/>
            <a:ext cx="2422458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buFont typeface="Wingdings" pitchFamily="2" charset="2"/>
              <a:buNone/>
              <a:tabLst>
                <a:tab pos="1295400" algn="l"/>
              </a:tabLst>
            </a:pPr>
            <a:r>
              <a:rPr lang="en-US" altLang="zh-CN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lexical  scope</a:t>
            </a:r>
          </a:p>
          <a:p>
            <a:pPr lvl="1">
              <a:buFont typeface="Wingdings" pitchFamily="2" charset="2"/>
              <a:buNone/>
              <a:tabLst>
                <a:tab pos="1295400" algn="l"/>
              </a:tabLst>
            </a:pPr>
            <a:r>
              <a:rPr lang="en-US" altLang="zh-CN" sz="2000" b="1">
                <a:latin typeface="+mn-lt"/>
                <a:ea typeface="华文楷体" panose="02010600040101010101" pitchFamily="2" charset="-122"/>
              </a:rPr>
              <a:t>    0.250   0.250</a:t>
            </a:r>
            <a:endParaRPr lang="en-US" altLang="zh-CN" sz="2000">
              <a:latin typeface="+mn-lt"/>
              <a:ea typeface="华文楷体" panose="02010600040101010101" pitchFamily="2" charset="-122"/>
            </a:endParaRPr>
          </a:p>
          <a:p>
            <a:pPr lvl="1">
              <a:buFont typeface="Wingdings" pitchFamily="2" charset="2"/>
              <a:buNone/>
              <a:tabLst>
                <a:tab pos="1295400" algn="l"/>
              </a:tabLst>
            </a:pPr>
            <a:r>
              <a:rPr lang="en-US" altLang="zh-CN" sz="2000" b="1">
                <a:latin typeface="+mn-lt"/>
                <a:ea typeface="华文楷体" panose="02010600040101010101" pitchFamily="2" charset="-122"/>
              </a:rPr>
              <a:t>    0.250   0.250</a:t>
            </a:r>
          </a:p>
        </p:txBody>
      </p:sp>
      <p:sp>
        <p:nvSpPr>
          <p:cNvPr id="741387" name="Rectangle 11"/>
          <p:cNvSpPr>
            <a:spLocks noChangeArrowheads="1"/>
          </p:cNvSpPr>
          <p:nvPr/>
        </p:nvSpPr>
        <p:spPr bwMode="auto">
          <a:xfrm>
            <a:off x="5795963" y="3784154"/>
            <a:ext cx="2492990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buFont typeface="Wingdings" pitchFamily="2" charset="2"/>
              <a:buNone/>
              <a:tabLst>
                <a:tab pos="1295400" algn="l"/>
              </a:tabLst>
            </a:pPr>
            <a:r>
              <a:rPr lang="en-US" altLang="zh-CN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dynamic  scope</a:t>
            </a:r>
          </a:p>
          <a:p>
            <a:pPr lvl="1">
              <a:buFont typeface="Wingdings" pitchFamily="2" charset="2"/>
              <a:buNone/>
              <a:tabLst>
                <a:tab pos="1295400" algn="l"/>
              </a:tabLst>
            </a:pPr>
            <a:r>
              <a:rPr lang="en-US" altLang="zh-CN" sz="2000" b="1">
                <a:latin typeface="+mn-lt"/>
                <a:ea typeface="华文楷体" panose="02010600040101010101" pitchFamily="2" charset="-122"/>
              </a:rPr>
              <a:t>    0.250   0.125</a:t>
            </a:r>
            <a:endParaRPr lang="en-US" altLang="zh-CN" sz="2000">
              <a:latin typeface="+mn-lt"/>
              <a:ea typeface="华文楷体" panose="02010600040101010101" pitchFamily="2" charset="-122"/>
            </a:endParaRPr>
          </a:p>
          <a:p>
            <a:pPr lvl="1">
              <a:buFont typeface="Wingdings" pitchFamily="2" charset="2"/>
              <a:buNone/>
              <a:tabLst>
                <a:tab pos="1295400" algn="l"/>
              </a:tabLst>
            </a:pPr>
            <a:r>
              <a:rPr lang="en-US" altLang="zh-CN" sz="2000" b="1">
                <a:latin typeface="+mn-lt"/>
                <a:ea typeface="华文楷体" panose="02010600040101010101" pitchFamily="2" charset="-122"/>
              </a:rPr>
              <a:t>    0.250   0.125</a:t>
            </a:r>
          </a:p>
        </p:txBody>
      </p:sp>
      <p:sp>
        <p:nvSpPr>
          <p:cNvPr id="741388" name="Rectangle 12"/>
          <p:cNvSpPr>
            <a:spLocks noChangeArrowheads="1"/>
          </p:cNvSpPr>
          <p:nvPr/>
        </p:nvSpPr>
        <p:spPr bwMode="auto">
          <a:xfrm>
            <a:off x="5773738" y="4930170"/>
            <a:ext cx="2111375" cy="15696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None/>
              <a:tabLst>
                <a:tab pos="1295400" algn="l"/>
              </a:tabLst>
            </a:pP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思考：</a:t>
            </a:r>
          </a:p>
          <a:p>
            <a:pPr lvl="1">
              <a:buFont typeface="Wingdings" pitchFamily="2" charset="2"/>
              <a:buNone/>
              <a:tabLst>
                <a:tab pos="1295400" algn="l"/>
              </a:tabLst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如何实现动态作用域规则？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4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4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74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1386" grpId="0"/>
      <p:bldP spid="741387" grpId="0"/>
      <p:bldP spid="74138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4351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685800" y="114300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过程调用与参数传递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914400" y="1828800"/>
            <a:ext cx="7848600" cy="103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活动记录中与过程</a:t>
            </a: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/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函数调用相关的信息</a:t>
            </a: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典型的活动记录形式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</p:txBody>
      </p:sp>
      <p:sp>
        <p:nvSpPr>
          <p:cNvPr id="35845" name="Line 33"/>
          <p:cNvSpPr>
            <a:spLocks noChangeShapeType="1"/>
          </p:cNvSpPr>
          <p:nvPr/>
        </p:nvSpPr>
        <p:spPr bwMode="auto">
          <a:xfrm>
            <a:off x="1828800" y="2971800"/>
            <a:ext cx="0" cy="3733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5846" name="Line 34"/>
          <p:cNvSpPr>
            <a:spLocks noChangeShapeType="1"/>
          </p:cNvSpPr>
          <p:nvPr/>
        </p:nvSpPr>
        <p:spPr bwMode="auto">
          <a:xfrm>
            <a:off x="5105400" y="2971800"/>
            <a:ext cx="0" cy="3733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5847" name="Line 35"/>
          <p:cNvSpPr>
            <a:spLocks noChangeShapeType="1"/>
          </p:cNvSpPr>
          <p:nvPr/>
        </p:nvSpPr>
        <p:spPr bwMode="auto">
          <a:xfrm>
            <a:off x="1828800" y="5105400"/>
            <a:ext cx="3276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5848" name="Line 36"/>
          <p:cNvSpPr>
            <a:spLocks noChangeShapeType="1"/>
          </p:cNvSpPr>
          <p:nvPr/>
        </p:nvSpPr>
        <p:spPr bwMode="auto">
          <a:xfrm>
            <a:off x="1828800" y="4572000"/>
            <a:ext cx="3276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5849" name="Rectangle 37"/>
          <p:cNvSpPr>
            <a:spLocks noChangeArrowheads="1"/>
          </p:cNvSpPr>
          <p:nvPr/>
        </p:nvSpPr>
        <p:spPr bwMode="auto">
          <a:xfrm>
            <a:off x="1828800" y="4572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寄存器保存区</a:t>
            </a:r>
          </a:p>
        </p:txBody>
      </p:sp>
      <p:sp>
        <p:nvSpPr>
          <p:cNvPr id="35850" name="Line 38"/>
          <p:cNvSpPr>
            <a:spLocks noChangeShapeType="1"/>
          </p:cNvSpPr>
          <p:nvPr/>
        </p:nvSpPr>
        <p:spPr bwMode="auto">
          <a:xfrm>
            <a:off x="1828800" y="4038600"/>
            <a:ext cx="3276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5851" name="Rectangle 39"/>
          <p:cNvSpPr>
            <a:spLocks noChangeArrowheads="1"/>
          </p:cNvSpPr>
          <p:nvPr/>
        </p:nvSpPr>
        <p:spPr bwMode="auto">
          <a:xfrm>
            <a:off x="1881188" y="4038600"/>
            <a:ext cx="3148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过程实际参数</a:t>
            </a:r>
          </a:p>
        </p:txBody>
      </p:sp>
      <p:sp>
        <p:nvSpPr>
          <p:cNvPr id="35852" name="Line 40"/>
          <p:cNvSpPr>
            <a:spLocks noChangeShapeType="1"/>
          </p:cNvSpPr>
          <p:nvPr/>
        </p:nvSpPr>
        <p:spPr bwMode="auto">
          <a:xfrm>
            <a:off x="1828800" y="3505200"/>
            <a:ext cx="3276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5853" name="Rectangle 41"/>
          <p:cNvSpPr>
            <a:spLocks noChangeArrowheads="1"/>
          </p:cNvSpPr>
          <p:nvPr/>
        </p:nvSpPr>
        <p:spPr bwMode="auto">
          <a:xfrm>
            <a:off x="1828800" y="3505200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固定大小的局部数据区</a:t>
            </a:r>
          </a:p>
        </p:txBody>
      </p:sp>
      <p:sp>
        <p:nvSpPr>
          <p:cNvPr id="35854" name="Line 42"/>
          <p:cNvSpPr>
            <a:spLocks noChangeShapeType="1"/>
          </p:cNvSpPr>
          <p:nvPr/>
        </p:nvSpPr>
        <p:spPr bwMode="auto">
          <a:xfrm>
            <a:off x="1828800" y="2971800"/>
            <a:ext cx="3276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5855" name="Rectangle 43"/>
          <p:cNvSpPr>
            <a:spLocks noChangeArrowheads="1"/>
          </p:cNvSpPr>
          <p:nvPr/>
        </p:nvSpPr>
        <p:spPr bwMode="auto">
          <a:xfrm>
            <a:off x="1881188" y="2971800"/>
            <a:ext cx="3224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动态数组区</a:t>
            </a:r>
          </a:p>
        </p:txBody>
      </p:sp>
      <p:sp>
        <p:nvSpPr>
          <p:cNvPr id="35856" name="Rectangle 45"/>
          <p:cNvSpPr>
            <a:spLocks noChangeArrowheads="1"/>
          </p:cNvSpPr>
          <p:nvPr/>
        </p:nvSpPr>
        <p:spPr bwMode="auto">
          <a:xfrm>
            <a:off x="5638800" y="5927725"/>
            <a:ext cx="2173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活动记录起始点</a:t>
            </a:r>
          </a:p>
        </p:txBody>
      </p:sp>
      <p:sp>
        <p:nvSpPr>
          <p:cNvPr id="35857" name="Line 46"/>
          <p:cNvSpPr>
            <a:spLocks noChangeShapeType="1"/>
          </p:cNvSpPr>
          <p:nvPr/>
        </p:nvSpPr>
        <p:spPr bwMode="auto">
          <a:xfrm flipH="1">
            <a:off x="5105400" y="6156325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5858" name="Rectangle 47"/>
          <p:cNvSpPr>
            <a:spLocks noChangeArrowheads="1"/>
          </p:cNvSpPr>
          <p:nvPr/>
        </p:nvSpPr>
        <p:spPr bwMode="auto">
          <a:xfrm>
            <a:off x="5715000" y="3352800"/>
            <a:ext cx="20970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活动记录的固定大小部分结束点</a:t>
            </a:r>
          </a:p>
        </p:txBody>
      </p:sp>
      <p:sp>
        <p:nvSpPr>
          <p:cNvPr id="35859" name="Line 48"/>
          <p:cNvSpPr>
            <a:spLocks noChangeShapeType="1"/>
          </p:cNvSpPr>
          <p:nvPr/>
        </p:nvSpPr>
        <p:spPr bwMode="auto">
          <a:xfrm flipH="1">
            <a:off x="5105400" y="3581400"/>
            <a:ext cx="60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5860" name="Line 50"/>
          <p:cNvSpPr>
            <a:spLocks noChangeShapeType="1"/>
          </p:cNvSpPr>
          <p:nvPr/>
        </p:nvSpPr>
        <p:spPr bwMode="auto">
          <a:xfrm>
            <a:off x="1828800" y="5638800"/>
            <a:ext cx="3276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5861" name="Rectangle 51"/>
          <p:cNvSpPr>
            <a:spLocks noChangeArrowheads="1"/>
          </p:cNvSpPr>
          <p:nvPr/>
        </p:nvSpPr>
        <p:spPr bwMode="auto">
          <a:xfrm>
            <a:off x="1828800" y="51054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调用程序返回地址</a:t>
            </a:r>
          </a:p>
        </p:txBody>
      </p:sp>
      <p:sp>
        <p:nvSpPr>
          <p:cNvPr id="35862" name="Line 52"/>
          <p:cNvSpPr>
            <a:spLocks noChangeShapeType="1"/>
          </p:cNvSpPr>
          <p:nvPr/>
        </p:nvSpPr>
        <p:spPr bwMode="auto">
          <a:xfrm>
            <a:off x="1828800" y="6172200"/>
            <a:ext cx="3276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5863" name="Rectangle 53"/>
          <p:cNvSpPr>
            <a:spLocks noChangeArrowheads="1"/>
          </p:cNvSpPr>
          <p:nvPr/>
        </p:nvSpPr>
        <p:spPr bwMode="auto">
          <a:xfrm>
            <a:off x="1828800" y="56388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其它控制信息</a:t>
            </a:r>
          </a:p>
        </p:txBody>
      </p:sp>
      <p:sp>
        <p:nvSpPr>
          <p:cNvPr id="35864" name="Line 54"/>
          <p:cNvSpPr>
            <a:spLocks noChangeShapeType="1"/>
          </p:cNvSpPr>
          <p:nvPr/>
        </p:nvSpPr>
        <p:spPr bwMode="auto">
          <a:xfrm>
            <a:off x="1828800" y="6705600"/>
            <a:ext cx="3276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5865" name="Rectangle 55"/>
          <p:cNvSpPr>
            <a:spLocks noChangeArrowheads="1"/>
          </p:cNvSpPr>
          <p:nvPr/>
        </p:nvSpPr>
        <p:spPr bwMode="auto">
          <a:xfrm>
            <a:off x="1828800" y="6172200"/>
            <a:ext cx="324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返回值（仅适于函数）</a:t>
            </a:r>
          </a:p>
        </p:txBody>
      </p:sp>
      <p:sp>
        <p:nvSpPr>
          <p:cNvPr id="35866" name="AutoShape 5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5867" name="AutoShape 5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5868" name="AutoShape 5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5869" name="AutoShape 5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ChangeArrowheads="1"/>
          </p:cNvSpPr>
          <p:nvPr/>
        </p:nvSpPr>
        <p:spPr bwMode="auto">
          <a:xfrm>
            <a:off x="14351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685800" y="114300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过程调用与参数传递</a:t>
            </a:r>
          </a:p>
        </p:txBody>
      </p:sp>
      <p:sp>
        <p:nvSpPr>
          <p:cNvPr id="36868" name="Rectangle 5"/>
          <p:cNvSpPr>
            <a:spLocks noChangeArrowheads="1"/>
          </p:cNvSpPr>
          <p:nvPr/>
        </p:nvSpPr>
        <p:spPr bwMode="auto">
          <a:xfrm>
            <a:off x="914400" y="1993900"/>
            <a:ext cx="7848600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最常见的参数传递方式</a:t>
            </a: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传值   </a:t>
            </a:r>
            <a:r>
              <a:rPr kumimoji="0" lang="en-US" altLang="zh-CN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call-by-value</a:t>
            </a:r>
          </a:p>
          <a:p>
            <a:pPr lvl="1">
              <a:buFontTx/>
              <a:buNone/>
            </a:pPr>
            <a:r>
              <a:rPr kumimoji="0" lang="en-US" altLang="zh-CN" sz="1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</a:t>
            </a:r>
          </a:p>
          <a:p>
            <a:pPr lvl="1">
              <a:buFontTx/>
              <a:buNone/>
            </a:pPr>
            <a:r>
              <a:rPr kumimoji="0" lang="en-US" altLang="zh-CN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传递的是实际参数的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右值（</a:t>
            </a:r>
            <a:r>
              <a:rPr kumimoji="0"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r-value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</a:p>
          <a:p>
            <a:pPr lvl="1">
              <a:buFontTx/>
              <a:buNone/>
            </a:pP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传地址  </a:t>
            </a:r>
            <a:r>
              <a:rPr kumimoji="0" lang="en-US" altLang="zh-CN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call-by-reference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-address, -location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</a:p>
          <a:p>
            <a:pPr lvl="1">
              <a:buFontTx/>
              <a:buNone/>
            </a:pP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传递的是实际参数的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左值（</a:t>
            </a:r>
            <a:r>
              <a:rPr kumimoji="0"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l-value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</a:p>
          <a:p>
            <a:pPr lvl="1">
              <a:buFontTx/>
              <a:buNone/>
            </a:pPr>
            <a:endParaRPr kumimoji="0" lang="zh-CN" altLang="en-US" sz="1000" b="1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注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表达式的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左值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代表存储该表达式值的地址</a:t>
            </a:r>
            <a:endParaRPr lang="zh-CN" altLang="en-US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        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表达式的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右值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代表该表达式的值</a:t>
            </a:r>
            <a:endParaRPr kumimoji="0" lang="zh-CN" altLang="en-US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6869" name="AutoShape 3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0" name="AutoShape 3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1" name="AutoShape 3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2" name="AutoShape 3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14351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685800" y="114300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过程调用与参数传递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762000" y="1828800"/>
            <a:ext cx="4602163" cy="215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参数传递方式</a:t>
            </a: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en-US" altLang="zh-CN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call-by-value  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  </a:t>
            </a:r>
          </a:p>
          <a:p>
            <a:pPr lvl="1">
              <a:buFontTx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调用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swap(a,b)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过程将不</a:t>
            </a:r>
          </a:p>
          <a:p>
            <a:pPr lvl="1">
              <a:buFontTx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会影响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a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和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b</a:t>
            </a:r>
            <a:r>
              <a:rPr lang="zh-CN" altLang="zh-CN" b="1">
                <a:latin typeface="+mn-lt"/>
                <a:ea typeface="华文楷体" panose="02010600040101010101" pitchFamily="2" charset="-122"/>
              </a:rPr>
              <a:t>的值，其结果</a:t>
            </a:r>
            <a:endParaRPr lang="zh-CN" altLang="en-US" b="1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zh-CN" b="1">
                <a:latin typeface="+mn-lt"/>
                <a:ea typeface="华文楷体" panose="02010600040101010101" pitchFamily="2" charset="-122"/>
              </a:rPr>
              <a:t>等价于执行下列语句序列：</a:t>
            </a:r>
            <a:endParaRPr lang="zh-CN" altLang="en-US" b="1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7893" name="Rectangle 13"/>
          <p:cNvSpPr>
            <a:spLocks noChangeArrowheads="1"/>
          </p:cNvSpPr>
          <p:nvPr/>
        </p:nvSpPr>
        <p:spPr bwMode="auto">
          <a:xfrm>
            <a:off x="2514600" y="4267200"/>
            <a:ext cx="14478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latin typeface="+mn-lt"/>
                <a:ea typeface="华文楷体" panose="02010600040101010101" pitchFamily="2" charset="-122"/>
              </a:rPr>
              <a:t>x :=a</a:t>
            </a:r>
            <a:r>
              <a:rPr lang="zh-CN" altLang="en-US" sz="2000">
                <a:latin typeface="+mn-lt"/>
                <a:ea typeface="华文楷体" panose="02010600040101010101" pitchFamily="2" charset="-122"/>
              </a:rPr>
              <a:t>；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latin typeface="+mn-lt"/>
                <a:ea typeface="华文楷体" panose="02010600040101010101" pitchFamily="2" charset="-122"/>
              </a:rPr>
              <a:t>y :=b</a:t>
            </a:r>
            <a:r>
              <a:rPr lang="zh-CN" altLang="en-US" sz="2000">
                <a:latin typeface="+mn-lt"/>
                <a:ea typeface="华文楷体" panose="02010600040101010101" pitchFamily="2" charset="-122"/>
              </a:rPr>
              <a:t>；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latin typeface="+mn-lt"/>
                <a:ea typeface="华文楷体" panose="02010600040101010101" pitchFamily="2" charset="-122"/>
              </a:rPr>
              <a:t>temp :=x</a:t>
            </a:r>
            <a:r>
              <a:rPr lang="zh-CN" altLang="en-US" sz="2000">
                <a:latin typeface="+mn-lt"/>
                <a:ea typeface="华文楷体" panose="02010600040101010101" pitchFamily="2" charset="-122"/>
              </a:rPr>
              <a:t>；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latin typeface="+mn-lt"/>
                <a:ea typeface="华文楷体" panose="02010600040101010101" pitchFamily="2" charset="-122"/>
              </a:rPr>
              <a:t>x :=y</a:t>
            </a:r>
            <a:r>
              <a:rPr lang="zh-CN" altLang="en-US" sz="2000">
                <a:latin typeface="+mn-lt"/>
                <a:ea typeface="华文楷体" panose="02010600040101010101" pitchFamily="2" charset="-122"/>
              </a:rPr>
              <a:t>；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latin typeface="+mn-lt"/>
                <a:ea typeface="华文楷体" panose="02010600040101010101" pitchFamily="2" charset="-122"/>
              </a:rPr>
              <a:t>y :=temp</a:t>
            </a:r>
          </a:p>
        </p:txBody>
      </p:sp>
      <p:sp>
        <p:nvSpPr>
          <p:cNvPr id="37894" name="Rectangle 14"/>
          <p:cNvSpPr>
            <a:spLocks noChangeArrowheads="1"/>
          </p:cNvSpPr>
          <p:nvPr/>
        </p:nvSpPr>
        <p:spPr bwMode="auto">
          <a:xfrm>
            <a:off x="5334000" y="1905000"/>
            <a:ext cx="3657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latin typeface="+mn-lt"/>
                <a:ea typeface="华文楷体" panose="02010600040101010101" pitchFamily="2" charset="-122"/>
              </a:rPr>
              <a:t>procedure  swap(x,y:integer);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latin typeface="+mn-lt"/>
                <a:ea typeface="华文楷体" panose="02010600040101010101" pitchFamily="2" charset="-122"/>
              </a:rPr>
              <a:t>         var  temp:integer;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latin typeface="+mn-lt"/>
                <a:ea typeface="华文楷体" panose="02010600040101010101" pitchFamily="2" charset="-122"/>
              </a:rPr>
              <a:t>         begin   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latin typeface="+mn-lt"/>
                <a:ea typeface="华文楷体" panose="02010600040101010101" pitchFamily="2" charset="-122"/>
              </a:rPr>
              <a:t>                  temp:=x;   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latin typeface="+mn-lt"/>
                <a:ea typeface="华文楷体" panose="02010600040101010101" pitchFamily="2" charset="-122"/>
              </a:rPr>
              <a:t>                  x:=y</a:t>
            </a:r>
            <a:r>
              <a:rPr lang="zh-CN" altLang="en-US" sz="2000">
                <a:latin typeface="+mn-lt"/>
                <a:ea typeface="华文楷体" panose="02010600040101010101" pitchFamily="2" charset="-122"/>
              </a:rPr>
              <a:t>；    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000">
                <a:latin typeface="+mn-lt"/>
                <a:ea typeface="华文楷体" panose="02010600040101010101" pitchFamily="2" charset="-122"/>
              </a:rPr>
              <a:t>                  </a:t>
            </a:r>
            <a:r>
              <a:rPr lang="en-US" altLang="zh-CN" sz="2000">
                <a:latin typeface="+mn-lt"/>
                <a:ea typeface="华文楷体" panose="02010600040101010101" pitchFamily="2" charset="-122"/>
              </a:rPr>
              <a:t>y:=temp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latin typeface="+mn-lt"/>
                <a:ea typeface="华文楷体" panose="02010600040101010101" pitchFamily="2" charset="-122"/>
              </a:rPr>
              <a:t>         end</a:t>
            </a:r>
            <a:r>
              <a:rPr lang="zh-CN" altLang="en-US" sz="2000">
                <a:latin typeface="+mn-lt"/>
                <a:ea typeface="华文楷体" panose="02010600040101010101" pitchFamily="2" charset="-122"/>
              </a:rPr>
              <a:t>；</a:t>
            </a:r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7895" name="AutoShape 1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7896" name="AutoShape 1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7897" name="AutoShape 1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7898" name="AutoShape 1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14351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685800" y="114300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过程调用与参数传递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914400" y="1828800"/>
            <a:ext cx="7848600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参数传递方式</a:t>
            </a: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实现 </a:t>
            </a:r>
            <a:r>
              <a:rPr kumimoji="0" lang="en-US" altLang="zh-CN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call-by-value</a:t>
            </a:r>
          </a:p>
          <a:p>
            <a:pPr lvl="1">
              <a:buFontTx/>
              <a:buNone/>
            </a:pPr>
            <a:r>
              <a:rPr kumimoji="0" lang="en-US" altLang="zh-CN" sz="1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</a:t>
            </a:r>
          </a:p>
          <a:p>
            <a:pPr lvl="1">
              <a:buFontTx/>
              <a:buNone/>
            </a:pPr>
            <a:r>
              <a:rPr kumimoji="0" lang="en-US" altLang="zh-CN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形式参数当作过程的局部变量处理，即在被调过程</a:t>
            </a:r>
          </a:p>
          <a:p>
            <a:pPr lvl="1">
              <a:buFontTx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的活动记录中开辟了形参的存储空间，这些存储位</a:t>
            </a:r>
          </a:p>
          <a:p>
            <a:pPr lvl="1">
              <a:buFontTx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置用以存放实参</a:t>
            </a:r>
          </a:p>
          <a:p>
            <a:pPr lvl="1">
              <a:buFontTx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调用过程计算实参的值，将其放于对应的存储空间</a:t>
            </a:r>
          </a:p>
          <a:p>
            <a:pPr lvl="1">
              <a:buFontTx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被调用过程执行时，就像使用局部变量一样使用这</a:t>
            </a:r>
          </a:p>
          <a:p>
            <a:pPr lvl="1">
              <a:buFontTx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些形式单元</a:t>
            </a:r>
          </a:p>
        </p:txBody>
      </p:sp>
      <p:sp>
        <p:nvSpPr>
          <p:cNvPr id="38917" name="AutoShape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8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9" name="AutoShape 1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0" name="AutoShape 1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5494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533400" y="1325563"/>
            <a:ext cx="6705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数据表示</a:t>
            </a:r>
          </a:p>
        </p:txBody>
      </p:sp>
      <p:sp>
        <p:nvSpPr>
          <p:cNvPr id="512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876300" y="1922463"/>
            <a:ext cx="8191500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源程序中数据对象在内存或寄存器中的表示形式</a:t>
            </a:r>
            <a:endParaRPr kumimoji="0" lang="zh-CN" altLang="en-US" sz="28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源程序中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数据对象的属性</a:t>
            </a:r>
            <a:endParaRPr kumimoji="0" lang="zh-CN" altLang="en-US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kumimoji="0"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名字（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name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），类型（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type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），值（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value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,</a:t>
            </a:r>
            <a:endParaRPr kumimoji="0" lang="en-US" altLang="zh-CN" b="1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lang="en-US" altLang="zh-CN" b="1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复合数据对象（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component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），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……</a:t>
            </a:r>
          </a:p>
          <a:p>
            <a:pPr lvl="1">
              <a:buFontTx/>
              <a:buNone/>
            </a:pPr>
            <a:endParaRPr kumimoji="0" lang="en-US" altLang="zh-CN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en-US" altLang="zh-CN" b="1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数据对象在内存或寄存器中的表示形式</a:t>
            </a:r>
            <a:endParaRPr kumimoji="0" lang="zh-CN" altLang="en-US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kumimoji="0"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位、字节、字、字节序列、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……</a:t>
            </a:r>
          </a:p>
          <a:p>
            <a:pPr lvl="1">
              <a:buFontTx/>
              <a:buNone/>
            </a:pPr>
            <a:endParaRPr kumimoji="0" lang="en-US" altLang="zh-CN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en-US" altLang="zh-CN" b="1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有些机器要求数据存放时要按某种方式对齐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align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）</a:t>
            </a:r>
            <a:endParaRPr kumimoji="0" lang="zh-CN" altLang="en-US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kumimoji="0"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如：要求数据存放的起始地址为能够被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4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整除</a:t>
            </a:r>
          </a:p>
        </p:txBody>
      </p:sp>
    </p:spTree>
  </p:cSld>
  <p:clrMapOvr>
    <a:masterClrMapping/>
  </p:clrMapOvr>
  <p:transition spd="med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14351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685800" y="114300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过程调用与参数传递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762000" y="1828800"/>
            <a:ext cx="43434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参数传递方式</a:t>
            </a: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en-US" altLang="zh-CN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call-by-reference  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  </a:t>
            </a:r>
          </a:p>
          <a:p>
            <a:pPr lvl="1">
              <a:buFontTx/>
              <a:buNone/>
            </a:pPr>
            <a:r>
              <a:rPr lang="zh-CN" altLang="en-US" sz="1000" b="1">
                <a:latin typeface="+mn-lt"/>
                <a:ea typeface="华文楷体" panose="02010600040101010101" pitchFamily="2" charset="-122"/>
              </a:rPr>
              <a:t>   </a:t>
            </a:r>
          </a:p>
          <a:p>
            <a:pPr lvl="1">
              <a:buFontTx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调用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swap(a,b)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过程将交</a:t>
            </a:r>
          </a:p>
          <a:p>
            <a:pPr lvl="1">
              <a:buFontTx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换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a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和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b </a:t>
            </a:r>
            <a:r>
              <a:rPr lang="zh-CN" altLang="zh-CN" b="1">
                <a:latin typeface="+mn-lt"/>
                <a:ea typeface="华文楷体" panose="02010600040101010101" pitchFamily="2" charset="-122"/>
              </a:rPr>
              <a:t>的值</a:t>
            </a:r>
            <a:endParaRPr lang="zh-CN" altLang="en-US" b="1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9941" name="Rectangle 14"/>
          <p:cNvSpPr>
            <a:spLocks noChangeArrowheads="1"/>
          </p:cNvSpPr>
          <p:nvPr/>
        </p:nvSpPr>
        <p:spPr bwMode="auto">
          <a:xfrm>
            <a:off x="4648200" y="3733800"/>
            <a:ext cx="39624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latin typeface="+mn-lt"/>
                <a:ea typeface="华文楷体" panose="02010600040101010101" pitchFamily="2" charset="-122"/>
              </a:rPr>
              <a:t>procedure  swap(var  x,y:integer);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latin typeface="+mn-lt"/>
                <a:ea typeface="华文楷体" panose="02010600040101010101" pitchFamily="2" charset="-122"/>
              </a:rPr>
              <a:t>         var  temp:integer;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latin typeface="+mn-lt"/>
                <a:ea typeface="华文楷体" panose="02010600040101010101" pitchFamily="2" charset="-122"/>
              </a:rPr>
              <a:t>         begin   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latin typeface="+mn-lt"/>
                <a:ea typeface="华文楷体" panose="02010600040101010101" pitchFamily="2" charset="-122"/>
              </a:rPr>
              <a:t>                  temp:=x;   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latin typeface="+mn-lt"/>
                <a:ea typeface="华文楷体" panose="02010600040101010101" pitchFamily="2" charset="-122"/>
              </a:rPr>
              <a:t>                  x:=y</a:t>
            </a:r>
            <a:r>
              <a:rPr lang="zh-CN" altLang="en-US" sz="2000">
                <a:latin typeface="+mn-lt"/>
                <a:ea typeface="华文楷体" panose="02010600040101010101" pitchFamily="2" charset="-122"/>
              </a:rPr>
              <a:t>；    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000">
                <a:latin typeface="+mn-lt"/>
                <a:ea typeface="华文楷体" panose="02010600040101010101" pitchFamily="2" charset="-122"/>
              </a:rPr>
              <a:t>                  </a:t>
            </a:r>
            <a:r>
              <a:rPr lang="en-US" altLang="zh-CN" sz="2000">
                <a:latin typeface="+mn-lt"/>
                <a:ea typeface="华文楷体" panose="02010600040101010101" pitchFamily="2" charset="-122"/>
              </a:rPr>
              <a:t>y:=temp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latin typeface="+mn-lt"/>
                <a:ea typeface="华文楷体" panose="02010600040101010101" pitchFamily="2" charset="-122"/>
              </a:rPr>
              <a:t>         end</a:t>
            </a:r>
            <a:r>
              <a:rPr lang="zh-CN" altLang="en-US" sz="2000">
                <a:latin typeface="+mn-lt"/>
                <a:ea typeface="华文楷体" panose="02010600040101010101" pitchFamily="2" charset="-122"/>
              </a:rPr>
              <a:t>；</a:t>
            </a:r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9942" name="AutoShape 1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9943" name="AutoShape 1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9944" name="AutoShape 1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9945" name="AutoShape 1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4351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685800" y="114300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过程调用与参数传递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914400" y="1828800"/>
            <a:ext cx="7848600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参数传递方式</a:t>
            </a: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实现 </a:t>
            </a:r>
            <a:r>
              <a:rPr kumimoji="0" lang="en-US" altLang="zh-CN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call-by-reference</a:t>
            </a:r>
          </a:p>
          <a:p>
            <a:pPr lvl="1">
              <a:buFontTx/>
              <a:buNone/>
            </a:pPr>
            <a:r>
              <a:rPr kumimoji="0" lang="en-US" altLang="zh-CN" sz="1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</a:t>
            </a:r>
          </a:p>
          <a:p>
            <a:pPr>
              <a:spcBef>
                <a:spcPct val="20000"/>
              </a:spcBef>
              <a:buClrTx/>
              <a:buFontTx/>
              <a:buNone/>
            </a:pPr>
            <a:r>
              <a:rPr lang="en-US" altLang="zh-CN" sz="2000" b="1">
                <a:latin typeface="+mn-lt"/>
                <a:ea typeface="华文楷体" panose="02010600040101010101" pitchFamily="2" charset="-122"/>
              </a:rPr>
              <a:t>           </a:t>
            </a:r>
            <a:r>
              <a:rPr lang="zh-CN" altLang="en-US" sz="2000" b="1">
                <a:latin typeface="+mn-lt"/>
                <a:ea typeface="华文楷体" panose="02010600040101010101" pitchFamily="2" charset="-122"/>
              </a:rPr>
              <a:t>把实在参数的地址传递给相应的形参，即调用过程把一个指向</a:t>
            </a:r>
          </a:p>
          <a:p>
            <a:pPr>
              <a:spcBef>
                <a:spcPct val="20000"/>
              </a:spcBef>
              <a:buClrTx/>
              <a:buFontTx/>
              <a:buNone/>
            </a:pPr>
            <a:r>
              <a:rPr lang="zh-CN" altLang="en-US" sz="2000" b="1">
                <a:latin typeface="+mn-lt"/>
                <a:ea typeface="华文楷体" panose="02010600040101010101" pitchFamily="2" charset="-122"/>
              </a:rPr>
              <a:t>           实参的存储地址的指针传递给被调用过程相应的形参：</a:t>
            </a:r>
          </a:p>
          <a:p>
            <a:pPr lvl="1">
              <a:buFontTx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000" b="1">
                <a:latin typeface="+mn-lt"/>
                <a:ea typeface="华文楷体" panose="02010600040101010101" pitchFamily="2" charset="-122"/>
              </a:rPr>
              <a:t>若实在参数是一个名字，或具有</a:t>
            </a:r>
            <a:r>
              <a:rPr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左值</a:t>
            </a:r>
            <a:r>
              <a:rPr lang="zh-CN" altLang="en-US" sz="2000" b="1">
                <a:latin typeface="+mn-lt"/>
                <a:ea typeface="华文楷体" panose="02010600040101010101" pitchFamily="2" charset="-122"/>
              </a:rPr>
              <a:t>的表达式，则传递左值</a:t>
            </a:r>
          </a:p>
          <a:p>
            <a:pPr lvl="1">
              <a:buFontTx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lang="zh-CN" altLang="en-US" sz="2000" b="1">
                <a:latin typeface="+mn-lt"/>
                <a:ea typeface="华文楷体" panose="02010600040101010101" pitchFamily="2" charset="-122"/>
              </a:rPr>
              <a:t>    若实在参数是无左值的表达式，则计算该表达式的值，放入一</a:t>
            </a:r>
          </a:p>
          <a:p>
            <a:pPr lvl="1">
              <a:buFontTx/>
              <a:buNone/>
            </a:pPr>
            <a:r>
              <a:rPr lang="zh-CN" altLang="en-US" sz="2000" b="1">
                <a:latin typeface="+mn-lt"/>
                <a:ea typeface="华文楷体" panose="02010600040101010101" pitchFamily="2" charset="-122"/>
              </a:rPr>
              <a:t>    存储单元，传此存储单元地址</a:t>
            </a:r>
          </a:p>
        </p:txBody>
      </p:sp>
      <p:sp>
        <p:nvSpPr>
          <p:cNvPr id="40965" name="AutoShape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0966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0967" name="AutoShape 1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0968" name="AutoShape 1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4351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685800" y="114300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过程调用与参数传递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914400" y="1828800"/>
            <a:ext cx="7848600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过程</a:t>
            </a: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/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函数参数</a:t>
            </a:r>
            <a:endParaRPr kumimoji="0"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kumimoji="0"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不含嵌套过程</a:t>
            </a:r>
            <a:r>
              <a:rPr kumimoji="0"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/</a:t>
            </a:r>
            <a:r>
              <a:rPr kumimoji="0"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函数声明</a:t>
            </a:r>
            <a:endParaRPr kumimoji="0" lang="en-US" altLang="zh-CN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lang="en-US" altLang="zh-CN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lang="en-US" altLang="zh-CN" sz="2000" b="1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zh-CN" sz="2000" b="1" dirty="0">
                <a:latin typeface="+mn-lt"/>
                <a:ea typeface="华文楷体" panose="02010600040101010101" pitchFamily="2" charset="-122"/>
              </a:rPr>
              <a:t>如</a:t>
            </a:r>
            <a:r>
              <a:rPr lang="en-US" altLang="zh-CN" sz="2000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C </a:t>
            </a:r>
            <a:r>
              <a:rPr lang="zh-CN" altLang="zh-CN" sz="2000" b="1" dirty="0">
                <a:latin typeface="+mn-lt"/>
                <a:ea typeface="华文楷体" panose="02010600040101010101" pitchFamily="2" charset="-122"/>
              </a:rPr>
              <a:t>语言，任何过程</a:t>
            </a:r>
            <a:r>
              <a:rPr lang="en-US" altLang="zh-CN" sz="2000" b="1" dirty="0">
                <a:latin typeface="+mn-lt"/>
                <a:ea typeface="华文楷体" panose="02010600040101010101" pitchFamily="2" charset="-122"/>
              </a:rPr>
              <a:t>/</a:t>
            </a:r>
            <a:r>
              <a:rPr lang="zh-CN" altLang="zh-CN" sz="2000" b="1" dirty="0">
                <a:latin typeface="+mn-lt"/>
                <a:ea typeface="华文楷体" panose="02010600040101010101" pitchFamily="2" charset="-122"/>
              </a:rPr>
              <a:t>函数内部访问的非局部量只有全局量</a:t>
            </a:r>
            <a:endParaRPr lang="en-US" altLang="zh-CN" sz="2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lang="en-US" altLang="zh-CN" sz="2000" b="1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zh-CN" sz="2000" b="1" dirty="0">
                <a:latin typeface="+mn-lt"/>
                <a:ea typeface="华文楷体" panose="02010600040101010101" pitchFamily="2" charset="-122"/>
              </a:rPr>
              <a:t>可以将所有全局量分配在静态区</a:t>
            </a:r>
            <a:endParaRPr lang="en-US" altLang="zh-CN" sz="2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lang="en-US" altLang="zh-CN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lang="en-US" altLang="zh-CN" sz="2000" b="1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这种情况下，</a:t>
            </a:r>
            <a:r>
              <a:rPr lang="zh-CN" altLang="zh-CN" sz="2000" b="1" dirty="0">
                <a:latin typeface="+mn-lt"/>
                <a:ea typeface="华文楷体" panose="02010600040101010101" pitchFamily="2" charset="-122"/>
              </a:rPr>
              <a:t>无论采取什么方式激活一个过程</a:t>
            </a:r>
            <a:r>
              <a:rPr lang="en-US" altLang="zh-CN" sz="2000" b="1" dirty="0">
                <a:latin typeface="+mn-lt"/>
                <a:ea typeface="华文楷体" panose="02010600040101010101" pitchFamily="2" charset="-122"/>
              </a:rPr>
              <a:t>/</a:t>
            </a:r>
            <a:r>
              <a:rPr lang="zh-CN" altLang="zh-CN" sz="2000" b="1" dirty="0">
                <a:latin typeface="+mn-lt"/>
                <a:ea typeface="华文楷体" panose="02010600040101010101" pitchFamily="2" charset="-122"/>
              </a:rPr>
              <a:t>函数，活动记录</a:t>
            </a:r>
            <a:endParaRPr lang="en-US" altLang="zh-CN" sz="2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lang="en-US" altLang="zh-CN" sz="2000" b="1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zh-CN" sz="2000" b="1" dirty="0">
                <a:latin typeface="+mn-lt"/>
                <a:ea typeface="华文楷体" panose="02010600040101010101" pitchFamily="2" charset="-122"/>
              </a:rPr>
              <a:t>没有什么差异，局部数据在活动记录中访问，而非局部数据只</a:t>
            </a:r>
            <a:endParaRPr lang="en-US" altLang="zh-CN" sz="2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lang="en-US" altLang="zh-CN" sz="2000" b="1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zh-CN" sz="2000" b="1" dirty="0">
                <a:latin typeface="+mn-lt"/>
                <a:ea typeface="华文楷体" panose="02010600040101010101" pitchFamily="2" charset="-122"/>
              </a:rPr>
              <a:t>有全局量，均在静态区访问</a:t>
            </a:r>
            <a:endParaRPr lang="en-US" altLang="zh-CN" sz="2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lang="en-US" altLang="zh-CN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kumimoji="0"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包</a:t>
            </a:r>
            <a:r>
              <a:rPr kumimoji="0"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含嵌套过程</a:t>
            </a:r>
            <a:r>
              <a:rPr kumimoji="0"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/</a:t>
            </a:r>
            <a:r>
              <a:rPr kumimoji="0"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函数声明</a:t>
            </a:r>
            <a:endParaRPr kumimoji="0" lang="en-US" altLang="zh-CN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lang="en-US" altLang="zh-CN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lang="en-US" altLang="zh-CN" sz="2000" b="1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介绍</a:t>
            </a:r>
            <a:r>
              <a:rPr lang="zh-CN" altLang="zh-CN" sz="2000" b="1" dirty="0">
                <a:latin typeface="+mn-lt"/>
                <a:ea typeface="华文楷体" panose="02010600040101010101" pitchFamily="2" charset="-122"/>
              </a:rPr>
              <a:t>龙书中的一种解决方案</a:t>
            </a:r>
            <a:endParaRPr lang="en-US" altLang="zh-CN" sz="2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lang="zh-CN" altLang="en-US" sz="2000" b="1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0965" name="AutoShape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0966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0967" name="AutoShape 1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0968" name="AutoShape 1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5669527"/>
      </p:ext>
    </p:extLst>
  </p:cSld>
  <p:clrMapOvr>
    <a:masterClrMapping/>
  </p:clrMapOvr>
  <p:transition spd="med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4351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685800" y="1143000"/>
            <a:ext cx="6705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过程调用与参数传递</a:t>
            </a:r>
            <a:endParaRPr lang="zh-CN" altLang="en-US" sz="3200" b="1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914400" y="1828800"/>
            <a:ext cx="7848600" cy="10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过程</a:t>
            </a: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/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函数参数</a:t>
            </a:r>
            <a:endParaRPr kumimoji="0"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kumimoji="0"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一</a:t>
            </a:r>
            <a:r>
              <a:rPr kumimoji="0" lang="zh-CN" altLang="en-US" b="1" dirty="0">
                <a:solidFill>
                  <a:srgbClr val="800080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个</a:t>
            </a:r>
            <a:r>
              <a:rPr kumimoji="0" lang="zh-CN" altLang="en-US" sz="2000" b="1" dirty="0">
                <a:solidFill>
                  <a:srgbClr val="800080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800080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ML </a:t>
            </a:r>
            <a:r>
              <a:rPr kumimoji="0" lang="zh-CN" altLang="zh-CN" b="1" dirty="0">
                <a:solidFill>
                  <a:srgbClr val="800080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程序</a:t>
            </a:r>
            <a:r>
              <a:rPr kumimoji="0" lang="zh-CN" altLang="en-US" b="1" dirty="0">
                <a:solidFill>
                  <a:srgbClr val="800080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的</a:t>
            </a:r>
            <a:r>
              <a:rPr kumimoji="0"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例子</a:t>
            </a:r>
            <a:r>
              <a:rPr lang="zh-CN" altLang="en-US" b="1" dirty="0">
                <a:latin typeface="Arial"/>
                <a:ea typeface="华文楷体" panose="02010600040101010101" pitchFamily="2" charset="-122"/>
              </a:rPr>
              <a:t>（包</a:t>
            </a:r>
            <a:r>
              <a:rPr lang="zh-CN" altLang="zh-CN" b="1" dirty="0">
                <a:latin typeface="Arial"/>
                <a:ea typeface="华文楷体" panose="02010600040101010101" pitchFamily="2" charset="-122"/>
              </a:rPr>
              <a:t>含嵌套函数声明</a:t>
            </a:r>
            <a:r>
              <a:rPr lang="zh-CN" altLang="en-US" b="1" dirty="0">
                <a:latin typeface="Arial"/>
                <a:ea typeface="华文楷体" panose="02010600040101010101" pitchFamily="2" charset="-122"/>
              </a:rPr>
              <a:t>，选自龙书）</a:t>
            </a:r>
            <a:endParaRPr kumimoji="0" lang="en-US" altLang="zh-CN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0965" name="AutoShape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0966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0967" name="AutoShape 1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0968" name="AutoShape 1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C97DB45-87F2-48D4-B4B7-C0DCC646B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203029"/>
            <a:ext cx="251460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591249"/>
      </p:ext>
    </p:extLst>
  </p:cSld>
  <p:clrMapOvr>
    <a:masterClrMapping/>
  </p:clrMapOvr>
  <p:transition spd="med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4351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685800" y="114300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过程调用与参数传递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914400" y="1828800"/>
            <a:ext cx="7848600" cy="10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过程</a:t>
            </a: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/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函数参数</a:t>
            </a:r>
            <a:endParaRPr kumimoji="0"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kumimoji="0"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解决方案：使用</a:t>
            </a:r>
            <a:r>
              <a:rPr kumimoji="0"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带静态链的函数实参</a:t>
            </a:r>
            <a:r>
              <a:rPr kumimoji="0"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sz="1800" b="1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1800" b="1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call-by-closure</a:t>
            </a:r>
            <a:r>
              <a:rPr kumimoji="0" lang="zh-CN" altLang="en-US" sz="1800" b="1" dirty="0">
                <a:latin typeface="+mn-lt"/>
                <a:ea typeface="华文楷体" panose="02010600040101010101" pitchFamily="2" charset="-122"/>
              </a:rPr>
              <a:t>）</a:t>
            </a:r>
            <a:endParaRPr kumimoji="0" lang="en-US" altLang="zh-CN" sz="18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0965" name="AutoShape 1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0966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0967" name="AutoShape 1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0968" name="AutoShape 1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C97DB45-87F2-48D4-B4B7-C0DCC646B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92" y="3356992"/>
            <a:ext cx="2261653" cy="266429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098296D-665C-4FA5-8204-A725F5CE6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3137495"/>
            <a:ext cx="3672408" cy="338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924583"/>
      </p:ext>
    </p:extLst>
  </p:cSld>
  <p:clrMapOvr>
    <a:masterClrMapping/>
  </p:clrMapOvr>
  <p:transition spd="med"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ChangeArrowheads="1"/>
          </p:cNvSpPr>
          <p:nvPr/>
        </p:nvSpPr>
        <p:spPr bwMode="auto">
          <a:xfrm>
            <a:off x="1475358" y="190062"/>
            <a:ext cx="4464794" cy="7186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400" b="1" dirty="0">
                <a:solidFill>
                  <a:srgbClr val="800080"/>
                </a:solidFill>
                <a:ea typeface="华文行楷" pitchFamily="2" charset="-122"/>
              </a:rPr>
              <a:t>垃圾回收</a:t>
            </a:r>
            <a:r>
              <a:rPr lang="zh-CN" altLang="en-US" sz="4400" b="1" dirty="0">
                <a:ea typeface="华文行楷" pitchFamily="2" charset="-122"/>
              </a:rPr>
              <a:t>（选讲）</a:t>
            </a:r>
          </a:p>
        </p:txBody>
      </p:sp>
      <p:sp>
        <p:nvSpPr>
          <p:cNvPr id="41989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1990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1991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1992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" name="Text Box 21">
            <a:extLst>
              <a:ext uri="{FF2B5EF4-FFF2-40B4-BE49-F238E27FC236}">
                <a16:creationId xmlns:a16="http://schemas.microsoft.com/office/drawing/2014/main" id="{97EB8A1E-8D39-0DA8-0FC4-2858E2E62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556792"/>
            <a:ext cx="81375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itchFamily="2" charset="2"/>
              <a:buChar char="²"/>
            </a:pPr>
            <a:r>
              <a:rPr kumimoji="1" lang="en-US" altLang="zh-CN" sz="3200" b="1" dirty="0">
                <a:solidFill>
                  <a:srgbClr val="333399"/>
                </a:solidFill>
                <a:latin typeface="Arial"/>
                <a:ea typeface="华文楷体" panose="02010600040101010101" pitchFamily="2" charset="-122"/>
              </a:rPr>
              <a:t> </a:t>
            </a:r>
            <a:r>
              <a:rPr kumimoji="1" lang="zh-CN" altLang="en-US" sz="3200" b="1" dirty="0">
                <a:solidFill>
                  <a:srgbClr val="800080"/>
                </a:solidFill>
                <a:latin typeface="Arial"/>
                <a:ea typeface="华文楷体" panose="02010600040101010101" pitchFamily="2" charset="-122"/>
              </a:rPr>
              <a:t>垃圾回收</a:t>
            </a:r>
            <a:endParaRPr kumimoji="1" lang="en-US" altLang="zh-CN" sz="3200" b="1" dirty="0">
              <a:solidFill>
                <a:srgbClr val="800080"/>
              </a:solidFill>
              <a:latin typeface="Arial"/>
              <a:ea typeface="华文楷体" panose="02010600040101010101" pitchFamily="2" charset="-122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FCD74B4-823D-6B3B-D477-DE54F4D86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1" y="2237958"/>
            <a:ext cx="7704461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</a:pPr>
            <a:r>
              <a:rPr kumimoji="1" lang="en-US" altLang="zh-CN" sz="2800" b="1" dirty="0">
                <a:solidFill>
                  <a:srgbClr val="800080"/>
                </a:solidFill>
                <a:latin typeface="Arial"/>
                <a:ea typeface="华文楷体" panose="02010600040101010101" pitchFamily="2" charset="-122"/>
              </a:rPr>
              <a:t>  </a:t>
            </a:r>
            <a:r>
              <a:rPr kumimoji="1" lang="zh-CN" altLang="en-US" sz="2800" b="1" dirty="0">
                <a:solidFill>
                  <a:srgbClr val="800080"/>
                </a:solidFill>
                <a:latin typeface="Arial"/>
                <a:ea typeface="华文楷体" panose="02010600040101010101" pitchFamily="2" charset="-122"/>
              </a:rPr>
              <a:t>垃圾回收机制</a:t>
            </a:r>
            <a:endParaRPr kumimoji="1" lang="zh-CN" altLang="en-US" sz="2800" b="1" dirty="0">
              <a:solidFill>
                <a:srgbClr val="333399"/>
              </a:solidFill>
              <a:latin typeface="Arial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Symbol" pitchFamily="18" charset="2"/>
              <a:buNone/>
            </a:pPr>
            <a:endParaRPr kumimoji="1" lang="zh-CN" altLang="en-US" sz="1000" b="1" dirty="0">
              <a:solidFill>
                <a:srgbClr val="333399"/>
              </a:solidFill>
              <a:latin typeface="Arial"/>
              <a:ea typeface="华文楷体" panose="02010600040101010101" pitchFamily="2" charset="-122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Tx/>
              <a:buChar char="•"/>
            </a:pPr>
            <a:r>
              <a:rPr kumimoji="1" lang="zh-CN" altLang="en-US" b="1" dirty="0">
                <a:solidFill>
                  <a:srgbClr val="333399"/>
                </a:solidFill>
                <a:latin typeface="Arial"/>
                <a:ea typeface="华文楷体" panose="02010600040101010101" pitchFamily="2" charset="-122"/>
              </a:rPr>
              <a:t>  维护不变量：任何活跃的对象是可达</a:t>
            </a:r>
            <a:endParaRPr kumimoji="1" lang="en-US" altLang="zh-CN" b="1" dirty="0">
              <a:solidFill>
                <a:srgbClr val="333399"/>
              </a:solidFill>
              <a:latin typeface="Arial"/>
              <a:ea typeface="华文楷体" panose="02010600040101010101" pitchFamily="2" charset="-122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None/>
            </a:pPr>
            <a:r>
              <a:rPr lang="en-US" altLang="zh-CN" b="1" dirty="0">
                <a:latin typeface="Arial"/>
                <a:ea typeface="华文楷体" panose="02010600040101010101" pitchFamily="2" charset="-122"/>
              </a:rPr>
              <a:t>  </a:t>
            </a:r>
            <a:r>
              <a:rPr kumimoji="1" lang="zh-CN" altLang="en-US" b="1" dirty="0">
                <a:solidFill>
                  <a:srgbClr val="333399"/>
                </a:solidFill>
                <a:latin typeface="Arial"/>
                <a:ea typeface="华文楷体" panose="02010600040101010101" pitchFamily="2" charset="-122"/>
              </a:rPr>
              <a:t>（理解：</a:t>
            </a:r>
            <a:r>
              <a:rPr kumimoji="1" lang="zh-CN" altLang="en-US" b="1" dirty="0">
                <a:solidFill>
                  <a:srgbClr val="7030A0"/>
                </a:solidFill>
                <a:latin typeface="Arial"/>
                <a:ea typeface="华文楷体" panose="02010600040101010101" pitchFamily="2" charset="-122"/>
              </a:rPr>
              <a:t>活跃对象</a:t>
            </a:r>
            <a:r>
              <a:rPr kumimoji="1" lang="zh-CN" altLang="en-US" b="1" dirty="0">
                <a:solidFill>
                  <a:srgbClr val="333399"/>
                </a:solidFill>
                <a:latin typeface="Arial"/>
                <a:ea typeface="华文楷体" panose="02010600040101010101" pitchFamily="2" charset="-122"/>
              </a:rPr>
              <a:t>和</a:t>
            </a:r>
            <a:r>
              <a:rPr kumimoji="1" lang="zh-CN" altLang="en-US" b="1" dirty="0">
                <a:solidFill>
                  <a:srgbClr val="7030A0"/>
                </a:solidFill>
                <a:latin typeface="Arial"/>
                <a:ea typeface="华文楷体" panose="02010600040101010101" pitchFamily="2" charset="-122"/>
              </a:rPr>
              <a:t>可达对象</a:t>
            </a:r>
            <a:r>
              <a:rPr kumimoji="1" lang="zh-CN" altLang="en-US" b="1" dirty="0">
                <a:solidFill>
                  <a:srgbClr val="333399"/>
                </a:solidFill>
                <a:latin typeface="Arial"/>
                <a:ea typeface="华文楷体" panose="02010600040101010101" pitchFamily="2" charset="-122"/>
              </a:rPr>
              <a:t>）</a:t>
            </a:r>
            <a:endParaRPr kumimoji="1" lang="en-US" altLang="zh-CN" b="1" dirty="0">
              <a:solidFill>
                <a:srgbClr val="333399"/>
              </a:solidFill>
              <a:latin typeface="Arial"/>
              <a:ea typeface="华文楷体" panose="02010600040101010101" pitchFamily="2" charset="-122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 typeface="Wingdings" pitchFamily="2" charset="2"/>
              <a:buNone/>
            </a:pPr>
            <a:endParaRPr kumimoji="1" lang="zh-CN" altLang="en-US" sz="1000" b="1" dirty="0">
              <a:solidFill>
                <a:srgbClr val="333399"/>
              </a:solidFill>
              <a:latin typeface="Arial"/>
              <a:ea typeface="华文楷体" panose="02010600040101010101" pitchFamily="2" charset="-122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Tx/>
              <a:buChar char="•"/>
            </a:pPr>
            <a:r>
              <a:rPr kumimoji="1" lang="zh-CN" altLang="en-US" sz="2000" b="1" dirty="0">
                <a:solidFill>
                  <a:srgbClr val="333399"/>
                </a:solidFill>
                <a:latin typeface="Arial"/>
                <a:ea typeface="华文楷体" panose="02010600040101010101" pitchFamily="2" charset="-122"/>
              </a:rPr>
              <a:t>  </a:t>
            </a:r>
            <a:r>
              <a:rPr kumimoji="1" lang="zh-CN" altLang="zh-CN" b="1" dirty="0">
                <a:solidFill>
                  <a:srgbClr val="7030A0"/>
                </a:solidFill>
                <a:latin typeface="Arial"/>
                <a:ea typeface="华文楷体" panose="02010600040101010101" pitchFamily="2" charset="-122"/>
              </a:rPr>
              <a:t>更变程序</a:t>
            </a:r>
            <a:r>
              <a:rPr kumimoji="1" lang="zh-CN" altLang="zh-CN" b="1" dirty="0">
                <a:solidFill>
                  <a:srgbClr val="333399"/>
                </a:solidFill>
                <a:latin typeface="Arial"/>
                <a:ea typeface="华文楷体" panose="02010600040101010101" pitchFamily="2" charset="-122"/>
              </a:rPr>
              <a:t>（</a:t>
            </a:r>
            <a:r>
              <a:rPr kumimoji="1" lang="en-US" altLang="zh-CN" i="1" dirty="0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mutator</a:t>
            </a:r>
            <a:r>
              <a:rPr kumimoji="1" lang="zh-CN" altLang="zh-CN" b="1" dirty="0">
                <a:solidFill>
                  <a:srgbClr val="333399"/>
                </a:solidFill>
                <a:latin typeface="Arial"/>
                <a:ea typeface="华文楷体" panose="02010600040101010101" pitchFamily="2" charset="-122"/>
              </a:rPr>
              <a:t>）用于维护</a:t>
            </a:r>
            <a:r>
              <a:rPr kumimoji="1" lang="zh-CN" altLang="en-US" b="1" dirty="0">
                <a:solidFill>
                  <a:srgbClr val="333399"/>
                </a:solidFill>
                <a:latin typeface="Arial"/>
                <a:ea typeface="华文楷体" panose="02010600040101010101" pitchFamily="2" charset="-122"/>
              </a:rPr>
              <a:t>对象</a:t>
            </a:r>
            <a:r>
              <a:rPr kumimoji="1" lang="zh-CN" altLang="zh-CN" b="1" dirty="0">
                <a:solidFill>
                  <a:srgbClr val="333399"/>
                </a:solidFill>
                <a:latin typeface="Arial"/>
                <a:ea typeface="华文楷体" panose="02010600040101010101" pitchFamily="2" charset="-122"/>
              </a:rPr>
              <a:t>引用链</a:t>
            </a:r>
            <a:r>
              <a:rPr kumimoji="1" lang="zh-CN" altLang="en-US" b="1" dirty="0">
                <a:solidFill>
                  <a:srgbClr val="333399"/>
                </a:solidFill>
                <a:latin typeface="Arial"/>
                <a:ea typeface="华文楷体" panose="02010600040101010101" pitchFamily="2" charset="-122"/>
              </a:rPr>
              <a:t>的</a:t>
            </a:r>
            <a:r>
              <a:rPr kumimoji="1" lang="zh-CN" altLang="zh-CN" b="1" dirty="0">
                <a:solidFill>
                  <a:srgbClr val="333399"/>
                </a:solidFill>
                <a:latin typeface="Arial"/>
                <a:ea typeface="华文楷体" panose="02010600040101010101" pitchFamily="2" charset="-122"/>
              </a:rPr>
              <a:t>可达性</a:t>
            </a:r>
            <a:endParaRPr kumimoji="1" lang="en-US" altLang="zh-CN" b="1" dirty="0">
              <a:solidFill>
                <a:srgbClr val="333399"/>
              </a:solidFill>
              <a:latin typeface="Arial"/>
              <a:ea typeface="华文楷体" panose="02010600040101010101" pitchFamily="2" charset="-122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</a:pPr>
            <a:endParaRPr kumimoji="1" lang="en-US" altLang="zh-CN" sz="1000" b="1" dirty="0">
              <a:solidFill>
                <a:srgbClr val="333399"/>
              </a:solidFill>
              <a:latin typeface="Arial"/>
              <a:ea typeface="华文楷体" panose="02010600040101010101" pitchFamily="2" charset="-122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FontTx/>
              <a:buChar char="•"/>
            </a:pPr>
            <a:r>
              <a:rPr kumimoji="1" lang="en-US" altLang="zh-CN" b="1" dirty="0">
                <a:solidFill>
                  <a:srgbClr val="333399"/>
                </a:solidFill>
                <a:latin typeface="Arial"/>
                <a:ea typeface="华文楷体" panose="02010600040101010101" pitchFamily="2" charset="-122"/>
              </a:rPr>
              <a:t>  </a:t>
            </a:r>
            <a:r>
              <a:rPr kumimoji="1" lang="zh-CN" altLang="en-US" b="1" dirty="0">
                <a:solidFill>
                  <a:srgbClr val="333399"/>
                </a:solidFill>
                <a:latin typeface="Arial"/>
                <a:ea typeface="华文楷体" panose="02010600040101010101" pitchFamily="2" charset="-122"/>
              </a:rPr>
              <a:t>与运行时系统的交互：</a:t>
            </a:r>
            <a:r>
              <a:rPr kumimoji="1" lang="zh-CN" altLang="en-US" b="1" dirty="0">
                <a:solidFill>
                  <a:srgbClr val="7030A0"/>
                </a:solidFill>
                <a:latin typeface="Arial"/>
                <a:ea typeface="华文楷体" panose="02010600040101010101" pitchFamily="2" charset="-122"/>
              </a:rPr>
              <a:t>堆空间分配</a:t>
            </a:r>
            <a:r>
              <a:rPr kumimoji="1" lang="zh-CN" altLang="en-US" b="1" dirty="0">
                <a:solidFill>
                  <a:srgbClr val="333399"/>
                </a:solidFill>
                <a:latin typeface="Arial"/>
                <a:ea typeface="华文楷体" panose="02010600040101010101" pitchFamily="2" charset="-122"/>
              </a:rPr>
              <a:t>与</a:t>
            </a:r>
            <a:r>
              <a:rPr kumimoji="1" lang="zh-CN" altLang="en-US" b="1" dirty="0">
                <a:solidFill>
                  <a:srgbClr val="7030A0"/>
                </a:solidFill>
                <a:latin typeface="Arial"/>
                <a:ea typeface="华文楷体" panose="02010600040101010101" pitchFamily="2" charset="-122"/>
              </a:rPr>
              <a:t>堆空间释放</a:t>
            </a:r>
            <a:endParaRPr kumimoji="1" lang="en-US" altLang="zh-CN" b="1" dirty="0">
              <a:solidFill>
                <a:srgbClr val="7030A0"/>
              </a:solidFill>
              <a:latin typeface="Arial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1286994"/>
      </p:ext>
    </p:extLst>
  </p:cSld>
  <p:clrMapOvr>
    <a:masterClrMapping/>
  </p:clrMapOvr>
  <p:transition spd="med"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ChangeArrowheads="1"/>
          </p:cNvSpPr>
          <p:nvPr/>
        </p:nvSpPr>
        <p:spPr bwMode="auto">
          <a:xfrm>
            <a:off x="1475358" y="190062"/>
            <a:ext cx="4464794" cy="7186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400" b="1" dirty="0">
                <a:solidFill>
                  <a:srgbClr val="800080"/>
                </a:solidFill>
                <a:ea typeface="华文行楷" pitchFamily="2" charset="-122"/>
              </a:rPr>
              <a:t>垃圾回收</a:t>
            </a:r>
            <a:r>
              <a:rPr lang="zh-CN" altLang="en-US" sz="4400" b="1" dirty="0">
                <a:ea typeface="华文行楷" pitchFamily="2" charset="-122"/>
              </a:rPr>
              <a:t>（选讲）</a:t>
            </a:r>
          </a:p>
        </p:txBody>
      </p:sp>
      <p:sp>
        <p:nvSpPr>
          <p:cNvPr id="41989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1990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1991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1992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" name="Text Box 21">
            <a:extLst>
              <a:ext uri="{FF2B5EF4-FFF2-40B4-BE49-F238E27FC236}">
                <a16:creationId xmlns:a16="http://schemas.microsoft.com/office/drawing/2014/main" id="{3B5C3A3A-6B91-AB2E-684B-64EB7DB50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381418"/>
            <a:ext cx="81375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Arial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Arial"/>
                <a:ea typeface="华文楷体" panose="02010600040101010101" pitchFamily="2" charset="-122"/>
              </a:rPr>
              <a:t>垃圾回收</a:t>
            </a:r>
            <a:endParaRPr lang="en-US" altLang="zh-CN" sz="3200" b="1" dirty="0">
              <a:solidFill>
                <a:srgbClr val="800080"/>
              </a:solidFill>
              <a:latin typeface="Arial"/>
              <a:ea typeface="华文楷体" panose="02010600040101010101" pitchFamily="2" charset="-122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6DB28AC-E911-ED1F-C56B-34A172260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1" y="2062584"/>
            <a:ext cx="7848602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>
              <a:buFont typeface="Wingdings" pitchFamily="2" charset="2"/>
              <a:buNone/>
            </a:pPr>
            <a:endParaRPr lang="en-US" altLang="zh-CN" sz="1000" b="1" dirty="0">
              <a:latin typeface="Arial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Arial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Arial"/>
                <a:ea typeface="华文楷体" panose="02010600040101010101" pitchFamily="2" charset="-122"/>
              </a:rPr>
              <a:t>垃圾回收算法</a:t>
            </a:r>
            <a:r>
              <a:rPr lang="zh-CN" altLang="en-US" sz="2800" b="1" dirty="0">
                <a:latin typeface="Arial"/>
                <a:ea typeface="华文楷体" panose="02010600040101010101" pitchFamily="2" charset="-122"/>
              </a:rPr>
              <a:t>（两大类）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latin typeface="Arial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Arial"/>
                <a:ea typeface="华文楷体" panose="02010600040101010101" pitchFamily="2" charset="-122"/>
              </a:rPr>
              <a:t>  </a:t>
            </a:r>
            <a:r>
              <a:rPr lang="zh-CN" altLang="zh-CN" b="1" dirty="0">
                <a:latin typeface="Arial"/>
                <a:ea typeface="华文楷体" panose="02010600040101010101" pitchFamily="2" charset="-122"/>
              </a:rPr>
              <a:t>观察当前可达的对象是否转变为不可达的</a:t>
            </a:r>
            <a:r>
              <a:rPr lang="zh-CN" altLang="en-US" b="1" dirty="0">
                <a:latin typeface="Arial"/>
                <a:ea typeface="华文楷体" panose="02010600040101010101" pitchFamily="2" charset="-122"/>
              </a:rPr>
              <a:t>，如</a:t>
            </a:r>
            <a:endParaRPr lang="en-US" altLang="zh-CN" b="1" dirty="0">
              <a:latin typeface="Arial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en-US" altLang="zh-CN" b="1" dirty="0">
                <a:solidFill>
                  <a:srgbClr val="7030A0"/>
                </a:solidFill>
                <a:latin typeface="Arial"/>
                <a:ea typeface="华文楷体" panose="02010600040101010101" pitchFamily="2" charset="-122"/>
              </a:rPr>
              <a:t>   </a:t>
            </a:r>
            <a:r>
              <a:rPr lang="zh-CN" altLang="zh-CN" b="1" dirty="0">
                <a:solidFill>
                  <a:srgbClr val="7030A0"/>
                </a:solidFill>
                <a:latin typeface="Arial"/>
                <a:ea typeface="华文楷体" panose="02010600040101010101" pitchFamily="2" charset="-122"/>
              </a:rPr>
              <a:t>引用计数</a:t>
            </a:r>
            <a:r>
              <a:rPr lang="zh-CN" altLang="zh-CN" b="1" dirty="0">
                <a:latin typeface="Arial"/>
                <a:ea typeface="华文楷体" panose="02010600040101010101" pitchFamily="2" charset="-122"/>
              </a:rPr>
              <a:t>（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reference counting</a:t>
            </a:r>
            <a:r>
              <a:rPr lang="zh-CN" altLang="zh-CN" b="1" dirty="0">
                <a:latin typeface="Arial"/>
                <a:ea typeface="华文楷体" panose="02010600040101010101" pitchFamily="2" charset="-122"/>
              </a:rPr>
              <a:t>）法</a:t>
            </a:r>
            <a:endParaRPr lang="en-US" altLang="zh-CN" b="1" dirty="0">
              <a:latin typeface="Arial"/>
              <a:ea typeface="华文楷体" panose="02010600040101010101" pitchFamily="2" charset="-122"/>
            </a:endParaRPr>
          </a:p>
          <a:p>
            <a:pPr lvl="1">
              <a:buFont typeface="Wingdings" pitchFamily="2" charset="2"/>
              <a:buNone/>
            </a:pPr>
            <a:endParaRPr lang="zh-CN" altLang="en-US" sz="1000" b="1" dirty="0">
              <a:latin typeface="Arial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Arial"/>
                <a:ea typeface="华文楷体" panose="02010600040101010101" pitchFamily="2" charset="-122"/>
              </a:rPr>
              <a:t>  重要语言范型相</a:t>
            </a:r>
            <a:r>
              <a:rPr lang="zh-CN" altLang="zh-CN" b="1" dirty="0">
                <a:solidFill>
                  <a:srgbClr val="7030A0"/>
                </a:solidFill>
                <a:latin typeface="Arial"/>
                <a:ea typeface="华文楷体" panose="02010600040101010101" pitchFamily="2" charset="-122"/>
              </a:rPr>
              <a:t>基于跟踪的垃圾回收</a:t>
            </a:r>
            <a:endParaRPr lang="en-US" altLang="zh-CN" b="1" dirty="0">
              <a:solidFill>
                <a:srgbClr val="7030A0"/>
              </a:solidFill>
              <a:latin typeface="Arial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en-US" altLang="zh-CN" b="1" dirty="0">
                <a:solidFill>
                  <a:srgbClr val="7030A0"/>
                </a:solidFill>
                <a:latin typeface="Arial"/>
                <a:ea typeface="华文楷体" panose="02010600040101010101" pitchFamily="2" charset="-122"/>
              </a:rPr>
              <a:t>  </a:t>
            </a:r>
            <a:r>
              <a:rPr lang="zh-CN" altLang="zh-CN" b="1" dirty="0">
                <a:latin typeface="Arial"/>
                <a:ea typeface="华文楷体" panose="02010600040101010101" pitchFamily="2" charset="-122"/>
              </a:rPr>
              <a:t>（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trace-based garbage collection</a:t>
            </a:r>
            <a:r>
              <a:rPr lang="zh-CN" altLang="zh-CN" b="1" dirty="0">
                <a:latin typeface="Arial"/>
                <a:ea typeface="华文楷体" panose="02010600040101010101" pitchFamily="2" charset="-122"/>
              </a:rPr>
              <a:t>）</a:t>
            </a:r>
            <a:endParaRPr lang="en-US" altLang="zh-CN" b="1" dirty="0">
              <a:latin typeface="Arial"/>
              <a:ea typeface="华文楷体" panose="02010600040101010101" pitchFamily="2" charset="-122"/>
            </a:endParaRPr>
          </a:p>
          <a:p>
            <a:pPr lvl="1">
              <a:buFont typeface="Wingdings" pitchFamily="2" charset="2"/>
              <a:buNone/>
            </a:pPr>
            <a:endParaRPr lang="en-US" altLang="zh-CN" sz="1000" b="1" dirty="0">
              <a:latin typeface="Arial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lang="zh-CN" altLang="en-US" sz="2000" b="1" dirty="0">
                <a:latin typeface="Arial"/>
                <a:ea typeface="华文楷体" panose="02010600040101010101" pitchFamily="2" charset="-122"/>
              </a:rPr>
              <a:t>    </a:t>
            </a:r>
            <a:r>
              <a:rPr lang="zh-CN" altLang="zh-CN" sz="2000" b="1" dirty="0">
                <a:latin typeface="Arial"/>
                <a:ea typeface="华文楷体" panose="02010600040101010101" pitchFamily="2" charset="-122"/>
              </a:rPr>
              <a:t>基本</a:t>
            </a:r>
            <a:r>
              <a:rPr lang="zh-CN" altLang="en-US" sz="2000" b="1" dirty="0">
                <a:latin typeface="Arial"/>
                <a:ea typeface="华文楷体" panose="02010600040101010101" pitchFamily="2" charset="-122"/>
              </a:rPr>
              <a:t>方法：</a:t>
            </a:r>
            <a:r>
              <a:rPr lang="zh-CN" altLang="zh-CN" sz="2000" b="1" dirty="0">
                <a:solidFill>
                  <a:srgbClr val="7030A0"/>
                </a:solidFill>
                <a:latin typeface="Arial"/>
                <a:ea typeface="华文楷体" panose="02010600040101010101" pitchFamily="2" charset="-122"/>
              </a:rPr>
              <a:t>标记</a:t>
            </a:r>
            <a:r>
              <a:rPr lang="en-US" altLang="zh-CN" sz="2000" b="1" dirty="0">
                <a:solidFill>
                  <a:srgbClr val="7030A0"/>
                </a:solidFill>
                <a:latin typeface="Arial"/>
                <a:ea typeface="华文楷体" panose="02010600040101010101" pitchFamily="2" charset="-122"/>
              </a:rPr>
              <a:t>-</a:t>
            </a:r>
            <a:r>
              <a:rPr lang="zh-CN" altLang="zh-CN" sz="2000" b="1" dirty="0">
                <a:solidFill>
                  <a:srgbClr val="7030A0"/>
                </a:solidFill>
                <a:latin typeface="Arial"/>
                <a:ea typeface="华文楷体" panose="02010600040101010101" pitchFamily="2" charset="-122"/>
              </a:rPr>
              <a:t>清除</a:t>
            </a:r>
            <a:r>
              <a:rPr lang="zh-CN" altLang="zh-CN" sz="2000" b="1" dirty="0">
                <a:latin typeface="Arial"/>
                <a:ea typeface="华文楷体" panose="02010600040101010101" pitchFamily="2" charset="-122"/>
              </a:rPr>
              <a:t>（</a:t>
            </a:r>
            <a:r>
              <a:rPr lang="en-US" altLang="zh-CN" sz="20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mark-and-sweep</a:t>
            </a:r>
            <a:r>
              <a:rPr lang="zh-CN" altLang="zh-CN" sz="2000" b="1" dirty="0">
                <a:latin typeface="Arial"/>
                <a:ea typeface="华文楷体" panose="02010600040101010101" pitchFamily="2" charset="-122"/>
              </a:rPr>
              <a:t>）</a:t>
            </a:r>
            <a:r>
              <a:rPr lang="zh-CN" altLang="en-US" sz="2000" b="1" dirty="0">
                <a:latin typeface="Arial"/>
                <a:ea typeface="华文楷体" panose="02010600040101010101" pitchFamily="2" charset="-122"/>
              </a:rPr>
              <a:t>，</a:t>
            </a:r>
            <a:r>
              <a:rPr lang="zh-CN" altLang="zh-CN" sz="2000" b="1" dirty="0">
                <a:solidFill>
                  <a:srgbClr val="7030A0"/>
                </a:solidFill>
                <a:latin typeface="Arial"/>
                <a:ea typeface="华文楷体" panose="02010600040101010101" pitchFamily="2" charset="-122"/>
              </a:rPr>
              <a:t>拷贝回收</a:t>
            </a:r>
            <a:endParaRPr lang="en-US" altLang="zh-CN" sz="2000" b="1" dirty="0">
              <a:solidFill>
                <a:srgbClr val="7030A0"/>
              </a:solidFill>
              <a:latin typeface="Arial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lang="en-US" altLang="zh-CN" sz="2000" b="1" dirty="0">
                <a:solidFill>
                  <a:srgbClr val="7030A0"/>
                </a:solidFill>
                <a:latin typeface="Arial"/>
                <a:ea typeface="华文楷体" panose="02010600040101010101" pitchFamily="2" charset="-122"/>
              </a:rPr>
              <a:t>                                                                      </a:t>
            </a:r>
            <a:r>
              <a:rPr lang="zh-CN" altLang="zh-CN" sz="2000" b="1" dirty="0">
                <a:latin typeface="Arial"/>
                <a:ea typeface="华文楷体" panose="02010600040101010101" pitchFamily="2" charset="-122"/>
              </a:rPr>
              <a:t>（</a:t>
            </a:r>
            <a:r>
              <a:rPr lang="en-US" altLang="zh-CN" sz="20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copying collection</a:t>
            </a:r>
            <a:r>
              <a:rPr lang="zh-CN" altLang="zh-CN" sz="2000" b="1" dirty="0">
                <a:latin typeface="Arial"/>
                <a:ea typeface="华文楷体" panose="02010600040101010101" pitchFamily="2" charset="-122"/>
              </a:rPr>
              <a:t>）</a:t>
            </a:r>
            <a:endParaRPr lang="en-US" altLang="zh-CN" sz="1000" b="1" dirty="0">
              <a:latin typeface="Arial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lang="en-US" altLang="zh-CN" sz="2000" b="1" dirty="0">
                <a:latin typeface="Arial"/>
                <a:ea typeface="华文楷体" panose="02010600040101010101" pitchFamily="2" charset="-122"/>
              </a:rPr>
              <a:t>    </a:t>
            </a:r>
            <a:r>
              <a:rPr lang="zh-CN" altLang="zh-CN" sz="2000" b="1" dirty="0">
                <a:solidFill>
                  <a:srgbClr val="7030A0"/>
                </a:solidFill>
                <a:latin typeface="Arial"/>
                <a:ea typeface="华文楷体" panose="02010600040101010101" pitchFamily="2" charset="-122"/>
              </a:rPr>
              <a:t>短停顿</a:t>
            </a:r>
            <a:r>
              <a:rPr lang="zh-CN" altLang="zh-CN" sz="2000" b="1" dirty="0">
                <a:latin typeface="Arial"/>
                <a:ea typeface="华文楷体" panose="02010600040101010101" pitchFamily="2" charset="-122"/>
              </a:rPr>
              <a:t>（</a:t>
            </a:r>
            <a:r>
              <a:rPr lang="en-US" altLang="zh-CN" sz="20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short-pause</a:t>
            </a:r>
            <a:r>
              <a:rPr lang="zh-CN" altLang="zh-CN" sz="2000" b="1" dirty="0">
                <a:latin typeface="Arial"/>
                <a:ea typeface="华文楷体" panose="02010600040101010101" pitchFamily="2" charset="-122"/>
              </a:rPr>
              <a:t>）方法</a:t>
            </a:r>
            <a:r>
              <a:rPr lang="zh-CN" altLang="en-US" sz="2000" b="1" dirty="0">
                <a:latin typeface="Arial"/>
                <a:ea typeface="华文楷体" panose="02010600040101010101" pitchFamily="2" charset="-122"/>
              </a:rPr>
              <a:t>：</a:t>
            </a:r>
            <a:endParaRPr lang="en-US" altLang="zh-CN" sz="2000" b="1" dirty="0">
              <a:latin typeface="Arial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lang="en-US" altLang="zh-CN" sz="1000" b="1" dirty="0">
              <a:latin typeface="Arial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lang="en-US" altLang="zh-CN" sz="2000" b="1" dirty="0">
                <a:solidFill>
                  <a:srgbClr val="7030A0"/>
                </a:solidFill>
                <a:latin typeface="Arial"/>
                <a:ea typeface="华文楷体" panose="02010600040101010101" pitchFamily="2" charset="-122"/>
              </a:rPr>
              <a:t>                     </a:t>
            </a:r>
            <a:r>
              <a:rPr lang="zh-CN" altLang="zh-CN" sz="2000" b="1" dirty="0">
                <a:solidFill>
                  <a:srgbClr val="7030A0"/>
                </a:solidFill>
                <a:latin typeface="Arial"/>
                <a:ea typeface="华文楷体" panose="02010600040101010101" pitchFamily="2" charset="-122"/>
              </a:rPr>
              <a:t>分代回收</a:t>
            </a:r>
            <a:r>
              <a:rPr lang="zh-CN" altLang="zh-CN" sz="2000" b="1" dirty="0">
                <a:latin typeface="Arial"/>
                <a:ea typeface="华文楷体" panose="02010600040101010101" pitchFamily="2" charset="-122"/>
              </a:rPr>
              <a:t>（</a:t>
            </a:r>
            <a:r>
              <a:rPr lang="en-US" altLang="zh-CN" sz="20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generational collection</a:t>
            </a:r>
            <a:r>
              <a:rPr lang="zh-CN" altLang="zh-CN" sz="2000" b="1" dirty="0">
                <a:latin typeface="Arial"/>
                <a:ea typeface="华文楷体" panose="02010600040101010101" pitchFamily="2" charset="-122"/>
              </a:rPr>
              <a:t>）</a:t>
            </a:r>
            <a:endParaRPr lang="en-US" altLang="zh-CN" sz="2000" b="1" dirty="0">
              <a:latin typeface="Arial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lang="en-US" altLang="zh-CN" sz="1000" b="1" dirty="0">
                <a:latin typeface="Arial"/>
                <a:ea typeface="华文楷体" panose="02010600040101010101" pitchFamily="2" charset="-122"/>
              </a:rPr>
              <a:t>                                          </a:t>
            </a:r>
            <a:r>
              <a:rPr lang="zh-CN" altLang="zh-CN" sz="2000" b="1" dirty="0">
                <a:solidFill>
                  <a:srgbClr val="7030A0"/>
                </a:solidFill>
                <a:latin typeface="Arial"/>
                <a:ea typeface="华文楷体" panose="02010600040101010101" pitchFamily="2" charset="-122"/>
              </a:rPr>
              <a:t>增量回收</a:t>
            </a:r>
            <a:r>
              <a:rPr lang="zh-CN" altLang="zh-CN" sz="2000" b="1" dirty="0">
                <a:latin typeface="Arial"/>
                <a:ea typeface="华文楷体" panose="02010600040101010101" pitchFamily="2" charset="-122"/>
              </a:rPr>
              <a:t>（</a:t>
            </a:r>
            <a:r>
              <a:rPr lang="en-US" altLang="zh-CN" sz="20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incremental collection</a:t>
            </a:r>
            <a:r>
              <a:rPr lang="zh-CN" altLang="zh-CN" sz="2000" b="1" dirty="0">
                <a:latin typeface="Arial"/>
                <a:ea typeface="华文楷体" panose="02010600040101010101" pitchFamily="2" charset="-122"/>
              </a:rPr>
              <a:t>）</a:t>
            </a:r>
            <a:endParaRPr lang="en-US" altLang="zh-CN" sz="2000" b="1" dirty="0">
              <a:latin typeface="Arial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5294814"/>
      </p:ext>
    </p:extLst>
  </p:cSld>
  <p:clrMapOvr>
    <a:masterClrMapping/>
  </p:clrMapOvr>
  <p:transition spd="med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ChangeArrowheads="1"/>
          </p:cNvSpPr>
          <p:nvPr/>
        </p:nvSpPr>
        <p:spPr bwMode="auto">
          <a:xfrm>
            <a:off x="1475358" y="190062"/>
            <a:ext cx="4464794" cy="7186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400" b="1" dirty="0">
                <a:solidFill>
                  <a:srgbClr val="800080"/>
                </a:solidFill>
                <a:ea typeface="华文行楷" pitchFamily="2" charset="-122"/>
              </a:rPr>
              <a:t>垃圾回收</a:t>
            </a:r>
            <a:r>
              <a:rPr lang="zh-CN" altLang="en-US" sz="4400" b="1" dirty="0">
                <a:ea typeface="华文行楷" pitchFamily="2" charset="-122"/>
              </a:rPr>
              <a:t>（选讲）</a:t>
            </a:r>
          </a:p>
        </p:txBody>
      </p:sp>
      <p:sp>
        <p:nvSpPr>
          <p:cNvPr id="41989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1990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1991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1992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" name="Text Box 21">
            <a:extLst>
              <a:ext uri="{FF2B5EF4-FFF2-40B4-BE49-F238E27FC236}">
                <a16:creationId xmlns:a16="http://schemas.microsoft.com/office/drawing/2014/main" id="{1132D786-2859-4CA4-C918-B80CCCA30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412776"/>
            <a:ext cx="81375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Arial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Arial"/>
                <a:ea typeface="华文楷体" panose="02010600040101010101" pitchFamily="2" charset="-122"/>
              </a:rPr>
              <a:t>垃圾回收算法</a:t>
            </a:r>
            <a:endParaRPr lang="en-US" altLang="zh-CN" sz="3200" b="1" dirty="0">
              <a:solidFill>
                <a:srgbClr val="800080"/>
              </a:solidFill>
              <a:latin typeface="Arial"/>
              <a:ea typeface="华文楷体" panose="02010600040101010101" pitchFamily="2" charset="-122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5D217E8-2EBD-1AD5-EA2D-CD9F9B0B6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1" y="2093942"/>
            <a:ext cx="6120285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Arial"/>
                <a:ea typeface="华文楷体" panose="02010600040101010101" pitchFamily="2" charset="-122"/>
              </a:rPr>
              <a:t>  </a:t>
            </a:r>
            <a:r>
              <a:rPr lang="zh-CN" altLang="zh-CN" sz="2800" b="1" dirty="0">
                <a:solidFill>
                  <a:srgbClr val="800080"/>
                </a:solidFill>
                <a:latin typeface="Arial"/>
                <a:ea typeface="华文楷体" panose="02010600040101010101" pitchFamily="2" charset="-122"/>
              </a:rPr>
              <a:t>引用计数</a:t>
            </a:r>
            <a:r>
              <a:rPr lang="zh-CN" altLang="zh-CN" sz="2800" b="1" dirty="0">
                <a:latin typeface="Arial"/>
                <a:ea typeface="华文楷体" panose="02010600040101010101" pitchFamily="2" charset="-122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reference counting</a:t>
            </a:r>
            <a:r>
              <a:rPr lang="zh-CN" altLang="zh-CN" sz="2800" b="1" dirty="0">
                <a:latin typeface="Arial"/>
                <a:ea typeface="华文楷体" panose="02010600040101010101" pitchFamily="2" charset="-122"/>
              </a:rPr>
              <a:t>）</a:t>
            </a:r>
            <a:endParaRPr lang="en-US" altLang="zh-CN" sz="2800" b="1" dirty="0">
              <a:latin typeface="Arial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latin typeface="Arial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sz="2000" b="1" dirty="0">
                <a:latin typeface="Arial"/>
                <a:ea typeface="华文楷体" panose="02010600040101010101" pitchFamily="2" charset="-122"/>
              </a:rPr>
              <a:t>  </a:t>
            </a:r>
            <a:r>
              <a:rPr lang="zh-CN" altLang="zh-CN" sz="2000" b="1" dirty="0">
                <a:latin typeface="Arial"/>
                <a:ea typeface="华文楷体" panose="02010600040101010101" pitchFamily="2" charset="-122"/>
              </a:rPr>
              <a:t>示例</a:t>
            </a:r>
            <a:r>
              <a:rPr lang="en-US" altLang="zh-CN" sz="2000" b="1" dirty="0">
                <a:latin typeface="Arial"/>
                <a:ea typeface="华文楷体" panose="02010600040101010101" pitchFamily="2" charset="-122"/>
              </a:rPr>
              <a:t> </a:t>
            </a:r>
            <a:r>
              <a:rPr lang="zh-CN" altLang="en-US" sz="2000" b="1" dirty="0">
                <a:latin typeface="Arial"/>
                <a:ea typeface="华文楷体" panose="02010600040101010101" pitchFamily="2" charset="-122"/>
              </a:rPr>
              <a:t>（</a:t>
            </a:r>
            <a:r>
              <a:rPr lang="zh-CN" altLang="zh-CN" sz="2000" b="1" dirty="0">
                <a:latin typeface="Arial"/>
                <a:ea typeface="华文楷体" panose="02010600040101010101" pitchFamily="2" charset="-122"/>
              </a:rPr>
              <a:t>执行</a:t>
            </a:r>
            <a:r>
              <a:rPr kumimoji="0"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 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p </a:t>
            </a:r>
            <a:r>
              <a:rPr lang="zh-CN" altLang="en-US" sz="2000" b="1" dirty="0">
                <a:latin typeface="Arial"/>
                <a:ea typeface="华文楷体" panose="02010600040101010101" pitchFamily="2" charset="-122"/>
              </a:rPr>
              <a:t>之前）</a:t>
            </a:r>
            <a:endParaRPr lang="en-US" altLang="zh-CN" sz="2000" b="1" dirty="0">
              <a:latin typeface="Arial"/>
              <a:ea typeface="华文楷体" panose="02010600040101010101" pitchFamily="2" charset="-122"/>
            </a:endParaRPr>
          </a:p>
          <a:p>
            <a:pPr lvl="1">
              <a:buFont typeface="Wingdings" pitchFamily="2" charset="2"/>
              <a:buNone/>
            </a:pPr>
            <a:endParaRPr lang="zh-CN" altLang="en-US" sz="1000" b="1" dirty="0">
              <a:latin typeface="Arial"/>
              <a:ea typeface="华文楷体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294334-857B-B57B-7C03-1C01A7430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109" y="3142654"/>
            <a:ext cx="7596331" cy="338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87393"/>
      </p:ext>
    </p:extLst>
  </p:cSld>
  <p:clrMapOvr>
    <a:masterClrMapping/>
  </p:clrMapOvr>
  <p:transition spd="med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ChangeArrowheads="1"/>
          </p:cNvSpPr>
          <p:nvPr/>
        </p:nvSpPr>
        <p:spPr bwMode="auto">
          <a:xfrm>
            <a:off x="1475358" y="190062"/>
            <a:ext cx="4464794" cy="7186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400" b="1" dirty="0">
                <a:solidFill>
                  <a:srgbClr val="800080"/>
                </a:solidFill>
                <a:ea typeface="华文行楷" pitchFamily="2" charset="-122"/>
              </a:rPr>
              <a:t>垃圾回收</a:t>
            </a:r>
            <a:r>
              <a:rPr lang="zh-CN" altLang="en-US" sz="4400" b="1" dirty="0">
                <a:ea typeface="华文行楷" pitchFamily="2" charset="-122"/>
              </a:rPr>
              <a:t>（选讲）</a:t>
            </a:r>
          </a:p>
        </p:txBody>
      </p:sp>
      <p:sp>
        <p:nvSpPr>
          <p:cNvPr id="41989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1990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1991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1992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" name="Text Box 21">
            <a:extLst>
              <a:ext uri="{FF2B5EF4-FFF2-40B4-BE49-F238E27FC236}">
                <a16:creationId xmlns:a16="http://schemas.microsoft.com/office/drawing/2014/main" id="{504E5A03-7284-56B3-76EA-C0F594BD6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154162"/>
            <a:ext cx="81375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Arial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Arial"/>
                <a:ea typeface="华文楷体" panose="02010600040101010101" pitchFamily="2" charset="-122"/>
              </a:rPr>
              <a:t>垃圾回收算法</a:t>
            </a:r>
            <a:endParaRPr lang="en-US" altLang="zh-CN" sz="3200" b="1" dirty="0">
              <a:solidFill>
                <a:srgbClr val="800080"/>
              </a:solidFill>
              <a:latin typeface="Arial"/>
              <a:ea typeface="华文楷体" panose="02010600040101010101" pitchFamily="2" charset="-122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6831F3B-D8D4-F595-5804-45014DBA5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1" y="1810945"/>
            <a:ext cx="6912373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Arial"/>
                <a:ea typeface="华文楷体" panose="02010600040101010101" pitchFamily="2" charset="-122"/>
              </a:rPr>
              <a:t>  </a:t>
            </a:r>
            <a:r>
              <a:rPr lang="zh-CN" altLang="zh-CN" sz="2800" b="1" dirty="0">
                <a:solidFill>
                  <a:srgbClr val="800080"/>
                </a:solidFill>
                <a:latin typeface="Arial"/>
                <a:ea typeface="华文楷体" panose="02010600040101010101" pitchFamily="2" charset="-122"/>
              </a:rPr>
              <a:t>引用计数</a:t>
            </a:r>
            <a:r>
              <a:rPr lang="zh-CN" altLang="zh-CN" sz="2800" b="1" dirty="0">
                <a:latin typeface="Arial"/>
                <a:ea typeface="华文楷体" panose="02010600040101010101" pitchFamily="2" charset="-122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reference counting</a:t>
            </a:r>
            <a:r>
              <a:rPr lang="zh-CN" altLang="zh-CN" sz="2800" b="1" dirty="0">
                <a:latin typeface="Arial"/>
                <a:ea typeface="华文楷体" panose="02010600040101010101" pitchFamily="2" charset="-122"/>
              </a:rPr>
              <a:t>）</a:t>
            </a:r>
            <a:endParaRPr lang="en-US" altLang="zh-CN" sz="2800" b="1" dirty="0">
              <a:latin typeface="Arial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latin typeface="Arial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sz="2000" b="1" dirty="0">
                <a:latin typeface="Arial"/>
                <a:ea typeface="华文楷体" panose="02010600040101010101" pitchFamily="2" charset="-122"/>
              </a:rPr>
              <a:t>  </a:t>
            </a:r>
            <a:r>
              <a:rPr lang="zh-CN" altLang="zh-CN" sz="2000" b="1" dirty="0">
                <a:latin typeface="Arial"/>
                <a:ea typeface="华文楷体" panose="02010600040101010101" pitchFamily="2" charset="-122"/>
              </a:rPr>
              <a:t>示例</a:t>
            </a:r>
            <a:r>
              <a:rPr lang="en-US" altLang="zh-CN" sz="2000" b="1" dirty="0">
                <a:latin typeface="Arial"/>
                <a:ea typeface="华文楷体" panose="02010600040101010101" pitchFamily="2" charset="-122"/>
              </a:rPr>
              <a:t>  </a:t>
            </a:r>
            <a:r>
              <a:rPr lang="zh-CN" altLang="en-US" sz="2000" b="1" dirty="0">
                <a:latin typeface="Arial"/>
                <a:ea typeface="华文楷体" panose="02010600040101010101" pitchFamily="2" charset="-122"/>
              </a:rPr>
              <a:t>（</a:t>
            </a:r>
            <a:r>
              <a:rPr lang="zh-CN" altLang="zh-CN" sz="2000" b="1" dirty="0">
                <a:latin typeface="Arial"/>
                <a:ea typeface="华文楷体" panose="02010600040101010101" pitchFamily="2" charset="-122"/>
              </a:rPr>
              <a:t>执行</a:t>
            </a:r>
            <a:r>
              <a:rPr kumimoji="0"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 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p</a:t>
            </a:r>
            <a:r>
              <a:rPr lang="zh-CN" altLang="en-US" sz="2000" b="1" dirty="0">
                <a:latin typeface="Arial"/>
                <a:ea typeface="华文楷体" panose="02010600040101010101" pitchFamily="2" charset="-122"/>
              </a:rPr>
              <a:t>之后）</a:t>
            </a:r>
            <a:endParaRPr lang="en-US" altLang="zh-CN" sz="2000" b="1" dirty="0">
              <a:latin typeface="Arial"/>
              <a:ea typeface="华文楷体" panose="02010600040101010101" pitchFamily="2" charset="-122"/>
            </a:endParaRPr>
          </a:p>
          <a:p>
            <a:pPr lvl="1">
              <a:buFont typeface="Wingdings" pitchFamily="2" charset="2"/>
              <a:buNone/>
            </a:pPr>
            <a:endParaRPr lang="zh-CN" altLang="en-US" sz="1000" b="1" dirty="0">
              <a:latin typeface="Arial"/>
              <a:ea typeface="华文楷体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61BDDD-E48A-0B35-3708-48DCE887A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170386"/>
            <a:ext cx="7372350" cy="328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104519"/>
      </p:ext>
    </p:extLst>
  </p:cSld>
  <p:clrMapOvr>
    <a:masterClrMapping/>
  </p:clrMapOvr>
  <p:transition spd="med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ChangeArrowheads="1"/>
          </p:cNvSpPr>
          <p:nvPr/>
        </p:nvSpPr>
        <p:spPr bwMode="auto">
          <a:xfrm>
            <a:off x="1475358" y="190062"/>
            <a:ext cx="4464794" cy="7186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400" b="1" dirty="0">
                <a:solidFill>
                  <a:srgbClr val="800080"/>
                </a:solidFill>
                <a:ea typeface="华文行楷" pitchFamily="2" charset="-122"/>
              </a:rPr>
              <a:t>垃圾回收</a:t>
            </a:r>
            <a:r>
              <a:rPr lang="zh-CN" altLang="en-US" sz="4400" b="1" dirty="0">
                <a:ea typeface="华文行楷" pitchFamily="2" charset="-122"/>
              </a:rPr>
              <a:t>（选讲）</a:t>
            </a:r>
          </a:p>
        </p:txBody>
      </p:sp>
      <p:sp>
        <p:nvSpPr>
          <p:cNvPr id="41989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1990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1991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1992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" name="Text Box 21">
            <a:extLst>
              <a:ext uri="{FF2B5EF4-FFF2-40B4-BE49-F238E27FC236}">
                <a16:creationId xmlns:a16="http://schemas.microsoft.com/office/drawing/2014/main" id="{C062A498-7DF3-65A3-336E-FB6AC8892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196752"/>
            <a:ext cx="81375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Arial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Arial"/>
                <a:ea typeface="华文楷体" panose="02010600040101010101" pitchFamily="2" charset="-122"/>
              </a:rPr>
              <a:t>垃圾回收算法</a:t>
            </a:r>
            <a:endParaRPr lang="en-US" altLang="zh-CN" sz="3200" b="1" dirty="0">
              <a:solidFill>
                <a:srgbClr val="800080"/>
              </a:solidFill>
              <a:latin typeface="Arial"/>
              <a:ea typeface="华文楷体" panose="02010600040101010101" pitchFamily="2" charset="-122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58340D8-1700-3178-D7F8-0483BEF4F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1" y="1988840"/>
            <a:ext cx="6624341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Arial"/>
                <a:ea typeface="华文楷体" panose="02010600040101010101" pitchFamily="2" charset="-122"/>
              </a:rPr>
              <a:t>  </a:t>
            </a:r>
            <a:r>
              <a:rPr lang="zh-CN" altLang="zh-CN" sz="2800" b="1" dirty="0">
                <a:solidFill>
                  <a:srgbClr val="800080"/>
                </a:solidFill>
                <a:latin typeface="Arial"/>
                <a:ea typeface="华文楷体" panose="02010600040101010101" pitchFamily="2" charset="-122"/>
              </a:rPr>
              <a:t>标记</a:t>
            </a:r>
            <a:r>
              <a:rPr lang="en-US" altLang="zh-CN" sz="2800" b="1" dirty="0">
                <a:solidFill>
                  <a:srgbClr val="800080"/>
                </a:solidFill>
                <a:latin typeface="Arial"/>
                <a:ea typeface="华文楷体" panose="02010600040101010101" pitchFamily="2" charset="-122"/>
              </a:rPr>
              <a:t>-</a:t>
            </a:r>
            <a:r>
              <a:rPr lang="zh-CN" altLang="zh-CN" sz="2800" b="1" dirty="0">
                <a:solidFill>
                  <a:srgbClr val="800080"/>
                </a:solidFill>
                <a:latin typeface="Arial"/>
                <a:ea typeface="华文楷体" panose="02010600040101010101" pitchFamily="2" charset="-122"/>
              </a:rPr>
              <a:t>清除</a:t>
            </a:r>
            <a:r>
              <a:rPr lang="zh-CN" altLang="zh-CN" sz="2800" b="1" dirty="0">
                <a:latin typeface="Arial"/>
                <a:ea typeface="华文楷体" panose="02010600040101010101" pitchFamily="2" charset="-122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mark-and-sweep</a:t>
            </a:r>
            <a:r>
              <a:rPr lang="zh-CN" altLang="zh-CN" sz="2800" b="1" dirty="0">
                <a:latin typeface="Arial"/>
                <a:ea typeface="华文楷体" panose="02010600040101010101" pitchFamily="2" charset="-122"/>
              </a:rPr>
              <a:t>）</a:t>
            </a:r>
            <a:endParaRPr lang="en-US" altLang="zh-CN" sz="2800" b="1" dirty="0">
              <a:latin typeface="Arial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latin typeface="Arial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sz="2000" b="1" dirty="0">
                <a:latin typeface="Arial"/>
                <a:ea typeface="华文楷体" panose="02010600040101010101" pitchFamily="2" charset="-122"/>
              </a:rPr>
              <a:t>  </a:t>
            </a:r>
            <a:r>
              <a:rPr lang="zh-CN" altLang="zh-CN" sz="2000" b="1" dirty="0">
                <a:latin typeface="Arial"/>
                <a:ea typeface="华文楷体" panose="02010600040101010101" pitchFamily="2" charset="-122"/>
              </a:rPr>
              <a:t>示例</a:t>
            </a:r>
            <a:r>
              <a:rPr lang="en-US" altLang="zh-CN" sz="2000" b="1" dirty="0">
                <a:latin typeface="Arial"/>
                <a:ea typeface="华文楷体" panose="02010600040101010101" pitchFamily="2" charset="-122"/>
              </a:rPr>
              <a:t>  </a:t>
            </a:r>
            <a:r>
              <a:rPr lang="zh-CN" altLang="en-US" sz="2000" b="1" dirty="0">
                <a:latin typeface="Arial"/>
                <a:ea typeface="华文楷体" panose="02010600040101010101" pitchFamily="2" charset="-122"/>
              </a:rPr>
              <a:t>（</a:t>
            </a:r>
            <a:r>
              <a:rPr lang="zh-CN" altLang="zh-CN" sz="2000" b="1" dirty="0">
                <a:latin typeface="Arial"/>
                <a:ea typeface="华文楷体" panose="02010600040101010101" pitchFamily="2" charset="-122"/>
              </a:rPr>
              <a:t>触发前</a:t>
            </a:r>
            <a:r>
              <a:rPr lang="zh-CN" altLang="en-US" sz="2000" b="1" dirty="0">
                <a:latin typeface="Arial"/>
                <a:ea typeface="华文楷体" panose="02010600040101010101" pitchFamily="2" charset="-122"/>
              </a:rPr>
              <a:t>）</a:t>
            </a:r>
            <a:endParaRPr lang="en-US" altLang="zh-CN" sz="2000" b="1" dirty="0">
              <a:latin typeface="Arial"/>
              <a:ea typeface="华文楷体" panose="02010600040101010101" pitchFamily="2" charset="-122"/>
            </a:endParaRPr>
          </a:p>
          <a:p>
            <a:pPr lvl="1">
              <a:buFont typeface="Wingdings" pitchFamily="2" charset="2"/>
              <a:buNone/>
            </a:pPr>
            <a:endParaRPr lang="zh-CN" altLang="en-US" sz="1000" b="1" dirty="0">
              <a:latin typeface="Arial"/>
              <a:ea typeface="华文楷体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06E544-6031-F15A-9A60-054A5D457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138" y="3170386"/>
            <a:ext cx="7372350" cy="328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488114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5494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762000" y="1325563"/>
            <a:ext cx="6705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3200" b="1">
                <a:latin typeface="+mn-lt"/>
                <a:ea typeface="华文楷体" panose="02010600040101010101" pitchFamily="2" charset="-122"/>
              </a:rPr>
              <a:t>数据表示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</p:txBody>
      </p:sp>
      <p:sp>
        <p:nvSpPr>
          <p:cNvPr id="614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876300" y="1998663"/>
            <a:ext cx="7886700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kumimoji="0"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基本类型数据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i="1" dirty="0">
                <a:latin typeface="+mn-lt"/>
                <a:ea typeface="华文楷体" panose="02010600040101010101" pitchFamily="2" charset="-122"/>
              </a:rPr>
              <a:t>         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char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数据  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1 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byte      integer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数据   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4 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bytes</a:t>
            </a:r>
            <a:endParaRPr kumimoji="0" lang="en-US" altLang="zh-CN" b="1" dirty="0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         float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数据  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8 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bytes    </a:t>
            </a:r>
            <a:r>
              <a:rPr lang="en-US" altLang="zh-CN" i="1" dirty="0" err="1">
                <a:latin typeface="+mn-lt"/>
                <a:ea typeface="华文楷体" panose="02010600040101010101" pitchFamily="2" charset="-122"/>
              </a:rPr>
              <a:t>boolean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数据  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1 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byte</a:t>
            </a:r>
            <a:endParaRPr kumimoji="0" lang="en-US" altLang="zh-CN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kumimoji="0" lang="en-US" altLang="zh-CN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eaLnBrk="0" hangingPunct="0">
              <a:buClrTx/>
              <a:buFontTx/>
              <a:buNone/>
            </a:pPr>
            <a:r>
              <a:rPr kumimoji="0"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kumimoji="0"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指针 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4 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bytes</a:t>
            </a:r>
          </a:p>
          <a:p>
            <a:pPr lvl="1">
              <a:buFontTx/>
              <a:buNone/>
            </a:pPr>
            <a:endParaRPr kumimoji="0" lang="en-US" altLang="zh-CN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eaLnBrk="0" hangingPunct="0">
              <a:buClrTx/>
              <a:buFontTx/>
              <a:buNone/>
            </a:pPr>
            <a:r>
              <a:rPr kumimoji="0"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kumimoji="0"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数组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一块连续的存储区（按行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/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列存放）</a:t>
            </a:r>
          </a:p>
          <a:p>
            <a:pPr lvl="1">
              <a:buFontTx/>
              <a:buNone/>
            </a:pPr>
            <a:endParaRPr kumimoji="0"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eaLnBrk="0" hangingPunct="0">
              <a:buClrTx/>
              <a:buFontTx/>
              <a:buNone/>
            </a:pPr>
            <a:r>
              <a:rPr kumimoji="0"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结构</a:t>
            </a:r>
            <a:r>
              <a:rPr kumimoji="0"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/</a:t>
            </a:r>
            <a:r>
              <a:rPr kumimoji="0"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记录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所有域（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field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存放在一块连续的存储区</a:t>
            </a:r>
          </a:p>
          <a:p>
            <a:pPr lvl="1">
              <a:buFontTx/>
              <a:buNone/>
            </a:pPr>
            <a:endParaRPr kumimoji="0"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eaLnBrk="0" hangingPunct="0">
              <a:buClrTx/>
              <a:buFontTx/>
              <a:buNone/>
            </a:pPr>
            <a:r>
              <a:rPr kumimoji="0"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对象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实例变量像结构的域一样存放在一块连续的存储</a:t>
            </a:r>
          </a:p>
          <a:p>
            <a:pPr eaLnBrk="0" hangingPunct="0">
              <a:buClrTx/>
              <a:buFontTx/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            区，操作例程（方法、成员函数）存放在其所属</a:t>
            </a:r>
          </a:p>
          <a:p>
            <a:pPr eaLnBrk="0" hangingPunct="0">
              <a:buClrTx/>
              <a:buFontTx/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            类的代码区</a:t>
            </a:r>
          </a:p>
          <a:p>
            <a:pPr eaLnBrk="0" hangingPunct="0">
              <a:buClrTx/>
              <a:buFontTx/>
              <a:buNone/>
            </a:pPr>
            <a:endParaRPr lang="en-US" altLang="zh-CN" i="1" dirty="0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ChangeArrowheads="1"/>
          </p:cNvSpPr>
          <p:nvPr/>
        </p:nvSpPr>
        <p:spPr bwMode="auto">
          <a:xfrm>
            <a:off x="1475358" y="190062"/>
            <a:ext cx="4464794" cy="7186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400" b="1" dirty="0">
                <a:solidFill>
                  <a:srgbClr val="800080"/>
                </a:solidFill>
                <a:ea typeface="华文行楷" pitchFamily="2" charset="-122"/>
              </a:rPr>
              <a:t>垃圾回收</a:t>
            </a:r>
            <a:r>
              <a:rPr lang="zh-CN" altLang="en-US" sz="4400" b="1" dirty="0">
                <a:ea typeface="华文行楷" pitchFamily="2" charset="-122"/>
              </a:rPr>
              <a:t>（选讲）</a:t>
            </a:r>
          </a:p>
        </p:txBody>
      </p:sp>
      <p:sp>
        <p:nvSpPr>
          <p:cNvPr id="41989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1990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1991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1992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" name="Text Box 21">
            <a:extLst>
              <a:ext uri="{FF2B5EF4-FFF2-40B4-BE49-F238E27FC236}">
                <a16:creationId xmlns:a16="http://schemas.microsoft.com/office/drawing/2014/main" id="{87CBA692-C2A7-5413-F92F-EE804250C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148137"/>
            <a:ext cx="81375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Arial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Arial"/>
                <a:ea typeface="华文楷体" panose="02010600040101010101" pitchFamily="2" charset="-122"/>
              </a:rPr>
              <a:t>垃圾回收算法</a:t>
            </a:r>
            <a:endParaRPr lang="en-US" altLang="zh-CN" sz="3200" b="1" dirty="0">
              <a:solidFill>
                <a:srgbClr val="800080"/>
              </a:solidFill>
              <a:latin typeface="Arial"/>
              <a:ea typeface="华文楷体" panose="02010600040101010101" pitchFamily="2" charset="-122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C31741E-CC65-48A2-9039-9E3594D0E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1" y="1940225"/>
            <a:ext cx="6721477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Arial"/>
                <a:ea typeface="华文楷体" panose="02010600040101010101" pitchFamily="2" charset="-122"/>
              </a:rPr>
              <a:t>  </a:t>
            </a:r>
            <a:r>
              <a:rPr lang="zh-CN" altLang="zh-CN" sz="2800" b="1" dirty="0">
                <a:solidFill>
                  <a:srgbClr val="800080"/>
                </a:solidFill>
                <a:latin typeface="Arial"/>
                <a:ea typeface="华文楷体" panose="02010600040101010101" pitchFamily="2" charset="-122"/>
              </a:rPr>
              <a:t>标记</a:t>
            </a:r>
            <a:r>
              <a:rPr lang="en-US" altLang="zh-CN" sz="2800" b="1" dirty="0">
                <a:solidFill>
                  <a:srgbClr val="800080"/>
                </a:solidFill>
                <a:latin typeface="Arial"/>
                <a:ea typeface="华文楷体" panose="02010600040101010101" pitchFamily="2" charset="-122"/>
              </a:rPr>
              <a:t>-</a:t>
            </a:r>
            <a:r>
              <a:rPr lang="zh-CN" altLang="zh-CN" sz="2800" b="1" dirty="0">
                <a:solidFill>
                  <a:srgbClr val="800080"/>
                </a:solidFill>
                <a:latin typeface="Arial"/>
                <a:ea typeface="华文楷体" panose="02010600040101010101" pitchFamily="2" charset="-122"/>
              </a:rPr>
              <a:t>清除</a:t>
            </a:r>
            <a:r>
              <a:rPr lang="zh-CN" altLang="zh-CN" sz="2800" b="1" dirty="0">
                <a:latin typeface="Arial"/>
                <a:ea typeface="华文楷体" panose="02010600040101010101" pitchFamily="2" charset="-122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mark-and-sweep</a:t>
            </a:r>
            <a:r>
              <a:rPr lang="zh-CN" altLang="zh-CN" sz="2800" b="1" dirty="0">
                <a:latin typeface="Arial"/>
                <a:ea typeface="华文楷体" panose="02010600040101010101" pitchFamily="2" charset="-122"/>
              </a:rPr>
              <a:t>）</a:t>
            </a:r>
            <a:endParaRPr lang="en-US" altLang="zh-CN" sz="2800" b="1" dirty="0">
              <a:latin typeface="Arial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latin typeface="Arial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sz="2000" b="1" dirty="0">
                <a:latin typeface="Arial"/>
                <a:ea typeface="华文楷体" panose="02010600040101010101" pitchFamily="2" charset="-122"/>
              </a:rPr>
              <a:t>  </a:t>
            </a:r>
            <a:r>
              <a:rPr lang="zh-CN" altLang="zh-CN" sz="2000" b="1" dirty="0">
                <a:latin typeface="Arial"/>
                <a:ea typeface="华文楷体" panose="02010600040101010101" pitchFamily="2" charset="-122"/>
              </a:rPr>
              <a:t>示例</a:t>
            </a:r>
            <a:r>
              <a:rPr lang="en-US" altLang="zh-CN" sz="2000" b="1" dirty="0">
                <a:latin typeface="Arial"/>
                <a:ea typeface="华文楷体" panose="02010600040101010101" pitchFamily="2" charset="-122"/>
              </a:rPr>
              <a:t>  </a:t>
            </a:r>
            <a:r>
              <a:rPr lang="zh-CN" altLang="en-US" sz="2000" b="1" dirty="0">
                <a:latin typeface="Arial"/>
                <a:ea typeface="华文楷体" panose="02010600040101010101" pitchFamily="2" charset="-122"/>
              </a:rPr>
              <a:t>（</a:t>
            </a:r>
            <a:r>
              <a:rPr lang="zh-CN" altLang="zh-CN" sz="2000" b="1" dirty="0">
                <a:latin typeface="Arial"/>
                <a:ea typeface="华文楷体" panose="02010600040101010101" pitchFamily="2" charset="-122"/>
              </a:rPr>
              <a:t>触发</a:t>
            </a:r>
            <a:r>
              <a:rPr lang="zh-CN" altLang="en-US" sz="2000" b="1" dirty="0">
                <a:latin typeface="Arial"/>
                <a:ea typeface="华文楷体" panose="02010600040101010101" pitchFamily="2" charset="-122"/>
              </a:rPr>
              <a:t>并标记）</a:t>
            </a:r>
            <a:endParaRPr lang="en-US" altLang="zh-CN" sz="2000" b="1" dirty="0">
              <a:latin typeface="Arial"/>
              <a:ea typeface="华文楷体" panose="02010600040101010101" pitchFamily="2" charset="-122"/>
            </a:endParaRPr>
          </a:p>
          <a:p>
            <a:pPr lvl="1">
              <a:buFont typeface="Wingdings" pitchFamily="2" charset="2"/>
              <a:buNone/>
            </a:pPr>
            <a:endParaRPr lang="zh-CN" altLang="en-US" sz="1000" b="1" dirty="0">
              <a:latin typeface="Arial"/>
              <a:ea typeface="华文楷体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98AF47-6489-DEE6-3182-46FD74589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25" y="3236369"/>
            <a:ext cx="7809563" cy="321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269810"/>
      </p:ext>
    </p:extLst>
  </p:cSld>
  <p:clrMapOvr>
    <a:masterClrMapping/>
  </p:clrMapOvr>
  <p:transition spd="med"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ChangeArrowheads="1"/>
          </p:cNvSpPr>
          <p:nvPr/>
        </p:nvSpPr>
        <p:spPr bwMode="auto">
          <a:xfrm>
            <a:off x="1475358" y="190062"/>
            <a:ext cx="4464794" cy="7186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400" b="1" dirty="0">
                <a:solidFill>
                  <a:srgbClr val="800080"/>
                </a:solidFill>
                <a:ea typeface="华文行楷" pitchFamily="2" charset="-122"/>
              </a:rPr>
              <a:t>垃圾回收</a:t>
            </a:r>
            <a:r>
              <a:rPr lang="zh-CN" altLang="en-US" sz="4400" b="1" dirty="0">
                <a:ea typeface="华文行楷" pitchFamily="2" charset="-122"/>
              </a:rPr>
              <a:t>（选讲）</a:t>
            </a:r>
          </a:p>
        </p:txBody>
      </p:sp>
      <p:sp>
        <p:nvSpPr>
          <p:cNvPr id="41989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1990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1991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1992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" name="Text Box 21">
            <a:extLst>
              <a:ext uri="{FF2B5EF4-FFF2-40B4-BE49-F238E27FC236}">
                <a16:creationId xmlns:a16="http://schemas.microsoft.com/office/drawing/2014/main" id="{1B1E278F-29F8-20D1-7404-DF7A15B85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196752"/>
            <a:ext cx="81375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Arial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Arial"/>
                <a:ea typeface="华文楷体" panose="02010600040101010101" pitchFamily="2" charset="-122"/>
              </a:rPr>
              <a:t>垃圾回收算法</a:t>
            </a:r>
            <a:endParaRPr lang="en-US" altLang="zh-CN" sz="3200" b="1" dirty="0">
              <a:solidFill>
                <a:srgbClr val="800080"/>
              </a:solidFill>
              <a:latin typeface="Arial"/>
              <a:ea typeface="华文楷体" panose="02010600040101010101" pitchFamily="2" charset="-122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11545A5-E299-D81D-EA74-D1ED809DA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1" y="1988840"/>
            <a:ext cx="6542089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Arial"/>
                <a:ea typeface="华文楷体" panose="02010600040101010101" pitchFamily="2" charset="-122"/>
              </a:rPr>
              <a:t>  </a:t>
            </a:r>
            <a:r>
              <a:rPr lang="zh-CN" altLang="zh-CN" sz="2800" b="1" dirty="0">
                <a:solidFill>
                  <a:srgbClr val="800080"/>
                </a:solidFill>
                <a:latin typeface="Arial"/>
                <a:ea typeface="华文楷体" panose="02010600040101010101" pitchFamily="2" charset="-122"/>
              </a:rPr>
              <a:t>标记</a:t>
            </a:r>
            <a:r>
              <a:rPr lang="en-US" altLang="zh-CN" sz="2800" b="1" dirty="0">
                <a:solidFill>
                  <a:srgbClr val="800080"/>
                </a:solidFill>
                <a:latin typeface="Arial"/>
                <a:ea typeface="华文楷体" panose="02010600040101010101" pitchFamily="2" charset="-122"/>
              </a:rPr>
              <a:t>-</a:t>
            </a:r>
            <a:r>
              <a:rPr lang="zh-CN" altLang="zh-CN" sz="2800" b="1" dirty="0">
                <a:solidFill>
                  <a:srgbClr val="800080"/>
                </a:solidFill>
                <a:latin typeface="Arial"/>
                <a:ea typeface="华文楷体" panose="02010600040101010101" pitchFamily="2" charset="-122"/>
              </a:rPr>
              <a:t>清除</a:t>
            </a:r>
            <a:r>
              <a:rPr lang="zh-CN" altLang="zh-CN" sz="2800" b="1" dirty="0">
                <a:latin typeface="Arial"/>
                <a:ea typeface="华文楷体" panose="02010600040101010101" pitchFamily="2" charset="-122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mark-and-sweep</a:t>
            </a:r>
            <a:r>
              <a:rPr lang="zh-CN" altLang="zh-CN" sz="2800" b="1" dirty="0">
                <a:latin typeface="Arial"/>
                <a:ea typeface="华文楷体" panose="02010600040101010101" pitchFamily="2" charset="-122"/>
              </a:rPr>
              <a:t>）</a:t>
            </a:r>
            <a:endParaRPr lang="en-US" altLang="zh-CN" sz="2800" b="1" dirty="0">
              <a:latin typeface="Arial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latin typeface="Arial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sz="2000" b="1" dirty="0">
                <a:latin typeface="Arial"/>
                <a:ea typeface="华文楷体" panose="02010600040101010101" pitchFamily="2" charset="-122"/>
              </a:rPr>
              <a:t>  </a:t>
            </a:r>
            <a:r>
              <a:rPr lang="zh-CN" altLang="zh-CN" sz="2000" b="1" dirty="0">
                <a:latin typeface="Arial"/>
                <a:ea typeface="华文楷体" panose="02010600040101010101" pitchFamily="2" charset="-122"/>
              </a:rPr>
              <a:t>示例</a:t>
            </a:r>
            <a:r>
              <a:rPr lang="en-US" altLang="zh-CN" sz="2000" b="1" dirty="0">
                <a:latin typeface="Arial"/>
                <a:ea typeface="华文楷体" panose="02010600040101010101" pitchFamily="2" charset="-122"/>
              </a:rPr>
              <a:t>  </a:t>
            </a:r>
            <a:r>
              <a:rPr lang="zh-CN" altLang="en-US" sz="2000" b="1" dirty="0">
                <a:latin typeface="Arial"/>
                <a:ea typeface="华文楷体" panose="02010600040101010101" pitchFamily="2" charset="-122"/>
              </a:rPr>
              <a:t>（</a:t>
            </a:r>
            <a:r>
              <a:rPr lang="zh-CN" altLang="zh-CN" sz="2000" b="1" dirty="0">
                <a:latin typeface="Arial"/>
                <a:ea typeface="华文楷体" panose="02010600040101010101" pitchFamily="2" charset="-122"/>
              </a:rPr>
              <a:t>清除后</a:t>
            </a:r>
            <a:r>
              <a:rPr lang="zh-CN" altLang="en-US" sz="2000" b="1" dirty="0">
                <a:latin typeface="Arial"/>
                <a:ea typeface="华文楷体" panose="02010600040101010101" pitchFamily="2" charset="-122"/>
              </a:rPr>
              <a:t>）</a:t>
            </a:r>
            <a:endParaRPr lang="en-US" altLang="zh-CN" sz="2000" b="1" dirty="0">
              <a:latin typeface="Arial"/>
              <a:ea typeface="华文楷体" panose="02010600040101010101" pitchFamily="2" charset="-122"/>
            </a:endParaRPr>
          </a:p>
          <a:p>
            <a:pPr lvl="1">
              <a:buFont typeface="Wingdings" pitchFamily="2" charset="2"/>
              <a:buNone/>
            </a:pPr>
            <a:endParaRPr lang="zh-CN" altLang="en-US" sz="1000" b="1" dirty="0">
              <a:latin typeface="Arial"/>
              <a:ea typeface="华文楷体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C3B2013-A948-5B95-CA00-EC0586F6D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765" y="3140968"/>
            <a:ext cx="7276707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628763"/>
      </p:ext>
    </p:extLst>
  </p:cSld>
  <p:clrMapOvr>
    <a:masterClrMapping/>
  </p:clrMapOvr>
  <p:transition spd="med"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ChangeArrowheads="1"/>
          </p:cNvSpPr>
          <p:nvPr/>
        </p:nvSpPr>
        <p:spPr bwMode="auto">
          <a:xfrm>
            <a:off x="1475358" y="190062"/>
            <a:ext cx="4464794" cy="7186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400" b="1" dirty="0">
                <a:solidFill>
                  <a:srgbClr val="800080"/>
                </a:solidFill>
                <a:ea typeface="华文行楷" pitchFamily="2" charset="-122"/>
              </a:rPr>
              <a:t>垃圾回收</a:t>
            </a:r>
            <a:r>
              <a:rPr lang="zh-CN" altLang="en-US" sz="4400" b="1" dirty="0">
                <a:ea typeface="华文行楷" pitchFamily="2" charset="-122"/>
              </a:rPr>
              <a:t>（选讲）</a:t>
            </a:r>
          </a:p>
        </p:txBody>
      </p:sp>
      <p:sp>
        <p:nvSpPr>
          <p:cNvPr id="41989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1990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1991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1992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" name="Text Box 21">
            <a:extLst>
              <a:ext uri="{FF2B5EF4-FFF2-40B4-BE49-F238E27FC236}">
                <a16:creationId xmlns:a16="http://schemas.microsoft.com/office/drawing/2014/main" id="{FD8FE1B3-C93C-B66A-A921-7274A2768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915" y="1451386"/>
            <a:ext cx="81375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Arial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Arial"/>
                <a:ea typeface="华文楷体" panose="02010600040101010101" pitchFamily="2" charset="-122"/>
              </a:rPr>
              <a:t>垃圾回收算法</a:t>
            </a:r>
            <a:endParaRPr lang="en-US" altLang="zh-CN" sz="3200" b="1" dirty="0">
              <a:solidFill>
                <a:srgbClr val="800080"/>
              </a:solidFill>
              <a:latin typeface="Arial"/>
              <a:ea typeface="华文楷体" panose="02010600040101010101" pitchFamily="2" charset="-122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B3F36CF-9897-07C6-9F6E-DEFB8FA09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011" y="2243474"/>
            <a:ext cx="4305013" cy="432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Arial"/>
                <a:ea typeface="华文楷体" panose="02010600040101010101" pitchFamily="2" charset="-122"/>
              </a:rPr>
              <a:t>  </a:t>
            </a:r>
            <a:r>
              <a:rPr lang="zh-CN" altLang="zh-CN" sz="2800" b="1" dirty="0">
                <a:solidFill>
                  <a:srgbClr val="800080"/>
                </a:solidFill>
                <a:latin typeface="Arial"/>
                <a:ea typeface="华文楷体" panose="02010600040101010101" pitchFamily="2" charset="-122"/>
              </a:rPr>
              <a:t>拷贝回收</a:t>
            </a:r>
            <a:endParaRPr lang="en-US" altLang="zh-CN" sz="2800" b="1" dirty="0">
              <a:solidFill>
                <a:srgbClr val="800080"/>
              </a:solidFill>
              <a:latin typeface="Arial"/>
              <a:ea typeface="华文楷体" panose="02010600040101010101" pitchFamily="2" charset="-122"/>
            </a:endParaRPr>
          </a:p>
          <a:p>
            <a:pPr>
              <a:buClrTx/>
              <a:buNone/>
            </a:pPr>
            <a:r>
              <a:rPr lang="en-US" altLang="zh-CN" sz="2800" b="1" dirty="0">
                <a:solidFill>
                  <a:srgbClr val="800080"/>
                </a:solidFill>
                <a:latin typeface="Arial"/>
                <a:ea typeface="华文楷体" panose="02010600040101010101" pitchFamily="2" charset="-122"/>
              </a:rPr>
              <a:t>   </a:t>
            </a:r>
            <a:r>
              <a:rPr lang="zh-CN" altLang="zh-CN" sz="2800" b="1" dirty="0">
                <a:latin typeface="Arial"/>
                <a:ea typeface="华文楷体" panose="02010600040101010101" pitchFamily="2" charset="-122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copying collection</a:t>
            </a:r>
            <a:r>
              <a:rPr lang="zh-CN" altLang="zh-CN" sz="2800" b="1" dirty="0">
                <a:latin typeface="Arial"/>
                <a:ea typeface="华文楷体" panose="02010600040101010101" pitchFamily="2" charset="-122"/>
              </a:rPr>
              <a:t>）</a:t>
            </a:r>
            <a:endParaRPr lang="en-US" altLang="zh-CN" sz="2800" b="1" dirty="0">
              <a:latin typeface="Arial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latin typeface="Arial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sz="2000" b="1" dirty="0">
                <a:latin typeface="Arial"/>
                <a:ea typeface="华文楷体" panose="02010600040101010101" pitchFamily="2" charset="-122"/>
              </a:rPr>
              <a:t>  堆空间</a:t>
            </a:r>
            <a:r>
              <a:rPr lang="zh-CN" altLang="zh-CN" sz="2000" b="1" dirty="0">
                <a:latin typeface="Arial"/>
                <a:ea typeface="华文楷体" panose="02010600040101010101" pitchFamily="2" charset="-122"/>
              </a:rPr>
              <a:t>初始化</a:t>
            </a:r>
            <a:endParaRPr lang="en-US" altLang="zh-CN" sz="2000" b="1" dirty="0">
              <a:latin typeface="Arial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lang="en-US" altLang="zh-CN" sz="1000" b="1" dirty="0">
              <a:latin typeface="Arial"/>
              <a:ea typeface="华文楷体" panose="02010600040101010101" pitchFamily="2" charset="-122"/>
            </a:endParaRPr>
          </a:p>
          <a:p>
            <a:pPr indent="266700" algn="just" fontAlgn="auto">
              <a:spcBef>
                <a:spcPts val="600"/>
              </a:spcBef>
              <a:spcAft>
                <a:spcPts val="0"/>
              </a:spcAft>
              <a:buClrTx/>
              <a:buFontTx/>
              <a:buNone/>
            </a:pPr>
            <a:r>
              <a:rPr lang="zh-CN" altLang="zh-CN" sz="1800" dirty="0">
                <a:latin typeface="Arial"/>
                <a:ea typeface="华文楷体" panose="02010600040101010101" pitchFamily="2" charset="-122"/>
              </a:rPr>
              <a:t>（</a:t>
            </a:r>
            <a:r>
              <a:rPr lang="en-US" altLang="zh-CN" sz="1800" dirty="0">
                <a:latin typeface="Arial"/>
                <a:ea typeface="华文楷体" panose="02010600040101010101" pitchFamily="2" charset="-122"/>
              </a:rPr>
              <a:t>1</a:t>
            </a:r>
            <a:r>
              <a:rPr lang="zh-CN" altLang="zh-CN" sz="1800" dirty="0">
                <a:latin typeface="Arial"/>
                <a:ea typeface="华文楷体" panose="02010600040101010101" pitchFamily="2" charset="-122"/>
              </a:rPr>
              <a:t>）</a:t>
            </a:r>
            <a:r>
              <a:rPr lang="zh-CN" altLang="zh-CN" sz="1800" b="1" dirty="0">
                <a:latin typeface="Arial"/>
                <a:ea typeface="华文楷体" panose="02010600040101010101" pitchFamily="2" charset="-122"/>
              </a:rPr>
              <a:t>令</a:t>
            </a:r>
            <a:r>
              <a:rPr lang="en-US" altLang="zh-CN" sz="2000" b="1" dirty="0">
                <a:latin typeface="Arial"/>
                <a:ea typeface="华文楷体" panose="02010600040101010101" pitchFamily="2" charset="-122"/>
              </a:rPr>
              <a:t> </a:t>
            </a:r>
            <a:r>
              <a:rPr lang="en-US" altLang="zh-CN" sz="1800" i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from_space</a:t>
            </a:r>
            <a:r>
              <a:rPr lang="en-US" altLang="zh-CN" sz="1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= l</a:t>
            </a:r>
            <a:r>
              <a:rPr kumimoji="0" lang="zh-CN" altLang="zh-CN" sz="1800" b="1" i="1" kern="100" dirty="0">
                <a:solidFill>
                  <a:srgbClr val="5B9BD5">
                    <a:lumMod val="50000"/>
                  </a:srgbClr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，</a:t>
            </a:r>
            <a:r>
              <a:rPr lang="zh-CN" altLang="zh-CN" sz="1800" b="1" dirty="0">
                <a:latin typeface="Arial"/>
                <a:ea typeface="华文楷体" panose="02010600040101010101" pitchFamily="2" charset="-122"/>
              </a:rPr>
              <a:t>为可用</a:t>
            </a:r>
            <a:endParaRPr lang="en-US" altLang="zh-CN" sz="1800" b="1" dirty="0">
              <a:latin typeface="Arial"/>
              <a:ea typeface="华文楷体" panose="02010600040101010101" pitchFamily="2" charset="-122"/>
            </a:endParaRPr>
          </a:p>
          <a:p>
            <a:pPr indent="266700" algn="just" fontAlgn="auto">
              <a:spcBef>
                <a:spcPts val="60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1800" b="1" dirty="0">
                <a:latin typeface="Arial"/>
                <a:ea typeface="华文楷体" panose="02010600040101010101" pitchFamily="2" charset="-122"/>
              </a:rPr>
              <a:t>         </a:t>
            </a:r>
            <a:r>
              <a:rPr lang="zh-CN" altLang="zh-CN" sz="1800" b="1" dirty="0">
                <a:latin typeface="Arial"/>
                <a:ea typeface="华文楷体" panose="02010600040101010101" pitchFamily="2" charset="-122"/>
              </a:rPr>
              <a:t>堆空间的下界</a:t>
            </a:r>
            <a:endParaRPr lang="en-US" altLang="zh-CN" sz="1800" b="1" dirty="0">
              <a:latin typeface="Arial"/>
              <a:ea typeface="华文楷体" panose="02010600040101010101" pitchFamily="2" charset="-122"/>
            </a:endParaRPr>
          </a:p>
          <a:p>
            <a:pPr indent="266700" algn="just" fontAlgn="auto">
              <a:spcBef>
                <a:spcPts val="600"/>
              </a:spcBef>
              <a:spcAft>
                <a:spcPts val="0"/>
              </a:spcAft>
              <a:buClrTx/>
              <a:buFontTx/>
              <a:buNone/>
            </a:pPr>
            <a:endParaRPr lang="zh-CN" altLang="zh-CN" sz="800" b="1" dirty="0">
              <a:latin typeface="Arial"/>
              <a:ea typeface="华文楷体" panose="02010600040101010101" pitchFamily="2" charset="-122"/>
            </a:endParaRPr>
          </a:p>
          <a:p>
            <a:pPr indent="266700" algn="just" fontAlgn="auto">
              <a:spcBef>
                <a:spcPts val="600"/>
              </a:spcBef>
              <a:spcAft>
                <a:spcPts val="0"/>
              </a:spcAft>
              <a:buClrTx/>
              <a:buFontTx/>
              <a:buNone/>
            </a:pPr>
            <a:r>
              <a:rPr lang="zh-CN" altLang="zh-CN" sz="1800" dirty="0">
                <a:latin typeface="Arial"/>
                <a:ea typeface="华文楷体" panose="02010600040101010101" pitchFamily="2" charset="-122"/>
              </a:rPr>
              <a:t>（</a:t>
            </a:r>
            <a:r>
              <a:rPr lang="en-US" altLang="zh-CN" sz="1800" dirty="0">
                <a:latin typeface="Arial"/>
                <a:ea typeface="华文楷体" panose="02010600040101010101" pitchFamily="2" charset="-122"/>
              </a:rPr>
              <a:t>2</a:t>
            </a:r>
            <a:r>
              <a:rPr lang="zh-CN" altLang="zh-CN" sz="1800" dirty="0">
                <a:latin typeface="Arial"/>
                <a:ea typeface="华文楷体" panose="02010600040101010101" pitchFamily="2" charset="-122"/>
              </a:rPr>
              <a:t>）</a:t>
            </a:r>
            <a:r>
              <a:rPr lang="zh-CN" altLang="zh-CN" sz="1800" b="1" dirty="0">
                <a:latin typeface="Arial"/>
                <a:ea typeface="华文楷体" panose="02010600040101010101" pitchFamily="2" charset="-122"/>
              </a:rPr>
              <a:t>置</a:t>
            </a:r>
            <a:r>
              <a:rPr kumimoji="0" lang="zh-CN" altLang="zh-CN" sz="1800" b="1" kern="100" dirty="0">
                <a:solidFill>
                  <a:srgbClr val="5B9BD5">
                    <a:lumMod val="50000"/>
                  </a:srgbClr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800" i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from_space_top</a:t>
            </a:r>
            <a:r>
              <a:rPr lang="en-US" altLang="zh-CN" sz="1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= l </a:t>
            </a:r>
            <a:r>
              <a:rPr lang="en-US" altLang="zh-CN" sz="1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kumimoji="0" lang="en-US" altLang="zh-CN" sz="1800" kern="100" dirty="0">
                <a:solidFill>
                  <a:srgbClr val="5B9BD5">
                    <a:lumMod val="50000"/>
                  </a:srgbClr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 - l</a:t>
            </a:r>
            <a:r>
              <a:rPr lang="en-US" altLang="zh-CN" sz="1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/ 2</a:t>
            </a:r>
            <a:r>
              <a:rPr lang="zh-CN" altLang="zh-CN" sz="1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sz="1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indent="266700" algn="just" fontAlgn="auto">
              <a:spcBef>
                <a:spcPts val="600"/>
              </a:spcBef>
              <a:spcAft>
                <a:spcPts val="0"/>
              </a:spcAft>
              <a:buClrTx/>
              <a:buFontTx/>
              <a:buNone/>
            </a:pPr>
            <a:r>
              <a:rPr kumimoji="0" lang="en-US" altLang="zh-CN" sz="1800" b="1" kern="100" dirty="0">
                <a:solidFill>
                  <a:srgbClr val="5B9BD5">
                    <a:lumMod val="50000"/>
                  </a:srgbClr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         </a:t>
            </a:r>
            <a:r>
              <a:rPr lang="zh-CN" altLang="zh-CN" sz="1800" b="1" dirty="0">
                <a:latin typeface="Arial"/>
                <a:ea typeface="华文楷体" panose="02010600040101010101" pitchFamily="2" charset="-122"/>
              </a:rPr>
              <a:t>这里</a:t>
            </a:r>
            <a:r>
              <a:rPr kumimoji="0" lang="en-US" altLang="zh-CN" sz="1800" i="1" kern="100" dirty="0">
                <a:solidFill>
                  <a:srgbClr val="5B9BD5">
                    <a:lumMod val="50000"/>
                  </a:srgbClr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u</a:t>
            </a:r>
            <a:r>
              <a:rPr lang="zh-CN" altLang="zh-CN" sz="1800" b="1" dirty="0">
                <a:latin typeface="Arial"/>
                <a:ea typeface="华文楷体" panose="02010600040101010101" pitchFamily="2" charset="-122"/>
              </a:rPr>
              <a:t>为可用堆空间的上界</a:t>
            </a:r>
            <a:endParaRPr lang="en-US" altLang="zh-CN" sz="1800" b="1" dirty="0">
              <a:latin typeface="Arial"/>
              <a:ea typeface="华文楷体" panose="02010600040101010101" pitchFamily="2" charset="-122"/>
            </a:endParaRPr>
          </a:p>
          <a:p>
            <a:pPr indent="266700" algn="just" fontAlgn="auto">
              <a:spcBef>
                <a:spcPts val="600"/>
              </a:spcBef>
              <a:spcAft>
                <a:spcPts val="0"/>
              </a:spcAft>
              <a:buClrTx/>
              <a:buFontTx/>
              <a:buNone/>
            </a:pPr>
            <a:endParaRPr lang="zh-CN" altLang="zh-CN" sz="800" b="1" dirty="0">
              <a:latin typeface="Arial"/>
              <a:ea typeface="华文楷体" panose="02010600040101010101" pitchFamily="2" charset="-122"/>
            </a:endParaRPr>
          </a:p>
          <a:p>
            <a:pPr indent="266700" algn="just" fontAlgn="auto">
              <a:spcBef>
                <a:spcPts val="600"/>
              </a:spcBef>
              <a:spcAft>
                <a:spcPts val="0"/>
              </a:spcAft>
              <a:buClrTx/>
              <a:buFontTx/>
              <a:buNone/>
            </a:pPr>
            <a:r>
              <a:rPr lang="zh-CN" altLang="zh-CN" sz="1800" dirty="0">
                <a:latin typeface="Arial"/>
                <a:ea typeface="华文楷体" panose="02010600040101010101" pitchFamily="2" charset="-122"/>
              </a:rPr>
              <a:t>（</a:t>
            </a:r>
            <a:r>
              <a:rPr lang="en-US" altLang="zh-CN" sz="1800" dirty="0">
                <a:latin typeface="Arial"/>
                <a:ea typeface="华文楷体" panose="02010600040101010101" pitchFamily="2" charset="-122"/>
              </a:rPr>
              <a:t>3</a:t>
            </a:r>
            <a:r>
              <a:rPr lang="zh-CN" altLang="zh-CN" sz="1800" dirty="0">
                <a:latin typeface="Arial"/>
                <a:ea typeface="华文楷体" panose="02010600040101010101" pitchFamily="2" charset="-122"/>
              </a:rPr>
              <a:t>）</a:t>
            </a:r>
            <a:r>
              <a:rPr lang="zh-CN" altLang="zh-CN" sz="1800" b="1" dirty="0">
                <a:latin typeface="Arial"/>
                <a:ea typeface="华文楷体" panose="02010600040101010101" pitchFamily="2" charset="-122"/>
              </a:rPr>
              <a:t>令</a:t>
            </a:r>
            <a:r>
              <a:rPr kumimoji="0" lang="en-US" altLang="zh-CN" sz="1800" b="1" kern="100" dirty="0">
                <a:solidFill>
                  <a:srgbClr val="5B9BD5">
                    <a:lumMod val="50000"/>
                  </a:srgbClr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800" i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to_space</a:t>
            </a:r>
            <a:r>
              <a:rPr lang="en-US" altLang="zh-CN" sz="1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i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from_space_top</a:t>
            </a:r>
            <a:r>
              <a:rPr lang="en-US" altLang="zh-CN" sz="1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+ 1</a:t>
            </a:r>
          </a:p>
          <a:p>
            <a:pPr indent="266700" algn="just" fontAlgn="auto">
              <a:spcBef>
                <a:spcPts val="600"/>
              </a:spcBef>
              <a:spcAft>
                <a:spcPts val="0"/>
              </a:spcAft>
              <a:buClrTx/>
              <a:buFontTx/>
              <a:buNone/>
            </a:pPr>
            <a:endParaRPr lang="zh-CN" altLang="zh-CN" sz="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indent="266700" algn="just" fontAlgn="auto">
              <a:spcBef>
                <a:spcPts val="600"/>
              </a:spcBef>
              <a:spcAft>
                <a:spcPts val="0"/>
              </a:spcAft>
              <a:buClrTx/>
              <a:buFontTx/>
              <a:buNone/>
            </a:pPr>
            <a:r>
              <a:rPr lang="zh-CN" altLang="zh-CN" sz="1800" dirty="0">
                <a:latin typeface="Arial"/>
                <a:ea typeface="华文楷体" panose="02010600040101010101" pitchFamily="2" charset="-122"/>
              </a:rPr>
              <a:t>（</a:t>
            </a:r>
            <a:r>
              <a:rPr lang="en-US" altLang="zh-CN" sz="1800" dirty="0">
                <a:latin typeface="Arial"/>
                <a:ea typeface="华文楷体" panose="02010600040101010101" pitchFamily="2" charset="-122"/>
              </a:rPr>
              <a:t>4</a:t>
            </a:r>
            <a:r>
              <a:rPr lang="zh-CN" altLang="zh-CN" sz="1800" dirty="0">
                <a:latin typeface="Arial"/>
                <a:ea typeface="华文楷体" panose="02010600040101010101" pitchFamily="2" charset="-122"/>
              </a:rPr>
              <a:t>）</a:t>
            </a:r>
            <a:r>
              <a:rPr lang="zh-CN" altLang="zh-CN" sz="1800" b="1" dirty="0">
                <a:latin typeface="Arial"/>
                <a:ea typeface="华文楷体" panose="02010600040101010101" pitchFamily="2" charset="-122"/>
              </a:rPr>
              <a:t>置</a:t>
            </a:r>
            <a:r>
              <a:rPr kumimoji="0" lang="zh-CN" altLang="zh-CN" sz="1800" b="1" kern="100" dirty="0">
                <a:solidFill>
                  <a:srgbClr val="5B9BD5">
                    <a:lumMod val="50000"/>
                  </a:srgbClr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free = </a:t>
            </a:r>
            <a:r>
              <a:rPr lang="en-US" altLang="zh-CN" sz="1800" i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from_space</a:t>
            </a:r>
            <a:endParaRPr lang="zh-CN" altLang="zh-CN" sz="1800" i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CB201E1-4BAD-4ABB-330F-9DA831469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698" y="2396201"/>
            <a:ext cx="5482806" cy="398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178076"/>
      </p:ext>
    </p:extLst>
  </p:cSld>
  <p:clrMapOvr>
    <a:masterClrMapping/>
  </p:clrMapOvr>
  <p:transition spd="med"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ChangeArrowheads="1"/>
          </p:cNvSpPr>
          <p:nvPr/>
        </p:nvSpPr>
        <p:spPr bwMode="auto">
          <a:xfrm>
            <a:off x="1475358" y="190062"/>
            <a:ext cx="4464794" cy="7186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400" b="1" dirty="0">
                <a:solidFill>
                  <a:srgbClr val="800080"/>
                </a:solidFill>
                <a:ea typeface="华文行楷" pitchFamily="2" charset="-122"/>
              </a:rPr>
              <a:t>垃圾回收</a:t>
            </a:r>
            <a:r>
              <a:rPr lang="zh-CN" altLang="en-US" sz="4400" b="1" dirty="0">
                <a:ea typeface="华文行楷" pitchFamily="2" charset="-122"/>
              </a:rPr>
              <a:t>（选讲）</a:t>
            </a:r>
          </a:p>
        </p:txBody>
      </p:sp>
      <p:sp>
        <p:nvSpPr>
          <p:cNvPr id="41989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1990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1991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1992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" name="Text Box 21">
            <a:extLst>
              <a:ext uri="{FF2B5EF4-FFF2-40B4-BE49-F238E27FC236}">
                <a16:creationId xmlns:a16="http://schemas.microsoft.com/office/drawing/2014/main" id="{9EEBE375-335A-5221-F5CF-90E02A640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915" y="1168876"/>
            <a:ext cx="81375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Arial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Arial"/>
                <a:ea typeface="华文楷体" panose="02010600040101010101" pitchFamily="2" charset="-122"/>
              </a:rPr>
              <a:t>垃圾回收算法</a:t>
            </a:r>
            <a:endParaRPr lang="en-US" altLang="zh-CN" sz="3200" b="1" dirty="0">
              <a:solidFill>
                <a:srgbClr val="800080"/>
              </a:solidFill>
              <a:latin typeface="Arial"/>
              <a:ea typeface="华文楷体" panose="02010600040101010101" pitchFamily="2" charset="-122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9A8C0C7-6F59-53A9-6BD5-8DC8F21A0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1837848"/>
            <a:ext cx="9108504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Arial"/>
                <a:ea typeface="华文楷体" panose="02010600040101010101" pitchFamily="2" charset="-122"/>
              </a:rPr>
              <a:t>  </a:t>
            </a:r>
            <a:r>
              <a:rPr lang="zh-CN" altLang="zh-CN" sz="2800" b="1" dirty="0">
                <a:solidFill>
                  <a:srgbClr val="800080"/>
                </a:solidFill>
                <a:latin typeface="Arial"/>
                <a:ea typeface="华文楷体" panose="02010600040101010101" pitchFamily="2" charset="-122"/>
              </a:rPr>
              <a:t>拷贝回收</a:t>
            </a:r>
            <a:endParaRPr lang="en-US" altLang="zh-CN" sz="2800" b="1" dirty="0">
              <a:solidFill>
                <a:srgbClr val="800080"/>
              </a:solidFill>
              <a:latin typeface="Arial"/>
              <a:ea typeface="华文楷体" panose="02010600040101010101" pitchFamily="2" charset="-122"/>
            </a:endParaRPr>
          </a:p>
          <a:p>
            <a:pPr>
              <a:buClrTx/>
              <a:buNone/>
            </a:pPr>
            <a:r>
              <a:rPr lang="en-US" altLang="zh-CN" sz="2800" b="1" dirty="0">
                <a:solidFill>
                  <a:srgbClr val="800080"/>
                </a:solidFill>
                <a:latin typeface="Arial"/>
                <a:ea typeface="华文楷体" panose="02010600040101010101" pitchFamily="2" charset="-122"/>
              </a:rPr>
              <a:t>   </a:t>
            </a:r>
            <a:r>
              <a:rPr lang="zh-CN" altLang="zh-CN" sz="2800" b="1" dirty="0">
                <a:latin typeface="Arial"/>
                <a:ea typeface="华文楷体" panose="02010600040101010101" pitchFamily="2" charset="-122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copying collection</a:t>
            </a:r>
            <a:r>
              <a:rPr lang="zh-CN" altLang="zh-CN" sz="2800" b="1" dirty="0">
                <a:latin typeface="Arial"/>
                <a:ea typeface="华文楷体" panose="02010600040101010101" pitchFamily="2" charset="-122"/>
              </a:rPr>
              <a:t>）</a:t>
            </a:r>
            <a:endParaRPr lang="en-US" altLang="zh-CN" sz="2800" b="1" dirty="0">
              <a:latin typeface="Arial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latin typeface="Arial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sz="2000" b="1" dirty="0">
                <a:latin typeface="Arial"/>
                <a:ea typeface="华文楷体" panose="02010600040101010101" pitchFamily="2" charset="-122"/>
              </a:rPr>
              <a:t>  </a:t>
            </a:r>
            <a:r>
              <a:rPr lang="zh-CN" altLang="zh-CN" sz="2000" b="1" dirty="0">
                <a:latin typeface="Arial"/>
                <a:ea typeface="华文楷体" panose="02010600040101010101" pitchFamily="2" charset="-122"/>
              </a:rPr>
              <a:t>激活拷贝回收算法</a:t>
            </a:r>
            <a:r>
              <a:rPr lang="zh-CN" altLang="en-US" sz="2000" b="1" dirty="0">
                <a:latin typeface="Arial"/>
                <a:ea typeface="华文楷体" panose="02010600040101010101" pitchFamily="2" charset="-122"/>
              </a:rPr>
              <a:t>（</a:t>
            </a:r>
            <a:r>
              <a:rPr lang="zh-CN" altLang="zh-CN" sz="2000" b="1" dirty="0">
                <a:latin typeface="Arial"/>
                <a:ea typeface="华文楷体" panose="02010600040101010101" pitchFamily="2" charset="-122"/>
              </a:rPr>
              <a:t>如</a:t>
            </a:r>
            <a:endParaRPr lang="en-US" altLang="zh-CN" sz="2000" b="1" dirty="0">
              <a:latin typeface="Arial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en-US" altLang="zh-CN" sz="2000" b="1" i="1" dirty="0">
                <a:latin typeface="Arial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Cheney</a:t>
            </a:r>
            <a:r>
              <a:rPr lang="zh-CN" altLang="zh-CN" sz="2000" b="1" dirty="0">
                <a:latin typeface="Arial"/>
                <a:ea typeface="华文楷体" panose="02010600040101010101" pitchFamily="2" charset="-122"/>
              </a:rPr>
              <a:t>算法</a:t>
            </a:r>
            <a:r>
              <a:rPr lang="zh-CN" altLang="en-US" sz="2000" b="1" dirty="0">
                <a:latin typeface="Arial"/>
                <a:ea typeface="华文楷体" panose="02010600040101010101" pitchFamily="2" charset="-122"/>
              </a:rPr>
              <a:t>）</a:t>
            </a:r>
            <a:r>
              <a:rPr lang="zh-CN" altLang="zh-CN" sz="2000" b="1" dirty="0">
                <a:latin typeface="Arial"/>
                <a:ea typeface="华文楷体" panose="02010600040101010101" pitchFamily="2" charset="-122"/>
              </a:rPr>
              <a:t>，将</a:t>
            </a:r>
            <a:r>
              <a:rPr lang="en-US" altLang="zh-CN" sz="2000" b="1" dirty="0">
                <a:latin typeface="Arial"/>
                <a:ea typeface="华文楷体" panose="02010600040101010101" pitchFamily="2" charset="-122"/>
              </a:rPr>
              <a:t> </a:t>
            </a:r>
            <a:r>
              <a:rPr lang="en-US" altLang="zh-CN" sz="1800" i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from_space</a:t>
            </a:r>
            <a:r>
              <a:rPr lang="en-US" altLang="zh-CN" sz="1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  <a:p>
            <a:pPr lvl="1">
              <a:buNone/>
            </a:pPr>
            <a:r>
              <a:rPr lang="en-US" altLang="zh-CN" sz="18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sz="2000" b="1" dirty="0">
                <a:latin typeface="Arial"/>
                <a:ea typeface="华文楷体" panose="02010600040101010101" pitchFamily="2" charset="-122"/>
              </a:rPr>
              <a:t>空间中分配的所有可达</a:t>
            </a:r>
            <a:endParaRPr lang="en-US" altLang="zh-CN" sz="2000" b="1" dirty="0">
              <a:latin typeface="Arial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lang="en-US" altLang="zh-CN" sz="2000" b="1" dirty="0">
                <a:latin typeface="Arial"/>
                <a:ea typeface="华文楷体" panose="02010600040101010101" pitchFamily="2" charset="-122"/>
              </a:rPr>
              <a:t>   </a:t>
            </a:r>
            <a:r>
              <a:rPr lang="zh-CN" altLang="zh-CN" sz="2000" b="1" dirty="0">
                <a:latin typeface="Arial"/>
                <a:ea typeface="华文楷体" panose="02010600040101010101" pitchFamily="2" charset="-122"/>
              </a:rPr>
              <a:t>结点拷贝至</a:t>
            </a:r>
            <a:r>
              <a:rPr lang="en-US" altLang="zh-CN" sz="2000" b="1" dirty="0">
                <a:latin typeface="Arial"/>
                <a:ea typeface="华文楷体" panose="02010600040101010101" pitchFamily="2" charset="-122"/>
              </a:rPr>
              <a:t> </a:t>
            </a:r>
            <a:r>
              <a:rPr lang="en-US" altLang="zh-CN" sz="1800" i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to_space</a:t>
            </a:r>
            <a:endParaRPr lang="en-US" altLang="zh-CN" sz="1800" i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sz="1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sz="2000" b="1" dirty="0">
                <a:latin typeface="Arial"/>
                <a:ea typeface="华文楷体" panose="02010600040101010101" pitchFamily="2" charset="-122"/>
              </a:rPr>
              <a:t>空间相邻的存储块依次</a:t>
            </a:r>
            <a:endParaRPr lang="en-US" altLang="zh-CN" sz="2000" b="1" dirty="0">
              <a:latin typeface="Arial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lang="en-US" altLang="zh-CN" sz="2000" b="1" dirty="0">
                <a:latin typeface="Arial"/>
                <a:ea typeface="华文楷体" panose="02010600040101010101" pitchFamily="2" charset="-122"/>
              </a:rPr>
              <a:t>   </a:t>
            </a:r>
            <a:r>
              <a:rPr lang="zh-CN" altLang="zh-CN" sz="2000" b="1" dirty="0">
                <a:latin typeface="Arial"/>
                <a:ea typeface="华文楷体" panose="02010600040101010101" pitchFamily="2" charset="-122"/>
              </a:rPr>
              <a:t>排放，且令指针</a:t>
            </a:r>
            <a:r>
              <a:rPr lang="en-US" altLang="zh-CN" sz="2000" b="1" dirty="0">
                <a:latin typeface="Arial"/>
                <a:ea typeface="华文楷体" panose="02010600040101010101" pitchFamily="2" charset="-122"/>
              </a:rPr>
              <a:t> </a:t>
            </a:r>
            <a:r>
              <a:rPr lang="en-US" altLang="zh-CN" sz="1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free </a:t>
            </a:r>
            <a:r>
              <a:rPr lang="zh-CN" altLang="zh-CN" sz="2000" b="1" dirty="0">
                <a:latin typeface="Arial"/>
                <a:ea typeface="华文楷体" panose="02010600040101010101" pitchFamily="2" charset="-122"/>
              </a:rPr>
              <a:t>指</a:t>
            </a:r>
            <a:endParaRPr lang="en-US" altLang="zh-CN" sz="2000" b="1" dirty="0">
              <a:latin typeface="Arial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lang="en-US" altLang="zh-CN" sz="2000" b="1" dirty="0">
                <a:latin typeface="Arial"/>
                <a:ea typeface="华文楷体" panose="02010600040101010101" pitchFamily="2" charset="-122"/>
              </a:rPr>
              <a:t>   </a:t>
            </a:r>
            <a:r>
              <a:rPr lang="zh-CN" altLang="zh-CN" sz="2000" b="1" dirty="0">
                <a:latin typeface="Arial"/>
                <a:ea typeface="华文楷体" panose="02010600040101010101" pitchFamily="2" charset="-122"/>
              </a:rPr>
              <a:t>向紧其后的空闲空间起</a:t>
            </a:r>
            <a:endParaRPr lang="en-US" altLang="zh-CN" sz="2000" b="1" dirty="0">
              <a:latin typeface="Arial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lang="en-US" altLang="zh-CN" sz="2000" b="1" dirty="0">
                <a:latin typeface="Arial"/>
                <a:ea typeface="华文楷体" panose="02010600040101010101" pitchFamily="2" charset="-122"/>
              </a:rPr>
              <a:t>   </a:t>
            </a:r>
            <a:r>
              <a:rPr lang="zh-CN" altLang="zh-CN" sz="2000" b="1" dirty="0">
                <a:latin typeface="Arial"/>
                <a:ea typeface="华文楷体" panose="02010600040101010101" pitchFamily="2" charset="-122"/>
              </a:rPr>
              <a:t>始位置</a:t>
            </a:r>
            <a:r>
              <a:rPr lang="zh-CN" altLang="en-US" sz="2000" b="1" dirty="0">
                <a:latin typeface="Arial"/>
                <a:ea typeface="华文楷体" panose="02010600040101010101" pitchFamily="2" charset="-122"/>
              </a:rPr>
              <a:t>，然后</a:t>
            </a:r>
            <a:r>
              <a:rPr lang="zh-CN" altLang="zh-CN" sz="2000" b="1" dirty="0">
                <a:latin typeface="Arial"/>
                <a:ea typeface="华文楷体" panose="02010600040101010101" pitchFamily="2" charset="-122"/>
              </a:rPr>
              <a:t>对调</a:t>
            </a:r>
            <a:endParaRPr lang="en-US" altLang="zh-CN" sz="2000" b="1" dirty="0">
              <a:latin typeface="Arial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lang="en-US" altLang="zh-CN" sz="2000" b="1" i="1" dirty="0">
                <a:latin typeface="Arial"/>
                <a:ea typeface="华文楷体" panose="02010600040101010101" pitchFamily="2" charset="-122"/>
              </a:rPr>
              <a:t>    </a:t>
            </a:r>
            <a:r>
              <a:rPr lang="en-US" altLang="zh-CN" sz="1800" i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from_space</a:t>
            </a:r>
            <a:r>
              <a:rPr lang="en-US" altLang="zh-CN" sz="1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b="1" dirty="0">
                <a:latin typeface="Arial"/>
                <a:ea typeface="华文楷体" panose="02010600040101010101" pitchFamily="2" charset="-122"/>
              </a:rPr>
              <a:t>与</a:t>
            </a:r>
            <a:r>
              <a:rPr lang="en-US" altLang="zh-CN" sz="2000" b="1" dirty="0">
                <a:latin typeface="Arial"/>
                <a:ea typeface="华文楷体" panose="02010600040101010101" pitchFamily="2" charset="-122"/>
              </a:rPr>
              <a:t> </a:t>
            </a:r>
            <a:r>
              <a:rPr lang="en-US" altLang="zh-CN" sz="1800" i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to_space</a:t>
            </a:r>
            <a:r>
              <a:rPr lang="en-US" altLang="zh-CN" sz="1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  <a:p>
            <a:pPr lvl="1">
              <a:buFontTx/>
              <a:buNone/>
            </a:pPr>
            <a:r>
              <a:rPr lang="en-US" altLang="zh-CN" sz="18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sz="2000" b="1" dirty="0">
                <a:latin typeface="Arial"/>
                <a:ea typeface="华文楷体" panose="02010600040101010101" pitchFamily="2" charset="-122"/>
              </a:rPr>
              <a:t>的角色，即令</a:t>
            </a:r>
            <a:endParaRPr lang="en-US" altLang="zh-CN" sz="1000" b="1" dirty="0">
              <a:latin typeface="Arial"/>
              <a:ea typeface="华文楷体" panose="02010600040101010101" pitchFamily="2" charset="-122"/>
            </a:endParaRPr>
          </a:p>
          <a:p>
            <a:pPr indent="266700" algn="just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1800" i="1" dirty="0">
                <a:latin typeface="Arial"/>
                <a:ea typeface="华文楷体" panose="0201060004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1800" i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from_space,to_space</a:t>
            </a:r>
            <a:r>
              <a:rPr lang="en-US" altLang="zh-CN" sz="1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i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to_space,from_space</a:t>
            </a:r>
            <a:r>
              <a:rPr lang="zh-CN" altLang="en-US" sz="1800" b="1" dirty="0">
                <a:latin typeface="Arial"/>
                <a:ea typeface="华文楷体" panose="02010600040101010101" pitchFamily="2" charset="-122"/>
              </a:rPr>
              <a:t>以及 </a:t>
            </a:r>
            <a:r>
              <a:rPr lang="en-US" altLang="zh-CN" sz="1800" i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from_space_top</a:t>
            </a:r>
            <a:r>
              <a:rPr lang="en-US" altLang="zh-CN" sz="1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800" i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from_space</a:t>
            </a:r>
            <a:r>
              <a:rPr lang="en-US" altLang="zh-CN" sz="1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+(</a:t>
            </a:r>
            <a:r>
              <a:rPr lang="en-US" altLang="zh-CN" sz="1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1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1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1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)/2</a:t>
            </a:r>
          </a:p>
          <a:p>
            <a:pPr indent="266700" algn="just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lang="zh-CN" altLang="zh-CN" sz="800" b="1" dirty="0">
              <a:latin typeface="Arial"/>
              <a:ea typeface="华文楷体" panose="02010600040101010101" pitchFamily="2" charset="-122"/>
            </a:endParaRPr>
          </a:p>
          <a:p>
            <a:pPr indent="266700" algn="just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1800" dirty="0">
                <a:latin typeface="Arial"/>
                <a:ea typeface="华文楷体" panose="0201060004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zh-CN" sz="1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i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from_space</a:t>
            </a:r>
            <a:r>
              <a:rPr lang="en-US" altLang="zh-CN" sz="1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b="1" dirty="0">
                <a:latin typeface="Arial"/>
                <a:ea typeface="华文楷体" panose="02010600040101010101" pitchFamily="2" charset="-122"/>
              </a:rPr>
              <a:t>为调换前的</a:t>
            </a:r>
            <a:r>
              <a:rPr lang="en-US" altLang="zh-CN" sz="2000" b="1" dirty="0">
                <a:latin typeface="Arial"/>
                <a:ea typeface="华文楷体" panose="02010600040101010101" pitchFamily="2" charset="-122"/>
              </a:rPr>
              <a:t> </a:t>
            </a:r>
            <a:r>
              <a:rPr lang="en-US" altLang="zh-CN" sz="1800" i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to_space</a:t>
            </a:r>
            <a:r>
              <a:rPr lang="en-US" altLang="zh-CN" sz="1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b="1" dirty="0">
              <a:solidFill>
                <a:srgbClr val="5B9BD5">
                  <a:lumMod val="50000"/>
                </a:srgbClr>
              </a:solidFill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lvl="1">
              <a:buFont typeface="Wingdings" pitchFamily="2" charset="2"/>
              <a:buNone/>
            </a:pPr>
            <a:r>
              <a:rPr lang="zh-CN" altLang="en-US" sz="1000" b="1" dirty="0">
                <a:latin typeface="Arial"/>
                <a:ea typeface="华文楷体" panose="02010600040101010101" pitchFamily="2" charset="-122"/>
              </a:rPr>
              <a:t>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7F8CE3-C12A-CDCC-6B06-E6CBCB28A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2181962"/>
            <a:ext cx="5301577" cy="359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60816"/>
      </p:ext>
    </p:extLst>
  </p:cSld>
  <p:clrMapOvr>
    <a:masterClrMapping/>
  </p:clrMapOvr>
  <p:transition spd="med">
    <p:wipe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ChangeArrowheads="1"/>
          </p:cNvSpPr>
          <p:nvPr/>
        </p:nvSpPr>
        <p:spPr bwMode="auto">
          <a:xfrm>
            <a:off x="1475358" y="190062"/>
            <a:ext cx="4464794" cy="7186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400" b="1" dirty="0">
                <a:solidFill>
                  <a:srgbClr val="800080"/>
                </a:solidFill>
                <a:ea typeface="华文行楷" pitchFamily="2" charset="-122"/>
              </a:rPr>
              <a:t>垃圾回收</a:t>
            </a:r>
            <a:r>
              <a:rPr lang="zh-CN" altLang="en-US" sz="4400" b="1" dirty="0">
                <a:ea typeface="华文行楷" pitchFamily="2" charset="-122"/>
              </a:rPr>
              <a:t>（选讲）</a:t>
            </a:r>
          </a:p>
        </p:txBody>
      </p:sp>
      <p:sp>
        <p:nvSpPr>
          <p:cNvPr id="2" name="Text Box 21">
            <a:extLst>
              <a:ext uri="{FF2B5EF4-FFF2-40B4-BE49-F238E27FC236}">
                <a16:creationId xmlns:a16="http://schemas.microsoft.com/office/drawing/2014/main" id="{CDD52FB0-F665-A75F-1A1B-8DD3CD88A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915" y="1196752"/>
            <a:ext cx="81375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Arial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Arial"/>
                <a:ea typeface="华文楷体" panose="02010600040101010101" pitchFamily="2" charset="-122"/>
              </a:rPr>
              <a:t>垃圾回收算法</a:t>
            </a:r>
            <a:endParaRPr lang="en-US" altLang="zh-CN" sz="3200" b="1" dirty="0">
              <a:solidFill>
                <a:srgbClr val="800080"/>
              </a:solidFill>
              <a:latin typeface="Arial"/>
              <a:ea typeface="华文楷体" panose="02010600040101010101" pitchFamily="2" charset="-122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60FBC13-71CE-B298-CCBD-3B7F189CB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2060848"/>
            <a:ext cx="6721477" cy="10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Arial"/>
                <a:ea typeface="华文楷体" panose="02010600040101010101" pitchFamily="2" charset="-122"/>
              </a:rPr>
              <a:t>  </a:t>
            </a:r>
            <a:r>
              <a:rPr lang="zh-CN" altLang="zh-CN" sz="2800" b="1" dirty="0">
                <a:solidFill>
                  <a:srgbClr val="800080"/>
                </a:solidFill>
                <a:latin typeface="Arial"/>
                <a:ea typeface="华文楷体" panose="02010600040101010101" pitchFamily="2" charset="-122"/>
              </a:rPr>
              <a:t>拷贝回收</a:t>
            </a:r>
            <a:r>
              <a:rPr lang="zh-CN" altLang="zh-CN" sz="2800" b="1" dirty="0">
                <a:latin typeface="Arial"/>
                <a:ea typeface="华文楷体" panose="02010600040101010101" pitchFamily="2" charset="-122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copying collection</a:t>
            </a:r>
            <a:r>
              <a:rPr lang="zh-CN" altLang="zh-CN" sz="2800" b="1" dirty="0">
                <a:latin typeface="Arial"/>
                <a:ea typeface="华文楷体" panose="02010600040101010101" pitchFamily="2" charset="-122"/>
              </a:rPr>
              <a:t>）</a:t>
            </a:r>
            <a:endParaRPr lang="en-US" altLang="zh-CN" sz="2800" b="1" dirty="0">
              <a:latin typeface="Arial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latin typeface="Arial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sz="2000" b="1" dirty="0">
                <a:latin typeface="Arial"/>
                <a:ea typeface="华文楷体" panose="02010600040101010101" pitchFamily="2" charset="-122"/>
              </a:rPr>
              <a:t>  </a:t>
            </a:r>
            <a:r>
              <a:rPr lang="en-US" altLang="zh-CN" i="1" dirty="0">
                <a:solidFill>
                  <a:srgbClr val="7030A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Cheney</a:t>
            </a:r>
            <a:r>
              <a:rPr lang="zh-CN" altLang="zh-CN" b="1" dirty="0">
                <a:solidFill>
                  <a:srgbClr val="7030A0"/>
                </a:solidFill>
                <a:latin typeface="Arial"/>
                <a:ea typeface="华文楷体" panose="02010600040101010101" pitchFamily="2" charset="-122"/>
              </a:rPr>
              <a:t>算法</a:t>
            </a:r>
            <a:endParaRPr lang="en-US" altLang="zh-CN" b="1" dirty="0">
              <a:solidFill>
                <a:srgbClr val="7030A0"/>
              </a:solidFill>
              <a:latin typeface="Arial"/>
              <a:ea typeface="华文楷体" panose="02010600040101010101" pitchFamily="2" charset="-122"/>
            </a:endParaRPr>
          </a:p>
        </p:txBody>
      </p:sp>
      <p:sp>
        <p:nvSpPr>
          <p:cNvPr id="41989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1990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1991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1992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140968"/>
            <a:ext cx="8331825" cy="332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074072"/>
      </p:ext>
    </p:extLst>
  </p:cSld>
  <p:clrMapOvr>
    <a:masterClrMapping/>
  </p:clrMapOvr>
  <p:transition spd="med"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ChangeArrowheads="1"/>
          </p:cNvSpPr>
          <p:nvPr/>
        </p:nvSpPr>
        <p:spPr bwMode="auto">
          <a:xfrm>
            <a:off x="1475358" y="190062"/>
            <a:ext cx="4464794" cy="7186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400" b="1" dirty="0">
                <a:solidFill>
                  <a:srgbClr val="800080"/>
                </a:solidFill>
                <a:ea typeface="华文行楷" pitchFamily="2" charset="-122"/>
              </a:rPr>
              <a:t>垃圾回收</a:t>
            </a:r>
            <a:r>
              <a:rPr lang="zh-CN" altLang="en-US" sz="4400" b="1" dirty="0">
                <a:ea typeface="华文行楷" pitchFamily="2" charset="-122"/>
              </a:rPr>
              <a:t>（选讲）</a:t>
            </a:r>
          </a:p>
        </p:txBody>
      </p:sp>
      <p:sp>
        <p:nvSpPr>
          <p:cNvPr id="41989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1990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1991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1992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" name="Text Box 21">
            <a:extLst>
              <a:ext uri="{FF2B5EF4-FFF2-40B4-BE49-F238E27FC236}">
                <a16:creationId xmlns:a16="http://schemas.microsoft.com/office/drawing/2014/main" id="{1D93F465-8ABE-F02E-D4BC-726B29506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931" y="1313185"/>
            <a:ext cx="81375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Arial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Arial"/>
                <a:ea typeface="华文楷体" panose="02010600040101010101" pitchFamily="2" charset="-122"/>
              </a:rPr>
              <a:t>垃圾回收算法</a:t>
            </a:r>
            <a:endParaRPr lang="en-US" altLang="zh-CN" sz="3200" b="1" dirty="0">
              <a:solidFill>
                <a:srgbClr val="800080"/>
              </a:solidFill>
              <a:latin typeface="Arial"/>
              <a:ea typeface="华文楷体" panose="02010600040101010101" pitchFamily="2" charset="-122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FACE133-4A70-A49E-7120-B3B5ECB4E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2113106"/>
            <a:ext cx="7992888" cy="4124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Arial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  <a:latin typeface="Arial"/>
                <a:ea typeface="华文楷体" panose="02010600040101010101" pitchFamily="2" charset="-122"/>
              </a:rPr>
              <a:t>分代</a:t>
            </a:r>
            <a:r>
              <a:rPr lang="zh-CN" altLang="zh-CN" sz="2800" b="1" dirty="0">
                <a:solidFill>
                  <a:srgbClr val="800080"/>
                </a:solidFill>
                <a:latin typeface="Arial"/>
                <a:ea typeface="华文楷体" panose="02010600040101010101" pitchFamily="2" charset="-122"/>
              </a:rPr>
              <a:t>回收</a:t>
            </a:r>
            <a:r>
              <a:rPr lang="zh-CN" altLang="zh-CN" sz="2800" b="1" dirty="0">
                <a:latin typeface="Arial"/>
                <a:ea typeface="华文楷体" panose="02010600040101010101" pitchFamily="2" charset="-122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generational collection</a:t>
            </a:r>
            <a:r>
              <a:rPr lang="zh-CN" altLang="zh-CN" sz="2800" b="1" dirty="0">
                <a:latin typeface="Arial"/>
                <a:ea typeface="华文楷体" panose="02010600040101010101" pitchFamily="2" charset="-122"/>
              </a:rPr>
              <a:t>）</a:t>
            </a:r>
            <a:endParaRPr lang="en-US" altLang="zh-CN" sz="2800" b="1" dirty="0">
              <a:latin typeface="Arial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latin typeface="Arial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Arial"/>
                <a:ea typeface="华文楷体" panose="02010600040101010101" pitchFamily="2" charset="-122"/>
              </a:rPr>
              <a:t>  </a:t>
            </a:r>
            <a:r>
              <a:rPr lang="zh-CN" altLang="en-US" b="1" dirty="0">
                <a:solidFill>
                  <a:srgbClr val="7030A0"/>
                </a:solidFill>
                <a:latin typeface="Arial"/>
                <a:ea typeface="华文楷体" panose="02010600040101010101" pitchFamily="2" charset="-122"/>
              </a:rPr>
              <a:t>核心思路</a:t>
            </a:r>
            <a:r>
              <a:rPr lang="zh-CN" altLang="en-US" b="1" dirty="0">
                <a:latin typeface="Arial"/>
                <a:ea typeface="华文楷体" panose="02010600040101010101" pitchFamily="2" charset="-122"/>
              </a:rPr>
              <a:t>：</a:t>
            </a:r>
            <a:r>
              <a:rPr lang="zh-CN" altLang="zh-CN" b="1" dirty="0">
                <a:latin typeface="Arial"/>
                <a:ea typeface="华文楷体" panose="02010600040101010101" pitchFamily="2" charset="-122"/>
              </a:rPr>
              <a:t>优先回收年轻“短命”数据对象</a:t>
            </a:r>
            <a:endParaRPr lang="en-US" altLang="zh-CN" b="1" dirty="0">
              <a:latin typeface="Arial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lang="en-US" altLang="zh-CN" sz="1000" b="1" dirty="0">
              <a:latin typeface="Arial"/>
              <a:ea typeface="华文楷体" panose="02010600040101010101" pitchFamily="2" charset="-122"/>
            </a:endParaRPr>
          </a:p>
          <a:p>
            <a:pPr indent="266700" algn="just" fontAlgn="auto">
              <a:spcBef>
                <a:spcPts val="60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000" dirty="0">
                <a:latin typeface="Arial"/>
                <a:ea typeface="华文楷体" panose="02010600040101010101" pitchFamily="2" charset="-122"/>
              </a:rPr>
              <a:t>      </a:t>
            </a:r>
            <a:r>
              <a:rPr lang="zh-CN" altLang="zh-CN" sz="2000" dirty="0">
                <a:latin typeface="Arial"/>
                <a:ea typeface="华文楷体" panose="02010600040101010101" pitchFamily="2" charset="-122"/>
              </a:rPr>
              <a:t>（</a:t>
            </a:r>
            <a:r>
              <a:rPr lang="en-US" altLang="zh-CN" sz="2000" dirty="0">
                <a:latin typeface="Arial"/>
                <a:ea typeface="华文楷体" panose="02010600040101010101" pitchFamily="2" charset="-122"/>
              </a:rPr>
              <a:t>1</a:t>
            </a:r>
            <a:r>
              <a:rPr lang="zh-CN" altLang="zh-CN" sz="2000" dirty="0">
                <a:latin typeface="Arial"/>
                <a:ea typeface="华文楷体" panose="02010600040101010101" pitchFamily="2" charset="-122"/>
              </a:rPr>
              <a:t>）</a:t>
            </a:r>
            <a:r>
              <a:rPr lang="zh-CN" altLang="zh-CN" sz="2000" b="1" dirty="0">
                <a:latin typeface="Arial"/>
                <a:ea typeface="华文楷体" panose="02010600040101010101" pitchFamily="2" charset="-122"/>
              </a:rPr>
              <a:t>堆空间被划分成多个分区，称为“代”，假设分编号为</a:t>
            </a:r>
            <a:r>
              <a:rPr lang="en-US" altLang="zh-CN" sz="2000" b="1" dirty="0">
                <a:latin typeface="Arial"/>
                <a:ea typeface="华文楷体" panose="02010600040101010101" pitchFamily="2" charset="-122"/>
              </a:rPr>
              <a:t> </a:t>
            </a:r>
          </a:p>
          <a:p>
            <a:pPr indent="266700" algn="just" fontAlgn="auto">
              <a:spcBef>
                <a:spcPts val="60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000" b="1" i="1" dirty="0">
                <a:latin typeface="Arial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sz="20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000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2000" b="1" dirty="0">
                <a:latin typeface="Arial"/>
                <a:ea typeface="华文楷体" panose="02010600040101010101" pitchFamily="2" charset="-122"/>
              </a:rPr>
              <a:t>，</a:t>
            </a:r>
            <a:r>
              <a:rPr lang="en-US" altLang="zh-CN" sz="2000" b="1" dirty="0">
                <a:latin typeface="Arial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000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000" b="1" dirty="0">
                <a:latin typeface="Arial"/>
                <a:ea typeface="华文楷体" panose="02010600040101010101" pitchFamily="2" charset="-122"/>
              </a:rPr>
              <a:t>，</a:t>
            </a:r>
            <a:r>
              <a:rPr lang="en-US" altLang="zh-CN" sz="2000" b="1" dirty="0">
                <a:latin typeface="Arial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000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000" b="1" dirty="0">
                <a:latin typeface="Arial"/>
                <a:ea typeface="华文楷体" panose="02010600040101010101" pitchFamily="2" charset="-122"/>
              </a:rPr>
              <a:t>，</a:t>
            </a:r>
            <a:r>
              <a:rPr lang="en-US" altLang="zh-CN" sz="2000" b="1" dirty="0">
                <a:latin typeface="Arial"/>
                <a:ea typeface="华文楷体" panose="02010600040101010101" pitchFamily="2" charset="-122"/>
              </a:rPr>
              <a:t>…</a:t>
            </a:r>
            <a:r>
              <a:rPr lang="zh-CN" altLang="zh-CN" sz="2000" b="1" dirty="0">
                <a:latin typeface="Arial"/>
                <a:ea typeface="华文楷体" panose="02010600040101010101" pitchFamily="2" charset="-122"/>
              </a:rPr>
              <a:t> ， </a:t>
            </a:r>
            <a:r>
              <a:rPr lang="en-US" altLang="zh-CN" sz="2000" i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b="1" dirty="0">
                <a:latin typeface="Arial"/>
                <a:ea typeface="华文楷体" panose="02010600040101010101" pitchFamily="2" charset="-122"/>
              </a:rPr>
              <a:t>；最年轻的对象首先分配在</a:t>
            </a:r>
            <a:r>
              <a:rPr lang="en-US" altLang="zh-CN" sz="2000" b="1" dirty="0">
                <a:latin typeface="Arial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000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 </a:t>
            </a:r>
            <a:r>
              <a:rPr lang="zh-CN" altLang="zh-CN" sz="2000" b="1" dirty="0">
                <a:latin typeface="Arial"/>
                <a:ea typeface="华文楷体" panose="02010600040101010101" pitchFamily="2" charset="-122"/>
              </a:rPr>
              <a:t>；</a:t>
            </a:r>
            <a:endParaRPr lang="en-US" altLang="zh-CN" sz="2000" b="1" dirty="0">
              <a:latin typeface="Arial"/>
              <a:ea typeface="华文楷体" panose="02010600040101010101" pitchFamily="2" charset="-122"/>
            </a:endParaRPr>
          </a:p>
          <a:p>
            <a:pPr indent="266700" algn="just" fontAlgn="auto">
              <a:spcBef>
                <a:spcPts val="60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000" b="1" i="1" dirty="0">
                <a:latin typeface="Arial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sz="20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000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000" b="1" dirty="0">
                <a:latin typeface="Arial"/>
                <a:ea typeface="华文楷体" panose="02010600040101010101" pitchFamily="2" charset="-122"/>
              </a:rPr>
              <a:t>中的所有对象比</a:t>
            </a:r>
            <a:r>
              <a:rPr lang="en-US" altLang="zh-CN" sz="2000" b="1" dirty="0">
                <a:latin typeface="Arial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000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 </a:t>
            </a:r>
            <a:r>
              <a:rPr lang="zh-CN" altLang="zh-CN" sz="2000" b="1" dirty="0">
                <a:latin typeface="Arial"/>
                <a:ea typeface="华文楷体" panose="02010600040101010101" pitchFamily="2" charset="-122"/>
              </a:rPr>
              <a:t>中的任何对象都“年长”；等等</a:t>
            </a:r>
            <a:endParaRPr lang="en-US" altLang="zh-CN" sz="2000" b="1" dirty="0">
              <a:latin typeface="Arial"/>
              <a:ea typeface="华文楷体" panose="02010600040101010101" pitchFamily="2" charset="-122"/>
            </a:endParaRPr>
          </a:p>
          <a:p>
            <a:pPr indent="266700" algn="just" fontAlgn="auto">
              <a:spcBef>
                <a:spcPts val="600"/>
              </a:spcBef>
              <a:spcAft>
                <a:spcPts val="0"/>
              </a:spcAft>
              <a:buClrTx/>
              <a:buFontTx/>
              <a:buNone/>
            </a:pPr>
            <a:endParaRPr lang="zh-CN" altLang="zh-CN" sz="1000" b="1" dirty="0">
              <a:latin typeface="Arial"/>
              <a:ea typeface="华文楷体" panose="02010600040101010101" pitchFamily="2" charset="-122"/>
            </a:endParaRPr>
          </a:p>
          <a:p>
            <a:pPr indent="266700" algn="just" fontAlgn="auto">
              <a:spcBef>
                <a:spcPts val="60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000" dirty="0">
                <a:latin typeface="Arial"/>
                <a:ea typeface="华文楷体" panose="02010600040101010101" pitchFamily="2" charset="-122"/>
              </a:rPr>
              <a:t>      </a:t>
            </a:r>
            <a:r>
              <a:rPr lang="zh-CN" altLang="zh-CN" sz="2000" dirty="0">
                <a:latin typeface="Arial"/>
                <a:ea typeface="华文楷体" panose="02010600040101010101" pitchFamily="2" charset="-122"/>
              </a:rPr>
              <a:t>（</a:t>
            </a:r>
            <a:r>
              <a:rPr lang="en-US" altLang="zh-CN" sz="2000" dirty="0">
                <a:latin typeface="Arial"/>
                <a:ea typeface="华文楷体" panose="02010600040101010101" pitchFamily="2" charset="-122"/>
              </a:rPr>
              <a:t>2</a:t>
            </a:r>
            <a:r>
              <a:rPr lang="zh-CN" altLang="zh-CN" sz="2000" dirty="0">
                <a:latin typeface="Arial"/>
                <a:ea typeface="华文楷体" panose="02010600040101010101" pitchFamily="2" charset="-122"/>
              </a:rPr>
              <a:t>）</a:t>
            </a:r>
            <a:r>
              <a:rPr lang="zh-CN" altLang="zh-CN" sz="2000" b="1" dirty="0">
                <a:latin typeface="Arial"/>
                <a:ea typeface="华文楷体" panose="02010600040101010101" pitchFamily="2" charset="-122"/>
              </a:rPr>
              <a:t>每次新产生的数据对象均是在</a:t>
            </a:r>
            <a:r>
              <a:rPr lang="en-US" altLang="zh-CN" sz="20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000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2000" b="1" dirty="0">
                <a:latin typeface="Arial"/>
                <a:ea typeface="华文楷体" panose="02010600040101010101" pitchFamily="2" charset="-122"/>
              </a:rPr>
              <a:t>分区分配，当空间不足时</a:t>
            </a:r>
            <a:endParaRPr lang="en-US" altLang="zh-CN" sz="2000" b="1" dirty="0">
              <a:latin typeface="Arial"/>
              <a:ea typeface="华文楷体" panose="02010600040101010101" pitchFamily="2" charset="-122"/>
            </a:endParaRPr>
          </a:p>
          <a:p>
            <a:pPr indent="266700" algn="just" fontAlgn="auto">
              <a:spcBef>
                <a:spcPts val="60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000" b="1" dirty="0">
                <a:latin typeface="Arial"/>
                <a:ea typeface="华文楷体" panose="02010600040101010101" pitchFamily="2" charset="-122"/>
              </a:rPr>
              <a:t>                </a:t>
            </a:r>
            <a:r>
              <a:rPr lang="zh-CN" altLang="zh-CN" sz="2000" b="1" dirty="0">
                <a:latin typeface="Arial"/>
                <a:ea typeface="华文楷体" panose="02010600040101010101" pitchFamily="2" charset="-122"/>
              </a:rPr>
              <a:t>触发垃圾回收算法</a:t>
            </a:r>
            <a:r>
              <a:rPr lang="zh-CN" altLang="en-US" sz="2000" b="1" dirty="0">
                <a:latin typeface="Arial"/>
                <a:ea typeface="华文楷体" panose="02010600040101010101" pitchFamily="2" charset="-122"/>
              </a:rPr>
              <a:t>（如标记</a:t>
            </a:r>
            <a:r>
              <a:rPr lang="en-US" altLang="zh-CN" sz="2000" b="1" dirty="0">
                <a:latin typeface="Arial"/>
                <a:ea typeface="华文楷体" panose="02010600040101010101" pitchFamily="2" charset="-122"/>
              </a:rPr>
              <a:t>/</a:t>
            </a:r>
            <a:r>
              <a:rPr lang="zh-CN" altLang="en-US" sz="2000" b="1" dirty="0">
                <a:latin typeface="Arial"/>
                <a:ea typeface="华文楷体" panose="02010600040101010101" pitchFamily="2" charset="-122"/>
              </a:rPr>
              <a:t>清除或</a:t>
            </a:r>
            <a:r>
              <a:rPr lang="zh-CN" altLang="zh-CN" sz="2000" b="1" dirty="0">
                <a:latin typeface="Arial"/>
                <a:ea typeface="华文楷体" panose="02010600040101010101" pitchFamily="2" charset="-122"/>
              </a:rPr>
              <a:t>拷贝回收</a:t>
            </a:r>
            <a:r>
              <a:rPr lang="zh-CN" altLang="en-US" sz="2000" b="1" dirty="0">
                <a:latin typeface="Arial"/>
                <a:ea typeface="华文楷体" panose="02010600040101010101" pitchFamily="2" charset="-122"/>
              </a:rPr>
              <a:t>）；</a:t>
            </a:r>
            <a:r>
              <a:rPr lang="zh-CN" altLang="zh-CN" sz="2000" b="1" dirty="0">
                <a:latin typeface="Arial"/>
                <a:ea typeface="华文楷体" panose="02010600040101010101" pitchFamily="2" charset="-122"/>
              </a:rPr>
              <a:t>有所不</a:t>
            </a:r>
            <a:endParaRPr lang="en-US" altLang="zh-CN" sz="2000" b="1" dirty="0">
              <a:latin typeface="Arial"/>
              <a:ea typeface="华文楷体" panose="02010600040101010101" pitchFamily="2" charset="-122"/>
            </a:endParaRPr>
          </a:p>
          <a:p>
            <a:pPr indent="266700" algn="just" fontAlgn="auto">
              <a:spcBef>
                <a:spcPts val="60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000" b="1" dirty="0">
                <a:latin typeface="Arial"/>
                <a:ea typeface="华文楷体" panose="02010600040101010101" pitchFamily="2" charset="-122"/>
              </a:rPr>
              <a:t>               </a:t>
            </a:r>
            <a:r>
              <a:rPr lang="zh-CN" altLang="zh-CN" sz="2000" b="1" dirty="0">
                <a:latin typeface="Arial"/>
                <a:ea typeface="华文楷体" panose="02010600040101010101" pitchFamily="2" charset="-122"/>
              </a:rPr>
              <a:t>同的是，根对象集合还包含</a:t>
            </a:r>
            <a:r>
              <a:rPr lang="en-US" altLang="zh-CN" sz="2000" b="1" dirty="0">
                <a:latin typeface="Arial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000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000" b="1" dirty="0">
                <a:latin typeface="Arial"/>
                <a:ea typeface="华文楷体" panose="02010600040101010101" pitchFamily="2" charset="-122"/>
              </a:rPr>
              <a:t>，</a:t>
            </a:r>
            <a:r>
              <a:rPr lang="en-US" altLang="zh-CN" sz="2000" b="1" dirty="0">
                <a:latin typeface="Arial"/>
                <a:ea typeface="华文楷体" panose="02010600040101010101" pitchFamily="2" charset="-122"/>
              </a:rPr>
              <a:t> …</a:t>
            </a:r>
            <a:r>
              <a:rPr lang="zh-CN" altLang="zh-CN" sz="2000" b="1" dirty="0">
                <a:latin typeface="Arial"/>
                <a:ea typeface="华文楷体" panose="02010600040101010101" pitchFamily="2" charset="-122"/>
              </a:rPr>
              <a:t>， </a:t>
            </a:r>
            <a:r>
              <a:rPr lang="en-US" altLang="zh-CN" sz="2000" i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000" b="1" dirty="0">
                <a:latin typeface="Arial"/>
                <a:ea typeface="华文楷体" panose="02010600040101010101" pitchFamily="2" charset="-122"/>
              </a:rPr>
              <a:t>中可能指向</a:t>
            </a:r>
            <a:r>
              <a:rPr lang="en-US" altLang="zh-CN" sz="2000" b="1" dirty="0">
                <a:latin typeface="Arial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000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2000" b="1" dirty="0">
                <a:latin typeface="Arial"/>
                <a:ea typeface="华文楷体" panose="02010600040101010101" pitchFamily="2" charset="-122"/>
              </a:rPr>
              <a:t>中</a:t>
            </a:r>
            <a:endParaRPr lang="en-US" altLang="zh-CN" sz="2000" b="1" dirty="0">
              <a:latin typeface="Arial"/>
              <a:ea typeface="华文楷体" panose="02010600040101010101" pitchFamily="2" charset="-122"/>
            </a:endParaRPr>
          </a:p>
          <a:p>
            <a:pPr indent="266700" algn="just" fontAlgn="auto">
              <a:spcBef>
                <a:spcPts val="60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000" b="1" dirty="0">
                <a:latin typeface="Arial"/>
                <a:ea typeface="华文楷体" panose="02010600040101010101" pitchFamily="2" charset="-122"/>
              </a:rPr>
              <a:t>               </a:t>
            </a:r>
            <a:r>
              <a:rPr lang="zh-CN" altLang="zh-CN" sz="2000" b="1" dirty="0">
                <a:latin typeface="Arial"/>
                <a:ea typeface="华文楷体" panose="02010600040101010101" pitchFamily="2" charset="-122"/>
              </a:rPr>
              <a:t>对象的年长对象</a:t>
            </a:r>
          </a:p>
        </p:txBody>
      </p:sp>
    </p:spTree>
    <p:extLst>
      <p:ext uri="{BB962C8B-B14F-4D97-AF65-F5344CB8AC3E}">
        <p14:creationId xmlns:p14="http://schemas.microsoft.com/office/powerpoint/2010/main" val="624804985"/>
      </p:ext>
    </p:extLst>
  </p:cSld>
  <p:clrMapOvr>
    <a:masterClrMapping/>
  </p:clrMapOvr>
  <p:transition spd="med">
    <p:wipe dir="r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ChangeArrowheads="1"/>
          </p:cNvSpPr>
          <p:nvPr/>
        </p:nvSpPr>
        <p:spPr bwMode="auto">
          <a:xfrm>
            <a:off x="1475358" y="190062"/>
            <a:ext cx="4464794" cy="7186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400" b="1" dirty="0">
                <a:solidFill>
                  <a:srgbClr val="800080"/>
                </a:solidFill>
                <a:ea typeface="华文行楷" pitchFamily="2" charset="-122"/>
              </a:rPr>
              <a:t>垃圾回收</a:t>
            </a:r>
            <a:r>
              <a:rPr lang="zh-CN" altLang="en-US" sz="4400" b="1" dirty="0">
                <a:ea typeface="华文行楷" pitchFamily="2" charset="-122"/>
              </a:rPr>
              <a:t>（选讲）</a:t>
            </a:r>
          </a:p>
        </p:txBody>
      </p:sp>
      <p:sp>
        <p:nvSpPr>
          <p:cNvPr id="2" name="Text Box 21">
            <a:extLst>
              <a:ext uri="{FF2B5EF4-FFF2-40B4-BE49-F238E27FC236}">
                <a16:creationId xmlns:a16="http://schemas.microsoft.com/office/drawing/2014/main" id="{35651703-7B7D-6A1C-ACF2-C6AB9ADFD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931" y="1201688"/>
            <a:ext cx="81375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Arial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Arial"/>
                <a:ea typeface="华文楷体" panose="02010600040101010101" pitchFamily="2" charset="-122"/>
              </a:rPr>
              <a:t>垃圾回收算法</a:t>
            </a:r>
            <a:endParaRPr lang="en-US" altLang="zh-CN" sz="3200" b="1" dirty="0">
              <a:solidFill>
                <a:srgbClr val="800080"/>
              </a:solidFill>
              <a:latin typeface="Arial"/>
              <a:ea typeface="华文楷体" panose="02010600040101010101" pitchFamily="2" charset="-122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320D61D-6FD4-DFEC-C270-B5E6833A5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2001609"/>
            <a:ext cx="7992888" cy="4739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Arial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  <a:latin typeface="Arial"/>
                <a:ea typeface="华文楷体" panose="02010600040101010101" pitchFamily="2" charset="-122"/>
              </a:rPr>
              <a:t>分代</a:t>
            </a:r>
            <a:r>
              <a:rPr lang="zh-CN" altLang="zh-CN" sz="2800" b="1" dirty="0">
                <a:solidFill>
                  <a:srgbClr val="800080"/>
                </a:solidFill>
                <a:latin typeface="Arial"/>
                <a:ea typeface="华文楷体" panose="02010600040101010101" pitchFamily="2" charset="-122"/>
              </a:rPr>
              <a:t>回收</a:t>
            </a:r>
            <a:r>
              <a:rPr lang="zh-CN" altLang="zh-CN" sz="2800" b="1" dirty="0">
                <a:latin typeface="Arial"/>
                <a:ea typeface="华文楷体" panose="02010600040101010101" pitchFamily="2" charset="-122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generational collection</a:t>
            </a:r>
            <a:r>
              <a:rPr lang="zh-CN" altLang="zh-CN" sz="2800" b="1" dirty="0">
                <a:latin typeface="Arial"/>
                <a:ea typeface="华文楷体" panose="02010600040101010101" pitchFamily="2" charset="-122"/>
              </a:rPr>
              <a:t>）</a:t>
            </a:r>
            <a:endParaRPr lang="en-US" altLang="zh-CN" sz="2800" b="1" dirty="0">
              <a:latin typeface="Arial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latin typeface="Arial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Arial"/>
                <a:ea typeface="华文楷体" panose="02010600040101010101" pitchFamily="2" charset="-122"/>
              </a:rPr>
              <a:t>  </a:t>
            </a:r>
            <a:r>
              <a:rPr lang="zh-CN" altLang="en-US" b="1" dirty="0">
                <a:solidFill>
                  <a:srgbClr val="7030A0"/>
                </a:solidFill>
                <a:latin typeface="Arial"/>
                <a:ea typeface="华文楷体" panose="02010600040101010101" pitchFamily="2" charset="-122"/>
              </a:rPr>
              <a:t>核心思路</a:t>
            </a:r>
            <a:r>
              <a:rPr lang="zh-CN" altLang="en-US" b="1" dirty="0">
                <a:latin typeface="Arial"/>
                <a:ea typeface="华文楷体" panose="02010600040101010101" pitchFamily="2" charset="-122"/>
              </a:rPr>
              <a:t>：</a:t>
            </a:r>
            <a:r>
              <a:rPr lang="zh-CN" altLang="zh-CN" b="1" dirty="0">
                <a:latin typeface="Arial"/>
                <a:ea typeface="华文楷体" panose="02010600040101010101" pitchFamily="2" charset="-122"/>
              </a:rPr>
              <a:t>优先回收年轻“短命”数据对象</a:t>
            </a:r>
            <a:r>
              <a:rPr lang="en-US" altLang="zh-CN" b="1" dirty="0">
                <a:latin typeface="Arial"/>
                <a:ea typeface="华文楷体" panose="02010600040101010101" pitchFamily="2" charset="-122"/>
              </a:rPr>
              <a:t>  </a:t>
            </a:r>
            <a:r>
              <a:rPr lang="zh-CN" altLang="en-US" b="1" dirty="0">
                <a:latin typeface="Arial"/>
                <a:ea typeface="华文楷体" panose="02010600040101010101" pitchFamily="2" charset="-122"/>
              </a:rPr>
              <a:t>（续）</a:t>
            </a:r>
            <a:endParaRPr lang="en-US" altLang="zh-CN" b="1" dirty="0">
              <a:latin typeface="Arial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lang="en-US" altLang="zh-CN" sz="1000" b="1" dirty="0">
              <a:latin typeface="Arial"/>
              <a:ea typeface="华文楷体" panose="02010600040101010101" pitchFamily="2" charset="-122"/>
            </a:endParaRPr>
          </a:p>
          <a:p>
            <a:pPr indent="266700" algn="just" fontAlgn="auto">
              <a:spcBef>
                <a:spcPts val="60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000" dirty="0">
                <a:latin typeface="Arial"/>
                <a:ea typeface="华文楷体" panose="02010600040101010101" pitchFamily="2" charset="-122"/>
              </a:rPr>
              <a:t>      </a:t>
            </a:r>
            <a:r>
              <a:rPr lang="zh-CN" altLang="zh-CN" sz="2000" dirty="0">
                <a:latin typeface="Arial"/>
                <a:ea typeface="华文楷体" panose="02010600040101010101" pitchFamily="2" charset="-122"/>
              </a:rPr>
              <a:t>（</a:t>
            </a:r>
            <a:r>
              <a:rPr lang="en-US" altLang="zh-CN" sz="2000" dirty="0">
                <a:latin typeface="Arial"/>
                <a:ea typeface="华文楷体" panose="02010600040101010101" pitchFamily="2" charset="-122"/>
              </a:rPr>
              <a:t>3</a:t>
            </a:r>
            <a:r>
              <a:rPr lang="zh-CN" altLang="zh-CN" sz="2000" dirty="0">
                <a:latin typeface="Arial"/>
                <a:ea typeface="华文楷体" panose="02010600040101010101" pitchFamily="2" charset="-122"/>
              </a:rPr>
              <a:t>）</a:t>
            </a:r>
            <a:r>
              <a:rPr lang="zh-CN" altLang="en-US" sz="2000" b="1" dirty="0">
                <a:latin typeface="Arial"/>
                <a:ea typeface="华文楷体" panose="02010600040101010101" pitchFamily="2" charset="-122"/>
              </a:rPr>
              <a:t>将</a:t>
            </a:r>
            <a:r>
              <a:rPr lang="zh-CN" altLang="zh-CN" sz="2000" b="1" dirty="0">
                <a:latin typeface="Arial"/>
                <a:ea typeface="华文楷体" panose="02010600040101010101" pitchFamily="2" charset="-122"/>
              </a:rPr>
              <a:t>经历</a:t>
            </a:r>
            <a:r>
              <a:rPr lang="en-US" altLang="zh-CN" sz="2000" b="1" dirty="0">
                <a:latin typeface="Arial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000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 </a:t>
            </a:r>
            <a:r>
              <a:rPr lang="zh-CN" altLang="zh-CN" sz="2000" b="1" dirty="0">
                <a:latin typeface="Arial"/>
                <a:ea typeface="华文楷体" panose="02010600040101010101" pitchFamily="2" charset="-122"/>
              </a:rPr>
              <a:t>的若干轮回收后仍能存活下来</a:t>
            </a:r>
            <a:r>
              <a:rPr lang="zh-CN" altLang="en-US" sz="2000" b="1" dirty="0">
                <a:latin typeface="Arial"/>
                <a:ea typeface="华文楷体" panose="02010600040101010101" pitchFamily="2" charset="-122"/>
              </a:rPr>
              <a:t>的</a:t>
            </a:r>
            <a:r>
              <a:rPr lang="zh-CN" altLang="zh-CN" sz="2000" b="1" dirty="0">
                <a:latin typeface="Arial"/>
                <a:ea typeface="华文楷体" panose="02010600040101010101" pitchFamily="2" charset="-122"/>
              </a:rPr>
              <a:t>对象 “提升”</a:t>
            </a:r>
            <a:endParaRPr lang="en-US" altLang="zh-CN" sz="2000" b="1" dirty="0">
              <a:latin typeface="Arial"/>
              <a:ea typeface="华文楷体" panose="02010600040101010101" pitchFamily="2" charset="-122"/>
            </a:endParaRPr>
          </a:p>
          <a:p>
            <a:pPr indent="266700" algn="just" fontAlgn="auto">
              <a:spcBef>
                <a:spcPts val="60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000" b="1" dirty="0">
                <a:latin typeface="Arial"/>
                <a:ea typeface="华文楷体" panose="02010600040101010101" pitchFamily="2" charset="-122"/>
              </a:rPr>
              <a:t>               </a:t>
            </a:r>
            <a:r>
              <a:rPr lang="zh-CN" altLang="zh-CN" sz="2000" b="1" dirty="0">
                <a:latin typeface="Arial"/>
                <a:ea typeface="华文楷体" panose="02010600040101010101" pitchFamily="2" charset="-122"/>
              </a:rPr>
              <a:t>至</a:t>
            </a:r>
            <a:r>
              <a:rPr lang="en-US" altLang="zh-CN" sz="2000" b="1" dirty="0">
                <a:latin typeface="Arial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000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 </a:t>
            </a:r>
            <a:r>
              <a:rPr kumimoji="0" lang="zh-CN" altLang="en-US" sz="20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zh-CN" altLang="zh-CN" sz="2000" b="1" dirty="0">
                <a:latin typeface="Arial"/>
                <a:ea typeface="华文楷体" panose="02010600040101010101" pitchFamily="2" charset="-122"/>
              </a:rPr>
              <a:t>若是某个时刻，</a:t>
            </a:r>
            <a:r>
              <a:rPr lang="en-US" altLang="zh-CN" sz="20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G</a:t>
            </a:r>
            <a:r>
              <a:rPr lang="en-US" altLang="zh-CN" sz="2000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000" b="1" dirty="0">
                <a:latin typeface="Arial"/>
                <a:ea typeface="华文楷体" panose="02010600040101010101" pitchFamily="2" charset="-122"/>
              </a:rPr>
              <a:t>已拥挤到不能再接纳从</a:t>
            </a:r>
            <a:r>
              <a:rPr lang="en-US" altLang="zh-CN" sz="2000" b="1" dirty="0">
                <a:latin typeface="Arial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000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 </a:t>
            </a:r>
            <a:r>
              <a:rPr lang="zh-CN" altLang="zh-CN" sz="2000" b="1" dirty="0">
                <a:latin typeface="Arial"/>
                <a:ea typeface="华文楷体" panose="02010600040101010101" pitchFamily="2" charset="-122"/>
              </a:rPr>
              <a:t>提升</a:t>
            </a:r>
            <a:endParaRPr lang="en-US" altLang="zh-CN" sz="2000" b="1" dirty="0">
              <a:latin typeface="Arial"/>
              <a:ea typeface="华文楷体" panose="02010600040101010101" pitchFamily="2" charset="-122"/>
            </a:endParaRPr>
          </a:p>
          <a:p>
            <a:pPr indent="266700" algn="just" fontAlgn="auto">
              <a:spcBef>
                <a:spcPts val="60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000" b="1" dirty="0">
                <a:latin typeface="Arial"/>
                <a:ea typeface="华文楷体" panose="02010600040101010101" pitchFamily="2" charset="-122"/>
              </a:rPr>
              <a:t>               </a:t>
            </a:r>
            <a:r>
              <a:rPr lang="zh-CN" altLang="zh-CN" sz="2000" b="1" dirty="0">
                <a:latin typeface="Arial"/>
                <a:ea typeface="华文楷体" panose="02010600040101010101" pitchFamily="2" charset="-122"/>
              </a:rPr>
              <a:t>的对象时，则启动对</a:t>
            </a:r>
            <a:r>
              <a:rPr lang="en-US" altLang="zh-CN" sz="20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000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2000" b="1" dirty="0">
                <a:latin typeface="Arial"/>
                <a:ea typeface="华文楷体" panose="02010600040101010101" pitchFamily="2" charset="-122"/>
              </a:rPr>
              <a:t>和</a:t>
            </a:r>
            <a:r>
              <a:rPr lang="en-US" altLang="zh-CN" sz="20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000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000" b="1" dirty="0">
                <a:latin typeface="Arial"/>
                <a:ea typeface="华文楷体" panose="02010600040101010101" pitchFamily="2" charset="-122"/>
              </a:rPr>
              <a:t>相联合的回收算法；等等</a:t>
            </a:r>
            <a:endParaRPr lang="en-US" altLang="zh-CN" sz="2000" b="1" dirty="0">
              <a:latin typeface="Arial"/>
              <a:ea typeface="华文楷体" panose="02010600040101010101" pitchFamily="2" charset="-122"/>
            </a:endParaRPr>
          </a:p>
          <a:p>
            <a:pPr indent="266700" algn="just" fontAlgn="auto">
              <a:spcBef>
                <a:spcPts val="600"/>
              </a:spcBef>
              <a:spcAft>
                <a:spcPts val="0"/>
              </a:spcAft>
              <a:buClrTx/>
              <a:buFontTx/>
              <a:buNone/>
            </a:pPr>
            <a:endParaRPr lang="zh-CN" altLang="zh-CN" sz="10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indent="266700" algn="just" fontAlgn="auto">
              <a:spcBef>
                <a:spcPts val="60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000" dirty="0">
                <a:latin typeface="Arial"/>
                <a:ea typeface="华文楷体" panose="02010600040101010101" pitchFamily="2" charset="-122"/>
              </a:rPr>
              <a:t>      </a:t>
            </a:r>
            <a:r>
              <a:rPr lang="zh-CN" altLang="zh-CN" sz="2000" dirty="0">
                <a:latin typeface="Arial"/>
                <a:ea typeface="华文楷体" panose="02010600040101010101" pitchFamily="2" charset="-122"/>
              </a:rPr>
              <a:t>（</a:t>
            </a:r>
            <a:r>
              <a:rPr lang="en-US" altLang="zh-CN" sz="2000" dirty="0">
                <a:latin typeface="Arial"/>
                <a:ea typeface="华文楷体" panose="02010600040101010101" pitchFamily="2" charset="-122"/>
              </a:rPr>
              <a:t>4</a:t>
            </a:r>
            <a:r>
              <a:rPr lang="zh-CN" altLang="zh-CN" sz="2000" dirty="0">
                <a:latin typeface="Arial"/>
                <a:ea typeface="华文楷体" panose="02010600040101010101" pitchFamily="2" charset="-122"/>
              </a:rPr>
              <a:t>）</a:t>
            </a:r>
            <a:r>
              <a:rPr lang="zh-CN" altLang="zh-CN" sz="2000" b="1" dirty="0">
                <a:latin typeface="Arial"/>
                <a:ea typeface="华文楷体" panose="02010600040101010101" pitchFamily="2" charset="-122"/>
              </a:rPr>
              <a:t>依此类推，“长寿”对象被逐级筛选出来，被重复处理的</a:t>
            </a:r>
            <a:endParaRPr lang="en-US" altLang="zh-CN" sz="2000" b="1" dirty="0">
              <a:latin typeface="Arial"/>
              <a:ea typeface="华文楷体" panose="02010600040101010101" pitchFamily="2" charset="-122"/>
            </a:endParaRPr>
          </a:p>
          <a:p>
            <a:pPr indent="266700" algn="just" fontAlgn="auto">
              <a:spcBef>
                <a:spcPts val="60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000" b="1" dirty="0">
                <a:latin typeface="Arial"/>
                <a:ea typeface="华文楷体" panose="02010600040101010101" pitchFamily="2" charset="-122"/>
              </a:rPr>
              <a:t>               </a:t>
            </a:r>
            <a:r>
              <a:rPr lang="zh-CN" altLang="zh-CN" sz="2000" b="1" dirty="0">
                <a:latin typeface="Arial"/>
                <a:ea typeface="华文楷体" panose="02010600040101010101" pitchFamily="2" charset="-122"/>
              </a:rPr>
              <a:t>代价将大大降低</a:t>
            </a:r>
            <a:endParaRPr lang="en-US" altLang="zh-CN" sz="2000" b="1" dirty="0">
              <a:latin typeface="Arial"/>
              <a:ea typeface="华文楷体" panose="02010600040101010101" pitchFamily="2" charset="-122"/>
            </a:endParaRPr>
          </a:p>
          <a:p>
            <a:pPr indent="266700" algn="just" fontAlgn="auto">
              <a:spcBef>
                <a:spcPts val="600"/>
              </a:spcBef>
              <a:spcAft>
                <a:spcPts val="0"/>
              </a:spcAft>
              <a:buClrTx/>
              <a:buFontTx/>
              <a:buNone/>
            </a:pPr>
            <a:endParaRPr lang="en-US" altLang="zh-CN" sz="1000" b="1" dirty="0">
              <a:latin typeface="Arial"/>
              <a:ea typeface="华文楷体" panose="02010600040101010101" pitchFamily="2" charset="-122"/>
            </a:endParaRPr>
          </a:p>
          <a:p>
            <a:pPr indent="266700" algn="just" fontAlgn="auto">
              <a:spcBef>
                <a:spcPts val="60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000" dirty="0">
                <a:latin typeface="Arial"/>
                <a:ea typeface="华文楷体" panose="02010600040101010101" pitchFamily="2" charset="-122"/>
              </a:rPr>
              <a:t>      </a:t>
            </a:r>
            <a:r>
              <a:rPr lang="zh-CN" altLang="zh-CN" sz="2000" dirty="0">
                <a:latin typeface="Arial"/>
                <a:ea typeface="华文楷体" panose="02010600040101010101" pitchFamily="2" charset="-122"/>
              </a:rPr>
              <a:t>（</a:t>
            </a:r>
            <a:r>
              <a:rPr lang="en-US" altLang="zh-CN" sz="2000" dirty="0">
                <a:latin typeface="Arial"/>
                <a:ea typeface="华文楷体" panose="02010600040101010101" pitchFamily="2" charset="-122"/>
              </a:rPr>
              <a:t>5</a:t>
            </a:r>
            <a:r>
              <a:rPr lang="zh-CN" altLang="zh-CN" sz="2000" dirty="0">
                <a:latin typeface="Arial"/>
                <a:ea typeface="华文楷体" panose="02010600040101010101" pitchFamily="2" charset="-122"/>
              </a:rPr>
              <a:t>）</a:t>
            </a:r>
            <a:r>
              <a:rPr lang="zh-CN" altLang="en-US" sz="2000" b="1" dirty="0">
                <a:latin typeface="Arial"/>
                <a:ea typeface="华文楷体" panose="02010600040101010101" pitchFamily="2" charset="-122"/>
              </a:rPr>
              <a:t>缺陷：</a:t>
            </a:r>
            <a:r>
              <a:rPr lang="zh-CN" altLang="zh-CN" sz="2000" b="1" dirty="0">
                <a:latin typeface="Arial"/>
                <a:ea typeface="华文楷体" panose="02010600040101010101" pitchFamily="2" charset="-122"/>
              </a:rPr>
              <a:t>“长寿”对象</a:t>
            </a:r>
            <a:r>
              <a:rPr lang="zh-CN" altLang="en-US" sz="2000" b="1" dirty="0">
                <a:latin typeface="Arial"/>
                <a:ea typeface="华文楷体" panose="02010600040101010101" pitchFamily="2" charset="-122"/>
              </a:rPr>
              <a:t>的</a:t>
            </a:r>
            <a:r>
              <a:rPr lang="zh-CN" altLang="zh-CN" sz="2000" b="1" dirty="0">
                <a:latin typeface="Arial"/>
                <a:ea typeface="华文楷体" panose="02010600040101010101" pitchFamily="2" charset="-122"/>
              </a:rPr>
              <a:t>回收代价相当昂贵</a:t>
            </a:r>
            <a:r>
              <a:rPr lang="zh-CN" altLang="en-US" sz="2000" b="1" dirty="0">
                <a:latin typeface="Arial"/>
                <a:ea typeface="华文楷体" panose="02010600040101010101" pitchFamily="2" charset="-122"/>
              </a:rPr>
              <a:t>；</a:t>
            </a:r>
            <a:endParaRPr lang="en-US" altLang="zh-CN" sz="2000" b="1" dirty="0">
              <a:latin typeface="Arial"/>
              <a:ea typeface="华文楷体" panose="02010600040101010101" pitchFamily="2" charset="-122"/>
            </a:endParaRPr>
          </a:p>
          <a:p>
            <a:pPr indent="266700" algn="just" fontAlgn="auto">
              <a:spcBef>
                <a:spcPts val="60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000" b="1" dirty="0">
                <a:latin typeface="Arial"/>
                <a:ea typeface="华文楷体" panose="02010600040101010101" pitchFamily="2" charset="-122"/>
              </a:rPr>
              <a:t>               </a:t>
            </a:r>
            <a:r>
              <a:rPr lang="zh-CN" altLang="en-US" sz="2000" b="1" dirty="0">
                <a:latin typeface="Arial"/>
                <a:ea typeface="华文楷体" panose="02010600040101010101" pitchFamily="2" charset="-122"/>
              </a:rPr>
              <a:t>改进：与</a:t>
            </a:r>
            <a:r>
              <a:rPr lang="zh-CN" altLang="zh-CN" sz="2000" b="1" dirty="0">
                <a:latin typeface="Arial"/>
                <a:ea typeface="华文楷体" panose="02010600040101010101" pitchFamily="2" charset="-122"/>
              </a:rPr>
              <a:t>专注于“长寿”对象的垃圾回收方法</a:t>
            </a:r>
            <a:r>
              <a:rPr lang="zh-CN" altLang="en-US" sz="2000" b="1" dirty="0">
                <a:latin typeface="Arial"/>
                <a:ea typeface="华文楷体" panose="02010600040101010101" pitchFamily="2" charset="-122"/>
              </a:rPr>
              <a:t>联用，</a:t>
            </a:r>
            <a:endParaRPr lang="en-US" altLang="zh-CN" sz="2000" b="1" dirty="0">
              <a:latin typeface="Arial"/>
              <a:ea typeface="华文楷体" panose="02010600040101010101" pitchFamily="2" charset="-122"/>
            </a:endParaRPr>
          </a:p>
          <a:p>
            <a:pPr indent="266700" algn="just" fontAlgn="auto">
              <a:spcBef>
                <a:spcPts val="60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000" b="1" dirty="0">
                <a:latin typeface="Arial"/>
                <a:ea typeface="华文楷体" panose="02010600040101010101" pitchFamily="2" charset="-122"/>
              </a:rPr>
              <a:t>               </a:t>
            </a:r>
            <a:r>
              <a:rPr lang="zh-CN" altLang="en-US" sz="2000" b="1" dirty="0">
                <a:latin typeface="Arial"/>
                <a:ea typeface="华文楷体" panose="02010600040101010101" pitchFamily="2" charset="-122"/>
              </a:rPr>
              <a:t>如</a:t>
            </a:r>
            <a:r>
              <a:rPr lang="zh-CN" altLang="zh-CN" sz="2000" b="1" dirty="0">
                <a:solidFill>
                  <a:srgbClr val="7030A0"/>
                </a:solidFill>
                <a:latin typeface="Arial"/>
                <a:ea typeface="华文楷体" panose="02010600040101010101" pitchFamily="2" charset="-122"/>
              </a:rPr>
              <a:t>列车算法</a:t>
            </a:r>
            <a:r>
              <a:rPr lang="zh-CN" altLang="zh-CN" sz="2000" b="1" dirty="0">
                <a:latin typeface="Arial"/>
                <a:ea typeface="华文楷体" panose="02010600040101010101" pitchFamily="2" charset="-122"/>
              </a:rPr>
              <a:t>（</a:t>
            </a:r>
            <a:r>
              <a:rPr lang="en-US" altLang="zh-CN" sz="20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train algorithm</a:t>
            </a:r>
            <a:r>
              <a:rPr lang="zh-CN" altLang="zh-CN" sz="2000" b="1" dirty="0">
                <a:latin typeface="Arial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41989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1990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1991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1992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0689270"/>
      </p:ext>
    </p:extLst>
  </p:cSld>
  <p:clrMapOvr>
    <a:masterClrMapping/>
  </p:clrMapOvr>
  <p:transition spd="med"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ChangeArrowheads="1"/>
          </p:cNvSpPr>
          <p:nvPr/>
        </p:nvSpPr>
        <p:spPr bwMode="auto">
          <a:xfrm>
            <a:off x="1475358" y="190062"/>
            <a:ext cx="4464794" cy="7186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400" b="1" dirty="0">
                <a:solidFill>
                  <a:srgbClr val="800080"/>
                </a:solidFill>
                <a:ea typeface="华文行楷" pitchFamily="2" charset="-122"/>
              </a:rPr>
              <a:t>垃圾回收</a:t>
            </a:r>
            <a:r>
              <a:rPr lang="zh-CN" altLang="en-US" sz="4400" b="1" dirty="0">
                <a:ea typeface="华文行楷" pitchFamily="2" charset="-122"/>
              </a:rPr>
              <a:t>（选讲）</a:t>
            </a:r>
          </a:p>
        </p:txBody>
      </p:sp>
      <p:sp>
        <p:nvSpPr>
          <p:cNvPr id="2" name="Text Box 21">
            <a:extLst>
              <a:ext uri="{FF2B5EF4-FFF2-40B4-BE49-F238E27FC236}">
                <a16:creationId xmlns:a16="http://schemas.microsoft.com/office/drawing/2014/main" id="{268BCD2A-FA1C-BE60-E613-FC92AB39A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931" y="1179324"/>
            <a:ext cx="81375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Arial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Arial"/>
                <a:ea typeface="华文楷体" panose="02010600040101010101" pitchFamily="2" charset="-122"/>
              </a:rPr>
              <a:t>垃圾回收算法</a:t>
            </a:r>
            <a:endParaRPr lang="en-US" altLang="zh-CN" sz="3200" b="1" dirty="0">
              <a:solidFill>
                <a:srgbClr val="800080"/>
              </a:solidFill>
              <a:latin typeface="Arial"/>
              <a:ea typeface="华文楷体" panose="02010600040101010101" pitchFamily="2" charset="-122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BE9A9BE-B9B1-035C-DB75-F973A3361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1827396"/>
            <a:ext cx="7992888" cy="4985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Arial"/>
                <a:ea typeface="华文楷体" panose="02010600040101010101" pitchFamily="2" charset="-122"/>
              </a:rPr>
              <a:t>  </a:t>
            </a:r>
            <a:r>
              <a:rPr lang="zh-CN" altLang="zh-CN" sz="2800" b="1" dirty="0">
                <a:solidFill>
                  <a:srgbClr val="800080"/>
                </a:solidFill>
                <a:latin typeface="Arial"/>
                <a:ea typeface="华文楷体" panose="02010600040101010101" pitchFamily="2" charset="-122"/>
              </a:rPr>
              <a:t>增量回收</a:t>
            </a:r>
            <a:r>
              <a:rPr lang="zh-CN" altLang="zh-CN" sz="2800" b="1" dirty="0">
                <a:latin typeface="Arial"/>
                <a:ea typeface="华文楷体" panose="02010600040101010101" pitchFamily="2" charset="-122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incremental collection</a:t>
            </a:r>
            <a:r>
              <a:rPr lang="zh-CN" altLang="zh-CN" sz="2800" b="1" dirty="0">
                <a:latin typeface="Arial"/>
                <a:ea typeface="华文楷体" panose="02010600040101010101" pitchFamily="2" charset="-122"/>
              </a:rPr>
              <a:t>）</a:t>
            </a:r>
            <a:endParaRPr lang="en-US" altLang="zh-CN" sz="2800" b="1" dirty="0">
              <a:latin typeface="Arial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latin typeface="Arial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Arial"/>
                <a:ea typeface="华文楷体" panose="02010600040101010101" pitchFamily="2" charset="-122"/>
              </a:rPr>
              <a:t>  </a:t>
            </a:r>
            <a:r>
              <a:rPr lang="zh-CN" altLang="en-US" b="1" dirty="0">
                <a:solidFill>
                  <a:srgbClr val="7030A0"/>
                </a:solidFill>
                <a:latin typeface="Arial"/>
                <a:ea typeface="华文楷体" panose="02010600040101010101" pitchFamily="2" charset="-122"/>
              </a:rPr>
              <a:t>核心思路</a:t>
            </a:r>
            <a:endParaRPr lang="en-US" altLang="zh-CN" b="1" dirty="0">
              <a:solidFill>
                <a:srgbClr val="7030A0"/>
              </a:solidFill>
              <a:latin typeface="Arial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lang="en-US" altLang="zh-CN" sz="1000" b="1" dirty="0">
              <a:latin typeface="Arial"/>
              <a:ea typeface="华文楷体" panose="02010600040101010101" pitchFamily="2" charset="-122"/>
            </a:endParaRPr>
          </a:p>
          <a:p>
            <a:pPr indent="266700" algn="just" fontAlgn="auto">
              <a:spcBef>
                <a:spcPts val="60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000" dirty="0">
                <a:latin typeface="Arial"/>
                <a:ea typeface="华文楷体" panose="02010600040101010101" pitchFamily="2" charset="-122"/>
              </a:rPr>
              <a:t>      </a:t>
            </a:r>
            <a:r>
              <a:rPr lang="zh-CN" altLang="zh-CN" sz="2000" dirty="0">
                <a:latin typeface="Arial"/>
                <a:ea typeface="华文楷体" panose="02010600040101010101" pitchFamily="2" charset="-122"/>
              </a:rPr>
              <a:t>（</a:t>
            </a:r>
            <a:r>
              <a:rPr lang="en-US" altLang="zh-CN" sz="2000" dirty="0">
                <a:latin typeface="Arial"/>
                <a:ea typeface="华文楷体" panose="02010600040101010101" pitchFamily="2" charset="-122"/>
              </a:rPr>
              <a:t>1</a:t>
            </a:r>
            <a:r>
              <a:rPr lang="zh-CN" altLang="zh-CN" sz="2000" dirty="0">
                <a:latin typeface="Arial"/>
                <a:ea typeface="华文楷体" panose="02010600040101010101" pitchFamily="2" charset="-122"/>
              </a:rPr>
              <a:t>）</a:t>
            </a:r>
            <a:r>
              <a:rPr lang="zh-CN" altLang="zh-CN" sz="2000" b="1" dirty="0">
                <a:latin typeface="Arial"/>
                <a:ea typeface="华文楷体" panose="02010600040101010101" pitchFamily="2" charset="-122"/>
              </a:rPr>
              <a:t>每一轮次</a:t>
            </a:r>
            <a:r>
              <a:rPr lang="zh-CN" altLang="en-US" sz="2000" b="1" dirty="0">
                <a:latin typeface="Arial"/>
                <a:ea typeface="华文楷体" panose="02010600040101010101" pitchFamily="2" charset="-122"/>
              </a:rPr>
              <a:t>仅</a:t>
            </a:r>
            <a:r>
              <a:rPr lang="zh-CN" altLang="zh-CN" sz="2000" b="1" dirty="0">
                <a:latin typeface="Arial"/>
                <a:ea typeface="华文楷体" panose="02010600040101010101" pitchFamily="2" charset="-122"/>
              </a:rPr>
              <a:t>回收部分</a:t>
            </a:r>
            <a:r>
              <a:rPr lang="zh-CN" altLang="en-US" sz="2000" b="1" dirty="0">
                <a:latin typeface="Arial"/>
                <a:ea typeface="华文楷体" panose="02010600040101010101" pitchFamily="2" charset="-122"/>
              </a:rPr>
              <a:t>垃圾</a:t>
            </a:r>
            <a:r>
              <a:rPr lang="zh-CN" altLang="zh-CN" sz="2000" b="1" dirty="0">
                <a:latin typeface="Arial"/>
                <a:ea typeface="华文楷体" panose="02010600040101010101" pitchFamily="2" charset="-122"/>
              </a:rPr>
              <a:t>，但要确保遗留的垃圾</a:t>
            </a:r>
            <a:r>
              <a:rPr lang="zh-CN" altLang="en-US" sz="2000" b="1" dirty="0">
                <a:latin typeface="Arial"/>
                <a:ea typeface="华文楷体" panose="02010600040101010101" pitchFamily="2" charset="-122"/>
              </a:rPr>
              <a:t>（</a:t>
            </a:r>
            <a:r>
              <a:rPr lang="zh-CN" altLang="zh-CN" sz="2000" b="1" dirty="0">
                <a:latin typeface="Arial"/>
                <a:ea typeface="华文楷体" panose="02010600040101010101" pitchFamily="2" charset="-122"/>
              </a:rPr>
              <a:t>漂流垃</a:t>
            </a:r>
            <a:endParaRPr lang="en-US" altLang="zh-CN" sz="2000" b="1" dirty="0">
              <a:latin typeface="Arial"/>
              <a:ea typeface="华文楷体" panose="02010600040101010101" pitchFamily="2" charset="-122"/>
            </a:endParaRPr>
          </a:p>
          <a:p>
            <a:pPr indent="266700" algn="just" fontAlgn="auto">
              <a:spcBef>
                <a:spcPts val="60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000" b="1" dirty="0">
                <a:latin typeface="Arial"/>
                <a:ea typeface="华文楷体" panose="02010600040101010101" pitchFamily="2" charset="-122"/>
              </a:rPr>
              <a:t>               </a:t>
            </a:r>
            <a:r>
              <a:rPr lang="zh-CN" altLang="zh-CN" sz="2000" b="1" dirty="0">
                <a:latin typeface="Arial"/>
                <a:ea typeface="华文楷体" panose="02010600040101010101" pitchFamily="2" charset="-122"/>
              </a:rPr>
              <a:t>圾</a:t>
            </a:r>
            <a:r>
              <a:rPr lang="zh-CN" altLang="en-US" sz="2000" b="1" dirty="0">
                <a:latin typeface="Arial"/>
                <a:ea typeface="华文楷体" panose="02010600040101010101" pitchFamily="2" charset="-122"/>
              </a:rPr>
              <a:t>）</a:t>
            </a:r>
            <a:r>
              <a:rPr lang="zh-CN" altLang="zh-CN" sz="2000" b="1" dirty="0">
                <a:latin typeface="Arial"/>
                <a:ea typeface="华文楷体" panose="02010600040101010101" pitchFamily="2" charset="-122"/>
              </a:rPr>
              <a:t>可以在后面轮次中回收</a:t>
            </a:r>
            <a:endParaRPr lang="en-US" altLang="zh-CN" sz="2000" b="1" dirty="0">
              <a:latin typeface="Arial"/>
              <a:ea typeface="华文楷体" panose="02010600040101010101" pitchFamily="2" charset="-122"/>
            </a:endParaRPr>
          </a:p>
          <a:p>
            <a:pPr indent="266700" algn="just" fontAlgn="auto">
              <a:spcBef>
                <a:spcPts val="600"/>
              </a:spcBef>
              <a:spcAft>
                <a:spcPts val="0"/>
              </a:spcAft>
              <a:buClrTx/>
              <a:buFontTx/>
              <a:buNone/>
            </a:pPr>
            <a:endParaRPr lang="zh-CN" altLang="zh-CN" sz="800" b="1" dirty="0">
              <a:latin typeface="Arial"/>
              <a:ea typeface="华文楷体" panose="02010600040101010101" pitchFamily="2" charset="-122"/>
            </a:endParaRPr>
          </a:p>
          <a:p>
            <a:pPr indent="266700" algn="just" fontAlgn="auto">
              <a:spcBef>
                <a:spcPts val="60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000" dirty="0">
                <a:latin typeface="Arial"/>
                <a:ea typeface="华文楷体" panose="02010600040101010101" pitchFamily="2" charset="-122"/>
              </a:rPr>
              <a:t>      </a:t>
            </a:r>
            <a:r>
              <a:rPr lang="zh-CN" altLang="zh-CN" sz="2000" dirty="0">
                <a:latin typeface="Arial"/>
                <a:ea typeface="华文楷体" panose="02010600040101010101" pitchFamily="2" charset="-122"/>
              </a:rPr>
              <a:t>（</a:t>
            </a:r>
            <a:r>
              <a:rPr lang="en-US" altLang="zh-CN" sz="2000" dirty="0">
                <a:latin typeface="Arial"/>
                <a:ea typeface="华文楷体" panose="02010600040101010101" pitchFamily="2" charset="-122"/>
              </a:rPr>
              <a:t>2</a:t>
            </a:r>
            <a:r>
              <a:rPr lang="zh-CN" altLang="zh-CN" sz="2000" dirty="0">
                <a:latin typeface="Arial"/>
                <a:ea typeface="华文楷体" panose="02010600040101010101" pitchFamily="2" charset="-122"/>
              </a:rPr>
              <a:t>）</a:t>
            </a:r>
            <a:r>
              <a:rPr lang="zh-CN" altLang="zh-CN" sz="2000" b="1" dirty="0">
                <a:latin typeface="Arial"/>
                <a:ea typeface="华文楷体" panose="02010600040101010101" pitchFamily="2" charset="-122"/>
              </a:rPr>
              <a:t>在确保正确性和满足实时性要求的前提下，每一轮次所遗</a:t>
            </a:r>
            <a:endParaRPr lang="en-US" altLang="zh-CN" sz="2000" b="1" dirty="0">
              <a:latin typeface="Arial"/>
              <a:ea typeface="华文楷体" panose="02010600040101010101" pitchFamily="2" charset="-122"/>
            </a:endParaRPr>
          </a:p>
          <a:p>
            <a:pPr indent="266700" algn="just" fontAlgn="auto">
              <a:spcBef>
                <a:spcPts val="60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000" b="1" dirty="0">
                <a:latin typeface="Arial"/>
                <a:ea typeface="华文楷体" panose="02010600040101010101" pitchFamily="2" charset="-122"/>
              </a:rPr>
              <a:t>                </a:t>
            </a:r>
            <a:r>
              <a:rPr lang="zh-CN" altLang="zh-CN" sz="2000" b="1" dirty="0">
                <a:latin typeface="Arial"/>
                <a:ea typeface="华文楷体" panose="02010600040101010101" pitchFamily="2" charset="-122"/>
              </a:rPr>
              <a:t>留的漂流垃圾越少越好</a:t>
            </a:r>
            <a:endParaRPr lang="en-US" altLang="zh-CN" sz="2000" b="1" dirty="0">
              <a:latin typeface="Arial"/>
              <a:ea typeface="华文楷体" panose="02010600040101010101" pitchFamily="2" charset="-122"/>
            </a:endParaRPr>
          </a:p>
          <a:p>
            <a:pPr indent="266700" algn="just" fontAlgn="auto">
              <a:spcBef>
                <a:spcPts val="600"/>
              </a:spcBef>
              <a:spcAft>
                <a:spcPts val="0"/>
              </a:spcAft>
              <a:buClrTx/>
              <a:buFontTx/>
              <a:buNone/>
            </a:pPr>
            <a:endParaRPr lang="en-US" altLang="zh-CN" sz="1000" b="1" dirty="0">
              <a:latin typeface="Arial"/>
              <a:ea typeface="华文楷体" panose="02010600040101010101" pitchFamily="2" charset="-122"/>
            </a:endParaRPr>
          </a:p>
          <a:p>
            <a:pPr indent="266700" algn="just" fontAlgn="auto">
              <a:spcBef>
                <a:spcPts val="60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000" dirty="0">
                <a:latin typeface="Arial"/>
                <a:ea typeface="华文楷体" panose="02010600040101010101" pitchFamily="2" charset="-122"/>
              </a:rPr>
              <a:t>      </a:t>
            </a:r>
            <a:r>
              <a:rPr lang="zh-CN" altLang="zh-CN" sz="2000" dirty="0">
                <a:latin typeface="Arial"/>
                <a:ea typeface="华文楷体" panose="02010600040101010101" pitchFamily="2" charset="-122"/>
              </a:rPr>
              <a:t>（</a:t>
            </a:r>
            <a:r>
              <a:rPr lang="en-US" altLang="zh-CN" sz="2000" dirty="0">
                <a:latin typeface="Arial"/>
                <a:ea typeface="华文楷体" panose="02010600040101010101" pitchFamily="2" charset="-122"/>
              </a:rPr>
              <a:t>3</a:t>
            </a:r>
            <a:r>
              <a:rPr lang="zh-CN" altLang="zh-CN" sz="2000" dirty="0">
                <a:latin typeface="Arial"/>
                <a:ea typeface="华文楷体" panose="02010600040101010101" pitchFamily="2" charset="-122"/>
              </a:rPr>
              <a:t>）</a:t>
            </a:r>
            <a:r>
              <a:rPr lang="zh-CN" altLang="zh-CN" sz="2000" b="1" dirty="0">
                <a:latin typeface="Arial"/>
                <a:ea typeface="华文楷体" panose="02010600040101010101" pitchFamily="2" charset="-122"/>
              </a:rPr>
              <a:t>关键技术</a:t>
            </a:r>
            <a:r>
              <a:rPr lang="zh-CN" altLang="en-US" sz="2000" b="1" dirty="0">
                <a:latin typeface="Arial"/>
                <a:ea typeface="华文楷体" panose="02010600040101010101" pitchFamily="2" charset="-122"/>
              </a:rPr>
              <a:t>：</a:t>
            </a:r>
            <a:r>
              <a:rPr lang="zh-CN" altLang="zh-CN" sz="2000" b="1" dirty="0">
                <a:latin typeface="Arial"/>
                <a:ea typeface="华文楷体" panose="02010600040101010101" pitchFamily="2" charset="-122"/>
              </a:rPr>
              <a:t>允许增量回收程序和更变程序交互或并发执行</a:t>
            </a:r>
            <a:endParaRPr lang="en-US" altLang="zh-CN" sz="2000" b="1" dirty="0">
              <a:latin typeface="Arial"/>
              <a:ea typeface="华文楷体" panose="02010600040101010101" pitchFamily="2" charset="-122"/>
            </a:endParaRPr>
          </a:p>
          <a:p>
            <a:pPr indent="266700" algn="just" fontAlgn="auto">
              <a:spcBef>
                <a:spcPts val="60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000" b="1" dirty="0">
                <a:latin typeface="Arial"/>
                <a:ea typeface="华文楷体" panose="02010600040101010101" pitchFamily="2" charset="-122"/>
              </a:rPr>
              <a:t>              </a:t>
            </a:r>
            <a:r>
              <a:rPr lang="zh-CN" altLang="en-US" sz="2000" b="1" dirty="0">
                <a:latin typeface="Arial"/>
                <a:ea typeface="华文楷体" panose="02010600040101010101" pitchFamily="2" charset="-122"/>
              </a:rPr>
              <a:t>（如</a:t>
            </a:r>
            <a:r>
              <a:rPr lang="zh-CN" altLang="zh-CN" sz="2000" b="1" dirty="0">
                <a:latin typeface="Arial"/>
                <a:ea typeface="华文楷体" panose="02010600040101010101" pitchFamily="2" charset="-122"/>
              </a:rPr>
              <a:t>基于交叉执行来实现</a:t>
            </a:r>
            <a:r>
              <a:rPr lang="zh-CN" altLang="en-US" sz="2000" b="1" dirty="0">
                <a:latin typeface="Arial"/>
                <a:ea typeface="华文楷体" panose="02010600040101010101" pitchFamily="2" charset="-122"/>
              </a:rPr>
              <a:t>）</a:t>
            </a:r>
            <a:endParaRPr lang="en-US" altLang="zh-CN" sz="2000" b="1" dirty="0">
              <a:latin typeface="Arial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latin typeface="Arial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Arial"/>
                <a:ea typeface="华文楷体" panose="02010600040101010101" pitchFamily="2" charset="-122"/>
              </a:rPr>
              <a:t>  </a:t>
            </a:r>
            <a:r>
              <a:rPr lang="zh-CN" altLang="zh-CN" b="1" dirty="0">
                <a:solidFill>
                  <a:srgbClr val="7030A0"/>
                </a:solidFill>
                <a:latin typeface="Arial"/>
                <a:ea typeface="华文楷体" panose="02010600040101010101" pitchFamily="2" charset="-122"/>
              </a:rPr>
              <a:t>三色标记</a:t>
            </a:r>
            <a:r>
              <a:rPr lang="zh-CN" altLang="zh-CN" b="1" dirty="0">
                <a:latin typeface="Arial"/>
                <a:ea typeface="华文楷体" panose="02010600040101010101" pitchFamily="2" charset="-122"/>
              </a:rPr>
              <a:t>（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tricolor marking</a:t>
            </a:r>
            <a:r>
              <a:rPr lang="zh-CN" altLang="zh-CN" b="1" dirty="0">
                <a:latin typeface="Arial"/>
                <a:ea typeface="华文楷体" panose="02010600040101010101" pitchFamily="2" charset="-122"/>
              </a:rPr>
              <a:t>）方案</a:t>
            </a:r>
            <a:endParaRPr lang="en-US" altLang="zh-CN" b="1" dirty="0">
              <a:latin typeface="Arial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latin typeface="Arial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Arial"/>
                <a:ea typeface="华文楷体" panose="02010600040101010101" pitchFamily="2" charset="-122"/>
              </a:rPr>
              <a:t>  例：</a:t>
            </a:r>
            <a:r>
              <a:rPr lang="en-US" altLang="zh-CN" i="1" dirty="0">
                <a:solidFill>
                  <a:srgbClr val="7030A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Baker</a:t>
            </a:r>
            <a:r>
              <a:rPr lang="en-US" altLang="zh-CN" b="1" dirty="0">
                <a:solidFill>
                  <a:srgbClr val="7030A0"/>
                </a:solidFill>
                <a:latin typeface="Arial"/>
                <a:ea typeface="华文楷体" panose="02010600040101010101" pitchFamily="2" charset="-122"/>
              </a:rPr>
              <a:t> </a:t>
            </a:r>
            <a:r>
              <a:rPr lang="zh-CN" altLang="zh-CN" b="1" dirty="0">
                <a:solidFill>
                  <a:srgbClr val="7030A0"/>
                </a:solidFill>
                <a:latin typeface="Arial"/>
                <a:ea typeface="华文楷体" panose="02010600040101010101" pitchFamily="2" charset="-122"/>
              </a:rPr>
              <a:t>增量回收算法</a:t>
            </a:r>
            <a:r>
              <a:rPr lang="zh-CN" altLang="zh-CN" b="1" dirty="0">
                <a:latin typeface="Arial"/>
                <a:ea typeface="华文楷体" panose="02010600040101010101" pitchFamily="2" charset="-122"/>
              </a:rPr>
              <a:t>（</a:t>
            </a:r>
            <a:r>
              <a:rPr lang="zh-CN" altLang="en-US" b="1" dirty="0">
                <a:latin typeface="Arial"/>
                <a:ea typeface="华文楷体" panose="02010600040101010101" pitchFamily="2" charset="-122"/>
              </a:rPr>
              <a:t>虎书</a:t>
            </a:r>
            <a:r>
              <a:rPr lang="zh-CN" altLang="zh-CN" b="1" dirty="0">
                <a:latin typeface="Arial"/>
                <a:ea typeface="华文楷体" panose="02010600040101010101" pitchFamily="2" charset="-122"/>
              </a:rPr>
              <a:t>）</a:t>
            </a:r>
            <a:endParaRPr lang="en-US" altLang="zh-CN" b="1" dirty="0">
              <a:latin typeface="Arial"/>
              <a:ea typeface="华文楷体" panose="02010600040101010101" pitchFamily="2" charset="-122"/>
            </a:endParaRPr>
          </a:p>
        </p:txBody>
      </p:sp>
      <p:sp>
        <p:nvSpPr>
          <p:cNvPr id="41989" name="AutoShape 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1990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1991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1992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8292025"/>
      </p:ext>
    </p:extLst>
  </p:cSld>
  <p:clrMapOvr>
    <a:masterClrMapping/>
  </p:clrMapOvr>
  <p:transition spd="med">
    <p:wipe dir="r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ChangeArrowheads="1"/>
          </p:cNvSpPr>
          <p:nvPr/>
        </p:nvSpPr>
        <p:spPr bwMode="auto">
          <a:xfrm>
            <a:off x="1259632" y="260648"/>
            <a:ext cx="6120978" cy="5478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3200" b="1" dirty="0">
                <a:solidFill>
                  <a:srgbClr val="800080"/>
                </a:solidFill>
                <a:ea typeface="华文行楷" pitchFamily="2" charset="-122"/>
              </a:rPr>
              <a:t>面向对象程序运行时组织</a:t>
            </a:r>
            <a:r>
              <a:rPr lang="zh-CN" altLang="en-US" sz="3200" b="1" dirty="0">
                <a:ea typeface="华文行楷" pitchFamily="2" charset="-122"/>
              </a:rPr>
              <a:t>（选讲）</a:t>
            </a:r>
          </a:p>
        </p:txBody>
      </p:sp>
      <p:sp>
        <p:nvSpPr>
          <p:cNvPr id="41987" name="Text Box 5"/>
          <p:cNvSpPr txBox="1">
            <a:spLocks noChangeArrowheads="1"/>
          </p:cNvSpPr>
          <p:nvPr/>
        </p:nvSpPr>
        <p:spPr bwMode="auto">
          <a:xfrm>
            <a:off x="685800" y="1265238"/>
            <a:ext cx="74866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理解“类”和“对象”的角色</a:t>
            </a:r>
          </a:p>
        </p:txBody>
      </p:sp>
      <p:sp>
        <p:nvSpPr>
          <p:cNvPr id="41988" name="Rectangle 6"/>
          <p:cNvSpPr>
            <a:spLocks noChangeArrowheads="1"/>
          </p:cNvSpPr>
          <p:nvPr/>
        </p:nvSpPr>
        <p:spPr bwMode="auto">
          <a:xfrm>
            <a:off x="1116013" y="1989138"/>
            <a:ext cx="7704137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类扮演的角色是程序的静态定义</a:t>
            </a:r>
          </a:p>
          <a:p>
            <a:pPr lvl="1">
              <a:buFontTx/>
              <a:buNone/>
            </a:pPr>
            <a:endParaRPr kumimoji="0"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Char char="-"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 对象扮演的角色是程序运行时的动态结构</a:t>
            </a:r>
          </a:p>
          <a:p>
            <a:pPr>
              <a:buFont typeface="Symbol" pitchFamily="18" charset="2"/>
              <a:buNone/>
            </a:pPr>
            <a:endParaRPr kumimoji="0"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Char char="-"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 类是一组运行时对象的共同性质的静态描述</a:t>
            </a:r>
          </a:p>
          <a:p>
            <a:pPr>
              <a:buFont typeface="Symbol" pitchFamily="18" charset="2"/>
              <a:buNone/>
            </a:pPr>
            <a:endParaRPr kumimoji="0"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>
              <a:buFontTx/>
              <a:buNone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   类的</a:t>
            </a:r>
            <a:r>
              <a:rPr kumimoji="0"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特征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feature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成员</a:t>
            </a:r>
            <a:r>
              <a:rPr kumimoji="0" lang="en-US" altLang="zh-CN" b="1" dirty="0">
                <a:latin typeface="+mn-lt"/>
                <a:ea typeface="华文楷体" panose="02010600040101010101" pitchFamily="2" charset="-122"/>
              </a:rPr>
              <a:t>:</a:t>
            </a:r>
          </a:p>
          <a:p>
            <a:pPr lvl="1">
              <a:buFontTx/>
              <a:buNone/>
            </a:pPr>
            <a:r>
              <a:rPr kumimoji="0" lang="en-US" altLang="zh-CN" b="1" dirty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       </a:t>
            </a:r>
            <a:r>
              <a:rPr kumimoji="0"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属性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attribute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和 </a:t>
            </a:r>
            <a:r>
              <a:rPr kumimoji="0"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例程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routine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）</a:t>
            </a:r>
            <a:endParaRPr kumimoji="0" lang="zh-CN" altLang="en-US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kumimoji="0"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Char char="-"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 每个对象都必定是某个类的一个</a:t>
            </a:r>
            <a:r>
              <a:rPr kumimoji="0"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实例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i="1" dirty="0">
                <a:latin typeface="+mn-lt"/>
                <a:ea typeface="华文楷体" panose="02010600040101010101" pitchFamily="2" charset="-122"/>
              </a:rPr>
              <a:t>instance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），</a:t>
            </a:r>
          </a:p>
          <a:p>
            <a:pPr>
              <a:buFont typeface="Symbol" pitchFamily="18" charset="2"/>
              <a:buNone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   而一个类可以创建有许多个对象</a:t>
            </a:r>
          </a:p>
          <a:p>
            <a:pPr lvl="1">
              <a:buFontTx/>
              <a:buNone/>
            </a:pPr>
            <a:endParaRPr kumimoji="0"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Char char="-"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 实例对象是在程序运行时，根据该对象所属类的属性</a:t>
            </a:r>
          </a:p>
          <a:p>
            <a:pPr>
              <a:buFont typeface="Symbol" pitchFamily="18" charset="2"/>
              <a:buNone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   动态地构造的</a:t>
            </a:r>
          </a:p>
        </p:txBody>
      </p:sp>
      <p:sp>
        <p:nvSpPr>
          <p:cNvPr id="41989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1990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1991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1992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974725" y="1336675"/>
            <a:ext cx="79898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面向对象程序运行时的特征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900113" y="1916113"/>
            <a:ext cx="7993062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endParaRPr kumimoji="0" lang="en-US" altLang="zh-CN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对象是类的一个实例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，是系统动态运行时一个物理</a:t>
            </a:r>
          </a:p>
          <a:p>
            <a:pPr lvl="1">
              <a:buFontTx/>
              <a:buNone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   结构的模块，是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按需要创建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、而不是预先分配的</a:t>
            </a:r>
          </a:p>
          <a:p>
            <a:pPr lvl="1">
              <a:buFontTx/>
              <a:buNone/>
            </a:pPr>
            <a:endParaRPr kumimoji="0" lang="zh-CN" altLang="en-US" sz="1000" b="1">
              <a:solidFill>
                <a:schemeClr val="tx1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对象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是在类实例化过程中，由类的属性定义所确定</a:t>
            </a:r>
          </a:p>
          <a:p>
            <a:pPr lvl="1">
              <a:buFontTx/>
              <a:buNone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   的一组域动态地组成，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每个域对应类中的一个属性</a:t>
            </a:r>
          </a:p>
          <a:p>
            <a:pPr lvl="1">
              <a:buFontTx/>
              <a:buNone/>
            </a:pPr>
            <a:endParaRPr kumimoji="0"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kumimoji="0" lang="zh-CN" altLang="en-US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执行一个面向对象程序就是创建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系统根类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的一个实</a:t>
            </a:r>
          </a:p>
          <a:p>
            <a:pPr lvl="1">
              <a:buFontTx/>
              <a:buNone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   例，并调用该实例的创建过程</a:t>
            </a:r>
          </a:p>
          <a:p>
            <a:pPr lvl="1">
              <a:buFontTx/>
              <a:buNone/>
            </a:pPr>
            <a:endParaRPr kumimoji="0"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kumimoji="0" lang="zh-CN" altLang="en-US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创建对象的过程即为实现该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对象初始化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，对于根类而</a:t>
            </a:r>
          </a:p>
          <a:p>
            <a:pPr lvl="1">
              <a:buFontTx/>
              <a:buNone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   言，创建其对象即执行该系统</a:t>
            </a:r>
          </a:p>
          <a:p>
            <a:pPr lvl="1">
              <a:buFontTx/>
              <a:buNone/>
            </a:pPr>
            <a:endParaRPr kumimoji="0"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kumimoji="0" lang="zh-CN" altLang="en-US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 创建根对象相当于通常软件启动 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main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，在非纯面向</a:t>
            </a:r>
          </a:p>
          <a:p>
            <a:pPr lvl="1">
              <a:buFontTx/>
              <a:buNone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   对象方式下，通常也用启动 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main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的方式创建根对象</a:t>
            </a:r>
          </a:p>
        </p:txBody>
      </p:sp>
      <p:sp>
        <p:nvSpPr>
          <p:cNvPr id="43012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3013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3014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3015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D4B73AF-8D0E-4BE3-A081-31BBEE4D1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260648"/>
            <a:ext cx="6120978" cy="5478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3200" b="1" dirty="0">
                <a:solidFill>
                  <a:srgbClr val="800080"/>
                </a:solidFill>
                <a:ea typeface="华文行楷" pitchFamily="2" charset="-122"/>
              </a:rPr>
              <a:t>面向对象程序运行时组织</a:t>
            </a:r>
            <a:r>
              <a:rPr lang="zh-CN" altLang="en-US" sz="3200" b="1" dirty="0">
                <a:ea typeface="华文行楷" pitchFamily="2" charset="-122"/>
              </a:rPr>
              <a:t>（选讲）</a:t>
            </a:r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5494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533400" y="140970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表达式的计算</a:t>
            </a:r>
          </a:p>
        </p:txBody>
      </p:sp>
      <p:sp>
        <p:nvSpPr>
          <p:cNvPr id="717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3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4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876300" y="2098675"/>
            <a:ext cx="8191500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在何处进行计算</a:t>
            </a:r>
            <a:endParaRPr kumimoji="0" lang="zh-CN" altLang="en-US" sz="28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在栈区计算</a:t>
            </a:r>
          </a:p>
          <a:p>
            <a:pPr lvl="1">
              <a:buFontTx/>
              <a:buNone/>
            </a:pPr>
            <a:endParaRPr kumimoji="0"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运算数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/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中间结果存放于当前活动记录或通用寄存器中</a:t>
            </a:r>
            <a:endParaRPr kumimoji="0" lang="zh-CN" altLang="en-US" b="1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在运算数栈计算</a:t>
            </a:r>
            <a:endParaRPr kumimoji="0" lang="zh-CN" altLang="en-US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kumimoji="0"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某些目标机采用专门的运算数栈用于表达式计算</a:t>
            </a:r>
          </a:p>
          <a:p>
            <a:pPr lvl="1">
              <a:buFontTx/>
              <a:buNone/>
            </a:pPr>
            <a:endParaRPr kumimoji="0"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   对于普通表达式（无函数调用），一般可以估算出能</a:t>
            </a:r>
          </a:p>
          <a:p>
            <a:pPr lvl="1">
              <a:buFontTx/>
              <a:buNone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   否在运算数栈上进行</a:t>
            </a:r>
          </a:p>
          <a:p>
            <a:pPr lvl="1">
              <a:buFontTx/>
              <a:buNone/>
            </a:pPr>
            <a:endParaRPr kumimoji="0"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   使用了递归函数的表达式的计算通常在栈区</a:t>
            </a:r>
          </a:p>
        </p:txBody>
      </p:sp>
    </p:spTree>
  </p:cSld>
  <p:clrMapOvr>
    <a:masterClrMapping/>
  </p:clrMapOvr>
  <p:transition spd="med">
    <p:wipe dir="r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>
            <a:spLocks noChangeArrowheads="1"/>
          </p:cNvSpPr>
          <p:nvPr/>
        </p:nvSpPr>
        <p:spPr bwMode="auto">
          <a:xfrm>
            <a:off x="1042988" y="1700213"/>
            <a:ext cx="64087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kumimoji="0" lang="zh-CN" altLang="en-US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创建根对象时的存储结构</a:t>
            </a:r>
          </a:p>
        </p:txBody>
      </p:sp>
      <p:sp>
        <p:nvSpPr>
          <p:cNvPr id="44035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4036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4037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4038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4039" name="Line 40"/>
          <p:cNvSpPr>
            <a:spLocks noChangeShapeType="1"/>
          </p:cNvSpPr>
          <p:nvPr/>
        </p:nvSpPr>
        <p:spPr bwMode="auto">
          <a:xfrm flipH="1">
            <a:off x="7307263" y="2276475"/>
            <a:ext cx="0" cy="352901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4040" name="Line 41"/>
          <p:cNvSpPr>
            <a:spLocks noChangeShapeType="1"/>
          </p:cNvSpPr>
          <p:nvPr/>
        </p:nvSpPr>
        <p:spPr bwMode="auto">
          <a:xfrm flipH="1">
            <a:off x="9036050" y="2276475"/>
            <a:ext cx="0" cy="360203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4041" name="Rectangle 42"/>
          <p:cNvSpPr>
            <a:spLocks noChangeArrowheads="1"/>
          </p:cNvSpPr>
          <p:nvPr/>
        </p:nvSpPr>
        <p:spPr bwMode="auto">
          <a:xfrm>
            <a:off x="7451725" y="5976938"/>
            <a:ext cx="1512888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0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堆式存储区</a:t>
            </a:r>
          </a:p>
        </p:txBody>
      </p:sp>
      <p:sp>
        <p:nvSpPr>
          <p:cNvPr id="44042" name="Rectangle 43"/>
          <p:cNvSpPr>
            <a:spLocks noChangeArrowheads="1"/>
          </p:cNvSpPr>
          <p:nvPr/>
        </p:nvSpPr>
        <p:spPr bwMode="auto">
          <a:xfrm>
            <a:off x="5362575" y="5949950"/>
            <a:ext cx="16573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0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栈式存储区</a:t>
            </a:r>
          </a:p>
        </p:txBody>
      </p:sp>
      <p:sp>
        <p:nvSpPr>
          <p:cNvPr id="44043" name="Rectangle 44"/>
          <p:cNvSpPr>
            <a:spLocks noChangeArrowheads="1"/>
          </p:cNvSpPr>
          <p:nvPr/>
        </p:nvSpPr>
        <p:spPr bwMode="auto">
          <a:xfrm>
            <a:off x="971550" y="2419350"/>
            <a:ext cx="2592388" cy="367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75000"/>
              <a:buFontTx/>
              <a:buChar char="•"/>
            </a:pPr>
            <a:r>
              <a:rPr lang="zh-CN" altLang="en-US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根对象的函数工作区中主要是运行该程序的启动参数，它们大都是根对象的成员。因而，根对象的函数工作区中主要存放对根对象的引用。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75000"/>
              <a:buFontTx/>
              <a:buNone/>
            </a:pPr>
            <a:endParaRPr lang="zh-CN" altLang="en-US" sz="10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75000"/>
              <a:buFontTx/>
              <a:buChar char="•"/>
            </a:pPr>
            <a:r>
              <a:rPr lang="zh-CN" altLang="en-US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创建的根对象存放在堆式存储区中。</a:t>
            </a:r>
          </a:p>
        </p:txBody>
      </p:sp>
      <p:grpSp>
        <p:nvGrpSpPr>
          <p:cNvPr id="44044" name="Group 55"/>
          <p:cNvGrpSpPr>
            <a:grpSpLocks/>
          </p:cNvGrpSpPr>
          <p:nvPr/>
        </p:nvGrpSpPr>
        <p:grpSpPr bwMode="auto">
          <a:xfrm>
            <a:off x="4138613" y="4365625"/>
            <a:ext cx="2665412" cy="1296988"/>
            <a:chOff x="2607" y="2750"/>
            <a:chExt cx="1679" cy="817"/>
          </a:xfrm>
        </p:grpSpPr>
        <p:sp>
          <p:nvSpPr>
            <p:cNvPr id="44052" name="Rectangle 46"/>
            <p:cNvSpPr>
              <a:spLocks noChangeArrowheads="1"/>
            </p:cNvSpPr>
            <p:nvPr/>
          </p:nvSpPr>
          <p:spPr bwMode="auto">
            <a:xfrm>
              <a:off x="3379" y="2839"/>
              <a:ext cx="907" cy="182"/>
            </a:xfrm>
            <a:prstGeom prst="rect">
              <a:avLst/>
            </a:prstGeom>
            <a:noFill/>
            <a:ln w="9525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buClrTx/>
                <a:buFontTx/>
                <a:buNone/>
              </a:pPr>
              <a:r>
                <a:rPr lang="zh-CN" altLang="en-US" sz="1800" b="1">
                  <a:solidFill>
                    <a:srgbClr val="80008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引用根对象</a:t>
              </a:r>
            </a:p>
          </p:txBody>
        </p:sp>
        <p:sp>
          <p:nvSpPr>
            <p:cNvPr id="44053" name="AutoShape 47"/>
            <p:cNvSpPr>
              <a:spLocks/>
            </p:cNvSpPr>
            <p:nvPr/>
          </p:nvSpPr>
          <p:spPr bwMode="auto">
            <a:xfrm>
              <a:off x="3288" y="2839"/>
              <a:ext cx="46" cy="499"/>
            </a:xfrm>
            <a:prstGeom prst="leftBrace">
              <a:avLst>
                <a:gd name="adj1" fmla="val 90399"/>
                <a:gd name="adj2" fmla="val 50000"/>
              </a:avLst>
            </a:prstGeom>
            <a:noFill/>
            <a:ln w="2857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4054" name="Rectangle 48"/>
            <p:cNvSpPr>
              <a:spLocks noChangeArrowheads="1"/>
            </p:cNvSpPr>
            <p:nvPr/>
          </p:nvSpPr>
          <p:spPr bwMode="auto">
            <a:xfrm>
              <a:off x="2607" y="2750"/>
              <a:ext cx="725" cy="8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zh-CN" altLang="en-US" sz="2000" b="1">
                  <a:solidFill>
                    <a:srgbClr val="80008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根对象</a:t>
              </a: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zh-CN" altLang="en-US" sz="2000" b="1">
                  <a:solidFill>
                    <a:srgbClr val="80008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构造例</a:t>
              </a: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zh-CN" altLang="en-US" sz="2000" b="1">
                  <a:solidFill>
                    <a:srgbClr val="80008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程的工</a:t>
              </a: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zh-CN" altLang="en-US" sz="2000" b="1">
                  <a:solidFill>
                    <a:srgbClr val="80008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作区</a:t>
              </a:r>
            </a:p>
          </p:txBody>
        </p:sp>
        <p:sp>
          <p:nvSpPr>
            <p:cNvPr id="44055" name="Rectangle 49"/>
            <p:cNvSpPr>
              <a:spLocks noChangeArrowheads="1"/>
            </p:cNvSpPr>
            <p:nvPr/>
          </p:nvSpPr>
          <p:spPr bwMode="auto">
            <a:xfrm>
              <a:off x="3378" y="3021"/>
              <a:ext cx="908" cy="317"/>
            </a:xfrm>
            <a:prstGeom prst="rect">
              <a:avLst/>
            </a:prstGeom>
            <a:noFill/>
            <a:ln w="9525" algn="ctr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44045" name="Line 50"/>
          <p:cNvSpPr>
            <a:spLocks noChangeShapeType="1"/>
          </p:cNvSpPr>
          <p:nvPr/>
        </p:nvSpPr>
        <p:spPr bwMode="auto">
          <a:xfrm flipH="1">
            <a:off x="6804025" y="2276475"/>
            <a:ext cx="0" cy="352901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4046" name="Line 51"/>
          <p:cNvSpPr>
            <a:spLocks noChangeShapeType="1"/>
          </p:cNvSpPr>
          <p:nvPr/>
        </p:nvSpPr>
        <p:spPr bwMode="auto">
          <a:xfrm>
            <a:off x="5292725" y="2276475"/>
            <a:ext cx="71438" cy="360045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44047" name="Group 52"/>
          <p:cNvGrpSpPr>
            <a:grpSpLocks/>
          </p:cNvGrpSpPr>
          <p:nvPr/>
        </p:nvGrpSpPr>
        <p:grpSpPr bwMode="auto">
          <a:xfrm>
            <a:off x="6731000" y="3213100"/>
            <a:ext cx="2087563" cy="1439863"/>
            <a:chOff x="3923" y="2069"/>
            <a:chExt cx="1315" cy="907"/>
          </a:xfrm>
        </p:grpSpPr>
        <p:sp>
          <p:nvSpPr>
            <p:cNvPr id="44050" name="Rectangle 53"/>
            <p:cNvSpPr>
              <a:spLocks noChangeArrowheads="1"/>
            </p:cNvSpPr>
            <p:nvPr/>
          </p:nvSpPr>
          <p:spPr bwMode="auto">
            <a:xfrm>
              <a:off x="4513" y="2069"/>
              <a:ext cx="725" cy="907"/>
            </a:xfrm>
            <a:prstGeom prst="rect">
              <a:avLst/>
            </a:prstGeom>
            <a:noFill/>
            <a:ln w="9525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buClrTx/>
                <a:buFontTx/>
                <a:buNone/>
              </a:pPr>
              <a:r>
                <a:rPr lang="zh-CN" altLang="en-US" sz="2000" b="1">
                  <a:solidFill>
                    <a:srgbClr val="80008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根对象</a:t>
              </a:r>
            </a:p>
          </p:txBody>
        </p:sp>
        <p:sp>
          <p:nvSpPr>
            <p:cNvPr id="44051" name="Line 54"/>
            <p:cNvSpPr>
              <a:spLocks noChangeShapeType="1"/>
            </p:cNvSpPr>
            <p:nvPr/>
          </p:nvSpPr>
          <p:spPr bwMode="auto">
            <a:xfrm flipV="1">
              <a:off x="3923" y="2069"/>
              <a:ext cx="590" cy="862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44049" name="Text Box 57"/>
          <p:cNvSpPr txBox="1">
            <a:spLocks noChangeArrowheads="1"/>
          </p:cNvSpPr>
          <p:nvPr/>
        </p:nvSpPr>
        <p:spPr bwMode="auto">
          <a:xfrm>
            <a:off x="684213" y="1125538"/>
            <a:ext cx="64055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面向对象程序运行时的特征</a:t>
            </a:r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A7DEAB2C-4CCD-4620-9662-01ED5D05C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260648"/>
            <a:ext cx="6120978" cy="5478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3200" b="1" dirty="0">
                <a:solidFill>
                  <a:srgbClr val="800080"/>
                </a:solidFill>
                <a:ea typeface="华文行楷" pitchFamily="2" charset="-122"/>
              </a:rPr>
              <a:t>面向对象程序运行时组织</a:t>
            </a:r>
            <a:r>
              <a:rPr lang="zh-CN" altLang="en-US" sz="3200" b="1" dirty="0">
                <a:ea typeface="华文行楷" pitchFamily="2" charset="-122"/>
              </a:rPr>
              <a:t>（选讲）</a:t>
            </a:r>
          </a:p>
        </p:txBody>
      </p:sp>
    </p:spTree>
  </p:cSld>
  <p:clrMapOvr>
    <a:masterClrMapping/>
  </p:clrMapOvr>
  <p:transition spd="med">
    <p:wipe dir="r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5"/>
          <p:cNvSpPr>
            <a:spLocks noChangeArrowheads="1"/>
          </p:cNvSpPr>
          <p:nvPr/>
        </p:nvSpPr>
        <p:spPr bwMode="auto">
          <a:xfrm>
            <a:off x="900113" y="1754188"/>
            <a:ext cx="8064500" cy="4678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kumimoji="0" lang="zh-CN" altLang="en-US" sz="28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例程运行时的特征</a:t>
            </a: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kumimoji="0"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  每个例程都必定是某个类的成员，且每个例程都只能</a:t>
            </a:r>
          </a:p>
          <a:p>
            <a:pPr lvl="1">
              <a:buFontTx/>
              <a:buNone/>
            </a:pPr>
            <a:r>
              <a:rPr kumimoji="0"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   把它的计算施加在它所属类所创建的对象上。因而在</a:t>
            </a:r>
          </a:p>
          <a:p>
            <a:pPr lvl="1">
              <a:buFontTx/>
              <a:buNone/>
            </a:pPr>
            <a:r>
              <a:rPr kumimoji="0"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   一个</a:t>
            </a:r>
            <a:r>
              <a:rPr kumimoji="0" lang="zh-CN" altLang="en-US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例程执行前</a:t>
            </a:r>
            <a:r>
              <a:rPr kumimoji="0"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，首先要求</a:t>
            </a:r>
            <a:r>
              <a:rPr kumimoji="0" lang="zh-CN" altLang="en-US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它所施加计算的对象已经</a:t>
            </a:r>
          </a:p>
          <a:p>
            <a:pPr lvl="1">
              <a:buFontTx/>
              <a:buNone/>
            </a:pPr>
            <a:r>
              <a:rPr kumimoji="0" lang="zh-CN" altLang="en-US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存在</a:t>
            </a:r>
            <a:r>
              <a:rPr kumimoji="0"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，否则要求先创建该对象。</a:t>
            </a:r>
          </a:p>
          <a:p>
            <a:pPr lvl="1">
              <a:buFontTx/>
              <a:buNone/>
            </a:pPr>
            <a:r>
              <a:rPr kumimoji="0" lang="zh-CN" altLang="en-US" sz="1000" b="1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endParaRPr kumimoji="0" lang="zh-CN" altLang="en-US" sz="1000" b="1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kumimoji="0"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  一个例程执行时，其参数除实参外，还用到它所施加</a:t>
            </a:r>
          </a:p>
          <a:p>
            <a:pPr lvl="1">
              <a:buFontTx/>
              <a:buNone/>
            </a:pPr>
            <a:r>
              <a:rPr kumimoji="0"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   计算的对象，它们与该例程的局部量及返回值一起组</a:t>
            </a:r>
          </a:p>
          <a:p>
            <a:pPr lvl="1">
              <a:buFontTx/>
              <a:buNone/>
            </a:pPr>
            <a:r>
              <a:rPr kumimoji="0"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   成一个该例程的工作区（放在栈式存储区中）。</a:t>
            </a:r>
          </a:p>
          <a:p>
            <a:pPr lvl="1">
              <a:buFontTx/>
              <a:buNone/>
            </a:pPr>
            <a:endParaRPr kumimoji="0" lang="zh-CN" altLang="en-US" sz="10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kumimoji="0"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kumimoji="0"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例程工作区中的局部量若是较为复杂数据结构，则</a:t>
            </a:r>
            <a:r>
              <a:rPr kumimoji="0" lang="zh-CN" altLang="en-US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</a:p>
          <a:p>
            <a:pPr lvl="1">
              <a:buFontTx/>
              <a:buNone/>
            </a:pPr>
            <a:r>
              <a:rPr kumimoji="0" lang="zh-CN" altLang="en-US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工作区中存放对</a:t>
            </a:r>
            <a:r>
              <a:rPr kumimoji="0"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该</a:t>
            </a:r>
            <a:r>
              <a:rPr kumimoji="0" lang="zh-CN" altLang="en-US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复杂数据结构的一个引用</a:t>
            </a:r>
            <a:r>
              <a:rPr kumimoji="0"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，并在堆</a:t>
            </a:r>
          </a:p>
          <a:p>
            <a:pPr lvl="1">
              <a:buFontTx/>
              <a:buNone/>
            </a:pPr>
            <a:r>
              <a:rPr kumimoji="0"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   式存储区中创建一个该复杂数据结构的对象。</a:t>
            </a:r>
          </a:p>
        </p:txBody>
      </p:sp>
      <p:sp>
        <p:nvSpPr>
          <p:cNvPr id="45059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5060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5061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5062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5064" name="Text Box 12"/>
          <p:cNvSpPr txBox="1">
            <a:spLocks noChangeArrowheads="1"/>
          </p:cNvSpPr>
          <p:nvPr/>
        </p:nvSpPr>
        <p:spPr bwMode="auto">
          <a:xfrm>
            <a:off x="685800" y="1120775"/>
            <a:ext cx="79898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面向对象程序运行时的特征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792633D6-A254-4A52-A0FC-BEB1FF306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260648"/>
            <a:ext cx="6120978" cy="5478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3200" b="1" dirty="0">
                <a:solidFill>
                  <a:srgbClr val="800080"/>
                </a:solidFill>
                <a:ea typeface="华文行楷" pitchFamily="2" charset="-122"/>
              </a:rPr>
              <a:t>面向对象程序运行时组织</a:t>
            </a:r>
            <a:r>
              <a:rPr lang="zh-CN" altLang="en-US" sz="3200" b="1" dirty="0">
                <a:ea typeface="华文行楷" pitchFamily="2" charset="-122"/>
              </a:rPr>
              <a:t>（选讲）</a:t>
            </a:r>
          </a:p>
        </p:txBody>
      </p:sp>
    </p:spTree>
  </p:cSld>
  <p:clrMapOvr>
    <a:masterClrMapping/>
  </p:clrMapOvr>
  <p:transition spd="med">
    <p:wipe dir="r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4"/>
          <p:cNvSpPr txBox="1">
            <a:spLocks noChangeArrowheads="1"/>
          </p:cNvSpPr>
          <p:nvPr/>
        </p:nvSpPr>
        <p:spPr bwMode="auto">
          <a:xfrm>
            <a:off x="830263" y="1336675"/>
            <a:ext cx="78454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对象的存储组织</a:t>
            </a:r>
          </a:p>
        </p:txBody>
      </p:sp>
      <p:sp>
        <p:nvSpPr>
          <p:cNvPr id="46083" name="Rectangle 5"/>
          <p:cNvSpPr>
            <a:spLocks noChangeArrowheads="1"/>
          </p:cNvSpPr>
          <p:nvPr/>
        </p:nvSpPr>
        <p:spPr bwMode="auto">
          <a:xfrm>
            <a:off x="1187450" y="1989138"/>
            <a:ext cx="7488238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一个</a:t>
            </a:r>
            <a:r>
              <a:rPr lang="zh-CN" altLang="en-US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简单机制</a:t>
            </a: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是，初始化代码将所有当前的继承特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    征（属性和例程）直接地复制到对象存储区中（将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    例程当作代码指针）。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    但这样做较浪费空间</a:t>
            </a:r>
            <a:r>
              <a:rPr kumimoji="0"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  <p:sp>
        <p:nvSpPr>
          <p:cNvPr id="46084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5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6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7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7A41521-8A7D-44B9-AD85-F4201FF6D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260648"/>
            <a:ext cx="6120978" cy="5478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3200" b="1" dirty="0">
                <a:solidFill>
                  <a:srgbClr val="800080"/>
                </a:solidFill>
                <a:ea typeface="华文行楷" pitchFamily="2" charset="-122"/>
              </a:rPr>
              <a:t>面向对象程序运行时组织</a:t>
            </a:r>
            <a:r>
              <a:rPr lang="zh-CN" altLang="en-US" sz="3200" b="1" dirty="0">
                <a:ea typeface="华文行楷" pitchFamily="2" charset="-122"/>
              </a:rPr>
              <a:t>（选讲）</a:t>
            </a:r>
          </a:p>
        </p:txBody>
      </p:sp>
    </p:spTree>
  </p:cSld>
  <p:clrMapOvr>
    <a:masterClrMapping/>
  </p:clrMapOvr>
  <p:transition spd="med">
    <p:wipe dir="r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5"/>
          <p:cNvSpPr>
            <a:spLocks noChangeArrowheads="1"/>
          </p:cNvSpPr>
          <p:nvPr/>
        </p:nvSpPr>
        <p:spPr bwMode="auto">
          <a:xfrm>
            <a:off x="971550" y="1773238"/>
            <a:ext cx="8172450" cy="4739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另一种方法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是在执行时将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类结构的一个完整的描述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保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 存在每个类的存储中，由超类指针维护继承性（形成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 所谓的继承图）。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每个对象保存一个指向其定义类的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指针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，作为一个附加的域和它的属性变量放在一起，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 通过这个类就可找到所有（局部和继承的）的例程。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 此时，只记录一次例程指针（在类结构中），且对于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 每个对象并不将其复制到存储器中。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 其缺点在于：虽然属性变量具有可预测的偏移量（如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 在标准环境中的局部变量一样），但例程却没有， 它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 们必须由带有查询功能的符号表结构中的名字来维护。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 这是对于诸如 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Smalltalk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等强动态性语言的合理的结构，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 因为类结构可以在执行中改变。</a:t>
            </a:r>
          </a:p>
        </p:txBody>
      </p:sp>
      <p:sp>
        <p:nvSpPr>
          <p:cNvPr id="47107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108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109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110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112" name="Text Box 12"/>
          <p:cNvSpPr txBox="1">
            <a:spLocks noChangeArrowheads="1"/>
          </p:cNvSpPr>
          <p:nvPr/>
        </p:nvSpPr>
        <p:spPr bwMode="auto">
          <a:xfrm>
            <a:off x="755650" y="1196975"/>
            <a:ext cx="74866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对象的存储组织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96881C38-C0AD-481D-89EE-56F113DF6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260648"/>
            <a:ext cx="6120978" cy="5478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3200" b="1" dirty="0">
                <a:solidFill>
                  <a:srgbClr val="800080"/>
                </a:solidFill>
                <a:ea typeface="华文行楷" pitchFamily="2" charset="-122"/>
              </a:rPr>
              <a:t>面向对象程序运行时组织</a:t>
            </a:r>
            <a:r>
              <a:rPr lang="zh-CN" altLang="en-US" sz="3200" b="1" dirty="0">
                <a:ea typeface="华文行楷" pitchFamily="2" charset="-122"/>
              </a:rPr>
              <a:t>（选讲）</a:t>
            </a:r>
          </a:p>
        </p:txBody>
      </p:sp>
    </p:spTree>
  </p:cSld>
  <p:clrMapOvr>
    <a:masterClrMapping/>
  </p:clrMapOvr>
  <p:transition spd="med">
    <p:wipe dir="r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5"/>
          <p:cNvSpPr>
            <a:spLocks noChangeArrowheads="1"/>
          </p:cNvSpPr>
          <p:nvPr/>
        </p:nvSpPr>
        <p:spPr bwMode="auto">
          <a:xfrm>
            <a:off x="898525" y="2079625"/>
            <a:ext cx="8137525" cy="2523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一种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折衷方案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：计算出每个类的可用例程的代码指针列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表（称为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例程索引表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，如 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C++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的 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Vtable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，简称虚表）。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其优点在于：可做出安排以使每个例程都有一个可预测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的偏移量，而且也不再需要用一系列表查询遍历类的层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次结构。这样，每个对象不仅包括属性变量，还包括了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一个相应的例程索引表的指针（不是类结构的指针）。</a:t>
            </a:r>
          </a:p>
        </p:txBody>
      </p:sp>
      <p:sp>
        <p:nvSpPr>
          <p:cNvPr id="48131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2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3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4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6" name="Text Box 12"/>
          <p:cNvSpPr txBox="1">
            <a:spLocks noChangeArrowheads="1"/>
          </p:cNvSpPr>
          <p:nvPr/>
        </p:nvSpPr>
        <p:spPr bwMode="auto">
          <a:xfrm>
            <a:off x="611188" y="1409700"/>
            <a:ext cx="74866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对象的存储组织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356D2CB-F346-4AB0-BED6-9E668BB90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260648"/>
            <a:ext cx="6120978" cy="5478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3200" b="1" dirty="0">
                <a:solidFill>
                  <a:srgbClr val="800080"/>
                </a:solidFill>
                <a:ea typeface="华文行楷" pitchFamily="2" charset="-122"/>
              </a:rPr>
              <a:t>面向对象程序运行时组织</a:t>
            </a:r>
            <a:r>
              <a:rPr lang="zh-CN" altLang="en-US" sz="3200" b="1" dirty="0">
                <a:ea typeface="华文行楷" pitchFamily="2" charset="-122"/>
              </a:rPr>
              <a:t>（选讲）</a:t>
            </a:r>
          </a:p>
        </p:txBody>
      </p:sp>
    </p:spTree>
  </p:cSld>
  <p:clrMapOvr>
    <a:masterClrMapping/>
  </p:clrMapOvr>
  <p:transition spd="med">
    <p:wipe dir="r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4"/>
          <p:cNvSpPr txBox="1">
            <a:spLocks noChangeArrowheads="1"/>
          </p:cNvSpPr>
          <p:nvPr/>
        </p:nvSpPr>
        <p:spPr bwMode="auto">
          <a:xfrm>
            <a:off x="755650" y="1052513"/>
            <a:ext cx="76327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kumimoji="0"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某个单继承</a:t>
            </a:r>
            <a:r>
              <a:rPr kumimoji="0"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O-O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语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言的对象存储示例</a:t>
            </a:r>
          </a:p>
        </p:txBody>
      </p:sp>
      <p:sp>
        <p:nvSpPr>
          <p:cNvPr id="49155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156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157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158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159" name="Text Box 11"/>
          <p:cNvSpPr txBox="1">
            <a:spLocks noChangeArrowheads="1"/>
          </p:cNvSpPr>
          <p:nvPr/>
        </p:nvSpPr>
        <p:spPr bwMode="auto">
          <a:xfrm>
            <a:off x="1208088" y="1700213"/>
            <a:ext cx="6172200" cy="180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1600" b="1">
                <a:latin typeface="+mn-lt"/>
                <a:ea typeface="华文楷体" panose="02010600040101010101" pitchFamily="2" charset="-122"/>
              </a:rPr>
              <a:t> class A { int x; void f (){…} }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1600" b="1">
                <a:latin typeface="+mn-lt"/>
                <a:ea typeface="华文楷体" panose="02010600040101010101" pitchFamily="2" charset="-122"/>
              </a:rPr>
              <a:t> class B extends A {void g(){…} }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1600" b="1">
                <a:latin typeface="+mn-lt"/>
                <a:ea typeface="华文楷体" panose="02010600040101010101" pitchFamily="2" charset="-122"/>
              </a:rPr>
              <a:t> class C entends B {void g(){…} }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1600" b="1">
                <a:latin typeface="+mn-lt"/>
                <a:ea typeface="华文楷体" panose="02010600040101010101" pitchFamily="2" charset="-122"/>
              </a:rPr>
              <a:t> class D extends C{bool y; void f (){…}}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1600" b="1">
                <a:latin typeface="+mn-lt"/>
                <a:ea typeface="华文楷体" panose="02010600040101010101" pitchFamily="2" charset="-122"/>
              </a:rPr>
              <a:t> class A a; class B b; class C c; class D d1,d2;</a:t>
            </a:r>
          </a:p>
        </p:txBody>
      </p:sp>
      <p:sp>
        <p:nvSpPr>
          <p:cNvPr id="49160" name="Text Box 12"/>
          <p:cNvSpPr txBox="1">
            <a:spLocks noChangeArrowheads="1"/>
          </p:cNvSpPr>
          <p:nvPr/>
        </p:nvSpPr>
        <p:spPr bwMode="auto">
          <a:xfrm>
            <a:off x="4587875" y="4392613"/>
            <a:ext cx="914400" cy="346075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1600" b="1">
                <a:latin typeface="+mn-lt"/>
                <a:ea typeface="华文楷体" panose="02010600040101010101" pitchFamily="2" charset="-122"/>
              </a:rPr>
              <a:t>x</a:t>
            </a:r>
          </a:p>
        </p:txBody>
      </p:sp>
      <p:sp>
        <p:nvSpPr>
          <p:cNvPr id="49161" name="Text Box 13"/>
          <p:cNvSpPr txBox="1">
            <a:spLocks noChangeArrowheads="1"/>
          </p:cNvSpPr>
          <p:nvPr/>
        </p:nvSpPr>
        <p:spPr bwMode="auto">
          <a:xfrm>
            <a:off x="4587875" y="4046538"/>
            <a:ext cx="914400" cy="346075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endParaRPr lang="zh-CN" altLang="zh-CN" sz="1600" b="1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162" name="Text Box 14"/>
          <p:cNvSpPr txBox="1">
            <a:spLocks noChangeArrowheads="1"/>
          </p:cNvSpPr>
          <p:nvPr/>
        </p:nvSpPr>
        <p:spPr bwMode="auto">
          <a:xfrm>
            <a:off x="6035675" y="4392613"/>
            <a:ext cx="914400" cy="346075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1600" b="1">
                <a:latin typeface="+mn-lt"/>
                <a:ea typeface="华文楷体" panose="02010600040101010101" pitchFamily="2" charset="-122"/>
              </a:rPr>
              <a:t>x</a:t>
            </a:r>
          </a:p>
        </p:txBody>
      </p:sp>
      <p:sp>
        <p:nvSpPr>
          <p:cNvPr id="49163" name="Text Box 15"/>
          <p:cNvSpPr txBox="1">
            <a:spLocks noChangeArrowheads="1"/>
          </p:cNvSpPr>
          <p:nvPr/>
        </p:nvSpPr>
        <p:spPr bwMode="auto">
          <a:xfrm>
            <a:off x="6035675" y="4046538"/>
            <a:ext cx="914400" cy="346075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endParaRPr lang="zh-CN" altLang="zh-CN" sz="1600" b="1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164" name="Text Box 16"/>
          <p:cNvSpPr txBox="1">
            <a:spLocks noChangeArrowheads="1"/>
          </p:cNvSpPr>
          <p:nvPr/>
        </p:nvSpPr>
        <p:spPr bwMode="auto">
          <a:xfrm>
            <a:off x="6035675" y="4748213"/>
            <a:ext cx="914400" cy="346075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1600" b="1">
                <a:latin typeface="+mn-lt"/>
                <a:ea typeface="华文楷体" panose="02010600040101010101" pitchFamily="2" charset="-122"/>
              </a:rPr>
              <a:t>y</a:t>
            </a:r>
          </a:p>
        </p:txBody>
      </p:sp>
      <p:sp>
        <p:nvSpPr>
          <p:cNvPr id="49165" name="Text Box 17"/>
          <p:cNvSpPr txBox="1">
            <a:spLocks noChangeArrowheads="1"/>
          </p:cNvSpPr>
          <p:nvPr/>
        </p:nvSpPr>
        <p:spPr bwMode="auto">
          <a:xfrm>
            <a:off x="4587875" y="3748088"/>
            <a:ext cx="9144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zh-CN" altLang="en-US" sz="16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对象</a:t>
            </a:r>
            <a:r>
              <a:rPr lang="en-US" altLang="zh-CN" sz="16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c</a:t>
            </a:r>
          </a:p>
        </p:txBody>
      </p:sp>
      <p:sp>
        <p:nvSpPr>
          <p:cNvPr id="49166" name="Text Box 18"/>
          <p:cNvSpPr txBox="1">
            <a:spLocks noChangeArrowheads="1"/>
          </p:cNvSpPr>
          <p:nvPr/>
        </p:nvSpPr>
        <p:spPr bwMode="auto">
          <a:xfrm>
            <a:off x="6035675" y="3716338"/>
            <a:ext cx="9144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zh-CN" altLang="en-US" sz="16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对象</a:t>
            </a:r>
            <a:r>
              <a:rPr lang="en-US" altLang="zh-CN" sz="16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d1</a:t>
            </a:r>
          </a:p>
        </p:txBody>
      </p:sp>
      <p:sp>
        <p:nvSpPr>
          <p:cNvPr id="49167" name="Text Box 19"/>
          <p:cNvSpPr txBox="1">
            <a:spLocks noChangeArrowheads="1"/>
          </p:cNvSpPr>
          <p:nvPr/>
        </p:nvSpPr>
        <p:spPr bwMode="auto">
          <a:xfrm>
            <a:off x="7483475" y="3748088"/>
            <a:ext cx="9144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zh-CN" altLang="en-US" sz="16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对象</a:t>
            </a:r>
            <a:r>
              <a:rPr lang="en-US" altLang="zh-CN" sz="16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d2</a:t>
            </a:r>
          </a:p>
        </p:txBody>
      </p:sp>
      <p:sp>
        <p:nvSpPr>
          <p:cNvPr id="49168" name="Text Box 20"/>
          <p:cNvSpPr txBox="1">
            <a:spLocks noChangeArrowheads="1"/>
          </p:cNvSpPr>
          <p:nvPr/>
        </p:nvSpPr>
        <p:spPr bwMode="auto">
          <a:xfrm>
            <a:off x="7483475" y="4398963"/>
            <a:ext cx="914400" cy="346075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1600" b="1">
                <a:latin typeface="+mn-lt"/>
                <a:ea typeface="华文楷体" panose="02010600040101010101" pitchFamily="2" charset="-122"/>
              </a:rPr>
              <a:t>x</a:t>
            </a:r>
          </a:p>
        </p:txBody>
      </p:sp>
      <p:sp>
        <p:nvSpPr>
          <p:cNvPr id="49169" name="Text Box 21"/>
          <p:cNvSpPr txBox="1">
            <a:spLocks noChangeArrowheads="1"/>
          </p:cNvSpPr>
          <p:nvPr/>
        </p:nvSpPr>
        <p:spPr bwMode="auto">
          <a:xfrm>
            <a:off x="7483475" y="4052888"/>
            <a:ext cx="914400" cy="346075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endParaRPr lang="zh-CN" altLang="zh-CN" sz="1600" b="1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170" name="Text Box 22"/>
          <p:cNvSpPr txBox="1">
            <a:spLocks noChangeArrowheads="1"/>
          </p:cNvSpPr>
          <p:nvPr/>
        </p:nvSpPr>
        <p:spPr bwMode="auto">
          <a:xfrm>
            <a:off x="7483475" y="4738688"/>
            <a:ext cx="914400" cy="346075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1600" b="1">
                <a:latin typeface="+mn-lt"/>
                <a:ea typeface="华文楷体" panose="02010600040101010101" pitchFamily="2" charset="-122"/>
              </a:rPr>
              <a:t>y</a:t>
            </a:r>
          </a:p>
        </p:txBody>
      </p:sp>
      <p:sp>
        <p:nvSpPr>
          <p:cNvPr id="49171" name="Text Box 23"/>
          <p:cNvSpPr txBox="1">
            <a:spLocks noChangeArrowheads="1"/>
          </p:cNvSpPr>
          <p:nvPr/>
        </p:nvSpPr>
        <p:spPr bwMode="auto">
          <a:xfrm>
            <a:off x="3216275" y="4392613"/>
            <a:ext cx="914400" cy="346075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1600" b="1">
                <a:latin typeface="+mn-lt"/>
                <a:ea typeface="华文楷体" panose="02010600040101010101" pitchFamily="2" charset="-122"/>
              </a:rPr>
              <a:t>x</a:t>
            </a:r>
          </a:p>
        </p:txBody>
      </p:sp>
      <p:sp>
        <p:nvSpPr>
          <p:cNvPr id="49172" name="Text Box 24"/>
          <p:cNvSpPr txBox="1">
            <a:spLocks noChangeArrowheads="1"/>
          </p:cNvSpPr>
          <p:nvPr/>
        </p:nvSpPr>
        <p:spPr bwMode="auto">
          <a:xfrm>
            <a:off x="3216275" y="4046538"/>
            <a:ext cx="914400" cy="346075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endParaRPr lang="zh-CN" altLang="zh-CN" sz="1600" b="1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173" name="Text Box 25"/>
          <p:cNvSpPr txBox="1">
            <a:spLocks noChangeArrowheads="1"/>
          </p:cNvSpPr>
          <p:nvPr/>
        </p:nvSpPr>
        <p:spPr bwMode="auto">
          <a:xfrm>
            <a:off x="3216275" y="3748088"/>
            <a:ext cx="9144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zh-CN" altLang="en-US" sz="16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对象</a:t>
            </a:r>
            <a:r>
              <a:rPr lang="en-US" altLang="zh-CN" sz="16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b</a:t>
            </a:r>
          </a:p>
        </p:txBody>
      </p:sp>
      <p:sp>
        <p:nvSpPr>
          <p:cNvPr id="49174" name="Text Box 26"/>
          <p:cNvSpPr txBox="1">
            <a:spLocks noChangeArrowheads="1"/>
          </p:cNvSpPr>
          <p:nvPr/>
        </p:nvSpPr>
        <p:spPr bwMode="auto">
          <a:xfrm>
            <a:off x="1844675" y="4392613"/>
            <a:ext cx="914400" cy="346075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1600" b="1">
                <a:latin typeface="+mn-lt"/>
                <a:ea typeface="华文楷体" panose="02010600040101010101" pitchFamily="2" charset="-122"/>
              </a:rPr>
              <a:t>x</a:t>
            </a:r>
          </a:p>
        </p:txBody>
      </p:sp>
      <p:sp>
        <p:nvSpPr>
          <p:cNvPr id="49175" name="Text Box 27"/>
          <p:cNvSpPr txBox="1">
            <a:spLocks noChangeArrowheads="1"/>
          </p:cNvSpPr>
          <p:nvPr/>
        </p:nvSpPr>
        <p:spPr bwMode="auto">
          <a:xfrm>
            <a:off x="1844675" y="4046538"/>
            <a:ext cx="914400" cy="346075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endParaRPr lang="zh-CN" altLang="zh-CN" sz="1600" b="1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176" name="Text Box 28"/>
          <p:cNvSpPr txBox="1">
            <a:spLocks noChangeArrowheads="1"/>
          </p:cNvSpPr>
          <p:nvPr/>
        </p:nvSpPr>
        <p:spPr bwMode="auto">
          <a:xfrm>
            <a:off x="1844675" y="3748088"/>
            <a:ext cx="914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zh-CN" altLang="en-US" sz="16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对象</a:t>
            </a:r>
            <a:r>
              <a:rPr lang="en-US" altLang="zh-CN" sz="16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</a:t>
            </a:r>
          </a:p>
        </p:txBody>
      </p:sp>
      <p:sp>
        <p:nvSpPr>
          <p:cNvPr id="49177" name="Text Box 29"/>
          <p:cNvSpPr txBox="1">
            <a:spLocks noChangeArrowheads="1"/>
          </p:cNvSpPr>
          <p:nvPr/>
        </p:nvSpPr>
        <p:spPr bwMode="auto">
          <a:xfrm>
            <a:off x="1844675" y="5497513"/>
            <a:ext cx="914400" cy="346075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1600" b="1">
                <a:latin typeface="+mn-lt"/>
                <a:ea typeface="华文楷体" panose="02010600040101010101" pitchFamily="2" charset="-122"/>
              </a:rPr>
              <a:t>A_f</a:t>
            </a:r>
          </a:p>
        </p:txBody>
      </p:sp>
      <p:sp>
        <p:nvSpPr>
          <p:cNvPr id="49178" name="Text Box 30"/>
          <p:cNvSpPr txBox="1">
            <a:spLocks noChangeArrowheads="1"/>
          </p:cNvSpPr>
          <p:nvPr/>
        </p:nvSpPr>
        <p:spPr bwMode="auto">
          <a:xfrm>
            <a:off x="1844675" y="5199063"/>
            <a:ext cx="9144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zh-CN" altLang="en-US" sz="16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类</a:t>
            </a:r>
            <a:r>
              <a:rPr lang="en-US" altLang="zh-CN" sz="16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</a:t>
            </a:r>
          </a:p>
        </p:txBody>
      </p:sp>
      <p:sp>
        <p:nvSpPr>
          <p:cNvPr id="49179" name="Text Box 31"/>
          <p:cNvSpPr txBox="1">
            <a:spLocks noChangeArrowheads="1"/>
          </p:cNvSpPr>
          <p:nvPr/>
        </p:nvSpPr>
        <p:spPr bwMode="auto">
          <a:xfrm>
            <a:off x="3216275" y="5843588"/>
            <a:ext cx="914400" cy="346075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1600" b="1">
                <a:latin typeface="+mn-lt"/>
                <a:ea typeface="华文楷体" panose="02010600040101010101" pitchFamily="2" charset="-122"/>
              </a:rPr>
              <a:t>B_g</a:t>
            </a:r>
          </a:p>
        </p:txBody>
      </p:sp>
      <p:sp>
        <p:nvSpPr>
          <p:cNvPr id="49180" name="Text Box 32"/>
          <p:cNvSpPr txBox="1">
            <a:spLocks noChangeArrowheads="1"/>
          </p:cNvSpPr>
          <p:nvPr/>
        </p:nvSpPr>
        <p:spPr bwMode="auto">
          <a:xfrm>
            <a:off x="3216275" y="5497513"/>
            <a:ext cx="914400" cy="346075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1600" b="1">
                <a:latin typeface="+mn-lt"/>
                <a:ea typeface="华文楷体" panose="02010600040101010101" pitchFamily="2" charset="-122"/>
              </a:rPr>
              <a:t>A_f</a:t>
            </a:r>
          </a:p>
        </p:txBody>
      </p:sp>
      <p:sp>
        <p:nvSpPr>
          <p:cNvPr id="49181" name="Text Box 33"/>
          <p:cNvSpPr txBox="1">
            <a:spLocks noChangeArrowheads="1"/>
          </p:cNvSpPr>
          <p:nvPr/>
        </p:nvSpPr>
        <p:spPr bwMode="auto">
          <a:xfrm>
            <a:off x="3216275" y="5199063"/>
            <a:ext cx="9144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zh-CN" altLang="en-US" sz="16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类</a:t>
            </a:r>
            <a:r>
              <a:rPr lang="en-US" altLang="zh-CN" sz="16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B</a:t>
            </a:r>
          </a:p>
        </p:txBody>
      </p:sp>
      <p:sp>
        <p:nvSpPr>
          <p:cNvPr id="49182" name="Text Box 34"/>
          <p:cNvSpPr txBox="1">
            <a:spLocks noChangeArrowheads="1"/>
          </p:cNvSpPr>
          <p:nvPr/>
        </p:nvSpPr>
        <p:spPr bwMode="auto">
          <a:xfrm>
            <a:off x="4587875" y="5843588"/>
            <a:ext cx="914400" cy="346075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1600" b="1">
                <a:latin typeface="+mn-lt"/>
                <a:ea typeface="华文楷体" panose="02010600040101010101" pitchFamily="2" charset="-122"/>
              </a:rPr>
              <a:t>C_g</a:t>
            </a:r>
          </a:p>
        </p:txBody>
      </p:sp>
      <p:sp>
        <p:nvSpPr>
          <p:cNvPr id="49183" name="Text Box 35"/>
          <p:cNvSpPr txBox="1">
            <a:spLocks noChangeArrowheads="1"/>
          </p:cNvSpPr>
          <p:nvPr/>
        </p:nvSpPr>
        <p:spPr bwMode="auto">
          <a:xfrm>
            <a:off x="4587875" y="5497513"/>
            <a:ext cx="914400" cy="346075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1600" b="1">
                <a:latin typeface="+mn-lt"/>
                <a:ea typeface="华文楷体" panose="02010600040101010101" pitchFamily="2" charset="-122"/>
              </a:rPr>
              <a:t>A_f</a:t>
            </a:r>
          </a:p>
        </p:txBody>
      </p:sp>
      <p:sp>
        <p:nvSpPr>
          <p:cNvPr id="49184" name="Text Box 36"/>
          <p:cNvSpPr txBox="1">
            <a:spLocks noChangeArrowheads="1"/>
          </p:cNvSpPr>
          <p:nvPr/>
        </p:nvSpPr>
        <p:spPr bwMode="auto">
          <a:xfrm>
            <a:off x="4587875" y="5199063"/>
            <a:ext cx="9144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zh-CN" altLang="en-US" sz="16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类</a:t>
            </a:r>
            <a:r>
              <a:rPr lang="en-US" altLang="zh-CN" sz="16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C</a:t>
            </a:r>
          </a:p>
        </p:txBody>
      </p:sp>
      <p:sp>
        <p:nvSpPr>
          <p:cNvPr id="49185" name="Text Box 37"/>
          <p:cNvSpPr txBox="1">
            <a:spLocks noChangeArrowheads="1"/>
          </p:cNvSpPr>
          <p:nvPr/>
        </p:nvSpPr>
        <p:spPr bwMode="auto">
          <a:xfrm>
            <a:off x="6721475" y="5843588"/>
            <a:ext cx="914400" cy="346075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1600" b="1">
                <a:latin typeface="+mn-lt"/>
                <a:ea typeface="华文楷体" panose="02010600040101010101" pitchFamily="2" charset="-122"/>
              </a:rPr>
              <a:t>C_g</a:t>
            </a:r>
          </a:p>
        </p:txBody>
      </p:sp>
      <p:sp>
        <p:nvSpPr>
          <p:cNvPr id="49186" name="Text Box 38"/>
          <p:cNvSpPr txBox="1">
            <a:spLocks noChangeArrowheads="1"/>
          </p:cNvSpPr>
          <p:nvPr/>
        </p:nvSpPr>
        <p:spPr bwMode="auto">
          <a:xfrm>
            <a:off x="6721475" y="5497513"/>
            <a:ext cx="914400" cy="346075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1600" b="1">
                <a:latin typeface="+mn-lt"/>
                <a:ea typeface="华文楷体" panose="02010600040101010101" pitchFamily="2" charset="-122"/>
              </a:rPr>
              <a:t>D_f</a:t>
            </a:r>
          </a:p>
        </p:txBody>
      </p:sp>
      <p:sp>
        <p:nvSpPr>
          <p:cNvPr id="49187" name="Text Box 39"/>
          <p:cNvSpPr txBox="1">
            <a:spLocks noChangeArrowheads="1"/>
          </p:cNvSpPr>
          <p:nvPr/>
        </p:nvSpPr>
        <p:spPr bwMode="auto">
          <a:xfrm>
            <a:off x="6721475" y="5199063"/>
            <a:ext cx="9144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zh-CN" altLang="en-US" sz="16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类</a:t>
            </a:r>
            <a:r>
              <a:rPr lang="en-US" altLang="zh-CN" sz="16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</a:t>
            </a:r>
          </a:p>
        </p:txBody>
      </p:sp>
      <p:sp>
        <p:nvSpPr>
          <p:cNvPr id="49188" name="Line 40"/>
          <p:cNvSpPr>
            <a:spLocks noChangeShapeType="1"/>
          </p:cNvSpPr>
          <p:nvPr/>
        </p:nvSpPr>
        <p:spPr bwMode="auto">
          <a:xfrm flipH="1">
            <a:off x="1692275" y="4205288"/>
            <a:ext cx="1524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189" name="Line 41"/>
          <p:cNvSpPr>
            <a:spLocks noChangeShapeType="1"/>
          </p:cNvSpPr>
          <p:nvPr/>
        </p:nvSpPr>
        <p:spPr bwMode="auto">
          <a:xfrm>
            <a:off x="1692275" y="4205288"/>
            <a:ext cx="0" cy="135413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190" name="Line 42"/>
          <p:cNvSpPr>
            <a:spLocks noChangeShapeType="1"/>
          </p:cNvSpPr>
          <p:nvPr/>
        </p:nvSpPr>
        <p:spPr bwMode="auto">
          <a:xfrm>
            <a:off x="1692275" y="5589588"/>
            <a:ext cx="1524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191" name="Line 43"/>
          <p:cNvSpPr>
            <a:spLocks noChangeShapeType="1"/>
          </p:cNvSpPr>
          <p:nvPr/>
        </p:nvSpPr>
        <p:spPr bwMode="auto">
          <a:xfrm flipH="1">
            <a:off x="3063875" y="4281488"/>
            <a:ext cx="1524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192" name="Line 44"/>
          <p:cNvSpPr>
            <a:spLocks noChangeShapeType="1"/>
          </p:cNvSpPr>
          <p:nvPr/>
        </p:nvSpPr>
        <p:spPr bwMode="auto">
          <a:xfrm>
            <a:off x="3063875" y="4281488"/>
            <a:ext cx="0" cy="134937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193" name="Line 45"/>
          <p:cNvSpPr>
            <a:spLocks noChangeShapeType="1"/>
          </p:cNvSpPr>
          <p:nvPr/>
        </p:nvSpPr>
        <p:spPr bwMode="auto">
          <a:xfrm>
            <a:off x="3063875" y="5630863"/>
            <a:ext cx="1524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194" name="Line 46"/>
          <p:cNvSpPr>
            <a:spLocks noChangeShapeType="1"/>
          </p:cNvSpPr>
          <p:nvPr/>
        </p:nvSpPr>
        <p:spPr bwMode="auto">
          <a:xfrm flipH="1">
            <a:off x="4435475" y="4281488"/>
            <a:ext cx="1524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195" name="Line 47"/>
          <p:cNvSpPr>
            <a:spLocks noChangeShapeType="1"/>
          </p:cNvSpPr>
          <p:nvPr/>
        </p:nvSpPr>
        <p:spPr bwMode="auto">
          <a:xfrm>
            <a:off x="4435475" y="4281488"/>
            <a:ext cx="0" cy="134937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196" name="Line 48"/>
          <p:cNvSpPr>
            <a:spLocks noChangeShapeType="1"/>
          </p:cNvSpPr>
          <p:nvPr/>
        </p:nvSpPr>
        <p:spPr bwMode="auto">
          <a:xfrm>
            <a:off x="4435475" y="5630863"/>
            <a:ext cx="1524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197" name="Line 49"/>
          <p:cNvSpPr>
            <a:spLocks noChangeShapeType="1"/>
          </p:cNvSpPr>
          <p:nvPr/>
        </p:nvSpPr>
        <p:spPr bwMode="auto">
          <a:xfrm flipH="1">
            <a:off x="5883275" y="4281488"/>
            <a:ext cx="1524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198" name="Line 50"/>
          <p:cNvSpPr>
            <a:spLocks noChangeShapeType="1"/>
          </p:cNvSpPr>
          <p:nvPr/>
        </p:nvSpPr>
        <p:spPr bwMode="auto">
          <a:xfrm>
            <a:off x="5883275" y="4281488"/>
            <a:ext cx="0" cy="134937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199" name="Line 51"/>
          <p:cNvSpPr>
            <a:spLocks noChangeShapeType="1"/>
          </p:cNvSpPr>
          <p:nvPr/>
        </p:nvSpPr>
        <p:spPr bwMode="auto">
          <a:xfrm>
            <a:off x="5883275" y="5630863"/>
            <a:ext cx="838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200" name="Line 52"/>
          <p:cNvSpPr>
            <a:spLocks noChangeShapeType="1"/>
          </p:cNvSpPr>
          <p:nvPr/>
        </p:nvSpPr>
        <p:spPr bwMode="auto">
          <a:xfrm flipH="1">
            <a:off x="8397875" y="4281488"/>
            <a:ext cx="1524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201" name="Line 53"/>
          <p:cNvSpPr>
            <a:spLocks noChangeShapeType="1"/>
          </p:cNvSpPr>
          <p:nvPr/>
        </p:nvSpPr>
        <p:spPr bwMode="auto">
          <a:xfrm>
            <a:off x="8550275" y="4281488"/>
            <a:ext cx="0" cy="137953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202" name="Line 54"/>
          <p:cNvSpPr>
            <a:spLocks noChangeShapeType="1"/>
          </p:cNvSpPr>
          <p:nvPr/>
        </p:nvSpPr>
        <p:spPr bwMode="auto">
          <a:xfrm flipH="1">
            <a:off x="7635875" y="5661025"/>
            <a:ext cx="9144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67703" name="Rectangle 55"/>
          <p:cNvSpPr>
            <a:spLocks noChangeArrowheads="1"/>
          </p:cNvSpPr>
          <p:nvPr/>
        </p:nvSpPr>
        <p:spPr bwMode="auto">
          <a:xfrm>
            <a:off x="827088" y="4248150"/>
            <a:ext cx="649287" cy="19389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例程索引表</a:t>
            </a:r>
          </a:p>
        </p:txBody>
      </p:sp>
      <p:sp>
        <p:nvSpPr>
          <p:cNvPr id="667704" name="Line 56"/>
          <p:cNvSpPr>
            <a:spLocks noChangeShapeType="1"/>
          </p:cNvSpPr>
          <p:nvPr/>
        </p:nvSpPr>
        <p:spPr bwMode="auto">
          <a:xfrm flipV="1">
            <a:off x="1187450" y="5661025"/>
            <a:ext cx="647700" cy="144463"/>
          </a:xfrm>
          <a:prstGeom prst="line">
            <a:avLst/>
          </a:prstGeom>
          <a:noFill/>
          <a:ln w="9525" cap="rnd">
            <a:solidFill>
              <a:srgbClr val="800080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67705" name="Line 57"/>
          <p:cNvSpPr>
            <a:spLocks noChangeShapeType="1"/>
          </p:cNvSpPr>
          <p:nvPr/>
        </p:nvSpPr>
        <p:spPr bwMode="auto">
          <a:xfrm flipV="1">
            <a:off x="1258888" y="5734050"/>
            <a:ext cx="1944687" cy="142875"/>
          </a:xfrm>
          <a:prstGeom prst="line">
            <a:avLst/>
          </a:prstGeom>
          <a:noFill/>
          <a:ln w="9525" cap="rnd">
            <a:solidFill>
              <a:srgbClr val="800080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67706" name="Line 58"/>
          <p:cNvSpPr>
            <a:spLocks noChangeShapeType="1"/>
          </p:cNvSpPr>
          <p:nvPr/>
        </p:nvSpPr>
        <p:spPr bwMode="auto">
          <a:xfrm flipV="1">
            <a:off x="1258888" y="5734050"/>
            <a:ext cx="3313112" cy="214313"/>
          </a:xfrm>
          <a:prstGeom prst="line">
            <a:avLst/>
          </a:prstGeom>
          <a:noFill/>
          <a:ln w="9525" cap="rnd">
            <a:solidFill>
              <a:srgbClr val="800080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67707" name="Line 59"/>
          <p:cNvSpPr>
            <a:spLocks noChangeShapeType="1"/>
          </p:cNvSpPr>
          <p:nvPr/>
        </p:nvSpPr>
        <p:spPr bwMode="auto">
          <a:xfrm flipV="1">
            <a:off x="1258888" y="5734050"/>
            <a:ext cx="5473700" cy="285750"/>
          </a:xfrm>
          <a:prstGeom prst="line">
            <a:avLst/>
          </a:prstGeom>
          <a:noFill/>
          <a:ln w="9525" cap="rnd">
            <a:solidFill>
              <a:srgbClr val="800080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208" name="Rectangle 60"/>
          <p:cNvSpPr>
            <a:spLocks noChangeArrowheads="1"/>
          </p:cNvSpPr>
          <p:nvPr/>
        </p:nvSpPr>
        <p:spPr bwMode="auto">
          <a:xfrm>
            <a:off x="679450" y="3692525"/>
            <a:ext cx="58381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this</a:t>
            </a:r>
            <a:endParaRPr lang="en-US" altLang="zh-CN" sz="200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209" name="Line 62"/>
          <p:cNvSpPr>
            <a:spLocks noChangeShapeType="1"/>
          </p:cNvSpPr>
          <p:nvPr/>
        </p:nvSpPr>
        <p:spPr bwMode="auto">
          <a:xfrm>
            <a:off x="1187450" y="3933825"/>
            <a:ext cx="647700" cy="215900"/>
          </a:xfrm>
          <a:prstGeom prst="line">
            <a:avLst/>
          </a:prstGeom>
          <a:noFill/>
          <a:ln w="19050" cap="rnd">
            <a:solidFill>
              <a:srgbClr val="800080"/>
            </a:solidFill>
            <a:prstDash val="sysDot"/>
            <a:round/>
            <a:headEnd/>
            <a:tailEnd type="stealth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9" name="Rectangle 4">
            <a:extLst>
              <a:ext uri="{FF2B5EF4-FFF2-40B4-BE49-F238E27FC236}">
                <a16:creationId xmlns:a16="http://schemas.microsoft.com/office/drawing/2014/main" id="{D07B8415-B733-4FF3-85DD-1E75A729E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260648"/>
            <a:ext cx="6120978" cy="5478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3200" b="1" dirty="0">
                <a:solidFill>
                  <a:srgbClr val="800080"/>
                </a:solidFill>
                <a:ea typeface="华文行楷" pitchFamily="2" charset="-122"/>
              </a:rPr>
              <a:t>面向对象程序运行时组织</a:t>
            </a:r>
            <a:r>
              <a:rPr lang="zh-CN" altLang="en-US" sz="3200" b="1" dirty="0">
                <a:ea typeface="华文行楷" pitchFamily="2" charset="-122"/>
              </a:rPr>
              <a:t>（选讲）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6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67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67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67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703" grpId="0"/>
      <p:bldP spid="667704" grpId="0" animBg="1"/>
      <p:bldP spid="667705" grpId="0" animBg="1"/>
      <p:bldP spid="667706" grpId="0" animBg="1"/>
      <p:bldP spid="66770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4"/>
          <p:cNvSpPr txBox="1">
            <a:spLocks noChangeArrowheads="1"/>
          </p:cNvSpPr>
          <p:nvPr/>
        </p:nvSpPr>
        <p:spPr bwMode="auto">
          <a:xfrm>
            <a:off x="755650" y="1120775"/>
            <a:ext cx="76327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kumimoji="0"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某个单继承</a:t>
            </a:r>
            <a:r>
              <a:rPr kumimoji="0"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O-O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语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言的对象存储示例</a:t>
            </a:r>
          </a:p>
        </p:txBody>
      </p:sp>
      <p:sp>
        <p:nvSpPr>
          <p:cNvPr id="50179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0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1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2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3" name="Rectangle 6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65263" y="1844675"/>
            <a:ext cx="4402137" cy="46085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solidFill>
                  <a:srgbClr val="333399"/>
                </a:solidFill>
              </a:rPr>
              <a:t>string day;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solidFill>
                  <a:srgbClr val="333399"/>
                </a:solidFill>
              </a:rPr>
              <a:t>class Fruit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solidFill>
                  <a:srgbClr val="333399"/>
                </a:solidFill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solidFill>
                  <a:srgbClr val="333399"/>
                </a:solidFill>
              </a:rPr>
              <a:t>   int price;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solidFill>
                  <a:srgbClr val="333399"/>
                </a:solidFill>
              </a:rPr>
              <a:t>   string name;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/>
              <a:t>   </a:t>
            </a:r>
            <a:r>
              <a:rPr lang="en-US" altLang="zh-CN" sz="1600" b="1">
                <a:solidFill>
                  <a:srgbClr val="FF0000"/>
                </a:solidFill>
              </a:rPr>
              <a:t>void init(int p,string s){price=p; name=s;}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/>
              <a:t>   </a:t>
            </a:r>
            <a:r>
              <a:rPr lang="en-US" altLang="zh-CN" sz="1600" b="1">
                <a:solidFill>
                  <a:srgbClr val="333399"/>
                </a:solidFill>
              </a:rPr>
              <a:t>void print(){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solidFill>
                  <a:srgbClr val="333399"/>
                </a:solidFill>
              </a:rPr>
              <a:t>   Print("On ",day,", the price of ",name,</a:t>
            </a:r>
            <a:br>
              <a:rPr lang="en-US" altLang="zh-CN" sz="1600" b="1">
                <a:solidFill>
                  <a:srgbClr val="333399"/>
                </a:solidFill>
              </a:rPr>
            </a:br>
            <a:r>
              <a:rPr lang="en-US" altLang="zh-CN" sz="1600" b="1">
                <a:solidFill>
                  <a:srgbClr val="333399"/>
                </a:solidFill>
              </a:rPr>
              <a:t>" is ",price,"\n");}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solidFill>
                  <a:srgbClr val="333399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solidFill>
                  <a:srgbClr val="333399"/>
                </a:solidFill>
              </a:rPr>
              <a:t>class Apple extends Fruit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solidFill>
                  <a:srgbClr val="333399"/>
                </a:solidFill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solidFill>
                  <a:srgbClr val="333399"/>
                </a:solidFill>
              </a:rPr>
              <a:t>   string color;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solidFill>
                  <a:srgbClr val="333399"/>
                </a:solidFill>
              </a:rPr>
              <a:t>   void setcolor(string c){color=c;}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solidFill>
                  <a:srgbClr val="333399"/>
                </a:solidFill>
              </a:rPr>
              <a:t>   void print(){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solidFill>
                  <a:srgbClr val="333399"/>
                </a:solidFill>
              </a:rPr>
              <a:t>      Print("On ",day,", the price of ",color,</a:t>
            </a:r>
            <a:br>
              <a:rPr lang="en-US" altLang="zh-CN" sz="1600" b="1">
                <a:solidFill>
                  <a:srgbClr val="333399"/>
                </a:solidFill>
              </a:rPr>
            </a:br>
            <a:r>
              <a:rPr lang="en-US" altLang="zh-CN" sz="1600" b="1">
                <a:solidFill>
                  <a:srgbClr val="333399"/>
                </a:solidFill>
              </a:rPr>
              <a:t>" ",name," is ", price,"\n");}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solidFill>
                  <a:srgbClr val="333399"/>
                </a:solidFill>
              </a:rPr>
              <a:t>}</a:t>
            </a:r>
          </a:p>
        </p:txBody>
      </p:sp>
      <p:sp>
        <p:nvSpPr>
          <p:cNvPr id="50184" name="Rectangle 65"/>
          <p:cNvSpPr>
            <a:spLocks noChangeArrowheads="1"/>
          </p:cNvSpPr>
          <p:nvPr/>
        </p:nvSpPr>
        <p:spPr bwMode="auto">
          <a:xfrm>
            <a:off x="6230938" y="1857375"/>
            <a:ext cx="2733675" cy="229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Tx/>
              <a:buNone/>
            </a:pPr>
            <a:r>
              <a:rPr kumimoji="0" lang="en-US" altLang="zh-CN" sz="1600" b="1">
                <a:ea typeface="宋体" pitchFamily="2" charset="-122"/>
              </a:rPr>
              <a:t>void foo()</a:t>
            </a:r>
          </a:p>
          <a:p>
            <a:pPr>
              <a:buClrTx/>
              <a:buFontTx/>
              <a:buNone/>
            </a:pPr>
            <a:r>
              <a:rPr kumimoji="0" lang="en-US" altLang="zh-CN" sz="1600" b="1">
                <a:ea typeface="宋体" pitchFamily="2" charset="-122"/>
              </a:rPr>
              <a:t>{</a:t>
            </a:r>
          </a:p>
          <a:p>
            <a:pPr>
              <a:buClrTx/>
              <a:buFontTx/>
              <a:buNone/>
            </a:pPr>
            <a:r>
              <a:rPr kumimoji="0" lang="en-US" altLang="zh-CN" sz="1600" b="1">
                <a:ea typeface="宋体" pitchFamily="2" charset="-122"/>
              </a:rPr>
              <a:t>   class Apple a;</a:t>
            </a:r>
          </a:p>
          <a:p>
            <a:pPr>
              <a:buClrTx/>
              <a:buFontTx/>
              <a:buNone/>
            </a:pPr>
            <a:r>
              <a:rPr kumimoji="0" lang="en-US" altLang="zh-CN" sz="1600" b="1">
                <a:ea typeface="宋体" pitchFamily="2" charset="-122"/>
              </a:rPr>
              <a:t>   a=New (Apple);</a:t>
            </a:r>
          </a:p>
          <a:p>
            <a:pPr>
              <a:buClrTx/>
              <a:buFontTx/>
              <a:buNone/>
            </a:pPr>
            <a:r>
              <a:rPr kumimoji="0" lang="en-US" altLang="zh-CN" sz="1600" b="1">
                <a:ea typeface="宋体" pitchFamily="2" charset="-122"/>
              </a:rPr>
              <a:t>   a.setcolor("red");</a:t>
            </a:r>
          </a:p>
          <a:p>
            <a:pPr>
              <a:buClrTx/>
              <a:buFontTx/>
              <a:buNone/>
            </a:pPr>
            <a:r>
              <a:rPr kumimoji="0" lang="en-US" altLang="zh-CN" sz="1600" b="1">
                <a:ea typeface="宋体" pitchFamily="2" charset="-122"/>
              </a:rPr>
              <a:t>   </a:t>
            </a:r>
            <a:r>
              <a:rPr lang="en-US" altLang="zh-CN" sz="1600" b="1">
                <a:solidFill>
                  <a:srgbClr val="FF0000"/>
                </a:solidFill>
                <a:ea typeface="宋体" pitchFamily="2" charset="-122"/>
              </a:rPr>
              <a:t>a.init(100,"apple");</a:t>
            </a:r>
          </a:p>
          <a:p>
            <a:pPr>
              <a:buClrTx/>
              <a:buFontTx/>
              <a:buNone/>
            </a:pPr>
            <a:r>
              <a:rPr kumimoji="0" lang="en-US" altLang="zh-CN" sz="1600" b="1">
                <a:ea typeface="宋体" pitchFamily="2" charset="-122"/>
              </a:rPr>
              <a:t>   day="Tuesday";</a:t>
            </a:r>
          </a:p>
          <a:p>
            <a:pPr>
              <a:buClrTx/>
              <a:buFontTx/>
              <a:buNone/>
            </a:pPr>
            <a:r>
              <a:rPr kumimoji="0" lang="en-US" altLang="zh-CN" sz="1600" b="1">
                <a:ea typeface="宋体" pitchFamily="2" charset="-122"/>
              </a:rPr>
              <a:t>   a.print();</a:t>
            </a:r>
          </a:p>
          <a:p>
            <a:pPr>
              <a:buClrTx/>
              <a:buFontTx/>
              <a:buNone/>
            </a:pPr>
            <a:r>
              <a:rPr kumimoji="0" lang="en-US" altLang="zh-CN" sz="1600" b="1">
                <a:ea typeface="宋体" pitchFamily="2" charset="-122"/>
              </a:rPr>
              <a:t>}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A337B1FE-BE1A-4AE7-802F-5E3518DE6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260648"/>
            <a:ext cx="6120978" cy="5478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3200" b="1" dirty="0">
                <a:solidFill>
                  <a:srgbClr val="800080"/>
                </a:solidFill>
                <a:ea typeface="华文行楷" pitchFamily="2" charset="-122"/>
              </a:rPr>
              <a:t>面向对象程序运行时组织</a:t>
            </a:r>
            <a:r>
              <a:rPr lang="zh-CN" altLang="en-US" sz="3200" b="1" dirty="0">
                <a:ea typeface="华文行楷" pitchFamily="2" charset="-122"/>
              </a:rPr>
              <a:t>（选讲）</a:t>
            </a:r>
          </a:p>
        </p:txBody>
      </p:sp>
    </p:spTree>
  </p:cSld>
  <p:clrMapOvr>
    <a:masterClrMapping/>
  </p:clrMapOvr>
  <p:transition spd="med">
    <p:wipe dir="r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4"/>
          <p:cNvSpPr txBox="1">
            <a:spLocks noChangeArrowheads="1"/>
          </p:cNvSpPr>
          <p:nvPr/>
        </p:nvSpPr>
        <p:spPr bwMode="auto">
          <a:xfrm>
            <a:off x="755650" y="1196975"/>
            <a:ext cx="76327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kumimoji="0"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某个单继承</a:t>
            </a:r>
            <a:r>
              <a:rPr kumimoji="0"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O-O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语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言的对象存储示例</a:t>
            </a:r>
          </a:p>
        </p:txBody>
      </p:sp>
      <p:sp>
        <p:nvSpPr>
          <p:cNvPr id="51203" name="AutoShape 13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4" name="AutoShape 13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5" name="AutoShape 13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6" name="AutoShape 13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1208" name="Object 139"/>
          <p:cNvGraphicFramePr>
            <a:graphicFrameLocks noGrp="1" noChangeAspect="1"/>
          </p:cNvGraphicFramePr>
          <p:nvPr>
            <p:ph/>
          </p:nvPr>
        </p:nvGraphicFramePr>
        <p:xfrm>
          <a:off x="1116013" y="2070100"/>
          <a:ext cx="7705725" cy="418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isio" r:id="rId3" imgW="7572451" imgH="4114800" progId="Visio.Drawing.11">
                  <p:embed/>
                </p:oleObj>
              </mc:Choice>
              <mc:Fallback>
                <p:oleObj name="Visio" r:id="rId3" imgW="7572451" imgH="4114800" progId="Visio.Drawing.11">
                  <p:embed/>
                  <p:pic>
                    <p:nvPicPr>
                      <p:cNvPr id="0" name="Object 13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070100"/>
                        <a:ext cx="7705725" cy="418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>
            <a:extLst>
              <a:ext uri="{FF2B5EF4-FFF2-40B4-BE49-F238E27FC236}">
                <a16:creationId xmlns:a16="http://schemas.microsoft.com/office/drawing/2014/main" id="{D293A30E-B202-4AF9-AA07-701523DC9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260648"/>
            <a:ext cx="6120978" cy="5478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3200" b="1" dirty="0">
                <a:solidFill>
                  <a:srgbClr val="800080"/>
                </a:solidFill>
                <a:ea typeface="华文行楷" pitchFamily="2" charset="-122"/>
              </a:rPr>
              <a:t>面向对象程序运行时组织</a:t>
            </a:r>
            <a:r>
              <a:rPr lang="zh-CN" altLang="en-US" sz="3200" b="1" dirty="0">
                <a:ea typeface="华文行楷" pitchFamily="2" charset="-122"/>
              </a:rPr>
              <a:t>（选讲）</a:t>
            </a:r>
          </a:p>
        </p:txBody>
      </p:sp>
    </p:spTree>
  </p:cSld>
  <p:clrMapOvr>
    <a:masterClrMapping/>
  </p:clrMapOvr>
  <p:transition spd="med">
    <p:wipe dir="r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11"/>
          <p:cNvSpPr txBox="1">
            <a:spLocks noChangeArrowheads="1"/>
          </p:cNvSpPr>
          <p:nvPr/>
        </p:nvSpPr>
        <p:spPr bwMode="auto">
          <a:xfrm>
            <a:off x="971550" y="1196975"/>
            <a:ext cx="61182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其他话题</a:t>
            </a:r>
          </a:p>
        </p:txBody>
      </p:sp>
      <p:sp>
        <p:nvSpPr>
          <p:cNvPr id="52227" name="Rectangle 12"/>
          <p:cNvSpPr>
            <a:spLocks noChangeArrowheads="1"/>
          </p:cNvSpPr>
          <p:nvPr/>
        </p:nvSpPr>
        <p:spPr bwMode="auto">
          <a:xfrm>
            <a:off x="1331913" y="1865313"/>
            <a:ext cx="67691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kumimoji="0"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类成员测试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Testing Class Membership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）</a:t>
            </a:r>
            <a:endParaRPr kumimoji="0" lang="zh-CN" altLang="en-US" sz="28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对象的创建和撤消</a:t>
            </a:r>
          </a:p>
          <a:p>
            <a:pPr>
              <a:buClrTx/>
              <a:buFont typeface="Symbol" pitchFamily="18" charset="2"/>
              <a:buNone/>
            </a:pPr>
            <a:r>
              <a:rPr kumimoji="0" lang="zh-CN" altLang="en-US" sz="1000" b="1" dirty="0">
                <a:latin typeface="+mn-lt"/>
                <a:ea typeface="华文楷体" panose="02010600040101010101" pitchFamily="2" charset="-122"/>
              </a:rPr>
              <a:t>   </a:t>
            </a:r>
            <a:endParaRPr kumimoji="0" lang="zh-CN" altLang="en-US" sz="1000" b="1" dirty="0">
              <a:solidFill>
                <a:schemeClr val="tx1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构造函数和析构函数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（执行次序）</a:t>
            </a:r>
          </a:p>
          <a:p>
            <a:pPr lvl="1">
              <a:buFontTx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垃圾回收</a:t>
            </a:r>
          </a:p>
          <a:p>
            <a:pPr lvl="1">
              <a:buFontTx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sz="2800" b="1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对象的操作</a:t>
            </a:r>
          </a:p>
          <a:p>
            <a:pPr>
              <a:buFont typeface="Wingdings" pitchFamily="2" charset="2"/>
              <a:buNone/>
            </a:pPr>
            <a:endParaRPr kumimoji="0" lang="zh-CN" altLang="en-US" sz="1000" b="1" dirty="0">
              <a:solidFill>
                <a:schemeClr val="tx1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对象的赋值、克隆、比较、持久存储 </a:t>
            </a:r>
            <a:endParaRPr lang="zh-CN" altLang="en-US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多重继承</a:t>
            </a: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kumimoji="0"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例外处理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Exception Handling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）</a:t>
            </a:r>
            <a:endParaRPr kumimoji="0" lang="zh-CN" altLang="en-US" sz="28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endParaRPr lang="zh-CN" altLang="en-US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lang="zh-CN" altLang="en-US" sz="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●●●●●●</a:t>
            </a:r>
          </a:p>
        </p:txBody>
      </p:sp>
      <p:sp>
        <p:nvSpPr>
          <p:cNvPr id="52229" name="AutoShape 1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230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231" name="AutoShape 1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232" name="AutoShape 1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E2133723-363A-4304-8DEA-E6CF2B532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260648"/>
            <a:ext cx="6120978" cy="5478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3200" b="1" dirty="0">
                <a:solidFill>
                  <a:srgbClr val="800080"/>
                </a:solidFill>
                <a:ea typeface="华文行楷" pitchFamily="2" charset="-122"/>
              </a:rPr>
              <a:t>面向对象程序运行时组织</a:t>
            </a:r>
            <a:r>
              <a:rPr lang="zh-CN" altLang="en-US" sz="3200" b="1" dirty="0">
                <a:ea typeface="华文行楷" pitchFamily="2" charset="-122"/>
              </a:rPr>
              <a:t>（选讲）</a:t>
            </a:r>
          </a:p>
        </p:txBody>
      </p:sp>
    </p:spTree>
  </p:cSld>
  <p:clrMapOvr>
    <a:masterClrMapping/>
  </p:clrMapOvr>
  <p:transition spd="med">
    <p:wipe dir="r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AutoShape 13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4" name="AutoShape 13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5" name="AutoShape 13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6" name="AutoShape 13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293A30E-B202-4AF9-AA07-701523DC9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358" y="260648"/>
            <a:ext cx="5976962" cy="5478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3200" b="1" dirty="0">
                <a:solidFill>
                  <a:srgbClr val="800080"/>
                </a:solidFill>
                <a:ea typeface="华文行楷" pitchFamily="2" charset="-122"/>
              </a:rPr>
              <a:t>函数式程序运行时组织</a:t>
            </a:r>
            <a:r>
              <a:rPr lang="zh-CN" altLang="en-US" sz="3200" b="1" dirty="0">
                <a:ea typeface="华文行楷" pitchFamily="2" charset="-122"/>
              </a:rPr>
              <a:t>（选讲）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B0369C16-E2F7-ED7E-3CA4-5E8B2C288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1620197"/>
            <a:ext cx="79898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Arial"/>
                <a:ea typeface="华文楷体" panose="02010600040101010101" pitchFamily="2" charset="-122"/>
              </a:rPr>
              <a:t> </a:t>
            </a:r>
            <a:r>
              <a:rPr lang="en-US" altLang="zh-CN" sz="3200" dirty="0">
                <a:latin typeface="Arial"/>
                <a:ea typeface="华文楷体" panose="02010600040101010101" pitchFamily="2" charset="-122"/>
              </a:rPr>
              <a:t> </a:t>
            </a:r>
            <a:r>
              <a:rPr kumimoji="0" lang="zh-CN" altLang="en-US" sz="3200" b="1" dirty="0">
                <a:solidFill>
                  <a:srgbClr val="800080"/>
                </a:solidFill>
                <a:latin typeface="Arial"/>
                <a:ea typeface="华文楷体" panose="02010600040101010101" pitchFamily="2" charset="-122"/>
              </a:rPr>
              <a:t>函数式程序的运行时特征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7104E0A-E788-CFEC-BFAC-AD05725FD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1" y="2199635"/>
            <a:ext cx="7989888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None/>
            </a:pPr>
            <a:endParaRPr kumimoji="0" lang="en-US" altLang="zh-CN" sz="1000" b="1" dirty="0">
              <a:solidFill>
                <a:srgbClr val="800080"/>
              </a:solidFill>
              <a:latin typeface="Arial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kumimoji="0" lang="en-US" altLang="zh-CN" b="1" dirty="0">
                <a:latin typeface="Arial"/>
                <a:ea typeface="华文楷体" panose="02010600040101010101" pitchFamily="2" charset="-122"/>
              </a:rPr>
              <a:t>  </a:t>
            </a:r>
            <a:r>
              <a:rPr lang="zh-CN" altLang="zh-CN" b="1" dirty="0">
                <a:latin typeface="Arial"/>
                <a:ea typeface="华文楷体" panose="02010600040101010101" pitchFamily="2" charset="-122"/>
              </a:rPr>
              <a:t>函数式语言特别是纯函数式语言，所涉及的对象主体</a:t>
            </a:r>
            <a:endParaRPr lang="en-US" altLang="zh-CN" b="1" dirty="0">
              <a:latin typeface="Arial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en-US" altLang="zh-CN" b="1" dirty="0">
                <a:latin typeface="Arial"/>
                <a:ea typeface="华文楷体" panose="02010600040101010101" pitchFamily="2" charset="-122"/>
              </a:rPr>
              <a:t>   </a:t>
            </a:r>
            <a:r>
              <a:rPr lang="zh-CN" altLang="zh-CN" b="1" dirty="0">
                <a:latin typeface="Arial"/>
                <a:ea typeface="华文楷体" panose="02010600040101010101" pitchFamily="2" charset="-122"/>
              </a:rPr>
              <a:t>是</a:t>
            </a:r>
            <a:r>
              <a:rPr lang="zh-CN" altLang="zh-CN" b="1" dirty="0">
                <a:solidFill>
                  <a:srgbClr val="7030A0"/>
                </a:solidFill>
                <a:latin typeface="Arial"/>
                <a:ea typeface="华文楷体" panose="02010600040101010101" pitchFamily="2" charset="-122"/>
              </a:rPr>
              <a:t>数学对象</a:t>
            </a:r>
            <a:r>
              <a:rPr lang="zh-CN" altLang="en-US" b="1" dirty="0">
                <a:latin typeface="Arial"/>
                <a:ea typeface="华文楷体" panose="02010600040101010101" pitchFamily="2" charset="-122"/>
              </a:rPr>
              <a:t>，</a:t>
            </a:r>
            <a:r>
              <a:rPr lang="zh-CN" altLang="zh-CN" b="1" dirty="0">
                <a:latin typeface="Arial"/>
                <a:ea typeface="华文楷体" panose="02010600040101010101" pitchFamily="2" charset="-122"/>
              </a:rPr>
              <a:t>具有</a:t>
            </a:r>
            <a:r>
              <a:rPr lang="zh-CN" altLang="zh-CN" b="1" dirty="0">
                <a:solidFill>
                  <a:srgbClr val="7030A0"/>
                </a:solidFill>
                <a:latin typeface="Arial"/>
                <a:ea typeface="华文楷体" panose="02010600040101010101" pitchFamily="2" charset="-122"/>
              </a:rPr>
              <a:t>不可更变的</a:t>
            </a:r>
            <a:r>
              <a:rPr kumimoji="0" lang="zh-CN" altLang="zh-CN" b="1" dirty="0">
                <a:latin typeface="Arial"/>
                <a:ea typeface="华文楷体" panose="02010600040101010101" pitchFamily="2" charset="-122"/>
              </a:rPr>
              <a:t>（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immutable</a:t>
            </a:r>
            <a:r>
              <a:rPr kumimoji="0" lang="zh-CN" altLang="zh-CN" b="1" dirty="0">
                <a:latin typeface="Arial"/>
                <a:ea typeface="华文楷体" panose="02010600040101010101" pitchFamily="2" charset="-122"/>
              </a:rPr>
              <a:t>）</a:t>
            </a:r>
            <a:r>
              <a:rPr lang="zh-CN" altLang="zh-CN" b="1" dirty="0">
                <a:latin typeface="Arial"/>
                <a:ea typeface="华文楷体" panose="02010600040101010101" pitchFamily="2" charset="-122"/>
              </a:rPr>
              <a:t>性质，即</a:t>
            </a:r>
            <a:endParaRPr lang="en-US" altLang="zh-CN" b="1" dirty="0">
              <a:latin typeface="Arial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en-US" altLang="zh-CN" b="1" dirty="0">
                <a:latin typeface="Arial"/>
                <a:ea typeface="华文楷体" panose="02010600040101010101" pitchFamily="2" charset="-122"/>
              </a:rPr>
              <a:t>   </a:t>
            </a:r>
            <a:r>
              <a:rPr lang="zh-CN" altLang="zh-CN" b="1" dirty="0">
                <a:latin typeface="Arial"/>
                <a:ea typeface="华文楷体" panose="02010600040101010101" pitchFamily="2" charset="-122"/>
              </a:rPr>
              <a:t>只能被定义（初始化）一次</a:t>
            </a:r>
            <a:endParaRPr lang="en-US" altLang="zh-CN" b="1" dirty="0">
              <a:latin typeface="Arial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b="1" dirty="0">
              <a:latin typeface="Arial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en-US" altLang="zh-CN" b="1" dirty="0">
                <a:latin typeface="Arial"/>
                <a:ea typeface="华文楷体" panose="02010600040101010101" pitchFamily="2" charset="-122"/>
              </a:rPr>
              <a:t>   </a:t>
            </a:r>
            <a:r>
              <a:rPr lang="zh-CN" altLang="zh-CN" b="1" dirty="0">
                <a:latin typeface="Arial"/>
                <a:ea typeface="华文楷体" panose="02010600040101010101" pitchFamily="2" charset="-122"/>
              </a:rPr>
              <a:t>纯函数式语言</a:t>
            </a:r>
            <a:r>
              <a:rPr lang="zh-CN" altLang="en-US" b="1" dirty="0">
                <a:latin typeface="Arial"/>
                <a:ea typeface="华文楷体" panose="02010600040101010101" pitchFamily="2" charset="-122"/>
              </a:rPr>
              <a:t>支持</a:t>
            </a:r>
            <a:r>
              <a:rPr lang="zh-CN" altLang="zh-CN" b="1" dirty="0">
                <a:solidFill>
                  <a:srgbClr val="7030A0"/>
                </a:solidFill>
                <a:latin typeface="Arial"/>
                <a:ea typeface="华文楷体" panose="02010600040101010101" pitchFamily="2" charset="-122"/>
              </a:rPr>
              <a:t>等式推理</a:t>
            </a:r>
            <a:endParaRPr lang="zh-CN" altLang="en-US" b="1" dirty="0">
              <a:solidFill>
                <a:srgbClr val="7030A0"/>
              </a:solidFill>
              <a:latin typeface="Arial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6393543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15494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1020763"/>
            <a:ext cx="76390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程序运行时存储空间的布局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i="1">
                <a:latin typeface="+mn-lt"/>
                <a:ea typeface="华文楷体" panose="02010600040101010101" pitchFamily="2" charset="-122"/>
              </a:rPr>
              <a:t>layout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8196" name="Rectangle 8"/>
          <p:cNvSpPr>
            <a:spLocks noChangeArrowheads="1"/>
          </p:cNvSpPr>
          <p:nvPr/>
        </p:nvSpPr>
        <p:spPr bwMode="auto">
          <a:xfrm>
            <a:off x="609600" y="1600200"/>
            <a:ext cx="5829300" cy="5232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典型的程序布局</a:t>
            </a:r>
            <a:endParaRPr kumimoji="0" lang="zh-CN" altLang="en-US" sz="28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保留地址区</a:t>
            </a:r>
          </a:p>
          <a:p>
            <a:pPr lvl="1">
              <a:buFontTx/>
              <a:buNone/>
            </a:pPr>
            <a:endParaRPr kumimoji="0"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目标机体系结构和操作系统专用</a:t>
            </a:r>
          </a:p>
          <a:p>
            <a:pPr lvl="1">
              <a:buFontTx/>
              <a:buNone/>
            </a:pP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代码区 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静态存放目标代码</a:t>
            </a:r>
          </a:p>
          <a:p>
            <a:pPr lvl="1">
              <a:buFontTx/>
              <a:buNone/>
            </a:pP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静态数据区</a:t>
            </a:r>
          </a:p>
          <a:p>
            <a:pPr lvl="1">
              <a:buFontTx/>
              <a:buNone/>
            </a:pPr>
            <a:endParaRPr kumimoji="0"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   静态存放全局数据</a:t>
            </a:r>
          </a:p>
          <a:p>
            <a:pPr lvl="1">
              <a:buFontTx/>
              <a:buNone/>
            </a:pP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共享库和分别编译模块区</a:t>
            </a:r>
          </a:p>
          <a:p>
            <a:pPr lvl="1">
              <a:buFontTx/>
              <a:buNone/>
            </a:pPr>
            <a:endParaRPr kumimoji="0"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静态存放这些模块的代码和全局数据</a:t>
            </a:r>
          </a:p>
          <a:p>
            <a:pPr lvl="1">
              <a:buFontTx/>
              <a:buNone/>
            </a:pP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动态数据区</a:t>
            </a:r>
          </a:p>
          <a:p>
            <a:pPr lvl="1">
              <a:buFontTx/>
              <a:buNone/>
            </a:pPr>
            <a:endParaRPr kumimoji="0"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运行时动态变化的堆区和栈区</a:t>
            </a:r>
          </a:p>
        </p:txBody>
      </p:sp>
      <p:sp>
        <p:nvSpPr>
          <p:cNvPr id="8197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198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199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200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>
            <a:off x="6851650" y="1736725"/>
            <a:ext cx="0" cy="4572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>
            <a:off x="8604250" y="1736725"/>
            <a:ext cx="0" cy="4572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>
            <a:off x="6851650" y="1736725"/>
            <a:ext cx="1752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auto">
          <a:xfrm>
            <a:off x="6851650" y="2133600"/>
            <a:ext cx="1752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205" name="Line 13"/>
          <p:cNvSpPr>
            <a:spLocks noChangeShapeType="1"/>
          </p:cNvSpPr>
          <p:nvPr/>
        </p:nvSpPr>
        <p:spPr bwMode="auto">
          <a:xfrm>
            <a:off x="6851650" y="5876925"/>
            <a:ext cx="1752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206" name="Line 14"/>
          <p:cNvSpPr>
            <a:spLocks noChangeShapeType="1"/>
          </p:cNvSpPr>
          <p:nvPr/>
        </p:nvSpPr>
        <p:spPr bwMode="auto">
          <a:xfrm>
            <a:off x="6851650" y="5373688"/>
            <a:ext cx="1752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207" name="Line 15"/>
          <p:cNvSpPr>
            <a:spLocks noChangeShapeType="1"/>
          </p:cNvSpPr>
          <p:nvPr/>
        </p:nvSpPr>
        <p:spPr bwMode="auto">
          <a:xfrm>
            <a:off x="6851650" y="4797425"/>
            <a:ext cx="1752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208" name="Line 16"/>
          <p:cNvSpPr>
            <a:spLocks noChangeShapeType="1"/>
          </p:cNvSpPr>
          <p:nvPr/>
        </p:nvSpPr>
        <p:spPr bwMode="auto">
          <a:xfrm>
            <a:off x="6851650" y="6308725"/>
            <a:ext cx="1752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6932613" y="1720850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Reserved </a:t>
            </a:r>
          </a:p>
        </p:txBody>
      </p:sp>
      <p:sp>
        <p:nvSpPr>
          <p:cNvPr id="8210" name="Rectangle 18"/>
          <p:cNvSpPr>
            <a:spLocks noChangeArrowheads="1"/>
          </p:cNvSpPr>
          <p:nvPr/>
        </p:nvSpPr>
        <p:spPr bwMode="auto">
          <a:xfrm>
            <a:off x="6927850" y="5445125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Code</a:t>
            </a:r>
          </a:p>
        </p:txBody>
      </p:sp>
      <p:sp>
        <p:nvSpPr>
          <p:cNvPr id="8211" name="Rectangle 19"/>
          <p:cNvSpPr>
            <a:spLocks noChangeArrowheads="1"/>
          </p:cNvSpPr>
          <p:nvPr/>
        </p:nvSpPr>
        <p:spPr bwMode="auto">
          <a:xfrm>
            <a:off x="6927850" y="4903788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Static Data</a:t>
            </a:r>
          </a:p>
        </p:txBody>
      </p:sp>
      <p:sp>
        <p:nvSpPr>
          <p:cNvPr id="8212" name="Rectangle 20"/>
          <p:cNvSpPr>
            <a:spLocks noChangeArrowheads="1"/>
          </p:cNvSpPr>
          <p:nvPr/>
        </p:nvSpPr>
        <p:spPr bwMode="auto">
          <a:xfrm>
            <a:off x="6927850" y="3717925"/>
            <a:ext cx="1600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Library and Separate Modules</a:t>
            </a:r>
          </a:p>
        </p:txBody>
      </p:sp>
      <p:sp>
        <p:nvSpPr>
          <p:cNvPr id="8213" name="Rectangle 21"/>
          <p:cNvSpPr>
            <a:spLocks noChangeArrowheads="1"/>
          </p:cNvSpPr>
          <p:nvPr/>
        </p:nvSpPr>
        <p:spPr bwMode="auto">
          <a:xfrm>
            <a:off x="6856413" y="2100263"/>
            <a:ext cx="16764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Stack Space</a:t>
            </a:r>
          </a:p>
          <a:p>
            <a:pPr algn="ctr">
              <a:buFont typeface="Wingdings" pitchFamily="2" charset="2"/>
              <a:buNone/>
            </a:pPr>
            <a:endParaRPr lang="en-US" altLang="zh-CN" sz="500" i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algn="ctr">
              <a:buFont typeface="Wingdings" pitchFamily="2" charset="2"/>
              <a:buNone/>
            </a:pPr>
            <a:r>
              <a:rPr lang="en-US" altLang="zh-CN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</a:t>
            </a:r>
          </a:p>
        </p:txBody>
      </p:sp>
      <p:sp>
        <p:nvSpPr>
          <p:cNvPr id="8214" name="Rectangle 22"/>
          <p:cNvSpPr>
            <a:spLocks noChangeArrowheads="1"/>
          </p:cNvSpPr>
          <p:nvPr/>
        </p:nvSpPr>
        <p:spPr bwMode="auto">
          <a:xfrm>
            <a:off x="6865938" y="3014663"/>
            <a:ext cx="16668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 </a:t>
            </a:r>
            <a:endParaRPr lang="en-US" altLang="zh-CN" sz="2000" b="1">
              <a:latin typeface="+mn-lt"/>
              <a:ea typeface="华文楷体" panose="02010600040101010101" pitchFamily="2" charset="-122"/>
            </a:endParaRPr>
          </a:p>
          <a:p>
            <a:pPr algn="ctr"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Heap Space</a:t>
            </a:r>
          </a:p>
        </p:txBody>
      </p:sp>
      <p:sp>
        <p:nvSpPr>
          <p:cNvPr id="8215" name="Rectangle 28"/>
          <p:cNvSpPr>
            <a:spLocks noChangeArrowheads="1"/>
          </p:cNvSpPr>
          <p:nvPr/>
        </p:nvSpPr>
        <p:spPr bwMode="auto">
          <a:xfrm>
            <a:off x="6932613" y="5911850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Reserved </a:t>
            </a:r>
          </a:p>
        </p:txBody>
      </p:sp>
      <p:sp>
        <p:nvSpPr>
          <p:cNvPr id="8216" name="Line 29"/>
          <p:cNvSpPr>
            <a:spLocks noChangeShapeType="1"/>
          </p:cNvSpPr>
          <p:nvPr/>
        </p:nvSpPr>
        <p:spPr bwMode="auto">
          <a:xfrm>
            <a:off x="6877050" y="3716338"/>
            <a:ext cx="1752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217" name="Rectangle 30"/>
          <p:cNvSpPr>
            <a:spLocks noChangeArrowheads="1"/>
          </p:cNvSpPr>
          <p:nvPr/>
        </p:nvSpPr>
        <p:spPr bwMode="auto">
          <a:xfrm>
            <a:off x="4391025" y="1557338"/>
            <a:ext cx="2125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Highest address</a:t>
            </a:r>
          </a:p>
        </p:txBody>
      </p:sp>
      <p:sp>
        <p:nvSpPr>
          <p:cNvPr id="8218" name="Rectangle 31"/>
          <p:cNvSpPr>
            <a:spLocks noChangeArrowheads="1"/>
          </p:cNvSpPr>
          <p:nvPr/>
        </p:nvSpPr>
        <p:spPr bwMode="auto">
          <a:xfrm>
            <a:off x="4572000" y="5876925"/>
            <a:ext cx="2016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Lowest address</a:t>
            </a:r>
          </a:p>
        </p:txBody>
      </p:sp>
      <p:sp>
        <p:nvSpPr>
          <p:cNvPr id="8219" name="Line 32"/>
          <p:cNvSpPr>
            <a:spLocks noChangeShapeType="1"/>
          </p:cNvSpPr>
          <p:nvPr/>
        </p:nvSpPr>
        <p:spPr bwMode="auto">
          <a:xfrm>
            <a:off x="6413500" y="1773238"/>
            <a:ext cx="3810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220" name="Line 33"/>
          <p:cNvSpPr>
            <a:spLocks noChangeShapeType="1"/>
          </p:cNvSpPr>
          <p:nvPr/>
        </p:nvSpPr>
        <p:spPr bwMode="auto">
          <a:xfrm>
            <a:off x="6413500" y="6237288"/>
            <a:ext cx="3810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AutoShape 13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4" name="AutoShape 13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5" name="AutoShape 13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6" name="AutoShape 13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293A30E-B202-4AF9-AA07-701523DC9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358" y="260648"/>
            <a:ext cx="5976962" cy="5478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3200" b="1" dirty="0">
                <a:solidFill>
                  <a:srgbClr val="800080"/>
                </a:solidFill>
                <a:ea typeface="华文行楷" pitchFamily="2" charset="-122"/>
              </a:rPr>
              <a:t>函数式程序运行时组织</a:t>
            </a:r>
            <a:r>
              <a:rPr lang="zh-CN" altLang="en-US" sz="3200" b="1" dirty="0">
                <a:ea typeface="华文行楷" pitchFamily="2" charset="-122"/>
              </a:rPr>
              <a:t>（选讲）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626C886E-DFD0-2F87-44D2-FC8575187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1629489"/>
            <a:ext cx="79898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Arial"/>
                <a:ea typeface="华文楷体" panose="02010600040101010101" pitchFamily="2" charset="-122"/>
              </a:rPr>
              <a:t> </a:t>
            </a:r>
            <a:r>
              <a:rPr lang="en-US" altLang="zh-CN" sz="3200" dirty="0">
                <a:latin typeface="Arial"/>
                <a:ea typeface="华文楷体" panose="02010600040101010101" pitchFamily="2" charset="-122"/>
              </a:rPr>
              <a:t> </a:t>
            </a:r>
            <a:r>
              <a:rPr kumimoji="0" lang="zh-CN" altLang="en-US" sz="3200" b="1" dirty="0">
                <a:solidFill>
                  <a:srgbClr val="800080"/>
                </a:solidFill>
                <a:latin typeface="Arial"/>
                <a:ea typeface="华文楷体" panose="02010600040101010101" pitchFamily="2" charset="-122"/>
              </a:rPr>
              <a:t>函数式程序的运行时特征</a:t>
            </a:r>
            <a:r>
              <a:rPr kumimoji="0" lang="zh-CN" altLang="en-US" sz="3200" b="1" dirty="0">
                <a:latin typeface="Arial"/>
                <a:ea typeface="华文楷体" panose="02010600040101010101" pitchFamily="2" charset="-122"/>
              </a:rPr>
              <a:t>（续）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FA9C45A-4BB7-5417-E543-E5AB14C26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1" y="2208927"/>
            <a:ext cx="777634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1">
              <a:buFontTx/>
              <a:buNone/>
            </a:pPr>
            <a:endParaRPr kumimoji="0" lang="zh-CN" altLang="en-US" sz="1000" b="1" dirty="0">
              <a:solidFill>
                <a:srgbClr val="003366"/>
              </a:solidFill>
              <a:latin typeface="Arial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kumimoji="0" lang="zh-CN" altLang="en-US" b="1" dirty="0">
                <a:latin typeface="Arial"/>
                <a:ea typeface="华文楷体" panose="02010600040101010101" pitchFamily="2" charset="-122"/>
              </a:rPr>
              <a:t>  </a:t>
            </a:r>
            <a:r>
              <a:rPr lang="zh-CN" altLang="zh-CN" b="1" dirty="0">
                <a:latin typeface="Arial"/>
                <a:ea typeface="华文楷体" panose="02010600040101010101" pitchFamily="2" charset="-122"/>
              </a:rPr>
              <a:t>数学对象的增长速率一般会很快，运算中间结果占</a:t>
            </a:r>
            <a:endParaRPr lang="en-US" altLang="zh-CN" b="1" dirty="0">
              <a:latin typeface="Arial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en-US" altLang="zh-CN" b="1" dirty="0">
                <a:latin typeface="Arial"/>
                <a:ea typeface="华文楷体" panose="02010600040101010101" pitchFamily="2" charset="-122"/>
              </a:rPr>
              <a:t>   </a:t>
            </a:r>
            <a:r>
              <a:rPr lang="zh-CN" altLang="zh-CN" b="1" dirty="0">
                <a:latin typeface="Arial"/>
                <a:ea typeface="华文楷体" panose="02010600040101010101" pitchFamily="2" charset="-122"/>
              </a:rPr>
              <a:t>比居多数</a:t>
            </a:r>
            <a:r>
              <a:rPr kumimoji="0" lang="zh-CN" altLang="zh-CN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b="1" dirty="0">
                <a:latin typeface="Arial"/>
                <a:ea typeface="华文楷体" panose="02010600040101010101" pitchFamily="2" charset="-122"/>
              </a:rPr>
              <a:t>需要</a:t>
            </a:r>
            <a:r>
              <a:rPr lang="zh-CN" altLang="zh-CN" b="1" dirty="0">
                <a:latin typeface="Arial"/>
                <a:ea typeface="华文楷体" panose="02010600040101010101" pitchFamily="2" charset="-122"/>
              </a:rPr>
              <a:t>高效的</a:t>
            </a:r>
            <a:r>
              <a:rPr lang="zh-CN" altLang="zh-CN" b="1" dirty="0">
                <a:solidFill>
                  <a:srgbClr val="7030A0"/>
                </a:solidFill>
                <a:latin typeface="Arial"/>
                <a:ea typeface="华文楷体" panose="02010600040101010101" pitchFamily="2" charset="-122"/>
              </a:rPr>
              <a:t>垃圾回收</a:t>
            </a:r>
            <a:r>
              <a:rPr lang="zh-CN" altLang="en-US" b="1" dirty="0">
                <a:latin typeface="Arial"/>
                <a:ea typeface="华文楷体" panose="02010600040101010101" pitchFamily="2" charset="-122"/>
              </a:rPr>
              <a:t>机制</a:t>
            </a:r>
            <a:endParaRPr lang="en-US" altLang="zh-CN" b="1" dirty="0">
              <a:latin typeface="Arial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b="1" dirty="0">
              <a:latin typeface="Arial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zh-CN" altLang="en-US" b="1" dirty="0">
                <a:latin typeface="Arial"/>
                <a:ea typeface="华文楷体" panose="02010600040101010101" pitchFamily="2" charset="-122"/>
              </a:rPr>
              <a:t>  （</a:t>
            </a:r>
            <a:r>
              <a:rPr lang="zh-CN" altLang="zh-CN" b="1" dirty="0">
                <a:latin typeface="Arial"/>
                <a:ea typeface="华文楷体" panose="02010600040101010101" pitchFamily="2" charset="-122"/>
              </a:rPr>
              <a:t>垃圾回收</a:t>
            </a:r>
            <a:r>
              <a:rPr lang="zh-CN" altLang="en-US" b="1" dirty="0">
                <a:latin typeface="Arial"/>
                <a:ea typeface="华文楷体" panose="02010600040101010101" pitchFamily="2" charset="-122"/>
              </a:rPr>
              <a:t>机制：参考前面一节）</a:t>
            </a:r>
            <a:endParaRPr kumimoji="0" lang="zh-CN" altLang="en-US" b="1" dirty="0">
              <a:solidFill>
                <a:srgbClr val="800080"/>
              </a:solidFill>
              <a:latin typeface="Arial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1949168"/>
      </p:ext>
    </p:extLst>
  </p:cSld>
  <p:clrMapOvr>
    <a:masterClrMapping/>
  </p:clrMapOvr>
  <p:transition spd="med">
    <p:wipe dir="r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AutoShape 13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4" name="AutoShape 13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5" name="AutoShape 13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6" name="AutoShape 13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293A30E-B202-4AF9-AA07-701523DC9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358" y="260648"/>
            <a:ext cx="5976962" cy="5478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3200" b="1" dirty="0">
                <a:solidFill>
                  <a:srgbClr val="800080"/>
                </a:solidFill>
                <a:ea typeface="华文行楷" pitchFamily="2" charset="-122"/>
              </a:rPr>
              <a:t>函数式程序运行时组织</a:t>
            </a:r>
            <a:r>
              <a:rPr lang="zh-CN" altLang="en-US" sz="3200" b="1" dirty="0">
                <a:ea typeface="华文行楷" pitchFamily="2" charset="-122"/>
              </a:rPr>
              <a:t>（选讲）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2042E44A-A822-444F-843A-22705771B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1581869"/>
            <a:ext cx="79898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Arial"/>
                <a:ea typeface="华文楷体" panose="02010600040101010101" pitchFamily="2" charset="-122"/>
              </a:rPr>
              <a:t> </a:t>
            </a:r>
            <a:r>
              <a:rPr lang="en-US" altLang="zh-CN" sz="3200" dirty="0">
                <a:latin typeface="Arial"/>
                <a:ea typeface="华文楷体" panose="02010600040101010101" pitchFamily="2" charset="-122"/>
              </a:rPr>
              <a:t> </a:t>
            </a:r>
            <a:r>
              <a:rPr kumimoji="0" lang="zh-CN" altLang="en-US" sz="3200" b="1" dirty="0">
                <a:solidFill>
                  <a:srgbClr val="800080"/>
                </a:solidFill>
                <a:latin typeface="Arial"/>
                <a:ea typeface="华文楷体" panose="02010600040101010101" pitchFamily="2" charset="-122"/>
              </a:rPr>
              <a:t>函数式程序的运行时特征</a:t>
            </a:r>
            <a:r>
              <a:rPr kumimoji="0" lang="zh-CN" altLang="en-US" sz="3200" b="1" dirty="0">
                <a:latin typeface="Arial"/>
                <a:ea typeface="华文楷体" panose="02010600040101010101" pitchFamily="2" charset="-122"/>
              </a:rPr>
              <a:t>（续）</a:t>
            </a:r>
            <a:endParaRPr kumimoji="0" lang="zh-CN" altLang="en-US" sz="3200" b="1" dirty="0">
              <a:solidFill>
                <a:srgbClr val="800080"/>
              </a:solidFill>
              <a:latin typeface="Arial"/>
              <a:ea typeface="华文楷体" panose="02010600040101010101" pitchFamily="2" charset="-122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DAEBD3F-B21F-5C4D-6CF7-42C2CD9E5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1" y="2161307"/>
            <a:ext cx="7851777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1">
              <a:buFontTx/>
              <a:buNone/>
            </a:pPr>
            <a:endParaRPr kumimoji="0" lang="zh-CN" altLang="en-US" sz="1000" b="1" dirty="0">
              <a:latin typeface="Arial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kumimoji="0" lang="zh-CN" altLang="en-US" dirty="0">
                <a:latin typeface="Arial"/>
                <a:ea typeface="华文楷体" panose="02010600040101010101" pitchFamily="2" charset="-122"/>
              </a:rPr>
              <a:t>  </a:t>
            </a:r>
            <a:r>
              <a:rPr lang="zh-CN" altLang="zh-CN" b="1" dirty="0">
                <a:latin typeface="Arial"/>
                <a:ea typeface="华文楷体" panose="02010600040101010101" pitchFamily="2" charset="-122"/>
              </a:rPr>
              <a:t>函数式语言中函数是一类对象</a:t>
            </a:r>
            <a:r>
              <a:rPr lang="zh-CN" altLang="en-US" b="1" dirty="0">
                <a:latin typeface="Arial"/>
                <a:ea typeface="华文楷体" panose="02010600040101010101" pitchFamily="2" charset="-122"/>
              </a:rPr>
              <a:t>（即</a:t>
            </a:r>
            <a:r>
              <a:rPr lang="zh-CN" altLang="en-US" b="1" dirty="0">
                <a:solidFill>
                  <a:srgbClr val="7030A0"/>
                </a:solidFill>
                <a:latin typeface="Arial"/>
                <a:ea typeface="华文楷体" panose="02010600040101010101" pitchFamily="2" charset="-122"/>
              </a:rPr>
              <a:t>高阶函数</a:t>
            </a:r>
            <a:r>
              <a:rPr lang="zh-CN" altLang="en-US" b="1" dirty="0">
                <a:latin typeface="Arial"/>
                <a:ea typeface="华文楷体" panose="02010600040101010101" pitchFamily="2" charset="-122"/>
              </a:rPr>
              <a:t>，</a:t>
            </a:r>
            <a:r>
              <a:rPr lang="zh-CN" altLang="zh-CN" b="1" dirty="0">
                <a:latin typeface="Arial"/>
                <a:ea typeface="华文楷体" panose="02010600040101010101" pitchFamily="2" charset="-122"/>
              </a:rPr>
              <a:t>函</a:t>
            </a:r>
            <a:endParaRPr lang="en-US" altLang="zh-CN" b="1" dirty="0">
              <a:latin typeface="Arial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en-US" altLang="zh-CN" b="1" dirty="0">
                <a:latin typeface="Arial"/>
                <a:ea typeface="华文楷体" panose="02010600040101010101" pitchFamily="2" charset="-122"/>
              </a:rPr>
              <a:t>   </a:t>
            </a:r>
            <a:r>
              <a:rPr lang="zh-CN" altLang="zh-CN" b="1" dirty="0">
                <a:latin typeface="Arial"/>
                <a:ea typeface="华文楷体" panose="02010600040101010101" pitchFamily="2" charset="-122"/>
              </a:rPr>
              <a:t>数本身可以用作其他函数的参数或返回值</a:t>
            </a:r>
            <a:r>
              <a:rPr lang="zh-CN" altLang="en-US" b="1" dirty="0">
                <a:latin typeface="Arial"/>
                <a:ea typeface="华文楷体" panose="02010600040101010101" pitchFamily="2" charset="-122"/>
              </a:rPr>
              <a:t>）</a:t>
            </a:r>
            <a:endParaRPr lang="en-US" altLang="zh-CN" b="1" dirty="0">
              <a:latin typeface="Arial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b="1" dirty="0">
              <a:latin typeface="Arial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lang="en-US" altLang="zh-CN" b="1" dirty="0">
                <a:latin typeface="Arial"/>
                <a:ea typeface="华文楷体" panose="02010600040101010101" pitchFamily="2" charset="-122"/>
              </a:rPr>
              <a:t>   </a:t>
            </a:r>
            <a:r>
              <a:rPr lang="zh-CN" altLang="zh-CN" b="1" dirty="0">
                <a:latin typeface="Arial"/>
                <a:ea typeface="华文楷体" panose="02010600040101010101" pitchFamily="2" charset="-122"/>
              </a:rPr>
              <a:t>函数对象的</a:t>
            </a:r>
            <a:r>
              <a:rPr lang="zh-CN" altLang="zh-CN" b="1" dirty="0">
                <a:solidFill>
                  <a:srgbClr val="7030A0"/>
                </a:solidFill>
                <a:latin typeface="Arial"/>
                <a:ea typeface="华文楷体" panose="02010600040101010101" pitchFamily="2" charset="-122"/>
              </a:rPr>
              <a:t>代码</a:t>
            </a:r>
            <a:r>
              <a:rPr lang="zh-CN" altLang="zh-CN" b="1" dirty="0">
                <a:latin typeface="Arial"/>
                <a:ea typeface="华文楷体" panose="02010600040101010101" pitchFamily="2" charset="-122"/>
              </a:rPr>
              <a:t>是函数对象的重要部分，函数对象</a:t>
            </a:r>
            <a:endParaRPr lang="en-US" altLang="zh-CN" b="1" dirty="0">
              <a:latin typeface="Arial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lang="en-US" altLang="zh-CN" b="1" dirty="0">
                <a:latin typeface="Arial"/>
                <a:ea typeface="华文楷体" panose="02010600040101010101" pitchFamily="2" charset="-122"/>
              </a:rPr>
              <a:t>   </a:t>
            </a:r>
            <a:r>
              <a:rPr lang="zh-CN" altLang="zh-CN" b="1" dirty="0">
                <a:latin typeface="Arial"/>
                <a:ea typeface="华文楷体" panose="02010600040101010101" pitchFamily="2" charset="-122"/>
              </a:rPr>
              <a:t>的求值需要一个</a:t>
            </a:r>
            <a:r>
              <a:rPr lang="zh-CN" altLang="zh-CN" b="1" dirty="0">
                <a:solidFill>
                  <a:srgbClr val="7030A0"/>
                </a:solidFill>
                <a:latin typeface="Arial"/>
                <a:ea typeface="华文楷体" panose="02010600040101010101" pitchFamily="2" charset="-122"/>
              </a:rPr>
              <a:t>求值环境</a:t>
            </a:r>
            <a:endParaRPr lang="en-US" altLang="zh-CN" b="1" dirty="0">
              <a:solidFill>
                <a:srgbClr val="7030A0"/>
              </a:solidFill>
              <a:latin typeface="Arial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lang="en-US" altLang="zh-CN" sz="1000" b="1" dirty="0">
              <a:latin typeface="Arial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lang="en-US" altLang="zh-CN" b="1" dirty="0">
                <a:latin typeface="Arial"/>
                <a:ea typeface="华文楷体" panose="02010600040101010101" pitchFamily="2" charset="-122"/>
              </a:rPr>
              <a:t>   </a:t>
            </a:r>
            <a:r>
              <a:rPr lang="zh-CN" altLang="zh-CN" b="1" dirty="0">
                <a:latin typeface="Arial"/>
                <a:ea typeface="华文楷体" panose="02010600040101010101" pitchFamily="2" charset="-122"/>
              </a:rPr>
              <a:t>函数代码及其求值环境的组合称之为</a:t>
            </a:r>
            <a:r>
              <a:rPr lang="zh-CN" altLang="zh-CN" b="1" dirty="0">
                <a:solidFill>
                  <a:srgbClr val="7030A0"/>
                </a:solidFill>
                <a:latin typeface="Arial"/>
                <a:ea typeface="华文楷体" panose="02010600040101010101" pitchFamily="2" charset="-122"/>
              </a:rPr>
              <a:t>闭包</a:t>
            </a:r>
            <a:r>
              <a:rPr lang="zh-CN" altLang="zh-CN" b="1" dirty="0">
                <a:latin typeface="Arial"/>
                <a:ea typeface="华文楷体" panose="02010600040101010101" pitchFamily="2" charset="-122"/>
              </a:rPr>
              <a:t>（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closure</a:t>
            </a:r>
            <a:r>
              <a:rPr lang="zh-CN" altLang="zh-CN" b="1" dirty="0">
                <a:latin typeface="Arial"/>
                <a:ea typeface="华文楷体" panose="02010600040101010101" pitchFamily="2" charset="-122"/>
              </a:rPr>
              <a:t>）</a:t>
            </a:r>
            <a:endParaRPr lang="en-US" altLang="zh-CN" b="1" dirty="0">
              <a:latin typeface="Arial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lang="en-US" altLang="zh-CN" sz="1000" b="1" dirty="0">
              <a:latin typeface="Arial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lang="en-US" altLang="zh-CN" b="1" dirty="0">
                <a:latin typeface="Arial"/>
                <a:ea typeface="华文楷体" panose="02010600040101010101" pitchFamily="2" charset="-122"/>
              </a:rPr>
              <a:t>   </a:t>
            </a:r>
            <a:r>
              <a:rPr lang="zh-CN" altLang="en-US" b="1" dirty="0">
                <a:latin typeface="Arial"/>
                <a:ea typeface="华文楷体" panose="02010600040101010101" pitchFamily="2" charset="-122"/>
              </a:rPr>
              <a:t>核心技术之一：</a:t>
            </a:r>
            <a:r>
              <a:rPr lang="zh-CN" altLang="zh-CN" b="1" dirty="0">
                <a:solidFill>
                  <a:srgbClr val="7030A0"/>
                </a:solidFill>
                <a:latin typeface="Arial"/>
                <a:ea typeface="华文楷体" panose="02010600040101010101" pitchFamily="2" charset="-122"/>
              </a:rPr>
              <a:t>闭包的运行时存储组织</a:t>
            </a:r>
          </a:p>
        </p:txBody>
      </p:sp>
    </p:spTree>
    <p:extLst>
      <p:ext uri="{BB962C8B-B14F-4D97-AF65-F5344CB8AC3E}">
        <p14:creationId xmlns:p14="http://schemas.microsoft.com/office/powerpoint/2010/main" val="1363818240"/>
      </p:ext>
    </p:extLst>
  </p:cSld>
  <p:clrMapOvr>
    <a:masterClrMapping/>
  </p:clrMapOvr>
  <p:transition spd="med">
    <p:wipe dir="r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AutoShape 13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4" name="AutoShape 13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5" name="AutoShape 13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6" name="AutoShape 13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293A30E-B202-4AF9-AA07-701523DC9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358" y="260648"/>
            <a:ext cx="5976962" cy="5478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3200" b="1" dirty="0">
                <a:solidFill>
                  <a:srgbClr val="800080"/>
                </a:solidFill>
                <a:ea typeface="华文行楷" pitchFamily="2" charset="-122"/>
              </a:rPr>
              <a:t>函数式程序运行时组织</a:t>
            </a:r>
            <a:r>
              <a:rPr lang="zh-CN" altLang="en-US" sz="3200" b="1" dirty="0">
                <a:ea typeface="华文行楷" pitchFamily="2" charset="-122"/>
              </a:rPr>
              <a:t>（选讲）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2E8B8B2B-D585-AE31-02A1-1F6A7E267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1610032"/>
            <a:ext cx="79898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Arial"/>
                <a:ea typeface="华文楷体" panose="02010600040101010101" pitchFamily="2" charset="-122"/>
              </a:rPr>
              <a:t> </a:t>
            </a:r>
            <a:r>
              <a:rPr lang="en-US" altLang="zh-CN" sz="3200" dirty="0">
                <a:latin typeface="Arial"/>
                <a:ea typeface="华文楷体" panose="02010600040101010101" pitchFamily="2" charset="-122"/>
              </a:rPr>
              <a:t> </a:t>
            </a:r>
            <a:r>
              <a:rPr kumimoji="0" lang="zh-CN" altLang="en-US" sz="3200" b="1" dirty="0">
                <a:solidFill>
                  <a:srgbClr val="800080"/>
                </a:solidFill>
                <a:latin typeface="Arial"/>
                <a:ea typeface="华文楷体" panose="02010600040101010101" pitchFamily="2" charset="-122"/>
              </a:rPr>
              <a:t>函数式程序的运行时特征</a:t>
            </a:r>
            <a:r>
              <a:rPr kumimoji="0" lang="zh-CN" altLang="en-US" sz="3200" b="1" dirty="0">
                <a:latin typeface="Arial"/>
                <a:ea typeface="华文楷体" panose="02010600040101010101" pitchFamily="2" charset="-122"/>
              </a:rPr>
              <a:t>（续）</a:t>
            </a:r>
            <a:endParaRPr kumimoji="0" lang="zh-CN" altLang="en-US" sz="3200" b="1" dirty="0">
              <a:solidFill>
                <a:srgbClr val="800080"/>
              </a:solidFill>
              <a:latin typeface="Arial"/>
              <a:ea typeface="华文楷体" panose="02010600040101010101" pitchFamily="2" charset="-122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9B91193-DA1B-2669-588C-38B96BD8F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1" y="2189470"/>
            <a:ext cx="7776345" cy="38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1">
              <a:buFontTx/>
              <a:buNone/>
            </a:pPr>
            <a:endParaRPr kumimoji="0" lang="zh-CN" altLang="en-US" sz="1000" b="1" dirty="0">
              <a:latin typeface="Arial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kumimoji="0" lang="zh-CN" altLang="en-US" sz="2000" dirty="0">
                <a:latin typeface="Arial"/>
                <a:ea typeface="华文楷体" panose="02010600040101010101" pitchFamily="2" charset="-122"/>
              </a:rPr>
              <a:t>  </a:t>
            </a:r>
            <a:r>
              <a:rPr kumimoji="0" lang="zh-CN" altLang="en-US" b="1" dirty="0">
                <a:latin typeface="Arial"/>
                <a:ea typeface="华文楷体" panose="02010600040101010101" pitchFamily="2" charset="-122"/>
              </a:rPr>
              <a:t>某些</a:t>
            </a:r>
            <a:r>
              <a:rPr kumimoji="0" lang="zh-CN" altLang="zh-CN" b="1" dirty="0">
                <a:latin typeface="Arial"/>
                <a:ea typeface="华文楷体" panose="02010600040101010101" pitchFamily="2" charset="-122"/>
              </a:rPr>
              <a:t>编译优化</a:t>
            </a:r>
            <a:r>
              <a:rPr kumimoji="0" lang="zh-CN" altLang="en-US" b="1" dirty="0">
                <a:latin typeface="Arial"/>
                <a:ea typeface="华文楷体" panose="02010600040101010101" pitchFamily="2" charset="-122"/>
              </a:rPr>
              <a:t>技术、以及</a:t>
            </a:r>
            <a:r>
              <a:rPr kumimoji="0" lang="zh-CN" altLang="zh-CN" b="1" dirty="0">
                <a:latin typeface="Arial"/>
                <a:ea typeface="华文楷体" panose="02010600040101010101" pitchFamily="2" charset="-122"/>
              </a:rPr>
              <a:t>良好的编程风格和技巧</a:t>
            </a:r>
            <a:r>
              <a:rPr kumimoji="0" lang="zh-CN" altLang="en-US" b="1" dirty="0">
                <a:latin typeface="Arial"/>
                <a:ea typeface="华文楷体" panose="02010600040101010101" pitchFamily="2" charset="-122"/>
              </a:rPr>
              <a:t>，</a:t>
            </a:r>
            <a:endParaRPr kumimoji="0" lang="en-US" altLang="zh-CN" b="1" dirty="0">
              <a:latin typeface="Arial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kumimoji="0" lang="en-US" altLang="zh-CN" b="1" dirty="0">
                <a:latin typeface="Arial"/>
                <a:ea typeface="华文楷体" panose="02010600040101010101" pitchFamily="2" charset="-122"/>
              </a:rPr>
              <a:t>   </a:t>
            </a:r>
            <a:r>
              <a:rPr kumimoji="0" lang="zh-CN" altLang="en-US" b="1" dirty="0">
                <a:latin typeface="Arial"/>
                <a:ea typeface="华文楷体" panose="02010600040101010101" pitchFamily="2" charset="-122"/>
              </a:rPr>
              <a:t>可改善运行时存储组织，从而提高性能，例如：</a:t>
            </a:r>
            <a:endParaRPr kumimoji="0" lang="en-US" altLang="zh-CN" b="1" dirty="0">
              <a:latin typeface="Arial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b="1" dirty="0">
              <a:latin typeface="Arial"/>
              <a:ea typeface="华文楷体" panose="02010600040101010101" pitchFamily="2" charset="-122"/>
            </a:endParaRPr>
          </a:p>
          <a:p>
            <a:pPr indent="266700" algn="just" fontAlgn="auto">
              <a:spcBef>
                <a:spcPts val="60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1800" dirty="0">
                <a:latin typeface="Arial"/>
                <a:ea typeface="华文楷体" panose="02010600040101010101" pitchFamily="2" charset="-122"/>
              </a:rPr>
              <a:t>      </a:t>
            </a:r>
            <a:r>
              <a:rPr lang="zh-CN" altLang="zh-CN" sz="2000" dirty="0">
                <a:latin typeface="Arial"/>
                <a:ea typeface="华文楷体" panose="02010600040101010101" pitchFamily="2" charset="-122"/>
              </a:rPr>
              <a:t>（</a:t>
            </a:r>
            <a:r>
              <a:rPr lang="en-US" altLang="zh-CN" sz="2000" dirty="0">
                <a:latin typeface="Arial"/>
                <a:ea typeface="华文楷体" panose="02010600040101010101" pitchFamily="2" charset="-122"/>
              </a:rPr>
              <a:t>1</a:t>
            </a:r>
            <a:r>
              <a:rPr lang="zh-CN" altLang="zh-CN" sz="2000" dirty="0">
                <a:latin typeface="Arial"/>
                <a:ea typeface="华文楷体" panose="02010600040101010101" pitchFamily="2" charset="-122"/>
              </a:rPr>
              <a:t>）</a:t>
            </a:r>
            <a:r>
              <a:rPr lang="zh-CN" altLang="zh-CN" sz="2000" b="1" dirty="0">
                <a:latin typeface="Arial"/>
                <a:ea typeface="华文楷体" panose="02010600040101010101" pitchFamily="2" charset="-122"/>
              </a:rPr>
              <a:t>尽可能使用</a:t>
            </a:r>
            <a:r>
              <a:rPr lang="zh-CN" altLang="zh-CN" sz="2000" b="1" dirty="0">
                <a:solidFill>
                  <a:srgbClr val="7030A0"/>
                </a:solidFill>
                <a:latin typeface="Arial"/>
                <a:ea typeface="华文楷体" panose="02010600040101010101" pitchFamily="2" charset="-122"/>
              </a:rPr>
              <a:t>尾调用</a:t>
            </a:r>
            <a:r>
              <a:rPr lang="zh-CN" altLang="zh-CN" sz="2000" b="1" dirty="0">
                <a:latin typeface="Arial"/>
                <a:ea typeface="华文楷体" panose="02010600040101010101" pitchFamily="2" charset="-122"/>
              </a:rPr>
              <a:t>和</a:t>
            </a:r>
            <a:r>
              <a:rPr lang="zh-CN" altLang="zh-CN" sz="2000" b="1" dirty="0">
                <a:solidFill>
                  <a:srgbClr val="7030A0"/>
                </a:solidFill>
                <a:latin typeface="Arial"/>
                <a:ea typeface="华文楷体" panose="02010600040101010101" pitchFamily="2" charset="-122"/>
              </a:rPr>
              <a:t>尾递归</a:t>
            </a:r>
            <a:r>
              <a:rPr lang="zh-CN" altLang="zh-CN" sz="2000" b="1" dirty="0">
                <a:latin typeface="Arial"/>
                <a:ea typeface="华文楷体" panose="02010600040101010101" pitchFamily="2" charset="-122"/>
              </a:rPr>
              <a:t>，可以简化活动记录的设计，</a:t>
            </a:r>
            <a:endParaRPr lang="en-US" altLang="zh-CN" sz="2000" b="1" dirty="0">
              <a:latin typeface="Arial"/>
              <a:ea typeface="华文楷体" panose="02010600040101010101" pitchFamily="2" charset="-122"/>
            </a:endParaRPr>
          </a:p>
          <a:p>
            <a:pPr indent="266700" algn="just" fontAlgn="auto">
              <a:spcBef>
                <a:spcPts val="60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000" b="1" dirty="0">
                <a:latin typeface="Arial"/>
                <a:ea typeface="华文楷体" panose="02010600040101010101" pitchFamily="2" charset="-122"/>
              </a:rPr>
              <a:t>               </a:t>
            </a:r>
            <a:r>
              <a:rPr lang="zh-CN" altLang="zh-CN" sz="2000" b="1" dirty="0">
                <a:latin typeface="Arial"/>
                <a:ea typeface="华文楷体" panose="02010600040101010101" pitchFamily="2" charset="-122"/>
              </a:rPr>
              <a:t>优化调用代码序列</a:t>
            </a:r>
            <a:endParaRPr lang="zh-CN" altLang="zh-CN" sz="800" b="1" dirty="0">
              <a:latin typeface="Arial"/>
              <a:ea typeface="华文楷体" panose="02010600040101010101" pitchFamily="2" charset="-122"/>
            </a:endParaRPr>
          </a:p>
          <a:p>
            <a:pPr indent="266700" algn="just" fontAlgn="auto">
              <a:spcBef>
                <a:spcPts val="60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1800" dirty="0">
                <a:latin typeface="Arial"/>
                <a:ea typeface="华文楷体" panose="02010600040101010101" pitchFamily="2" charset="-122"/>
              </a:rPr>
              <a:t>      </a:t>
            </a:r>
            <a:r>
              <a:rPr lang="zh-CN" altLang="zh-CN" sz="2000" dirty="0">
                <a:latin typeface="Arial"/>
                <a:ea typeface="华文楷体" panose="02010600040101010101" pitchFamily="2" charset="-122"/>
              </a:rPr>
              <a:t>（</a:t>
            </a:r>
            <a:r>
              <a:rPr lang="en-US" altLang="zh-CN" sz="2000" dirty="0">
                <a:latin typeface="Arial"/>
                <a:ea typeface="华文楷体" panose="02010600040101010101" pitchFamily="2" charset="-122"/>
              </a:rPr>
              <a:t>2</a:t>
            </a:r>
            <a:r>
              <a:rPr lang="zh-CN" altLang="zh-CN" sz="2000" dirty="0">
                <a:latin typeface="Arial"/>
                <a:ea typeface="华文楷体" panose="02010600040101010101" pitchFamily="2" charset="-122"/>
              </a:rPr>
              <a:t>）</a:t>
            </a:r>
            <a:r>
              <a:rPr lang="zh-CN" altLang="zh-CN" sz="2000" b="1" dirty="0">
                <a:latin typeface="Arial"/>
                <a:ea typeface="华文楷体" panose="02010600040101010101" pitchFamily="2" charset="-122"/>
              </a:rPr>
              <a:t>对于纯函数式语言，可以通过</a:t>
            </a:r>
            <a:r>
              <a:rPr lang="zh-CN" altLang="zh-CN" sz="2000" b="1" dirty="0">
                <a:solidFill>
                  <a:srgbClr val="7030A0"/>
                </a:solidFill>
                <a:latin typeface="Arial"/>
                <a:ea typeface="华文楷体" panose="02010600040101010101" pitchFamily="2" charset="-122"/>
              </a:rPr>
              <a:t>延迟求值</a:t>
            </a:r>
            <a:r>
              <a:rPr lang="zh-CN" altLang="zh-CN" sz="2000" b="1" dirty="0">
                <a:latin typeface="Arial"/>
                <a:ea typeface="华文楷体" panose="02010600040101010101" pitchFamily="2" charset="-122"/>
              </a:rPr>
              <a:t>（或</a:t>
            </a:r>
            <a:r>
              <a:rPr lang="zh-CN" altLang="zh-CN" sz="2000" b="1" dirty="0">
                <a:solidFill>
                  <a:srgbClr val="7030A0"/>
                </a:solidFill>
                <a:latin typeface="Arial"/>
                <a:ea typeface="华文楷体" panose="02010600040101010101" pitchFamily="2" charset="-122"/>
              </a:rPr>
              <a:t>传名调用</a:t>
            </a:r>
            <a:r>
              <a:rPr lang="zh-CN" altLang="zh-CN" sz="2000" b="1" dirty="0">
                <a:latin typeface="Arial"/>
                <a:ea typeface="华文楷体" panose="02010600040101010101" pitchFamily="2" charset="-122"/>
              </a:rPr>
              <a:t>）</a:t>
            </a:r>
            <a:endParaRPr lang="en-US" altLang="zh-CN" sz="2000" b="1" dirty="0">
              <a:latin typeface="Arial"/>
              <a:ea typeface="华文楷体" panose="02010600040101010101" pitchFamily="2" charset="-122"/>
            </a:endParaRPr>
          </a:p>
          <a:p>
            <a:pPr indent="266700" algn="just" fontAlgn="auto">
              <a:spcBef>
                <a:spcPts val="60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000" b="1" dirty="0">
                <a:latin typeface="Arial"/>
                <a:ea typeface="华文楷体" panose="02010600040101010101" pitchFamily="2" charset="-122"/>
              </a:rPr>
              <a:t>               </a:t>
            </a:r>
            <a:r>
              <a:rPr lang="zh-CN" altLang="zh-CN" sz="2000" b="1" dirty="0">
                <a:latin typeface="Arial"/>
                <a:ea typeface="华文楷体" panose="02010600040101010101" pitchFamily="2" charset="-122"/>
              </a:rPr>
              <a:t>来支持函数的某些非严格定义，从而可拓展等式推理</a:t>
            </a:r>
            <a:endParaRPr lang="en-US" altLang="zh-CN" sz="2000" b="1" dirty="0">
              <a:latin typeface="Arial"/>
              <a:ea typeface="华文楷体" panose="02010600040101010101" pitchFamily="2" charset="-122"/>
            </a:endParaRPr>
          </a:p>
          <a:p>
            <a:pPr indent="266700" algn="just" fontAlgn="auto">
              <a:spcBef>
                <a:spcPts val="60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000" b="1" dirty="0">
                <a:latin typeface="Arial"/>
                <a:ea typeface="华文楷体" panose="02010600040101010101" pitchFamily="2" charset="-122"/>
              </a:rPr>
              <a:t>               </a:t>
            </a:r>
            <a:r>
              <a:rPr lang="zh-CN" altLang="zh-CN" sz="2000" b="1" dirty="0">
                <a:latin typeface="Arial"/>
                <a:ea typeface="华文楷体" panose="02010600040101010101" pitchFamily="2" charset="-122"/>
              </a:rPr>
              <a:t>的内涵</a:t>
            </a:r>
            <a:r>
              <a:rPr lang="zh-CN" altLang="en-US" sz="2000" b="1" dirty="0">
                <a:latin typeface="Arial"/>
                <a:ea typeface="华文楷体" panose="02010600040101010101" pitchFamily="2" charset="-122"/>
              </a:rPr>
              <a:t>；</a:t>
            </a:r>
            <a:r>
              <a:rPr lang="zh-CN" altLang="zh-CN" sz="2000" b="1" dirty="0">
                <a:latin typeface="Arial"/>
                <a:ea typeface="华文楷体" panose="02010600040101010101" pitchFamily="2" charset="-122"/>
              </a:rPr>
              <a:t>为避免延迟求值可能带来的重复计算，可借助</a:t>
            </a:r>
            <a:endParaRPr lang="en-US" altLang="zh-CN" sz="2000" b="1" dirty="0">
              <a:latin typeface="Arial"/>
              <a:ea typeface="华文楷体" panose="02010600040101010101" pitchFamily="2" charset="-122"/>
            </a:endParaRPr>
          </a:p>
          <a:p>
            <a:pPr indent="266700" algn="just" fontAlgn="auto">
              <a:spcBef>
                <a:spcPts val="60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000" b="1" dirty="0">
                <a:latin typeface="Arial"/>
                <a:ea typeface="华文楷体" panose="02010600040101010101" pitchFamily="2" charset="-122"/>
              </a:rPr>
              <a:t>               </a:t>
            </a:r>
            <a:r>
              <a:rPr lang="zh-CN" altLang="zh-CN" sz="2000" b="1" dirty="0">
                <a:latin typeface="Arial"/>
                <a:ea typeface="华文楷体" panose="02010600040101010101" pitchFamily="2" charset="-122"/>
              </a:rPr>
              <a:t>创建和维护</a:t>
            </a:r>
            <a:r>
              <a:rPr lang="zh-CN" altLang="zh-CN" sz="2000" b="1" dirty="0">
                <a:solidFill>
                  <a:srgbClr val="7030A0"/>
                </a:solidFill>
                <a:latin typeface="Arial"/>
                <a:ea typeface="华文楷体" panose="02010600040101010101" pitchFamily="2" charset="-122"/>
              </a:rPr>
              <a:t>函数记忆簿</a:t>
            </a:r>
            <a:r>
              <a:rPr lang="zh-CN" altLang="zh-CN" sz="2000" b="1" dirty="0">
                <a:latin typeface="Arial"/>
                <a:ea typeface="华文楷体" panose="02010600040101010101" pitchFamily="2" charset="-122"/>
              </a:rPr>
              <a:t>（</a:t>
            </a:r>
            <a:r>
              <a:rPr lang="en-US" altLang="zh-CN" sz="1800" i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memoization</a:t>
            </a:r>
            <a:r>
              <a:rPr lang="zh-CN" altLang="zh-CN" sz="2000" b="1" dirty="0">
                <a:latin typeface="Arial"/>
                <a:ea typeface="华文楷体" panose="02010600040101010101" pitchFamily="2" charset="-122"/>
              </a:rPr>
              <a:t>） ，从而实现以存</a:t>
            </a:r>
            <a:endParaRPr lang="en-US" altLang="zh-CN" sz="2000" b="1" dirty="0">
              <a:latin typeface="Arial"/>
              <a:ea typeface="华文楷体" panose="02010600040101010101" pitchFamily="2" charset="-122"/>
            </a:endParaRPr>
          </a:p>
          <a:p>
            <a:pPr indent="266700" algn="just" fontAlgn="auto">
              <a:spcBef>
                <a:spcPts val="60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000" b="1" dirty="0">
                <a:latin typeface="Arial"/>
                <a:ea typeface="华文楷体" panose="02010600040101010101" pitchFamily="2" charset="-122"/>
              </a:rPr>
              <a:t>               </a:t>
            </a:r>
            <a:r>
              <a:rPr lang="zh-CN" altLang="zh-CN" sz="2000" b="1" dirty="0">
                <a:latin typeface="Arial"/>
                <a:ea typeface="华文楷体" panose="02010600040101010101" pitchFamily="2" charset="-122"/>
              </a:rPr>
              <a:t>储代价换取优化性能的</a:t>
            </a:r>
            <a:r>
              <a:rPr lang="zh-CN" altLang="zh-CN" sz="2000" b="1" dirty="0">
                <a:solidFill>
                  <a:srgbClr val="7030A0"/>
                </a:solidFill>
                <a:latin typeface="Arial"/>
                <a:ea typeface="华文楷体" panose="02010600040101010101" pitchFamily="2" charset="-122"/>
              </a:rPr>
              <a:t>惰性求值机制</a:t>
            </a:r>
            <a:endParaRPr lang="en-US" altLang="zh-CN" sz="2000" b="1" dirty="0">
              <a:latin typeface="Arial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6986718"/>
      </p:ext>
    </p:extLst>
  </p:cSld>
  <p:clrMapOvr>
    <a:masterClrMapping/>
  </p:clrMapOvr>
  <p:transition spd="med">
    <p:wipe dir="r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AutoShape 13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4" name="AutoShape 13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5" name="AutoShape 13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6" name="AutoShape 13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293A30E-B202-4AF9-AA07-701523DC9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358" y="260648"/>
            <a:ext cx="5976962" cy="5478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3200" b="1" dirty="0">
                <a:solidFill>
                  <a:srgbClr val="800080"/>
                </a:solidFill>
                <a:ea typeface="华文行楷" pitchFamily="2" charset="-122"/>
              </a:rPr>
              <a:t>函数式程序运行时组织</a:t>
            </a:r>
            <a:r>
              <a:rPr lang="zh-CN" altLang="en-US" sz="3200" b="1" dirty="0">
                <a:ea typeface="华文行楷" pitchFamily="2" charset="-122"/>
              </a:rPr>
              <a:t>（选讲）</a:t>
            </a:r>
          </a:p>
        </p:txBody>
      </p:sp>
      <p:sp>
        <p:nvSpPr>
          <p:cNvPr id="2" name="Text Box 21">
            <a:extLst>
              <a:ext uri="{FF2B5EF4-FFF2-40B4-BE49-F238E27FC236}">
                <a16:creationId xmlns:a16="http://schemas.microsoft.com/office/drawing/2014/main" id="{4B7D6F39-E649-E5B4-26B6-4817B9CAB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363120"/>
            <a:ext cx="81375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Arial"/>
                <a:ea typeface="华文楷体" panose="02010600040101010101" pitchFamily="2" charset="-122"/>
              </a:rPr>
              <a:t> </a:t>
            </a:r>
            <a:r>
              <a:rPr lang="zh-CN" altLang="zh-CN" sz="3200" b="1" dirty="0">
                <a:solidFill>
                  <a:srgbClr val="800080"/>
                </a:solidFill>
                <a:latin typeface="Arial"/>
                <a:ea typeface="华文楷体" panose="02010600040101010101" pitchFamily="2" charset="-122"/>
              </a:rPr>
              <a:t>闭包的存储组织</a:t>
            </a:r>
            <a:endParaRPr lang="en-US" altLang="zh-CN" sz="3200" b="1" dirty="0">
              <a:solidFill>
                <a:srgbClr val="800080"/>
              </a:solidFill>
              <a:latin typeface="Arial"/>
              <a:ea typeface="华文楷体" panose="02010600040101010101" pitchFamily="2" charset="-122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5D88054-2749-6542-52E8-6D9B44A8B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1" y="2044286"/>
            <a:ext cx="4896149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Arial"/>
                <a:ea typeface="华文楷体" panose="02010600040101010101" pitchFamily="2" charset="-122"/>
              </a:rPr>
              <a:t>  </a:t>
            </a:r>
            <a:r>
              <a:rPr lang="zh-CN" altLang="zh-CN" sz="2800" b="1" dirty="0">
                <a:solidFill>
                  <a:srgbClr val="800080"/>
                </a:solidFill>
                <a:latin typeface="Arial"/>
                <a:ea typeface="华文楷体" panose="02010600040101010101" pitchFamily="2" charset="-122"/>
              </a:rPr>
              <a:t>逃逸变量</a:t>
            </a:r>
            <a:r>
              <a:rPr lang="zh-CN" altLang="zh-CN" b="1" dirty="0">
                <a:latin typeface="Arial"/>
                <a:ea typeface="华文楷体" panose="02010600040101010101" pitchFamily="2" charset="-122"/>
              </a:rPr>
              <a:t>（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escaping variables</a:t>
            </a:r>
            <a:r>
              <a:rPr lang="zh-CN" altLang="zh-CN" b="1" dirty="0">
                <a:latin typeface="Arial"/>
                <a:ea typeface="华文楷体" panose="02010600040101010101" pitchFamily="2" charset="-122"/>
              </a:rPr>
              <a:t>）</a:t>
            </a:r>
            <a:endParaRPr lang="en-US" altLang="zh-CN" b="1" dirty="0">
              <a:solidFill>
                <a:srgbClr val="800080"/>
              </a:solidFill>
              <a:latin typeface="Arial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latin typeface="Arial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sz="2000" b="1" dirty="0">
                <a:latin typeface="Arial"/>
                <a:ea typeface="华文楷体" panose="02010600040101010101" pitchFamily="2" charset="-122"/>
              </a:rPr>
              <a:t>  </a:t>
            </a:r>
            <a:r>
              <a:rPr lang="zh-CN" altLang="zh-CN" sz="2000" b="1" dirty="0">
                <a:latin typeface="Arial"/>
                <a:ea typeface="华文楷体" panose="02010600040101010101" pitchFamily="2" charset="-122"/>
              </a:rPr>
              <a:t>示例</a:t>
            </a:r>
            <a:r>
              <a:rPr lang="zh-CN" altLang="en-US" sz="2000" b="1" dirty="0">
                <a:latin typeface="Arial"/>
                <a:ea typeface="华文楷体" panose="02010600040101010101" pitchFamily="2" charset="-122"/>
              </a:rPr>
              <a:t>（</a:t>
            </a:r>
            <a:r>
              <a:rPr lang="zh-CN" altLang="zh-CN" sz="2000" b="1" dirty="0">
                <a:latin typeface="Arial"/>
                <a:ea typeface="华文楷体" panose="02010600040101010101" pitchFamily="2" charset="-122"/>
              </a:rPr>
              <a:t>进入</a:t>
            </a:r>
            <a:r>
              <a:rPr lang="en-US" altLang="zh-CN" sz="2000" dirty="0">
                <a:latin typeface="Arial"/>
                <a:ea typeface="华文楷体" panose="02010600040101010101" pitchFamily="2" charset="-122"/>
              </a:rPr>
              <a:t>add</a:t>
            </a:r>
            <a:r>
              <a:rPr lang="zh-CN" altLang="zh-CN" sz="2000" b="1" dirty="0">
                <a:latin typeface="Arial"/>
                <a:ea typeface="华文楷体" panose="02010600040101010101" pitchFamily="2" charset="-122"/>
              </a:rPr>
              <a:t>函数时</a:t>
            </a:r>
            <a:r>
              <a:rPr lang="zh-CN" altLang="en-US" sz="2000" b="1" dirty="0">
                <a:latin typeface="Arial"/>
                <a:ea typeface="华文楷体" panose="02010600040101010101" pitchFamily="2" charset="-122"/>
              </a:rPr>
              <a:t>）</a:t>
            </a:r>
            <a:endParaRPr lang="en-US" altLang="zh-CN" sz="2000" b="1" dirty="0">
              <a:latin typeface="Arial"/>
              <a:ea typeface="华文楷体" panose="02010600040101010101" pitchFamily="2" charset="-122"/>
            </a:endParaRPr>
          </a:p>
          <a:p>
            <a:pPr lvl="1">
              <a:buFont typeface="Wingdings" pitchFamily="2" charset="2"/>
              <a:buNone/>
            </a:pPr>
            <a:endParaRPr lang="zh-CN" altLang="en-US" sz="1000" b="1" dirty="0">
              <a:latin typeface="Arial"/>
              <a:ea typeface="华文楷体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01A89F-04FA-FBBF-A608-23ECF86DC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496" y="3523360"/>
            <a:ext cx="5964499" cy="3146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36D8B75-4581-7FEA-27F2-CE7CC3DB8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1019570"/>
            <a:ext cx="2868962" cy="293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513653"/>
      </p:ext>
    </p:extLst>
  </p:cSld>
  <p:clrMapOvr>
    <a:masterClrMapping/>
  </p:clrMapOvr>
  <p:transition spd="med">
    <p:wipe dir="r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AutoShape 13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4" name="AutoShape 13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5" name="AutoShape 13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6" name="AutoShape 13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293A30E-B202-4AF9-AA07-701523DC9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358" y="260648"/>
            <a:ext cx="5976962" cy="5478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3200" b="1" dirty="0">
                <a:solidFill>
                  <a:srgbClr val="800080"/>
                </a:solidFill>
                <a:ea typeface="华文行楷" pitchFamily="2" charset="-122"/>
              </a:rPr>
              <a:t>函数式程序运行时组织</a:t>
            </a:r>
            <a:r>
              <a:rPr lang="zh-CN" altLang="en-US" sz="3200" b="1" dirty="0">
                <a:ea typeface="华文行楷" pitchFamily="2" charset="-122"/>
              </a:rPr>
              <a:t>（选讲）</a:t>
            </a:r>
          </a:p>
        </p:txBody>
      </p:sp>
      <p:sp>
        <p:nvSpPr>
          <p:cNvPr id="2" name="Text Box 21">
            <a:extLst>
              <a:ext uri="{FF2B5EF4-FFF2-40B4-BE49-F238E27FC236}">
                <a16:creationId xmlns:a16="http://schemas.microsoft.com/office/drawing/2014/main" id="{7E95C00F-DB4E-D42B-B9CA-FD13C7856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390808"/>
            <a:ext cx="81375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Arial"/>
                <a:ea typeface="华文楷体" panose="02010600040101010101" pitchFamily="2" charset="-122"/>
              </a:rPr>
              <a:t> </a:t>
            </a:r>
            <a:r>
              <a:rPr lang="zh-CN" altLang="zh-CN" sz="3200" b="1" dirty="0">
                <a:solidFill>
                  <a:srgbClr val="800080"/>
                </a:solidFill>
                <a:latin typeface="Arial"/>
                <a:ea typeface="华文楷体" panose="02010600040101010101" pitchFamily="2" charset="-122"/>
              </a:rPr>
              <a:t>闭包的存储组织</a:t>
            </a:r>
            <a:r>
              <a:rPr kumimoji="0" lang="zh-CN" altLang="en-US" sz="3200" b="1" dirty="0">
                <a:latin typeface="Arial"/>
                <a:ea typeface="华文楷体" panose="02010600040101010101" pitchFamily="2" charset="-122"/>
              </a:rPr>
              <a:t>（续）</a:t>
            </a:r>
            <a:endParaRPr lang="en-US" altLang="zh-CN" sz="3200" b="1" dirty="0">
              <a:solidFill>
                <a:srgbClr val="800080"/>
              </a:solidFill>
              <a:latin typeface="Arial"/>
              <a:ea typeface="华文楷体" panose="02010600040101010101" pitchFamily="2" charset="-122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D61A46B-2C8B-F0D5-2241-096A82783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1" y="2071974"/>
            <a:ext cx="5544221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Arial"/>
                <a:ea typeface="华文楷体" panose="02010600040101010101" pitchFamily="2" charset="-122"/>
              </a:rPr>
              <a:t>  </a:t>
            </a:r>
            <a:r>
              <a:rPr lang="zh-CN" altLang="zh-CN" sz="2800" b="1" dirty="0">
                <a:solidFill>
                  <a:srgbClr val="800080"/>
                </a:solidFill>
                <a:latin typeface="Arial"/>
                <a:ea typeface="华文楷体" panose="02010600040101010101" pitchFamily="2" charset="-122"/>
              </a:rPr>
              <a:t>逃逸变量</a:t>
            </a:r>
            <a:r>
              <a:rPr lang="zh-CN" altLang="zh-CN" b="1" dirty="0">
                <a:latin typeface="Arial"/>
                <a:ea typeface="华文楷体" panose="02010600040101010101" pitchFamily="2" charset="-122"/>
              </a:rPr>
              <a:t>（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escaping variables</a:t>
            </a:r>
            <a:r>
              <a:rPr lang="zh-CN" altLang="zh-CN" b="1" dirty="0">
                <a:latin typeface="Arial"/>
                <a:ea typeface="华文楷体" panose="02010600040101010101" pitchFamily="2" charset="-122"/>
              </a:rPr>
              <a:t>）</a:t>
            </a:r>
            <a:endParaRPr lang="en-US" altLang="zh-CN" b="1" dirty="0">
              <a:solidFill>
                <a:srgbClr val="800080"/>
              </a:solidFill>
              <a:latin typeface="Arial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latin typeface="Arial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sz="2000" b="1" dirty="0">
                <a:latin typeface="Arial"/>
                <a:ea typeface="华文楷体" panose="02010600040101010101" pitchFamily="2" charset="-122"/>
              </a:rPr>
              <a:t>  </a:t>
            </a:r>
            <a:r>
              <a:rPr kumimoji="1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示例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（</a:t>
            </a:r>
            <a:r>
              <a:rPr kumimoji="1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撤销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add </a:t>
            </a:r>
            <a:r>
              <a:rPr kumimoji="1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函数栈帧并返回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main</a:t>
            </a:r>
            <a:r>
              <a:rPr kumimoji="1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时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）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华文楷体" panose="02010600040101010101" pitchFamily="2" charset="-122"/>
              <a:cs typeface="+mn-cs"/>
            </a:endParaRPr>
          </a:p>
          <a:p>
            <a:pPr lvl="1">
              <a:buFont typeface="Wingdings" pitchFamily="2" charset="2"/>
              <a:buNone/>
            </a:pPr>
            <a:endParaRPr lang="zh-CN" altLang="en-US" sz="1000" b="1" dirty="0">
              <a:latin typeface="Arial"/>
              <a:ea typeface="华文楷体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2CD6A75-9A05-EA7E-3D5E-B56AD8645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1047258"/>
            <a:ext cx="2868962" cy="29358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F2D0697-B0DB-13D7-E352-048E163FF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3335024"/>
            <a:ext cx="6321565" cy="333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024832"/>
      </p:ext>
    </p:extLst>
  </p:cSld>
  <p:clrMapOvr>
    <a:masterClrMapping/>
  </p:clrMapOvr>
  <p:transition spd="med">
    <p:wipe dir="r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>
            <a:extLst>
              <a:ext uri="{FF2B5EF4-FFF2-40B4-BE49-F238E27FC236}">
                <a16:creationId xmlns:a16="http://schemas.microsoft.com/office/drawing/2014/main" id="{D293A30E-B202-4AF9-AA07-701523DC9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358" y="260648"/>
            <a:ext cx="5976962" cy="5478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3200" b="1" dirty="0">
                <a:solidFill>
                  <a:srgbClr val="800080"/>
                </a:solidFill>
                <a:ea typeface="华文行楷" pitchFamily="2" charset="-122"/>
              </a:rPr>
              <a:t>函数式程序运行时组织</a:t>
            </a:r>
            <a:r>
              <a:rPr lang="zh-CN" altLang="en-US" sz="3200" b="1" dirty="0">
                <a:ea typeface="华文行楷" pitchFamily="2" charset="-122"/>
              </a:rPr>
              <a:t>（选讲）</a:t>
            </a:r>
          </a:p>
        </p:txBody>
      </p:sp>
      <p:sp>
        <p:nvSpPr>
          <p:cNvPr id="2" name="Text Box 21">
            <a:extLst>
              <a:ext uri="{FF2B5EF4-FFF2-40B4-BE49-F238E27FC236}">
                <a16:creationId xmlns:a16="http://schemas.microsoft.com/office/drawing/2014/main" id="{CBAC6CF0-3CF3-5C88-B543-06DC56D84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412777"/>
            <a:ext cx="81375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Arial"/>
                <a:ea typeface="华文楷体" panose="02010600040101010101" pitchFamily="2" charset="-122"/>
              </a:rPr>
              <a:t> </a:t>
            </a:r>
            <a:r>
              <a:rPr lang="zh-CN" altLang="zh-CN" sz="3200" b="1" dirty="0">
                <a:solidFill>
                  <a:srgbClr val="800080"/>
                </a:solidFill>
                <a:latin typeface="Arial"/>
                <a:ea typeface="华文楷体" panose="02010600040101010101" pitchFamily="2" charset="-122"/>
              </a:rPr>
              <a:t>闭包的存储组织</a:t>
            </a:r>
            <a:r>
              <a:rPr kumimoji="0" lang="zh-CN" altLang="en-US" sz="3200" b="1" dirty="0">
                <a:latin typeface="Arial"/>
                <a:ea typeface="华文楷体" panose="02010600040101010101" pitchFamily="2" charset="-122"/>
              </a:rPr>
              <a:t>（续）</a:t>
            </a:r>
            <a:endParaRPr lang="en-US" altLang="zh-CN" sz="3200" b="1" dirty="0">
              <a:solidFill>
                <a:srgbClr val="800080"/>
              </a:solidFill>
              <a:latin typeface="Arial"/>
              <a:ea typeface="华文楷体" panose="02010600040101010101" pitchFamily="2" charset="-122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AC17320-F7D6-5F07-C73A-AD32C787E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1" y="2093943"/>
            <a:ext cx="5544221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Arial"/>
                <a:ea typeface="华文楷体" panose="02010600040101010101" pitchFamily="2" charset="-122"/>
              </a:rPr>
              <a:t>  </a:t>
            </a:r>
            <a:r>
              <a:rPr lang="zh-CN" altLang="zh-CN" sz="2800" b="1" dirty="0">
                <a:solidFill>
                  <a:srgbClr val="800080"/>
                </a:solidFill>
                <a:latin typeface="Arial"/>
                <a:ea typeface="华文楷体" panose="02010600040101010101" pitchFamily="2" charset="-122"/>
              </a:rPr>
              <a:t>逃逸变量</a:t>
            </a:r>
            <a:r>
              <a:rPr lang="zh-CN" altLang="zh-CN" b="1" dirty="0">
                <a:latin typeface="Arial"/>
                <a:ea typeface="华文楷体" panose="02010600040101010101" pitchFamily="2" charset="-122"/>
              </a:rPr>
              <a:t>（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escaping variables</a:t>
            </a:r>
            <a:r>
              <a:rPr lang="zh-CN" altLang="zh-CN" b="1" dirty="0">
                <a:latin typeface="Arial"/>
                <a:ea typeface="华文楷体" panose="02010600040101010101" pitchFamily="2" charset="-122"/>
              </a:rPr>
              <a:t>）</a:t>
            </a:r>
            <a:endParaRPr lang="en-US" altLang="zh-CN" b="1" dirty="0">
              <a:solidFill>
                <a:srgbClr val="800080"/>
              </a:solidFill>
              <a:latin typeface="Arial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latin typeface="Arial"/>
              <a:ea typeface="华文楷体" panose="02010600040101010101" pitchFamily="2" charset="-122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Tx/>
              <a:buChar char="•"/>
              <a:tabLst/>
              <a:defRPr/>
            </a:pPr>
            <a:r>
              <a:rPr lang="zh-CN" altLang="en-US" sz="2000" b="1" dirty="0">
                <a:latin typeface="Arial"/>
                <a:ea typeface="华文楷体" panose="02010600040101010101" pitchFamily="2" charset="-122"/>
              </a:rPr>
              <a:t>  </a:t>
            </a:r>
            <a:r>
              <a:rPr kumimoji="1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示例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（</a:t>
            </a:r>
            <a:r>
              <a:rPr kumimoji="1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在调用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map (add (5))</a:t>
            </a:r>
            <a:r>
              <a:rPr kumimoji="1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后，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华文楷体" panose="0201060004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              </a:t>
            </a:r>
            <a:r>
              <a:rPr kumimoji="1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并执行至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map</a:t>
            </a:r>
            <a:r>
              <a:rPr kumimoji="1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函数内部时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）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华文楷体" panose="02010600040101010101" pitchFamily="2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A2AD21-5CA6-06ED-DCD7-2AA52542F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1069227"/>
            <a:ext cx="2868962" cy="29358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0C9DC0C-EC94-4BC8-EEF4-FA32E60FE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482996"/>
            <a:ext cx="6096460" cy="3330380"/>
          </a:xfrm>
          <a:prstGeom prst="rect">
            <a:avLst/>
          </a:prstGeom>
        </p:spPr>
      </p:pic>
      <p:sp>
        <p:nvSpPr>
          <p:cNvPr id="51203" name="AutoShape 134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4" name="AutoShape 13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5" name="AutoShape 13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6" name="AutoShape 13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29751"/>
      </p:ext>
    </p:extLst>
  </p:cSld>
  <p:clrMapOvr>
    <a:masterClrMapping/>
  </p:clrMapOvr>
  <p:transition spd="med">
    <p:wipe dir="r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AutoShape 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1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4" name="Rectangle 8"/>
          <p:cNvSpPr>
            <a:spLocks noChangeArrowheads="1"/>
          </p:cNvSpPr>
          <p:nvPr/>
        </p:nvSpPr>
        <p:spPr bwMode="auto">
          <a:xfrm>
            <a:off x="1552575" y="263525"/>
            <a:ext cx="2216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Times New Roman" pitchFamily="18" charset="0"/>
                <a:ea typeface="华文行楷" pitchFamily="2" charset="-122"/>
              </a:rPr>
              <a:t>课后作业</a:t>
            </a:r>
          </a:p>
        </p:txBody>
      </p:sp>
      <p:sp>
        <p:nvSpPr>
          <p:cNvPr id="53255" name="Text Box 11"/>
          <p:cNvSpPr txBox="1">
            <a:spLocks noChangeArrowheads="1"/>
          </p:cNvSpPr>
          <p:nvPr/>
        </p:nvSpPr>
        <p:spPr bwMode="auto">
          <a:xfrm>
            <a:off x="395536" y="2282096"/>
            <a:ext cx="835216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buNone/>
            </a:pP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    （非书面作业）</a:t>
            </a:r>
            <a:endParaRPr lang="en-US" altLang="zh-CN" sz="2000" b="1" dirty="0">
              <a:latin typeface="+mn-lt"/>
              <a:ea typeface="华文楷体" panose="02010600040101010101" pitchFamily="2" charset="-122"/>
            </a:endParaRPr>
          </a:p>
          <a:p>
            <a:pPr marL="457200" indent="-457200">
              <a:buNone/>
            </a:pPr>
            <a:r>
              <a:rPr lang="zh-CN" altLang="en-US" sz="1000" b="1" dirty="0">
                <a:latin typeface="+mn-lt"/>
                <a:ea typeface="华文楷体" panose="02010600040101010101" pitchFamily="2" charset="-122"/>
              </a:rPr>
              <a:t>       </a:t>
            </a:r>
            <a:endParaRPr lang="en-US" altLang="zh-CN" sz="1000" b="1" dirty="0">
              <a:latin typeface="+mn-lt"/>
              <a:ea typeface="华文楷体" panose="02010600040101010101" pitchFamily="2" charset="-122"/>
            </a:endParaRPr>
          </a:p>
          <a:p>
            <a:pPr marL="457200" indent="-457200">
              <a:buNone/>
            </a:pP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       </a:t>
            </a:r>
            <a:r>
              <a:rPr lang="en-US" altLang="zh-CN" sz="2000" b="1" dirty="0">
                <a:latin typeface="+mn-lt"/>
                <a:ea typeface="华文楷体" panose="02010600040101010101" pitchFamily="2" charset="-122"/>
              </a:rPr>
              <a:t>1. 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结合本讲稿，以及课外参考书籍，更加深刻体会面向对象语言实现</a:t>
            </a:r>
            <a:endParaRPr lang="en-US" altLang="zh-CN" sz="2000" b="1" dirty="0">
              <a:latin typeface="+mn-lt"/>
              <a:ea typeface="华文楷体" panose="02010600040101010101" pitchFamily="2" charset="-122"/>
            </a:endParaRPr>
          </a:p>
          <a:p>
            <a:pPr marL="457200" indent="-457200">
              <a:buNone/>
            </a:pPr>
            <a:r>
              <a:rPr lang="en-US" altLang="zh-CN" sz="2000" b="1" dirty="0">
                <a:latin typeface="+mn-lt"/>
                <a:ea typeface="华文楷体" panose="02010600040101010101" pitchFamily="2" charset="-122"/>
              </a:rPr>
              <a:t>           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中的存储机制（编译时</a:t>
            </a:r>
            <a:r>
              <a:rPr lang="en-US" altLang="zh-CN" sz="2000" b="1" dirty="0">
                <a:latin typeface="+mn-lt"/>
                <a:ea typeface="华文楷体" panose="02010600040101010101" pitchFamily="2" charset="-122"/>
              </a:rPr>
              <a:t>/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运行时）。</a:t>
            </a:r>
            <a:endParaRPr lang="en-US" altLang="zh-CN" sz="2000" b="1" dirty="0">
              <a:latin typeface="+mn-lt"/>
              <a:ea typeface="华文楷体" panose="02010600040101010101" pitchFamily="2" charset="-122"/>
            </a:endParaRPr>
          </a:p>
          <a:p>
            <a:pPr marL="457200" indent="-457200">
              <a:buNone/>
            </a:pPr>
            <a:endParaRPr lang="en-US" altLang="zh-CN" sz="1000" b="1" dirty="0">
              <a:latin typeface="+mn-lt"/>
              <a:ea typeface="华文楷体" panose="02010600040101010101" pitchFamily="2" charset="-122"/>
            </a:endParaRPr>
          </a:p>
          <a:p>
            <a:pPr marL="457200" indent="-457200">
              <a:buNone/>
            </a:pPr>
            <a:r>
              <a:rPr lang="en-US" altLang="zh-CN" sz="2000" b="1" dirty="0">
                <a:latin typeface="+mn-lt"/>
                <a:ea typeface="华文楷体" panose="02010600040101010101" pitchFamily="2" charset="-122"/>
              </a:rPr>
              <a:t>       2. 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如有时间和兴趣，最好能找机会自学函数式语言实现中存储组织相</a:t>
            </a:r>
            <a:endParaRPr lang="en-US" altLang="zh-CN" sz="2000" b="1" dirty="0">
              <a:latin typeface="+mn-lt"/>
              <a:ea typeface="华文楷体" panose="02010600040101010101" pitchFamily="2" charset="-122"/>
            </a:endParaRPr>
          </a:p>
          <a:p>
            <a:pPr marL="457200" indent="-457200">
              <a:buNone/>
            </a:pPr>
            <a:r>
              <a:rPr lang="en-US" altLang="zh-CN" sz="2000" b="1" dirty="0">
                <a:latin typeface="+mn-lt"/>
                <a:ea typeface="华文楷体" panose="02010600040101010101" pitchFamily="2" charset="-122"/>
              </a:rPr>
              <a:t>           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关的更多内容。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827088" y="1341438"/>
            <a:ext cx="7848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zh-CN"/>
            </a:defPPr>
            <a:lvl1pPr marL="457200" indent="-457200">
              <a:buFont typeface="Symbol" pitchFamily="18" charset="2"/>
              <a:buNone/>
              <a:defRPr kumimoji="0" sz="2800" b="1">
                <a:solidFill>
                  <a:srgbClr val="333399"/>
                </a:solidFill>
              </a:defRPr>
            </a:lvl1pPr>
            <a:lvl2pPr algn="l">
              <a:buChar char="²"/>
              <a:defRPr>
                <a:solidFill>
                  <a:srgbClr val="333399"/>
                </a:solidFill>
              </a:defRPr>
            </a:lvl2pPr>
            <a:lvl3pPr algn="l">
              <a:buChar char="²"/>
              <a:defRPr>
                <a:solidFill>
                  <a:srgbClr val="333399"/>
                </a:solidFill>
              </a:defRPr>
            </a:lvl3pPr>
            <a:lvl4pPr algn="l">
              <a:buChar char="²"/>
              <a:defRPr>
                <a:solidFill>
                  <a:srgbClr val="333399"/>
                </a:solidFill>
              </a:defRPr>
            </a:lvl4pPr>
            <a:lvl5pPr algn="l">
              <a:buChar char="²"/>
              <a:defRPr>
                <a:solidFill>
                  <a:srgbClr val="333399"/>
                </a:solidFill>
              </a:defRPr>
            </a:lvl5pPr>
            <a:lvl6pPr>
              <a:defRPr>
                <a:solidFill>
                  <a:srgbClr val="333399"/>
                </a:solidFill>
              </a:defRPr>
            </a:lvl6pPr>
            <a:lvl7pPr>
              <a:defRPr>
                <a:solidFill>
                  <a:srgbClr val="333399"/>
                </a:solidFill>
              </a:defRPr>
            </a:lvl7pPr>
            <a:lvl8pPr>
              <a:defRPr>
                <a:solidFill>
                  <a:srgbClr val="333399"/>
                </a:solidFill>
              </a:defRPr>
            </a:lvl8pPr>
            <a:lvl9pPr>
              <a:defRPr>
                <a:solidFill>
                  <a:srgbClr val="333399"/>
                </a:solidFill>
              </a:defRPr>
            </a:lvl9pPr>
          </a:lstStyle>
          <a:p>
            <a:r>
              <a:rPr lang="zh-CN" altLang="en-US" i="0" dirty="0">
                <a:latin typeface="+mn-lt"/>
                <a:ea typeface="华文楷体" panose="02010600040101010101" pitchFamily="2" charset="-122"/>
              </a:rPr>
              <a:t>参见网络学堂公告：“第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四</a:t>
            </a:r>
            <a:r>
              <a:rPr lang="zh-CN" altLang="en-US" i="0" dirty="0">
                <a:latin typeface="+mn-lt"/>
                <a:ea typeface="华文楷体" panose="02010600040101010101" pitchFamily="2" charset="-122"/>
              </a:rPr>
              <a:t>次书面作业”</a:t>
            </a:r>
            <a:endParaRPr lang="en-US" altLang="zh-CN" i="0" dirty="0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9"/>
          <p:cNvSpPr>
            <a:spLocks noChangeArrowheads="1"/>
          </p:cNvSpPr>
          <p:nvPr/>
        </p:nvSpPr>
        <p:spPr bwMode="auto">
          <a:xfrm>
            <a:off x="3352800" y="4479925"/>
            <a:ext cx="2819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4000" b="1" i="1">
                <a:solidFill>
                  <a:schemeClr val="hlink"/>
                </a:solidFill>
                <a:ea typeface="宋体" pitchFamily="2" charset="-122"/>
              </a:rPr>
              <a:t>Thank You</a:t>
            </a:r>
            <a:endParaRPr lang="en-US" altLang="zh-CN" sz="3200" b="1" i="1">
              <a:solidFill>
                <a:schemeClr val="hlink"/>
              </a:solidFill>
              <a:latin typeface="CMR10" charset="0"/>
              <a:ea typeface="宋体" pitchFamily="2" charset="-122"/>
            </a:endParaRPr>
          </a:p>
        </p:txBody>
      </p:sp>
      <p:sp>
        <p:nvSpPr>
          <p:cNvPr id="54276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7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8" name="AutoShape 1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9" name="AutoShape 1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981200" y="2209800"/>
            <a:ext cx="388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3200" b="1" i="1" dirty="0">
                <a:solidFill>
                  <a:schemeClr val="hlink"/>
                </a:solidFill>
                <a:ea typeface="宋体" pitchFamily="2" charset="-122"/>
              </a:rPr>
              <a:t>That’s all for today.</a:t>
            </a:r>
            <a:r>
              <a:rPr lang="en-US" altLang="zh-CN" sz="3200" b="1" i="1" dirty="0">
                <a:solidFill>
                  <a:schemeClr val="hlink"/>
                </a:solidFill>
                <a:latin typeface="CMR10" charset="0"/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5494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533400" y="1020763"/>
            <a:ext cx="76390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程序运行时存储空间的布局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</a:rPr>
              <a:t>layout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609600" y="1600200"/>
            <a:ext cx="6699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用户程序运行时虚地址空间布局举例</a:t>
            </a: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8CEC93D5-69C8-4033-8CDC-2D4B842CB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157" y="2259285"/>
            <a:ext cx="5772150" cy="4410075"/>
          </a:xfrm>
          <a:prstGeom prst="rect">
            <a:avLst/>
          </a:prstGeom>
        </p:spPr>
      </p:pic>
      <p:sp>
        <p:nvSpPr>
          <p:cNvPr id="48" name="矩形 47">
            <a:extLst>
              <a:ext uri="{FF2B5EF4-FFF2-40B4-BE49-F238E27FC236}">
                <a16:creationId xmlns:a16="http://schemas.microsoft.com/office/drawing/2014/main" id="{4E6C3532-6A57-455F-A2EC-67EFC5F73685}"/>
              </a:ext>
            </a:extLst>
          </p:cNvPr>
          <p:cNvSpPr/>
          <p:nvPr/>
        </p:nvSpPr>
        <p:spPr>
          <a:xfrm>
            <a:off x="683568" y="3010884"/>
            <a:ext cx="264848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b="1" dirty="0">
                <a:solidFill>
                  <a:srgbClr val="800080"/>
                </a:solidFill>
                <a:latin typeface="Times New Roman" pitchFamily="18" charset="0"/>
              </a:rPr>
              <a:t>Linux on </a:t>
            </a:r>
          </a:p>
          <a:p>
            <a:pPr>
              <a:buNone/>
            </a:pPr>
            <a:r>
              <a:rPr lang="en-US" altLang="zh-CN" b="1" dirty="0">
                <a:solidFill>
                  <a:srgbClr val="800080"/>
                </a:solidFill>
                <a:latin typeface="Times New Roman" pitchFamily="18" charset="0"/>
              </a:rPr>
              <a:t>x86/MIPS/RISC-V</a:t>
            </a:r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302EC6DD-A4C8-4B16-9DCA-61C19F186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27" y="4059485"/>
            <a:ext cx="4249589" cy="2157652"/>
          </a:xfrm>
          <a:prstGeom prst="rect">
            <a:avLst/>
          </a:prstGeom>
        </p:spPr>
      </p:pic>
      <p:sp>
        <p:nvSpPr>
          <p:cNvPr id="9221" name="AutoShape 5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2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3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4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549400" y="188913"/>
            <a:ext cx="3784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运行时存储组织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533400" y="137160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存储分配策略</a:t>
            </a:r>
          </a:p>
        </p:txBody>
      </p:sp>
      <p:sp>
        <p:nvSpPr>
          <p:cNvPr id="1024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876300" y="2057400"/>
            <a:ext cx="8039100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静态分配</a:t>
            </a:r>
            <a:endParaRPr kumimoji="0" lang="zh-CN" altLang="en-US" sz="2800" b="1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  在</a:t>
            </a:r>
            <a:r>
              <a:rPr lang="zh-CN" altLang="en-US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编译期间</a:t>
            </a: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为数据对象分配存储</a:t>
            </a:r>
          </a:p>
          <a:p>
            <a:pPr lvl="1">
              <a:buFontTx/>
              <a:buNone/>
            </a:pPr>
            <a:endParaRPr lang="zh-CN" altLang="en-US" sz="10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动态分配</a:t>
            </a:r>
            <a:endParaRPr kumimoji="0"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kumimoji="0" lang="zh-CN" altLang="en-US" sz="1000" b="1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栈式分配</a:t>
            </a:r>
            <a:endParaRPr kumimoji="0" lang="zh-CN" altLang="en-US" b="1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kumimoji="0" lang="zh-CN" altLang="en-US" sz="10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kumimoji="0"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   将数据对象的</a:t>
            </a:r>
            <a:r>
              <a:rPr kumimoji="0" lang="zh-CN" altLang="en-US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运行时</a:t>
            </a:r>
            <a:r>
              <a:rPr kumimoji="0"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存储按照栈的方式来管理</a:t>
            </a:r>
          </a:p>
          <a:p>
            <a:pPr lvl="1">
              <a:buFontTx/>
              <a:buNone/>
            </a:pPr>
            <a:endParaRPr kumimoji="0" lang="zh-CN" altLang="en-US" sz="10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堆式分配</a:t>
            </a:r>
            <a:endParaRPr kumimoji="0" lang="zh-CN" altLang="en-US" b="1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kumimoji="0" lang="zh-CN" altLang="en-US" sz="10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kumimoji="0"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   从数据段的堆空间分配和释放数据对象的</a:t>
            </a:r>
            <a:r>
              <a:rPr kumimoji="0" lang="zh-CN" altLang="en-US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运行时</a:t>
            </a:r>
            <a:r>
              <a:rPr kumimoji="0"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存储</a:t>
            </a:r>
          </a:p>
        </p:txBody>
      </p:sp>
    </p:spTree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800080"/>
          </a:buClr>
          <a:buSzTx/>
          <a:buFont typeface="Wingdings" pitchFamily="2" charset="2"/>
          <a:buChar char="²"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800080"/>
          </a:buClr>
          <a:buSzTx/>
          <a:buFont typeface="Wingdings" pitchFamily="2" charset="2"/>
          <a:buChar char="²"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Designs\Capsules.pot</Template>
  <TotalTime>40361</TotalTime>
  <Words>6503</Words>
  <Application>Microsoft Office PowerPoint</Application>
  <PresentationFormat>全屏显示(4:3)</PresentationFormat>
  <Paragraphs>1148</Paragraphs>
  <Slides>77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77</vt:i4>
      </vt:variant>
    </vt:vector>
  </HeadingPairs>
  <TitlesOfParts>
    <vt:vector size="90" baseType="lpstr">
      <vt:lpstr>CMR10</vt:lpstr>
      <vt:lpstr>华文楷体</vt:lpstr>
      <vt:lpstr>华文行楷</vt:lpstr>
      <vt:lpstr>楷体_GB2312</vt:lpstr>
      <vt:lpstr>宋体</vt:lpstr>
      <vt:lpstr>Arial</vt:lpstr>
      <vt:lpstr>Courier New</vt:lpstr>
      <vt:lpstr>Roboto</vt:lpstr>
      <vt:lpstr>Symbol</vt:lpstr>
      <vt:lpstr>Times New Roman</vt:lpstr>
      <vt:lpstr>Wingdings</vt:lpstr>
      <vt:lpstr>Capsules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wyy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</dc:creator>
  <cp:lastModifiedBy>w</cp:lastModifiedBy>
  <cp:revision>1648</cp:revision>
  <dcterms:created xsi:type="dcterms:W3CDTF">2002-02-03T03:17:28Z</dcterms:created>
  <dcterms:modified xsi:type="dcterms:W3CDTF">2024-12-04T10:23:28Z</dcterms:modified>
</cp:coreProperties>
</file>