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2"/>
  </p:notesMasterIdLst>
  <p:handoutMasterIdLst>
    <p:handoutMasterId r:id="rId113"/>
  </p:handoutMasterIdLst>
  <p:sldIdLst>
    <p:sldId id="256" r:id="rId2"/>
    <p:sldId id="562" r:id="rId3"/>
    <p:sldId id="732" r:id="rId4"/>
    <p:sldId id="527" r:id="rId5"/>
    <p:sldId id="805" r:id="rId6"/>
    <p:sldId id="806" r:id="rId7"/>
    <p:sldId id="807" r:id="rId8"/>
    <p:sldId id="808" r:id="rId9"/>
    <p:sldId id="809" r:id="rId10"/>
    <p:sldId id="810" r:id="rId11"/>
    <p:sldId id="811" r:id="rId12"/>
    <p:sldId id="812" r:id="rId13"/>
    <p:sldId id="813" r:id="rId14"/>
    <p:sldId id="814" r:id="rId15"/>
    <p:sldId id="815" r:id="rId16"/>
    <p:sldId id="816" r:id="rId17"/>
    <p:sldId id="818" r:id="rId18"/>
    <p:sldId id="819" r:id="rId19"/>
    <p:sldId id="820" r:id="rId20"/>
    <p:sldId id="890" r:id="rId21"/>
    <p:sldId id="893" r:id="rId22"/>
    <p:sldId id="894" r:id="rId23"/>
    <p:sldId id="895" r:id="rId24"/>
    <p:sldId id="896" r:id="rId25"/>
    <p:sldId id="897" r:id="rId26"/>
    <p:sldId id="900" r:id="rId27"/>
    <p:sldId id="898" r:id="rId28"/>
    <p:sldId id="899" r:id="rId29"/>
    <p:sldId id="892" r:id="rId30"/>
    <p:sldId id="817" r:id="rId31"/>
    <p:sldId id="821" r:id="rId32"/>
    <p:sldId id="906" r:id="rId33"/>
    <p:sldId id="822" r:id="rId34"/>
    <p:sldId id="823" r:id="rId35"/>
    <p:sldId id="907" r:id="rId36"/>
    <p:sldId id="908" r:id="rId37"/>
    <p:sldId id="909" r:id="rId38"/>
    <p:sldId id="824" r:id="rId39"/>
    <p:sldId id="831" r:id="rId40"/>
    <p:sldId id="833" r:id="rId41"/>
    <p:sldId id="832" r:id="rId42"/>
    <p:sldId id="834" r:id="rId43"/>
    <p:sldId id="901" r:id="rId44"/>
    <p:sldId id="902" r:id="rId45"/>
    <p:sldId id="903" r:id="rId46"/>
    <p:sldId id="904" r:id="rId47"/>
    <p:sldId id="905" r:id="rId48"/>
    <p:sldId id="846" r:id="rId49"/>
    <p:sldId id="847" r:id="rId50"/>
    <p:sldId id="848" r:id="rId51"/>
    <p:sldId id="849" r:id="rId52"/>
    <p:sldId id="866" r:id="rId53"/>
    <p:sldId id="852" r:id="rId54"/>
    <p:sldId id="851" r:id="rId55"/>
    <p:sldId id="854" r:id="rId56"/>
    <p:sldId id="856" r:id="rId57"/>
    <p:sldId id="857" r:id="rId58"/>
    <p:sldId id="858" r:id="rId59"/>
    <p:sldId id="859" r:id="rId60"/>
    <p:sldId id="860" r:id="rId61"/>
    <p:sldId id="861" r:id="rId62"/>
    <p:sldId id="862" r:id="rId63"/>
    <p:sldId id="863" r:id="rId64"/>
    <p:sldId id="864" r:id="rId65"/>
    <p:sldId id="855" r:id="rId66"/>
    <p:sldId id="865" r:id="rId67"/>
    <p:sldId id="404" r:id="rId68"/>
    <p:sldId id="826" r:id="rId69"/>
    <p:sldId id="827" r:id="rId70"/>
    <p:sldId id="828" r:id="rId71"/>
    <p:sldId id="829" r:id="rId72"/>
    <p:sldId id="830" r:id="rId73"/>
    <p:sldId id="760" r:id="rId74"/>
    <p:sldId id="927" r:id="rId75"/>
    <p:sldId id="935" r:id="rId76"/>
    <p:sldId id="928" r:id="rId77"/>
    <p:sldId id="929" r:id="rId78"/>
    <p:sldId id="930" r:id="rId79"/>
    <p:sldId id="931" r:id="rId80"/>
    <p:sldId id="932" r:id="rId81"/>
    <p:sldId id="933" r:id="rId82"/>
    <p:sldId id="934" r:id="rId83"/>
    <p:sldId id="936" r:id="rId84"/>
    <p:sldId id="922" r:id="rId85"/>
    <p:sldId id="925" r:id="rId86"/>
    <p:sldId id="844" r:id="rId87"/>
    <p:sldId id="871" r:id="rId88"/>
    <p:sldId id="926" r:id="rId89"/>
    <p:sldId id="872" r:id="rId90"/>
    <p:sldId id="761" r:id="rId91"/>
    <p:sldId id="873" r:id="rId92"/>
    <p:sldId id="874" r:id="rId93"/>
    <p:sldId id="734" r:id="rId94"/>
    <p:sldId id="876" r:id="rId95"/>
    <p:sldId id="875" r:id="rId96"/>
    <p:sldId id="877" r:id="rId97"/>
    <p:sldId id="878" r:id="rId98"/>
    <p:sldId id="879" r:id="rId99"/>
    <p:sldId id="884" r:id="rId100"/>
    <p:sldId id="880" r:id="rId101"/>
    <p:sldId id="881" r:id="rId102"/>
    <p:sldId id="649" r:id="rId103"/>
    <p:sldId id="882" r:id="rId104"/>
    <p:sldId id="883" r:id="rId105"/>
    <p:sldId id="885" r:id="rId106"/>
    <p:sldId id="886" r:id="rId107"/>
    <p:sldId id="887" r:id="rId108"/>
    <p:sldId id="888" r:id="rId109"/>
    <p:sldId id="759" r:id="rId110"/>
    <p:sldId id="277" r:id="rId111"/>
  </p:sldIdLst>
  <p:sldSz cx="9144000" cy="6858000" type="screen4x3"/>
  <p:notesSz cx="6645275" cy="9779000"/>
  <p:defaultTextStyle>
    <a:defPPr>
      <a:defRPr lang="zh-CN"/>
    </a:defPPr>
    <a:lvl1pPr algn="l" rtl="0" fontAlgn="base">
      <a:lnSpc>
        <a:spcPct val="80000"/>
      </a:lnSpc>
      <a:spcBef>
        <a:spcPct val="50000"/>
      </a:spcBef>
      <a:spcAft>
        <a:spcPct val="0"/>
      </a:spcAft>
      <a:defRPr kumimoji="1" sz="2800" b="1" kern="1200">
        <a:solidFill>
          <a:srgbClr val="333399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50000"/>
      </a:spcBef>
      <a:spcAft>
        <a:spcPct val="0"/>
      </a:spcAft>
      <a:defRPr kumimoji="1" sz="2800" b="1" kern="1200">
        <a:solidFill>
          <a:srgbClr val="333399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50000"/>
      </a:spcBef>
      <a:spcAft>
        <a:spcPct val="0"/>
      </a:spcAft>
      <a:defRPr kumimoji="1" sz="2800" b="1" kern="1200">
        <a:solidFill>
          <a:srgbClr val="333399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50000"/>
      </a:spcBef>
      <a:spcAft>
        <a:spcPct val="0"/>
      </a:spcAft>
      <a:defRPr kumimoji="1" sz="2800" b="1" kern="1200">
        <a:solidFill>
          <a:srgbClr val="333399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50000"/>
      </a:spcBef>
      <a:spcAft>
        <a:spcPct val="0"/>
      </a:spcAft>
      <a:defRPr kumimoji="1" sz="2800" b="1" kern="1200">
        <a:solidFill>
          <a:srgbClr val="333399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333399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333399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333399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333399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333399"/>
    <a:srgbClr val="00FF00"/>
    <a:srgbClr val="990099"/>
    <a:srgbClr val="008000"/>
    <a:srgbClr val="5F5F5F"/>
    <a:srgbClr val="99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0" autoAdjust="0"/>
    <p:restoredTop sz="98358" autoAdjust="0"/>
  </p:normalViewPr>
  <p:slideViewPr>
    <p:cSldViewPr>
      <p:cViewPr varScale="1">
        <p:scale>
          <a:sx n="85" d="100"/>
          <a:sy n="85" d="100"/>
        </p:scale>
        <p:origin x="888" y="68"/>
      </p:cViewPr>
      <p:guideLst>
        <p:guide orient="horz" pos="4272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3BE2FC9-F3C9-4459-8392-25DA9AA51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470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997782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link?url=CE8O5gVdDnZl1B4JLx2E4qTWsYwHOb5UFa64Nafp018Z4g-dmxreajry4USrJThUxaIZj5qp5kzRqn6fCLZPz5XTwfx9IdVjBHRHtfuSrVG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5025"/>
            <a:ext cx="5314950" cy="440055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65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4950" cy="38496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sng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LRU: least recent use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48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1031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E6CCE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E6CCE6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" name="Line 1038"/>
          <p:cNvSpPr>
            <a:spLocks noChangeShapeType="1"/>
          </p:cNvSpPr>
          <p:nvPr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8" name="Picture 1039" descr="清华大学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ext Box 1040"/>
          <p:cNvSpPr txBox="1">
            <a:spLocks noChangeArrowheads="1"/>
          </p:cNvSpPr>
          <p:nvPr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《</a:t>
            </a:r>
            <a:r>
              <a:rPr lang="zh-CN" altLang="en-US" sz="2000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编译原理</a:t>
            </a:r>
            <a:r>
              <a:rPr lang="en-US" altLang="zh-CN" sz="2000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》</a:t>
            </a:r>
          </a:p>
        </p:txBody>
      </p:sp>
      <p:sp>
        <p:nvSpPr>
          <p:cNvPr id="1030" name="AutoShape 1041"/>
          <p:cNvSpPr>
            <a:spLocks noChangeArrowheads="1"/>
          </p:cNvSpPr>
          <p:nvPr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2.bin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slide" Target="slide1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2.emf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0.xml"/><Relationship Id="rId5" Type="http://schemas.openxmlformats.org/officeDocument/2006/relationships/slide" Target="slide48.xml"/><Relationship Id="rId4" Type="http://schemas.openxmlformats.org/officeDocument/2006/relationships/slide" Target="slide6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5.bin"/><Relationship Id="rId4" Type="http://schemas.openxmlformats.org/officeDocument/2006/relationships/slide" Target="slide1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slide" Target="slide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1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6.xml"/><Relationship Id="rId5" Type="http://schemas.openxmlformats.org/officeDocument/2006/relationships/slide" Target="slide84.xml"/><Relationship Id="rId4" Type="http://schemas.openxmlformats.org/officeDocument/2006/relationships/slide" Target="slide7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Text Box 1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484313"/>
            <a:ext cx="6847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目标代码生成及代码优化</a:t>
            </a:r>
            <a:r>
              <a:rPr lang="zh-CN" altLang="en-US" sz="3600" dirty="0" smtClean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endParaRPr lang="zh-CN" altLang="en-US" sz="3600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5" name="Rectangle 18"/>
          <p:cNvSpPr>
            <a:spLocks noChangeArrowheads="1"/>
          </p:cNvSpPr>
          <p:nvPr/>
        </p:nvSpPr>
        <p:spPr bwMode="auto">
          <a:xfrm>
            <a:off x="1479550" y="174992"/>
            <a:ext cx="1724298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第九讲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524000" y="188913"/>
            <a:ext cx="4953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基本块、流图和循环</a:t>
            </a:r>
          </a:p>
        </p:txBody>
      </p:sp>
      <p:sp>
        <p:nvSpPr>
          <p:cNvPr id="11271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42963" y="1309688"/>
            <a:ext cx="5176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循环</a:t>
            </a:r>
            <a:r>
              <a:rPr lang="zh-CN" altLang="en-US" b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loop</a:t>
            </a:r>
            <a:r>
              <a:rPr lang="zh-CN" altLang="en-US" b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27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1143000" y="1919288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支配结点集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24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652302" name="Rectangle 14"/>
          <p:cNvSpPr>
            <a:spLocks noChangeArrowheads="1"/>
          </p:cNvSpPr>
          <p:nvPr/>
        </p:nvSpPr>
        <p:spPr bwMode="auto">
          <a:xfrm>
            <a:off x="1600200" y="2667000"/>
            <a:ext cx="1328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b="0"/>
              <a:t>D(1)={1}</a:t>
            </a:r>
          </a:p>
        </p:txBody>
      </p:sp>
      <p:sp>
        <p:nvSpPr>
          <p:cNvPr id="652304" name="Rectangle 16"/>
          <p:cNvSpPr>
            <a:spLocks noChangeArrowheads="1"/>
          </p:cNvSpPr>
          <p:nvPr/>
        </p:nvSpPr>
        <p:spPr bwMode="auto">
          <a:xfrm>
            <a:off x="1600200" y="3200400"/>
            <a:ext cx="166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b="0"/>
              <a:t>D(2)={1, 2}</a:t>
            </a:r>
          </a:p>
        </p:txBody>
      </p:sp>
      <p:sp>
        <p:nvSpPr>
          <p:cNvPr id="652305" name="Rectangle 17"/>
          <p:cNvSpPr>
            <a:spLocks noChangeArrowheads="1"/>
          </p:cNvSpPr>
          <p:nvPr/>
        </p:nvSpPr>
        <p:spPr bwMode="auto">
          <a:xfrm>
            <a:off x="1609725" y="3733800"/>
            <a:ext cx="2005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b="0"/>
              <a:t>D(3)={1, 2, 3}</a:t>
            </a:r>
          </a:p>
        </p:txBody>
      </p:sp>
      <p:sp>
        <p:nvSpPr>
          <p:cNvPr id="652306" name="Rectangle 18"/>
          <p:cNvSpPr>
            <a:spLocks noChangeArrowheads="1"/>
          </p:cNvSpPr>
          <p:nvPr/>
        </p:nvSpPr>
        <p:spPr bwMode="auto">
          <a:xfrm>
            <a:off x="1600200" y="4267200"/>
            <a:ext cx="2005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b="0"/>
              <a:t>D(4)={1, 2, 4}</a:t>
            </a:r>
          </a:p>
        </p:txBody>
      </p:sp>
      <p:graphicFrame>
        <p:nvGraphicFramePr>
          <p:cNvPr id="11281" name="Object 19"/>
          <p:cNvGraphicFramePr>
            <a:graphicFrameLocks noChangeAspect="1"/>
          </p:cNvGraphicFramePr>
          <p:nvPr/>
        </p:nvGraphicFramePr>
        <p:xfrm>
          <a:off x="5562600" y="1828800"/>
          <a:ext cx="2819400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2424903" imgH="3743079" progId="Visio.Drawing.11">
                  <p:embed/>
                </p:oleObj>
              </mc:Choice>
              <mc:Fallback>
                <p:oleObj name="Visio" r:id="rId4" imgW="2424903" imgH="3743079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828800"/>
                        <a:ext cx="2819400" cy="435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308" name="Rectangle 20"/>
          <p:cNvSpPr>
            <a:spLocks noChangeArrowheads="1"/>
          </p:cNvSpPr>
          <p:nvPr/>
        </p:nvSpPr>
        <p:spPr bwMode="auto">
          <a:xfrm>
            <a:off x="1600200" y="4800600"/>
            <a:ext cx="234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b="0"/>
              <a:t>D(5)={1, 2, 4, 5}</a:t>
            </a:r>
          </a:p>
        </p:txBody>
      </p:sp>
      <p:sp>
        <p:nvSpPr>
          <p:cNvPr id="652309" name="Rectangle 21"/>
          <p:cNvSpPr>
            <a:spLocks noChangeArrowheads="1"/>
          </p:cNvSpPr>
          <p:nvPr/>
        </p:nvSpPr>
        <p:spPr bwMode="auto">
          <a:xfrm>
            <a:off x="1600200" y="5334000"/>
            <a:ext cx="234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b="0"/>
              <a:t>D(6)={1, 2, 4, 6}</a:t>
            </a:r>
          </a:p>
        </p:txBody>
      </p:sp>
      <p:sp>
        <p:nvSpPr>
          <p:cNvPr id="652310" name="Rectangle 22"/>
          <p:cNvSpPr>
            <a:spLocks noChangeArrowheads="1"/>
          </p:cNvSpPr>
          <p:nvPr/>
        </p:nvSpPr>
        <p:spPr bwMode="auto">
          <a:xfrm>
            <a:off x="1600200" y="5867400"/>
            <a:ext cx="234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b="0"/>
              <a:t>D(7)={1, 2, 4, 7}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5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5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02" grpId="0" autoUpdateAnimBg="0"/>
      <p:bldP spid="652304" grpId="0" autoUpdateAnimBg="0"/>
      <p:bldP spid="652305" grpId="0" autoUpdateAnimBg="0"/>
      <p:bldP spid="652306" grpId="0" autoUpdateAnimBg="0"/>
      <p:bldP spid="652308" grpId="0" autoUpdateAnimBg="0"/>
      <p:bldP spid="652309" grpId="0" autoUpdateAnimBg="0"/>
      <p:bldP spid="652310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1367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7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8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79" name="Rectangle 15"/>
          <p:cNvSpPr>
            <a:spLocks noChangeArrowheads="1"/>
          </p:cNvSpPr>
          <p:nvPr/>
        </p:nvSpPr>
        <p:spPr bwMode="auto">
          <a:xfrm>
            <a:off x="876300" y="2120900"/>
            <a:ext cx="81153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强度削弱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reduction in strength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x:=2.0*f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可替换为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x:=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f+f</a:t>
            </a:r>
            <a:endParaRPr lang="en-US" altLang="zh-CN" sz="2000" b="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x:=f/ 2.0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可替换为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x:=f*0.5                        </a:t>
            </a:r>
          </a:p>
        </p:txBody>
      </p:sp>
      <p:sp>
        <p:nvSpPr>
          <p:cNvPr id="113680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2954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窥孔优化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peephole optimization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1469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9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0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1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2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755650" y="2120900"/>
            <a:ext cx="823595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使用目标机惯用指令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use of idioms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某个操作数与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相加，通常用“加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指令，而不是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用“加”指令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某个定点数乘以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，可以采用“左移”指令；而除以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则可以采用“右移”指令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…</a:t>
            </a:r>
            <a:endParaRPr lang="en-US" altLang="zh-CN" sz="2000" b="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4704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12954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窥孔优化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peephole optimization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AutoShape 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5" name="AutoShape 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6" name="AutoShape 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7" name="AutoShape 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8" name="Rectangle 38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15719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0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1" name="AutoShape 4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2" name="AutoShape 4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3" name="AutoShape 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4" name="AutoShape 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5" name="AutoShape 4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6" name="AutoShape 4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7" name="Rectangle 47"/>
          <p:cNvSpPr>
            <a:spLocks noChangeArrowheads="1"/>
          </p:cNvSpPr>
          <p:nvPr/>
        </p:nvSpPr>
        <p:spPr bwMode="auto">
          <a:xfrm>
            <a:off x="876300" y="2120900"/>
            <a:ext cx="81153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DAG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的构造过程中已经进行过一些基本块内的优化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合并已知量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删除多余运算（公共表达式删除）</a:t>
            </a:r>
            <a:endParaRPr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删除无用赋值</a:t>
            </a:r>
          </a:p>
        </p:txBody>
      </p:sp>
      <p:sp>
        <p:nvSpPr>
          <p:cNvPr id="115728" name="Text Box 4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295400"/>
            <a:ext cx="7810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基本块内的优化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3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1674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7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8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9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50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876300" y="2120900"/>
            <a:ext cx="81153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借助于针对流图的数据流分析进行的优化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例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全局公共表达式删除</a:t>
            </a:r>
            <a:endParaRPr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    全局死代码删除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（删除从流图入口不能到达的代码）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……</a:t>
            </a:r>
          </a:p>
        </p:txBody>
      </p:sp>
      <p:sp>
        <p:nvSpPr>
          <p:cNvPr id="116752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295400"/>
            <a:ext cx="7810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全局优化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global optimization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1776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0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3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4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876300" y="1862138"/>
            <a:ext cx="81153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代码外提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code motion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      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while 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&lt; limit/2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{…}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b="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等价于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t:=limit/2;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              while 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&lt; t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{…}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b="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循环不变量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loop-invariant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）代码可以外提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借助于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UD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链可以查找循环不变量，如对于循环内部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的语句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x:=</a:t>
            </a:r>
            <a:r>
              <a:rPr lang="en-US" altLang="zh-CN" sz="2400" b="0" dirty="0" err="1">
                <a:latin typeface="+mn-lt"/>
                <a:ea typeface="华文楷体" panose="02010600040101010101" pitchFamily="2" charset="-122"/>
              </a:rPr>
              <a:t>y+z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若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y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z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的定值点都在循环外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 ，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则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x:=</a:t>
            </a:r>
            <a:r>
              <a:rPr lang="en-US" altLang="zh-CN" sz="2400" b="0" dirty="0" err="1">
                <a:latin typeface="+mn-lt"/>
                <a:ea typeface="华文楷体" panose="02010600040101010101" pitchFamily="2" charset="-122"/>
              </a:rPr>
              <a:t>y+z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为循环不变量</a:t>
            </a:r>
          </a:p>
        </p:txBody>
      </p:sp>
      <p:sp>
        <p:nvSpPr>
          <p:cNvPr id="117776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173163"/>
            <a:ext cx="693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循环优化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loop optimization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1879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7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8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914400" y="1862138"/>
            <a:ext cx="811530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循环不变量代码外提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循环不变量代码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x:=</a:t>
            </a:r>
            <a:r>
              <a:rPr lang="en-US" altLang="zh-CN" sz="2400" b="0" dirty="0" err="1">
                <a:latin typeface="+mn-lt"/>
                <a:ea typeface="华文楷体" panose="02010600040101010101" pitchFamily="2" charset="-122"/>
              </a:rPr>
              <a:t>y+z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可以外提的一个充分条件：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1)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所在结点是循环的所有出口结点的支配结点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2)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循环中其它地方不再有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x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的定值点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3)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循环中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的所有引用点都是且仅是这个定值所能达到的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4)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y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或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z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是在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循环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中定值的，则只有当这些定值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点的语句（一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定也是循环不变量）已经被执行过代码外提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或者，在满足上述 第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3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4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条的前提下，将第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条替换为：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5)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要求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x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在离开循环之后不再是活跃的</a:t>
            </a:r>
          </a:p>
        </p:txBody>
      </p:sp>
      <p:sp>
        <p:nvSpPr>
          <p:cNvPr id="118800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173163"/>
            <a:ext cx="693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循环优化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loop optimization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1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2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3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4" name="Rectangle 7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19815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6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7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8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0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1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2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3" name="Rectangle 16"/>
          <p:cNvSpPr>
            <a:spLocks noChangeArrowheads="1"/>
          </p:cNvSpPr>
          <p:nvPr/>
        </p:nvSpPr>
        <p:spPr bwMode="auto">
          <a:xfrm>
            <a:off x="914400" y="1862138"/>
            <a:ext cx="7402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下图中循环不变量不符合外提条件</a:t>
            </a:r>
          </a:p>
        </p:txBody>
      </p:sp>
      <p:sp>
        <p:nvSpPr>
          <p:cNvPr id="119824" name="Text Box 1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173163"/>
            <a:ext cx="693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循环优化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loop optimization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19825" name="Rectangle 108"/>
          <p:cNvSpPr>
            <a:spLocks noChangeArrowheads="1"/>
          </p:cNvSpPr>
          <p:nvPr/>
        </p:nvSpPr>
        <p:spPr bwMode="auto">
          <a:xfrm>
            <a:off x="1114425" y="1925638"/>
            <a:ext cx="75342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100">
                <a:solidFill>
                  <a:srgbClr val="000000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en-US" altLang="zh-CN">
              <a:latin typeface="+mn-lt"/>
              <a:ea typeface="华文楷体" panose="02010600040101010101" pitchFamily="2" charset="-122"/>
            </a:endParaRPr>
          </a:p>
        </p:txBody>
      </p:sp>
      <p:graphicFrame>
        <p:nvGraphicFramePr>
          <p:cNvPr id="119826" name="Object 197"/>
          <p:cNvGraphicFramePr>
            <a:graphicFrameLocks noChangeAspect="1"/>
          </p:cNvGraphicFramePr>
          <p:nvPr/>
        </p:nvGraphicFramePr>
        <p:xfrm>
          <a:off x="2103438" y="2517775"/>
          <a:ext cx="4678362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Visio" r:id="rId4" imgW="4425696" imgH="4030370" progId="Visio.Drawing.11">
                  <p:embed/>
                </p:oleObj>
              </mc:Choice>
              <mc:Fallback>
                <p:oleObj name="Visio" r:id="rId4" imgW="4425696" imgH="4030370" progId="Visio.Drawing.11">
                  <p:embed/>
                  <p:pic>
                    <p:nvPicPr>
                      <p:cNvPr id="0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2517775"/>
                        <a:ext cx="4678362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2083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1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2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4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5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6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876300" y="1862138"/>
            <a:ext cx="81153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归纳变量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induction variable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相关的优化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归纳变量是在循环的顺序迭代中取得一系列值的变量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常见的归纳变量如循环下标及循环体内显式增量和减量的变量</a:t>
            </a:r>
            <a:endParaRPr lang="zh-CN" altLang="en-US" sz="2400" b="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b="0" dirty="0">
              <a:latin typeface="+mn-lt"/>
              <a:ea typeface="华文楷体" panose="02010600040101010101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      通常可以针对归纳变量可以进行如下优化：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削弱归纳变量的计算强度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因常常可以</a:t>
            </a:r>
            <a:r>
              <a:rPr lang="zh-CN" altLang="en-US" sz="2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有冗余的归纳变量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，可以只在寄存器中保存个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             别归纳变量，而不是全部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特别是经强度削弱后，往往可以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             删除某些归纳变量</a:t>
            </a:r>
          </a:p>
        </p:txBody>
      </p:sp>
      <p:sp>
        <p:nvSpPr>
          <p:cNvPr id="120848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173163"/>
            <a:ext cx="693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循环优化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loop optimization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21859" name="Text Box 2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066800"/>
            <a:ext cx="4856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dirty="0">
                <a:latin typeface="+mn-lt"/>
                <a:ea typeface="华文楷体" panose="02010600040101010101" pitchFamily="2" charset="-122"/>
              </a:rPr>
              <a:t>循环优化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4231" name="AutoShape 23"/>
          <p:cNvSpPr>
            <a:spLocks noChangeArrowheads="1"/>
          </p:cNvSpPr>
          <p:nvPr/>
        </p:nvSpPr>
        <p:spPr bwMode="auto">
          <a:xfrm>
            <a:off x="2998788" y="2108200"/>
            <a:ext cx="1357312" cy="457200"/>
          </a:xfrm>
          <a:custGeom>
            <a:avLst/>
            <a:gdLst>
              <a:gd name="T0" fmla="*/ 678593 w 21600"/>
              <a:gd name="T1" fmla="*/ 0 h 21600"/>
              <a:gd name="T2" fmla="*/ 169664 w 21600"/>
              <a:gd name="T3" fmla="*/ 228600 h 21600"/>
              <a:gd name="T4" fmla="*/ 678593 w 21600"/>
              <a:gd name="T5" fmla="*/ 114300 h 21600"/>
              <a:gd name="T6" fmla="*/ 1526976 w 21600"/>
              <a:gd name="T7" fmla="*/ 228600 h 21600"/>
              <a:gd name="T8" fmla="*/ 1187648 w 21600"/>
              <a:gd name="T9" fmla="*/ 342900 h 21600"/>
              <a:gd name="T10" fmla="*/ 848320 w 21600"/>
              <a:gd name="T11" fmla="*/ 22860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1861" name="Object 30"/>
          <p:cNvGraphicFramePr>
            <a:graphicFrameLocks noChangeAspect="1"/>
          </p:cNvGraphicFramePr>
          <p:nvPr/>
        </p:nvGraphicFramePr>
        <p:xfrm>
          <a:off x="755650" y="1844675"/>
          <a:ext cx="2381250" cy="417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Visio" r:id="rId4" imgW="2876702" imgH="4390339" progId="Visio.Drawing.11">
                  <p:embed/>
                </p:oleObj>
              </mc:Choice>
              <mc:Fallback>
                <p:oleObj name="Visio" r:id="rId4" imgW="2876702" imgH="4390339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44675"/>
                        <a:ext cx="2381250" cy="417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39" name="Object 31"/>
          <p:cNvGraphicFramePr>
            <a:graphicFrameLocks noChangeAspect="1"/>
          </p:cNvGraphicFramePr>
          <p:nvPr/>
        </p:nvGraphicFramePr>
        <p:xfrm>
          <a:off x="3487738" y="2420938"/>
          <a:ext cx="2381250" cy="417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Visio" r:id="rId6" imgW="2876702" imgH="4390339" progId="Visio.Drawing.11">
                  <p:embed/>
                </p:oleObj>
              </mc:Choice>
              <mc:Fallback>
                <p:oleObj name="Visio" r:id="rId6" imgW="2876702" imgH="4390339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2420938"/>
                        <a:ext cx="2381250" cy="417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40" name="Object 32"/>
          <p:cNvGraphicFramePr>
            <a:graphicFrameLocks noChangeAspect="1"/>
          </p:cNvGraphicFramePr>
          <p:nvPr/>
        </p:nvGraphicFramePr>
        <p:xfrm>
          <a:off x="6443663" y="2997200"/>
          <a:ext cx="2381250" cy="373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Visio" r:id="rId8" imgW="2876702" imgH="3958133" progId="Visio.Drawing.11">
                  <p:embed/>
                </p:oleObj>
              </mc:Choice>
              <mc:Fallback>
                <p:oleObj name="Visio" r:id="rId8" imgW="2876702" imgH="3958133" progId="Visio.Drawing.11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997200"/>
                        <a:ext cx="2381250" cy="373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8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9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0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1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2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3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4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5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4242" name="AutoShape 34"/>
          <p:cNvSpPr>
            <a:spLocks noChangeArrowheads="1"/>
          </p:cNvSpPr>
          <p:nvPr/>
        </p:nvSpPr>
        <p:spPr bwMode="auto">
          <a:xfrm>
            <a:off x="5591175" y="2540000"/>
            <a:ext cx="1357313" cy="457200"/>
          </a:xfrm>
          <a:custGeom>
            <a:avLst/>
            <a:gdLst>
              <a:gd name="T0" fmla="*/ 678594 w 21600"/>
              <a:gd name="T1" fmla="*/ 0 h 21600"/>
              <a:gd name="T2" fmla="*/ 169664 w 21600"/>
              <a:gd name="T3" fmla="*/ 228600 h 21600"/>
              <a:gd name="T4" fmla="*/ 678594 w 21600"/>
              <a:gd name="T5" fmla="*/ 114300 h 21600"/>
              <a:gd name="T6" fmla="*/ 1526977 w 21600"/>
              <a:gd name="T7" fmla="*/ 228600 h 21600"/>
              <a:gd name="T8" fmla="*/ 1187649 w 21600"/>
              <a:gd name="T9" fmla="*/ 342900 h 21600"/>
              <a:gd name="T10" fmla="*/ 848321 w 21600"/>
              <a:gd name="T11" fmla="*/ 22860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34243" name="Text Box 35"/>
          <p:cNvSpPr txBox="1">
            <a:spLocks noChangeArrowheads="1"/>
          </p:cNvSpPr>
          <p:nvPr/>
        </p:nvSpPr>
        <p:spPr bwMode="auto">
          <a:xfrm>
            <a:off x="6064250" y="2222500"/>
            <a:ext cx="2307042" cy="25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000" b="0" baseline="-25000">
                <a:latin typeface="+mn-lt"/>
                <a:ea typeface="华文楷体" panose="02010600040101010101" pitchFamily="2" charset="-122"/>
              </a:rPr>
              <a:t>4 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入口处 </a:t>
            </a:r>
            <a:r>
              <a:rPr lang="en-US" altLang="zh-CN" sz="2000" b="0">
                <a:latin typeface="+mn-lt"/>
                <a:ea typeface="华文楷体" panose="02010600040101010101" pitchFamily="2" charset="-122"/>
              </a:rPr>
              <a:t>x 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非活跃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3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73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3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73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3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31" grpId="0" animBg="1"/>
      <p:bldP spid="734242" grpId="0" animBg="1"/>
      <p:bldP spid="734243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5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6" name="Rectangle 12"/>
          <p:cNvSpPr>
            <a:spLocks noChangeArrowheads="1"/>
          </p:cNvSpPr>
          <p:nvPr/>
        </p:nvSpPr>
        <p:spPr bwMode="auto">
          <a:xfrm>
            <a:off x="1552575" y="263525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latin typeface="Times New Roman" pitchFamily="18" charset="0"/>
                <a:ea typeface="华文行楷" pitchFamily="2" charset="-122"/>
              </a:rPr>
              <a:t>课后作业</a:t>
            </a:r>
          </a:p>
        </p:txBody>
      </p:sp>
      <p:sp>
        <p:nvSpPr>
          <p:cNvPr id="122888" name="Rectangle 22"/>
          <p:cNvSpPr>
            <a:spLocks noChangeArrowheads="1"/>
          </p:cNvSpPr>
          <p:nvPr/>
        </p:nvSpPr>
        <p:spPr bwMode="auto">
          <a:xfrm>
            <a:off x="2071688" y="1747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832890BC-4DB0-4F5E-BA61-E0BDBA4A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41438"/>
            <a:ext cx="7848600" cy="44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marL="457200" indent="-457200">
              <a:buFont typeface="Symbol" pitchFamily="18" charset="2"/>
              <a:buNone/>
              <a:defRPr kumimoji="0" sz="2800" b="1">
                <a:solidFill>
                  <a:srgbClr val="333399"/>
                </a:solidFill>
              </a:defRPr>
            </a:lvl1pPr>
            <a:lvl2pPr algn="l">
              <a:buChar char="²"/>
              <a:defRPr>
                <a:solidFill>
                  <a:srgbClr val="333399"/>
                </a:solidFill>
              </a:defRPr>
            </a:lvl2pPr>
            <a:lvl3pPr algn="l">
              <a:buChar char="²"/>
              <a:defRPr>
                <a:solidFill>
                  <a:srgbClr val="333399"/>
                </a:solidFill>
              </a:defRPr>
            </a:lvl3pPr>
            <a:lvl4pPr algn="l">
              <a:buChar char="²"/>
              <a:defRPr>
                <a:solidFill>
                  <a:srgbClr val="333399"/>
                </a:solidFill>
              </a:defRPr>
            </a:lvl4pPr>
            <a:lvl5pPr algn="l">
              <a:buChar char="²"/>
              <a:defRPr>
                <a:solidFill>
                  <a:srgbClr val="333399"/>
                </a:solidFill>
              </a:defRPr>
            </a:lvl5pPr>
            <a:lvl6pPr>
              <a:defRPr>
                <a:solidFill>
                  <a:srgbClr val="333399"/>
                </a:solidFill>
              </a:defRPr>
            </a:lvl6pPr>
            <a:lvl7pPr>
              <a:defRPr>
                <a:solidFill>
                  <a:srgbClr val="333399"/>
                </a:solidFill>
              </a:defRPr>
            </a:lvl7pPr>
            <a:lvl8pPr>
              <a:defRPr>
                <a:solidFill>
                  <a:srgbClr val="333399"/>
                </a:solidFill>
              </a:defRPr>
            </a:lvl8pPr>
            <a:lvl9pPr>
              <a:defRPr>
                <a:solidFill>
                  <a:srgbClr val="333399"/>
                </a:solidFill>
              </a:defRPr>
            </a:lvl9pPr>
          </a:lstStyle>
          <a:p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参见网络学堂公告：“第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五</a:t>
            </a: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次书面作业”</a:t>
            </a:r>
            <a:endParaRPr lang="en-US" altLang="zh-CN" i="0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524000" y="188913"/>
            <a:ext cx="4953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基本块、流图和循环</a:t>
            </a:r>
          </a:p>
        </p:txBody>
      </p:sp>
      <p:sp>
        <p:nvSpPr>
          <p:cNvPr id="12295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42963" y="1292225"/>
            <a:ext cx="5176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循环</a:t>
            </a:r>
            <a:r>
              <a:rPr lang="zh-CN" altLang="en-US" b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loop</a:t>
            </a:r>
            <a:r>
              <a:rPr lang="zh-CN" altLang="en-US" b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229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9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3324" name="Rectangle 12"/>
          <p:cNvSpPr>
            <a:spLocks noChangeArrowheads="1"/>
          </p:cNvSpPr>
          <p:nvPr/>
        </p:nvSpPr>
        <p:spPr bwMode="auto">
          <a:xfrm>
            <a:off x="1143000" y="1901825"/>
            <a:ext cx="76771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自然循环</a:t>
            </a:r>
            <a:r>
              <a:rPr lang="zh-CN" altLang="en-US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natural loop</a:t>
            </a:r>
            <a:r>
              <a:rPr lang="zh-CN" altLang="en-US" b="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     假设 </a:t>
            </a:r>
            <a:r>
              <a:rPr lang="en-US" altLang="zh-CN" sz="2300" b="0" i="1" dirty="0" err="1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300" b="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300" b="0" i="1" dirty="0" err="1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3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是流图中的一条有向边，如果 </a:t>
            </a:r>
            <a:r>
              <a:rPr lang="en-US" altLang="zh-CN" sz="2300" b="0" i="1" dirty="0">
                <a:latin typeface="+mn-lt"/>
                <a:ea typeface="华文楷体" panose="02010600040101010101" pitchFamily="2" charset="-122"/>
              </a:rPr>
              <a:t>d DOM n </a:t>
            </a: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则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     称 </a:t>
            </a:r>
            <a:r>
              <a:rPr lang="en-US" altLang="zh-CN" sz="2300" b="0" i="1" dirty="0" err="1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300" b="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300" b="0" i="1" dirty="0" err="1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3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是流图中的一条</a:t>
            </a:r>
            <a:r>
              <a:rPr lang="zh-CN" altLang="en-US" sz="23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回边</a:t>
            </a:r>
            <a:r>
              <a:rPr lang="zh-CN" altLang="en-US" sz="23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300" b="0" i="1" dirty="0">
                <a:latin typeface="+mn-lt"/>
                <a:ea typeface="华文楷体" panose="02010600040101010101" pitchFamily="2" charset="-122"/>
              </a:rPr>
              <a:t>back edge</a:t>
            </a:r>
            <a:r>
              <a:rPr lang="zh-CN" altLang="en-US" sz="2300" b="0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400" b="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     有向边 </a:t>
            </a:r>
            <a:r>
              <a:rPr lang="en-US" altLang="zh-CN" sz="2300" b="0" i="1" dirty="0" err="1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300" b="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300" b="0" i="1" dirty="0" err="1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300" b="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是回边，它对应的</a:t>
            </a:r>
            <a:r>
              <a:rPr lang="zh-CN" altLang="en-US" sz="23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自然循环</a:t>
            </a: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是由结点 </a:t>
            </a:r>
            <a:r>
              <a:rPr lang="en-US" altLang="zh-CN" sz="2300" b="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3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     结点 </a:t>
            </a:r>
            <a:r>
              <a:rPr lang="en-US" altLang="zh-CN" sz="2300" b="0" i="1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3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以及有通路到达 </a:t>
            </a:r>
            <a:r>
              <a:rPr lang="en-US" altLang="zh-CN" sz="2300" b="0" i="1" dirty="0"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而该通路不经过 </a:t>
            </a:r>
            <a:r>
              <a:rPr lang="en-US" altLang="zh-CN" sz="2300" b="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3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的所有结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     点组成，并且 </a:t>
            </a:r>
            <a:r>
              <a:rPr lang="en-US" altLang="zh-CN" sz="2300" b="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3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是该循环的唯一入口结点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     同时，因 </a:t>
            </a:r>
            <a:r>
              <a:rPr lang="en-US" altLang="zh-CN" sz="2300" b="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3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sz="2300" b="0" i="1" dirty="0"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的支配结点，所以 </a:t>
            </a:r>
            <a:r>
              <a:rPr lang="en-US" altLang="zh-CN" sz="2300" b="0" i="1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3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必可达该循环中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     任意结点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23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     注：流图中的任何结点都是从首结点可达的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533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7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8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9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0" name="Rectangle 20"/>
          <p:cNvSpPr>
            <a:spLocks noChangeArrowheads="1"/>
          </p:cNvSpPr>
          <p:nvPr/>
        </p:nvSpPr>
        <p:spPr bwMode="auto">
          <a:xfrm>
            <a:off x="3352800" y="5103813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4000" i="1">
                <a:solidFill>
                  <a:schemeClr val="hlink"/>
                </a:solidFill>
              </a:rPr>
              <a:t>Thank You</a:t>
            </a:r>
            <a:endParaRPr lang="en-US" altLang="zh-CN" sz="3200" i="1">
              <a:solidFill>
                <a:schemeClr val="hlink"/>
              </a:solidFill>
              <a:latin typeface="CMR10" charset="0"/>
            </a:endParaRPr>
          </a:p>
        </p:txBody>
      </p:sp>
      <p:sp>
        <p:nvSpPr>
          <p:cNvPr id="123911" name="Rectangle 21"/>
          <p:cNvSpPr>
            <a:spLocks noChangeArrowheads="1"/>
          </p:cNvSpPr>
          <p:nvPr/>
        </p:nvSpPr>
        <p:spPr bwMode="auto">
          <a:xfrm>
            <a:off x="1828800" y="2132856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i="1">
                <a:solidFill>
                  <a:schemeClr val="hlink"/>
                </a:solidFill>
              </a:rPr>
              <a:t>Wish You a Great Success,</a:t>
            </a:r>
            <a:r>
              <a:rPr lang="en-US" altLang="zh-CN" sz="3200" i="1">
                <a:solidFill>
                  <a:schemeClr val="hlink"/>
                </a:solidFill>
                <a:latin typeface="CMR10" charset="0"/>
              </a:rPr>
              <a:t> </a:t>
            </a: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524000" y="188913"/>
            <a:ext cx="4953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基本块、流图和循环</a:t>
            </a:r>
          </a:p>
        </p:txBody>
      </p:sp>
      <p:sp>
        <p:nvSpPr>
          <p:cNvPr id="13319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42963" y="1309688"/>
            <a:ext cx="5176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循环</a:t>
            </a:r>
            <a:r>
              <a:rPr lang="zh-CN" altLang="en-US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loop</a:t>
            </a:r>
            <a:r>
              <a:rPr lang="zh-CN" altLang="en-US" b="0" dirty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3320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1143000" y="1919288"/>
            <a:ext cx="419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自然循环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</p:txBody>
      </p:sp>
      <p:sp>
        <p:nvSpPr>
          <p:cNvPr id="654349" name="Rectangle 13"/>
          <p:cNvSpPr>
            <a:spLocks noChangeArrowheads="1"/>
          </p:cNvSpPr>
          <p:nvPr/>
        </p:nvSpPr>
        <p:spPr bwMode="auto">
          <a:xfrm>
            <a:off x="1600200" y="2667000"/>
            <a:ext cx="35052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对应回边 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6</a:t>
            </a:r>
            <a:r>
              <a:rPr lang="en-US" altLang="zh-CN" sz="2400" b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6</a:t>
            </a:r>
            <a:r>
              <a:rPr lang="en-US" altLang="zh-CN" sz="2300" i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1000">
                <a:latin typeface="+mn-lt"/>
                <a:ea typeface="华文楷体" panose="02010600040101010101" pitchFamily="2" charset="-122"/>
              </a:rPr>
              <a:t> 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{ 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6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graphicFrame>
        <p:nvGraphicFramePr>
          <p:cNvPr id="13326" name="Object 17"/>
          <p:cNvGraphicFramePr>
            <a:graphicFrameLocks noChangeAspect="1"/>
          </p:cNvGraphicFramePr>
          <p:nvPr/>
        </p:nvGraphicFramePr>
        <p:xfrm>
          <a:off x="5562600" y="1828800"/>
          <a:ext cx="2819400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5" imgW="2424903" imgH="3743079" progId="Visio.Drawing.11">
                  <p:embed/>
                </p:oleObj>
              </mc:Choice>
              <mc:Fallback>
                <p:oleObj name="Visio" r:id="rId5" imgW="2424903" imgH="3743079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828800"/>
                        <a:ext cx="2819400" cy="435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4357" name="Rectangle 21"/>
          <p:cNvSpPr>
            <a:spLocks noChangeArrowheads="1"/>
          </p:cNvSpPr>
          <p:nvPr/>
        </p:nvSpPr>
        <p:spPr bwMode="auto">
          <a:xfrm>
            <a:off x="1600200" y="3825875"/>
            <a:ext cx="35052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对应回边 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7</a:t>
            </a:r>
            <a:r>
              <a:rPr lang="en-US" altLang="zh-CN" sz="2400" b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4</a:t>
            </a:r>
            <a:r>
              <a:rPr lang="en-US" altLang="zh-CN" sz="2300" i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1000">
                <a:latin typeface="+mn-lt"/>
                <a:ea typeface="华文楷体" panose="02010600040101010101" pitchFamily="2" charset="-122"/>
              </a:rPr>
              <a:t> 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{ 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sz="2400" b="0" i="1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 b="0" i="1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6</a:t>
            </a:r>
            <a:r>
              <a:rPr lang="zh-CN" altLang="en-US" sz="2400" b="0" i="1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7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654358" name="Rectangle 22"/>
          <p:cNvSpPr>
            <a:spLocks noChangeArrowheads="1"/>
          </p:cNvSpPr>
          <p:nvPr/>
        </p:nvSpPr>
        <p:spPr bwMode="auto">
          <a:xfrm>
            <a:off x="1600200" y="5029200"/>
            <a:ext cx="38100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对应回边 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4</a:t>
            </a:r>
            <a:r>
              <a:rPr lang="en-US" altLang="zh-CN" sz="2400" b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300" i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1000">
                <a:latin typeface="+mn-lt"/>
                <a:ea typeface="华文楷体" panose="02010600040101010101" pitchFamily="2" charset="-122"/>
              </a:rPr>
              <a:t> 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{ 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b="0" i="1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 b="0" i="1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 b="0" i="1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6 </a:t>
            </a:r>
            <a:r>
              <a:rPr lang="zh-CN" altLang="en-US" sz="2400" b="0" i="1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7</a:t>
            </a:r>
            <a:r>
              <a:rPr lang="zh-CN" altLang="en-US" sz="2400" b="0" i="1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4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5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5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9" grpId="0" autoUpdateAnimBg="0"/>
      <p:bldP spid="654357" grpId="0" autoUpdateAnimBg="0"/>
      <p:bldP spid="65435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325563"/>
            <a:ext cx="8224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数据流分析</a:t>
            </a:r>
            <a:r>
              <a:rPr lang="zh-CN" altLang="en-US" b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data-flow analysis</a:t>
            </a:r>
            <a:r>
              <a:rPr lang="zh-CN" altLang="en-US" b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4343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685800" y="2057400"/>
            <a:ext cx="8001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作用与目的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为做好代码生成和代码优化工作，通常需要收集整个程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序的一些特定信息，并把这些信息分配到流图中的语句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单元（如基本块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</a:rPr>
              <a:t>、循环、或单条语句等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）中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称这些信息为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数据流信息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，上述过程为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数据流分析</a:t>
            </a:r>
            <a:endParaRPr kumimoji="0" lang="zh-CN" altLang="en-US" sz="24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kumimoji="0"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数据流信息收集的一种途径</a:t>
            </a:r>
            <a:endParaRPr kumimoji="0" lang="zh-CN" altLang="en-US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建立和求解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数据流方程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data-flow equation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6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325563"/>
            <a:ext cx="8224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数据流方程</a:t>
            </a:r>
            <a:endParaRPr lang="zh-CN" altLang="en-US" b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70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56395" name="Rectangle 11"/>
          <p:cNvSpPr>
            <a:spLocks noChangeArrowheads="1"/>
          </p:cNvSpPr>
          <p:nvPr/>
        </p:nvSpPr>
        <p:spPr bwMode="auto">
          <a:xfrm>
            <a:off x="900113" y="2060575"/>
            <a:ext cx="8066087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典型的数据流方程举例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（以面向基本块的某种正向数据流为例）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1000" dirty="0">
                <a:latin typeface="+mn-lt"/>
                <a:ea typeface="华文楷体" panose="02010600040101010101" pitchFamily="2" charset="-122"/>
              </a:rPr>
              <a:t>  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out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] =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gen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[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in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kill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[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]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其含义为：基本块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出口处的数据流信息（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out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]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或者是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内部产生的信息（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gen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[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]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），或者是从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S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开始处进入（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in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]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）但在穿过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的控制流时未被杀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死（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killed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）的信息（不在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kill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[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]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中）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b="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还可以是：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     其他语句块、编译区域（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region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 、单条语句等</a:t>
            </a:r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56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56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822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数据流分析举例</a:t>
            </a:r>
            <a:endParaRPr lang="zh-CN" altLang="en-US" b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9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1066800" y="2209800"/>
            <a:ext cx="77724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到达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定值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reaching definitions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数据流分析 </a:t>
            </a:r>
            <a:endParaRPr kumimoji="0" lang="zh-CN" altLang="en-US" sz="24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活跃变量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live variables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数据流分析 </a:t>
            </a:r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4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219200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到达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定值数据流分析</a:t>
            </a:r>
          </a:p>
        </p:txBody>
      </p:sp>
      <p:sp>
        <p:nvSpPr>
          <p:cNvPr id="1741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58443" name="Rectangle 11"/>
          <p:cNvSpPr>
            <a:spLocks noChangeArrowheads="1"/>
          </p:cNvSpPr>
          <p:nvPr/>
        </p:nvSpPr>
        <p:spPr bwMode="auto">
          <a:xfrm>
            <a:off x="685800" y="1905000"/>
            <a:ext cx="8458200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变量 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定值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definition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是一个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语句，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它赋值或可能赋值给 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A</a:t>
            </a:r>
            <a:endParaRPr lang="en-US" altLang="zh-CN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最普通的定值是对 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的赋值或读值到 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的语句，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该语句的位置 称作 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定值点</a:t>
            </a:r>
            <a:endParaRPr kumimoji="0" lang="zh-CN" altLang="en-US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变量 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定值点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d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到达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某点</a:t>
            </a:r>
            <a:r>
              <a:rPr lang="zh-CN" altLang="en-US" b="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，是指如果有路径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从紧跟 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d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的点到达 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，并且在这条路径上 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d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未被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“杀死”（指该变量重新被定值）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直观地说，是指流图中从 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d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有一条路径到达 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且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该通路上没有 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的其它定值</a:t>
            </a:r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5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58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58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58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58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658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658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58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58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43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4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4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438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219200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到达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定值数据流分析</a:t>
            </a:r>
          </a:p>
        </p:txBody>
      </p:sp>
      <p:sp>
        <p:nvSpPr>
          <p:cNvPr id="1843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44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441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442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18443" name="Group 14"/>
          <p:cNvGrpSpPr>
            <a:grpSpLocks/>
          </p:cNvGrpSpPr>
          <p:nvPr/>
        </p:nvGrpSpPr>
        <p:grpSpPr bwMode="auto">
          <a:xfrm>
            <a:off x="685800" y="1905000"/>
            <a:ext cx="8229600" cy="4462463"/>
            <a:chOff x="432" y="1200"/>
            <a:chExt cx="5184" cy="2811"/>
          </a:xfrm>
        </p:grpSpPr>
        <p:sp>
          <p:nvSpPr>
            <p:cNvPr id="18445" name="Rectangle 11"/>
            <p:cNvSpPr>
              <a:spLocks noChangeArrowheads="1"/>
            </p:cNvSpPr>
            <p:nvPr/>
          </p:nvSpPr>
          <p:spPr bwMode="auto">
            <a:xfrm>
              <a:off x="432" y="1200"/>
              <a:ext cx="5184" cy="2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 typeface="Symbol" pitchFamily="18" charset="2"/>
                <a:buChar char="-"/>
              </a:pPr>
              <a:r>
                <a:rPr lang="en-US" altLang="zh-CN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数据流方程</a:t>
              </a:r>
              <a:endParaRPr lang="zh-CN" altLang="en-US" dirty="0">
                <a:latin typeface="+mn-lt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Symbol" pitchFamily="18" charset="2"/>
                <a:buNone/>
              </a:pPr>
              <a:endParaRPr lang="zh-CN" altLang="en-US" sz="1000" dirty="0">
                <a:latin typeface="+mn-lt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Symbol" pitchFamily="18" charset="2"/>
                <a:buNone/>
              </a:pPr>
              <a:r>
                <a:rPr lang="zh-CN" altLang="en-US" sz="2400" dirty="0">
                  <a:latin typeface="+mn-lt"/>
                  <a:ea typeface="华文楷体" panose="02010600040101010101" pitchFamily="2" charset="-122"/>
                </a:rPr>
                <a:t>               </a:t>
              </a:r>
              <a:r>
                <a:rPr lang="en-US" altLang="zh-CN" sz="2400" b="0" i="1" dirty="0">
                  <a:latin typeface="+mn-lt"/>
                  <a:ea typeface="华文楷体" panose="02010600040101010101" pitchFamily="2" charset="-122"/>
                </a:rPr>
                <a:t>OUT 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[</a:t>
              </a:r>
              <a:r>
                <a:rPr lang="en-US" altLang="zh-CN" sz="2400" b="0" i="1" dirty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] = </a:t>
              </a:r>
              <a:r>
                <a:rPr lang="en-US" altLang="zh-CN" sz="2400" b="0" i="1" dirty="0">
                  <a:latin typeface="+mn-lt"/>
                  <a:ea typeface="华文楷体" panose="02010600040101010101" pitchFamily="2" charset="-122"/>
                </a:rPr>
                <a:t>GEN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 [</a:t>
              </a:r>
              <a:r>
                <a:rPr lang="en-US" altLang="zh-CN" sz="2400" b="0" i="1" dirty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] 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</a:rPr>
                <a:t>（</a:t>
              </a:r>
              <a:r>
                <a:rPr lang="en-US" altLang="zh-CN" sz="2400" b="0" i="1" dirty="0">
                  <a:latin typeface="+mn-lt"/>
                  <a:ea typeface="华文楷体" panose="02010600040101010101" pitchFamily="2" charset="-122"/>
                </a:rPr>
                <a:t>IN 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[</a:t>
              </a:r>
              <a:r>
                <a:rPr lang="en-US" altLang="zh-CN" sz="2400" b="0" i="1" dirty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] 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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b="0" i="1" dirty="0">
                  <a:latin typeface="+mn-lt"/>
                  <a:ea typeface="华文楷体" panose="02010600040101010101" pitchFamily="2" charset="-122"/>
                </a:rPr>
                <a:t>KILL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 [</a:t>
              </a:r>
              <a:r>
                <a:rPr lang="en-US" altLang="zh-CN" sz="2400" b="0" i="1" dirty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]</a:t>
              </a:r>
              <a:r>
                <a:rPr lang="zh-CN" altLang="en-US" sz="2400" dirty="0">
                  <a:latin typeface="+mn-lt"/>
                  <a:ea typeface="华文楷体" panose="02010600040101010101" pitchFamily="2" charset="-122"/>
                </a:rPr>
                <a:t>）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Symbol" pitchFamily="18" charset="2"/>
                <a:buNone/>
              </a:pPr>
              <a:endParaRPr lang="zh-CN" altLang="en-US" sz="1000" dirty="0">
                <a:latin typeface="+mn-lt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Symbol" pitchFamily="18" charset="2"/>
                <a:buNone/>
              </a:pPr>
              <a:r>
                <a:rPr lang="zh-CN" altLang="en-US" sz="2400" dirty="0">
                  <a:latin typeface="+mn-lt"/>
                  <a:ea typeface="华文楷体" panose="02010600040101010101" pitchFamily="2" charset="-122"/>
                </a:rPr>
                <a:t>               </a:t>
              </a:r>
              <a:r>
                <a:rPr lang="en-US" altLang="zh-CN" sz="2400" b="0" i="1" dirty="0">
                  <a:latin typeface="+mn-lt"/>
                  <a:ea typeface="华文楷体" panose="02010600040101010101" pitchFamily="2" charset="-122"/>
                </a:rPr>
                <a:t>IN 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[</a:t>
              </a:r>
              <a:r>
                <a:rPr lang="en-US" altLang="zh-CN" sz="2400" b="0" i="1" dirty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] </a:t>
              </a:r>
              <a:r>
                <a:rPr lang="en-US" altLang="zh-CN" sz="2400" dirty="0">
                  <a:latin typeface="+mn-lt"/>
                  <a:ea typeface="华文楷体" panose="02010600040101010101" pitchFamily="2" charset="-122"/>
                </a:rPr>
                <a:t>= </a:t>
              </a:r>
              <a:r>
                <a:rPr lang="en-US" altLang="zh-CN" sz="240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</a:t>
              </a:r>
              <a:r>
                <a:rPr lang="en-US" altLang="zh-CN" sz="2400" dirty="0"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en-US" altLang="zh-CN" sz="2400" b="0" i="1" dirty="0">
                  <a:latin typeface="+mn-lt"/>
                  <a:ea typeface="华文楷体" panose="02010600040101010101" pitchFamily="2" charset="-122"/>
                </a:rPr>
                <a:t>OUT 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[</a:t>
              </a:r>
              <a:r>
                <a:rPr lang="en-US" altLang="zh-CN" sz="2400" b="0" i="1" dirty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]</a:t>
              </a:r>
              <a:endParaRPr lang="en-US" altLang="zh-CN" sz="2400" dirty="0">
                <a:latin typeface="+mn-lt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Symbol" pitchFamily="18" charset="2"/>
                <a:buNone/>
              </a:pPr>
              <a:endParaRPr lang="en-US" altLang="zh-CN" sz="1000" dirty="0">
                <a:latin typeface="+mn-lt"/>
                <a:ea typeface="华文楷体" panose="02010600040101010101" pitchFamily="2" charset="-122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00" dirty="0">
                  <a:latin typeface="+mn-lt"/>
                  <a:ea typeface="华文楷体" panose="02010600040101010101" pitchFamily="2" charset="-122"/>
                </a:rPr>
                <a:t>     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latin typeface="+mn-lt"/>
                  <a:ea typeface="华文楷体" panose="02010600040101010101" pitchFamily="2" charset="-122"/>
                </a:rPr>
                <a:t>   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其中，</a:t>
              </a:r>
              <a:r>
                <a:rPr lang="en-US" altLang="zh-CN" sz="2000" b="0" i="1" dirty="0"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[</a:t>
              </a:r>
              <a:r>
                <a:rPr lang="en-US" altLang="zh-CN" sz="2000" b="0" i="1" dirty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]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为 </a:t>
              </a:r>
              <a:r>
                <a:rPr lang="en-US" altLang="zh-CN" sz="2000" b="0" i="1" dirty="0">
                  <a:latin typeface="+mn-lt"/>
                  <a:ea typeface="华文楷体" panose="02010600040101010101" pitchFamily="2" charset="-122"/>
                </a:rPr>
                <a:t>B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的所有前驱基本块；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endParaRPr lang="zh-CN" altLang="en-US" sz="1000" dirty="0">
                <a:latin typeface="+mn-lt"/>
                <a:ea typeface="华文楷体" panose="02010600040101010101" pitchFamily="2" charset="-122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                 </a:t>
              </a:r>
              <a:r>
                <a:rPr lang="en-US" altLang="zh-CN" sz="2000" b="0" i="1" dirty="0">
                  <a:latin typeface="+mn-lt"/>
                  <a:ea typeface="华文楷体" panose="02010600040101010101" pitchFamily="2" charset="-122"/>
                </a:rPr>
                <a:t>GEN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 [</a:t>
              </a:r>
              <a:r>
                <a:rPr lang="en-US" altLang="zh-CN" sz="2000" b="0" i="1" dirty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]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为 </a:t>
              </a:r>
              <a:r>
                <a:rPr lang="en-US" altLang="zh-CN" sz="2000" b="0" i="1" dirty="0">
                  <a:latin typeface="+mn-lt"/>
                  <a:ea typeface="华文楷体" panose="02010600040101010101" pitchFamily="2" charset="-122"/>
                </a:rPr>
                <a:t>B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中定值并可到达 </a:t>
              </a:r>
              <a:r>
                <a:rPr lang="en-US" altLang="zh-CN" sz="2000" b="0" i="1" dirty="0">
                  <a:latin typeface="+mn-lt"/>
                  <a:ea typeface="华文楷体" panose="02010600040101010101" pitchFamily="2" charset="-122"/>
                </a:rPr>
                <a:t>B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出口处的所有定值点集合；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endParaRPr lang="zh-CN" altLang="en-US" sz="1000" dirty="0">
                <a:latin typeface="+mn-lt"/>
                <a:ea typeface="华文楷体" panose="02010600040101010101" pitchFamily="2" charset="-122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                 </a:t>
              </a:r>
              <a:r>
                <a:rPr lang="en-US" altLang="zh-CN" sz="2000" b="0" i="1" dirty="0">
                  <a:latin typeface="+mn-lt"/>
                  <a:ea typeface="华文楷体" panose="02010600040101010101" pitchFamily="2" charset="-122"/>
                </a:rPr>
                <a:t>KILL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 [</a:t>
              </a:r>
              <a:r>
                <a:rPr lang="en-US" altLang="zh-CN" sz="2000" b="0" i="1" dirty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]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为 </a:t>
              </a:r>
              <a:r>
                <a:rPr lang="en-US" altLang="zh-CN" sz="2000" b="0" i="1" dirty="0">
                  <a:latin typeface="+mn-lt"/>
                  <a:ea typeface="华文楷体" panose="02010600040101010101" pitchFamily="2" charset="-122"/>
                </a:rPr>
                <a:t>B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之外的能够到达</a:t>
              </a:r>
              <a:r>
                <a:rPr lang="en-US" altLang="zh-CN" sz="2000" b="0" i="1" dirty="0">
                  <a:latin typeface="+mn-lt"/>
                  <a:ea typeface="华文楷体" panose="02010600040101010101" pitchFamily="2" charset="-122"/>
                </a:rPr>
                <a:t>B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的入口处、且其定值的变量</a:t>
              </a:r>
              <a:endParaRPr lang="en-US" altLang="zh-CN" sz="2000" dirty="0">
                <a:latin typeface="+mn-lt"/>
                <a:ea typeface="华文楷体" panose="02010600040101010101" pitchFamily="2" charset="-122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                              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在 </a:t>
              </a:r>
              <a:r>
                <a:rPr lang="en-US" altLang="zh-CN" sz="2000" b="0" i="1" dirty="0">
                  <a:latin typeface="+mn-lt"/>
                  <a:ea typeface="华文楷体" panose="02010600040101010101" pitchFamily="2" charset="-122"/>
                </a:rPr>
                <a:t>B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中又重新定值的那些定值</a:t>
              </a:r>
              <a:r>
                <a:rPr lang="zh-CN" altLang="en-US" sz="2000">
                  <a:latin typeface="+mn-lt"/>
                  <a:ea typeface="华文楷体" panose="02010600040101010101" pitchFamily="2" charset="-122"/>
                </a:rPr>
                <a:t>点的集合</a:t>
              </a:r>
              <a:r>
                <a:rPr lang="en-US" altLang="zh-CN" sz="2000">
                  <a:latin typeface="+mn-lt"/>
                  <a:ea typeface="华文楷体" panose="02010600040101010101" pitchFamily="2" charset="-122"/>
                </a:rPr>
                <a:t>; </a:t>
              </a:r>
              <a:endParaRPr lang="en-US" altLang="zh-CN" sz="2000" dirty="0">
                <a:latin typeface="+mn-lt"/>
                <a:ea typeface="华文楷体" panose="02010600040101010101" pitchFamily="2" charset="-122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endParaRPr lang="en-US" altLang="zh-CN" sz="1000" dirty="0">
                <a:latin typeface="+mn-lt"/>
                <a:ea typeface="华文楷体" panose="02010600040101010101" pitchFamily="2" charset="-122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                 </a:t>
              </a:r>
              <a:r>
                <a:rPr lang="en-US" altLang="zh-CN" sz="2000" b="0" i="1" dirty="0">
                  <a:latin typeface="+mn-lt"/>
                  <a:ea typeface="华文楷体" panose="02010600040101010101" pitchFamily="2" charset="-122"/>
                </a:rPr>
                <a:t>IN 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[</a:t>
              </a:r>
              <a:r>
                <a:rPr lang="en-US" altLang="zh-CN" sz="2000" b="0" i="1" dirty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]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为到 </a:t>
              </a:r>
              <a:r>
                <a:rPr lang="en-US" altLang="zh-CN" sz="2000" b="0" i="1" dirty="0">
                  <a:latin typeface="+mn-lt"/>
                  <a:ea typeface="华文楷体" panose="02010600040101010101" pitchFamily="2" charset="-122"/>
                </a:rPr>
                <a:t>B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入口处各变量的所有可到达的定值点的集合</a:t>
              </a: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;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endParaRPr lang="en-US" altLang="zh-CN" sz="1000" dirty="0">
                <a:latin typeface="+mn-lt"/>
                <a:ea typeface="华文楷体" panose="02010600040101010101" pitchFamily="2" charset="-122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0" i="1" dirty="0">
                  <a:latin typeface="+mn-lt"/>
                  <a:ea typeface="华文楷体" panose="02010600040101010101" pitchFamily="2" charset="-122"/>
                </a:rPr>
                <a:t>                 OUT 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[</a:t>
              </a:r>
              <a:r>
                <a:rPr lang="en-US" altLang="zh-CN" sz="2000" b="0" i="1" dirty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]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为到达 </a:t>
              </a:r>
              <a:r>
                <a:rPr lang="en-US" altLang="zh-CN" sz="2000" b="0" i="1" dirty="0">
                  <a:latin typeface="+mn-lt"/>
                  <a:ea typeface="华文楷体" panose="02010600040101010101" pitchFamily="2" charset="-122"/>
                </a:rPr>
                <a:t>B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出口处各变量的所有可到达的定值点的集合</a:t>
              </a:r>
            </a:p>
          </p:txBody>
        </p:sp>
        <p:sp>
          <p:nvSpPr>
            <p:cNvPr id="18446" name="Text Box 13"/>
            <p:cNvSpPr txBox="1">
              <a:spLocks noChangeArrowheads="1"/>
            </p:cNvSpPr>
            <p:nvPr/>
          </p:nvSpPr>
          <p:spPr bwMode="auto">
            <a:xfrm>
              <a:off x="1708" y="2092"/>
              <a:ext cx="55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>
                  <a:srgbClr val="800080"/>
                </a:buClr>
                <a:buFont typeface="Wingdings" pitchFamily="2" charset="2"/>
                <a:buNone/>
              </a:pPr>
              <a:r>
                <a:rPr lang="en-US" altLang="zh-CN" sz="1600" i="1" dirty="0" err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 sz="1600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1600" i="1" dirty="0" err="1"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en-US" altLang="zh-CN" sz="1600" dirty="0">
                  <a:latin typeface="+mn-lt"/>
                  <a:ea typeface="华文楷体" panose="02010600040101010101" pitchFamily="2" charset="-122"/>
                </a:rPr>
                <a:t>[</a:t>
              </a:r>
              <a:r>
                <a:rPr lang="en-US" altLang="zh-CN" sz="1600" i="1" dirty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 sz="1600" dirty="0">
                  <a:latin typeface="+mn-lt"/>
                  <a:ea typeface="华文楷体" panose="02010600040101010101" pitchFamily="2" charset="-122"/>
                </a:rPr>
                <a:t>]</a:t>
              </a:r>
            </a:p>
          </p:txBody>
        </p:sp>
      </p:grpSp>
      <p:sp>
        <p:nvSpPr>
          <p:cNvPr id="18444" name="Rectangle 15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049338"/>
            <a:ext cx="8224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到达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定值数据流分析</a:t>
            </a:r>
          </a:p>
        </p:txBody>
      </p:sp>
      <p:sp>
        <p:nvSpPr>
          <p:cNvPr id="1946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685800" y="1590675"/>
            <a:ext cx="5541963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数据流方程求解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1000">
                <a:latin typeface="+mn-lt"/>
                <a:ea typeface="华文楷体" panose="02010600040101010101" pitchFamily="2" charset="-122"/>
              </a:rPr>
              <a:t>   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对于右边的流图（略去了基本块中的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一些跳转语句），如下是上页数据流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方程的一个解：</a:t>
            </a:r>
          </a:p>
        </p:txBody>
      </p:sp>
      <p:sp>
        <p:nvSpPr>
          <p:cNvPr id="19468" name="Text Box 15"/>
          <p:cNvSpPr txBox="1">
            <a:spLocks noChangeArrowheads="1"/>
          </p:cNvSpPr>
          <p:nvPr/>
        </p:nvSpPr>
        <p:spPr bwMode="auto">
          <a:xfrm>
            <a:off x="685800" y="3962400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9469" name="Text Box 16"/>
          <p:cNvSpPr txBox="1">
            <a:spLocks noChangeArrowheads="1"/>
          </p:cNvSpPr>
          <p:nvPr/>
        </p:nvSpPr>
        <p:spPr bwMode="auto">
          <a:xfrm>
            <a:off x="685800" y="45561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9470" name="Text Box 17"/>
          <p:cNvSpPr txBox="1">
            <a:spLocks noChangeArrowheads="1"/>
          </p:cNvSpPr>
          <p:nvPr/>
        </p:nvSpPr>
        <p:spPr bwMode="auto">
          <a:xfrm>
            <a:off x="696913" y="51657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9471" name="Text Box 18"/>
          <p:cNvSpPr txBox="1">
            <a:spLocks noChangeArrowheads="1"/>
          </p:cNvSpPr>
          <p:nvPr/>
        </p:nvSpPr>
        <p:spPr bwMode="auto">
          <a:xfrm>
            <a:off x="696913" y="57753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19472" name="Text Box 20"/>
          <p:cNvSpPr txBox="1">
            <a:spLocks noChangeArrowheads="1"/>
          </p:cNvSpPr>
          <p:nvPr/>
        </p:nvSpPr>
        <p:spPr bwMode="auto">
          <a:xfrm>
            <a:off x="685800" y="63849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19473" name="Rectangle 21"/>
          <p:cNvSpPr>
            <a:spLocks noChangeArrowheads="1"/>
          </p:cNvSpPr>
          <p:nvPr/>
        </p:nvSpPr>
        <p:spPr bwMode="auto">
          <a:xfrm>
            <a:off x="1219200" y="34290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GEN</a:t>
            </a:r>
          </a:p>
        </p:txBody>
      </p:sp>
      <p:sp>
        <p:nvSpPr>
          <p:cNvPr id="19474" name="Rectangle 22"/>
          <p:cNvSpPr>
            <a:spLocks noChangeArrowheads="1"/>
          </p:cNvSpPr>
          <p:nvPr/>
        </p:nvSpPr>
        <p:spPr bwMode="auto">
          <a:xfrm>
            <a:off x="2133600" y="3429000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KILL</a:t>
            </a:r>
          </a:p>
        </p:txBody>
      </p:sp>
      <p:sp>
        <p:nvSpPr>
          <p:cNvPr id="19475" name="Rectangle 23"/>
          <p:cNvSpPr>
            <a:spLocks noChangeArrowheads="1"/>
          </p:cNvSpPr>
          <p:nvPr/>
        </p:nvSpPr>
        <p:spPr bwMode="auto">
          <a:xfrm>
            <a:off x="3505200" y="34290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IN</a:t>
            </a:r>
          </a:p>
        </p:txBody>
      </p:sp>
      <p:sp>
        <p:nvSpPr>
          <p:cNvPr id="19476" name="Rectangle 24"/>
          <p:cNvSpPr>
            <a:spLocks noChangeArrowheads="1"/>
          </p:cNvSpPr>
          <p:nvPr/>
        </p:nvSpPr>
        <p:spPr bwMode="auto">
          <a:xfrm>
            <a:off x="4841875" y="342900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OUT</a:t>
            </a:r>
          </a:p>
        </p:txBody>
      </p:sp>
      <p:sp>
        <p:nvSpPr>
          <p:cNvPr id="19477" name="Rectangle 25"/>
          <p:cNvSpPr>
            <a:spLocks noChangeArrowheads="1"/>
          </p:cNvSpPr>
          <p:nvPr/>
        </p:nvSpPr>
        <p:spPr bwMode="auto">
          <a:xfrm>
            <a:off x="1168400" y="3962400"/>
            <a:ext cx="81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9478" name="Line 26"/>
          <p:cNvSpPr>
            <a:spLocks noChangeShapeType="1"/>
          </p:cNvSpPr>
          <p:nvPr/>
        </p:nvSpPr>
        <p:spPr bwMode="auto">
          <a:xfrm>
            <a:off x="609600" y="3886200"/>
            <a:ext cx="5562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79" name="Line 27"/>
          <p:cNvSpPr>
            <a:spLocks noChangeShapeType="1"/>
          </p:cNvSpPr>
          <p:nvPr/>
        </p:nvSpPr>
        <p:spPr bwMode="auto">
          <a:xfrm>
            <a:off x="1143000" y="3429000"/>
            <a:ext cx="0" cy="33528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80" name="Rectangle 28"/>
          <p:cNvSpPr>
            <a:spLocks noChangeArrowheads="1"/>
          </p:cNvSpPr>
          <p:nvPr/>
        </p:nvSpPr>
        <p:spPr bwMode="auto">
          <a:xfrm>
            <a:off x="1219200" y="45815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9481" name="Rectangle 29"/>
          <p:cNvSpPr>
            <a:spLocks noChangeArrowheads="1"/>
          </p:cNvSpPr>
          <p:nvPr/>
        </p:nvSpPr>
        <p:spPr bwMode="auto">
          <a:xfrm>
            <a:off x="1219200" y="51911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9482" name="Rectangle 30"/>
          <p:cNvSpPr>
            <a:spLocks noChangeArrowheads="1"/>
          </p:cNvSpPr>
          <p:nvPr/>
        </p:nvSpPr>
        <p:spPr bwMode="auto">
          <a:xfrm>
            <a:off x="1219200" y="58007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9483" name="Rectangle 31"/>
          <p:cNvSpPr>
            <a:spLocks noChangeArrowheads="1"/>
          </p:cNvSpPr>
          <p:nvPr/>
        </p:nvSpPr>
        <p:spPr bwMode="auto">
          <a:xfrm>
            <a:off x="1219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19484" name="Rectangle 34"/>
          <p:cNvSpPr>
            <a:spLocks noChangeArrowheads="1"/>
          </p:cNvSpPr>
          <p:nvPr/>
        </p:nvSpPr>
        <p:spPr bwMode="auto">
          <a:xfrm>
            <a:off x="1905000" y="3962400"/>
            <a:ext cx="111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9485" name="Rectangle 35"/>
          <p:cNvSpPr>
            <a:spLocks noChangeArrowheads="1"/>
          </p:cNvSpPr>
          <p:nvPr/>
        </p:nvSpPr>
        <p:spPr bwMode="auto">
          <a:xfrm>
            <a:off x="1981200" y="4572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9486" name="Rectangle 36"/>
          <p:cNvSpPr>
            <a:spLocks noChangeArrowheads="1"/>
          </p:cNvSpPr>
          <p:nvPr/>
        </p:nvSpPr>
        <p:spPr bwMode="auto">
          <a:xfrm>
            <a:off x="1981200" y="51657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9487" name="Rectangle 38"/>
          <p:cNvSpPr>
            <a:spLocks noChangeArrowheads="1"/>
          </p:cNvSpPr>
          <p:nvPr/>
        </p:nvSpPr>
        <p:spPr bwMode="auto">
          <a:xfrm>
            <a:off x="1981200" y="5775325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9488" name="Rectangle 39"/>
          <p:cNvSpPr>
            <a:spLocks noChangeArrowheads="1"/>
          </p:cNvSpPr>
          <p:nvPr/>
        </p:nvSpPr>
        <p:spPr bwMode="auto">
          <a:xfrm>
            <a:off x="1981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19489" name="Rectangle 41"/>
          <p:cNvSpPr>
            <a:spLocks noChangeArrowheads="1"/>
          </p:cNvSpPr>
          <p:nvPr/>
        </p:nvSpPr>
        <p:spPr bwMode="auto">
          <a:xfrm>
            <a:off x="3048000" y="39624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9490" name="Rectangle 42"/>
          <p:cNvSpPr>
            <a:spLocks noChangeArrowheads="1"/>
          </p:cNvSpPr>
          <p:nvPr/>
        </p:nvSpPr>
        <p:spPr bwMode="auto">
          <a:xfrm>
            <a:off x="4724400" y="3962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9491" name="Rectangle 43"/>
          <p:cNvSpPr>
            <a:spLocks noChangeArrowheads="1"/>
          </p:cNvSpPr>
          <p:nvPr/>
        </p:nvSpPr>
        <p:spPr bwMode="auto">
          <a:xfrm>
            <a:off x="2743200" y="4586288"/>
            <a:ext cx="182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9492" name="Rectangle 44"/>
          <p:cNvSpPr>
            <a:spLocks noChangeArrowheads="1"/>
          </p:cNvSpPr>
          <p:nvPr/>
        </p:nvSpPr>
        <p:spPr bwMode="auto">
          <a:xfrm>
            <a:off x="3048000" y="51816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9493" name="Rectangle 45"/>
          <p:cNvSpPr>
            <a:spLocks noChangeArrowheads="1"/>
          </p:cNvSpPr>
          <p:nvPr/>
        </p:nvSpPr>
        <p:spPr bwMode="auto">
          <a:xfrm>
            <a:off x="3048000" y="579913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9494" name="Rectangle 46"/>
          <p:cNvSpPr>
            <a:spLocks noChangeArrowheads="1"/>
          </p:cNvSpPr>
          <p:nvPr/>
        </p:nvSpPr>
        <p:spPr bwMode="auto">
          <a:xfrm>
            <a:off x="3048000" y="64150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9495" name="Rectangle 47"/>
          <p:cNvSpPr>
            <a:spLocks noChangeArrowheads="1"/>
          </p:cNvSpPr>
          <p:nvPr/>
        </p:nvSpPr>
        <p:spPr bwMode="auto">
          <a:xfrm>
            <a:off x="4572000" y="4586288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9496" name="Rectangle 48"/>
          <p:cNvSpPr>
            <a:spLocks noChangeArrowheads="1"/>
          </p:cNvSpPr>
          <p:nvPr/>
        </p:nvSpPr>
        <p:spPr bwMode="auto">
          <a:xfrm>
            <a:off x="4724400" y="5181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9497" name="Rectangle 49"/>
          <p:cNvSpPr>
            <a:spLocks noChangeArrowheads="1"/>
          </p:cNvSpPr>
          <p:nvPr/>
        </p:nvSpPr>
        <p:spPr bwMode="auto">
          <a:xfrm>
            <a:off x="4724400" y="6400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9498" name="Rectangle 50"/>
          <p:cNvSpPr>
            <a:spLocks noChangeArrowheads="1"/>
          </p:cNvSpPr>
          <p:nvPr/>
        </p:nvSpPr>
        <p:spPr bwMode="auto">
          <a:xfrm>
            <a:off x="4724400" y="57912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19499" name="Rectangle 51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graphicFrame>
        <p:nvGraphicFramePr>
          <p:cNvPr id="19500" name="Object 52"/>
          <p:cNvGraphicFramePr>
            <a:graphicFrameLocks noChangeAspect="1"/>
          </p:cNvGraphicFramePr>
          <p:nvPr/>
        </p:nvGraphicFramePr>
        <p:xfrm>
          <a:off x="6300788" y="1773238"/>
          <a:ext cx="269557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2299716" imgH="3774034" progId="Visio.Drawing.11">
                  <p:embed/>
                </p:oleObj>
              </mc:Choice>
              <mc:Fallback>
                <p:oleObj name="Visio" r:id="rId4" imgW="2299716" imgH="3774034" progId="Visio.Drawing.11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73238"/>
                        <a:ext cx="269557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066800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到达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定值数据流分析</a:t>
            </a:r>
          </a:p>
        </p:txBody>
      </p:sp>
      <p:sp>
        <p:nvSpPr>
          <p:cNvPr id="20483" name="Rectangle 11"/>
          <p:cNvSpPr>
            <a:spLocks noChangeArrowheads="1"/>
          </p:cNvSpPr>
          <p:nvPr/>
        </p:nvSpPr>
        <p:spPr bwMode="auto">
          <a:xfrm>
            <a:off x="685800" y="1766888"/>
            <a:ext cx="777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数据流方程求解算法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（对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个结点的流图）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84" name="Rectangle 45"/>
          <p:cNvSpPr>
            <a:spLocks noChangeArrowheads="1"/>
          </p:cNvSpPr>
          <p:nvPr/>
        </p:nvSpPr>
        <p:spPr bwMode="auto">
          <a:xfrm>
            <a:off x="1143000" y="2481263"/>
            <a:ext cx="72390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800" b="0"/>
              <a:t>for  </a:t>
            </a:r>
            <a:r>
              <a:rPr lang="en-US" altLang="zh-CN" sz="1800" b="0" i="1"/>
              <a:t>i</a:t>
            </a:r>
            <a:r>
              <a:rPr lang="en-US" altLang="zh-CN" sz="1800" b="0"/>
              <a:t>:= 1 to </a:t>
            </a:r>
            <a:r>
              <a:rPr lang="en-US" altLang="zh-CN" sz="1800" b="0" i="1"/>
              <a:t>n</a:t>
            </a:r>
            <a:r>
              <a:rPr lang="en-US" altLang="zh-CN" sz="1800" b="0"/>
              <a:t> {   IN[ B</a:t>
            </a:r>
            <a:r>
              <a:rPr lang="en-US" altLang="zh-CN" sz="1800" b="0" i="1" baseline="-25000"/>
              <a:t>i</a:t>
            </a:r>
            <a:r>
              <a:rPr lang="en-US" altLang="zh-CN" sz="1800" b="0"/>
              <a:t>] :=</a:t>
            </a:r>
            <a:r>
              <a:rPr lang="en-US" altLang="zh-CN" sz="1800" b="0">
                <a:sym typeface="Symbol" pitchFamily="18" charset="2"/>
              </a:rPr>
              <a:t></a:t>
            </a:r>
            <a:r>
              <a:rPr lang="en-US" altLang="zh-CN" sz="1800" b="0"/>
              <a:t>;  OUT[B</a:t>
            </a:r>
            <a:r>
              <a:rPr lang="en-US" altLang="zh-CN" sz="1800" b="0" baseline="-25000"/>
              <a:t>i</a:t>
            </a:r>
            <a:r>
              <a:rPr lang="en-US" altLang="zh-CN" sz="1800" b="0"/>
              <a:t> ] := GEN[B</a:t>
            </a:r>
            <a:r>
              <a:rPr lang="en-US" altLang="zh-CN" sz="1800" b="0" baseline="-25000"/>
              <a:t>i</a:t>
            </a:r>
            <a:r>
              <a:rPr lang="en-US" altLang="zh-CN" sz="1800" b="0"/>
              <a:t>];  }</a:t>
            </a:r>
          </a:p>
          <a:p>
            <a:r>
              <a:rPr lang="en-US" altLang="zh-CN" sz="1800" b="0"/>
              <a:t>change := true;</a:t>
            </a:r>
          </a:p>
          <a:p>
            <a:r>
              <a:rPr lang="en-US" altLang="zh-CN" sz="1800" b="0"/>
              <a:t>while change  {</a:t>
            </a:r>
          </a:p>
          <a:p>
            <a:r>
              <a:rPr lang="en-US" altLang="zh-CN" sz="1800" b="0"/>
              <a:t>       change := false;</a:t>
            </a:r>
          </a:p>
          <a:p>
            <a:r>
              <a:rPr lang="en-US" altLang="zh-CN" sz="1800" b="0"/>
              <a:t>       for i := 1 to n  {</a:t>
            </a:r>
          </a:p>
          <a:p>
            <a:r>
              <a:rPr lang="en-US" altLang="zh-CN" sz="1800" b="0"/>
              <a:t>	newin := </a:t>
            </a:r>
            <a:r>
              <a:rPr lang="en-US" altLang="zh-CN" sz="1800" b="0">
                <a:sym typeface="Symbol" pitchFamily="18" charset="2"/>
              </a:rPr>
              <a:t></a:t>
            </a:r>
            <a:r>
              <a:rPr lang="en-US" altLang="zh-CN" sz="1800" b="0"/>
              <a:t> OUT[p];                 //p</a:t>
            </a:r>
            <a:r>
              <a:rPr lang="en-US" altLang="zh-CN" sz="1800" b="0">
                <a:sym typeface="Symbol" pitchFamily="18" charset="2"/>
              </a:rPr>
              <a:t></a:t>
            </a:r>
            <a:r>
              <a:rPr lang="en-US" altLang="zh-CN" sz="1800" b="0"/>
              <a:t>P[B</a:t>
            </a:r>
            <a:r>
              <a:rPr lang="en-US" altLang="zh-CN" sz="1800" b="0" i="1" baseline="-25000"/>
              <a:t>i</a:t>
            </a:r>
            <a:r>
              <a:rPr lang="en-US" altLang="zh-CN" sz="1800" b="0"/>
              <a:t>]</a:t>
            </a:r>
          </a:p>
          <a:p>
            <a:r>
              <a:rPr lang="en-US" altLang="zh-CN" sz="1800" b="0"/>
              <a:t>                    if newin </a:t>
            </a:r>
            <a:r>
              <a:rPr lang="en-US" altLang="zh-CN" sz="1800" b="0">
                <a:sym typeface="Symbol" pitchFamily="18" charset="2"/>
              </a:rPr>
              <a:t></a:t>
            </a:r>
            <a:r>
              <a:rPr lang="en-US" altLang="zh-CN" sz="1800" b="0"/>
              <a:t> IN[B</a:t>
            </a:r>
            <a:r>
              <a:rPr lang="en-US" altLang="zh-CN" sz="1800" b="0" i="1" baseline="-25000"/>
              <a:t>i</a:t>
            </a:r>
            <a:r>
              <a:rPr lang="en-US" altLang="zh-CN" sz="1800" b="0"/>
              <a:t>]  {</a:t>
            </a:r>
          </a:p>
          <a:p>
            <a:r>
              <a:rPr lang="en-US" altLang="zh-CN" sz="1800" b="0"/>
              <a:t>                          change := ture;     IN[B</a:t>
            </a:r>
            <a:r>
              <a:rPr lang="en-US" altLang="zh-CN" sz="1800" b="0" i="1" baseline="-25000"/>
              <a:t>i</a:t>
            </a:r>
            <a:r>
              <a:rPr lang="en-US" altLang="zh-CN" sz="1800" b="0"/>
              <a:t>] := newin;</a:t>
            </a:r>
          </a:p>
          <a:p>
            <a:r>
              <a:rPr lang="en-US" altLang="zh-CN" sz="1800" b="0"/>
              <a:t>                         OUT[B</a:t>
            </a:r>
            <a:r>
              <a:rPr lang="en-US" altLang="zh-CN" sz="1800" b="0" i="1" baseline="-25000"/>
              <a:t>i</a:t>
            </a:r>
            <a:r>
              <a:rPr lang="en-US" altLang="zh-CN" sz="1800" b="0"/>
              <a:t>] : = (IN[B</a:t>
            </a:r>
            <a:r>
              <a:rPr lang="en-US" altLang="zh-CN" sz="1800" b="0" i="1" baseline="-25000"/>
              <a:t>i</a:t>
            </a:r>
            <a:r>
              <a:rPr lang="en-US" altLang="zh-CN" sz="1800" b="0"/>
              <a:t>] – KILL[B</a:t>
            </a:r>
            <a:r>
              <a:rPr lang="en-US" altLang="zh-CN" sz="1800" b="0" i="1" baseline="-25000"/>
              <a:t>i</a:t>
            </a:r>
            <a:r>
              <a:rPr lang="en-US" altLang="zh-CN" sz="1800" b="0"/>
              <a:t>]) </a:t>
            </a:r>
            <a:r>
              <a:rPr lang="en-US" altLang="zh-CN" sz="1800" b="0">
                <a:sym typeface="Symbol" pitchFamily="18" charset="2"/>
              </a:rPr>
              <a:t></a:t>
            </a:r>
            <a:r>
              <a:rPr lang="en-US" altLang="zh-CN" sz="1800" b="0"/>
              <a:t> GEN[B</a:t>
            </a:r>
            <a:r>
              <a:rPr lang="en-US" altLang="zh-CN" sz="1800" b="0" i="1" baseline="-25000"/>
              <a:t>i</a:t>
            </a:r>
            <a:r>
              <a:rPr lang="en-US" altLang="zh-CN" sz="1800" b="0"/>
              <a:t>]</a:t>
            </a:r>
          </a:p>
          <a:p>
            <a:r>
              <a:rPr lang="en-US" altLang="zh-CN" sz="1800" b="0"/>
              <a:t>                   }</a:t>
            </a:r>
          </a:p>
          <a:p>
            <a:r>
              <a:rPr lang="en-US" altLang="zh-CN" sz="1800" b="0"/>
              <a:t>       }</a:t>
            </a:r>
          </a:p>
          <a:p>
            <a:r>
              <a:rPr lang="en-US" altLang="zh-CN" sz="1800" b="0"/>
              <a:t>}</a:t>
            </a:r>
          </a:p>
        </p:txBody>
      </p:sp>
      <p:sp>
        <p:nvSpPr>
          <p:cNvPr id="20485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1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Rectangle 47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2133600"/>
            <a:ext cx="4443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基本块、流图和循环</a:t>
            </a: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1155700" y="250825"/>
            <a:ext cx="61531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目标代码生成及代码优化基础</a:t>
            </a:r>
          </a:p>
        </p:txBody>
      </p:sp>
      <p:sp>
        <p:nvSpPr>
          <p:cNvPr id="3076" name="Text Box 1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1447800"/>
            <a:ext cx="754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二者在编译程序中的逻辑位置</a:t>
            </a:r>
          </a:p>
        </p:txBody>
      </p:sp>
      <p:sp>
        <p:nvSpPr>
          <p:cNvPr id="3077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Text Box 2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23925" y="4184650"/>
            <a:ext cx="517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目标代码生成技术</a:t>
            </a:r>
          </a:p>
        </p:txBody>
      </p:sp>
      <p:sp>
        <p:nvSpPr>
          <p:cNvPr id="3082" name="Text Box 2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23925" y="3459163"/>
            <a:ext cx="79009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基本块的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</a:t>
            </a:r>
            <a:r>
              <a:rPr lang="en-US" altLang="zh-CN" sz="32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表示（局部优化技术）</a:t>
            </a:r>
          </a:p>
        </p:txBody>
      </p:sp>
      <p:sp>
        <p:nvSpPr>
          <p:cNvPr id="3083" name="Text Box 2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23925" y="4830763"/>
            <a:ext cx="5176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代码优化技术</a:t>
            </a:r>
          </a:p>
        </p:txBody>
      </p:sp>
      <p:sp>
        <p:nvSpPr>
          <p:cNvPr id="3084" name="Text Box 27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2789238"/>
            <a:ext cx="51006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数据流分析基础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219200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到达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定值数据流分析</a:t>
            </a:r>
          </a:p>
        </p:txBody>
      </p:sp>
      <p:sp>
        <p:nvSpPr>
          <p:cNvPr id="2151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Rectangle 13"/>
          <p:cNvSpPr>
            <a:spLocks noChangeArrowheads="1"/>
          </p:cNvSpPr>
          <p:nvPr/>
        </p:nvSpPr>
        <p:spPr bwMode="auto">
          <a:xfrm>
            <a:off x="685800" y="1905000"/>
            <a:ext cx="48768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数据流方程求解过程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1000">
                <a:latin typeface="+mn-lt"/>
                <a:ea typeface="华文楷体" panose="02010600040101010101" pitchFamily="2" charset="-122"/>
              </a:rPr>
              <a:t>   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对于右边的流图，如下是上页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数据流方程的一个求解过程：</a:t>
            </a:r>
          </a:p>
        </p:txBody>
      </p:sp>
      <p:sp>
        <p:nvSpPr>
          <p:cNvPr id="21516" name="Text Box 14"/>
          <p:cNvSpPr txBox="1">
            <a:spLocks noChangeArrowheads="1"/>
          </p:cNvSpPr>
          <p:nvPr/>
        </p:nvSpPr>
        <p:spPr bwMode="auto">
          <a:xfrm>
            <a:off x="685800" y="3962400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1517" name="Text Box 15"/>
          <p:cNvSpPr txBox="1">
            <a:spLocks noChangeArrowheads="1"/>
          </p:cNvSpPr>
          <p:nvPr/>
        </p:nvSpPr>
        <p:spPr bwMode="auto">
          <a:xfrm>
            <a:off x="685800" y="45561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1518" name="Text Box 16"/>
          <p:cNvSpPr txBox="1">
            <a:spLocks noChangeArrowheads="1"/>
          </p:cNvSpPr>
          <p:nvPr/>
        </p:nvSpPr>
        <p:spPr bwMode="auto">
          <a:xfrm>
            <a:off x="696913" y="51657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1519" name="Text Box 17"/>
          <p:cNvSpPr txBox="1">
            <a:spLocks noChangeArrowheads="1"/>
          </p:cNvSpPr>
          <p:nvPr/>
        </p:nvSpPr>
        <p:spPr bwMode="auto">
          <a:xfrm>
            <a:off x="696913" y="57753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21520" name="Text Box 18"/>
          <p:cNvSpPr txBox="1">
            <a:spLocks noChangeArrowheads="1"/>
          </p:cNvSpPr>
          <p:nvPr/>
        </p:nvSpPr>
        <p:spPr bwMode="auto">
          <a:xfrm>
            <a:off x="685800" y="63849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21521" name="Rectangle 19"/>
          <p:cNvSpPr>
            <a:spLocks noChangeArrowheads="1"/>
          </p:cNvSpPr>
          <p:nvPr/>
        </p:nvSpPr>
        <p:spPr bwMode="auto">
          <a:xfrm>
            <a:off x="1219200" y="34290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GEN</a:t>
            </a:r>
          </a:p>
        </p:txBody>
      </p:sp>
      <p:sp>
        <p:nvSpPr>
          <p:cNvPr id="21522" name="Rectangle 20"/>
          <p:cNvSpPr>
            <a:spLocks noChangeArrowheads="1"/>
          </p:cNvSpPr>
          <p:nvPr/>
        </p:nvSpPr>
        <p:spPr bwMode="auto">
          <a:xfrm>
            <a:off x="2133600" y="3429000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KILL</a:t>
            </a:r>
          </a:p>
        </p:txBody>
      </p:sp>
      <p:sp>
        <p:nvSpPr>
          <p:cNvPr id="21523" name="Rectangle 21"/>
          <p:cNvSpPr>
            <a:spLocks noChangeArrowheads="1"/>
          </p:cNvSpPr>
          <p:nvPr/>
        </p:nvSpPr>
        <p:spPr bwMode="auto">
          <a:xfrm>
            <a:off x="3505200" y="34290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IN</a:t>
            </a:r>
          </a:p>
        </p:txBody>
      </p:sp>
      <p:sp>
        <p:nvSpPr>
          <p:cNvPr id="21524" name="Rectangle 22"/>
          <p:cNvSpPr>
            <a:spLocks noChangeArrowheads="1"/>
          </p:cNvSpPr>
          <p:nvPr/>
        </p:nvSpPr>
        <p:spPr bwMode="auto">
          <a:xfrm>
            <a:off x="4841875" y="342900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OUT</a:t>
            </a:r>
          </a:p>
        </p:txBody>
      </p:sp>
      <p:sp>
        <p:nvSpPr>
          <p:cNvPr id="21525" name="Rectangle 23"/>
          <p:cNvSpPr>
            <a:spLocks noChangeArrowheads="1"/>
          </p:cNvSpPr>
          <p:nvPr/>
        </p:nvSpPr>
        <p:spPr bwMode="auto">
          <a:xfrm>
            <a:off x="1168400" y="3962400"/>
            <a:ext cx="81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1526" name="Line 24"/>
          <p:cNvSpPr>
            <a:spLocks noChangeShapeType="1"/>
          </p:cNvSpPr>
          <p:nvPr/>
        </p:nvSpPr>
        <p:spPr bwMode="auto">
          <a:xfrm>
            <a:off x="609600" y="3886200"/>
            <a:ext cx="5562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27" name="Line 25"/>
          <p:cNvSpPr>
            <a:spLocks noChangeShapeType="1"/>
          </p:cNvSpPr>
          <p:nvPr/>
        </p:nvSpPr>
        <p:spPr bwMode="auto">
          <a:xfrm>
            <a:off x="1143000" y="3429000"/>
            <a:ext cx="0" cy="33528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28" name="Rectangle 26"/>
          <p:cNvSpPr>
            <a:spLocks noChangeArrowheads="1"/>
          </p:cNvSpPr>
          <p:nvPr/>
        </p:nvSpPr>
        <p:spPr bwMode="auto">
          <a:xfrm>
            <a:off x="1219200" y="45815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1529" name="Rectangle 27"/>
          <p:cNvSpPr>
            <a:spLocks noChangeArrowheads="1"/>
          </p:cNvSpPr>
          <p:nvPr/>
        </p:nvSpPr>
        <p:spPr bwMode="auto">
          <a:xfrm>
            <a:off x="1219200" y="51911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1530" name="Rectangle 28"/>
          <p:cNvSpPr>
            <a:spLocks noChangeArrowheads="1"/>
          </p:cNvSpPr>
          <p:nvPr/>
        </p:nvSpPr>
        <p:spPr bwMode="auto">
          <a:xfrm>
            <a:off x="1219200" y="58007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1531" name="Rectangle 29"/>
          <p:cNvSpPr>
            <a:spLocks noChangeArrowheads="1"/>
          </p:cNvSpPr>
          <p:nvPr/>
        </p:nvSpPr>
        <p:spPr bwMode="auto">
          <a:xfrm>
            <a:off x="1219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1532" name="Rectangle 31"/>
          <p:cNvSpPr>
            <a:spLocks noChangeArrowheads="1"/>
          </p:cNvSpPr>
          <p:nvPr/>
        </p:nvSpPr>
        <p:spPr bwMode="auto">
          <a:xfrm>
            <a:off x="1905000" y="3962400"/>
            <a:ext cx="1227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1533" name="Rectangle 32"/>
          <p:cNvSpPr>
            <a:spLocks noChangeArrowheads="1"/>
          </p:cNvSpPr>
          <p:nvPr/>
        </p:nvSpPr>
        <p:spPr bwMode="auto">
          <a:xfrm>
            <a:off x="1981200" y="4572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1534" name="Rectangle 33"/>
          <p:cNvSpPr>
            <a:spLocks noChangeArrowheads="1"/>
          </p:cNvSpPr>
          <p:nvPr/>
        </p:nvSpPr>
        <p:spPr bwMode="auto">
          <a:xfrm>
            <a:off x="1981200" y="51657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1535" name="Rectangle 34"/>
          <p:cNvSpPr>
            <a:spLocks noChangeArrowheads="1"/>
          </p:cNvSpPr>
          <p:nvPr/>
        </p:nvSpPr>
        <p:spPr bwMode="auto">
          <a:xfrm>
            <a:off x="1981200" y="5775325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1536" name="Rectangle 35"/>
          <p:cNvSpPr>
            <a:spLocks noChangeArrowheads="1"/>
          </p:cNvSpPr>
          <p:nvPr/>
        </p:nvSpPr>
        <p:spPr bwMode="auto">
          <a:xfrm>
            <a:off x="1981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1537" name="Rectangle 37"/>
          <p:cNvSpPr>
            <a:spLocks noChangeArrowheads="1"/>
          </p:cNvSpPr>
          <p:nvPr/>
        </p:nvSpPr>
        <p:spPr bwMode="auto">
          <a:xfrm>
            <a:off x="4724400" y="3962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1538" name="Rectangle 46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sp>
        <p:nvSpPr>
          <p:cNvPr id="21539" name="Rectangle 51"/>
          <p:cNvSpPr>
            <a:spLocks noChangeArrowheads="1"/>
          </p:cNvSpPr>
          <p:nvPr/>
        </p:nvSpPr>
        <p:spPr bwMode="auto">
          <a:xfrm>
            <a:off x="4859338" y="4581525"/>
            <a:ext cx="585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1540" name="Rectangle 52"/>
          <p:cNvSpPr>
            <a:spLocks noChangeArrowheads="1"/>
          </p:cNvSpPr>
          <p:nvPr/>
        </p:nvSpPr>
        <p:spPr bwMode="auto">
          <a:xfrm>
            <a:off x="4849813" y="5222875"/>
            <a:ext cx="585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1541" name="Rectangle 53"/>
          <p:cNvSpPr>
            <a:spLocks noChangeArrowheads="1"/>
          </p:cNvSpPr>
          <p:nvPr/>
        </p:nvSpPr>
        <p:spPr bwMode="auto">
          <a:xfrm>
            <a:off x="4849813" y="5805488"/>
            <a:ext cx="585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1542" name="Rectangle 54"/>
          <p:cNvSpPr>
            <a:spLocks noChangeArrowheads="1"/>
          </p:cNvSpPr>
          <p:nvPr/>
        </p:nvSpPr>
        <p:spPr bwMode="auto">
          <a:xfrm>
            <a:off x="3635375" y="644683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1543" name="Rectangle 55"/>
          <p:cNvSpPr>
            <a:spLocks noChangeArrowheads="1"/>
          </p:cNvSpPr>
          <p:nvPr/>
        </p:nvSpPr>
        <p:spPr bwMode="auto">
          <a:xfrm>
            <a:off x="3651250" y="579913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1544" name="Rectangle 56"/>
          <p:cNvSpPr>
            <a:spLocks noChangeArrowheads="1"/>
          </p:cNvSpPr>
          <p:nvPr/>
        </p:nvSpPr>
        <p:spPr bwMode="auto">
          <a:xfrm>
            <a:off x="3635375" y="515778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1545" name="Rectangle 57"/>
          <p:cNvSpPr>
            <a:spLocks noChangeArrowheads="1"/>
          </p:cNvSpPr>
          <p:nvPr/>
        </p:nvSpPr>
        <p:spPr bwMode="auto">
          <a:xfrm>
            <a:off x="3635375" y="457517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1546" name="Rectangle 58"/>
          <p:cNvSpPr>
            <a:spLocks noChangeArrowheads="1"/>
          </p:cNvSpPr>
          <p:nvPr/>
        </p:nvSpPr>
        <p:spPr bwMode="auto">
          <a:xfrm>
            <a:off x="3635375" y="3998913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1547" name="Rectangle 59"/>
          <p:cNvSpPr>
            <a:spLocks noChangeArrowheads="1"/>
          </p:cNvSpPr>
          <p:nvPr/>
        </p:nvSpPr>
        <p:spPr bwMode="auto">
          <a:xfrm>
            <a:off x="4859338" y="645318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graphicFrame>
        <p:nvGraphicFramePr>
          <p:cNvPr id="21548" name="Object 60"/>
          <p:cNvGraphicFramePr>
            <a:graphicFrameLocks noChangeAspect="1"/>
          </p:cNvGraphicFramePr>
          <p:nvPr/>
        </p:nvGraphicFramePr>
        <p:xfrm>
          <a:off x="6300788" y="1773238"/>
          <a:ext cx="269557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4" imgW="2299716" imgH="3774034" progId="Visio.Drawing.11">
                  <p:embed/>
                </p:oleObj>
              </mc:Choice>
              <mc:Fallback>
                <p:oleObj name="Visio" r:id="rId4" imgW="2299716" imgH="3774034" progId="Visio.Drawing.11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73238"/>
                        <a:ext cx="269557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219200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到达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定值数据流分析</a:t>
            </a:r>
          </a:p>
        </p:txBody>
      </p:sp>
      <p:sp>
        <p:nvSpPr>
          <p:cNvPr id="22535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9" name="Rectangle 13"/>
          <p:cNvSpPr>
            <a:spLocks noChangeArrowheads="1"/>
          </p:cNvSpPr>
          <p:nvPr/>
        </p:nvSpPr>
        <p:spPr bwMode="auto">
          <a:xfrm>
            <a:off x="685800" y="1905000"/>
            <a:ext cx="48768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数据流方程求解过程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1000">
                <a:latin typeface="+mn-lt"/>
                <a:ea typeface="华文楷体" panose="02010600040101010101" pitchFamily="2" charset="-122"/>
              </a:rPr>
              <a:t>   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对于右边的流图，如下是上页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数据流方程的一个求解过程：</a:t>
            </a:r>
          </a:p>
        </p:txBody>
      </p:sp>
      <p:sp>
        <p:nvSpPr>
          <p:cNvPr id="22540" name="Text Box 14"/>
          <p:cNvSpPr txBox="1">
            <a:spLocks noChangeArrowheads="1"/>
          </p:cNvSpPr>
          <p:nvPr/>
        </p:nvSpPr>
        <p:spPr bwMode="auto">
          <a:xfrm>
            <a:off x="685800" y="3962400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2541" name="Text Box 15"/>
          <p:cNvSpPr txBox="1">
            <a:spLocks noChangeArrowheads="1"/>
          </p:cNvSpPr>
          <p:nvPr/>
        </p:nvSpPr>
        <p:spPr bwMode="auto">
          <a:xfrm>
            <a:off x="685800" y="45561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2542" name="Text Box 16"/>
          <p:cNvSpPr txBox="1">
            <a:spLocks noChangeArrowheads="1"/>
          </p:cNvSpPr>
          <p:nvPr/>
        </p:nvSpPr>
        <p:spPr bwMode="auto">
          <a:xfrm>
            <a:off x="696913" y="51657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2543" name="Text Box 17"/>
          <p:cNvSpPr txBox="1">
            <a:spLocks noChangeArrowheads="1"/>
          </p:cNvSpPr>
          <p:nvPr/>
        </p:nvSpPr>
        <p:spPr bwMode="auto">
          <a:xfrm>
            <a:off x="696913" y="57753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22544" name="Text Box 18"/>
          <p:cNvSpPr txBox="1">
            <a:spLocks noChangeArrowheads="1"/>
          </p:cNvSpPr>
          <p:nvPr/>
        </p:nvSpPr>
        <p:spPr bwMode="auto">
          <a:xfrm>
            <a:off x="685800" y="63849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22545" name="Rectangle 19"/>
          <p:cNvSpPr>
            <a:spLocks noChangeArrowheads="1"/>
          </p:cNvSpPr>
          <p:nvPr/>
        </p:nvSpPr>
        <p:spPr bwMode="auto">
          <a:xfrm>
            <a:off x="1219200" y="34290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GEN</a:t>
            </a:r>
          </a:p>
        </p:txBody>
      </p:sp>
      <p:sp>
        <p:nvSpPr>
          <p:cNvPr id="22546" name="Rectangle 20"/>
          <p:cNvSpPr>
            <a:spLocks noChangeArrowheads="1"/>
          </p:cNvSpPr>
          <p:nvPr/>
        </p:nvSpPr>
        <p:spPr bwMode="auto">
          <a:xfrm>
            <a:off x="2133600" y="3429000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KILL</a:t>
            </a:r>
          </a:p>
        </p:txBody>
      </p:sp>
      <p:sp>
        <p:nvSpPr>
          <p:cNvPr id="22547" name="Rectangle 21"/>
          <p:cNvSpPr>
            <a:spLocks noChangeArrowheads="1"/>
          </p:cNvSpPr>
          <p:nvPr/>
        </p:nvSpPr>
        <p:spPr bwMode="auto">
          <a:xfrm>
            <a:off x="3505200" y="34290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IN</a:t>
            </a:r>
          </a:p>
        </p:txBody>
      </p:sp>
      <p:sp>
        <p:nvSpPr>
          <p:cNvPr id="22548" name="Rectangle 22"/>
          <p:cNvSpPr>
            <a:spLocks noChangeArrowheads="1"/>
          </p:cNvSpPr>
          <p:nvPr/>
        </p:nvSpPr>
        <p:spPr bwMode="auto">
          <a:xfrm>
            <a:off x="4841875" y="342900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OUT</a:t>
            </a:r>
          </a:p>
        </p:txBody>
      </p:sp>
      <p:sp>
        <p:nvSpPr>
          <p:cNvPr id="22549" name="Rectangle 23"/>
          <p:cNvSpPr>
            <a:spLocks noChangeArrowheads="1"/>
          </p:cNvSpPr>
          <p:nvPr/>
        </p:nvSpPr>
        <p:spPr bwMode="auto">
          <a:xfrm>
            <a:off x="1168400" y="3962400"/>
            <a:ext cx="81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2550" name="Line 24"/>
          <p:cNvSpPr>
            <a:spLocks noChangeShapeType="1"/>
          </p:cNvSpPr>
          <p:nvPr/>
        </p:nvSpPr>
        <p:spPr bwMode="auto">
          <a:xfrm>
            <a:off x="609600" y="3886200"/>
            <a:ext cx="5562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51" name="Line 25"/>
          <p:cNvSpPr>
            <a:spLocks noChangeShapeType="1"/>
          </p:cNvSpPr>
          <p:nvPr/>
        </p:nvSpPr>
        <p:spPr bwMode="auto">
          <a:xfrm>
            <a:off x="1143000" y="3429000"/>
            <a:ext cx="0" cy="33528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52" name="Rectangle 26"/>
          <p:cNvSpPr>
            <a:spLocks noChangeArrowheads="1"/>
          </p:cNvSpPr>
          <p:nvPr/>
        </p:nvSpPr>
        <p:spPr bwMode="auto">
          <a:xfrm>
            <a:off x="1219200" y="45815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2553" name="Rectangle 27"/>
          <p:cNvSpPr>
            <a:spLocks noChangeArrowheads="1"/>
          </p:cNvSpPr>
          <p:nvPr/>
        </p:nvSpPr>
        <p:spPr bwMode="auto">
          <a:xfrm>
            <a:off x="1219200" y="51911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2554" name="Rectangle 28"/>
          <p:cNvSpPr>
            <a:spLocks noChangeArrowheads="1"/>
          </p:cNvSpPr>
          <p:nvPr/>
        </p:nvSpPr>
        <p:spPr bwMode="auto">
          <a:xfrm>
            <a:off x="1219200" y="58007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2555" name="Rectangle 29"/>
          <p:cNvSpPr>
            <a:spLocks noChangeArrowheads="1"/>
          </p:cNvSpPr>
          <p:nvPr/>
        </p:nvSpPr>
        <p:spPr bwMode="auto">
          <a:xfrm>
            <a:off x="1219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2556" name="Rectangle 31"/>
          <p:cNvSpPr>
            <a:spLocks noChangeArrowheads="1"/>
          </p:cNvSpPr>
          <p:nvPr/>
        </p:nvSpPr>
        <p:spPr bwMode="auto">
          <a:xfrm>
            <a:off x="1905000" y="3962400"/>
            <a:ext cx="1227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2557" name="Rectangle 32"/>
          <p:cNvSpPr>
            <a:spLocks noChangeArrowheads="1"/>
          </p:cNvSpPr>
          <p:nvPr/>
        </p:nvSpPr>
        <p:spPr bwMode="auto">
          <a:xfrm>
            <a:off x="1981200" y="4572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2558" name="Rectangle 33"/>
          <p:cNvSpPr>
            <a:spLocks noChangeArrowheads="1"/>
          </p:cNvSpPr>
          <p:nvPr/>
        </p:nvSpPr>
        <p:spPr bwMode="auto">
          <a:xfrm>
            <a:off x="1981200" y="51657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2559" name="Rectangle 34"/>
          <p:cNvSpPr>
            <a:spLocks noChangeArrowheads="1"/>
          </p:cNvSpPr>
          <p:nvPr/>
        </p:nvSpPr>
        <p:spPr bwMode="auto">
          <a:xfrm>
            <a:off x="1981200" y="5775325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2560" name="Rectangle 35"/>
          <p:cNvSpPr>
            <a:spLocks noChangeArrowheads="1"/>
          </p:cNvSpPr>
          <p:nvPr/>
        </p:nvSpPr>
        <p:spPr bwMode="auto">
          <a:xfrm>
            <a:off x="1981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740388" name="Rectangle 36"/>
          <p:cNvSpPr>
            <a:spLocks noChangeArrowheads="1"/>
          </p:cNvSpPr>
          <p:nvPr/>
        </p:nvSpPr>
        <p:spPr bwMode="auto">
          <a:xfrm>
            <a:off x="4724400" y="3962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2562" name="Rectangle 37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sp>
        <p:nvSpPr>
          <p:cNvPr id="22563" name="Rectangle 38"/>
          <p:cNvSpPr>
            <a:spLocks noChangeArrowheads="1"/>
          </p:cNvSpPr>
          <p:nvPr/>
        </p:nvSpPr>
        <p:spPr bwMode="auto">
          <a:xfrm>
            <a:off x="4859338" y="4581525"/>
            <a:ext cx="585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2564" name="Rectangle 39"/>
          <p:cNvSpPr>
            <a:spLocks noChangeArrowheads="1"/>
          </p:cNvSpPr>
          <p:nvPr/>
        </p:nvSpPr>
        <p:spPr bwMode="auto">
          <a:xfrm>
            <a:off x="4849813" y="5222875"/>
            <a:ext cx="585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2565" name="Rectangle 40"/>
          <p:cNvSpPr>
            <a:spLocks noChangeArrowheads="1"/>
          </p:cNvSpPr>
          <p:nvPr/>
        </p:nvSpPr>
        <p:spPr bwMode="auto">
          <a:xfrm>
            <a:off x="4849813" y="5805488"/>
            <a:ext cx="585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2566" name="Rectangle 41"/>
          <p:cNvSpPr>
            <a:spLocks noChangeArrowheads="1"/>
          </p:cNvSpPr>
          <p:nvPr/>
        </p:nvSpPr>
        <p:spPr bwMode="auto">
          <a:xfrm>
            <a:off x="3635375" y="644683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2567" name="Rectangle 42"/>
          <p:cNvSpPr>
            <a:spLocks noChangeArrowheads="1"/>
          </p:cNvSpPr>
          <p:nvPr/>
        </p:nvSpPr>
        <p:spPr bwMode="auto">
          <a:xfrm>
            <a:off x="3651250" y="579913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2568" name="Rectangle 43"/>
          <p:cNvSpPr>
            <a:spLocks noChangeArrowheads="1"/>
          </p:cNvSpPr>
          <p:nvPr/>
        </p:nvSpPr>
        <p:spPr bwMode="auto">
          <a:xfrm>
            <a:off x="3635375" y="515778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2569" name="Rectangle 44"/>
          <p:cNvSpPr>
            <a:spLocks noChangeArrowheads="1"/>
          </p:cNvSpPr>
          <p:nvPr/>
        </p:nvSpPr>
        <p:spPr bwMode="auto">
          <a:xfrm>
            <a:off x="3635375" y="457517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2570" name="Rectangle 46"/>
          <p:cNvSpPr>
            <a:spLocks noChangeArrowheads="1"/>
          </p:cNvSpPr>
          <p:nvPr/>
        </p:nvSpPr>
        <p:spPr bwMode="auto">
          <a:xfrm>
            <a:off x="4859338" y="645318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2571" name="Rectangle 47"/>
          <p:cNvSpPr>
            <a:spLocks noChangeArrowheads="1"/>
          </p:cNvSpPr>
          <p:nvPr/>
        </p:nvSpPr>
        <p:spPr bwMode="auto">
          <a:xfrm>
            <a:off x="3048000" y="39624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graphicFrame>
        <p:nvGraphicFramePr>
          <p:cNvPr id="22572" name="Object 48"/>
          <p:cNvGraphicFramePr>
            <a:graphicFrameLocks noChangeAspect="1"/>
          </p:cNvGraphicFramePr>
          <p:nvPr/>
        </p:nvGraphicFramePr>
        <p:xfrm>
          <a:off x="6300788" y="1773238"/>
          <a:ext cx="269557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4" imgW="2299716" imgH="3774034" progId="Visio.Drawing.11">
                  <p:embed/>
                </p:oleObj>
              </mc:Choice>
              <mc:Fallback>
                <p:oleObj name="Visio" r:id="rId4" imgW="2299716" imgH="3774034" progId="Visio.Drawing.11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73238"/>
                        <a:ext cx="269557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219200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到达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定值数据流分析</a:t>
            </a:r>
          </a:p>
        </p:txBody>
      </p:sp>
      <p:sp>
        <p:nvSpPr>
          <p:cNvPr id="2355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685800" y="1905000"/>
            <a:ext cx="48768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数据流方程求解过程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1000">
                <a:latin typeface="+mn-lt"/>
                <a:ea typeface="华文楷体" panose="02010600040101010101" pitchFamily="2" charset="-122"/>
              </a:rPr>
              <a:t>   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对于右边的流图，如下是上页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数据流方程的一个求解过程：</a:t>
            </a:r>
          </a:p>
        </p:txBody>
      </p:sp>
      <p:sp>
        <p:nvSpPr>
          <p:cNvPr id="23564" name="Text Box 14"/>
          <p:cNvSpPr txBox="1">
            <a:spLocks noChangeArrowheads="1"/>
          </p:cNvSpPr>
          <p:nvPr/>
        </p:nvSpPr>
        <p:spPr bwMode="auto">
          <a:xfrm>
            <a:off x="685800" y="3962400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685800" y="45561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3566" name="Text Box 16"/>
          <p:cNvSpPr txBox="1">
            <a:spLocks noChangeArrowheads="1"/>
          </p:cNvSpPr>
          <p:nvPr/>
        </p:nvSpPr>
        <p:spPr bwMode="auto">
          <a:xfrm>
            <a:off x="696913" y="51657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3567" name="Text Box 17"/>
          <p:cNvSpPr txBox="1">
            <a:spLocks noChangeArrowheads="1"/>
          </p:cNvSpPr>
          <p:nvPr/>
        </p:nvSpPr>
        <p:spPr bwMode="auto">
          <a:xfrm>
            <a:off x="696913" y="57753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23568" name="Text Box 18"/>
          <p:cNvSpPr txBox="1">
            <a:spLocks noChangeArrowheads="1"/>
          </p:cNvSpPr>
          <p:nvPr/>
        </p:nvSpPr>
        <p:spPr bwMode="auto">
          <a:xfrm>
            <a:off x="685800" y="63849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23569" name="Rectangle 19"/>
          <p:cNvSpPr>
            <a:spLocks noChangeArrowheads="1"/>
          </p:cNvSpPr>
          <p:nvPr/>
        </p:nvSpPr>
        <p:spPr bwMode="auto">
          <a:xfrm>
            <a:off x="1219200" y="34290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GEN</a:t>
            </a:r>
          </a:p>
        </p:txBody>
      </p:sp>
      <p:sp>
        <p:nvSpPr>
          <p:cNvPr id="23570" name="Rectangle 20"/>
          <p:cNvSpPr>
            <a:spLocks noChangeArrowheads="1"/>
          </p:cNvSpPr>
          <p:nvPr/>
        </p:nvSpPr>
        <p:spPr bwMode="auto">
          <a:xfrm>
            <a:off x="2133600" y="3429000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KILL</a:t>
            </a:r>
          </a:p>
        </p:txBody>
      </p:sp>
      <p:sp>
        <p:nvSpPr>
          <p:cNvPr id="23571" name="Rectangle 21"/>
          <p:cNvSpPr>
            <a:spLocks noChangeArrowheads="1"/>
          </p:cNvSpPr>
          <p:nvPr/>
        </p:nvSpPr>
        <p:spPr bwMode="auto">
          <a:xfrm>
            <a:off x="3505200" y="34290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IN</a:t>
            </a:r>
          </a:p>
        </p:txBody>
      </p:sp>
      <p:sp>
        <p:nvSpPr>
          <p:cNvPr id="23572" name="Rectangle 22"/>
          <p:cNvSpPr>
            <a:spLocks noChangeArrowheads="1"/>
          </p:cNvSpPr>
          <p:nvPr/>
        </p:nvSpPr>
        <p:spPr bwMode="auto">
          <a:xfrm>
            <a:off x="4841875" y="342900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OUT</a:t>
            </a:r>
          </a:p>
        </p:txBody>
      </p:sp>
      <p:sp>
        <p:nvSpPr>
          <p:cNvPr id="23573" name="Rectangle 23"/>
          <p:cNvSpPr>
            <a:spLocks noChangeArrowheads="1"/>
          </p:cNvSpPr>
          <p:nvPr/>
        </p:nvSpPr>
        <p:spPr bwMode="auto">
          <a:xfrm>
            <a:off x="1168400" y="3962400"/>
            <a:ext cx="81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3574" name="Line 24"/>
          <p:cNvSpPr>
            <a:spLocks noChangeShapeType="1"/>
          </p:cNvSpPr>
          <p:nvPr/>
        </p:nvSpPr>
        <p:spPr bwMode="auto">
          <a:xfrm>
            <a:off x="609600" y="3886200"/>
            <a:ext cx="5562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75" name="Line 25"/>
          <p:cNvSpPr>
            <a:spLocks noChangeShapeType="1"/>
          </p:cNvSpPr>
          <p:nvPr/>
        </p:nvSpPr>
        <p:spPr bwMode="auto">
          <a:xfrm>
            <a:off x="1143000" y="3429000"/>
            <a:ext cx="0" cy="33528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76" name="Rectangle 26"/>
          <p:cNvSpPr>
            <a:spLocks noChangeArrowheads="1"/>
          </p:cNvSpPr>
          <p:nvPr/>
        </p:nvSpPr>
        <p:spPr bwMode="auto">
          <a:xfrm>
            <a:off x="1219200" y="45815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3577" name="Rectangle 27"/>
          <p:cNvSpPr>
            <a:spLocks noChangeArrowheads="1"/>
          </p:cNvSpPr>
          <p:nvPr/>
        </p:nvSpPr>
        <p:spPr bwMode="auto">
          <a:xfrm>
            <a:off x="1219200" y="51911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3578" name="Rectangle 28"/>
          <p:cNvSpPr>
            <a:spLocks noChangeArrowheads="1"/>
          </p:cNvSpPr>
          <p:nvPr/>
        </p:nvSpPr>
        <p:spPr bwMode="auto">
          <a:xfrm>
            <a:off x="1219200" y="58007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3579" name="Rectangle 29"/>
          <p:cNvSpPr>
            <a:spLocks noChangeArrowheads="1"/>
          </p:cNvSpPr>
          <p:nvPr/>
        </p:nvSpPr>
        <p:spPr bwMode="auto">
          <a:xfrm>
            <a:off x="1219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3580" name="Rectangle 31"/>
          <p:cNvSpPr>
            <a:spLocks noChangeArrowheads="1"/>
          </p:cNvSpPr>
          <p:nvPr/>
        </p:nvSpPr>
        <p:spPr bwMode="auto">
          <a:xfrm>
            <a:off x="1905000" y="3962400"/>
            <a:ext cx="1227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3581" name="Rectangle 32"/>
          <p:cNvSpPr>
            <a:spLocks noChangeArrowheads="1"/>
          </p:cNvSpPr>
          <p:nvPr/>
        </p:nvSpPr>
        <p:spPr bwMode="auto">
          <a:xfrm>
            <a:off x="1981200" y="4572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3582" name="Rectangle 33"/>
          <p:cNvSpPr>
            <a:spLocks noChangeArrowheads="1"/>
          </p:cNvSpPr>
          <p:nvPr/>
        </p:nvSpPr>
        <p:spPr bwMode="auto">
          <a:xfrm>
            <a:off x="1981200" y="51657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3583" name="Rectangle 34"/>
          <p:cNvSpPr>
            <a:spLocks noChangeArrowheads="1"/>
          </p:cNvSpPr>
          <p:nvPr/>
        </p:nvSpPr>
        <p:spPr bwMode="auto">
          <a:xfrm>
            <a:off x="1981200" y="5775325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3584" name="Rectangle 35"/>
          <p:cNvSpPr>
            <a:spLocks noChangeArrowheads="1"/>
          </p:cNvSpPr>
          <p:nvPr/>
        </p:nvSpPr>
        <p:spPr bwMode="auto">
          <a:xfrm>
            <a:off x="1981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3585" name="Rectangle 36"/>
          <p:cNvSpPr>
            <a:spLocks noChangeArrowheads="1"/>
          </p:cNvSpPr>
          <p:nvPr/>
        </p:nvSpPr>
        <p:spPr bwMode="auto">
          <a:xfrm>
            <a:off x="4724400" y="3962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3586" name="Rectangle 37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sp>
        <p:nvSpPr>
          <p:cNvPr id="23587" name="Rectangle 39"/>
          <p:cNvSpPr>
            <a:spLocks noChangeArrowheads="1"/>
          </p:cNvSpPr>
          <p:nvPr/>
        </p:nvSpPr>
        <p:spPr bwMode="auto">
          <a:xfrm>
            <a:off x="4849813" y="5222875"/>
            <a:ext cx="585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3588" name="Rectangle 40"/>
          <p:cNvSpPr>
            <a:spLocks noChangeArrowheads="1"/>
          </p:cNvSpPr>
          <p:nvPr/>
        </p:nvSpPr>
        <p:spPr bwMode="auto">
          <a:xfrm>
            <a:off x="4849813" y="5805488"/>
            <a:ext cx="585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3589" name="Rectangle 41"/>
          <p:cNvSpPr>
            <a:spLocks noChangeArrowheads="1"/>
          </p:cNvSpPr>
          <p:nvPr/>
        </p:nvSpPr>
        <p:spPr bwMode="auto">
          <a:xfrm>
            <a:off x="3635375" y="644683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3590" name="Rectangle 42"/>
          <p:cNvSpPr>
            <a:spLocks noChangeArrowheads="1"/>
          </p:cNvSpPr>
          <p:nvPr/>
        </p:nvSpPr>
        <p:spPr bwMode="auto">
          <a:xfrm>
            <a:off x="3651250" y="579913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3591" name="Rectangle 43"/>
          <p:cNvSpPr>
            <a:spLocks noChangeArrowheads="1"/>
          </p:cNvSpPr>
          <p:nvPr/>
        </p:nvSpPr>
        <p:spPr bwMode="auto">
          <a:xfrm>
            <a:off x="3635375" y="515778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3592" name="Rectangle 45"/>
          <p:cNvSpPr>
            <a:spLocks noChangeArrowheads="1"/>
          </p:cNvSpPr>
          <p:nvPr/>
        </p:nvSpPr>
        <p:spPr bwMode="auto">
          <a:xfrm>
            <a:off x="4859338" y="645318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3593" name="Rectangle 46"/>
          <p:cNvSpPr>
            <a:spLocks noChangeArrowheads="1"/>
          </p:cNvSpPr>
          <p:nvPr/>
        </p:nvSpPr>
        <p:spPr bwMode="auto">
          <a:xfrm>
            <a:off x="3048000" y="39624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3594" name="Rectangle 48"/>
          <p:cNvSpPr>
            <a:spLocks noChangeArrowheads="1"/>
          </p:cNvSpPr>
          <p:nvPr/>
        </p:nvSpPr>
        <p:spPr bwMode="auto">
          <a:xfrm>
            <a:off x="3348038" y="45815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741425" name="Rectangle 49"/>
          <p:cNvSpPr>
            <a:spLocks noChangeArrowheads="1"/>
          </p:cNvSpPr>
          <p:nvPr/>
        </p:nvSpPr>
        <p:spPr bwMode="auto">
          <a:xfrm>
            <a:off x="4427538" y="4586288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graphicFrame>
        <p:nvGraphicFramePr>
          <p:cNvPr id="23596" name="Object 50"/>
          <p:cNvGraphicFramePr>
            <a:graphicFrameLocks noChangeAspect="1"/>
          </p:cNvGraphicFramePr>
          <p:nvPr/>
        </p:nvGraphicFramePr>
        <p:xfrm>
          <a:off x="6300788" y="1773238"/>
          <a:ext cx="269557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4" imgW="2299716" imgH="3774034" progId="Visio.Drawing.11">
                  <p:embed/>
                </p:oleObj>
              </mc:Choice>
              <mc:Fallback>
                <p:oleObj name="Visio" r:id="rId4" imgW="2299716" imgH="3774034" progId="Visio.Drawing.11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73238"/>
                        <a:ext cx="269557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4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219200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到达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定值数据流分析</a:t>
            </a:r>
          </a:p>
        </p:txBody>
      </p:sp>
      <p:sp>
        <p:nvSpPr>
          <p:cNvPr id="2458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Rectangle 13"/>
          <p:cNvSpPr>
            <a:spLocks noChangeArrowheads="1"/>
          </p:cNvSpPr>
          <p:nvPr/>
        </p:nvSpPr>
        <p:spPr bwMode="auto">
          <a:xfrm>
            <a:off x="685800" y="1905000"/>
            <a:ext cx="48768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数据流方程求解过程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1000">
                <a:latin typeface="+mn-lt"/>
                <a:ea typeface="华文楷体" panose="02010600040101010101" pitchFamily="2" charset="-122"/>
              </a:rPr>
              <a:t>   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对于右边的流图，如下是上页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数据流方程的一个求解过程：</a:t>
            </a:r>
          </a:p>
        </p:txBody>
      </p:sp>
      <p:sp>
        <p:nvSpPr>
          <p:cNvPr id="24588" name="Text Box 14"/>
          <p:cNvSpPr txBox="1">
            <a:spLocks noChangeArrowheads="1"/>
          </p:cNvSpPr>
          <p:nvPr/>
        </p:nvSpPr>
        <p:spPr bwMode="auto">
          <a:xfrm>
            <a:off x="685800" y="3962400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4589" name="Text Box 15"/>
          <p:cNvSpPr txBox="1">
            <a:spLocks noChangeArrowheads="1"/>
          </p:cNvSpPr>
          <p:nvPr/>
        </p:nvSpPr>
        <p:spPr bwMode="auto">
          <a:xfrm>
            <a:off x="685800" y="45561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4590" name="Text Box 16"/>
          <p:cNvSpPr txBox="1">
            <a:spLocks noChangeArrowheads="1"/>
          </p:cNvSpPr>
          <p:nvPr/>
        </p:nvSpPr>
        <p:spPr bwMode="auto">
          <a:xfrm>
            <a:off x="696913" y="51657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4591" name="Text Box 17"/>
          <p:cNvSpPr txBox="1">
            <a:spLocks noChangeArrowheads="1"/>
          </p:cNvSpPr>
          <p:nvPr/>
        </p:nvSpPr>
        <p:spPr bwMode="auto">
          <a:xfrm>
            <a:off x="696913" y="57753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24592" name="Text Box 18"/>
          <p:cNvSpPr txBox="1">
            <a:spLocks noChangeArrowheads="1"/>
          </p:cNvSpPr>
          <p:nvPr/>
        </p:nvSpPr>
        <p:spPr bwMode="auto">
          <a:xfrm>
            <a:off x="685800" y="63849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24593" name="Rectangle 19"/>
          <p:cNvSpPr>
            <a:spLocks noChangeArrowheads="1"/>
          </p:cNvSpPr>
          <p:nvPr/>
        </p:nvSpPr>
        <p:spPr bwMode="auto">
          <a:xfrm>
            <a:off x="1219200" y="34290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GEN</a:t>
            </a:r>
          </a:p>
        </p:txBody>
      </p:sp>
      <p:sp>
        <p:nvSpPr>
          <p:cNvPr id="24594" name="Rectangle 20"/>
          <p:cNvSpPr>
            <a:spLocks noChangeArrowheads="1"/>
          </p:cNvSpPr>
          <p:nvPr/>
        </p:nvSpPr>
        <p:spPr bwMode="auto">
          <a:xfrm>
            <a:off x="2133600" y="3429000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KILL</a:t>
            </a:r>
          </a:p>
        </p:txBody>
      </p:sp>
      <p:sp>
        <p:nvSpPr>
          <p:cNvPr id="24595" name="Rectangle 21"/>
          <p:cNvSpPr>
            <a:spLocks noChangeArrowheads="1"/>
          </p:cNvSpPr>
          <p:nvPr/>
        </p:nvSpPr>
        <p:spPr bwMode="auto">
          <a:xfrm>
            <a:off x="3505200" y="34290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IN</a:t>
            </a:r>
          </a:p>
        </p:txBody>
      </p:sp>
      <p:sp>
        <p:nvSpPr>
          <p:cNvPr id="24596" name="Rectangle 22"/>
          <p:cNvSpPr>
            <a:spLocks noChangeArrowheads="1"/>
          </p:cNvSpPr>
          <p:nvPr/>
        </p:nvSpPr>
        <p:spPr bwMode="auto">
          <a:xfrm>
            <a:off x="4841875" y="342900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OUT</a:t>
            </a:r>
          </a:p>
        </p:txBody>
      </p:sp>
      <p:sp>
        <p:nvSpPr>
          <p:cNvPr id="24597" name="Rectangle 23"/>
          <p:cNvSpPr>
            <a:spLocks noChangeArrowheads="1"/>
          </p:cNvSpPr>
          <p:nvPr/>
        </p:nvSpPr>
        <p:spPr bwMode="auto">
          <a:xfrm>
            <a:off x="1168400" y="3962400"/>
            <a:ext cx="81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4598" name="Line 24"/>
          <p:cNvSpPr>
            <a:spLocks noChangeShapeType="1"/>
          </p:cNvSpPr>
          <p:nvPr/>
        </p:nvSpPr>
        <p:spPr bwMode="auto">
          <a:xfrm>
            <a:off x="609600" y="3886200"/>
            <a:ext cx="5562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599" name="Line 25"/>
          <p:cNvSpPr>
            <a:spLocks noChangeShapeType="1"/>
          </p:cNvSpPr>
          <p:nvPr/>
        </p:nvSpPr>
        <p:spPr bwMode="auto">
          <a:xfrm>
            <a:off x="1143000" y="3429000"/>
            <a:ext cx="0" cy="33528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600" name="Rectangle 26"/>
          <p:cNvSpPr>
            <a:spLocks noChangeArrowheads="1"/>
          </p:cNvSpPr>
          <p:nvPr/>
        </p:nvSpPr>
        <p:spPr bwMode="auto">
          <a:xfrm>
            <a:off x="1219200" y="45815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4601" name="Rectangle 27"/>
          <p:cNvSpPr>
            <a:spLocks noChangeArrowheads="1"/>
          </p:cNvSpPr>
          <p:nvPr/>
        </p:nvSpPr>
        <p:spPr bwMode="auto">
          <a:xfrm>
            <a:off x="1219200" y="51911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4602" name="Rectangle 28"/>
          <p:cNvSpPr>
            <a:spLocks noChangeArrowheads="1"/>
          </p:cNvSpPr>
          <p:nvPr/>
        </p:nvSpPr>
        <p:spPr bwMode="auto">
          <a:xfrm>
            <a:off x="1219200" y="58007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4603" name="Rectangle 29"/>
          <p:cNvSpPr>
            <a:spLocks noChangeArrowheads="1"/>
          </p:cNvSpPr>
          <p:nvPr/>
        </p:nvSpPr>
        <p:spPr bwMode="auto">
          <a:xfrm>
            <a:off x="1219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4604" name="Rectangle 31"/>
          <p:cNvSpPr>
            <a:spLocks noChangeArrowheads="1"/>
          </p:cNvSpPr>
          <p:nvPr/>
        </p:nvSpPr>
        <p:spPr bwMode="auto">
          <a:xfrm>
            <a:off x="1905000" y="3962400"/>
            <a:ext cx="1227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4605" name="Rectangle 32"/>
          <p:cNvSpPr>
            <a:spLocks noChangeArrowheads="1"/>
          </p:cNvSpPr>
          <p:nvPr/>
        </p:nvSpPr>
        <p:spPr bwMode="auto">
          <a:xfrm>
            <a:off x="1981200" y="4572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4606" name="Rectangle 33"/>
          <p:cNvSpPr>
            <a:spLocks noChangeArrowheads="1"/>
          </p:cNvSpPr>
          <p:nvPr/>
        </p:nvSpPr>
        <p:spPr bwMode="auto">
          <a:xfrm>
            <a:off x="1981200" y="51657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4607" name="Rectangle 34"/>
          <p:cNvSpPr>
            <a:spLocks noChangeArrowheads="1"/>
          </p:cNvSpPr>
          <p:nvPr/>
        </p:nvSpPr>
        <p:spPr bwMode="auto">
          <a:xfrm>
            <a:off x="1981200" y="5775325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4608" name="Rectangle 35"/>
          <p:cNvSpPr>
            <a:spLocks noChangeArrowheads="1"/>
          </p:cNvSpPr>
          <p:nvPr/>
        </p:nvSpPr>
        <p:spPr bwMode="auto">
          <a:xfrm>
            <a:off x="1981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4609" name="Rectangle 36"/>
          <p:cNvSpPr>
            <a:spLocks noChangeArrowheads="1"/>
          </p:cNvSpPr>
          <p:nvPr/>
        </p:nvSpPr>
        <p:spPr bwMode="auto">
          <a:xfrm>
            <a:off x="4724400" y="3962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4610" name="Rectangle 37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sp>
        <p:nvSpPr>
          <p:cNvPr id="24611" name="Rectangle 39"/>
          <p:cNvSpPr>
            <a:spLocks noChangeArrowheads="1"/>
          </p:cNvSpPr>
          <p:nvPr/>
        </p:nvSpPr>
        <p:spPr bwMode="auto">
          <a:xfrm>
            <a:off x="4849813" y="5805488"/>
            <a:ext cx="585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4612" name="Rectangle 40"/>
          <p:cNvSpPr>
            <a:spLocks noChangeArrowheads="1"/>
          </p:cNvSpPr>
          <p:nvPr/>
        </p:nvSpPr>
        <p:spPr bwMode="auto">
          <a:xfrm>
            <a:off x="3635375" y="644683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4613" name="Rectangle 41"/>
          <p:cNvSpPr>
            <a:spLocks noChangeArrowheads="1"/>
          </p:cNvSpPr>
          <p:nvPr/>
        </p:nvSpPr>
        <p:spPr bwMode="auto">
          <a:xfrm>
            <a:off x="3651250" y="579913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4614" name="Rectangle 43"/>
          <p:cNvSpPr>
            <a:spLocks noChangeArrowheads="1"/>
          </p:cNvSpPr>
          <p:nvPr/>
        </p:nvSpPr>
        <p:spPr bwMode="auto">
          <a:xfrm>
            <a:off x="4859338" y="645318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4615" name="Rectangle 44"/>
          <p:cNvSpPr>
            <a:spLocks noChangeArrowheads="1"/>
          </p:cNvSpPr>
          <p:nvPr/>
        </p:nvSpPr>
        <p:spPr bwMode="auto">
          <a:xfrm>
            <a:off x="3048000" y="39624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4616" name="Rectangle 45"/>
          <p:cNvSpPr>
            <a:spLocks noChangeArrowheads="1"/>
          </p:cNvSpPr>
          <p:nvPr/>
        </p:nvSpPr>
        <p:spPr bwMode="auto">
          <a:xfrm>
            <a:off x="3348038" y="45815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4617" name="Rectangle 46"/>
          <p:cNvSpPr>
            <a:spLocks noChangeArrowheads="1"/>
          </p:cNvSpPr>
          <p:nvPr/>
        </p:nvSpPr>
        <p:spPr bwMode="auto">
          <a:xfrm>
            <a:off x="4427538" y="4586288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4618" name="Rectangle 47"/>
          <p:cNvSpPr>
            <a:spLocks noChangeArrowheads="1"/>
          </p:cNvSpPr>
          <p:nvPr/>
        </p:nvSpPr>
        <p:spPr bwMode="auto">
          <a:xfrm>
            <a:off x="3059113" y="5157788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742448" name="Rectangle 48"/>
          <p:cNvSpPr>
            <a:spLocks noChangeArrowheads="1"/>
          </p:cNvSpPr>
          <p:nvPr/>
        </p:nvSpPr>
        <p:spPr bwMode="auto">
          <a:xfrm>
            <a:off x="4724400" y="5181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graphicFrame>
        <p:nvGraphicFramePr>
          <p:cNvPr id="24620" name="Object 49"/>
          <p:cNvGraphicFramePr>
            <a:graphicFrameLocks noChangeAspect="1"/>
          </p:cNvGraphicFramePr>
          <p:nvPr/>
        </p:nvGraphicFramePr>
        <p:xfrm>
          <a:off x="6300788" y="1773238"/>
          <a:ext cx="269557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4" imgW="2299716" imgH="3774034" progId="Visio.Drawing.11">
                  <p:embed/>
                </p:oleObj>
              </mc:Choice>
              <mc:Fallback>
                <p:oleObj name="Visio" r:id="rId4" imgW="2299716" imgH="3774034" progId="Visio.Drawing.11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73238"/>
                        <a:ext cx="269557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219200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到达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定值数据流分析</a:t>
            </a:r>
          </a:p>
        </p:txBody>
      </p:sp>
      <p:sp>
        <p:nvSpPr>
          <p:cNvPr id="2560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Rectangle 13"/>
          <p:cNvSpPr>
            <a:spLocks noChangeArrowheads="1"/>
          </p:cNvSpPr>
          <p:nvPr/>
        </p:nvSpPr>
        <p:spPr bwMode="auto">
          <a:xfrm>
            <a:off x="685800" y="1905000"/>
            <a:ext cx="48768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数据流方程求解过程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1000">
                <a:latin typeface="+mn-lt"/>
                <a:ea typeface="华文楷体" panose="02010600040101010101" pitchFamily="2" charset="-122"/>
              </a:rPr>
              <a:t>   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对于右边的流图，如下是上页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数据流方程的一个求解过程：</a:t>
            </a:r>
          </a:p>
        </p:txBody>
      </p:sp>
      <p:sp>
        <p:nvSpPr>
          <p:cNvPr id="25612" name="Text Box 14"/>
          <p:cNvSpPr txBox="1">
            <a:spLocks noChangeArrowheads="1"/>
          </p:cNvSpPr>
          <p:nvPr/>
        </p:nvSpPr>
        <p:spPr bwMode="auto">
          <a:xfrm>
            <a:off x="685800" y="3962400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5613" name="Text Box 15"/>
          <p:cNvSpPr txBox="1">
            <a:spLocks noChangeArrowheads="1"/>
          </p:cNvSpPr>
          <p:nvPr/>
        </p:nvSpPr>
        <p:spPr bwMode="auto">
          <a:xfrm>
            <a:off x="685800" y="45561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5614" name="Text Box 16"/>
          <p:cNvSpPr txBox="1">
            <a:spLocks noChangeArrowheads="1"/>
          </p:cNvSpPr>
          <p:nvPr/>
        </p:nvSpPr>
        <p:spPr bwMode="auto">
          <a:xfrm>
            <a:off x="696913" y="51657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5615" name="Text Box 17"/>
          <p:cNvSpPr txBox="1">
            <a:spLocks noChangeArrowheads="1"/>
          </p:cNvSpPr>
          <p:nvPr/>
        </p:nvSpPr>
        <p:spPr bwMode="auto">
          <a:xfrm>
            <a:off x="696913" y="57753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25616" name="Text Box 18"/>
          <p:cNvSpPr txBox="1">
            <a:spLocks noChangeArrowheads="1"/>
          </p:cNvSpPr>
          <p:nvPr/>
        </p:nvSpPr>
        <p:spPr bwMode="auto">
          <a:xfrm>
            <a:off x="685800" y="63849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25617" name="Rectangle 19"/>
          <p:cNvSpPr>
            <a:spLocks noChangeArrowheads="1"/>
          </p:cNvSpPr>
          <p:nvPr/>
        </p:nvSpPr>
        <p:spPr bwMode="auto">
          <a:xfrm>
            <a:off x="1219200" y="34290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GEN</a:t>
            </a:r>
          </a:p>
        </p:txBody>
      </p:sp>
      <p:sp>
        <p:nvSpPr>
          <p:cNvPr id="25618" name="Rectangle 20"/>
          <p:cNvSpPr>
            <a:spLocks noChangeArrowheads="1"/>
          </p:cNvSpPr>
          <p:nvPr/>
        </p:nvSpPr>
        <p:spPr bwMode="auto">
          <a:xfrm>
            <a:off x="2133600" y="3429000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KILL</a:t>
            </a:r>
          </a:p>
        </p:txBody>
      </p:sp>
      <p:sp>
        <p:nvSpPr>
          <p:cNvPr id="25619" name="Rectangle 21"/>
          <p:cNvSpPr>
            <a:spLocks noChangeArrowheads="1"/>
          </p:cNvSpPr>
          <p:nvPr/>
        </p:nvSpPr>
        <p:spPr bwMode="auto">
          <a:xfrm>
            <a:off x="3505200" y="34290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IN</a:t>
            </a:r>
          </a:p>
        </p:txBody>
      </p:sp>
      <p:sp>
        <p:nvSpPr>
          <p:cNvPr id="25620" name="Rectangle 22"/>
          <p:cNvSpPr>
            <a:spLocks noChangeArrowheads="1"/>
          </p:cNvSpPr>
          <p:nvPr/>
        </p:nvSpPr>
        <p:spPr bwMode="auto">
          <a:xfrm>
            <a:off x="4841875" y="342900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OUT</a:t>
            </a:r>
          </a:p>
        </p:txBody>
      </p: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1168400" y="3962400"/>
            <a:ext cx="81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5622" name="Line 24"/>
          <p:cNvSpPr>
            <a:spLocks noChangeShapeType="1"/>
          </p:cNvSpPr>
          <p:nvPr/>
        </p:nvSpPr>
        <p:spPr bwMode="auto">
          <a:xfrm>
            <a:off x="609600" y="3886200"/>
            <a:ext cx="5562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>
            <a:off x="1143000" y="3429000"/>
            <a:ext cx="0" cy="33528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24" name="Rectangle 26"/>
          <p:cNvSpPr>
            <a:spLocks noChangeArrowheads="1"/>
          </p:cNvSpPr>
          <p:nvPr/>
        </p:nvSpPr>
        <p:spPr bwMode="auto">
          <a:xfrm>
            <a:off x="1219200" y="45815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5625" name="Rectangle 27"/>
          <p:cNvSpPr>
            <a:spLocks noChangeArrowheads="1"/>
          </p:cNvSpPr>
          <p:nvPr/>
        </p:nvSpPr>
        <p:spPr bwMode="auto">
          <a:xfrm>
            <a:off x="1219200" y="51911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5626" name="Rectangle 28"/>
          <p:cNvSpPr>
            <a:spLocks noChangeArrowheads="1"/>
          </p:cNvSpPr>
          <p:nvPr/>
        </p:nvSpPr>
        <p:spPr bwMode="auto">
          <a:xfrm>
            <a:off x="1219200" y="58007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5627" name="Rectangle 29"/>
          <p:cNvSpPr>
            <a:spLocks noChangeArrowheads="1"/>
          </p:cNvSpPr>
          <p:nvPr/>
        </p:nvSpPr>
        <p:spPr bwMode="auto">
          <a:xfrm>
            <a:off x="1219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5628" name="Rectangle 31"/>
          <p:cNvSpPr>
            <a:spLocks noChangeArrowheads="1"/>
          </p:cNvSpPr>
          <p:nvPr/>
        </p:nvSpPr>
        <p:spPr bwMode="auto">
          <a:xfrm>
            <a:off x="1905000" y="3962400"/>
            <a:ext cx="1227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5629" name="Rectangle 32"/>
          <p:cNvSpPr>
            <a:spLocks noChangeArrowheads="1"/>
          </p:cNvSpPr>
          <p:nvPr/>
        </p:nvSpPr>
        <p:spPr bwMode="auto">
          <a:xfrm>
            <a:off x="1981200" y="4572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5630" name="Rectangle 33"/>
          <p:cNvSpPr>
            <a:spLocks noChangeArrowheads="1"/>
          </p:cNvSpPr>
          <p:nvPr/>
        </p:nvSpPr>
        <p:spPr bwMode="auto">
          <a:xfrm>
            <a:off x="1981200" y="51657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5631" name="Rectangle 34"/>
          <p:cNvSpPr>
            <a:spLocks noChangeArrowheads="1"/>
          </p:cNvSpPr>
          <p:nvPr/>
        </p:nvSpPr>
        <p:spPr bwMode="auto">
          <a:xfrm>
            <a:off x="1981200" y="5775325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5632" name="Rectangle 35"/>
          <p:cNvSpPr>
            <a:spLocks noChangeArrowheads="1"/>
          </p:cNvSpPr>
          <p:nvPr/>
        </p:nvSpPr>
        <p:spPr bwMode="auto">
          <a:xfrm>
            <a:off x="1981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5633" name="Rectangle 36"/>
          <p:cNvSpPr>
            <a:spLocks noChangeArrowheads="1"/>
          </p:cNvSpPr>
          <p:nvPr/>
        </p:nvSpPr>
        <p:spPr bwMode="auto">
          <a:xfrm>
            <a:off x="4724400" y="3962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5634" name="Rectangle 37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sp>
        <p:nvSpPr>
          <p:cNvPr id="25635" name="Rectangle 39"/>
          <p:cNvSpPr>
            <a:spLocks noChangeArrowheads="1"/>
          </p:cNvSpPr>
          <p:nvPr/>
        </p:nvSpPr>
        <p:spPr bwMode="auto">
          <a:xfrm>
            <a:off x="3635375" y="644683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5636" name="Rectangle 41"/>
          <p:cNvSpPr>
            <a:spLocks noChangeArrowheads="1"/>
          </p:cNvSpPr>
          <p:nvPr/>
        </p:nvSpPr>
        <p:spPr bwMode="auto">
          <a:xfrm>
            <a:off x="4859338" y="6453188"/>
            <a:ext cx="48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5637" name="Rectangle 42"/>
          <p:cNvSpPr>
            <a:spLocks noChangeArrowheads="1"/>
          </p:cNvSpPr>
          <p:nvPr/>
        </p:nvSpPr>
        <p:spPr bwMode="auto">
          <a:xfrm>
            <a:off x="3048000" y="39624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5638" name="Rectangle 43"/>
          <p:cNvSpPr>
            <a:spLocks noChangeArrowheads="1"/>
          </p:cNvSpPr>
          <p:nvPr/>
        </p:nvSpPr>
        <p:spPr bwMode="auto">
          <a:xfrm>
            <a:off x="3348038" y="45815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5639" name="Rectangle 44"/>
          <p:cNvSpPr>
            <a:spLocks noChangeArrowheads="1"/>
          </p:cNvSpPr>
          <p:nvPr/>
        </p:nvSpPr>
        <p:spPr bwMode="auto">
          <a:xfrm>
            <a:off x="4427538" y="4586288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5640" name="Rectangle 45"/>
          <p:cNvSpPr>
            <a:spLocks noChangeArrowheads="1"/>
          </p:cNvSpPr>
          <p:nvPr/>
        </p:nvSpPr>
        <p:spPr bwMode="auto">
          <a:xfrm>
            <a:off x="3059113" y="5157788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5641" name="Rectangle 46"/>
          <p:cNvSpPr>
            <a:spLocks noChangeArrowheads="1"/>
          </p:cNvSpPr>
          <p:nvPr/>
        </p:nvSpPr>
        <p:spPr bwMode="auto">
          <a:xfrm>
            <a:off x="4724400" y="5181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5642" name="Rectangle 47"/>
          <p:cNvSpPr>
            <a:spLocks noChangeArrowheads="1"/>
          </p:cNvSpPr>
          <p:nvPr/>
        </p:nvSpPr>
        <p:spPr bwMode="auto">
          <a:xfrm>
            <a:off x="3348038" y="579913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743472" name="Rectangle 48"/>
          <p:cNvSpPr>
            <a:spLocks noChangeArrowheads="1"/>
          </p:cNvSpPr>
          <p:nvPr/>
        </p:nvSpPr>
        <p:spPr bwMode="auto">
          <a:xfrm>
            <a:off x="4724400" y="57912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graphicFrame>
        <p:nvGraphicFramePr>
          <p:cNvPr id="25644" name="Object 49"/>
          <p:cNvGraphicFramePr>
            <a:graphicFrameLocks noChangeAspect="1"/>
          </p:cNvGraphicFramePr>
          <p:nvPr/>
        </p:nvGraphicFramePr>
        <p:xfrm>
          <a:off x="6300788" y="1773238"/>
          <a:ext cx="269557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4" imgW="2299716" imgH="3774034" progId="Visio.Drawing.11">
                  <p:embed/>
                </p:oleObj>
              </mc:Choice>
              <mc:Fallback>
                <p:oleObj name="Visio" r:id="rId4" imgW="2299716" imgH="3774034" progId="Visio.Drawing.11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73238"/>
                        <a:ext cx="269557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219200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到达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定值数据流分析</a:t>
            </a:r>
          </a:p>
        </p:txBody>
      </p:sp>
      <p:sp>
        <p:nvSpPr>
          <p:cNvPr id="2663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Rectangle 13"/>
          <p:cNvSpPr>
            <a:spLocks noChangeArrowheads="1"/>
          </p:cNvSpPr>
          <p:nvPr/>
        </p:nvSpPr>
        <p:spPr bwMode="auto">
          <a:xfrm>
            <a:off x="685800" y="1905000"/>
            <a:ext cx="48768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数据流方程求解过程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1000">
                <a:latin typeface="+mn-lt"/>
                <a:ea typeface="华文楷体" panose="02010600040101010101" pitchFamily="2" charset="-122"/>
              </a:rPr>
              <a:t>   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对于右边的流图，如下是上页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数据流方程的一个求解过程：</a:t>
            </a:r>
          </a:p>
        </p:txBody>
      </p:sp>
      <p:sp>
        <p:nvSpPr>
          <p:cNvPr id="26636" name="Text Box 14"/>
          <p:cNvSpPr txBox="1">
            <a:spLocks noChangeArrowheads="1"/>
          </p:cNvSpPr>
          <p:nvPr/>
        </p:nvSpPr>
        <p:spPr bwMode="auto">
          <a:xfrm>
            <a:off x="685800" y="3962400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6637" name="Text Box 15"/>
          <p:cNvSpPr txBox="1">
            <a:spLocks noChangeArrowheads="1"/>
          </p:cNvSpPr>
          <p:nvPr/>
        </p:nvSpPr>
        <p:spPr bwMode="auto">
          <a:xfrm>
            <a:off x="685800" y="45561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6638" name="Text Box 16"/>
          <p:cNvSpPr txBox="1">
            <a:spLocks noChangeArrowheads="1"/>
          </p:cNvSpPr>
          <p:nvPr/>
        </p:nvSpPr>
        <p:spPr bwMode="auto">
          <a:xfrm>
            <a:off x="696913" y="51657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6639" name="Text Box 17"/>
          <p:cNvSpPr txBox="1">
            <a:spLocks noChangeArrowheads="1"/>
          </p:cNvSpPr>
          <p:nvPr/>
        </p:nvSpPr>
        <p:spPr bwMode="auto">
          <a:xfrm>
            <a:off x="696913" y="57753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26640" name="Text Box 18"/>
          <p:cNvSpPr txBox="1">
            <a:spLocks noChangeArrowheads="1"/>
          </p:cNvSpPr>
          <p:nvPr/>
        </p:nvSpPr>
        <p:spPr bwMode="auto">
          <a:xfrm>
            <a:off x="685800" y="63849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26641" name="Rectangle 19"/>
          <p:cNvSpPr>
            <a:spLocks noChangeArrowheads="1"/>
          </p:cNvSpPr>
          <p:nvPr/>
        </p:nvSpPr>
        <p:spPr bwMode="auto">
          <a:xfrm>
            <a:off x="1219200" y="34290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GEN</a:t>
            </a:r>
          </a:p>
        </p:txBody>
      </p:sp>
      <p:sp>
        <p:nvSpPr>
          <p:cNvPr id="26642" name="Rectangle 20"/>
          <p:cNvSpPr>
            <a:spLocks noChangeArrowheads="1"/>
          </p:cNvSpPr>
          <p:nvPr/>
        </p:nvSpPr>
        <p:spPr bwMode="auto">
          <a:xfrm>
            <a:off x="2133600" y="3429000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KILL</a:t>
            </a:r>
          </a:p>
        </p:txBody>
      </p:sp>
      <p:sp>
        <p:nvSpPr>
          <p:cNvPr id="26643" name="Rectangle 21"/>
          <p:cNvSpPr>
            <a:spLocks noChangeArrowheads="1"/>
          </p:cNvSpPr>
          <p:nvPr/>
        </p:nvSpPr>
        <p:spPr bwMode="auto">
          <a:xfrm>
            <a:off x="3505200" y="34290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IN</a:t>
            </a:r>
          </a:p>
        </p:txBody>
      </p:sp>
      <p:sp>
        <p:nvSpPr>
          <p:cNvPr id="26644" name="Rectangle 22"/>
          <p:cNvSpPr>
            <a:spLocks noChangeArrowheads="1"/>
          </p:cNvSpPr>
          <p:nvPr/>
        </p:nvSpPr>
        <p:spPr bwMode="auto">
          <a:xfrm>
            <a:off x="4841875" y="342900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OUT</a:t>
            </a:r>
          </a:p>
        </p:txBody>
      </p:sp>
      <p:sp>
        <p:nvSpPr>
          <p:cNvPr id="26645" name="Rectangle 23"/>
          <p:cNvSpPr>
            <a:spLocks noChangeArrowheads="1"/>
          </p:cNvSpPr>
          <p:nvPr/>
        </p:nvSpPr>
        <p:spPr bwMode="auto">
          <a:xfrm>
            <a:off x="1168400" y="3962400"/>
            <a:ext cx="81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6646" name="Line 24"/>
          <p:cNvSpPr>
            <a:spLocks noChangeShapeType="1"/>
          </p:cNvSpPr>
          <p:nvPr/>
        </p:nvSpPr>
        <p:spPr bwMode="auto">
          <a:xfrm>
            <a:off x="609600" y="3886200"/>
            <a:ext cx="5562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7" name="Line 25"/>
          <p:cNvSpPr>
            <a:spLocks noChangeShapeType="1"/>
          </p:cNvSpPr>
          <p:nvPr/>
        </p:nvSpPr>
        <p:spPr bwMode="auto">
          <a:xfrm>
            <a:off x="1143000" y="3429000"/>
            <a:ext cx="0" cy="33528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8" name="Rectangle 26"/>
          <p:cNvSpPr>
            <a:spLocks noChangeArrowheads="1"/>
          </p:cNvSpPr>
          <p:nvPr/>
        </p:nvSpPr>
        <p:spPr bwMode="auto">
          <a:xfrm>
            <a:off x="1219200" y="45815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6649" name="Rectangle 27"/>
          <p:cNvSpPr>
            <a:spLocks noChangeArrowheads="1"/>
          </p:cNvSpPr>
          <p:nvPr/>
        </p:nvSpPr>
        <p:spPr bwMode="auto">
          <a:xfrm>
            <a:off x="1219200" y="51911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6650" name="Rectangle 28"/>
          <p:cNvSpPr>
            <a:spLocks noChangeArrowheads="1"/>
          </p:cNvSpPr>
          <p:nvPr/>
        </p:nvSpPr>
        <p:spPr bwMode="auto">
          <a:xfrm>
            <a:off x="1219200" y="58007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6651" name="Rectangle 29"/>
          <p:cNvSpPr>
            <a:spLocks noChangeArrowheads="1"/>
          </p:cNvSpPr>
          <p:nvPr/>
        </p:nvSpPr>
        <p:spPr bwMode="auto">
          <a:xfrm>
            <a:off x="1219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6652" name="Rectangle 31"/>
          <p:cNvSpPr>
            <a:spLocks noChangeArrowheads="1"/>
          </p:cNvSpPr>
          <p:nvPr/>
        </p:nvSpPr>
        <p:spPr bwMode="auto">
          <a:xfrm>
            <a:off x="1905000" y="3962400"/>
            <a:ext cx="1227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6653" name="Rectangle 32"/>
          <p:cNvSpPr>
            <a:spLocks noChangeArrowheads="1"/>
          </p:cNvSpPr>
          <p:nvPr/>
        </p:nvSpPr>
        <p:spPr bwMode="auto">
          <a:xfrm>
            <a:off x="1981200" y="4572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6654" name="Rectangle 33"/>
          <p:cNvSpPr>
            <a:spLocks noChangeArrowheads="1"/>
          </p:cNvSpPr>
          <p:nvPr/>
        </p:nvSpPr>
        <p:spPr bwMode="auto">
          <a:xfrm>
            <a:off x="1981200" y="51657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6655" name="Rectangle 34"/>
          <p:cNvSpPr>
            <a:spLocks noChangeArrowheads="1"/>
          </p:cNvSpPr>
          <p:nvPr/>
        </p:nvSpPr>
        <p:spPr bwMode="auto">
          <a:xfrm>
            <a:off x="1981200" y="5775325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6656" name="Rectangle 35"/>
          <p:cNvSpPr>
            <a:spLocks noChangeArrowheads="1"/>
          </p:cNvSpPr>
          <p:nvPr/>
        </p:nvSpPr>
        <p:spPr bwMode="auto">
          <a:xfrm>
            <a:off x="1981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6657" name="Rectangle 36"/>
          <p:cNvSpPr>
            <a:spLocks noChangeArrowheads="1"/>
          </p:cNvSpPr>
          <p:nvPr/>
        </p:nvSpPr>
        <p:spPr bwMode="auto">
          <a:xfrm>
            <a:off x="4724400" y="3962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6658" name="Rectangle 37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sp>
        <p:nvSpPr>
          <p:cNvPr id="26659" name="Rectangle 40"/>
          <p:cNvSpPr>
            <a:spLocks noChangeArrowheads="1"/>
          </p:cNvSpPr>
          <p:nvPr/>
        </p:nvSpPr>
        <p:spPr bwMode="auto">
          <a:xfrm>
            <a:off x="3048000" y="39624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6660" name="Rectangle 41"/>
          <p:cNvSpPr>
            <a:spLocks noChangeArrowheads="1"/>
          </p:cNvSpPr>
          <p:nvPr/>
        </p:nvSpPr>
        <p:spPr bwMode="auto">
          <a:xfrm>
            <a:off x="3348038" y="45815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6661" name="Rectangle 42"/>
          <p:cNvSpPr>
            <a:spLocks noChangeArrowheads="1"/>
          </p:cNvSpPr>
          <p:nvPr/>
        </p:nvSpPr>
        <p:spPr bwMode="auto">
          <a:xfrm>
            <a:off x="4427538" y="4586288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6662" name="Rectangle 43"/>
          <p:cNvSpPr>
            <a:spLocks noChangeArrowheads="1"/>
          </p:cNvSpPr>
          <p:nvPr/>
        </p:nvSpPr>
        <p:spPr bwMode="auto">
          <a:xfrm>
            <a:off x="3059113" y="5157788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6663" name="Rectangle 44"/>
          <p:cNvSpPr>
            <a:spLocks noChangeArrowheads="1"/>
          </p:cNvSpPr>
          <p:nvPr/>
        </p:nvSpPr>
        <p:spPr bwMode="auto">
          <a:xfrm>
            <a:off x="4724400" y="5181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6664" name="Rectangle 45"/>
          <p:cNvSpPr>
            <a:spLocks noChangeArrowheads="1"/>
          </p:cNvSpPr>
          <p:nvPr/>
        </p:nvSpPr>
        <p:spPr bwMode="auto">
          <a:xfrm>
            <a:off x="3348038" y="579913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6665" name="Rectangle 46"/>
          <p:cNvSpPr>
            <a:spLocks noChangeArrowheads="1"/>
          </p:cNvSpPr>
          <p:nvPr/>
        </p:nvSpPr>
        <p:spPr bwMode="auto">
          <a:xfrm>
            <a:off x="4724400" y="57912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6666" name="Rectangle 47"/>
          <p:cNvSpPr>
            <a:spLocks noChangeArrowheads="1"/>
          </p:cNvSpPr>
          <p:nvPr/>
        </p:nvSpPr>
        <p:spPr bwMode="auto">
          <a:xfrm>
            <a:off x="3208338" y="64150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744496" name="Rectangle 48"/>
          <p:cNvSpPr>
            <a:spLocks noChangeArrowheads="1"/>
          </p:cNvSpPr>
          <p:nvPr/>
        </p:nvSpPr>
        <p:spPr bwMode="auto">
          <a:xfrm>
            <a:off x="4648200" y="644683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graphicFrame>
        <p:nvGraphicFramePr>
          <p:cNvPr id="26668" name="Object 49"/>
          <p:cNvGraphicFramePr>
            <a:graphicFrameLocks noChangeAspect="1"/>
          </p:cNvGraphicFramePr>
          <p:nvPr/>
        </p:nvGraphicFramePr>
        <p:xfrm>
          <a:off x="6300788" y="1773238"/>
          <a:ext cx="269557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4" imgW="2299716" imgH="3774034" progId="Visio.Drawing.11">
                  <p:embed/>
                </p:oleObj>
              </mc:Choice>
              <mc:Fallback>
                <p:oleObj name="Visio" r:id="rId4" imgW="2299716" imgH="3774034" progId="Visio.Drawing.11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73238"/>
                        <a:ext cx="269557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219200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到达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定值数据流分析</a:t>
            </a:r>
          </a:p>
        </p:txBody>
      </p:sp>
      <p:sp>
        <p:nvSpPr>
          <p:cNvPr id="27655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Rectangle 13"/>
          <p:cNvSpPr>
            <a:spLocks noChangeArrowheads="1"/>
          </p:cNvSpPr>
          <p:nvPr/>
        </p:nvSpPr>
        <p:spPr bwMode="auto">
          <a:xfrm>
            <a:off x="685800" y="1905000"/>
            <a:ext cx="48768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数据流方程求解过程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1000">
                <a:latin typeface="+mn-lt"/>
                <a:ea typeface="华文楷体" panose="02010600040101010101" pitchFamily="2" charset="-122"/>
              </a:rPr>
              <a:t>   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对于右边的流图，如下是上页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数据流方程的一个求解过程：</a:t>
            </a:r>
          </a:p>
        </p:txBody>
      </p:sp>
      <p:sp>
        <p:nvSpPr>
          <p:cNvPr id="27660" name="Text Box 14"/>
          <p:cNvSpPr txBox="1">
            <a:spLocks noChangeArrowheads="1"/>
          </p:cNvSpPr>
          <p:nvPr/>
        </p:nvSpPr>
        <p:spPr bwMode="auto">
          <a:xfrm>
            <a:off x="685800" y="3962400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7661" name="Text Box 15"/>
          <p:cNvSpPr txBox="1">
            <a:spLocks noChangeArrowheads="1"/>
          </p:cNvSpPr>
          <p:nvPr/>
        </p:nvSpPr>
        <p:spPr bwMode="auto">
          <a:xfrm>
            <a:off x="685800" y="45561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7662" name="Text Box 16"/>
          <p:cNvSpPr txBox="1">
            <a:spLocks noChangeArrowheads="1"/>
          </p:cNvSpPr>
          <p:nvPr/>
        </p:nvSpPr>
        <p:spPr bwMode="auto">
          <a:xfrm>
            <a:off x="696913" y="51657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7663" name="Text Box 17"/>
          <p:cNvSpPr txBox="1">
            <a:spLocks noChangeArrowheads="1"/>
          </p:cNvSpPr>
          <p:nvPr/>
        </p:nvSpPr>
        <p:spPr bwMode="auto">
          <a:xfrm>
            <a:off x="696913" y="57753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27664" name="Text Box 18"/>
          <p:cNvSpPr txBox="1">
            <a:spLocks noChangeArrowheads="1"/>
          </p:cNvSpPr>
          <p:nvPr/>
        </p:nvSpPr>
        <p:spPr bwMode="auto">
          <a:xfrm>
            <a:off x="685800" y="63849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27665" name="Rectangle 19"/>
          <p:cNvSpPr>
            <a:spLocks noChangeArrowheads="1"/>
          </p:cNvSpPr>
          <p:nvPr/>
        </p:nvSpPr>
        <p:spPr bwMode="auto">
          <a:xfrm>
            <a:off x="1219200" y="34290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GEN</a:t>
            </a:r>
          </a:p>
        </p:txBody>
      </p:sp>
      <p:sp>
        <p:nvSpPr>
          <p:cNvPr id="27666" name="Rectangle 20"/>
          <p:cNvSpPr>
            <a:spLocks noChangeArrowheads="1"/>
          </p:cNvSpPr>
          <p:nvPr/>
        </p:nvSpPr>
        <p:spPr bwMode="auto">
          <a:xfrm>
            <a:off x="2133600" y="3429000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KILL</a:t>
            </a:r>
          </a:p>
        </p:txBody>
      </p:sp>
      <p:sp>
        <p:nvSpPr>
          <p:cNvPr id="27667" name="Rectangle 21"/>
          <p:cNvSpPr>
            <a:spLocks noChangeArrowheads="1"/>
          </p:cNvSpPr>
          <p:nvPr/>
        </p:nvSpPr>
        <p:spPr bwMode="auto">
          <a:xfrm>
            <a:off x="3505200" y="34290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IN</a:t>
            </a:r>
          </a:p>
        </p:txBody>
      </p:sp>
      <p:sp>
        <p:nvSpPr>
          <p:cNvPr id="27668" name="Rectangle 22"/>
          <p:cNvSpPr>
            <a:spLocks noChangeArrowheads="1"/>
          </p:cNvSpPr>
          <p:nvPr/>
        </p:nvSpPr>
        <p:spPr bwMode="auto">
          <a:xfrm>
            <a:off x="4841875" y="342900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OUT</a:t>
            </a:r>
          </a:p>
        </p:txBody>
      </p:sp>
      <p:sp>
        <p:nvSpPr>
          <p:cNvPr id="27669" name="Rectangle 23"/>
          <p:cNvSpPr>
            <a:spLocks noChangeArrowheads="1"/>
          </p:cNvSpPr>
          <p:nvPr/>
        </p:nvSpPr>
        <p:spPr bwMode="auto">
          <a:xfrm>
            <a:off x="1168400" y="3962400"/>
            <a:ext cx="81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7670" name="Line 24"/>
          <p:cNvSpPr>
            <a:spLocks noChangeShapeType="1"/>
          </p:cNvSpPr>
          <p:nvPr/>
        </p:nvSpPr>
        <p:spPr bwMode="auto">
          <a:xfrm>
            <a:off x="609600" y="3886200"/>
            <a:ext cx="5562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71" name="Line 25"/>
          <p:cNvSpPr>
            <a:spLocks noChangeShapeType="1"/>
          </p:cNvSpPr>
          <p:nvPr/>
        </p:nvSpPr>
        <p:spPr bwMode="auto">
          <a:xfrm>
            <a:off x="1143000" y="3429000"/>
            <a:ext cx="0" cy="33528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72" name="Rectangle 26"/>
          <p:cNvSpPr>
            <a:spLocks noChangeArrowheads="1"/>
          </p:cNvSpPr>
          <p:nvPr/>
        </p:nvSpPr>
        <p:spPr bwMode="auto">
          <a:xfrm>
            <a:off x="1219200" y="45815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7673" name="Rectangle 27"/>
          <p:cNvSpPr>
            <a:spLocks noChangeArrowheads="1"/>
          </p:cNvSpPr>
          <p:nvPr/>
        </p:nvSpPr>
        <p:spPr bwMode="auto">
          <a:xfrm>
            <a:off x="1219200" y="51911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7674" name="Rectangle 28"/>
          <p:cNvSpPr>
            <a:spLocks noChangeArrowheads="1"/>
          </p:cNvSpPr>
          <p:nvPr/>
        </p:nvSpPr>
        <p:spPr bwMode="auto">
          <a:xfrm>
            <a:off x="1219200" y="58007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7675" name="Rectangle 29"/>
          <p:cNvSpPr>
            <a:spLocks noChangeArrowheads="1"/>
          </p:cNvSpPr>
          <p:nvPr/>
        </p:nvSpPr>
        <p:spPr bwMode="auto">
          <a:xfrm>
            <a:off x="1219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7676" name="Rectangle 31"/>
          <p:cNvSpPr>
            <a:spLocks noChangeArrowheads="1"/>
          </p:cNvSpPr>
          <p:nvPr/>
        </p:nvSpPr>
        <p:spPr bwMode="auto">
          <a:xfrm>
            <a:off x="1905000" y="3962400"/>
            <a:ext cx="1227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7677" name="Rectangle 32"/>
          <p:cNvSpPr>
            <a:spLocks noChangeArrowheads="1"/>
          </p:cNvSpPr>
          <p:nvPr/>
        </p:nvSpPr>
        <p:spPr bwMode="auto">
          <a:xfrm>
            <a:off x="1981200" y="4572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7678" name="Rectangle 33"/>
          <p:cNvSpPr>
            <a:spLocks noChangeArrowheads="1"/>
          </p:cNvSpPr>
          <p:nvPr/>
        </p:nvSpPr>
        <p:spPr bwMode="auto">
          <a:xfrm>
            <a:off x="1981200" y="51657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7679" name="Rectangle 34"/>
          <p:cNvSpPr>
            <a:spLocks noChangeArrowheads="1"/>
          </p:cNvSpPr>
          <p:nvPr/>
        </p:nvSpPr>
        <p:spPr bwMode="auto">
          <a:xfrm>
            <a:off x="1981200" y="5775325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7680" name="Rectangle 35"/>
          <p:cNvSpPr>
            <a:spLocks noChangeArrowheads="1"/>
          </p:cNvSpPr>
          <p:nvPr/>
        </p:nvSpPr>
        <p:spPr bwMode="auto">
          <a:xfrm>
            <a:off x="1981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748580" name="Rectangle 36"/>
          <p:cNvSpPr>
            <a:spLocks noChangeArrowheads="1"/>
          </p:cNvSpPr>
          <p:nvPr/>
        </p:nvSpPr>
        <p:spPr bwMode="auto">
          <a:xfrm>
            <a:off x="4724400" y="3962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7682" name="Rectangle 37"/>
          <p:cNvSpPr>
            <a:spLocks noChangeArrowheads="1"/>
          </p:cNvSpPr>
          <p:nvPr/>
        </p:nvSpPr>
        <p:spPr bwMode="auto">
          <a:xfrm>
            <a:off x="1524000" y="188913"/>
            <a:ext cx="3840163" cy="6507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数据流分析基础</a:t>
            </a:r>
          </a:p>
        </p:txBody>
      </p:sp>
      <p:sp>
        <p:nvSpPr>
          <p:cNvPr id="27683" name="Rectangle 39"/>
          <p:cNvSpPr>
            <a:spLocks noChangeArrowheads="1"/>
          </p:cNvSpPr>
          <p:nvPr/>
        </p:nvSpPr>
        <p:spPr bwMode="auto">
          <a:xfrm>
            <a:off x="3348038" y="45815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7684" name="Rectangle 40"/>
          <p:cNvSpPr>
            <a:spLocks noChangeArrowheads="1"/>
          </p:cNvSpPr>
          <p:nvPr/>
        </p:nvSpPr>
        <p:spPr bwMode="auto">
          <a:xfrm>
            <a:off x="4427538" y="4586288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7685" name="Rectangle 41"/>
          <p:cNvSpPr>
            <a:spLocks noChangeArrowheads="1"/>
          </p:cNvSpPr>
          <p:nvPr/>
        </p:nvSpPr>
        <p:spPr bwMode="auto">
          <a:xfrm>
            <a:off x="3059113" y="5157788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7686" name="Rectangle 42"/>
          <p:cNvSpPr>
            <a:spLocks noChangeArrowheads="1"/>
          </p:cNvSpPr>
          <p:nvPr/>
        </p:nvSpPr>
        <p:spPr bwMode="auto">
          <a:xfrm>
            <a:off x="4724400" y="5181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7687" name="Rectangle 43"/>
          <p:cNvSpPr>
            <a:spLocks noChangeArrowheads="1"/>
          </p:cNvSpPr>
          <p:nvPr/>
        </p:nvSpPr>
        <p:spPr bwMode="auto">
          <a:xfrm>
            <a:off x="3348038" y="579913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7688" name="Rectangle 44"/>
          <p:cNvSpPr>
            <a:spLocks noChangeArrowheads="1"/>
          </p:cNvSpPr>
          <p:nvPr/>
        </p:nvSpPr>
        <p:spPr bwMode="auto">
          <a:xfrm>
            <a:off x="4724400" y="57912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7689" name="Rectangle 45"/>
          <p:cNvSpPr>
            <a:spLocks noChangeArrowheads="1"/>
          </p:cNvSpPr>
          <p:nvPr/>
        </p:nvSpPr>
        <p:spPr bwMode="auto">
          <a:xfrm>
            <a:off x="3208338" y="64150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7690" name="Rectangle 46"/>
          <p:cNvSpPr>
            <a:spLocks noChangeArrowheads="1"/>
          </p:cNvSpPr>
          <p:nvPr/>
        </p:nvSpPr>
        <p:spPr bwMode="auto">
          <a:xfrm>
            <a:off x="4648200" y="644683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7691" name="Rectangle 47"/>
          <p:cNvSpPr>
            <a:spLocks noChangeArrowheads="1"/>
          </p:cNvSpPr>
          <p:nvPr/>
        </p:nvSpPr>
        <p:spPr bwMode="auto">
          <a:xfrm>
            <a:off x="3048000" y="3998913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graphicFrame>
        <p:nvGraphicFramePr>
          <p:cNvPr id="27692" name="Object 48"/>
          <p:cNvGraphicFramePr>
            <a:graphicFrameLocks noChangeAspect="1"/>
          </p:cNvGraphicFramePr>
          <p:nvPr/>
        </p:nvGraphicFramePr>
        <p:xfrm>
          <a:off x="6300788" y="1773238"/>
          <a:ext cx="269557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4" imgW="2299716" imgH="3774034" progId="Visio.Drawing.11">
                  <p:embed/>
                </p:oleObj>
              </mc:Choice>
              <mc:Fallback>
                <p:oleObj name="Visio" r:id="rId4" imgW="2299716" imgH="3774034" progId="Visio.Drawing.11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73238"/>
                        <a:ext cx="269557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219200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到达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定值数据流分析</a:t>
            </a:r>
          </a:p>
        </p:txBody>
      </p:sp>
      <p:sp>
        <p:nvSpPr>
          <p:cNvPr id="2867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685800" y="1905000"/>
            <a:ext cx="48768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数据流方程求解过程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1000">
                <a:latin typeface="+mn-lt"/>
                <a:ea typeface="华文楷体" panose="02010600040101010101" pitchFamily="2" charset="-122"/>
              </a:rPr>
              <a:t>   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对于右边的流图，如下是上页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数据流方程的一个求解过程：</a:t>
            </a:r>
          </a:p>
        </p:txBody>
      </p:sp>
      <p:sp>
        <p:nvSpPr>
          <p:cNvPr id="28684" name="Text Box 14"/>
          <p:cNvSpPr txBox="1">
            <a:spLocks noChangeArrowheads="1"/>
          </p:cNvSpPr>
          <p:nvPr/>
        </p:nvSpPr>
        <p:spPr bwMode="auto">
          <a:xfrm>
            <a:off x="685800" y="3962400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8685" name="Text Box 15"/>
          <p:cNvSpPr txBox="1">
            <a:spLocks noChangeArrowheads="1"/>
          </p:cNvSpPr>
          <p:nvPr/>
        </p:nvSpPr>
        <p:spPr bwMode="auto">
          <a:xfrm>
            <a:off x="685800" y="45561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8686" name="Text Box 16"/>
          <p:cNvSpPr txBox="1">
            <a:spLocks noChangeArrowheads="1"/>
          </p:cNvSpPr>
          <p:nvPr/>
        </p:nvSpPr>
        <p:spPr bwMode="auto">
          <a:xfrm>
            <a:off x="696913" y="51657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8687" name="Text Box 17"/>
          <p:cNvSpPr txBox="1">
            <a:spLocks noChangeArrowheads="1"/>
          </p:cNvSpPr>
          <p:nvPr/>
        </p:nvSpPr>
        <p:spPr bwMode="auto">
          <a:xfrm>
            <a:off x="696913" y="57753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28688" name="Text Box 18"/>
          <p:cNvSpPr txBox="1">
            <a:spLocks noChangeArrowheads="1"/>
          </p:cNvSpPr>
          <p:nvPr/>
        </p:nvSpPr>
        <p:spPr bwMode="auto">
          <a:xfrm>
            <a:off x="685800" y="63849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28689" name="Rectangle 19"/>
          <p:cNvSpPr>
            <a:spLocks noChangeArrowheads="1"/>
          </p:cNvSpPr>
          <p:nvPr/>
        </p:nvSpPr>
        <p:spPr bwMode="auto">
          <a:xfrm>
            <a:off x="1219200" y="34290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GEN</a:t>
            </a:r>
          </a:p>
        </p:txBody>
      </p:sp>
      <p:sp>
        <p:nvSpPr>
          <p:cNvPr id="28690" name="Rectangle 20"/>
          <p:cNvSpPr>
            <a:spLocks noChangeArrowheads="1"/>
          </p:cNvSpPr>
          <p:nvPr/>
        </p:nvSpPr>
        <p:spPr bwMode="auto">
          <a:xfrm>
            <a:off x="2133600" y="3429000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KILL</a:t>
            </a:r>
          </a:p>
        </p:txBody>
      </p:sp>
      <p:sp>
        <p:nvSpPr>
          <p:cNvPr id="28691" name="Rectangle 21"/>
          <p:cNvSpPr>
            <a:spLocks noChangeArrowheads="1"/>
          </p:cNvSpPr>
          <p:nvPr/>
        </p:nvSpPr>
        <p:spPr bwMode="auto">
          <a:xfrm>
            <a:off x="3505200" y="34290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IN</a:t>
            </a:r>
          </a:p>
        </p:txBody>
      </p:sp>
      <p:sp>
        <p:nvSpPr>
          <p:cNvPr id="28692" name="Rectangle 22"/>
          <p:cNvSpPr>
            <a:spLocks noChangeArrowheads="1"/>
          </p:cNvSpPr>
          <p:nvPr/>
        </p:nvSpPr>
        <p:spPr bwMode="auto">
          <a:xfrm>
            <a:off x="4841875" y="342900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OUT</a:t>
            </a:r>
          </a:p>
        </p:txBody>
      </p:sp>
      <p:sp>
        <p:nvSpPr>
          <p:cNvPr id="28693" name="Rectangle 23"/>
          <p:cNvSpPr>
            <a:spLocks noChangeArrowheads="1"/>
          </p:cNvSpPr>
          <p:nvPr/>
        </p:nvSpPr>
        <p:spPr bwMode="auto">
          <a:xfrm>
            <a:off x="1168400" y="3962400"/>
            <a:ext cx="81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8694" name="Line 24"/>
          <p:cNvSpPr>
            <a:spLocks noChangeShapeType="1"/>
          </p:cNvSpPr>
          <p:nvPr/>
        </p:nvSpPr>
        <p:spPr bwMode="auto">
          <a:xfrm>
            <a:off x="609600" y="3886200"/>
            <a:ext cx="5562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5" name="Line 25"/>
          <p:cNvSpPr>
            <a:spLocks noChangeShapeType="1"/>
          </p:cNvSpPr>
          <p:nvPr/>
        </p:nvSpPr>
        <p:spPr bwMode="auto">
          <a:xfrm>
            <a:off x="1143000" y="3429000"/>
            <a:ext cx="0" cy="33528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6" name="Rectangle 26"/>
          <p:cNvSpPr>
            <a:spLocks noChangeArrowheads="1"/>
          </p:cNvSpPr>
          <p:nvPr/>
        </p:nvSpPr>
        <p:spPr bwMode="auto">
          <a:xfrm>
            <a:off x="1219200" y="45815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8697" name="Rectangle 27"/>
          <p:cNvSpPr>
            <a:spLocks noChangeArrowheads="1"/>
          </p:cNvSpPr>
          <p:nvPr/>
        </p:nvSpPr>
        <p:spPr bwMode="auto">
          <a:xfrm>
            <a:off x="1219200" y="51911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8698" name="Rectangle 28"/>
          <p:cNvSpPr>
            <a:spLocks noChangeArrowheads="1"/>
          </p:cNvSpPr>
          <p:nvPr/>
        </p:nvSpPr>
        <p:spPr bwMode="auto">
          <a:xfrm>
            <a:off x="1219200" y="58007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8699" name="Rectangle 29"/>
          <p:cNvSpPr>
            <a:spLocks noChangeArrowheads="1"/>
          </p:cNvSpPr>
          <p:nvPr/>
        </p:nvSpPr>
        <p:spPr bwMode="auto">
          <a:xfrm>
            <a:off x="1219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8700" name="Rectangle 31"/>
          <p:cNvSpPr>
            <a:spLocks noChangeArrowheads="1"/>
          </p:cNvSpPr>
          <p:nvPr/>
        </p:nvSpPr>
        <p:spPr bwMode="auto">
          <a:xfrm>
            <a:off x="1905000" y="3962400"/>
            <a:ext cx="1227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8701" name="Rectangle 32"/>
          <p:cNvSpPr>
            <a:spLocks noChangeArrowheads="1"/>
          </p:cNvSpPr>
          <p:nvPr/>
        </p:nvSpPr>
        <p:spPr bwMode="auto">
          <a:xfrm>
            <a:off x="1981200" y="4572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8702" name="Rectangle 33"/>
          <p:cNvSpPr>
            <a:spLocks noChangeArrowheads="1"/>
          </p:cNvSpPr>
          <p:nvPr/>
        </p:nvSpPr>
        <p:spPr bwMode="auto">
          <a:xfrm>
            <a:off x="1981200" y="51657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8703" name="Rectangle 34"/>
          <p:cNvSpPr>
            <a:spLocks noChangeArrowheads="1"/>
          </p:cNvSpPr>
          <p:nvPr/>
        </p:nvSpPr>
        <p:spPr bwMode="auto">
          <a:xfrm>
            <a:off x="1981200" y="5775325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8704" name="Rectangle 35"/>
          <p:cNvSpPr>
            <a:spLocks noChangeArrowheads="1"/>
          </p:cNvSpPr>
          <p:nvPr/>
        </p:nvSpPr>
        <p:spPr bwMode="auto">
          <a:xfrm>
            <a:off x="1981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8705" name="Rectangle 36"/>
          <p:cNvSpPr>
            <a:spLocks noChangeArrowheads="1"/>
          </p:cNvSpPr>
          <p:nvPr/>
        </p:nvSpPr>
        <p:spPr bwMode="auto">
          <a:xfrm>
            <a:off x="4724400" y="3962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8706" name="Rectangle 37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sp>
        <p:nvSpPr>
          <p:cNvPr id="28707" name="Rectangle 41"/>
          <p:cNvSpPr>
            <a:spLocks noChangeArrowheads="1"/>
          </p:cNvSpPr>
          <p:nvPr/>
        </p:nvSpPr>
        <p:spPr bwMode="auto">
          <a:xfrm>
            <a:off x="3059113" y="5157788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8708" name="Rectangle 42"/>
          <p:cNvSpPr>
            <a:spLocks noChangeArrowheads="1"/>
          </p:cNvSpPr>
          <p:nvPr/>
        </p:nvSpPr>
        <p:spPr bwMode="auto">
          <a:xfrm>
            <a:off x="4724400" y="5181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8709" name="Rectangle 43"/>
          <p:cNvSpPr>
            <a:spLocks noChangeArrowheads="1"/>
          </p:cNvSpPr>
          <p:nvPr/>
        </p:nvSpPr>
        <p:spPr bwMode="auto">
          <a:xfrm>
            <a:off x="3348038" y="579913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8710" name="Rectangle 44"/>
          <p:cNvSpPr>
            <a:spLocks noChangeArrowheads="1"/>
          </p:cNvSpPr>
          <p:nvPr/>
        </p:nvSpPr>
        <p:spPr bwMode="auto">
          <a:xfrm>
            <a:off x="4724400" y="57912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8711" name="Rectangle 45"/>
          <p:cNvSpPr>
            <a:spLocks noChangeArrowheads="1"/>
          </p:cNvSpPr>
          <p:nvPr/>
        </p:nvSpPr>
        <p:spPr bwMode="auto">
          <a:xfrm>
            <a:off x="3208338" y="64150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8712" name="Rectangle 46"/>
          <p:cNvSpPr>
            <a:spLocks noChangeArrowheads="1"/>
          </p:cNvSpPr>
          <p:nvPr/>
        </p:nvSpPr>
        <p:spPr bwMode="auto">
          <a:xfrm>
            <a:off x="4648200" y="644683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8713" name="Rectangle 47"/>
          <p:cNvSpPr>
            <a:spLocks noChangeArrowheads="1"/>
          </p:cNvSpPr>
          <p:nvPr/>
        </p:nvSpPr>
        <p:spPr bwMode="auto">
          <a:xfrm>
            <a:off x="2743200" y="4586288"/>
            <a:ext cx="182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745520" name="Rectangle 48"/>
          <p:cNvSpPr>
            <a:spLocks noChangeArrowheads="1"/>
          </p:cNvSpPr>
          <p:nvPr/>
        </p:nvSpPr>
        <p:spPr bwMode="auto">
          <a:xfrm>
            <a:off x="4616450" y="4575175"/>
            <a:ext cx="1539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graphicFrame>
        <p:nvGraphicFramePr>
          <p:cNvPr id="28715" name="Object 49"/>
          <p:cNvGraphicFramePr>
            <a:graphicFrameLocks noChangeAspect="1"/>
          </p:cNvGraphicFramePr>
          <p:nvPr/>
        </p:nvGraphicFramePr>
        <p:xfrm>
          <a:off x="6300788" y="1773238"/>
          <a:ext cx="269557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Visio" r:id="rId4" imgW="2299716" imgH="3774034" progId="Visio.Drawing.11">
                  <p:embed/>
                </p:oleObj>
              </mc:Choice>
              <mc:Fallback>
                <p:oleObj name="Visio" r:id="rId4" imgW="2299716" imgH="3774034" progId="Visio.Drawing.11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73238"/>
                        <a:ext cx="269557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6" name="Rectangle 50"/>
          <p:cNvSpPr>
            <a:spLocks noChangeArrowheads="1"/>
          </p:cNvSpPr>
          <p:nvPr/>
        </p:nvSpPr>
        <p:spPr bwMode="auto">
          <a:xfrm>
            <a:off x="3048000" y="3998913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5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219200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到达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定值数据流分析</a:t>
            </a:r>
          </a:p>
        </p:txBody>
      </p:sp>
      <p:sp>
        <p:nvSpPr>
          <p:cNvPr id="2970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Rectangle 13"/>
          <p:cNvSpPr>
            <a:spLocks noChangeArrowheads="1"/>
          </p:cNvSpPr>
          <p:nvPr/>
        </p:nvSpPr>
        <p:spPr bwMode="auto">
          <a:xfrm>
            <a:off x="685800" y="1905000"/>
            <a:ext cx="48768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数据流方程求解过程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1000">
                <a:latin typeface="+mn-lt"/>
                <a:ea typeface="华文楷体" panose="02010600040101010101" pitchFamily="2" charset="-122"/>
              </a:rPr>
              <a:t>   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对于右边的流图，如下是上页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数据流方程的一个求解过程：</a:t>
            </a:r>
          </a:p>
        </p:txBody>
      </p:sp>
      <p:sp>
        <p:nvSpPr>
          <p:cNvPr id="29708" name="Text Box 14"/>
          <p:cNvSpPr txBox="1">
            <a:spLocks noChangeArrowheads="1"/>
          </p:cNvSpPr>
          <p:nvPr/>
        </p:nvSpPr>
        <p:spPr bwMode="auto">
          <a:xfrm>
            <a:off x="685800" y="3962400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9709" name="Text Box 15"/>
          <p:cNvSpPr txBox="1">
            <a:spLocks noChangeArrowheads="1"/>
          </p:cNvSpPr>
          <p:nvPr/>
        </p:nvSpPr>
        <p:spPr bwMode="auto">
          <a:xfrm>
            <a:off x="685800" y="45561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696913" y="51657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9711" name="Text Box 17"/>
          <p:cNvSpPr txBox="1">
            <a:spLocks noChangeArrowheads="1"/>
          </p:cNvSpPr>
          <p:nvPr/>
        </p:nvSpPr>
        <p:spPr bwMode="auto">
          <a:xfrm>
            <a:off x="696913" y="57753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29712" name="Text Box 18"/>
          <p:cNvSpPr txBox="1">
            <a:spLocks noChangeArrowheads="1"/>
          </p:cNvSpPr>
          <p:nvPr/>
        </p:nvSpPr>
        <p:spPr bwMode="auto">
          <a:xfrm>
            <a:off x="685800" y="63849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29713" name="Rectangle 19"/>
          <p:cNvSpPr>
            <a:spLocks noChangeArrowheads="1"/>
          </p:cNvSpPr>
          <p:nvPr/>
        </p:nvSpPr>
        <p:spPr bwMode="auto">
          <a:xfrm>
            <a:off x="1219200" y="34290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GEN</a:t>
            </a:r>
          </a:p>
        </p:txBody>
      </p:sp>
      <p:sp>
        <p:nvSpPr>
          <p:cNvPr id="29714" name="Rectangle 20"/>
          <p:cNvSpPr>
            <a:spLocks noChangeArrowheads="1"/>
          </p:cNvSpPr>
          <p:nvPr/>
        </p:nvSpPr>
        <p:spPr bwMode="auto">
          <a:xfrm>
            <a:off x="2133600" y="3429000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KILL</a:t>
            </a:r>
          </a:p>
        </p:txBody>
      </p:sp>
      <p:sp>
        <p:nvSpPr>
          <p:cNvPr id="29715" name="Rectangle 21"/>
          <p:cNvSpPr>
            <a:spLocks noChangeArrowheads="1"/>
          </p:cNvSpPr>
          <p:nvPr/>
        </p:nvSpPr>
        <p:spPr bwMode="auto">
          <a:xfrm>
            <a:off x="3505200" y="34290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IN</a:t>
            </a:r>
          </a:p>
        </p:txBody>
      </p:sp>
      <p:sp>
        <p:nvSpPr>
          <p:cNvPr id="29716" name="Rectangle 22"/>
          <p:cNvSpPr>
            <a:spLocks noChangeArrowheads="1"/>
          </p:cNvSpPr>
          <p:nvPr/>
        </p:nvSpPr>
        <p:spPr bwMode="auto">
          <a:xfrm>
            <a:off x="4841875" y="342900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OUT</a:t>
            </a:r>
          </a:p>
        </p:txBody>
      </p:sp>
      <p:sp>
        <p:nvSpPr>
          <p:cNvPr id="29717" name="Rectangle 23"/>
          <p:cNvSpPr>
            <a:spLocks noChangeArrowheads="1"/>
          </p:cNvSpPr>
          <p:nvPr/>
        </p:nvSpPr>
        <p:spPr bwMode="auto">
          <a:xfrm>
            <a:off x="1168400" y="3962400"/>
            <a:ext cx="81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9718" name="Line 24"/>
          <p:cNvSpPr>
            <a:spLocks noChangeShapeType="1"/>
          </p:cNvSpPr>
          <p:nvPr/>
        </p:nvSpPr>
        <p:spPr bwMode="auto">
          <a:xfrm>
            <a:off x="609600" y="3886200"/>
            <a:ext cx="5562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19" name="Line 25"/>
          <p:cNvSpPr>
            <a:spLocks noChangeShapeType="1"/>
          </p:cNvSpPr>
          <p:nvPr/>
        </p:nvSpPr>
        <p:spPr bwMode="auto">
          <a:xfrm>
            <a:off x="1143000" y="3429000"/>
            <a:ext cx="0" cy="33528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720" name="Rectangle 26"/>
          <p:cNvSpPr>
            <a:spLocks noChangeArrowheads="1"/>
          </p:cNvSpPr>
          <p:nvPr/>
        </p:nvSpPr>
        <p:spPr bwMode="auto">
          <a:xfrm>
            <a:off x="1219200" y="45815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9721" name="Rectangle 27"/>
          <p:cNvSpPr>
            <a:spLocks noChangeArrowheads="1"/>
          </p:cNvSpPr>
          <p:nvPr/>
        </p:nvSpPr>
        <p:spPr bwMode="auto">
          <a:xfrm>
            <a:off x="1219200" y="51911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9722" name="Rectangle 28"/>
          <p:cNvSpPr>
            <a:spLocks noChangeArrowheads="1"/>
          </p:cNvSpPr>
          <p:nvPr/>
        </p:nvSpPr>
        <p:spPr bwMode="auto">
          <a:xfrm>
            <a:off x="1219200" y="58007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9723" name="Rectangle 29"/>
          <p:cNvSpPr>
            <a:spLocks noChangeArrowheads="1"/>
          </p:cNvSpPr>
          <p:nvPr/>
        </p:nvSpPr>
        <p:spPr bwMode="auto">
          <a:xfrm>
            <a:off x="1219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9724" name="Rectangle 31"/>
          <p:cNvSpPr>
            <a:spLocks noChangeArrowheads="1"/>
          </p:cNvSpPr>
          <p:nvPr/>
        </p:nvSpPr>
        <p:spPr bwMode="auto">
          <a:xfrm>
            <a:off x="1905000" y="3962400"/>
            <a:ext cx="1227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9725" name="Rectangle 32"/>
          <p:cNvSpPr>
            <a:spLocks noChangeArrowheads="1"/>
          </p:cNvSpPr>
          <p:nvPr/>
        </p:nvSpPr>
        <p:spPr bwMode="auto">
          <a:xfrm>
            <a:off x="1981200" y="4572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9726" name="Rectangle 33"/>
          <p:cNvSpPr>
            <a:spLocks noChangeArrowheads="1"/>
          </p:cNvSpPr>
          <p:nvPr/>
        </p:nvSpPr>
        <p:spPr bwMode="auto">
          <a:xfrm>
            <a:off x="1981200" y="51657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9727" name="Rectangle 34"/>
          <p:cNvSpPr>
            <a:spLocks noChangeArrowheads="1"/>
          </p:cNvSpPr>
          <p:nvPr/>
        </p:nvSpPr>
        <p:spPr bwMode="auto">
          <a:xfrm>
            <a:off x="1981200" y="5775325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9728" name="Rectangle 35"/>
          <p:cNvSpPr>
            <a:spLocks noChangeArrowheads="1"/>
          </p:cNvSpPr>
          <p:nvPr/>
        </p:nvSpPr>
        <p:spPr bwMode="auto">
          <a:xfrm>
            <a:off x="1981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29729" name="Rectangle 36"/>
          <p:cNvSpPr>
            <a:spLocks noChangeArrowheads="1"/>
          </p:cNvSpPr>
          <p:nvPr/>
        </p:nvSpPr>
        <p:spPr bwMode="auto">
          <a:xfrm>
            <a:off x="4724400" y="3962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9730" name="Rectangle 37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sp>
        <p:nvSpPr>
          <p:cNvPr id="746536" name="Rectangle 40"/>
          <p:cNvSpPr>
            <a:spLocks noChangeArrowheads="1"/>
          </p:cNvSpPr>
          <p:nvPr/>
        </p:nvSpPr>
        <p:spPr bwMode="auto">
          <a:xfrm>
            <a:off x="4724400" y="5181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9732" name="Rectangle 41"/>
          <p:cNvSpPr>
            <a:spLocks noChangeArrowheads="1"/>
          </p:cNvSpPr>
          <p:nvPr/>
        </p:nvSpPr>
        <p:spPr bwMode="auto">
          <a:xfrm>
            <a:off x="3348038" y="579913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9733" name="Rectangle 42"/>
          <p:cNvSpPr>
            <a:spLocks noChangeArrowheads="1"/>
          </p:cNvSpPr>
          <p:nvPr/>
        </p:nvSpPr>
        <p:spPr bwMode="auto">
          <a:xfrm>
            <a:off x="4724400" y="57912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9734" name="Rectangle 43"/>
          <p:cNvSpPr>
            <a:spLocks noChangeArrowheads="1"/>
          </p:cNvSpPr>
          <p:nvPr/>
        </p:nvSpPr>
        <p:spPr bwMode="auto">
          <a:xfrm>
            <a:off x="3208338" y="64150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9735" name="Rectangle 44"/>
          <p:cNvSpPr>
            <a:spLocks noChangeArrowheads="1"/>
          </p:cNvSpPr>
          <p:nvPr/>
        </p:nvSpPr>
        <p:spPr bwMode="auto">
          <a:xfrm>
            <a:off x="4648200" y="644683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9736" name="Rectangle 45"/>
          <p:cNvSpPr>
            <a:spLocks noChangeArrowheads="1"/>
          </p:cNvSpPr>
          <p:nvPr/>
        </p:nvSpPr>
        <p:spPr bwMode="auto">
          <a:xfrm>
            <a:off x="2743200" y="4586288"/>
            <a:ext cx="182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9737" name="Rectangle 46"/>
          <p:cNvSpPr>
            <a:spLocks noChangeArrowheads="1"/>
          </p:cNvSpPr>
          <p:nvPr/>
        </p:nvSpPr>
        <p:spPr bwMode="auto">
          <a:xfrm>
            <a:off x="4616450" y="4575175"/>
            <a:ext cx="1539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29738" name="Rectangle 47"/>
          <p:cNvSpPr>
            <a:spLocks noChangeArrowheads="1"/>
          </p:cNvSpPr>
          <p:nvPr/>
        </p:nvSpPr>
        <p:spPr bwMode="auto">
          <a:xfrm>
            <a:off x="2987675" y="5157788"/>
            <a:ext cx="1539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graphicFrame>
        <p:nvGraphicFramePr>
          <p:cNvPr id="29739" name="Object 48"/>
          <p:cNvGraphicFramePr>
            <a:graphicFrameLocks noChangeAspect="1"/>
          </p:cNvGraphicFramePr>
          <p:nvPr/>
        </p:nvGraphicFramePr>
        <p:xfrm>
          <a:off x="6300788" y="1773238"/>
          <a:ext cx="269557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Visio" r:id="rId4" imgW="2299716" imgH="3774034" progId="Visio.Drawing.11">
                  <p:embed/>
                </p:oleObj>
              </mc:Choice>
              <mc:Fallback>
                <p:oleObj name="Visio" r:id="rId4" imgW="2299716" imgH="3774034" progId="Visio.Drawing.11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73238"/>
                        <a:ext cx="269557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0" name="Rectangle 49"/>
          <p:cNvSpPr>
            <a:spLocks noChangeArrowheads="1"/>
          </p:cNvSpPr>
          <p:nvPr/>
        </p:nvSpPr>
        <p:spPr bwMode="auto">
          <a:xfrm>
            <a:off x="3048000" y="3998913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4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" name="AutoShape 4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AutoShape 4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4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Text Box 4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219200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到达</a:t>
            </a: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定值数据流分析</a:t>
            </a:r>
          </a:p>
        </p:txBody>
      </p:sp>
      <p:sp>
        <p:nvSpPr>
          <p:cNvPr id="30727" name="AutoShape 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AutoShape 5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9" name="AutoShape 5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0" name="AutoShape 5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1" name="Rectangle 54"/>
          <p:cNvSpPr>
            <a:spLocks noChangeArrowheads="1"/>
          </p:cNvSpPr>
          <p:nvPr/>
        </p:nvSpPr>
        <p:spPr bwMode="auto">
          <a:xfrm>
            <a:off x="685800" y="1905000"/>
            <a:ext cx="48768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数据流方程求解过程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1000">
                <a:latin typeface="+mn-lt"/>
                <a:ea typeface="华文楷体" panose="02010600040101010101" pitchFamily="2" charset="-122"/>
              </a:rPr>
              <a:t>   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对于右边的流图，如下是上页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数据流方程的一个求解过程：</a:t>
            </a:r>
          </a:p>
        </p:txBody>
      </p:sp>
      <p:sp>
        <p:nvSpPr>
          <p:cNvPr id="30732" name="Text Box 55"/>
          <p:cNvSpPr txBox="1">
            <a:spLocks noChangeArrowheads="1"/>
          </p:cNvSpPr>
          <p:nvPr/>
        </p:nvSpPr>
        <p:spPr bwMode="auto">
          <a:xfrm>
            <a:off x="685800" y="3962400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0733" name="Text Box 56"/>
          <p:cNvSpPr txBox="1">
            <a:spLocks noChangeArrowheads="1"/>
          </p:cNvSpPr>
          <p:nvPr/>
        </p:nvSpPr>
        <p:spPr bwMode="auto">
          <a:xfrm>
            <a:off x="685800" y="45561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30734" name="Text Box 57"/>
          <p:cNvSpPr txBox="1">
            <a:spLocks noChangeArrowheads="1"/>
          </p:cNvSpPr>
          <p:nvPr/>
        </p:nvSpPr>
        <p:spPr bwMode="auto">
          <a:xfrm>
            <a:off x="696913" y="51657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30735" name="Text Box 58"/>
          <p:cNvSpPr txBox="1">
            <a:spLocks noChangeArrowheads="1"/>
          </p:cNvSpPr>
          <p:nvPr/>
        </p:nvSpPr>
        <p:spPr bwMode="auto">
          <a:xfrm>
            <a:off x="696913" y="57753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30736" name="Text Box 59"/>
          <p:cNvSpPr txBox="1">
            <a:spLocks noChangeArrowheads="1"/>
          </p:cNvSpPr>
          <p:nvPr/>
        </p:nvSpPr>
        <p:spPr bwMode="auto">
          <a:xfrm>
            <a:off x="685800" y="63849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30737" name="Rectangle 60"/>
          <p:cNvSpPr>
            <a:spLocks noChangeArrowheads="1"/>
          </p:cNvSpPr>
          <p:nvPr/>
        </p:nvSpPr>
        <p:spPr bwMode="auto">
          <a:xfrm>
            <a:off x="1219200" y="34290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GEN</a:t>
            </a:r>
          </a:p>
        </p:txBody>
      </p:sp>
      <p:sp>
        <p:nvSpPr>
          <p:cNvPr id="30738" name="Rectangle 61"/>
          <p:cNvSpPr>
            <a:spLocks noChangeArrowheads="1"/>
          </p:cNvSpPr>
          <p:nvPr/>
        </p:nvSpPr>
        <p:spPr bwMode="auto">
          <a:xfrm>
            <a:off x="2133600" y="3429000"/>
            <a:ext cx="70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KILL</a:t>
            </a:r>
          </a:p>
        </p:txBody>
      </p:sp>
      <p:sp>
        <p:nvSpPr>
          <p:cNvPr id="30739" name="Rectangle 62"/>
          <p:cNvSpPr>
            <a:spLocks noChangeArrowheads="1"/>
          </p:cNvSpPr>
          <p:nvPr/>
        </p:nvSpPr>
        <p:spPr bwMode="auto">
          <a:xfrm>
            <a:off x="3505200" y="34290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IN</a:t>
            </a:r>
          </a:p>
        </p:txBody>
      </p:sp>
      <p:sp>
        <p:nvSpPr>
          <p:cNvPr id="30740" name="Rectangle 63"/>
          <p:cNvSpPr>
            <a:spLocks noChangeArrowheads="1"/>
          </p:cNvSpPr>
          <p:nvPr/>
        </p:nvSpPr>
        <p:spPr bwMode="auto">
          <a:xfrm>
            <a:off x="4841875" y="3429000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i="1">
                <a:solidFill>
                  <a:srgbClr val="800080"/>
                </a:solidFill>
                <a:ea typeface="楷体_GB2312" pitchFamily="49" charset="-122"/>
              </a:rPr>
              <a:t>OUT</a:t>
            </a:r>
          </a:p>
        </p:txBody>
      </p:sp>
      <p:sp>
        <p:nvSpPr>
          <p:cNvPr id="30741" name="Rectangle 64"/>
          <p:cNvSpPr>
            <a:spLocks noChangeArrowheads="1"/>
          </p:cNvSpPr>
          <p:nvPr/>
        </p:nvSpPr>
        <p:spPr bwMode="auto">
          <a:xfrm>
            <a:off x="1168400" y="3962400"/>
            <a:ext cx="81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0742" name="Line 65"/>
          <p:cNvSpPr>
            <a:spLocks noChangeShapeType="1"/>
          </p:cNvSpPr>
          <p:nvPr/>
        </p:nvSpPr>
        <p:spPr bwMode="auto">
          <a:xfrm>
            <a:off x="609600" y="3886200"/>
            <a:ext cx="5562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43" name="Line 66"/>
          <p:cNvSpPr>
            <a:spLocks noChangeShapeType="1"/>
          </p:cNvSpPr>
          <p:nvPr/>
        </p:nvSpPr>
        <p:spPr bwMode="auto">
          <a:xfrm>
            <a:off x="1143000" y="3429000"/>
            <a:ext cx="0" cy="33528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744" name="Rectangle 67"/>
          <p:cNvSpPr>
            <a:spLocks noChangeArrowheads="1"/>
          </p:cNvSpPr>
          <p:nvPr/>
        </p:nvSpPr>
        <p:spPr bwMode="auto">
          <a:xfrm>
            <a:off x="1219200" y="45815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0745" name="Rectangle 68"/>
          <p:cNvSpPr>
            <a:spLocks noChangeArrowheads="1"/>
          </p:cNvSpPr>
          <p:nvPr/>
        </p:nvSpPr>
        <p:spPr bwMode="auto">
          <a:xfrm>
            <a:off x="1219200" y="51911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0746" name="Rectangle 69"/>
          <p:cNvSpPr>
            <a:spLocks noChangeArrowheads="1"/>
          </p:cNvSpPr>
          <p:nvPr/>
        </p:nvSpPr>
        <p:spPr bwMode="auto">
          <a:xfrm>
            <a:off x="1219200" y="5800725"/>
            <a:ext cx="585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0747" name="Rectangle 70"/>
          <p:cNvSpPr>
            <a:spLocks noChangeArrowheads="1"/>
          </p:cNvSpPr>
          <p:nvPr/>
        </p:nvSpPr>
        <p:spPr bwMode="auto">
          <a:xfrm>
            <a:off x="1219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30748" name="Rectangle 72"/>
          <p:cNvSpPr>
            <a:spLocks noChangeArrowheads="1"/>
          </p:cNvSpPr>
          <p:nvPr/>
        </p:nvSpPr>
        <p:spPr bwMode="auto">
          <a:xfrm>
            <a:off x="1905000" y="3962400"/>
            <a:ext cx="111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0749" name="Rectangle 73"/>
          <p:cNvSpPr>
            <a:spLocks noChangeArrowheads="1"/>
          </p:cNvSpPr>
          <p:nvPr/>
        </p:nvSpPr>
        <p:spPr bwMode="auto">
          <a:xfrm>
            <a:off x="1981200" y="4572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0750" name="Rectangle 74"/>
          <p:cNvSpPr>
            <a:spLocks noChangeArrowheads="1"/>
          </p:cNvSpPr>
          <p:nvPr/>
        </p:nvSpPr>
        <p:spPr bwMode="auto">
          <a:xfrm>
            <a:off x="1981200" y="5165725"/>
            <a:ext cx="104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0751" name="Rectangle 75"/>
          <p:cNvSpPr>
            <a:spLocks noChangeArrowheads="1"/>
          </p:cNvSpPr>
          <p:nvPr/>
        </p:nvSpPr>
        <p:spPr bwMode="auto">
          <a:xfrm>
            <a:off x="1981200" y="5775325"/>
            <a:ext cx="96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0752" name="Rectangle 76"/>
          <p:cNvSpPr>
            <a:spLocks noChangeArrowheads="1"/>
          </p:cNvSpPr>
          <p:nvPr/>
        </p:nvSpPr>
        <p:spPr bwMode="auto">
          <a:xfrm>
            <a:off x="1981200" y="641032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  }</a:t>
            </a:r>
          </a:p>
        </p:txBody>
      </p:sp>
      <p:sp>
        <p:nvSpPr>
          <p:cNvPr id="30753" name="Rectangle 77"/>
          <p:cNvSpPr>
            <a:spLocks noChangeArrowheads="1"/>
          </p:cNvSpPr>
          <p:nvPr/>
        </p:nvSpPr>
        <p:spPr bwMode="auto">
          <a:xfrm>
            <a:off x="3048000" y="39624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0754" name="Rectangle 78"/>
          <p:cNvSpPr>
            <a:spLocks noChangeArrowheads="1"/>
          </p:cNvSpPr>
          <p:nvPr/>
        </p:nvSpPr>
        <p:spPr bwMode="auto">
          <a:xfrm>
            <a:off x="4724400" y="3962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0755" name="Rectangle 87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graphicFrame>
        <p:nvGraphicFramePr>
          <p:cNvPr id="30756" name="Object 88"/>
          <p:cNvGraphicFramePr>
            <a:graphicFrameLocks noChangeAspect="1"/>
          </p:cNvGraphicFramePr>
          <p:nvPr/>
        </p:nvGraphicFramePr>
        <p:xfrm>
          <a:off x="6300788" y="1773238"/>
          <a:ext cx="269557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Visio" r:id="rId4" imgW="2299716" imgH="3774034" progId="Visio.Drawing.11">
                  <p:embed/>
                </p:oleObj>
              </mc:Choice>
              <mc:Fallback>
                <p:oleObj name="Visio" r:id="rId4" imgW="2299716" imgH="3774034" progId="Visio.Drawing.11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73238"/>
                        <a:ext cx="269557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7" name="Rectangle 89"/>
          <p:cNvSpPr>
            <a:spLocks noChangeArrowheads="1"/>
          </p:cNvSpPr>
          <p:nvPr/>
        </p:nvSpPr>
        <p:spPr bwMode="auto">
          <a:xfrm>
            <a:off x="4724400" y="51816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0758" name="Rectangle 90"/>
          <p:cNvSpPr>
            <a:spLocks noChangeArrowheads="1"/>
          </p:cNvSpPr>
          <p:nvPr/>
        </p:nvSpPr>
        <p:spPr bwMode="auto">
          <a:xfrm>
            <a:off x="3348038" y="5799138"/>
            <a:ext cx="99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0759" name="Rectangle 91"/>
          <p:cNvSpPr>
            <a:spLocks noChangeArrowheads="1"/>
          </p:cNvSpPr>
          <p:nvPr/>
        </p:nvSpPr>
        <p:spPr bwMode="auto">
          <a:xfrm>
            <a:off x="4724400" y="57912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0760" name="Rectangle 92"/>
          <p:cNvSpPr>
            <a:spLocks noChangeArrowheads="1"/>
          </p:cNvSpPr>
          <p:nvPr/>
        </p:nvSpPr>
        <p:spPr bwMode="auto">
          <a:xfrm>
            <a:off x="3208338" y="64150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0761" name="Rectangle 93"/>
          <p:cNvSpPr>
            <a:spLocks noChangeArrowheads="1"/>
          </p:cNvSpPr>
          <p:nvPr/>
        </p:nvSpPr>
        <p:spPr bwMode="auto">
          <a:xfrm>
            <a:off x="4648200" y="644683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0762" name="Rectangle 94"/>
          <p:cNvSpPr>
            <a:spLocks noChangeArrowheads="1"/>
          </p:cNvSpPr>
          <p:nvPr/>
        </p:nvSpPr>
        <p:spPr bwMode="auto">
          <a:xfrm>
            <a:off x="2743200" y="4586288"/>
            <a:ext cx="1828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1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0763" name="Rectangle 95"/>
          <p:cNvSpPr>
            <a:spLocks noChangeArrowheads="1"/>
          </p:cNvSpPr>
          <p:nvPr/>
        </p:nvSpPr>
        <p:spPr bwMode="auto">
          <a:xfrm>
            <a:off x="4616450" y="4575175"/>
            <a:ext cx="1539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0764" name="Rectangle 96"/>
          <p:cNvSpPr>
            <a:spLocks noChangeArrowheads="1"/>
          </p:cNvSpPr>
          <p:nvPr/>
        </p:nvSpPr>
        <p:spPr bwMode="auto">
          <a:xfrm>
            <a:off x="2987675" y="5157788"/>
            <a:ext cx="1539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2</a:t>
            </a:r>
            <a:r>
              <a:rPr lang="en-US" altLang="zh-CN" sz="1800" i="1">
                <a:ea typeface="楷体_GB2312" pitchFamily="49" charset="-122"/>
              </a:rPr>
              <a:t>,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en-US" altLang="zh-CN" sz="1800" i="1">
                <a:ea typeface="楷体_GB2312" pitchFamily="49" charset="-122"/>
              </a:rPr>
              <a:t>d</a:t>
            </a:r>
            <a:r>
              <a:rPr lang="en-US" altLang="zh-CN" sz="1800" baseline="-25000">
                <a:ea typeface="楷体_GB2312" pitchFamily="49" charset="-122"/>
              </a:rPr>
              <a:t>3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4 </a:t>
            </a:r>
            <a:r>
              <a:rPr lang="en-US" altLang="zh-CN" sz="1800" i="1">
                <a:ea typeface="楷体_GB2312" pitchFamily="49" charset="-122"/>
              </a:rPr>
              <a:t>,d</a:t>
            </a:r>
            <a:r>
              <a:rPr lang="en-US" altLang="zh-CN" sz="1800" baseline="-25000">
                <a:ea typeface="楷体_GB2312" pitchFamily="49" charset="-122"/>
              </a:rPr>
              <a:t>5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5"/>
          <p:cNvSpPr txBox="1">
            <a:spLocks noChangeArrowheads="1"/>
          </p:cNvSpPr>
          <p:nvPr/>
        </p:nvSpPr>
        <p:spPr bwMode="auto">
          <a:xfrm>
            <a:off x="762000" y="1096963"/>
            <a:ext cx="694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二者在编译程序中的逻辑位置</a:t>
            </a:r>
          </a:p>
        </p:txBody>
      </p:sp>
      <p:sp>
        <p:nvSpPr>
          <p:cNvPr id="4099" name="AutoShape 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00" name="AutoShape 3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01" name="AutoShape 3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02" name="AutoShape 3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03" name="AutoShape 45"/>
          <p:cNvSpPr>
            <a:spLocks noChangeArrowheads="1"/>
          </p:cNvSpPr>
          <p:nvPr/>
        </p:nvSpPr>
        <p:spPr bwMode="auto">
          <a:xfrm>
            <a:off x="1331913" y="1916113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词法分析</a:t>
            </a:r>
          </a:p>
        </p:txBody>
      </p:sp>
      <p:sp>
        <p:nvSpPr>
          <p:cNvPr id="4104" name="AutoShape 46"/>
          <p:cNvSpPr>
            <a:spLocks noChangeArrowheads="1"/>
          </p:cNvSpPr>
          <p:nvPr/>
        </p:nvSpPr>
        <p:spPr bwMode="auto">
          <a:xfrm>
            <a:off x="2266950" y="2565400"/>
            <a:ext cx="11525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语法分析</a:t>
            </a:r>
          </a:p>
        </p:txBody>
      </p:sp>
      <p:sp>
        <p:nvSpPr>
          <p:cNvPr id="4105" name="AutoShape 47"/>
          <p:cNvSpPr>
            <a:spLocks noChangeArrowheads="1"/>
          </p:cNvSpPr>
          <p:nvPr/>
        </p:nvSpPr>
        <p:spPr bwMode="auto">
          <a:xfrm>
            <a:off x="3203575" y="3213100"/>
            <a:ext cx="3097213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语义分析和中间代码生成</a:t>
            </a:r>
          </a:p>
        </p:txBody>
      </p:sp>
      <p:sp>
        <p:nvSpPr>
          <p:cNvPr id="4106" name="AutoShape 48"/>
          <p:cNvSpPr>
            <a:spLocks noChangeArrowheads="1"/>
          </p:cNvSpPr>
          <p:nvPr/>
        </p:nvSpPr>
        <p:spPr bwMode="auto">
          <a:xfrm>
            <a:off x="4284663" y="3860800"/>
            <a:ext cx="2649537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机器无关的代码优化</a:t>
            </a:r>
          </a:p>
        </p:txBody>
      </p:sp>
      <p:sp>
        <p:nvSpPr>
          <p:cNvPr id="4107" name="AutoShape 49"/>
          <p:cNvSpPr>
            <a:spLocks noChangeArrowheads="1"/>
          </p:cNvSpPr>
          <p:nvPr/>
        </p:nvSpPr>
        <p:spPr bwMode="auto">
          <a:xfrm>
            <a:off x="6084888" y="5229225"/>
            <a:ext cx="26638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针对机器的代码优化</a:t>
            </a:r>
          </a:p>
        </p:txBody>
      </p:sp>
      <p:sp>
        <p:nvSpPr>
          <p:cNvPr id="4108" name="AutoShape 50"/>
          <p:cNvSpPr>
            <a:spLocks noChangeArrowheads="1"/>
          </p:cNvSpPr>
          <p:nvPr/>
        </p:nvSpPr>
        <p:spPr bwMode="auto">
          <a:xfrm>
            <a:off x="5219700" y="4508500"/>
            <a:ext cx="24765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目标代码生成</a:t>
            </a:r>
          </a:p>
        </p:txBody>
      </p:sp>
      <p:grpSp>
        <p:nvGrpSpPr>
          <p:cNvPr id="567347" name="Group 51"/>
          <p:cNvGrpSpPr>
            <a:grpSpLocks/>
          </p:cNvGrpSpPr>
          <p:nvPr/>
        </p:nvGrpSpPr>
        <p:grpSpPr bwMode="auto">
          <a:xfrm>
            <a:off x="466725" y="2276476"/>
            <a:ext cx="1874836" cy="1301751"/>
            <a:chOff x="294" y="1434"/>
            <a:chExt cx="1181" cy="820"/>
          </a:xfrm>
        </p:grpSpPr>
        <p:sp>
          <p:nvSpPr>
            <p:cNvPr id="4143" name="Text Box 52"/>
            <p:cNvSpPr txBox="1">
              <a:spLocks noChangeArrowheads="1"/>
            </p:cNvSpPr>
            <p:nvPr/>
          </p:nvSpPr>
          <p:spPr bwMode="auto">
            <a:xfrm>
              <a:off x="294" y="1616"/>
              <a:ext cx="601" cy="2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+mn-lt"/>
                  <a:ea typeface="华文楷体" panose="02010600040101010101" pitchFamily="2" charset="-122"/>
                </a:rPr>
                <a:t>字符流</a:t>
              </a:r>
            </a:p>
          </p:txBody>
        </p:sp>
        <p:sp>
          <p:nvSpPr>
            <p:cNvPr id="4144" name="Text Box 53"/>
            <p:cNvSpPr txBox="1">
              <a:spLocks noChangeArrowheads="1"/>
            </p:cNvSpPr>
            <p:nvPr/>
          </p:nvSpPr>
          <p:spPr bwMode="auto">
            <a:xfrm>
              <a:off x="874" y="2020"/>
              <a:ext cx="601" cy="2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+mn-lt"/>
                  <a:ea typeface="华文楷体" panose="02010600040101010101" pitchFamily="2" charset="-122"/>
                </a:rPr>
                <a:t>单词流</a:t>
              </a:r>
            </a:p>
          </p:txBody>
        </p:sp>
        <p:sp>
          <p:nvSpPr>
            <p:cNvPr id="4145" name="Line 54"/>
            <p:cNvSpPr>
              <a:spLocks noChangeShapeType="1"/>
            </p:cNvSpPr>
            <p:nvPr/>
          </p:nvSpPr>
          <p:spPr bwMode="auto">
            <a:xfrm flipV="1">
              <a:off x="612" y="1434"/>
              <a:ext cx="22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146" name="Line 55"/>
            <p:cNvSpPr>
              <a:spLocks noChangeShapeType="1"/>
            </p:cNvSpPr>
            <p:nvPr/>
          </p:nvSpPr>
          <p:spPr bwMode="auto">
            <a:xfrm>
              <a:off x="1066" y="143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67352" name="Group 56"/>
          <p:cNvGrpSpPr>
            <a:grpSpLocks/>
          </p:cNvGrpSpPr>
          <p:nvPr/>
        </p:nvGrpSpPr>
        <p:grpSpPr bwMode="auto">
          <a:xfrm>
            <a:off x="1763713" y="2924176"/>
            <a:ext cx="1584325" cy="1308101"/>
            <a:chOff x="1111" y="1842"/>
            <a:chExt cx="998" cy="824"/>
          </a:xfrm>
        </p:grpSpPr>
        <p:sp>
          <p:nvSpPr>
            <p:cNvPr id="4140" name="Text Box 57"/>
            <p:cNvSpPr txBox="1">
              <a:spLocks noChangeArrowheads="1"/>
            </p:cNvSpPr>
            <p:nvPr/>
          </p:nvSpPr>
          <p:spPr bwMode="auto">
            <a:xfrm>
              <a:off x="1111" y="2432"/>
              <a:ext cx="998" cy="2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+mn-lt"/>
                  <a:ea typeface="华文楷体" panose="02010600040101010101" pitchFamily="2" charset="-122"/>
                </a:rPr>
                <a:t>语法分析树</a:t>
              </a:r>
            </a:p>
          </p:txBody>
        </p:sp>
        <p:sp>
          <p:nvSpPr>
            <p:cNvPr id="4141" name="Line 58"/>
            <p:cNvSpPr>
              <a:spLocks noChangeShapeType="1"/>
            </p:cNvSpPr>
            <p:nvPr/>
          </p:nvSpPr>
          <p:spPr bwMode="auto">
            <a:xfrm flipV="1">
              <a:off x="1202" y="1842"/>
              <a:ext cx="22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142" name="Line 59"/>
            <p:cNvSpPr>
              <a:spLocks noChangeShapeType="1"/>
            </p:cNvSpPr>
            <p:nvPr/>
          </p:nvSpPr>
          <p:spPr bwMode="auto">
            <a:xfrm>
              <a:off x="1655" y="1842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67356" name="Group 60"/>
          <p:cNvGrpSpPr>
            <a:grpSpLocks/>
          </p:cNvGrpSpPr>
          <p:nvPr/>
        </p:nvGrpSpPr>
        <p:grpSpPr bwMode="auto">
          <a:xfrm>
            <a:off x="2843213" y="3571876"/>
            <a:ext cx="1512887" cy="1309688"/>
            <a:chOff x="1791" y="2250"/>
            <a:chExt cx="953" cy="825"/>
          </a:xfrm>
        </p:grpSpPr>
        <p:sp>
          <p:nvSpPr>
            <p:cNvPr id="4137" name="Text Box 61"/>
            <p:cNvSpPr txBox="1">
              <a:spLocks noChangeArrowheads="1"/>
            </p:cNvSpPr>
            <p:nvPr/>
          </p:nvSpPr>
          <p:spPr bwMode="auto">
            <a:xfrm>
              <a:off x="1973" y="2841"/>
              <a:ext cx="771" cy="2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+mn-lt"/>
                  <a:ea typeface="华文楷体" panose="02010600040101010101" pitchFamily="2" charset="-122"/>
                </a:rPr>
                <a:t>中间表示</a:t>
              </a:r>
            </a:p>
          </p:txBody>
        </p:sp>
        <p:sp>
          <p:nvSpPr>
            <p:cNvPr id="4138" name="Line 62"/>
            <p:cNvSpPr>
              <a:spLocks noChangeShapeType="1"/>
            </p:cNvSpPr>
            <p:nvPr/>
          </p:nvSpPr>
          <p:spPr bwMode="auto">
            <a:xfrm flipV="1">
              <a:off x="1791" y="2250"/>
              <a:ext cx="22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139" name="Line 63"/>
            <p:cNvSpPr>
              <a:spLocks noChangeShapeType="1"/>
            </p:cNvSpPr>
            <p:nvPr/>
          </p:nvSpPr>
          <p:spPr bwMode="auto">
            <a:xfrm>
              <a:off x="2290" y="2251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67360" name="Group 64"/>
          <p:cNvGrpSpPr>
            <a:grpSpLocks/>
          </p:cNvGrpSpPr>
          <p:nvPr/>
        </p:nvGrpSpPr>
        <p:grpSpPr bwMode="auto">
          <a:xfrm>
            <a:off x="3348038" y="4221161"/>
            <a:ext cx="2087562" cy="1308099"/>
            <a:chOff x="2109" y="2659"/>
            <a:chExt cx="1315" cy="824"/>
          </a:xfrm>
        </p:grpSpPr>
        <p:sp>
          <p:nvSpPr>
            <p:cNvPr id="4134" name="Text Box 65"/>
            <p:cNvSpPr txBox="1">
              <a:spLocks noChangeArrowheads="1"/>
            </p:cNvSpPr>
            <p:nvPr/>
          </p:nvSpPr>
          <p:spPr bwMode="auto">
            <a:xfrm>
              <a:off x="2109" y="3249"/>
              <a:ext cx="1315" cy="2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+mn-lt"/>
                  <a:ea typeface="华文楷体" panose="02010600040101010101" pitchFamily="2" charset="-122"/>
                </a:rPr>
                <a:t>优化的中间表示</a:t>
              </a:r>
            </a:p>
          </p:txBody>
        </p:sp>
        <p:sp>
          <p:nvSpPr>
            <p:cNvPr id="4135" name="Line 66"/>
            <p:cNvSpPr>
              <a:spLocks noChangeShapeType="1"/>
            </p:cNvSpPr>
            <p:nvPr/>
          </p:nvSpPr>
          <p:spPr bwMode="auto">
            <a:xfrm flipV="1">
              <a:off x="2472" y="2659"/>
              <a:ext cx="22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136" name="Line 67"/>
            <p:cNvSpPr>
              <a:spLocks noChangeShapeType="1"/>
            </p:cNvSpPr>
            <p:nvPr/>
          </p:nvSpPr>
          <p:spPr bwMode="auto">
            <a:xfrm>
              <a:off x="2880" y="2659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67364" name="Group 68"/>
          <p:cNvGrpSpPr>
            <a:grpSpLocks/>
          </p:cNvGrpSpPr>
          <p:nvPr/>
        </p:nvGrpSpPr>
        <p:grpSpPr bwMode="auto">
          <a:xfrm>
            <a:off x="4787900" y="4868861"/>
            <a:ext cx="1223963" cy="1301749"/>
            <a:chOff x="3016" y="3067"/>
            <a:chExt cx="771" cy="820"/>
          </a:xfrm>
        </p:grpSpPr>
        <p:sp>
          <p:nvSpPr>
            <p:cNvPr id="4131" name="Text Box 69"/>
            <p:cNvSpPr txBox="1">
              <a:spLocks noChangeArrowheads="1"/>
            </p:cNvSpPr>
            <p:nvPr/>
          </p:nvSpPr>
          <p:spPr bwMode="auto">
            <a:xfrm>
              <a:off x="3016" y="3653"/>
              <a:ext cx="771" cy="2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+mn-lt"/>
                  <a:ea typeface="华文楷体" panose="02010600040101010101" pitchFamily="2" charset="-122"/>
                </a:rPr>
                <a:t>目标代码</a:t>
              </a:r>
            </a:p>
          </p:txBody>
        </p:sp>
        <p:sp>
          <p:nvSpPr>
            <p:cNvPr id="4132" name="Line 70"/>
            <p:cNvSpPr>
              <a:spLocks noChangeShapeType="1"/>
            </p:cNvSpPr>
            <p:nvPr/>
          </p:nvSpPr>
          <p:spPr bwMode="auto">
            <a:xfrm flipV="1">
              <a:off x="3061" y="3067"/>
              <a:ext cx="22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133" name="Line 71"/>
            <p:cNvSpPr>
              <a:spLocks noChangeShapeType="1"/>
            </p:cNvSpPr>
            <p:nvPr/>
          </p:nvSpPr>
          <p:spPr bwMode="auto">
            <a:xfrm>
              <a:off x="3470" y="3067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67368" name="Group 72"/>
          <p:cNvGrpSpPr>
            <a:grpSpLocks/>
          </p:cNvGrpSpPr>
          <p:nvPr/>
        </p:nvGrpSpPr>
        <p:grpSpPr bwMode="auto">
          <a:xfrm>
            <a:off x="5724525" y="5516566"/>
            <a:ext cx="3311525" cy="941388"/>
            <a:chOff x="3606" y="3475"/>
            <a:chExt cx="2086" cy="593"/>
          </a:xfrm>
        </p:grpSpPr>
        <p:sp>
          <p:nvSpPr>
            <p:cNvPr id="4128" name="Text Box 73"/>
            <p:cNvSpPr txBox="1">
              <a:spLocks noChangeArrowheads="1"/>
            </p:cNvSpPr>
            <p:nvPr/>
          </p:nvSpPr>
          <p:spPr bwMode="auto">
            <a:xfrm>
              <a:off x="4377" y="3834"/>
              <a:ext cx="1315" cy="2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+mn-lt"/>
                  <a:ea typeface="华文楷体" panose="02010600040101010101" pitchFamily="2" charset="-122"/>
                </a:rPr>
                <a:t>优化的目标代码</a:t>
              </a:r>
            </a:p>
          </p:txBody>
        </p:sp>
        <p:sp>
          <p:nvSpPr>
            <p:cNvPr id="4129" name="Line 74"/>
            <p:cNvSpPr>
              <a:spLocks noChangeShapeType="1"/>
            </p:cNvSpPr>
            <p:nvPr/>
          </p:nvSpPr>
          <p:spPr bwMode="auto">
            <a:xfrm flipV="1">
              <a:off x="3606" y="3475"/>
              <a:ext cx="22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130" name="Line 75"/>
            <p:cNvSpPr>
              <a:spLocks noChangeShapeType="1"/>
            </p:cNvSpPr>
            <p:nvPr/>
          </p:nvSpPr>
          <p:spPr bwMode="auto">
            <a:xfrm>
              <a:off x="4876" y="35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67393" name="Group 97"/>
          <p:cNvGrpSpPr>
            <a:grpSpLocks/>
          </p:cNvGrpSpPr>
          <p:nvPr/>
        </p:nvGrpSpPr>
        <p:grpSpPr bwMode="auto">
          <a:xfrm>
            <a:off x="5421313" y="2057400"/>
            <a:ext cx="1589087" cy="1752600"/>
            <a:chOff x="3415" y="1296"/>
            <a:chExt cx="1001" cy="1104"/>
          </a:xfrm>
        </p:grpSpPr>
        <p:sp>
          <p:nvSpPr>
            <p:cNvPr id="4125" name="Text Box 88"/>
            <p:cNvSpPr txBox="1">
              <a:spLocks noChangeArrowheads="1"/>
            </p:cNvSpPr>
            <p:nvPr/>
          </p:nvSpPr>
          <p:spPr bwMode="auto">
            <a:xfrm>
              <a:off x="3456" y="1296"/>
              <a:ext cx="960" cy="4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+mn-lt"/>
                  <a:ea typeface="华文楷体" panose="02010600040101010101" pitchFamily="2" charset="-122"/>
                </a:rPr>
                <a:t>从中间表示获取的流图</a:t>
              </a:r>
            </a:p>
          </p:txBody>
        </p:sp>
        <p:sp>
          <p:nvSpPr>
            <p:cNvPr id="4126" name="Line 89"/>
            <p:cNvSpPr>
              <a:spLocks noChangeShapeType="1"/>
            </p:cNvSpPr>
            <p:nvPr/>
          </p:nvSpPr>
          <p:spPr bwMode="auto">
            <a:xfrm flipV="1">
              <a:off x="3415" y="1680"/>
              <a:ext cx="233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127" name="Line 90"/>
            <p:cNvSpPr>
              <a:spLocks noChangeShapeType="1"/>
            </p:cNvSpPr>
            <p:nvPr/>
          </p:nvSpPr>
          <p:spPr bwMode="auto">
            <a:xfrm>
              <a:off x="4032" y="1728"/>
              <a:ext cx="0" cy="67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67394" name="Group 98"/>
          <p:cNvGrpSpPr>
            <a:grpSpLocks/>
          </p:cNvGrpSpPr>
          <p:nvPr/>
        </p:nvGrpSpPr>
        <p:grpSpPr bwMode="auto">
          <a:xfrm>
            <a:off x="6553200" y="2819400"/>
            <a:ext cx="1524000" cy="1676400"/>
            <a:chOff x="4128" y="1776"/>
            <a:chExt cx="960" cy="1056"/>
          </a:xfrm>
        </p:grpSpPr>
        <p:sp>
          <p:nvSpPr>
            <p:cNvPr id="4122" name="Text Box 91"/>
            <p:cNvSpPr txBox="1">
              <a:spLocks noChangeArrowheads="1"/>
            </p:cNvSpPr>
            <p:nvPr/>
          </p:nvSpPr>
          <p:spPr bwMode="auto">
            <a:xfrm>
              <a:off x="4128" y="1776"/>
              <a:ext cx="960" cy="2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+mn-lt"/>
                  <a:ea typeface="华文楷体" panose="02010600040101010101" pitchFamily="2" charset="-122"/>
                </a:rPr>
                <a:t>改进的流图</a:t>
              </a:r>
            </a:p>
          </p:txBody>
        </p:sp>
        <p:sp>
          <p:nvSpPr>
            <p:cNvPr id="4123" name="Line 92"/>
            <p:cNvSpPr>
              <a:spLocks noChangeShapeType="1"/>
            </p:cNvSpPr>
            <p:nvPr/>
          </p:nvSpPr>
          <p:spPr bwMode="auto">
            <a:xfrm flipV="1">
              <a:off x="4224" y="2016"/>
              <a:ext cx="192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124" name="Line 93"/>
            <p:cNvSpPr>
              <a:spLocks noChangeShapeType="1"/>
            </p:cNvSpPr>
            <p:nvPr/>
          </p:nvSpPr>
          <p:spPr bwMode="auto">
            <a:xfrm>
              <a:off x="4560" y="2016"/>
              <a:ext cx="0" cy="8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567395" name="Group 99"/>
          <p:cNvGrpSpPr>
            <a:grpSpLocks/>
          </p:cNvGrpSpPr>
          <p:nvPr/>
        </p:nvGrpSpPr>
        <p:grpSpPr bwMode="auto">
          <a:xfrm>
            <a:off x="7543800" y="3351213"/>
            <a:ext cx="1524000" cy="1830387"/>
            <a:chOff x="4752" y="2111"/>
            <a:chExt cx="960" cy="1153"/>
          </a:xfrm>
        </p:grpSpPr>
        <p:sp>
          <p:nvSpPr>
            <p:cNvPr id="4119" name="Text Box 94"/>
            <p:cNvSpPr txBox="1">
              <a:spLocks noChangeArrowheads="1"/>
            </p:cNvSpPr>
            <p:nvPr/>
          </p:nvSpPr>
          <p:spPr bwMode="auto">
            <a:xfrm>
              <a:off x="4752" y="2111"/>
              <a:ext cx="960" cy="5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+mn-lt"/>
                  <a:ea typeface="华文楷体" panose="02010600040101010101" pitchFamily="2" charset="-122"/>
                </a:rPr>
                <a:t>指令调度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+mn-lt"/>
                  <a:ea typeface="华文楷体" panose="02010600040101010101" pitchFamily="2" charset="-122"/>
                </a:rPr>
                <a:t>寄存器分配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+mn-lt"/>
                  <a:ea typeface="华文楷体" panose="02010600040101010101" pitchFamily="2" charset="-122"/>
                </a:rPr>
                <a:t>窥孔优化</a:t>
              </a:r>
            </a:p>
          </p:txBody>
        </p:sp>
        <p:sp>
          <p:nvSpPr>
            <p:cNvPr id="4120" name="Line 95"/>
            <p:cNvSpPr>
              <a:spLocks noChangeShapeType="1"/>
            </p:cNvSpPr>
            <p:nvPr/>
          </p:nvSpPr>
          <p:spPr bwMode="auto">
            <a:xfrm>
              <a:off x="5184" y="2736"/>
              <a:ext cx="0" cy="52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4121" name="Line 96"/>
            <p:cNvSpPr>
              <a:spLocks noChangeShapeType="1"/>
            </p:cNvSpPr>
            <p:nvPr/>
          </p:nvSpPr>
          <p:spPr bwMode="auto">
            <a:xfrm flipH="1">
              <a:off x="4800" y="2688"/>
              <a:ext cx="144" cy="14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4118" name="Rectangle 100"/>
          <p:cNvSpPr>
            <a:spLocks noChangeArrowheads="1"/>
          </p:cNvSpPr>
          <p:nvPr/>
        </p:nvSpPr>
        <p:spPr bwMode="auto">
          <a:xfrm>
            <a:off x="1155700" y="250825"/>
            <a:ext cx="61531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目标代码生成及代码优化基础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6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325563"/>
            <a:ext cx="8224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活跃变量数据流分析</a:t>
            </a:r>
          </a:p>
        </p:txBody>
      </p:sp>
      <p:sp>
        <p:nvSpPr>
          <p:cNvPr id="3175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467" name="Rectangle 11"/>
          <p:cNvSpPr>
            <a:spLocks noChangeArrowheads="1"/>
          </p:cNvSpPr>
          <p:nvPr/>
        </p:nvSpPr>
        <p:spPr bwMode="auto">
          <a:xfrm>
            <a:off x="762000" y="1981200"/>
            <a:ext cx="8382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活跃变量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对程序中的某变量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和某点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而言，如果存在一条从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开始的通路，其中引用了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在点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的值，则称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在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点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是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活跃的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直观地，对于全局范围的分析来说，一个变量是活跃的，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如果存在一条路径使得该变量被重新定值之前它的当前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值还要被引用</a:t>
            </a:r>
          </a:p>
        </p:txBody>
      </p:sp>
      <p:sp>
        <p:nvSpPr>
          <p:cNvPr id="31756" name="Rectangle 13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59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59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59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95313" y="1336675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活跃变量数据流分析</a:t>
            </a:r>
          </a:p>
        </p:txBody>
      </p:sp>
      <p:grpSp>
        <p:nvGrpSpPr>
          <p:cNvPr id="32771" name="Group 16"/>
          <p:cNvGrpSpPr>
            <a:grpSpLocks/>
          </p:cNvGrpSpPr>
          <p:nvPr/>
        </p:nvGrpSpPr>
        <p:grpSpPr bwMode="auto">
          <a:xfrm>
            <a:off x="827088" y="2051050"/>
            <a:ext cx="8229600" cy="4154488"/>
            <a:chOff x="399" y="1200"/>
            <a:chExt cx="5184" cy="2617"/>
          </a:xfrm>
        </p:grpSpPr>
        <p:sp>
          <p:nvSpPr>
            <p:cNvPr id="32781" name="Rectangle 14"/>
            <p:cNvSpPr>
              <a:spLocks noChangeArrowheads="1"/>
            </p:cNvSpPr>
            <p:nvPr/>
          </p:nvSpPr>
          <p:spPr bwMode="auto">
            <a:xfrm>
              <a:off x="399" y="1200"/>
              <a:ext cx="5184" cy="2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 typeface="Symbol" pitchFamily="18" charset="2"/>
                <a:buChar char="-"/>
              </a:pPr>
              <a:r>
                <a:rPr lang="en-US" altLang="zh-CN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dirty="0">
                  <a:solidFill>
                    <a:srgbClr val="800080"/>
                  </a:solidFill>
                  <a:latin typeface="+mn-lt"/>
                  <a:ea typeface="华文楷体" panose="02010600040101010101" pitchFamily="2" charset="-122"/>
                </a:rPr>
                <a:t>活跃变量的数据流方程</a:t>
              </a:r>
              <a:endParaRPr lang="zh-CN" altLang="en-US" dirty="0">
                <a:latin typeface="+mn-lt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Symbol" pitchFamily="18" charset="2"/>
                <a:buNone/>
              </a:pPr>
              <a:endParaRPr lang="zh-CN" altLang="en-US" sz="1000" dirty="0">
                <a:latin typeface="+mn-lt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Symbol" pitchFamily="18" charset="2"/>
                <a:buNone/>
              </a:pPr>
              <a:r>
                <a:rPr lang="zh-CN" altLang="en-US" sz="2400" dirty="0">
                  <a:latin typeface="+mn-lt"/>
                  <a:ea typeface="华文楷体" panose="02010600040101010101" pitchFamily="2" charset="-122"/>
                </a:rPr>
                <a:t>               </a:t>
              </a:r>
              <a:r>
                <a:rPr lang="en-US" altLang="zh-CN" sz="2400" b="0" dirty="0" err="1">
                  <a:latin typeface="+mn-lt"/>
                  <a:ea typeface="华文楷体" panose="02010600040101010101" pitchFamily="2" charset="-122"/>
                </a:rPr>
                <a:t>LiveIn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(B)= </a:t>
              </a:r>
              <a:r>
                <a:rPr lang="en-US" altLang="zh-CN" sz="2400" b="0" dirty="0" err="1">
                  <a:latin typeface="+mn-lt"/>
                  <a:ea typeface="华文楷体" panose="02010600040101010101" pitchFamily="2" charset="-122"/>
                </a:rPr>
                <a:t>LiveUse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(B)∪(</a:t>
              </a:r>
              <a:r>
                <a:rPr lang="en-US" altLang="zh-CN" sz="2400" b="0" dirty="0" err="1">
                  <a:latin typeface="+mn-lt"/>
                  <a:ea typeface="华文楷体" panose="02010600040101010101" pitchFamily="2" charset="-122"/>
                </a:rPr>
                <a:t>LiveOut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(B)- Def(B))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Symbol" pitchFamily="18" charset="2"/>
                <a:buNone/>
              </a:pPr>
              <a:endParaRPr lang="en-US" altLang="zh-CN" sz="1000" b="0" dirty="0">
                <a:latin typeface="+mn-lt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Symbol" pitchFamily="18" charset="2"/>
                <a:buNone/>
              </a:pP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              </a:t>
              </a:r>
              <a:r>
                <a:rPr lang="en-US" altLang="zh-CN" sz="2400" b="0" dirty="0" err="1">
                  <a:latin typeface="+mn-lt"/>
                  <a:ea typeface="华文楷体" panose="02010600040101010101" pitchFamily="2" charset="-122"/>
                </a:rPr>
                <a:t>LiveOut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(B) = 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   </a:t>
              </a:r>
              <a:r>
                <a:rPr lang="en-US" altLang="zh-CN" sz="2400" b="0" dirty="0" err="1">
                  <a:latin typeface="+mn-lt"/>
                  <a:ea typeface="华文楷体" panose="02010600040101010101" pitchFamily="2" charset="-122"/>
                </a:rPr>
                <a:t>LiveIn</a:t>
              </a:r>
              <a:r>
                <a:rPr lang="en-US" altLang="zh-CN" sz="2400" b="0" dirty="0">
                  <a:latin typeface="+mn-lt"/>
                  <a:ea typeface="华文楷体" panose="02010600040101010101" pitchFamily="2" charset="-122"/>
                </a:rPr>
                <a:t>(s)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Symbol" pitchFamily="18" charset="2"/>
                <a:buNone/>
              </a:pPr>
              <a:endParaRPr lang="en-US" altLang="zh-CN" sz="1000" b="0" dirty="0">
                <a:latin typeface="+mn-lt"/>
                <a:ea typeface="华文楷体" panose="02010600040101010101" pitchFamily="2" charset="-122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00" dirty="0">
                  <a:latin typeface="+mn-lt"/>
                  <a:ea typeface="华文楷体" panose="02010600040101010101" pitchFamily="2" charset="-122"/>
                </a:rPr>
                <a:t>     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latin typeface="+mn-lt"/>
                  <a:ea typeface="华文楷体" panose="02010600040101010101" pitchFamily="2" charset="-122"/>
                </a:rPr>
                <a:t>   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其中，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B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为一个基本块，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S[B]</a:t>
              </a: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为 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的所有后继基本块；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endParaRPr lang="zh-CN" altLang="en-US" sz="1000" dirty="0">
                <a:latin typeface="+mn-lt"/>
                <a:ea typeface="华文楷体" panose="02010600040101010101" pitchFamily="2" charset="-122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                 </a:t>
              </a:r>
              <a:r>
                <a:rPr lang="en-US" altLang="zh-CN" sz="2000" b="0" dirty="0" err="1">
                  <a:latin typeface="+mn-lt"/>
                  <a:ea typeface="华文楷体" panose="02010600040101010101" pitchFamily="2" charset="-122"/>
                </a:rPr>
                <a:t>LiveUse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(B)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为 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B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中被定值之前要引用变量的集合；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endParaRPr lang="zh-CN" altLang="en-US" sz="1000" dirty="0">
                <a:latin typeface="+mn-lt"/>
                <a:ea typeface="华文楷体" panose="02010600040101010101" pitchFamily="2" charset="-122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                 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Def(B)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为在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zh-CN" altLang="zh-CN" sz="2000" dirty="0">
                  <a:latin typeface="+mn-lt"/>
                  <a:ea typeface="华文楷体" panose="02010600040101010101" pitchFamily="2" charset="-122"/>
                </a:rPr>
                <a:t>中定值的且定值前未曾在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zh-CN" altLang="zh-CN" sz="2000" dirty="0">
                  <a:latin typeface="+mn-lt"/>
                  <a:ea typeface="华文楷体" panose="02010600040101010101" pitchFamily="2" charset="-122"/>
                </a:rPr>
                <a:t>中引用过的变量集合</a:t>
              </a: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; 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endParaRPr lang="en-US" altLang="zh-CN" sz="1000" dirty="0">
                <a:latin typeface="+mn-lt"/>
                <a:ea typeface="华文楷体" panose="02010600040101010101" pitchFamily="2" charset="-122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                 </a:t>
              </a:r>
              <a:r>
                <a:rPr lang="en-US" altLang="zh-CN" sz="2000" b="0" dirty="0" err="1">
                  <a:latin typeface="+mn-lt"/>
                  <a:ea typeface="华文楷体" panose="02010600040101010101" pitchFamily="2" charset="-122"/>
                </a:rPr>
                <a:t>LiveIn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(B)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为 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入口处为活跃的变量的集合</a:t>
              </a: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;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endParaRPr lang="en-US" altLang="zh-CN" sz="1000" dirty="0">
                <a:latin typeface="+mn-lt"/>
                <a:ea typeface="华文楷体" panose="02010600040101010101" pitchFamily="2" charset="-122"/>
              </a:endParaRP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                 </a:t>
              </a:r>
              <a:r>
                <a:rPr lang="en-US" altLang="zh-CN" sz="2000" b="0" dirty="0" err="1">
                  <a:latin typeface="+mn-lt"/>
                  <a:ea typeface="华文楷体" panose="02010600040101010101" pitchFamily="2" charset="-122"/>
                </a:rPr>
                <a:t>LiveOut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(B)</a:t>
              </a: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为 </a:t>
              </a:r>
              <a:r>
                <a:rPr lang="en-US" altLang="zh-CN" sz="2000" b="0" dirty="0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 sz="200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000" dirty="0">
                  <a:latin typeface="+mn-lt"/>
                  <a:ea typeface="华文楷体" panose="02010600040101010101" pitchFamily="2" charset="-122"/>
                </a:rPr>
                <a:t>的出口处的活跃变量的集合</a:t>
              </a:r>
              <a:endParaRPr lang="zh-CN" altLang="en-US" sz="2400" dirty="0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32782" name="Text Box 15"/>
            <p:cNvSpPr txBox="1">
              <a:spLocks noChangeArrowheads="1"/>
            </p:cNvSpPr>
            <p:nvPr/>
          </p:nvSpPr>
          <p:spPr bwMode="auto">
            <a:xfrm>
              <a:off x="2195" y="2092"/>
              <a:ext cx="54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>
                  <a:srgbClr val="800080"/>
                </a:buClr>
                <a:buFont typeface="Wingdings" pitchFamily="2" charset="2"/>
                <a:buNone/>
              </a:pPr>
              <a:r>
                <a:rPr lang="en-US" altLang="zh-CN" sz="1600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 sz="16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1600" i="1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 sz="1600">
                  <a:latin typeface="+mn-lt"/>
                  <a:ea typeface="华文楷体" panose="02010600040101010101" pitchFamily="2" charset="-122"/>
                </a:rPr>
                <a:t>[</a:t>
              </a:r>
              <a:r>
                <a:rPr lang="en-US" altLang="zh-CN" sz="1600" i="1">
                  <a:latin typeface="+mn-lt"/>
                  <a:ea typeface="华文楷体" panose="02010600040101010101" pitchFamily="2" charset="-122"/>
                </a:rPr>
                <a:t>B</a:t>
              </a:r>
              <a:r>
                <a:rPr lang="en-US" altLang="zh-CN" sz="1600">
                  <a:latin typeface="+mn-lt"/>
                  <a:ea typeface="华文楷体" panose="02010600040101010101" pitchFamily="2" charset="-122"/>
                </a:rPr>
                <a:t>]</a:t>
              </a:r>
            </a:p>
          </p:txBody>
        </p:sp>
      </p:grpSp>
      <p:sp>
        <p:nvSpPr>
          <p:cNvPr id="3277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Rectangle 18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685800" y="1844675"/>
            <a:ext cx="777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数据流方程求解算法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（对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个结点的流图）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143000" y="2593975"/>
            <a:ext cx="7239000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800" b="0" dirty="0"/>
              <a:t>for  </a:t>
            </a:r>
            <a:r>
              <a:rPr lang="en-US" altLang="zh-CN" sz="1800" b="0" i="1" dirty="0" err="1"/>
              <a:t>i</a:t>
            </a:r>
            <a:r>
              <a:rPr lang="en-US" altLang="zh-CN" sz="1800" b="0" dirty="0"/>
              <a:t>:= 1 to </a:t>
            </a:r>
            <a:r>
              <a:rPr lang="en-US" altLang="zh-CN" sz="1800" b="0" i="1" dirty="0"/>
              <a:t>n</a:t>
            </a:r>
            <a:r>
              <a:rPr lang="en-US" altLang="zh-CN" sz="1800" b="0" dirty="0"/>
              <a:t> {   </a:t>
            </a:r>
            <a:r>
              <a:rPr lang="en-US" altLang="zh-CN" sz="1800" b="0" dirty="0" err="1"/>
              <a:t>LiveIn</a:t>
            </a:r>
            <a:r>
              <a:rPr lang="en-US" altLang="zh-CN" sz="1800" b="0" dirty="0"/>
              <a:t>[ B</a:t>
            </a:r>
            <a:r>
              <a:rPr lang="en-US" altLang="zh-CN" sz="1800" b="0" i="1" baseline="-25000" dirty="0"/>
              <a:t>i </a:t>
            </a:r>
            <a:r>
              <a:rPr lang="en-US" altLang="zh-CN" sz="1800" b="0" dirty="0"/>
              <a:t>] := </a:t>
            </a:r>
            <a:r>
              <a:rPr lang="en-US" altLang="zh-CN" sz="1800" b="0" dirty="0" err="1"/>
              <a:t>LiveUse</a:t>
            </a:r>
            <a:r>
              <a:rPr lang="en-US" altLang="zh-CN" sz="1800" b="0" dirty="0"/>
              <a:t>[ B</a:t>
            </a:r>
            <a:r>
              <a:rPr lang="en-US" altLang="zh-CN" sz="1800" b="0" i="1" baseline="-25000" dirty="0"/>
              <a:t>i</a:t>
            </a:r>
            <a:r>
              <a:rPr lang="en-US" altLang="zh-CN" sz="1800" b="0" dirty="0"/>
              <a:t> ];  </a:t>
            </a:r>
            <a:r>
              <a:rPr lang="en-US" altLang="zh-CN" sz="1800" b="0" dirty="0" err="1"/>
              <a:t>LiveOut</a:t>
            </a:r>
            <a:r>
              <a:rPr lang="en-US" altLang="zh-CN" sz="1800" b="0" dirty="0"/>
              <a:t>[B</a:t>
            </a:r>
            <a:r>
              <a:rPr lang="en-US" altLang="zh-CN" sz="1800" b="0" baseline="-25000" dirty="0"/>
              <a:t>i</a:t>
            </a:r>
            <a:r>
              <a:rPr lang="en-US" altLang="zh-CN" sz="1800" b="0" dirty="0"/>
              <a:t> ] := </a:t>
            </a:r>
            <a:r>
              <a:rPr lang="en-US" altLang="zh-CN" sz="1800" b="0" dirty="0">
                <a:sym typeface="Symbol" pitchFamily="18" charset="2"/>
              </a:rPr>
              <a:t></a:t>
            </a:r>
            <a:r>
              <a:rPr lang="en-US" altLang="zh-CN" sz="1800" b="0" dirty="0"/>
              <a:t>;  }</a:t>
            </a:r>
          </a:p>
          <a:p>
            <a:r>
              <a:rPr lang="en-US" altLang="zh-CN" sz="1800" b="0" dirty="0"/>
              <a:t>change := true;</a:t>
            </a:r>
          </a:p>
          <a:p>
            <a:r>
              <a:rPr lang="en-US" altLang="zh-CN" sz="1800" b="0" dirty="0"/>
              <a:t>while change  {</a:t>
            </a:r>
          </a:p>
          <a:p>
            <a:r>
              <a:rPr lang="en-US" altLang="zh-CN" sz="1800" b="0" dirty="0"/>
              <a:t>       change := false;</a:t>
            </a:r>
          </a:p>
          <a:p>
            <a:r>
              <a:rPr lang="en-US" altLang="zh-CN" sz="1800" b="0" dirty="0"/>
              <a:t>       for 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 := 1 to </a:t>
            </a:r>
            <a:r>
              <a:rPr lang="en-US" altLang="zh-CN" sz="1800" b="0" i="1" dirty="0"/>
              <a:t>n</a:t>
            </a:r>
            <a:r>
              <a:rPr lang="en-US" altLang="zh-CN" sz="1800" b="0" dirty="0"/>
              <a:t>  {</a:t>
            </a:r>
          </a:p>
          <a:p>
            <a:r>
              <a:rPr lang="en-US" altLang="zh-CN" sz="1800" b="0" dirty="0"/>
              <a:t>	</a:t>
            </a:r>
            <a:r>
              <a:rPr lang="en-US" altLang="zh-CN" sz="1800" b="0" dirty="0" err="1"/>
              <a:t>newout</a:t>
            </a:r>
            <a:r>
              <a:rPr lang="en-US" altLang="zh-CN" sz="1800" b="0" dirty="0"/>
              <a:t> := </a:t>
            </a:r>
            <a:r>
              <a:rPr lang="en-US" altLang="zh-CN" sz="1800" b="0" dirty="0">
                <a:sym typeface="Symbol" pitchFamily="18" charset="2"/>
              </a:rPr>
              <a:t></a:t>
            </a:r>
            <a:r>
              <a:rPr lang="en-US" altLang="zh-CN" sz="1800" b="0" dirty="0"/>
              <a:t> </a:t>
            </a:r>
            <a:r>
              <a:rPr lang="en-US" altLang="zh-CN" sz="1800" b="0" dirty="0" err="1"/>
              <a:t>LiveIn</a:t>
            </a:r>
            <a:r>
              <a:rPr lang="en-US" altLang="zh-CN" sz="1800" b="0" dirty="0"/>
              <a:t>[p];                 //</a:t>
            </a:r>
            <a:r>
              <a:rPr lang="en-US" altLang="zh-CN" sz="1800" b="0" dirty="0" err="1"/>
              <a:t>p</a:t>
            </a:r>
            <a:r>
              <a:rPr lang="en-US" altLang="zh-CN" sz="1800" b="0" dirty="0" err="1">
                <a:sym typeface="Symbol" pitchFamily="18" charset="2"/>
              </a:rPr>
              <a:t></a:t>
            </a:r>
            <a:r>
              <a:rPr lang="en-US" altLang="zh-CN" sz="1800" b="0" dirty="0" err="1"/>
              <a:t>S</a:t>
            </a:r>
            <a:r>
              <a:rPr lang="en-US" altLang="zh-CN" sz="1800" b="0" dirty="0"/>
              <a:t>[B</a:t>
            </a:r>
            <a:r>
              <a:rPr lang="en-US" altLang="zh-CN" sz="1800" b="0" i="1" baseline="-25000" dirty="0"/>
              <a:t>i</a:t>
            </a:r>
            <a:r>
              <a:rPr lang="en-US" altLang="zh-CN" sz="1800" b="0" dirty="0"/>
              <a:t>]</a:t>
            </a:r>
          </a:p>
          <a:p>
            <a:r>
              <a:rPr lang="en-US" altLang="zh-CN" sz="1800" b="0" dirty="0"/>
              <a:t>                    if </a:t>
            </a:r>
            <a:r>
              <a:rPr lang="en-US" altLang="zh-CN" sz="1800" b="0" dirty="0" err="1"/>
              <a:t>newout</a:t>
            </a:r>
            <a:r>
              <a:rPr lang="en-US" altLang="zh-CN" sz="1800" b="0" dirty="0"/>
              <a:t> </a:t>
            </a:r>
            <a:r>
              <a:rPr lang="en-US" altLang="zh-CN" sz="1800" b="0" dirty="0">
                <a:sym typeface="Symbol" pitchFamily="18" charset="2"/>
              </a:rPr>
              <a:t></a:t>
            </a:r>
            <a:r>
              <a:rPr lang="en-US" altLang="zh-CN" sz="1800" b="0" dirty="0"/>
              <a:t> </a:t>
            </a:r>
            <a:r>
              <a:rPr lang="en-US" altLang="zh-CN" sz="1800" b="0" dirty="0" err="1"/>
              <a:t>LiveOut</a:t>
            </a:r>
            <a:r>
              <a:rPr lang="en-US" altLang="zh-CN" sz="1800" b="0" dirty="0"/>
              <a:t>[B</a:t>
            </a:r>
            <a:r>
              <a:rPr lang="en-US" altLang="zh-CN" sz="1800" b="0" i="1" baseline="-25000" dirty="0"/>
              <a:t>i</a:t>
            </a:r>
            <a:r>
              <a:rPr lang="en-US" altLang="zh-CN" sz="1800" b="0" dirty="0"/>
              <a:t>]  {</a:t>
            </a:r>
          </a:p>
          <a:p>
            <a:r>
              <a:rPr lang="en-US" altLang="zh-CN" sz="1800" b="0" dirty="0"/>
              <a:t>                          change := </a:t>
            </a:r>
            <a:r>
              <a:rPr lang="en-US" altLang="zh-CN" sz="1800" b="0" dirty="0" err="1"/>
              <a:t>ture</a:t>
            </a:r>
            <a:r>
              <a:rPr lang="en-US" altLang="zh-CN" sz="1800" b="0" dirty="0"/>
              <a:t>;     </a:t>
            </a:r>
            <a:r>
              <a:rPr lang="en-US" altLang="zh-CN" sz="1800" b="0" dirty="0" err="1"/>
              <a:t>LiveOut</a:t>
            </a:r>
            <a:r>
              <a:rPr lang="en-US" altLang="zh-CN" sz="1800" b="0" dirty="0"/>
              <a:t>[B</a:t>
            </a:r>
            <a:r>
              <a:rPr lang="en-US" altLang="zh-CN" sz="1800" b="0" i="1" baseline="-25000" dirty="0"/>
              <a:t>i</a:t>
            </a:r>
            <a:r>
              <a:rPr lang="en-US" altLang="zh-CN" sz="1800" b="0" dirty="0"/>
              <a:t>] := </a:t>
            </a:r>
            <a:r>
              <a:rPr lang="en-US" altLang="zh-CN" sz="1800" b="0" dirty="0" err="1"/>
              <a:t>newout</a:t>
            </a:r>
            <a:r>
              <a:rPr lang="en-US" altLang="zh-CN" sz="1800" b="0" dirty="0"/>
              <a:t>;</a:t>
            </a:r>
          </a:p>
          <a:p>
            <a:r>
              <a:rPr lang="en-US" altLang="zh-CN" sz="1800" b="0" dirty="0"/>
              <a:t>                          </a:t>
            </a:r>
            <a:r>
              <a:rPr lang="en-US" altLang="zh-CN" sz="1800" b="0" dirty="0" err="1"/>
              <a:t>LiveIn</a:t>
            </a:r>
            <a:r>
              <a:rPr lang="en-US" altLang="zh-CN" sz="1800" b="0" dirty="0"/>
              <a:t>[B</a:t>
            </a:r>
            <a:r>
              <a:rPr lang="en-US" altLang="zh-CN" sz="1800" b="0" i="1" baseline="-25000" dirty="0"/>
              <a:t>i</a:t>
            </a:r>
            <a:r>
              <a:rPr lang="en-US" altLang="zh-CN" sz="1800" b="0" dirty="0"/>
              <a:t>] : = (</a:t>
            </a:r>
            <a:r>
              <a:rPr lang="en-US" altLang="zh-CN" sz="1800" b="0" dirty="0" err="1"/>
              <a:t>LiveOut</a:t>
            </a:r>
            <a:r>
              <a:rPr lang="en-US" altLang="zh-CN" sz="1800" b="0" dirty="0"/>
              <a:t>[B</a:t>
            </a:r>
            <a:r>
              <a:rPr lang="en-US" altLang="zh-CN" sz="1800" b="0" i="1" baseline="-25000" dirty="0"/>
              <a:t>i</a:t>
            </a:r>
            <a:r>
              <a:rPr lang="en-US" altLang="zh-CN" sz="1800" b="0" dirty="0"/>
              <a:t>] – Def[B</a:t>
            </a:r>
            <a:r>
              <a:rPr lang="en-US" altLang="zh-CN" sz="1800" b="0" i="1" baseline="-25000" dirty="0"/>
              <a:t>i</a:t>
            </a:r>
            <a:r>
              <a:rPr lang="en-US" altLang="zh-CN" sz="1800" b="0" dirty="0"/>
              <a:t>]) </a:t>
            </a:r>
            <a:r>
              <a:rPr lang="en-US" altLang="zh-CN" sz="1800" b="0" dirty="0">
                <a:sym typeface="Symbol" pitchFamily="18" charset="2"/>
              </a:rPr>
              <a:t></a:t>
            </a:r>
            <a:r>
              <a:rPr lang="en-US" altLang="zh-CN" sz="1800" b="0" dirty="0"/>
              <a:t> </a:t>
            </a:r>
            <a:r>
              <a:rPr lang="en-US" altLang="zh-CN" sz="1800" b="0" dirty="0" err="1"/>
              <a:t>LiveUse</a:t>
            </a:r>
            <a:r>
              <a:rPr lang="en-US" altLang="zh-CN" sz="1800" b="0" dirty="0"/>
              <a:t>[B</a:t>
            </a:r>
            <a:r>
              <a:rPr lang="en-US" altLang="zh-CN" sz="1800" b="0" i="1" baseline="-25000" dirty="0"/>
              <a:t>i</a:t>
            </a:r>
            <a:r>
              <a:rPr lang="en-US" altLang="zh-CN" sz="1800" b="0" dirty="0"/>
              <a:t>]</a:t>
            </a:r>
          </a:p>
          <a:p>
            <a:r>
              <a:rPr lang="en-US" altLang="zh-CN" sz="1800" b="0" dirty="0"/>
              <a:t>                   }</a:t>
            </a:r>
          </a:p>
          <a:p>
            <a:r>
              <a:rPr lang="en-US" altLang="zh-CN" sz="1800" b="0" dirty="0"/>
              <a:t>       }</a:t>
            </a:r>
          </a:p>
          <a:p>
            <a:r>
              <a:rPr lang="en-US" altLang="zh-CN" sz="1800" b="0" dirty="0"/>
              <a:t>}</a:t>
            </a:r>
          </a:p>
        </p:txBody>
      </p:sp>
      <p:sp>
        <p:nvSpPr>
          <p:cNvPr id="33796" name="Rectangle 13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sp>
        <p:nvSpPr>
          <p:cNvPr id="33797" name="Text Box 1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95313" y="1196975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活跃变量数据流分析</a:t>
            </a:r>
          </a:p>
        </p:txBody>
      </p:sp>
      <p:sp>
        <p:nvSpPr>
          <p:cNvPr id="3379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125538"/>
            <a:ext cx="8224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活跃变量数据流分析</a:t>
            </a:r>
          </a:p>
        </p:txBody>
      </p:sp>
      <p:sp>
        <p:nvSpPr>
          <p:cNvPr id="34823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Rectangle 15"/>
          <p:cNvSpPr>
            <a:spLocks noChangeArrowheads="1"/>
          </p:cNvSpPr>
          <p:nvPr/>
        </p:nvSpPr>
        <p:spPr bwMode="auto">
          <a:xfrm>
            <a:off x="685800" y="1700213"/>
            <a:ext cx="54705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活跃变量数据流方程求解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1000" dirty="0">
                <a:latin typeface="+mn-lt"/>
                <a:ea typeface="华文楷体" panose="02010600040101010101" pitchFamily="2" charset="-122"/>
              </a:rPr>
              <a:t>   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对于右边的流图，提取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Def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（在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中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定值的变量集合）和 </a:t>
            </a:r>
            <a:r>
              <a:rPr lang="en-US" altLang="zh-CN" sz="2400" b="0" dirty="0" err="1">
                <a:latin typeface="+mn-lt"/>
                <a:ea typeface="华文楷体" panose="02010600040101010101" pitchFamily="2" charset="-122"/>
              </a:rPr>
              <a:t>LiveUse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中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被定值前要引用变量的集合）集合：</a:t>
            </a:r>
          </a:p>
        </p:txBody>
      </p:sp>
      <p:sp>
        <p:nvSpPr>
          <p:cNvPr id="34828" name="Text Box 17"/>
          <p:cNvSpPr txBox="1">
            <a:spLocks noChangeArrowheads="1"/>
          </p:cNvSpPr>
          <p:nvPr/>
        </p:nvSpPr>
        <p:spPr bwMode="auto">
          <a:xfrm>
            <a:off x="1524000" y="4106863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4829" name="Text Box 18"/>
          <p:cNvSpPr txBox="1">
            <a:spLocks noChangeArrowheads="1"/>
          </p:cNvSpPr>
          <p:nvPr/>
        </p:nvSpPr>
        <p:spPr bwMode="auto">
          <a:xfrm>
            <a:off x="1524000" y="4616450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34830" name="Text Box 19"/>
          <p:cNvSpPr txBox="1">
            <a:spLocks noChangeArrowheads="1"/>
          </p:cNvSpPr>
          <p:nvPr/>
        </p:nvSpPr>
        <p:spPr bwMode="auto">
          <a:xfrm>
            <a:off x="1535113" y="5157788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34831" name="Text Box 20"/>
          <p:cNvSpPr txBox="1">
            <a:spLocks noChangeArrowheads="1"/>
          </p:cNvSpPr>
          <p:nvPr/>
        </p:nvSpPr>
        <p:spPr bwMode="auto">
          <a:xfrm>
            <a:off x="1535113" y="566102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34832" name="Rectangle 22"/>
          <p:cNvSpPr>
            <a:spLocks noChangeArrowheads="1"/>
          </p:cNvSpPr>
          <p:nvPr/>
        </p:nvSpPr>
        <p:spPr bwMode="auto">
          <a:xfrm>
            <a:off x="2365375" y="3573463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Def</a:t>
            </a:r>
          </a:p>
        </p:txBody>
      </p:sp>
      <p:sp>
        <p:nvSpPr>
          <p:cNvPr id="34833" name="Rectangle 24"/>
          <p:cNvSpPr>
            <a:spLocks noChangeArrowheads="1"/>
          </p:cNvSpPr>
          <p:nvPr/>
        </p:nvSpPr>
        <p:spPr bwMode="auto">
          <a:xfrm>
            <a:off x="3581400" y="3573463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LiveUse</a:t>
            </a:r>
          </a:p>
        </p:txBody>
      </p:sp>
      <p:sp>
        <p:nvSpPr>
          <p:cNvPr id="34834" name="Rectangle 26"/>
          <p:cNvSpPr>
            <a:spLocks noChangeArrowheads="1"/>
          </p:cNvSpPr>
          <p:nvPr/>
        </p:nvSpPr>
        <p:spPr bwMode="auto">
          <a:xfrm>
            <a:off x="2365375" y="4106863"/>
            <a:ext cx="766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4835" name="Line 27"/>
          <p:cNvSpPr>
            <a:spLocks noChangeShapeType="1"/>
          </p:cNvSpPr>
          <p:nvPr/>
        </p:nvSpPr>
        <p:spPr bwMode="auto">
          <a:xfrm>
            <a:off x="1447800" y="4030663"/>
            <a:ext cx="35052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36" name="Line 28"/>
          <p:cNvSpPr>
            <a:spLocks noChangeShapeType="1"/>
          </p:cNvSpPr>
          <p:nvPr/>
        </p:nvSpPr>
        <p:spPr bwMode="auto">
          <a:xfrm>
            <a:off x="2051050" y="3573463"/>
            <a:ext cx="0" cy="309562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37" name="Rectangle 29"/>
          <p:cNvSpPr>
            <a:spLocks noChangeArrowheads="1"/>
          </p:cNvSpPr>
          <p:nvPr/>
        </p:nvSpPr>
        <p:spPr bwMode="auto">
          <a:xfrm>
            <a:off x="2418358" y="4646463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{</a:t>
            </a:r>
            <a:r>
              <a:rPr lang="en-US" altLang="zh-CN" sz="1800" b="0" dirty="0">
                <a:ea typeface="楷体_GB2312" pitchFamily="49" charset="-122"/>
              </a:rPr>
              <a:t>I</a:t>
            </a:r>
            <a:r>
              <a:rPr lang="en-US" altLang="zh-CN" sz="1800" dirty="0">
                <a:ea typeface="楷体_GB2312" pitchFamily="49" charset="-122"/>
              </a:rPr>
              <a:t>}</a:t>
            </a:r>
          </a:p>
        </p:txBody>
      </p:sp>
      <p:sp>
        <p:nvSpPr>
          <p:cNvPr id="34840" name="Rectangle 38"/>
          <p:cNvSpPr>
            <a:spLocks noChangeArrowheads="1"/>
          </p:cNvSpPr>
          <p:nvPr/>
        </p:nvSpPr>
        <p:spPr bwMode="auto">
          <a:xfrm>
            <a:off x="3852863" y="5149850"/>
            <a:ext cx="503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{</a:t>
            </a:r>
            <a:r>
              <a:rPr lang="en-US" altLang="zh-CN" sz="1800" b="0" dirty="0">
                <a:ea typeface="楷体_GB2312" pitchFamily="49" charset="-122"/>
              </a:rPr>
              <a:t>J</a:t>
            </a:r>
            <a:r>
              <a:rPr lang="en-US" altLang="zh-CN" sz="1800" dirty="0">
                <a:ea typeface="楷体_GB2312" pitchFamily="49" charset="-122"/>
              </a:rPr>
              <a:t>}</a:t>
            </a:r>
          </a:p>
        </p:txBody>
      </p:sp>
      <p:sp>
        <p:nvSpPr>
          <p:cNvPr id="34841" name="Rectangle 50"/>
          <p:cNvSpPr>
            <a:spLocks noChangeArrowheads="1"/>
          </p:cNvSpPr>
          <p:nvPr/>
        </p:nvSpPr>
        <p:spPr bwMode="auto">
          <a:xfrm>
            <a:off x="3905250" y="4217988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 dirty="0">
                <a:cs typeface="Times New Roman" pitchFamily="18" charset="0"/>
              </a:rPr>
              <a:t>Ø</a:t>
            </a:r>
          </a:p>
        </p:txBody>
      </p:sp>
      <p:sp>
        <p:nvSpPr>
          <p:cNvPr id="34842" name="Rectangle 51"/>
          <p:cNvSpPr>
            <a:spLocks noChangeArrowheads="1"/>
          </p:cNvSpPr>
          <p:nvPr/>
        </p:nvSpPr>
        <p:spPr bwMode="auto">
          <a:xfrm>
            <a:off x="3905250" y="4724400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 dirty="0">
                <a:cs typeface="Times New Roman" pitchFamily="18" charset="0"/>
              </a:rPr>
              <a:t>Ø</a:t>
            </a:r>
          </a:p>
        </p:txBody>
      </p:sp>
      <p:sp>
        <p:nvSpPr>
          <p:cNvPr id="34843" name="Rectangle 52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graphicFrame>
        <p:nvGraphicFramePr>
          <p:cNvPr id="34844" name="Object 53"/>
          <p:cNvGraphicFramePr>
            <a:graphicFrameLocks noChangeAspect="1"/>
          </p:cNvGraphicFramePr>
          <p:nvPr/>
        </p:nvGraphicFramePr>
        <p:xfrm>
          <a:off x="6300788" y="1773238"/>
          <a:ext cx="269557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Visio" r:id="rId4" imgW="2299716" imgH="3774034" progId="Visio.Drawing.11">
                  <p:embed/>
                </p:oleObj>
              </mc:Choice>
              <mc:Fallback>
                <p:oleObj name="Visio" r:id="rId4" imgW="2299716" imgH="3774034" progId="Visio.Drawing.11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73238"/>
                        <a:ext cx="269557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5" name="Text Box 54"/>
          <p:cNvSpPr txBox="1">
            <a:spLocks noChangeArrowheads="1"/>
          </p:cNvSpPr>
          <p:nvPr/>
        </p:nvSpPr>
        <p:spPr bwMode="auto">
          <a:xfrm>
            <a:off x="1547813" y="6200775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34846" name="Rectangle 57"/>
          <p:cNvSpPr>
            <a:spLocks noChangeArrowheads="1"/>
          </p:cNvSpPr>
          <p:nvPr/>
        </p:nvSpPr>
        <p:spPr bwMode="auto">
          <a:xfrm>
            <a:off x="3851275" y="5726113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4847" name="Rectangle 58"/>
          <p:cNvSpPr>
            <a:spLocks noChangeArrowheads="1"/>
          </p:cNvSpPr>
          <p:nvPr/>
        </p:nvSpPr>
        <p:spPr bwMode="auto">
          <a:xfrm>
            <a:off x="3779838" y="6230938"/>
            <a:ext cx="766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4848" name="Rectangle 59"/>
          <p:cNvSpPr>
            <a:spLocks noChangeArrowheads="1"/>
          </p:cNvSpPr>
          <p:nvPr/>
        </p:nvSpPr>
        <p:spPr bwMode="auto">
          <a:xfrm>
            <a:off x="2411413" y="6308725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34" name="Rectangle 50"/>
          <p:cNvSpPr>
            <a:spLocks noChangeArrowheads="1"/>
          </p:cNvSpPr>
          <p:nvPr/>
        </p:nvSpPr>
        <p:spPr bwMode="auto">
          <a:xfrm>
            <a:off x="2409850" y="5301208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 dirty="0">
                <a:cs typeface="Times New Roman" pitchFamily="18" charset="0"/>
              </a:rPr>
              <a:t>Ø</a:t>
            </a:r>
          </a:p>
        </p:txBody>
      </p:sp>
      <p:sp>
        <p:nvSpPr>
          <p:cNvPr id="35" name="Rectangle 50"/>
          <p:cNvSpPr>
            <a:spLocks noChangeArrowheads="1"/>
          </p:cNvSpPr>
          <p:nvPr/>
        </p:nvSpPr>
        <p:spPr bwMode="auto">
          <a:xfrm>
            <a:off x="2409850" y="5802213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 dirty="0">
                <a:cs typeface="Times New Roman" pitchFamily="18" charset="0"/>
              </a:rPr>
              <a:t>Ø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066800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活跃变量数据流分析</a:t>
            </a:r>
          </a:p>
        </p:txBody>
      </p:sp>
      <p:sp>
        <p:nvSpPr>
          <p:cNvPr id="3584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Text Box 13"/>
          <p:cNvSpPr txBox="1">
            <a:spLocks noChangeArrowheads="1"/>
          </p:cNvSpPr>
          <p:nvPr/>
        </p:nvSpPr>
        <p:spPr bwMode="auto">
          <a:xfrm>
            <a:off x="1143000" y="4033838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5852" name="Text Box 14"/>
          <p:cNvSpPr txBox="1">
            <a:spLocks noChangeArrowheads="1"/>
          </p:cNvSpPr>
          <p:nvPr/>
        </p:nvSpPr>
        <p:spPr bwMode="auto">
          <a:xfrm>
            <a:off x="1143000" y="45815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35853" name="Text Box 15"/>
          <p:cNvSpPr txBox="1">
            <a:spLocks noChangeArrowheads="1"/>
          </p:cNvSpPr>
          <p:nvPr/>
        </p:nvSpPr>
        <p:spPr bwMode="auto">
          <a:xfrm>
            <a:off x="1154113" y="5157788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35854" name="Text Box 16"/>
          <p:cNvSpPr txBox="1">
            <a:spLocks noChangeArrowheads="1"/>
          </p:cNvSpPr>
          <p:nvPr/>
        </p:nvSpPr>
        <p:spPr bwMode="auto">
          <a:xfrm>
            <a:off x="1154113" y="5734050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35855" name="Rectangle 17"/>
          <p:cNvSpPr>
            <a:spLocks noChangeArrowheads="1"/>
          </p:cNvSpPr>
          <p:nvPr/>
        </p:nvSpPr>
        <p:spPr bwMode="auto">
          <a:xfrm>
            <a:off x="1676400" y="3500438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Def</a:t>
            </a:r>
          </a:p>
        </p:txBody>
      </p:sp>
      <p:sp>
        <p:nvSpPr>
          <p:cNvPr id="35856" name="Rectangle 18"/>
          <p:cNvSpPr>
            <a:spLocks noChangeArrowheads="1"/>
          </p:cNvSpPr>
          <p:nvPr/>
        </p:nvSpPr>
        <p:spPr bwMode="auto">
          <a:xfrm>
            <a:off x="2209800" y="350043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LiveUse</a:t>
            </a:r>
          </a:p>
        </p:txBody>
      </p:sp>
      <p:sp>
        <p:nvSpPr>
          <p:cNvPr id="35857" name="Line 20"/>
          <p:cNvSpPr>
            <a:spLocks noChangeShapeType="1"/>
          </p:cNvSpPr>
          <p:nvPr/>
        </p:nvSpPr>
        <p:spPr bwMode="auto">
          <a:xfrm>
            <a:off x="1143000" y="3957638"/>
            <a:ext cx="4038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8" name="Line 21"/>
          <p:cNvSpPr>
            <a:spLocks noChangeShapeType="1"/>
          </p:cNvSpPr>
          <p:nvPr/>
        </p:nvSpPr>
        <p:spPr bwMode="auto">
          <a:xfrm>
            <a:off x="1600200" y="3500438"/>
            <a:ext cx="19050" cy="3357562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859" name="Rectangle 30"/>
          <p:cNvSpPr>
            <a:spLocks noChangeArrowheads="1"/>
          </p:cNvSpPr>
          <p:nvPr/>
        </p:nvSpPr>
        <p:spPr bwMode="auto">
          <a:xfrm>
            <a:off x="3200400" y="350043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LiveOut</a:t>
            </a:r>
          </a:p>
        </p:txBody>
      </p:sp>
      <p:sp>
        <p:nvSpPr>
          <p:cNvPr id="35860" name="Rectangle 35"/>
          <p:cNvSpPr>
            <a:spLocks noChangeArrowheads="1"/>
          </p:cNvSpPr>
          <p:nvPr/>
        </p:nvSpPr>
        <p:spPr bwMode="auto">
          <a:xfrm>
            <a:off x="4191000" y="350043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LiveIn</a:t>
            </a:r>
          </a:p>
        </p:txBody>
      </p:sp>
      <p:sp>
        <p:nvSpPr>
          <p:cNvPr id="35861" name="Rectangle 12"/>
          <p:cNvSpPr>
            <a:spLocks noChangeArrowheads="1"/>
          </p:cNvSpPr>
          <p:nvPr/>
        </p:nvSpPr>
        <p:spPr bwMode="auto">
          <a:xfrm>
            <a:off x="685800" y="1600200"/>
            <a:ext cx="57578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活跃变量数据流方程求解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1000">
                <a:latin typeface="+mn-lt"/>
                <a:ea typeface="华文楷体" panose="02010600040101010101" pitchFamily="2" charset="-122"/>
              </a:rPr>
              <a:t>   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b="0">
                <a:solidFill>
                  <a:schemeClr val="tx2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b="0">
                <a:latin typeface="+mn-lt"/>
                <a:ea typeface="华文楷体" panose="02010600040101010101" pitchFamily="2" charset="-122"/>
              </a:rPr>
              <a:t>LiveIn(B)= LiveUse(B)∪(LiveOut(B)- Def(B))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en-US" altLang="zh-CN" sz="1000" b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en-US" altLang="zh-CN" sz="2000" b="0">
                <a:latin typeface="+mn-lt"/>
                <a:ea typeface="华文楷体" panose="02010600040101010101" pitchFamily="2" charset="-122"/>
              </a:rPr>
              <a:t>LiveOut(B) = </a:t>
            </a:r>
            <a:r>
              <a:rPr lang="en-US" altLang="zh-CN" sz="2000" b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000" b="0">
                <a:latin typeface="+mn-lt"/>
                <a:ea typeface="华文楷体" panose="02010600040101010101" pitchFamily="2" charset="-122"/>
              </a:rPr>
              <a:t>   LiveIn(s)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2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5862" name="Text Box 40"/>
          <p:cNvSpPr txBox="1">
            <a:spLocks noChangeArrowheads="1"/>
          </p:cNvSpPr>
          <p:nvPr/>
        </p:nvSpPr>
        <p:spPr bwMode="auto">
          <a:xfrm>
            <a:off x="3132138" y="3068638"/>
            <a:ext cx="8588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600" i="1">
                <a:ea typeface="楷体_GB2312" pitchFamily="49" charset="-122"/>
              </a:rPr>
              <a:t>s</a:t>
            </a:r>
            <a:r>
              <a:rPr lang="en-US" altLang="zh-CN" sz="1600"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1600" i="1">
                <a:ea typeface="楷体_GB2312" pitchFamily="49" charset="-122"/>
              </a:rPr>
              <a:t>S</a:t>
            </a:r>
            <a:r>
              <a:rPr lang="en-US" altLang="zh-CN" sz="1600">
                <a:ea typeface="楷体_GB2312" pitchFamily="49" charset="-122"/>
              </a:rPr>
              <a:t>[</a:t>
            </a:r>
            <a:r>
              <a:rPr lang="en-US" altLang="zh-CN" sz="1600" i="1">
                <a:ea typeface="楷体_GB2312" pitchFamily="49" charset="-122"/>
              </a:rPr>
              <a:t>B</a:t>
            </a:r>
            <a:r>
              <a:rPr lang="en-US" altLang="zh-CN" sz="1600">
                <a:ea typeface="楷体_GB2312" pitchFamily="49" charset="-122"/>
              </a:rPr>
              <a:t>]</a:t>
            </a:r>
          </a:p>
        </p:txBody>
      </p:sp>
      <p:sp>
        <p:nvSpPr>
          <p:cNvPr id="35863" name="Rectangle 48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graphicFrame>
        <p:nvGraphicFramePr>
          <p:cNvPr id="35864" name="Object 49"/>
          <p:cNvGraphicFramePr>
            <a:graphicFrameLocks noChangeAspect="1"/>
          </p:cNvGraphicFramePr>
          <p:nvPr/>
        </p:nvGraphicFramePr>
        <p:xfrm>
          <a:off x="6300788" y="1773238"/>
          <a:ext cx="269557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Visio" r:id="rId5" imgW="2299716" imgH="3774034" progId="Visio.Drawing.11">
                  <p:embed/>
                </p:oleObj>
              </mc:Choice>
              <mc:Fallback>
                <p:oleObj name="Visio" r:id="rId5" imgW="2299716" imgH="3774034" progId="Visio.Drawing.11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73238"/>
                        <a:ext cx="269557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5" name="Text Box 50"/>
          <p:cNvSpPr txBox="1">
            <a:spLocks noChangeArrowheads="1"/>
          </p:cNvSpPr>
          <p:nvPr/>
        </p:nvSpPr>
        <p:spPr bwMode="auto">
          <a:xfrm>
            <a:off x="1184275" y="6269038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665654" name="Rectangle 54"/>
          <p:cNvSpPr>
            <a:spLocks noChangeArrowheads="1"/>
          </p:cNvSpPr>
          <p:nvPr/>
        </p:nvSpPr>
        <p:spPr bwMode="auto">
          <a:xfrm>
            <a:off x="3554413" y="6437313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>
                <a:solidFill>
                  <a:srgbClr val="800080"/>
                </a:solidFill>
                <a:cs typeface="Times New Roman" pitchFamily="18" charset="0"/>
              </a:rPr>
              <a:t>Ø</a:t>
            </a:r>
          </a:p>
        </p:txBody>
      </p:sp>
      <p:sp>
        <p:nvSpPr>
          <p:cNvPr id="35867" name="Rectangle 55"/>
          <p:cNvSpPr>
            <a:spLocks noChangeArrowheads="1"/>
          </p:cNvSpPr>
          <p:nvPr/>
        </p:nvSpPr>
        <p:spPr bwMode="auto">
          <a:xfrm>
            <a:off x="1644650" y="4070350"/>
            <a:ext cx="766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5868" name="Rectangle 56"/>
          <p:cNvSpPr>
            <a:spLocks noChangeArrowheads="1"/>
          </p:cNvSpPr>
          <p:nvPr/>
        </p:nvSpPr>
        <p:spPr bwMode="auto">
          <a:xfrm>
            <a:off x="2365375" y="6302375"/>
            <a:ext cx="766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5869" name="Rectangle 57"/>
          <p:cNvSpPr>
            <a:spLocks noChangeArrowheads="1"/>
          </p:cNvSpPr>
          <p:nvPr/>
        </p:nvSpPr>
        <p:spPr bwMode="auto">
          <a:xfrm>
            <a:off x="1698625" y="4581525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{</a:t>
            </a:r>
            <a:r>
              <a:rPr lang="en-US" altLang="zh-CN" sz="1800" b="0" dirty="0">
                <a:ea typeface="楷体_GB2312" pitchFamily="49" charset="-122"/>
              </a:rPr>
              <a:t>I</a:t>
            </a:r>
            <a:r>
              <a:rPr lang="en-US" altLang="zh-CN" sz="1800" dirty="0">
                <a:ea typeface="楷体_GB2312" pitchFamily="49" charset="-122"/>
              </a:rPr>
              <a:t>}</a:t>
            </a:r>
          </a:p>
        </p:txBody>
      </p:sp>
      <p:sp>
        <p:nvSpPr>
          <p:cNvPr id="35870" name="Rectangle 58"/>
          <p:cNvSpPr>
            <a:spLocks noChangeArrowheads="1"/>
          </p:cNvSpPr>
          <p:nvPr/>
        </p:nvSpPr>
        <p:spPr bwMode="auto">
          <a:xfrm>
            <a:off x="2484438" y="4149725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35871" name="Rectangle 59"/>
          <p:cNvSpPr>
            <a:spLocks noChangeArrowheads="1"/>
          </p:cNvSpPr>
          <p:nvPr/>
        </p:nvSpPr>
        <p:spPr bwMode="auto">
          <a:xfrm>
            <a:off x="2484438" y="4722813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35874" name="Rectangle 62"/>
          <p:cNvSpPr>
            <a:spLocks noChangeArrowheads="1"/>
          </p:cNvSpPr>
          <p:nvPr/>
        </p:nvSpPr>
        <p:spPr bwMode="auto">
          <a:xfrm>
            <a:off x="2439988" y="51498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5875" name="Rectangle 63"/>
          <p:cNvSpPr>
            <a:spLocks noChangeArrowheads="1"/>
          </p:cNvSpPr>
          <p:nvPr/>
        </p:nvSpPr>
        <p:spPr bwMode="auto">
          <a:xfrm>
            <a:off x="2439988" y="572611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665665" name="Rectangle 65"/>
          <p:cNvSpPr>
            <a:spLocks noChangeArrowheads="1"/>
          </p:cNvSpPr>
          <p:nvPr/>
        </p:nvSpPr>
        <p:spPr bwMode="auto">
          <a:xfrm>
            <a:off x="3562350" y="4149725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665666" name="Rectangle 66"/>
          <p:cNvSpPr>
            <a:spLocks noChangeArrowheads="1"/>
          </p:cNvSpPr>
          <p:nvPr/>
        </p:nvSpPr>
        <p:spPr bwMode="auto">
          <a:xfrm>
            <a:off x="3562350" y="4722813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665667" name="Rectangle 67"/>
          <p:cNvSpPr>
            <a:spLocks noChangeArrowheads="1"/>
          </p:cNvSpPr>
          <p:nvPr/>
        </p:nvSpPr>
        <p:spPr bwMode="auto">
          <a:xfrm>
            <a:off x="3563938" y="5297488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665668" name="Rectangle 68"/>
          <p:cNvSpPr>
            <a:spLocks noChangeArrowheads="1"/>
          </p:cNvSpPr>
          <p:nvPr/>
        </p:nvSpPr>
        <p:spPr bwMode="auto">
          <a:xfrm>
            <a:off x="3562350" y="5873750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665669" name="Rectangle 69"/>
          <p:cNvSpPr>
            <a:spLocks noChangeArrowheads="1"/>
          </p:cNvSpPr>
          <p:nvPr/>
        </p:nvSpPr>
        <p:spPr bwMode="auto">
          <a:xfrm>
            <a:off x="4356100" y="6302375"/>
            <a:ext cx="766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665670" name="Rectangle 70"/>
          <p:cNvSpPr>
            <a:spLocks noChangeArrowheads="1"/>
          </p:cNvSpPr>
          <p:nvPr/>
        </p:nvSpPr>
        <p:spPr bwMode="auto">
          <a:xfrm>
            <a:off x="4475163" y="4149725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665671" name="Rectangle 71"/>
          <p:cNvSpPr>
            <a:spLocks noChangeArrowheads="1"/>
          </p:cNvSpPr>
          <p:nvPr/>
        </p:nvSpPr>
        <p:spPr bwMode="auto">
          <a:xfrm>
            <a:off x="4475163" y="4722813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665672" name="Rectangle 72"/>
          <p:cNvSpPr>
            <a:spLocks noChangeArrowheads="1"/>
          </p:cNvSpPr>
          <p:nvPr/>
        </p:nvSpPr>
        <p:spPr bwMode="auto">
          <a:xfrm>
            <a:off x="4430713" y="51498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665673" name="Rectangle 73"/>
          <p:cNvSpPr>
            <a:spLocks noChangeArrowheads="1"/>
          </p:cNvSpPr>
          <p:nvPr/>
        </p:nvSpPr>
        <p:spPr bwMode="auto">
          <a:xfrm>
            <a:off x="4430713" y="572611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1689770" y="6308725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1688207" y="5301208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 dirty="0">
                <a:cs typeface="Times New Roman" pitchFamily="18" charset="0"/>
              </a:rPr>
              <a:t>Ø</a:t>
            </a:r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1688207" y="5802213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 dirty="0">
                <a:cs typeface="Times New Roman" pitchFamily="18" charset="0"/>
              </a:rPr>
              <a:t>Ø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6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6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6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4" grpId="0"/>
      <p:bldP spid="665665" grpId="0"/>
      <p:bldP spid="665666" grpId="0"/>
      <p:bldP spid="665667" grpId="0"/>
      <p:bldP spid="665668" grpId="0"/>
      <p:bldP spid="665669" grpId="0"/>
      <p:bldP spid="665670" grpId="0"/>
      <p:bldP spid="665671" grpId="0"/>
      <p:bldP spid="665672" grpId="0"/>
      <p:bldP spid="6656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066800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活跃变量数据流分析</a:t>
            </a:r>
          </a:p>
        </p:txBody>
      </p:sp>
      <p:sp>
        <p:nvSpPr>
          <p:cNvPr id="3687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Text Box 13"/>
          <p:cNvSpPr txBox="1">
            <a:spLocks noChangeArrowheads="1"/>
          </p:cNvSpPr>
          <p:nvPr/>
        </p:nvSpPr>
        <p:spPr bwMode="auto">
          <a:xfrm>
            <a:off x="1143000" y="4033838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6876" name="Text Box 14"/>
          <p:cNvSpPr txBox="1">
            <a:spLocks noChangeArrowheads="1"/>
          </p:cNvSpPr>
          <p:nvPr/>
        </p:nvSpPr>
        <p:spPr bwMode="auto">
          <a:xfrm>
            <a:off x="1143000" y="45815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36877" name="Text Box 15"/>
          <p:cNvSpPr txBox="1">
            <a:spLocks noChangeArrowheads="1"/>
          </p:cNvSpPr>
          <p:nvPr/>
        </p:nvSpPr>
        <p:spPr bwMode="auto">
          <a:xfrm>
            <a:off x="1154113" y="5157788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36878" name="Text Box 16"/>
          <p:cNvSpPr txBox="1">
            <a:spLocks noChangeArrowheads="1"/>
          </p:cNvSpPr>
          <p:nvPr/>
        </p:nvSpPr>
        <p:spPr bwMode="auto">
          <a:xfrm>
            <a:off x="1154113" y="5734050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36879" name="Rectangle 17"/>
          <p:cNvSpPr>
            <a:spLocks noChangeArrowheads="1"/>
          </p:cNvSpPr>
          <p:nvPr/>
        </p:nvSpPr>
        <p:spPr bwMode="auto">
          <a:xfrm>
            <a:off x="1676400" y="3500438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Def</a:t>
            </a:r>
          </a:p>
        </p:txBody>
      </p:sp>
      <p:sp>
        <p:nvSpPr>
          <p:cNvPr id="36880" name="Rectangle 18"/>
          <p:cNvSpPr>
            <a:spLocks noChangeArrowheads="1"/>
          </p:cNvSpPr>
          <p:nvPr/>
        </p:nvSpPr>
        <p:spPr bwMode="auto">
          <a:xfrm>
            <a:off x="2209800" y="350043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LiveUse</a:t>
            </a:r>
          </a:p>
        </p:txBody>
      </p:sp>
      <p:sp>
        <p:nvSpPr>
          <p:cNvPr id="36881" name="Line 19"/>
          <p:cNvSpPr>
            <a:spLocks noChangeShapeType="1"/>
          </p:cNvSpPr>
          <p:nvPr/>
        </p:nvSpPr>
        <p:spPr bwMode="auto">
          <a:xfrm>
            <a:off x="1143000" y="3957638"/>
            <a:ext cx="4038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82" name="Line 20"/>
          <p:cNvSpPr>
            <a:spLocks noChangeShapeType="1"/>
          </p:cNvSpPr>
          <p:nvPr/>
        </p:nvSpPr>
        <p:spPr bwMode="auto">
          <a:xfrm>
            <a:off x="1600200" y="3500438"/>
            <a:ext cx="19050" cy="3357562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883" name="Rectangle 21"/>
          <p:cNvSpPr>
            <a:spLocks noChangeArrowheads="1"/>
          </p:cNvSpPr>
          <p:nvPr/>
        </p:nvSpPr>
        <p:spPr bwMode="auto">
          <a:xfrm>
            <a:off x="3200400" y="350043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LiveOut</a:t>
            </a:r>
          </a:p>
        </p:txBody>
      </p:sp>
      <p:sp>
        <p:nvSpPr>
          <p:cNvPr id="36884" name="Rectangle 22"/>
          <p:cNvSpPr>
            <a:spLocks noChangeArrowheads="1"/>
          </p:cNvSpPr>
          <p:nvPr/>
        </p:nvSpPr>
        <p:spPr bwMode="auto">
          <a:xfrm>
            <a:off x="4191000" y="350043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LiveIn</a:t>
            </a:r>
          </a:p>
        </p:txBody>
      </p:sp>
      <p:sp>
        <p:nvSpPr>
          <p:cNvPr id="36885" name="Rectangle 23"/>
          <p:cNvSpPr>
            <a:spLocks noChangeArrowheads="1"/>
          </p:cNvSpPr>
          <p:nvPr/>
        </p:nvSpPr>
        <p:spPr bwMode="auto">
          <a:xfrm>
            <a:off x="685800" y="1600200"/>
            <a:ext cx="57578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活跃变量数据流方程求解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1000">
                <a:latin typeface="+mn-lt"/>
                <a:ea typeface="华文楷体" panose="02010600040101010101" pitchFamily="2" charset="-122"/>
              </a:rPr>
              <a:t>   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b="0">
                <a:solidFill>
                  <a:schemeClr val="tx2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b="0">
                <a:latin typeface="+mn-lt"/>
                <a:ea typeface="华文楷体" panose="02010600040101010101" pitchFamily="2" charset="-122"/>
              </a:rPr>
              <a:t>LiveIn(B)= LiveUse(B)∪(LiveOut(B)- Def(B))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en-US" altLang="zh-CN" sz="1000" b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en-US" altLang="zh-CN" sz="2000" b="0">
                <a:latin typeface="+mn-lt"/>
                <a:ea typeface="华文楷体" panose="02010600040101010101" pitchFamily="2" charset="-122"/>
              </a:rPr>
              <a:t>LiveOut(B) = </a:t>
            </a:r>
            <a:r>
              <a:rPr lang="en-US" altLang="zh-CN" sz="2000" b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000" b="0">
                <a:latin typeface="+mn-lt"/>
                <a:ea typeface="华文楷体" panose="02010600040101010101" pitchFamily="2" charset="-122"/>
              </a:rPr>
              <a:t>   LiveIn(s)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2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6886" name="Text Box 24"/>
          <p:cNvSpPr txBox="1">
            <a:spLocks noChangeArrowheads="1"/>
          </p:cNvSpPr>
          <p:nvPr/>
        </p:nvSpPr>
        <p:spPr bwMode="auto">
          <a:xfrm>
            <a:off x="3132138" y="3068638"/>
            <a:ext cx="8588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600" i="1">
                <a:ea typeface="楷体_GB2312" pitchFamily="49" charset="-122"/>
              </a:rPr>
              <a:t>s</a:t>
            </a:r>
            <a:r>
              <a:rPr lang="en-US" altLang="zh-CN" sz="1600"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1600" i="1">
                <a:ea typeface="楷体_GB2312" pitchFamily="49" charset="-122"/>
              </a:rPr>
              <a:t>S</a:t>
            </a:r>
            <a:r>
              <a:rPr lang="en-US" altLang="zh-CN" sz="1600">
                <a:ea typeface="楷体_GB2312" pitchFamily="49" charset="-122"/>
              </a:rPr>
              <a:t>[</a:t>
            </a:r>
            <a:r>
              <a:rPr lang="en-US" altLang="zh-CN" sz="1600" i="1">
                <a:ea typeface="楷体_GB2312" pitchFamily="49" charset="-122"/>
              </a:rPr>
              <a:t>B</a:t>
            </a:r>
            <a:r>
              <a:rPr lang="en-US" altLang="zh-CN" sz="1600">
                <a:ea typeface="楷体_GB2312" pitchFamily="49" charset="-122"/>
              </a:rPr>
              <a:t>]</a:t>
            </a:r>
          </a:p>
        </p:txBody>
      </p:sp>
      <p:sp>
        <p:nvSpPr>
          <p:cNvPr id="36887" name="Rectangle 25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graphicFrame>
        <p:nvGraphicFramePr>
          <p:cNvPr id="36888" name="Object 26"/>
          <p:cNvGraphicFramePr>
            <a:graphicFrameLocks noChangeAspect="1"/>
          </p:cNvGraphicFramePr>
          <p:nvPr/>
        </p:nvGraphicFramePr>
        <p:xfrm>
          <a:off x="6300788" y="1773238"/>
          <a:ext cx="269557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Visio" r:id="rId4" imgW="2299716" imgH="3774034" progId="Visio.Drawing.11">
                  <p:embed/>
                </p:oleObj>
              </mc:Choice>
              <mc:Fallback>
                <p:oleObj name="Visio" r:id="rId4" imgW="2299716" imgH="3774034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73238"/>
                        <a:ext cx="269557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9" name="Text Box 27"/>
          <p:cNvSpPr txBox="1">
            <a:spLocks noChangeArrowheads="1"/>
          </p:cNvSpPr>
          <p:nvPr/>
        </p:nvSpPr>
        <p:spPr bwMode="auto">
          <a:xfrm>
            <a:off x="1184275" y="6269038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36890" name="Rectangle 29"/>
          <p:cNvSpPr>
            <a:spLocks noChangeArrowheads="1"/>
          </p:cNvSpPr>
          <p:nvPr/>
        </p:nvSpPr>
        <p:spPr bwMode="auto">
          <a:xfrm>
            <a:off x="1644650" y="4070350"/>
            <a:ext cx="766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6891" name="Rectangle 30"/>
          <p:cNvSpPr>
            <a:spLocks noChangeArrowheads="1"/>
          </p:cNvSpPr>
          <p:nvPr/>
        </p:nvSpPr>
        <p:spPr bwMode="auto">
          <a:xfrm>
            <a:off x="2365375" y="6302375"/>
            <a:ext cx="766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6892" name="Rectangle 31"/>
          <p:cNvSpPr>
            <a:spLocks noChangeArrowheads="1"/>
          </p:cNvSpPr>
          <p:nvPr/>
        </p:nvSpPr>
        <p:spPr bwMode="auto">
          <a:xfrm>
            <a:off x="1698625" y="4581525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6893" name="Rectangle 32"/>
          <p:cNvSpPr>
            <a:spLocks noChangeArrowheads="1"/>
          </p:cNvSpPr>
          <p:nvPr/>
        </p:nvSpPr>
        <p:spPr bwMode="auto">
          <a:xfrm>
            <a:off x="2484438" y="4149725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36894" name="Rectangle 33"/>
          <p:cNvSpPr>
            <a:spLocks noChangeArrowheads="1"/>
          </p:cNvSpPr>
          <p:nvPr/>
        </p:nvSpPr>
        <p:spPr bwMode="auto">
          <a:xfrm>
            <a:off x="2484438" y="4722813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36897" name="Rectangle 36"/>
          <p:cNvSpPr>
            <a:spLocks noChangeArrowheads="1"/>
          </p:cNvSpPr>
          <p:nvPr/>
        </p:nvSpPr>
        <p:spPr bwMode="auto">
          <a:xfrm>
            <a:off x="2439988" y="51498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6898" name="Rectangle 37"/>
          <p:cNvSpPr>
            <a:spLocks noChangeArrowheads="1"/>
          </p:cNvSpPr>
          <p:nvPr/>
        </p:nvSpPr>
        <p:spPr bwMode="auto">
          <a:xfrm>
            <a:off x="2439988" y="572611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6900" name="Rectangle 39"/>
          <p:cNvSpPr>
            <a:spLocks noChangeArrowheads="1"/>
          </p:cNvSpPr>
          <p:nvPr/>
        </p:nvSpPr>
        <p:spPr bwMode="auto">
          <a:xfrm>
            <a:off x="3562350" y="4149725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36901" name="Rectangle 43"/>
          <p:cNvSpPr>
            <a:spLocks noChangeArrowheads="1"/>
          </p:cNvSpPr>
          <p:nvPr/>
        </p:nvSpPr>
        <p:spPr bwMode="auto">
          <a:xfrm>
            <a:off x="4356100" y="6302375"/>
            <a:ext cx="766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6902" name="Rectangle 44"/>
          <p:cNvSpPr>
            <a:spLocks noChangeArrowheads="1"/>
          </p:cNvSpPr>
          <p:nvPr/>
        </p:nvSpPr>
        <p:spPr bwMode="auto">
          <a:xfrm>
            <a:off x="4475163" y="4149725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36903" name="Rectangle 45"/>
          <p:cNvSpPr>
            <a:spLocks noChangeArrowheads="1"/>
          </p:cNvSpPr>
          <p:nvPr/>
        </p:nvSpPr>
        <p:spPr bwMode="auto">
          <a:xfrm>
            <a:off x="4475163" y="4722813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36904" name="Rectangle 46"/>
          <p:cNvSpPr>
            <a:spLocks noChangeArrowheads="1"/>
          </p:cNvSpPr>
          <p:nvPr/>
        </p:nvSpPr>
        <p:spPr bwMode="auto">
          <a:xfrm>
            <a:off x="4430713" y="51498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6905" name="Rectangle 47"/>
          <p:cNvSpPr>
            <a:spLocks noChangeArrowheads="1"/>
          </p:cNvSpPr>
          <p:nvPr/>
        </p:nvSpPr>
        <p:spPr bwMode="auto">
          <a:xfrm>
            <a:off x="4430713" y="572611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6906" name="Rectangle 48"/>
          <p:cNvSpPr>
            <a:spLocks noChangeArrowheads="1"/>
          </p:cNvSpPr>
          <p:nvPr/>
        </p:nvSpPr>
        <p:spPr bwMode="auto">
          <a:xfrm>
            <a:off x="3563938" y="6381750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36907" name="Rectangle 49"/>
          <p:cNvSpPr>
            <a:spLocks noChangeArrowheads="1"/>
          </p:cNvSpPr>
          <p:nvPr/>
        </p:nvSpPr>
        <p:spPr bwMode="auto">
          <a:xfrm>
            <a:off x="3444875" y="5726113"/>
            <a:ext cx="766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6908" name="Rectangle 50"/>
          <p:cNvSpPr>
            <a:spLocks noChangeArrowheads="1"/>
          </p:cNvSpPr>
          <p:nvPr/>
        </p:nvSpPr>
        <p:spPr bwMode="auto">
          <a:xfrm>
            <a:off x="3444875" y="5157788"/>
            <a:ext cx="766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6909" name="Rectangle 51"/>
          <p:cNvSpPr>
            <a:spLocks noChangeArrowheads="1"/>
          </p:cNvSpPr>
          <p:nvPr/>
        </p:nvSpPr>
        <p:spPr bwMode="auto">
          <a:xfrm>
            <a:off x="3492500" y="458152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1698278" y="63114503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 dirty="0">
                <a:ea typeface="楷体_GB2312" pitchFamily="49" charset="-122"/>
              </a:rPr>
              <a:t>{</a:t>
            </a:r>
            <a:r>
              <a:rPr lang="en-US" altLang="zh-CN" sz="1800" b="0" dirty="0">
                <a:ea typeface="楷体_GB2312" pitchFamily="49" charset="-122"/>
              </a:rPr>
              <a:t>I</a:t>
            </a:r>
            <a:r>
              <a:rPr lang="en-US" altLang="zh-CN" sz="1800" dirty="0">
                <a:ea typeface="楷体_GB2312" pitchFamily="49" charset="-122"/>
              </a:rPr>
              <a:t>}</a:t>
            </a:r>
          </a:p>
        </p:txBody>
      </p:sp>
      <p:sp>
        <p:nvSpPr>
          <p:cNvPr id="47" name="Rectangle 59"/>
          <p:cNvSpPr>
            <a:spLocks noChangeArrowheads="1"/>
          </p:cNvSpPr>
          <p:nvPr/>
        </p:nvSpPr>
        <p:spPr bwMode="auto">
          <a:xfrm>
            <a:off x="1691333" y="64776765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1689770" y="63769248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 dirty="0">
                <a:cs typeface="Times New Roman" pitchFamily="18" charset="0"/>
              </a:rPr>
              <a:t>Ø</a:t>
            </a:r>
          </a:p>
        </p:txBody>
      </p: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1689770" y="64270253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 dirty="0">
                <a:cs typeface="Times New Roman" pitchFamily="18" charset="0"/>
              </a:rPr>
              <a:t>Ø</a:t>
            </a: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1693243" y="6308725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1691680" y="5301208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 dirty="0">
                <a:cs typeface="Times New Roman" pitchFamily="18" charset="0"/>
              </a:rPr>
              <a:t>Ø</a:t>
            </a:r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1691680" y="5802213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 dirty="0">
                <a:cs typeface="Times New Roman" pitchFamily="18" charset="0"/>
              </a:rPr>
              <a:t>Ø</a:t>
            </a:r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066800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活跃变量数据流分析</a:t>
            </a:r>
          </a:p>
        </p:txBody>
      </p:sp>
      <p:sp>
        <p:nvSpPr>
          <p:cNvPr id="37895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1143000" y="4033838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7900" name="Text Box 14"/>
          <p:cNvSpPr txBox="1">
            <a:spLocks noChangeArrowheads="1"/>
          </p:cNvSpPr>
          <p:nvPr/>
        </p:nvSpPr>
        <p:spPr bwMode="auto">
          <a:xfrm>
            <a:off x="1143000" y="45815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37901" name="Text Box 15"/>
          <p:cNvSpPr txBox="1">
            <a:spLocks noChangeArrowheads="1"/>
          </p:cNvSpPr>
          <p:nvPr/>
        </p:nvSpPr>
        <p:spPr bwMode="auto">
          <a:xfrm>
            <a:off x="1154113" y="5157788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37902" name="Text Box 16"/>
          <p:cNvSpPr txBox="1">
            <a:spLocks noChangeArrowheads="1"/>
          </p:cNvSpPr>
          <p:nvPr/>
        </p:nvSpPr>
        <p:spPr bwMode="auto">
          <a:xfrm>
            <a:off x="1154113" y="5734050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37903" name="Rectangle 17"/>
          <p:cNvSpPr>
            <a:spLocks noChangeArrowheads="1"/>
          </p:cNvSpPr>
          <p:nvPr/>
        </p:nvSpPr>
        <p:spPr bwMode="auto">
          <a:xfrm>
            <a:off x="1676400" y="3500438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Def</a:t>
            </a:r>
          </a:p>
        </p:txBody>
      </p:sp>
      <p:sp>
        <p:nvSpPr>
          <p:cNvPr id="37904" name="Rectangle 18"/>
          <p:cNvSpPr>
            <a:spLocks noChangeArrowheads="1"/>
          </p:cNvSpPr>
          <p:nvPr/>
        </p:nvSpPr>
        <p:spPr bwMode="auto">
          <a:xfrm>
            <a:off x="2209800" y="350043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LiveUse</a:t>
            </a:r>
          </a:p>
        </p:txBody>
      </p:sp>
      <p:sp>
        <p:nvSpPr>
          <p:cNvPr id="37905" name="Line 19"/>
          <p:cNvSpPr>
            <a:spLocks noChangeShapeType="1"/>
          </p:cNvSpPr>
          <p:nvPr/>
        </p:nvSpPr>
        <p:spPr bwMode="auto">
          <a:xfrm>
            <a:off x="1143000" y="3957638"/>
            <a:ext cx="4038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6" name="Line 20"/>
          <p:cNvSpPr>
            <a:spLocks noChangeShapeType="1"/>
          </p:cNvSpPr>
          <p:nvPr/>
        </p:nvSpPr>
        <p:spPr bwMode="auto">
          <a:xfrm>
            <a:off x="1600200" y="3500438"/>
            <a:ext cx="19050" cy="3357562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7" name="Rectangle 21"/>
          <p:cNvSpPr>
            <a:spLocks noChangeArrowheads="1"/>
          </p:cNvSpPr>
          <p:nvPr/>
        </p:nvSpPr>
        <p:spPr bwMode="auto">
          <a:xfrm>
            <a:off x="3200400" y="350043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LiveOut</a:t>
            </a:r>
          </a:p>
        </p:txBody>
      </p:sp>
      <p:sp>
        <p:nvSpPr>
          <p:cNvPr id="37908" name="Rectangle 22"/>
          <p:cNvSpPr>
            <a:spLocks noChangeArrowheads="1"/>
          </p:cNvSpPr>
          <p:nvPr/>
        </p:nvSpPr>
        <p:spPr bwMode="auto">
          <a:xfrm>
            <a:off x="4191000" y="350043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LiveIn</a:t>
            </a:r>
          </a:p>
        </p:txBody>
      </p:sp>
      <p:sp>
        <p:nvSpPr>
          <p:cNvPr id="37909" name="Rectangle 23"/>
          <p:cNvSpPr>
            <a:spLocks noChangeArrowheads="1"/>
          </p:cNvSpPr>
          <p:nvPr/>
        </p:nvSpPr>
        <p:spPr bwMode="auto">
          <a:xfrm>
            <a:off x="685800" y="1600200"/>
            <a:ext cx="57578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活跃变量数据流方程求解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1000">
                <a:latin typeface="+mn-lt"/>
                <a:ea typeface="华文楷体" panose="02010600040101010101" pitchFamily="2" charset="-122"/>
              </a:rPr>
              <a:t>   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b="0">
                <a:solidFill>
                  <a:schemeClr val="tx2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b="0">
                <a:latin typeface="+mn-lt"/>
                <a:ea typeface="华文楷体" panose="02010600040101010101" pitchFamily="2" charset="-122"/>
              </a:rPr>
              <a:t>LiveIn(B)= LiveUse(B)∪(LiveOut(B)- Def(B))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en-US" altLang="zh-CN" sz="1000" b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en-US" altLang="zh-CN" sz="2000" b="0">
                <a:latin typeface="+mn-lt"/>
                <a:ea typeface="华文楷体" panose="02010600040101010101" pitchFamily="2" charset="-122"/>
              </a:rPr>
              <a:t>LiveOut(B) = </a:t>
            </a:r>
            <a:r>
              <a:rPr lang="en-US" altLang="zh-CN" sz="2000" b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000" b="0">
                <a:latin typeface="+mn-lt"/>
                <a:ea typeface="华文楷体" panose="02010600040101010101" pitchFamily="2" charset="-122"/>
              </a:rPr>
              <a:t>   LiveIn(s)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2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7910" name="Text Box 24"/>
          <p:cNvSpPr txBox="1">
            <a:spLocks noChangeArrowheads="1"/>
          </p:cNvSpPr>
          <p:nvPr/>
        </p:nvSpPr>
        <p:spPr bwMode="auto">
          <a:xfrm>
            <a:off x="3132138" y="3068638"/>
            <a:ext cx="8659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600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160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1600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160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1600" i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1600">
                <a:latin typeface="+mn-lt"/>
                <a:ea typeface="华文楷体" panose="02010600040101010101" pitchFamily="2" charset="-122"/>
              </a:rPr>
              <a:t>]</a:t>
            </a:r>
          </a:p>
        </p:txBody>
      </p:sp>
      <p:sp>
        <p:nvSpPr>
          <p:cNvPr id="37911" name="Rectangle 25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graphicFrame>
        <p:nvGraphicFramePr>
          <p:cNvPr id="37912" name="Object 26"/>
          <p:cNvGraphicFramePr>
            <a:graphicFrameLocks noChangeAspect="1"/>
          </p:cNvGraphicFramePr>
          <p:nvPr/>
        </p:nvGraphicFramePr>
        <p:xfrm>
          <a:off x="6300788" y="1773238"/>
          <a:ext cx="269557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Visio" r:id="rId4" imgW="2299716" imgH="3774034" progId="Visio.Drawing.11">
                  <p:embed/>
                </p:oleObj>
              </mc:Choice>
              <mc:Fallback>
                <p:oleObj name="Visio" r:id="rId4" imgW="2299716" imgH="3774034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73238"/>
                        <a:ext cx="269557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3" name="Text Box 27"/>
          <p:cNvSpPr txBox="1">
            <a:spLocks noChangeArrowheads="1"/>
          </p:cNvSpPr>
          <p:nvPr/>
        </p:nvSpPr>
        <p:spPr bwMode="auto">
          <a:xfrm>
            <a:off x="1184275" y="6269038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37914" name="Rectangle 28"/>
          <p:cNvSpPr>
            <a:spLocks noChangeArrowheads="1"/>
          </p:cNvSpPr>
          <p:nvPr/>
        </p:nvSpPr>
        <p:spPr bwMode="auto">
          <a:xfrm>
            <a:off x="1644650" y="4070350"/>
            <a:ext cx="766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7915" name="Rectangle 29"/>
          <p:cNvSpPr>
            <a:spLocks noChangeArrowheads="1"/>
          </p:cNvSpPr>
          <p:nvPr/>
        </p:nvSpPr>
        <p:spPr bwMode="auto">
          <a:xfrm>
            <a:off x="2365375" y="6302375"/>
            <a:ext cx="766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7916" name="Rectangle 30"/>
          <p:cNvSpPr>
            <a:spLocks noChangeArrowheads="1"/>
          </p:cNvSpPr>
          <p:nvPr/>
        </p:nvSpPr>
        <p:spPr bwMode="auto">
          <a:xfrm>
            <a:off x="1698625" y="4581525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7917" name="Rectangle 31"/>
          <p:cNvSpPr>
            <a:spLocks noChangeArrowheads="1"/>
          </p:cNvSpPr>
          <p:nvPr/>
        </p:nvSpPr>
        <p:spPr bwMode="auto">
          <a:xfrm>
            <a:off x="2484438" y="4149725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37918" name="Rectangle 32"/>
          <p:cNvSpPr>
            <a:spLocks noChangeArrowheads="1"/>
          </p:cNvSpPr>
          <p:nvPr/>
        </p:nvSpPr>
        <p:spPr bwMode="auto">
          <a:xfrm>
            <a:off x="2484438" y="4722813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37919" name="Rectangle 33"/>
          <p:cNvSpPr>
            <a:spLocks noChangeArrowheads="1"/>
          </p:cNvSpPr>
          <p:nvPr/>
        </p:nvSpPr>
        <p:spPr bwMode="auto">
          <a:xfrm>
            <a:off x="1762125" y="6381750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37921" name="Rectangle 35"/>
          <p:cNvSpPr>
            <a:spLocks noChangeArrowheads="1"/>
          </p:cNvSpPr>
          <p:nvPr/>
        </p:nvSpPr>
        <p:spPr bwMode="auto">
          <a:xfrm>
            <a:off x="2439988" y="51498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7922" name="Rectangle 36"/>
          <p:cNvSpPr>
            <a:spLocks noChangeArrowheads="1"/>
          </p:cNvSpPr>
          <p:nvPr/>
        </p:nvSpPr>
        <p:spPr bwMode="auto">
          <a:xfrm>
            <a:off x="2439988" y="572611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7924" name="Rectangle 38"/>
          <p:cNvSpPr>
            <a:spLocks noChangeArrowheads="1"/>
          </p:cNvSpPr>
          <p:nvPr/>
        </p:nvSpPr>
        <p:spPr bwMode="auto">
          <a:xfrm>
            <a:off x="3562350" y="4149725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37925" name="Rectangle 39"/>
          <p:cNvSpPr>
            <a:spLocks noChangeArrowheads="1"/>
          </p:cNvSpPr>
          <p:nvPr/>
        </p:nvSpPr>
        <p:spPr bwMode="auto">
          <a:xfrm>
            <a:off x="4356100" y="6302375"/>
            <a:ext cx="766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7926" name="Rectangle 40"/>
          <p:cNvSpPr>
            <a:spLocks noChangeArrowheads="1"/>
          </p:cNvSpPr>
          <p:nvPr/>
        </p:nvSpPr>
        <p:spPr bwMode="auto">
          <a:xfrm>
            <a:off x="4475163" y="4149725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37927" name="Rectangle 44"/>
          <p:cNvSpPr>
            <a:spLocks noChangeArrowheads="1"/>
          </p:cNvSpPr>
          <p:nvPr/>
        </p:nvSpPr>
        <p:spPr bwMode="auto">
          <a:xfrm>
            <a:off x="3563938" y="6381750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37928" name="Rectangle 45"/>
          <p:cNvSpPr>
            <a:spLocks noChangeArrowheads="1"/>
          </p:cNvSpPr>
          <p:nvPr/>
        </p:nvSpPr>
        <p:spPr bwMode="auto">
          <a:xfrm>
            <a:off x="3444875" y="5726113"/>
            <a:ext cx="766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7929" name="Rectangle 46"/>
          <p:cNvSpPr>
            <a:spLocks noChangeArrowheads="1"/>
          </p:cNvSpPr>
          <p:nvPr/>
        </p:nvSpPr>
        <p:spPr bwMode="auto">
          <a:xfrm>
            <a:off x="3444875" y="5157788"/>
            <a:ext cx="766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7930" name="Rectangle 47"/>
          <p:cNvSpPr>
            <a:spLocks noChangeArrowheads="1"/>
          </p:cNvSpPr>
          <p:nvPr/>
        </p:nvSpPr>
        <p:spPr bwMode="auto">
          <a:xfrm>
            <a:off x="3492500" y="458152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7931" name="Rectangle 48"/>
          <p:cNvSpPr>
            <a:spLocks noChangeArrowheads="1"/>
          </p:cNvSpPr>
          <p:nvPr/>
        </p:nvSpPr>
        <p:spPr bwMode="auto">
          <a:xfrm>
            <a:off x="4356100" y="5726113"/>
            <a:ext cx="766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7932" name="Rectangle 49"/>
          <p:cNvSpPr>
            <a:spLocks noChangeArrowheads="1"/>
          </p:cNvSpPr>
          <p:nvPr/>
        </p:nvSpPr>
        <p:spPr bwMode="auto">
          <a:xfrm>
            <a:off x="4356100" y="5157788"/>
            <a:ext cx="766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7933" name="Rectangle 50"/>
          <p:cNvSpPr>
            <a:spLocks noChangeArrowheads="1"/>
          </p:cNvSpPr>
          <p:nvPr/>
        </p:nvSpPr>
        <p:spPr bwMode="auto">
          <a:xfrm>
            <a:off x="4427538" y="458152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1691680" y="5298157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 dirty="0">
                <a:cs typeface="Times New Roman" pitchFamily="18" charset="0"/>
              </a:rPr>
              <a:t>Ø</a:t>
            </a:r>
          </a:p>
        </p:txBody>
      </p:sp>
      <p:sp>
        <p:nvSpPr>
          <p:cNvPr id="47" name="Rectangle 50"/>
          <p:cNvSpPr>
            <a:spLocks noChangeArrowheads="1"/>
          </p:cNvSpPr>
          <p:nvPr/>
        </p:nvSpPr>
        <p:spPr bwMode="auto">
          <a:xfrm>
            <a:off x="1691680" y="5874221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 dirty="0">
                <a:cs typeface="Times New Roman" pitchFamily="18" charset="0"/>
              </a:rPr>
              <a:t>Ø</a:t>
            </a:r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066800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活跃变量数据流分析</a:t>
            </a:r>
          </a:p>
        </p:txBody>
      </p:sp>
      <p:sp>
        <p:nvSpPr>
          <p:cNvPr id="3891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2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1143000" y="4033838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8924" name="Text Box 14"/>
          <p:cNvSpPr txBox="1">
            <a:spLocks noChangeArrowheads="1"/>
          </p:cNvSpPr>
          <p:nvPr/>
        </p:nvSpPr>
        <p:spPr bwMode="auto">
          <a:xfrm>
            <a:off x="1143000" y="4581525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38925" name="Text Box 15"/>
          <p:cNvSpPr txBox="1">
            <a:spLocks noChangeArrowheads="1"/>
          </p:cNvSpPr>
          <p:nvPr/>
        </p:nvSpPr>
        <p:spPr bwMode="auto">
          <a:xfrm>
            <a:off x="1154113" y="5157788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38926" name="Text Box 16"/>
          <p:cNvSpPr txBox="1">
            <a:spLocks noChangeArrowheads="1"/>
          </p:cNvSpPr>
          <p:nvPr/>
        </p:nvSpPr>
        <p:spPr bwMode="auto">
          <a:xfrm>
            <a:off x="1154113" y="5734050"/>
            <a:ext cx="446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38927" name="Rectangle 17"/>
          <p:cNvSpPr>
            <a:spLocks noChangeArrowheads="1"/>
          </p:cNvSpPr>
          <p:nvPr/>
        </p:nvSpPr>
        <p:spPr bwMode="auto">
          <a:xfrm>
            <a:off x="1676400" y="3500438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Def</a:t>
            </a:r>
          </a:p>
        </p:txBody>
      </p:sp>
      <p:sp>
        <p:nvSpPr>
          <p:cNvPr id="38928" name="Rectangle 18"/>
          <p:cNvSpPr>
            <a:spLocks noChangeArrowheads="1"/>
          </p:cNvSpPr>
          <p:nvPr/>
        </p:nvSpPr>
        <p:spPr bwMode="auto">
          <a:xfrm>
            <a:off x="2209800" y="350043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LiveUse</a:t>
            </a:r>
          </a:p>
        </p:txBody>
      </p:sp>
      <p:sp>
        <p:nvSpPr>
          <p:cNvPr id="38929" name="Line 19"/>
          <p:cNvSpPr>
            <a:spLocks noChangeShapeType="1"/>
          </p:cNvSpPr>
          <p:nvPr/>
        </p:nvSpPr>
        <p:spPr bwMode="auto">
          <a:xfrm>
            <a:off x="1143000" y="3957638"/>
            <a:ext cx="4038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8930" name="Line 20"/>
          <p:cNvSpPr>
            <a:spLocks noChangeShapeType="1"/>
          </p:cNvSpPr>
          <p:nvPr/>
        </p:nvSpPr>
        <p:spPr bwMode="auto">
          <a:xfrm>
            <a:off x="1600200" y="3500438"/>
            <a:ext cx="19050" cy="3357562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1" name="Rectangle 21"/>
          <p:cNvSpPr>
            <a:spLocks noChangeArrowheads="1"/>
          </p:cNvSpPr>
          <p:nvPr/>
        </p:nvSpPr>
        <p:spPr bwMode="auto">
          <a:xfrm>
            <a:off x="3200400" y="3500438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LiveOut</a:t>
            </a:r>
            <a:endParaRPr lang="en-US" altLang="zh-CN" sz="20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8932" name="Rectangle 22"/>
          <p:cNvSpPr>
            <a:spLocks noChangeArrowheads="1"/>
          </p:cNvSpPr>
          <p:nvPr/>
        </p:nvSpPr>
        <p:spPr bwMode="auto">
          <a:xfrm>
            <a:off x="4191000" y="350043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LiveIn</a:t>
            </a:r>
          </a:p>
        </p:txBody>
      </p:sp>
      <p:sp>
        <p:nvSpPr>
          <p:cNvPr id="38933" name="Rectangle 23"/>
          <p:cNvSpPr>
            <a:spLocks noChangeArrowheads="1"/>
          </p:cNvSpPr>
          <p:nvPr/>
        </p:nvSpPr>
        <p:spPr bwMode="auto">
          <a:xfrm>
            <a:off x="685800" y="1600200"/>
            <a:ext cx="57578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活跃变量数据流方程求解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1000">
                <a:latin typeface="+mn-lt"/>
                <a:ea typeface="华文楷体" panose="02010600040101010101" pitchFamily="2" charset="-122"/>
              </a:rPr>
              <a:t>   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b="0">
                <a:solidFill>
                  <a:schemeClr val="tx2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b="0">
                <a:latin typeface="+mn-lt"/>
                <a:ea typeface="华文楷体" panose="02010600040101010101" pitchFamily="2" charset="-122"/>
              </a:rPr>
              <a:t>LiveIn(B)= LiveUse(B)∪(LiveOut(B)- Def(B))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en-US" altLang="zh-CN" sz="1000" b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en-US" altLang="zh-CN" sz="2000" b="0">
                <a:latin typeface="+mn-lt"/>
                <a:ea typeface="华文楷体" panose="02010600040101010101" pitchFamily="2" charset="-122"/>
              </a:rPr>
              <a:t>LiveOut(B) = </a:t>
            </a:r>
            <a:r>
              <a:rPr lang="en-US" altLang="zh-CN" sz="2000" b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000" b="0">
                <a:latin typeface="+mn-lt"/>
                <a:ea typeface="华文楷体" panose="02010600040101010101" pitchFamily="2" charset="-122"/>
              </a:rPr>
              <a:t>   LiveIn(s)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 </a:t>
            </a:r>
            <a:endParaRPr lang="en-US" altLang="zh-CN" sz="24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8934" name="Text Box 24"/>
          <p:cNvSpPr txBox="1">
            <a:spLocks noChangeArrowheads="1"/>
          </p:cNvSpPr>
          <p:nvPr/>
        </p:nvSpPr>
        <p:spPr bwMode="auto">
          <a:xfrm>
            <a:off x="3132138" y="3068638"/>
            <a:ext cx="8659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600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160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1600" i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160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1600" i="1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1600">
                <a:latin typeface="+mn-lt"/>
                <a:ea typeface="华文楷体" panose="02010600040101010101" pitchFamily="2" charset="-122"/>
              </a:rPr>
              <a:t>]</a:t>
            </a:r>
          </a:p>
        </p:txBody>
      </p:sp>
      <p:sp>
        <p:nvSpPr>
          <p:cNvPr id="38935" name="Rectangle 25"/>
          <p:cNvSpPr>
            <a:spLocks noChangeArrowheads="1"/>
          </p:cNvSpPr>
          <p:nvPr/>
        </p:nvSpPr>
        <p:spPr bwMode="auto">
          <a:xfrm>
            <a:off x="1524000" y="188913"/>
            <a:ext cx="3840163" cy="6507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数据流分析基础</a:t>
            </a:r>
          </a:p>
        </p:txBody>
      </p:sp>
      <p:graphicFrame>
        <p:nvGraphicFramePr>
          <p:cNvPr id="38936" name="Object 26"/>
          <p:cNvGraphicFramePr>
            <a:graphicFrameLocks noChangeAspect="1"/>
          </p:cNvGraphicFramePr>
          <p:nvPr/>
        </p:nvGraphicFramePr>
        <p:xfrm>
          <a:off x="6300788" y="1773238"/>
          <a:ext cx="269557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Visio" r:id="rId4" imgW="2299716" imgH="3774034" progId="Visio.Drawing.11">
                  <p:embed/>
                </p:oleObj>
              </mc:Choice>
              <mc:Fallback>
                <p:oleObj name="Visio" r:id="rId4" imgW="2299716" imgH="3774034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73238"/>
                        <a:ext cx="269557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7" name="Text Box 27"/>
          <p:cNvSpPr txBox="1">
            <a:spLocks noChangeArrowheads="1"/>
          </p:cNvSpPr>
          <p:nvPr/>
        </p:nvSpPr>
        <p:spPr bwMode="auto">
          <a:xfrm>
            <a:off x="1184275" y="6269038"/>
            <a:ext cx="446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  <a:ea typeface="楷体_GB2312" pitchFamily="49" charset="-122"/>
              </a:rPr>
              <a:t>B</a:t>
            </a:r>
            <a:r>
              <a:rPr lang="en-US" altLang="zh-CN" sz="2000" b="0" baseline="-25000">
                <a:solidFill>
                  <a:srgbClr val="800080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38938" name="Rectangle 28"/>
          <p:cNvSpPr>
            <a:spLocks noChangeArrowheads="1"/>
          </p:cNvSpPr>
          <p:nvPr/>
        </p:nvSpPr>
        <p:spPr bwMode="auto">
          <a:xfrm>
            <a:off x="1644650" y="4070350"/>
            <a:ext cx="766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8939" name="Rectangle 29"/>
          <p:cNvSpPr>
            <a:spLocks noChangeArrowheads="1"/>
          </p:cNvSpPr>
          <p:nvPr/>
        </p:nvSpPr>
        <p:spPr bwMode="auto">
          <a:xfrm>
            <a:off x="2365375" y="6302375"/>
            <a:ext cx="766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8940" name="Rectangle 30"/>
          <p:cNvSpPr>
            <a:spLocks noChangeArrowheads="1"/>
          </p:cNvSpPr>
          <p:nvPr/>
        </p:nvSpPr>
        <p:spPr bwMode="auto">
          <a:xfrm>
            <a:off x="1698625" y="4581525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8941" name="Rectangle 31"/>
          <p:cNvSpPr>
            <a:spLocks noChangeArrowheads="1"/>
          </p:cNvSpPr>
          <p:nvPr/>
        </p:nvSpPr>
        <p:spPr bwMode="auto">
          <a:xfrm>
            <a:off x="2484438" y="4149725"/>
            <a:ext cx="36420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latin typeface="+mn-lt"/>
                <a:ea typeface="华文楷体" panose="02010600040101010101" pitchFamily="2" charset="-122"/>
                <a:cs typeface="Times New Roman" pitchFamily="18" charset="0"/>
              </a:rPr>
              <a:t>Ø</a:t>
            </a:r>
          </a:p>
        </p:txBody>
      </p:sp>
      <p:sp>
        <p:nvSpPr>
          <p:cNvPr id="38942" name="Rectangle 32"/>
          <p:cNvSpPr>
            <a:spLocks noChangeArrowheads="1"/>
          </p:cNvSpPr>
          <p:nvPr/>
        </p:nvSpPr>
        <p:spPr bwMode="auto">
          <a:xfrm>
            <a:off x="2484438" y="4722813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38943" name="Rectangle 33"/>
          <p:cNvSpPr>
            <a:spLocks noChangeArrowheads="1"/>
          </p:cNvSpPr>
          <p:nvPr/>
        </p:nvSpPr>
        <p:spPr bwMode="auto">
          <a:xfrm>
            <a:off x="1762125" y="6381750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cs typeface="Times New Roman" pitchFamily="18" charset="0"/>
              </a:rPr>
              <a:t>Ø</a:t>
            </a:r>
          </a:p>
        </p:txBody>
      </p:sp>
      <p:sp>
        <p:nvSpPr>
          <p:cNvPr id="38945" name="Rectangle 35"/>
          <p:cNvSpPr>
            <a:spLocks noChangeArrowheads="1"/>
          </p:cNvSpPr>
          <p:nvPr/>
        </p:nvSpPr>
        <p:spPr bwMode="auto">
          <a:xfrm>
            <a:off x="2439988" y="51498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8946" name="Rectangle 36"/>
          <p:cNvSpPr>
            <a:spLocks noChangeArrowheads="1"/>
          </p:cNvSpPr>
          <p:nvPr/>
        </p:nvSpPr>
        <p:spPr bwMode="auto">
          <a:xfrm>
            <a:off x="2439988" y="572611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8948" name="Rectangle 39"/>
          <p:cNvSpPr>
            <a:spLocks noChangeArrowheads="1"/>
          </p:cNvSpPr>
          <p:nvPr/>
        </p:nvSpPr>
        <p:spPr bwMode="auto">
          <a:xfrm>
            <a:off x="4356100" y="6302375"/>
            <a:ext cx="766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8949" name="Rectangle 40"/>
          <p:cNvSpPr>
            <a:spLocks noChangeArrowheads="1"/>
          </p:cNvSpPr>
          <p:nvPr/>
        </p:nvSpPr>
        <p:spPr bwMode="auto">
          <a:xfrm>
            <a:off x="4475163" y="4149725"/>
            <a:ext cx="36420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>
                <a:latin typeface="+mn-lt"/>
                <a:ea typeface="华文楷体" panose="02010600040101010101" pitchFamily="2" charset="-122"/>
                <a:cs typeface="Times New Roman" pitchFamily="18" charset="0"/>
              </a:rPr>
              <a:t>Ø</a:t>
            </a:r>
          </a:p>
        </p:txBody>
      </p:sp>
      <p:sp>
        <p:nvSpPr>
          <p:cNvPr id="38950" name="Rectangle 42"/>
          <p:cNvSpPr>
            <a:spLocks noChangeArrowheads="1"/>
          </p:cNvSpPr>
          <p:nvPr/>
        </p:nvSpPr>
        <p:spPr bwMode="auto">
          <a:xfrm>
            <a:off x="3444875" y="5726113"/>
            <a:ext cx="766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8951" name="Rectangle 43"/>
          <p:cNvSpPr>
            <a:spLocks noChangeArrowheads="1"/>
          </p:cNvSpPr>
          <p:nvPr/>
        </p:nvSpPr>
        <p:spPr bwMode="auto">
          <a:xfrm>
            <a:off x="3444875" y="5157788"/>
            <a:ext cx="766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8952" name="Rectangle 45"/>
          <p:cNvSpPr>
            <a:spLocks noChangeArrowheads="1"/>
          </p:cNvSpPr>
          <p:nvPr/>
        </p:nvSpPr>
        <p:spPr bwMode="auto">
          <a:xfrm>
            <a:off x="4356100" y="5726113"/>
            <a:ext cx="766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8953" name="Rectangle 46"/>
          <p:cNvSpPr>
            <a:spLocks noChangeArrowheads="1"/>
          </p:cNvSpPr>
          <p:nvPr/>
        </p:nvSpPr>
        <p:spPr bwMode="auto">
          <a:xfrm>
            <a:off x="4356100" y="5157788"/>
            <a:ext cx="766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8954" name="Rectangle 47"/>
          <p:cNvSpPr>
            <a:spLocks noChangeArrowheads="1"/>
          </p:cNvSpPr>
          <p:nvPr/>
        </p:nvSpPr>
        <p:spPr bwMode="auto">
          <a:xfrm>
            <a:off x="4427538" y="458152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8955" name="Rectangle 48"/>
          <p:cNvSpPr>
            <a:spLocks noChangeArrowheads="1"/>
          </p:cNvSpPr>
          <p:nvPr/>
        </p:nvSpPr>
        <p:spPr bwMode="auto">
          <a:xfrm>
            <a:off x="3492500" y="63023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8956" name="Rectangle 49"/>
          <p:cNvSpPr>
            <a:spLocks noChangeArrowheads="1"/>
          </p:cNvSpPr>
          <p:nvPr/>
        </p:nvSpPr>
        <p:spPr bwMode="auto">
          <a:xfrm>
            <a:off x="3444875" y="4581525"/>
            <a:ext cx="766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I,J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38957" name="Rectangle 50"/>
          <p:cNvSpPr>
            <a:spLocks noChangeArrowheads="1"/>
          </p:cNvSpPr>
          <p:nvPr/>
        </p:nvSpPr>
        <p:spPr bwMode="auto">
          <a:xfrm>
            <a:off x="3492500" y="40703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800">
                <a:ea typeface="楷体_GB2312" pitchFamily="49" charset="-122"/>
              </a:rPr>
              <a:t>{</a:t>
            </a:r>
            <a:r>
              <a:rPr lang="en-US" altLang="zh-CN" sz="1800" b="0">
                <a:ea typeface="楷体_GB2312" pitchFamily="49" charset="-122"/>
              </a:rPr>
              <a:t>J</a:t>
            </a:r>
            <a:r>
              <a:rPr lang="en-US" altLang="zh-CN" sz="1800">
                <a:ea typeface="楷体_GB2312" pitchFamily="49" charset="-122"/>
              </a:rPr>
              <a:t>}</a:t>
            </a: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1761778" y="5298157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 dirty="0">
                <a:cs typeface="Times New Roman" pitchFamily="18" charset="0"/>
              </a:rPr>
              <a:t>Ø</a:t>
            </a:r>
          </a:p>
        </p:txBody>
      </p:sp>
      <p:sp>
        <p:nvSpPr>
          <p:cNvPr id="47" name="Rectangle 50"/>
          <p:cNvSpPr>
            <a:spLocks noChangeArrowheads="1"/>
          </p:cNvSpPr>
          <p:nvPr/>
        </p:nvSpPr>
        <p:spPr bwMode="auto">
          <a:xfrm>
            <a:off x="1761778" y="5874221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1800" b="0" dirty="0">
                <a:cs typeface="Times New Roman" pitchFamily="18" charset="0"/>
              </a:rPr>
              <a:t>Ø</a:t>
            </a:r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325563"/>
            <a:ext cx="822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向前流和向后流</a:t>
            </a:r>
            <a:endParaRPr lang="zh-CN" altLang="en-US" b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3994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685800" y="2057400"/>
            <a:ext cx="84582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向前流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信息流的方向与控制流是一致的（如：到达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定值数据流）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In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集合和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Out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集合的关系：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OUT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] =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Used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[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IN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KILLED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[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]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向后流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信息流的方向与控制流反向（如：活跃变量数据流）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In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集合和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Out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集合的关系：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IN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] =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Used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[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OUT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KILLED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[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]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39948" name="Rectangle 13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325563"/>
            <a:ext cx="822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其他有用的数据流信息</a:t>
            </a:r>
            <a:endParaRPr lang="zh-CN" altLang="en-US" b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096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685800" y="2057400"/>
            <a:ext cx="8458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UD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链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假设在程序中某点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u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引用了变量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的值，则把能到达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u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的所有定值点的全体，称为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在引用点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引用－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定值链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Use-Definition Chaining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），简称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UD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链。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UD 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链的计算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（借助于到达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-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定值数据流信息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IN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]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如果在基本块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中，变量Ａ的引用点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之前有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的定值点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，并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且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在点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的定值到达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u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，那么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在点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UD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链就是｛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｝</a:t>
            </a:r>
            <a:endParaRPr kumimoji="0" lang="zh-CN" altLang="en-US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kumimoji="0"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如果在基本块中，变量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的引用点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u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之前没有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的定值点，那么，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b="0" i="1" dirty="0">
                <a:latin typeface="+mn-lt"/>
                <a:ea typeface="华文楷体" panose="02010600040101010101" pitchFamily="2" charset="-122"/>
              </a:rPr>
              <a:t>IN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[</a:t>
            </a:r>
            <a:r>
              <a:rPr lang="en-US" altLang="zh-CN" sz="2000" b="0" i="1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]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的所有定值点均到达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u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，它们就是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在点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u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UD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链</a:t>
            </a:r>
          </a:p>
        </p:txBody>
      </p:sp>
      <p:sp>
        <p:nvSpPr>
          <p:cNvPr id="40972" name="Rectangle 13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2"/>
          <p:cNvSpPr>
            <a:spLocks noChangeArrowheads="1"/>
          </p:cNvSpPr>
          <p:nvPr/>
        </p:nvSpPr>
        <p:spPr bwMode="auto">
          <a:xfrm>
            <a:off x="1524000" y="188913"/>
            <a:ext cx="4953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基本块、流图和循环</a:t>
            </a:r>
          </a:p>
        </p:txBody>
      </p:sp>
      <p:sp>
        <p:nvSpPr>
          <p:cNvPr id="5123" name="Text Box 4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196975"/>
            <a:ext cx="5176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</a:t>
            </a:r>
            <a:r>
              <a:rPr lang="zh-CN" altLang="en-US" b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basic block</a:t>
            </a:r>
            <a:r>
              <a:rPr lang="zh-CN" altLang="en-US" b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305202" name="Rectangle 50"/>
          <p:cNvSpPr>
            <a:spLocks noChangeArrowheads="1"/>
          </p:cNvSpPr>
          <p:nvPr/>
        </p:nvSpPr>
        <p:spPr bwMode="auto">
          <a:xfrm>
            <a:off x="685800" y="1844675"/>
            <a:ext cx="84582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概念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程序中一个顺序执行的语句序列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只有一个入口语句和一个出口语句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除入口语句外其他语句均不可以带标号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除出口语句外其他语句均不可能是转移或停语句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kumimoji="0"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入口语句</a:t>
            </a:r>
            <a:endParaRPr kumimoji="0" lang="zh-CN" altLang="en-US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程序的第一个语句；或者</a:t>
            </a: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条件转移语句或无条件转移语句的转移目标语句；或者</a:t>
            </a: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kumimoji="0"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紧跟在条件转移语句后面的语句</a:t>
            </a:r>
          </a:p>
        </p:txBody>
      </p:sp>
      <p:sp>
        <p:nvSpPr>
          <p:cNvPr id="5125" name="AutoShape 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6" name="AutoShape 3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7" name="AutoShape 4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8" name="AutoShape 4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9" name="AutoShape 4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30" name="AutoShape 4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31" name="AutoShape 4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32" name="AutoShape 4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5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05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05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052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325563"/>
            <a:ext cx="822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其他有用的数据流信息</a:t>
            </a:r>
            <a:endParaRPr lang="zh-CN" altLang="en-US" b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199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990600" y="2057400"/>
            <a:ext cx="4876800" cy="367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>
                <a:latin typeface="+mn-lt"/>
                <a:ea typeface="华文楷体" panose="02010600040101010101" pitchFamily="2" charset="-122"/>
              </a:rPr>
              <a:t>UD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链的计算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对于右边的流图，</a:t>
            </a:r>
          </a:p>
          <a:p>
            <a:pPr>
              <a:spcBef>
                <a:spcPct val="20000"/>
              </a:spcBef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I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在引用点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UD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链为｛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｝</a:t>
            </a:r>
          </a:p>
          <a:p>
            <a:pPr>
              <a:spcBef>
                <a:spcPct val="20000"/>
              </a:spcBef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>
                <a:latin typeface="+mn-lt"/>
                <a:ea typeface="华文楷体" panose="02010600040101010101" pitchFamily="2" charset="-122"/>
              </a:rPr>
              <a:t>4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UD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链为｛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>
                <a:latin typeface="+mn-lt"/>
                <a:ea typeface="华文楷体" panose="02010600040101010101" pitchFamily="2" charset="-122"/>
              </a:rPr>
              <a:t>4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｝</a:t>
            </a:r>
          </a:p>
          <a:p>
            <a:pPr>
              <a:spcBef>
                <a:spcPct val="20000"/>
              </a:spcBef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>
                <a:latin typeface="+mn-lt"/>
                <a:ea typeface="华文楷体" panose="02010600040101010101" pitchFamily="2" charset="-122"/>
              </a:rPr>
              <a:t>5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UD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链为｛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｝</a:t>
            </a:r>
          </a:p>
          <a:p>
            <a:pPr>
              <a:spcBef>
                <a:spcPct val="20000"/>
              </a:spcBef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I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在引用点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>
                <a:latin typeface="+mn-lt"/>
                <a:ea typeface="华文楷体" panose="02010600040101010101" pitchFamily="2" charset="-122"/>
              </a:rPr>
              <a:t>6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UD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链为｛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｝</a:t>
            </a:r>
          </a:p>
          <a:p>
            <a:pPr>
              <a:spcBef>
                <a:spcPct val="20000"/>
              </a:spcBef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>
                <a:latin typeface="+mn-lt"/>
                <a:ea typeface="华文楷体" panose="02010600040101010101" pitchFamily="2" charset="-122"/>
              </a:rPr>
              <a:t>7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UD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链为｛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>
                <a:latin typeface="+mn-lt"/>
                <a:ea typeface="华文楷体" panose="02010600040101010101" pitchFamily="2" charset="-122"/>
              </a:rPr>
              <a:t>4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b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｝</a:t>
            </a:r>
          </a:p>
        </p:txBody>
      </p:sp>
      <p:graphicFrame>
        <p:nvGraphicFramePr>
          <p:cNvPr id="41996" name="Object 13"/>
          <p:cNvGraphicFramePr>
            <a:graphicFrameLocks noChangeAspect="1"/>
          </p:cNvGraphicFramePr>
          <p:nvPr/>
        </p:nvGraphicFramePr>
        <p:xfrm>
          <a:off x="6019800" y="1714500"/>
          <a:ext cx="2716213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Visio" r:id="rId4" imgW="2716207" imgH="4457278" progId="Visio.Drawing.11">
                  <p:embed/>
                </p:oleObj>
              </mc:Choice>
              <mc:Fallback>
                <p:oleObj name="Visio" r:id="rId4" imgW="2716207" imgH="4457278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714500"/>
                        <a:ext cx="2716213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Rectangle 14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325563"/>
            <a:ext cx="822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其他有用的数据流信息</a:t>
            </a:r>
            <a:endParaRPr lang="zh-CN" altLang="en-US" b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301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685800" y="2057400"/>
            <a:ext cx="82296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DU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链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假设在程序中某点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u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定义了变量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的值，从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u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存在一条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到达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的某个引用点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的路径，且该路径上不存在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其他定值点，则把所有此类引用点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的全体称为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在定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值点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u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定值－引用链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Definition-Use Chaining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），简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称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DU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链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DU 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链的计算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可采用类似活跃变量数据流的向后流方法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（方法细节略，可参考下页的实例）</a:t>
            </a:r>
          </a:p>
        </p:txBody>
      </p:sp>
      <p:sp>
        <p:nvSpPr>
          <p:cNvPr id="43020" name="Rectangle 13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325563"/>
            <a:ext cx="822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其他有用的数据流信息</a:t>
            </a:r>
            <a:endParaRPr lang="zh-CN" altLang="en-US" b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403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1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2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838200" y="2057400"/>
            <a:ext cx="48006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latin typeface="+mn-lt"/>
                <a:ea typeface="华文楷体" panose="02010600040101010101" pitchFamily="2" charset="-122"/>
              </a:rPr>
              <a:t>DU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链的计算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对于右边的流图，</a:t>
            </a:r>
          </a:p>
          <a:p>
            <a:pPr>
              <a:spcBef>
                <a:spcPct val="2000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  I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在定值点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DU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链为｛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｝</a:t>
            </a:r>
          </a:p>
          <a:p>
            <a:pPr>
              <a:spcBef>
                <a:spcPct val="2000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在定值点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 dirty="0"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DU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链为｛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 dirty="0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｝</a:t>
            </a:r>
          </a:p>
          <a:p>
            <a:pPr>
              <a:spcBef>
                <a:spcPct val="2000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I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在定值点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 dirty="0">
                <a:latin typeface="+mn-lt"/>
                <a:ea typeface="华文楷体" panose="02010600040101010101" pitchFamily="2" charset="-122"/>
              </a:rPr>
              <a:t>3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DU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链为｛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 dirty="0">
                <a:latin typeface="+mn-lt"/>
                <a:ea typeface="华文楷体" panose="02010600040101010101" pitchFamily="2" charset="-122"/>
              </a:rPr>
              <a:t>6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｝</a:t>
            </a:r>
          </a:p>
          <a:p>
            <a:pPr>
              <a:spcBef>
                <a:spcPct val="2000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 dirty="0">
                <a:latin typeface="+mn-lt"/>
                <a:ea typeface="华文楷体" panose="02010600040101010101" pitchFamily="2" charset="-122"/>
              </a:rPr>
              <a:t>4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DU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链为｛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 dirty="0">
                <a:latin typeface="+mn-lt"/>
                <a:ea typeface="华文楷体" panose="02010600040101010101" pitchFamily="2" charset="-122"/>
              </a:rPr>
              <a:t>4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 dirty="0">
                <a:latin typeface="+mn-lt"/>
                <a:ea typeface="华文楷体" panose="02010600040101010101" pitchFamily="2" charset="-122"/>
              </a:rPr>
              <a:t>5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 dirty="0">
                <a:latin typeface="+mn-lt"/>
                <a:ea typeface="华文楷体" panose="02010600040101010101" pitchFamily="2" charset="-122"/>
              </a:rPr>
              <a:t>7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｝</a:t>
            </a:r>
          </a:p>
          <a:p>
            <a:pPr>
              <a:spcBef>
                <a:spcPct val="2000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 dirty="0">
                <a:latin typeface="+mn-lt"/>
                <a:ea typeface="华文楷体" panose="02010600040101010101" pitchFamily="2" charset="-122"/>
              </a:rPr>
              <a:t>5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DU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链为｛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 dirty="0">
                <a:latin typeface="+mn-lt"/>
                <a:ea typeface="华文楷体" panose="02010600040101010101" pitchFamily="2" charset="-122"/>
              </a:rPr>
              <a:t>4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</a:t>
            </a:r>
            <a:r>
              <a:rPr lang="en-US" altLang="zh-CN" sz="2400" b="0" baseline="-25000" dirty="0">
                <a:latin typeface="+mn-lt"/>
                <a:ea typeface="华文楷体" panose="02010600040101010101" pitchFamily="2" charset="-122"/>
              </a:rPr>
              <a:t>7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｝</a:t>
            </a:r>
          </a:p>
        </p:txBody>
      </p:sp>
      <p:graphicFrame>
        <p:nvGraphicFramePr>
          <p:cNvPr id="44044" name="Object 13"/>
          <p:cNvGraphicFramePr>
            <a:graphicFrameLocks noChangeAspect="1"/>
          </p:cNvGraphicFramePr>
          <p:nvPr/>
        </p:nvGraphicFramePr>
        <p:xfrm>
          <a:off x="6199188" y="1714500"/>
          <a:ext cx="2716212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Visio" r:id="rId4" imgW="2804465" imgH="3936492" progId="Visio.Drawing.11">
                  <p:embed/>
                </p:oleObj>
              </mc:Choice>
              <mc:Fallback>
                <p:oleObj name="Visio" r:id="rId4" imgW="2804465" imgH="3936492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8" y="1714500"/>
                        <a:ext cx="2716212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Rectangle 14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9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0" name="Rectangle 15"/>
          <p:cNvSpPr>
            <a:spLocks noChangeArrowheads="1"/>
          </p:cNvSpPr>
          <p:nvPr/>
        </p:nvSpPr>
        <p:spPr bwMode="auto">
          <a:xfrm>
            <a:off x="1104900" y="2043113"/>
            <a:ext cx="7715250" cy="341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基本块内变量的待用信息和活跃信息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待用信息</a:t>
            </a:r>
          </a:p>
          <a:p>
            <a:pPr lvl="1"/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   基本块中某变量定值点的待用信息</a:t>
            </a:r>
            <a:r>
              <a:rPr lang="en-US" altLang="zh-CN" sz="23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300" b="0" dirty="0">
                <a:latin typeface="+mn-lt"/>
                <a:ea typeface="华文楷体" panose="02010600040101010101" pitchFamily="2" charset="-122"/>
              </a:rPr>
              <a:t>next use</a:t>
            </a:r>
            <a:r>
              <a:rPr lang="en-US" altLang="zh-CN" sz="230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链即</a:t>
            </a:r>
          </a:p>
          <a:p>
            <a:pPr lvl="1"/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   为该点在基本块范围内的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DU </a:t>
            </a: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链中最近的引用点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活跃信息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    基本块中的活跃信息链体现了以语句为单位的活跃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300" dirty="0">
                <a:latin typeface="+mn-lt"/>
                <a:ea typeface="华文楷体" panose="02010600040101010101" pitchFamily="2" charset="-122"/>
              </a:rPr>
              <a:t>    变量信息</a:t>
            </a:r>
          </a:p>
        </p:txBody>
      </p:sp>
      <p:sp>
        <p:nvSpPr>
          <p:cNvPr id="45071" name="Rectangle 17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sp>
        <p:nvSpPr>
          <p:cNvPr id="45072" name="Text Box 1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325563"/>
            <a:ext cx="822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其他有用的数据流信息</a:t>
            </a:r>
            <a:endParaRPr lang="zh-CN" altLang="en-US" b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8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0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1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2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3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684213" y="2041525"/>
            <a:ext cx="8332787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计算基本块内变量的待用信息和活跃信息</a:t>
            </a:r>
            <a:endParaRPr kumimoji="0" lang="zh-CN" altLang="en-US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为每个变量建立“待用信息”栏和“活跃信息”栏</a:t>
            </a: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为“待用信息”栏和“活跃信息”栏置初值：即把“待用信息”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栏置“非待用”，对“活跃信息”栏按在基本块出口处是否为活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跃而置成“活跃”或“非活跃”（比如：假定临时变量都是非活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跃的，其他变量是活跃的）</a:t>
            </a:r>
          </a:p>
        </p:txBody>
      </p:sp>
      <p:sp>
        <p:nvSpPr>
          <p:cNvPr id="46095" name="Rectangle 17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sp>
        <p:nvSpPr>
          <p:cNvPr id="46096" name="Text Box 1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23875" y="1325563"/>
            <a:ext cx="822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其他有用的数据流信息</a:t>
            </a:r>
            <a:endParaRPr lang="zh-CN" altLang="en-US" b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323850" y="1844675"/>
            <a:ext cx="8856663" cy="45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计算基本块内变量的待用信息和活跃信息</a:t>
            </a:r>
            <a:endParaRPr kumimoji="0" lang="zh-CN" altLang="en-US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从基本块出口到入口对每个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语句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: A:=B op 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依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次执行下述步骤：</a:t>
            </a: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300" dirty="0">
                <a:solidFill>
                  <a:srgbClr val="000000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a)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把变量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的待用信息和活跃信息附加到 </a:t>
            </a:r>
            <a:r>
              <a:rPr lang="en-US" altLang="zh-CN" sz="2000" b="0" i="1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语句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上；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b)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把变量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的待用信息栏和活跃信息栏分别置为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非待用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非活跃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”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（由于在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中对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的定值只能在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以后的</a:t>
            </a:r>
            <a:r>
              <a:rPr lang="en-US" altLang="zh-CN" sz="2000" b="0" i="1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语句才能引用，因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              而对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以前的</a:t>
            </a:r>
            <a:r>
              <a:rPr lang="en-US" altLang="zh-CN" sz="2000" b="0" i="1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语句来说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是不活跃也不可能是待用的）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c)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把变量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的待用信息和活跃信息附加到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语句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上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d)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把变量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的待用信息栏置为“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”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，活跃信息栏置为 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活跃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      注：以上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a), b), c), d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的次序不能颠倒。</a:t>
            </a:r>
          </a:p>
        </p:txBody>
      </p:sp>
      <p:sp>
        <p:nvSpPr>
          <p:cNvPr id="47107" name="Rectangle 17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sp>
        <p:nvSpPr>
          <p:cNvPr id="4710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0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5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6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7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8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19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7120" name="Text Box 1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50850" y="1125538"/>
            <a:ext cx="822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其他有用的数据流信息</a:t>
            </a:r>
            <a:endParaRPr lang="zh-CN" altLang="en-US" b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762000" y="1873250"/>
            <a:ext cx="8382000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计算基本块内变量的待用信息和活跃信息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若用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D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表示变量，用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T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U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V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表示中间变量，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设有</a:t>
            </a:r>
            <a:r>
              <a:rPr lang="en-US" altLang="zh-CN" sz="2000" b="0" i="1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语句构成的如下基本块：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                   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T:=A-B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                  U:=D-C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                  V:=T+U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                  D:=V+U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en-US" altLang="zh-CN" sz="1000" b="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其名字表中的待用信息和活跃信息见下页的表中，用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F”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表示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非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      待用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”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以及 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非活跃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，用 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L”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表示活跃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(1)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(2)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(3)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(4)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表示</a:t>
            </a:r>
            <a:r>
              <a:rPr lang="en-US" altLang="zh-CN" sz="2000" b="0" i="1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语句序号</a:t>
            </a:r>
          </a:p>
        </p:txBody>
      </p:sp>
      <p:sp>
        <p:nvSpPr>
          <p:cNvPr id="48131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8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0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1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2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3" name="Rectangle 17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sp>
        <p:nvSpPr>
          <p:cNvPr id="48144" name="Text Box 1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125538"/>
            <a:ext cx="822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其他有用的数据流信息</a:t>
            </a:r>
            <a:endParaRPr lang="zh-CN" altLang="en-US" b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（接上页）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987550" y="1493838"/>
          <a:ext cx="5392738" cy="487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4" imgW="6568428" imgH="5507345" progId="Word.Document.8">
                  <p:embed/>
                </p:oleObj>
              </mc:Choice>
              <mc:Fallback>
                <p:oleObj name="Document" r:id="rId4" imgW="6568428" imgH="550734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493838"/>
                        <a:ext cx="5392738" cy="487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2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3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4" name="AutoShape 1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5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7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8" name="Rectangle 17"/>
          <p:cNvSpPr>
            <a:spLocks noChangeArrowheads="1"/>
          </p:cNvSpPr>
          <p:nvPr/>
        </p:nvSpPr>
        <p:spPr bwMode="auto">
          <a:xfrm>
            <a:off x="1524000" y="188913"/>
            <a:ext cx="38401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数据流分析基础</a:t>
            </a:r>
          </a:p>
        </p:txBody>
      </p:sp>
      <p:sp>
        <p:nvSpPr>
          <p:cNvPr id="753721" name="Rectangle 57"/>
          <p:cNvSpPr>
            <a:spLocks noChangeArrowheads="1"/>
          </p:cNvSpPr>
          <p:nvPr/>
        </p:nvSpPr>
        <p:spPr bwMode="auto">
          <a:xfrm>
            <a:off x="2795588" y="6137275"/>
            <a:ext cx="10699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600"/>
              <a:t>D</a:t>
            </a:r>
            <a:r>
              <a:rPr lang="en-US" altLang="zh-CN" sz="1600" baseline="30000"/>
              <a:t> </a:t>
            </a:r>
            <a:r>
              <a:rPr lang="en-US" altLang="zh-CN" sz="1600"/>
              <a:t>:=V + U</a:t>
            </a:r>
          </a:p>
        </p:txBody>
      </p:sp>
      <p:sp>
        <p:nvSpPr>
          <p:cNvPr id="753773" name="Text Box 109"/>
          <p:cNvSpPr txBox="1">
            <a:spLocks noChangeArrowheads="1"/>
          </p:cNvSpPr>
          <p:nvPr/>
        </p:nvSpPr>
        <p:spPr bwMode="auto">
          <a:xfrm>
            <a:off x="4624388" y="2946400"/>
            <a:ext cx="379412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 dirty="0"/>
              <a:t>(1)</a:t>
            </a:r>
          </a:p>
        </p:txBody>
      </p:sp>
      <p:sp>
        <p:nvSpPr>
          <p:cNvPr id="753774" name="Text Box 110"/>
          <p:cNvSpPr txBox="1">
            <a:spLocks noChangeArrowheads="1"/>
          </p:cNvSpPr>
          <p:nvPr/>
        </p:nvSpPr>
        <p:spPr bwMode="auto">
          <a:xfrm>
            <a:off x="3132138" y="3449638"/>
            <a:ext cx="307975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F</a:t>
            </a:r>
          </a:p>
        </p:txBody>
      </p:sp>
      <p:sp>
        <p:nvSpPr>
          <p:cNvPr id="753775" name="Text Box 111"/>
          <p:cNvSpPr txBox="1">
            <a:spLocks noChangeArrowheads="1"/>
          </p:cNvSpPr>
          <p:nvPr/>
        </p:nvSpPr>
        <p:spPr bwMode="auto">
          <a:xfrm>
            <a:off x="3059113" y="3933825"/>
            <a:ext cx="452437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(4)</a:t>
            </a:r>
          </a:p>
        </p:txBody>
      </p:sp>
      <p:sp>
        <p:nvSpPr>
          <p:cNvPr id="753776" name="Text Box 112"/>
          <p:cNvSpPr txBox="1">
            <a:spLocks noChangeArrowheads="1"/>
          </p:cNvSpPr>
          <p:nvPr/>
        </p:nvSpPr>
        <p:spPr bwMode="auto">
          <a:xfrm>
            <a:off x="3059113" y="4149725"/>
            <a:ext cx="452437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(4)</a:t>
            </a:r>
          </a:p>
        </p:txBody>
      </p:sp>
      <p:sp>
        <p:nvSpPr>
          <p:cNvPr id="753777" name="Text Box 113"/>
          <p:cNvSpPr txBox="1">
            <a:spLocks noChangeArrowheads="1"/>
          </p:cNvSpPr>
          <p:nvPr/>
        </p:nvSpPr>
        <p:spPr bwMode="auto">
          <a:xfrm>
            <a:off x="5651500" y="3449638"/>
            <a:ext cx="307975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F</a:t>
            </a:r>
          </a:p>
        </p:txBody>
      </p:sp>
      <p:sp>
        <p:nvSpPr>
          <p:cNvPr id="753778" name="Text Box 114"/>
          <p:cNvSpPr txBox="1">
            <a:spLocks noChangeArrowheads="1"/>
          </p:cNvSpPr>
          <p:nvPr/>
        </p:nvSpPr>
        <p:spPr bwMode="auto">
          <a:xfrm>
            <a:off x="5651500" y="3933825"/>
            <a:ext cx="360363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L</a:t>
            </a:r>
          </a:p>
        </p:txBody>
      </p:sp>
      <p:sp>
        <p:nvSpPr>
          <p:cNvPr id="753779" name="Text Box 115"/>
          <p:cNvSpPr txBox="1">
            <a:spLocks noChangeArrowheads="1"/>
          </p:cNvSpPr>
          <p:nvPr/>
        </p:nvSpPr>
        <p:spPr bwMode="auto">
          <a:xfrm>
            <a:off x="5651500" y="4170363"/>
            <a:ext cx="360363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L</a:t>
            </a:r>
          </a:p>
        </p:txBody>
      </p:sp>
      <p:sp>
        <p:nvSpPr>
          <p:cNvPr id="753780" name="Text Box 116"/>
          <p:cNvSpPr txBox="1">
            <a:spLocks noChangeArrowheads="1"/>
          </p:cNvSpPr>
          <p:nvPr/>
        </p:nvSpPr>
        <p:spPr bwMode="auto">
          <a:xfrm>
            <a:off x="7000875" y="3716338"/>
            <a:ext cx="307975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F</a:t>
            </a:r>
          </a:p>
        </p:txBody>
      </p:sp>
      <p:sp>
        <p:nvSpPr>
          <p:cNvPr id="753781" name="Text Box 117"/>
          <p:cNvSpPr txBox="1">
            <a:spLocks noChangeArrowheads="1"/>
          </p:cNvSpPr>
          <p:nvPr/>
        </p:nvSpPr>
        <p:spPr bwMode="auto">
          <a:xfrm>
            <a:off x="6969125" y="2997200"/>
            <a:ext cx="339725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L</a:t>
            </a:r>
          </a:p>
        </p:txBody>
      </p:sp>
      <p:sp>
        <p:nvSpPr>
          <p:cNvPr id="753782" name="Text Box 118"/>
          <p:cNvSpPr txBox="1">
            <a:spLocks noChangeArrowheads="1"/>
          </p:cNvSpPr>
          <p:nvPr/>
        </p:nvSpPr>
        <p:spPr bwMode="auto">
          <a:xfrm>
            <a:off x="3616325" y="4170363"/>
            <a:ext cx="307975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F</a:t>
            </a:r>
          </a:p>
        </p:txBody>
      </p:sp>
      <p:sp>
        <p:nvSpPr>
          <p:cNvPr id="753783" name="Text Box 119"/>
          <p:cNvSpPr txBox="1">
            <a:spLocks noChangeArrowheads="1"/>
          </p:cNvSpPr>
          <p:nvPr/>
        </p:nvSpPr>
        <p:spPr bwMode="auto">
          <a:xfrm>
            <a:off x="3563938" y="3933825"/>
            <a:ext cx="379412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(3)</a:t>
            </a:r>
          </a:p>
        </p:txBody>
      </p:sp>
      <p:sp>
        <p:nvSpPr>
          <p:cNvPr id="753784" name="Text Box 120"/>
          <p:cNvSpPr txBox="1">
            <a:spLocks noChangeArrowheads="1"/>
          </p:cNvSpPr>
          <p:nvPr/>
        </p:nvSpPr>
        <p:spPr bwMode="auto">
          <a:xfrm>
            <a:off x="3563938" y="3665538"/>
            <a:ext cx="379412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(3)</a:t>
            </a:r>
          </a:p>
        </p:txBody>
      </p:sp>
      <p:sp>
        <p:nvSpPr>
          <p:cNvPr id="753785" name="Text Box 121"/>
          <p:cNvSpPr txBox="1">
            <a:spLocks noChangeArrowheads="1"/>
          </p:cNvSpPr>
          <p:nvPr/>
        </p:nvSpPr>
        <p:spPr bwMode="auto">
          <a:xfrm>
            <a:off x="6084888" y="4170363"/>
            <a:ext cx="307975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F</a:t>
            </a:r>
          </a:p>
        </p:txBody>
      </p:sp>
      <p:sp>
        <p:nvSpPr>
          <p:cNvPr id="753786" name="Text Box 122"/>
          <p:cNvSpPr txBox="1">
            <a:spLocks noChangeArrowheads="1"/>
          </p:cNvSpPr>
          <p:nvPr/>
        </p:nvSpPr>
        <p:spPr bwMode="auto">
          <a:xfrm>
            <a:off x="6084888" y="3716338"/>
            <a:ext cx="3571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L</a:t>
            </a:r>
          </a:p>
        </p:txBody>
      </p:sp>
      <p:sp>
        <p:nvSpPr>
          <p:cNvPr id="753787" name="Text Box 123"/>
          <p:cNvSpPr txBox="1">
            <a:spLocks noChangeArrowheads="1"/>
          </p:cNvSpPr>
          <p:nvPr/>
        </p:nvSpPr>
        <p:spPr bwMode="auto">
          <a:xfrm>
            <a:off x="6084888" y="3954463"/>
            <a:ext cx="339725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L</a:t>
            </a:r>
          </a:p>
        </p:txBody>
      </p:sp>
      <p:sp>
        <p:nvSpPr>
          <p:cNvPr id="753788" name="Text Box 124"/>
          <p:cNvSpPr txBox="1">
            <a:spLocks noChangeArrowheads="1"/>
          </p:cNvSpPr>
          <p:nvPr/>
        </p:nvSpPr>
        <p:spPr bwMode="auto">
          <a:xfrm>
            <a:off x="6516688" y="3933825"/>
            <a:ext cx="307975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F</a:t>
            </a:r>
          </a:p>
        </p:txBody>
      </p:sp>
      <p:sp>
        <p:nvSpPr>
          <p:cNvPr id="753789" name="Text Box 125"/>
          <p:cNvSpPr txBox="1">
            <a:spLocks noChangeArrowheads="1"/>
          </p:cNvSpPr>
          <p:nvPr/>
        </p:nvSpPr>
        <p:spPr bwMode="auto">
          <a:xfrm>
            <a:off x="6537325" y="3429000"/>
            <a:ext cx="339725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 dirty="0"/>
              <a:t>L</a:t>
            </a:r>
          </a:p>
        </p:txBody>
      </p:sp>
      <p:sp>
        <p:nvSpPr>
          <p:cNvPr id="753790" name="Text Box 126"/>
          <p:cNvSpPr txBox="1">
            <a:spLocks noChangeArrowheads="1"/>
          </p:cNvSpPr>
          <p:nvPr/>
        </p:nvSpPr>
        <p:spPr bwMode="auto">
          <a:xfrm>
            <a:off x="6537325" y="3213100"/>
            <a:ext cx="339725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L</a:t>
            </a:r>
          </a:p>
        </p:txBody>
      </p:sp>
      <p:sp>
        <p:nvSpPr>
          <p:cNvPr id="753791" name="Text Box 127"/>
          <p:cNvSpPr txBox="1">
            <a:spLocks noChangeArrowheads="1"/>
          </p:cNvSpPr>
          <p:nvPr/>
        </p:nvSpPr>
        <p:spPr bwMode="auto">
          <a:xfrm>
            <a:off x="4192588" y="3954463"/>
            <a:ext cx="307975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 dirty="0"/>
              <a:t>F</a:t>
            </a:r>
          </a:p>
        </p:txBody>
      </p:sp>
      <p:sp>
        <p:nvSpPr>
          <p:cNvPr id="753792" name="Text Box 128"/>
          <p:cNvSpPr txBox="1">
            <a:spLocks noChangeArrowheads="1"/>
          </p:cNvSpPr>
          <p:nvPr/>
        </p:nvSpPr>
        <p:spPr bwMode="auto">
          <a:xfrm>
            <a:off x="4121150" y="3449761"/>
            <a:ext cx="379413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 dirty="0"/>
              <a:t>(2)</a:t>
            </a:r>
          </a:p>
        </p:txBody>
      </p:sp>
      <p:sp>
        <p:nvSpPr>
          <p:cNvPr id="753793" name="Text Box 129"/>
          <p:cNvSpPr txBox="1">
            <a:spLocks noChangeArrowheads="1"/>
          </p:cNvSpPr>
          <p:nvPr/>
        </p:nvSpPr>
        <p:spPr bwMode="auto">
          <a:xfrm>
            <a:off x="4121150" y="3213100"/>
            <a:ext cx="379413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(2)</a:t>
            </a:r>
          </a:p>
        </p:txBody>
      </p:sp>
      <p:sp>
        <p:nvSpPr>
          <p:cNvPr id="753794" name="Text Box 130"/>
          <p:cNvSpPr txBox="1">
            <a:spLocks noChangeArrowheads="1"/>
          </p:cNvSpPr>
          <p:nvPr/>
        </p:nvSpPr>
        <p:spPr bwMode="auto">
          <a:xfrm>
            <a:off x="4624388" y="2708275"/>
            <a:ext cx="379412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(1)</a:t>
            </a:r>
          </a:p>
        </p:txBody>
      </p:sp>
      <p:sp>
        <p:nvSpPr>
          <p:cNvPr id="753796" name="Text Box 132"/>
          <p:cNvSpPr txBox="1">
            <a:spLocks noChangeArrowheads="1"/>
          </p:cNvSpPr>
          <p:nvPr/>
        </p:nvSpPr>
        <p:spPr bwMode="auto">
          <a:xfrm>
            <a:off x="4695825" y="3716338"/>
            <a:ext cx="307975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F</a:t>
            </a:r>
          </a:p>
        </p:txBody>
      </p:sp>
      <p:sp>
        <p:nvSpPr>
          <p:cNvPr id="753797" name="Text Box 133"/>
          <p:cNvSpPr txBox="1">
            <a:spLocks noChangeArrowheads="1"/>
          </p:cNvSpPr>
          <p:nvPr/>
        </p:nvSpPr>
        <p:spPr bwMode="auto">
          <a:xfrm>
            <a:off x="6969125" y="2728913"/>
            <a:ext cx="339725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altLang="zh-CN" sz="1600"/>
              <a:t>L</a:t>
            </a:r>
          </a:p>
        </p:txBody>
      </p:sp>
      <p:sp>
        <p:nvSpPr>
          <p:cNvPr id="753798" name="Rectangle 134"/>
          <p:cNvSpPr>
            <a:spLocks noChangeArrowheads="1"/>
          </p:cNvSpPr>
          <p:nvPr/>
        </p:nvSpPr>
        <p:spPr bwMode="auto">
          <a:xfrm>
            <a:off x="2792413" y="5921375"/>
            <a:ext cx="1104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600"/>
              <a:t>V := T</a:t>
            </a:r>
            <a:r>
              <a:rPr lang="en-US" altLang="zh-CN" sz="1600" baseline="30000"/>
              <a:t> </a:t>
            </a:r>
            <a:r>
              <a:rPr lang="en-US" altLang="zh-CN" sz="1600"/>
              <a:t>+ U</a:t>
            </a:r>
          </a:p>
        </p:txBody>
      </p:sp>
      <p:sp>
        <p:nvSpPr>
          <p:cNvPr id="753799" name="Rectangle 135"/>
          <p:cNvSpPr>
            <a:spLocks noChangeArrowheads="1"/>
          </p:cNvSpPr>
          <p:nvPr/>
        </p:nvSpPr>
        <p:spPr bwMode="auto">
          <a:xfrm>
            <a:off x="2771775" y="5660152"/>
            <a:ext cx="12186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/>
              <a:t>U</a:t>
            </a:r>
            <a:r>
              <a:rPr lang="en-US" altLang="zh-CN" sz="1600" baseline="30000" dirty="0"/>
              <a:t> </a:t>
            </a:r>
            <a:r>
              <a:rPr lang="en-US" altLang="zh-CN" sz="1600" dirty="0"/>
              <a:t>:= D</a:t>
            </a:r>
            <a:r>
              <a:rPr lang="en-US" altLang="zh-CN" sz="1600" baseline="30000" dirty="0"/>
              <a:t> </a:t>
            </a:r>
            <a:r>
              <a:rPr lang="en-US" altLang="zh-CN" sz="1600" dirty="0"/>
              <a:t>– C</a:t>
            </a:r>
            <a:r>
              <a:rPr lang="en-US" altLang="zh-CN" sz="1600" baseline="30000" dirty="0"/>
              <a:t> </a:t>
            </a:r>
            <a:r>
              <a:rPr lang="en-US" altLang="zh-CN" sz="1600" dirty="0"/>
              <a:t> </a:t>
            </a:r>
          </a:p>
        </p:txBody>
      </p:sp>
      <p:sp>
        <p:nvSpPr>
          <p:cNvPr id="753800" name="Rectangle 136"/>
          <p:cNvSpPr>
            <a:spLocks noChangeArrowheads="1"/>
          </p:cNvSpPr>
          <p:nvPr/>
        </p:nvSpPr>
        <p:spPr bwMode="auto">
          <a:xfrm>
            <a:off x="2771775" y="5416550"/>
            <a:ext cx="1185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600"/>
              <a:t>T</a:t>
            </a:r>
            <a:r>
              <a:rPr lang="en-US" altLang="zh-CN" sz="1600" baseline="30000"/>
              <a:t> </a:t>
            </a:r>
            <a:r>
              <a:rPr lang="en-US" altLang="zh-CN" sz="1600"/>
              <a:t>:= A</a:t>
            </a:r>
            <a:r>
              <a:rPr lang="en-US" altLang="zh-CN" sz="1600" baseline="30000"/>
              <a:t> </a:t>
            </a:r>
            <a:r>
              <a:rPr lang="en-US" altLang="zh-CN" sz="1600"/>
              <a:t>– B</a:t>
            </a:r>
            <a:r>
              <a:rPr lang="en-US" altLang="zh-CN" sz="1600" baseline="30000"/>
              <a:t> </a:t>
            </a:r>
            <a:r>
              <a:rPr lang="en-US" altLang="zh-CN" sz="1600"/>
              <a:t> </a:t>
            </a:r>
          </a:p>
        </p:txBody>
      </p:sp>
      <p:sp>
        <p:nvSpPr>
          <p:cNvPr id="753801" name="Rectangle 137"/>
          <p:cNvSpPr>
            <a:spLocks noChangeArrowheads="1"/>
          </p:cNvSpPr>
          <p:nvPr/>
        </p:nvSpPr>
        <p:spPr bwMode="auto">
          <a:xfrm>
            <a:off x="4738688" y="6137275"/>
            <a:ext cx="14700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/>
              <a:t>D</a:t>
            </a:r>
            <a:r>
              <a:rPr lang="en-US" altLang="zh-CN" sz="1600" baseline="30000" dirty="0"/>
              <a:t>FL</a:t>
            </a:r>
            <a:r>
              <a:rPr lang="en-US" altLang="zh-CN" sz="1600" dirty="0"/>
              <a:t>:= V</a:t>
            </a:r>
            <a:r>
              <a:rPr lang="en-US" altLang="zh-CN" sz="1600" baseline="30000" dirty="0"/>
              <a:t>   </a:t>
            </a:r>
            <a:r>
              <a:rPr lang="en-US" altLang="zh-CN" sz="1600" dirty="0"/>
              <a:t>+  U</a:t>
            </a:r>
            <a:r>
              <a:rPr lang="en-US" altLang="zh-CN" sz="1600" baseline="30000" dirty="0"/>
              <a:t> </a:t>
            </a:r>
            <a:r>
              <a:rPr lang="en-US" altLang="zh-CN" sz="1600" dirty="0"/>
              <a:t> </a:t>
            </a:r>
          </a:p>
        </p:txBody>
      </p:sp>
      <p:sp>
        <p:nvSpPr>
          <p:cNvPr id="753802" name="Rectangle 138"/>
          <p:cNvSpPr>
            <a:spLocks noChangeArrowheads="1"/>
          </p:cNvSpPr>
          <p:nvPr/>
        </p:nvSpPr>
        <p:spPr bwMode="auto">
          <a:xfrm>
            <a:off x="6754813" y="6137275"/>
            <a:ext cx="1489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/>
              <a:t>D</a:t>
            </a:r>
            <a:r>
              <a:rPr lang="en-US" altLang="zh-CN" sz="1600" baseline="30000" dirty="0"/>
              <a:t>FL</a:t>
            </a:r>
            <a:r>
              <a:rPr lang="en-US" altLang="zh-CN" sz="1600" dirty="0"/>
              <a:t>:=V</a:t>
            </a:r>
            <a:r>
              <a:rPr lang="en-US" altLang="zh-CN" sz="1600" baseline="30000" dirty="0"/>
              <a:t>FF</a:t>
            </a:r>
            <a:r>
              <a:rPr lang="en-US" altLang="zh-CN" sz="1600" dirty="0"/>
              <a:t>+U</a:t>
            </a:r>
            <a:r>
              <a:rPr lang="en-US" altLang="zh-CN" sz="1600" baseline="30000" dirty="0"/>
              <a:t>FF</a:t>
            </a:r>
            <a:r>
              <a:rPr lang="en-US" altLang="zh-CN" sz="1600" dirty="0"/>
              <a:t> </a:t>
            </a:r>
          </a:p>
        </p:txBody>
      </p:sp>
      <p:sp>
        <p:nvSpPr>
          <p:cNvPr id="753803" name="Rectangle 139"/>
          <p:cNvSpPr>
            <a:spLocks noChangeArrowheads="1"/>
          </p:cNvSpPr>
          <p:nvPr/>
        </p:nvSpPr>
        <p:spPr bwMode="auto">
          <a:xfrm>
            <a:off x="4716463" y="5921375"/>
            <a:ext cx="14938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/>
              <a:t>V</a:t>
            </a:r>
            <a:r>
              <a:rPr lang="en-US" altLang="zh-CN" sz="1600" baseline="30000" dirty="0"/>
              <a:t>(4)L</a:t>
            </a:r>
            <a:r>
              <a:rPr lang="en-US" altLang="zh-CN" sz="1600" dirty="0"/>
              <a:t>:= T</a:t>
            </a:r>
            <a:r>
              <a:rPr lang="en-US" altLang="zh-CN" sz="1600" baseline="30000" dirty="0"/>
              <a:t>  </a:t>
            </a:r>
            <a:r>
              <a:rPr lang="en-US" altLang="zh-CN" sz="1600" dirty="0"/>
              <a:t>+  U</a:t>
            </a:r>
            <a:r>
              <a:rPr lang="en-US" altLang="zh-CN" sz="1600" baseline="30000" dirty="0"/>
              <a:t> </a:t>
            </a:r>
            <a:r>
              <a:rPr lang="en-US" altLang="zh-CN" sz="1600" dirty="0"/>
              <a:t> </a:t>
            </a:r>
          </a:p>
        </p:txBody>
      </p:sp>
      <p:sp>
        <p:nvSpPr>
          <p:cNvPr id="753804" name="Rectangle 140"/>
          <p:cNvSpPr>
            <a:spLocks noChangeArrowheads="1"/>
          </p:cNvSpPr>
          <p:nvPr/>
        </p:nvSpPr>
        <p:spPr bwMode="auto">
          <a:xfrm>
            <a:off x="6732588" y="5921375"/>
            <a:ext cx="16351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/>
              <a:t>V</a:t>
            </a:r>
            <a:r>
              <a:rPr lang="en-US" altLang="zh-CN" sz="1600" baseline="30000" dirty="0"/>
              <a:t>(4)L</a:t>
            </a:r>
            <a:r>
              <a:rPr lang="en-US" altLang="zh-CN" sz="1600" dirty="0"/>
              <a:t>:=T</a:t>
            </a:r>
            <a:r>
              <a:rPr lang="en-US" altLang="zh-CN" sz="1600" baseline="30000" dirty="0"/>
              <a:t>FF</a:t>
            </a:r>
            <a:r>
              <a:rPr lang="en-US" altLang="zh-CN" sz="1600" dirty="0"/>
              <a:t>+U</a:t>
            </a:r>
            <a:r>
              <a:rPr lang="en-US" altLang="zh-CN" sz="1600" baseline="30000" dirty="0"/>
              <a:t>(4)L</a:t>
            </a:r>
            <a:r>
              <a:rPr lang="en-US" altLang="zh-CN" sz="1600" dirty="0"/>
              <a:t> </a:t>
            </a:r>
          </a:p>
        </p:txBody>
      </p:sp>
      <p:sp>
        <p:nvSpPr>
          <p:cNvPr id="753805" name="Rectangle 141"/>
          <p:cNvSpPr>
            <a:spLocks noChangeArrowheads="1"/>
          </p:cNvSpPr>
          <p:nvPr/>
        </p:nvSpPr>
        <p:spPr bwMode="auto">
          <a:xfrm>
            <a:off x="4716463" y="5660152"/>
            <a:ext cx="148630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/>
              <a:t>U</a:t>
            </a:r>
            <a:r>
              <a:rPr lang="en-US" altLang="zh-CN" sz="1600" baseline="30000" dirty="0"/>
              <a:t>(3)L</a:t>
            </a:r>
            <a:r>
              <a:rPr lang="en-US" altLang="zh-CN" sz="1600" dirty="0"/>
              <a:t>:= D</a:t>
            </a:r>
            <a:r>
              <a:rPr lang="en-US" altLang="zh-CN" sz="1600" baseline="30000" dirty="0"/>
              <a:t> </a:t>
            </a:r>
            <a:r>
              <a:rPr lang="en-US" altLang="zh-CN" sz="1600" dirty="0"/>
              <a:t>–  C</a:t>
            </a:r>
            <a:r>
              <a:rPr lang="en-US" altLang="zh-CN" sz="1600" baseline="30000" dirty="0"/>
              <a:t> </a:t>
            </a:r>
            <a:r>
              <a:rPr lang="en-US" altLang="zh-CN" sz="1600" dirty="0"/>
              <a:t> </a:t>
            </a:r>
          </a:p>
        </p:txBody>
      </p:sp>
      <p:sp>
        <p:nvSpPr>
          <p:cNvPr id="753806" name="Rectangle 142"/>
          <p:cNvSpPr>
            <a:spLocks noChangeArrowheads="1"/>
          </p:cNvSpPr>
          <p:nvPr/>
        </p:nvSpPr>
        <p:spPr bwMode="auto">
          <a:xfrm>
            <a:off x="6732588" y="5660152"/>
            <a:ext cx="15222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/>
              <a:t>U</a:t>
            </a:r>
            <a:r>
              <a:rPr lang="en-US" altLang="zh-CN" sz="1600" baseline="30000" dirty="0"/>
              <a:t>(3)L</a:t>
            </a:r>
            <a:r>
              <a:rPr lang="en-US" altLang="zh-CN" sz="1600" dirty="0"/>
              <a:t>:=D</a:t>
            </a:r>
            <a:r>
              <a:rPr lang="en-US" altLang="zh-CN" sz="1600" baseline="30000" dirty="0"/>
              <a:t>FF</a:t>
            </a:r>
            <a:r>
              <a:rPr lang="en-US" altLang="zh-CN" sz="1600" dirty="0"/>
              <a:t>-C</a:t>
            </a:r>
            <a:r>
              <a:rPr lang="en-US" altLang="zh-CN" sz="1600" baseline="30000" dirty="0"/>
              <a:t>FL</a:t>
            </a:r>
            <a:r>
              <a:rPr lang="en-US" altLang="zh-CN" sz="1600" dirty="0"/>
              <a:t> </a:t>
            </a:r>
          </a:p>
        </p:txBody>
      </p:sp>
      <p:sp>
        <p:nvSpPr>
          <p:cNvPr id="753807" name="Rectangle 143"/>
          <p:cNvSpPr>
            <a:spLocks noChangeArrowheads="1"/>
          </p:cNvSpPr>
          <p:nvPr/>
        </p:nvSpPr>
        <p:spPr bwMode="auto">
          <a:xfrm>
            <a:off x="4705350" y="5416550"/>
            <a:ext cx="1460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600"/>
              <a:t>T</a:t>
            </a:r>
            <a:r>
              <a:rPr lang="en-US" altLang="zh-CN" sz="1600" baseline="30000"/>
              <a:t>(3)L</a:t>
            </a:r>
            <a:r>
              <a:rPr lang="en-US" altLang="zh-CN" sz="1600"/>
              <a:t>:= A</a:t>
            </a:r>
            <a:r>
              <a:rPr lang="en-US" altLang="zh-CN" sz="1600" baseline="30000"/>
              <a:t> </a:t>
            </a:r>
            <a:r>
              <a:rPr lang="en-US" altLang="zh-CN" sz="1600"/>
              <a:t>–  B</a:t>
            </a:r>
            <a:r>
              <a:rPr lang="en-US" altLang="zh-CN" sz="1600" baseline="30000"/>
              <a:t> </a:t>
            </a:r>
            <a:r>
              <a:rPr lang="en-US" altLang="zh-CN" sz="1600"/>
              <a:t> </a:t>
            </a:r>
          </a:p>
        </p:txBody>
      </p:sp>
      <p:sp>
        <p:nvSpPr>
          <p:cNvPr id="753808" name="Rectangle 144"/>
          <p:cNvSpPr>
            <a:spLocks noChangeArrowheads="1"/>
          </p:cNvSpPr>
          <p:nvPr/>
        </p:nvSpPr>
        <p:spPr bwMode="auto">
          <a:xfrm>
            <a:off x="6732588" y="5415677"/>
            <a:ext cx="15415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/>
              <a:t>T</a:t>
            </a:r>
            <a:r>
              <a:rPr lang="en-US" altLang="zh-CN" sz="1600" baseline="30000" dirty="0"/>
              <a:t>(3)L</a:t>
            </a:r>
            <a:r>
              <a:rPr lang="en-US" altLang="zh-CN" sz="1600" dirty="0"/>
              <a:t>:=A</a:t>
            </a:r>
            <a:r>
              <a:rPr lang="en-US" altLang="zh-CN" sz="1600" baseline="30000" dirty="0"/>
              <a:t>FL</a:t>
            </a:r>
            <a:r>
              <a:rPr lang="en-US" altLang="zh-CN" sz="1600" dirty="0"/>
              <a:t>-B</a:t>
            </a:r>
            <a:r>
              <a:rPr lang="en-US" altLang="zh-CN" sz="1600" baseline="30000" dirty="0"/>
              <a:t>FL</a:t>
            </a:r>
            <a:r>
              <a:rPr lang="en-US" altLang="zh-CN" sz="1600" dirty="0"/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5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5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53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5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75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75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5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53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5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5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75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75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75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75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75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75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75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75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75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75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75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75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75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75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75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75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75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75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500"/>
                                        <p:tgtEl>
                                          <p:spTgt spid="75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8" dur="500"/>
                                        <p:tgtEl>
                                          <p:spTgt spid="75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1" dur="500"/>
                                        <p:tgtEl>
                                          <p:spTgt spid="75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75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5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4" dur="500"/>
                                        <p:tgtEl>
                                          <p:spTgt spid="75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75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0" dur="500"/>
                                        <p:tgtEl>
                                          <p:spTgt spid="75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721" grpId="0"/>
      <p:bldP spid="753773" grpId="0"/>
      <p:bldP spid="753774" grpId="0"/>
      <p:bldP spid="753775" grpId="0"/>
      <p:bldP spid="753776" grpId="0"/>
      <p:bldP spid="753777" grpId="0"/>
      <p:bldP spid="753778" grpId="0"/>
      <p:bldP spid="753779" grpId="0"/>
      <p:bldP spid="753780" grpId="0"/>
      <p:bldP spid="753781" grpId="0"/>
      <p:bldP spid="753782" grpId="0"/>
      <p:bldP spid="753783" grpId="0"/>
      <p:bldP spid="753784" grpId="0"/>
      <p:bldP spid="753785" grpId="0"/>
      <p:bldP spid="753786" grpId="0"/>
      <p:bldP spid="753787" grpId="0"/>
      <p:bldP spid="753788" grpId="0"/>
      <p:bldP spid="753789" grpId="0"/>
      <p:bldP spid="753790" grpId="0"/>
      <p:bldP spid="753791" grpId="0"/>
      <p:bldP spid="753792" grpId="0"/>
      <p:bldP spid="753793" grpId="0"/>
      <p:bldP spid="753794" grpId="0"/>
      <p:bldP spid="753796" grpId="0"/>
      <p:bldP spid="753797" grpId="0"/>
      <p:bldP spid="753798" grpId="0"/>
      <p:bldP spid="753799" grpId="0"/>
      <p:bldP spid="753800" grpId="0"/>
      <p:bldP spid="753801" grpId="0"/>
      <p:bldP spid="753802" grpId="0"/>
      <p:bldP spid="753803" grpId="0"/>
      <p:bldP spid="753804" grpId="0"/>
      <p:bldP spid="753805" grpId="0"/>
      <p:bldP spid="753806" grpId="0"/>
      <p:bldP spid="753807" grpId="0"/>
      <p:bldP spid="75380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325563"/>
            <a:ext cx="822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基本块的 </a:t>
            </a:r>
            <a:r>
              <a:rPr lang="en-US" altLang="zh-CN" b="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</a:t>
            </a:r>
          </a:p>
        </p:txBody>
      </p:sp>
      <p:sp>
        <p:nvSpPr>
          <p:cNvPr id="5018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838200" y="2057400"/>
            <a:ext cx="8153400" cy="382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</a:t>
            </a:r>
            <a:endParaRPr lang="en-US" altLang="zh-CN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     DAG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指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有向无圈图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Directed Acyclic Graph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基本块的 </a:t>
            </a:r>
            <a:r>
              <a:rPr lang="en-US" altLang="zh-CN" sz="24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</a:t>
            </a:r>
            <a:r>
              <a:rPr lang="en-US" altLang="zh-CN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是在结点上带有标记的 </a:t>
            </a:r>
            <a:r>
              <a:rPr lang="en-US" altLang="zh-CN" sz="24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en-US" altLang="zh-CN" sz="1000" b="0" dirty="0">
              <a:solidFill>
                <a:schemeClr val="tx1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3200" b="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叶结点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代表名字的初值，以唯一的标识符（变量名字或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常数）标记（为避免混乱，用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i="1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表示变量名字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的初值）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3200" b="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内部结点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用运算符号标记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3200" b="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所有结点都可有一个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附加的变量名字表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0188" name="Rectangle 13"/>
          <p:cNvSpPr>
            <a:spLocks noChangeArrowheads="1"/>
          </p:cNvSpPr>
          <p:nvPr/>
        </p:nvSpPr>
        <p:spPr bwMode="auto">
          <a:xfrm>
            <a:off x="1524000" y="152400"/>
            <a:ext cx="4648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基本块的 </a:t>
            </a:r>
            <a:r>
              <a:rPr lang="en-US" altLang="zh-CN" sz="3600" b="0" i="1">
                <a:solidFill>
                  <a:srgbClr val="800080"/>
                </a:solidFill>
                <a:ea typeface="华文行楷" pitchFamily="2" charset="-122"/>
              </a:rPr>
              <a:t>DAG</a:t>
            </a:r>
            <a:r>
              <a:rPr lang="en-US" altLang="zh-CN" sz="4000" b="0" i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</a:p>
        </p:txBody>
      </p:sp>
    </p:spTree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325563"/>
            <a:ext cx="822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 </a:t>
            </a:r>
            <a:r>
              <a:rPr lang="en-US" altLang="zh-CN" b="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表示的构造</a:t>
            </a:r>
          </a:p>
        </p:txBody>
      </p:sp>
      <p:sp>
        <p:nvSpPr>
          <p:cNvPr id="5120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0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838200" y="20574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仅考虑三种形式的 </a:t>
            </a:r>
            <a:r>
              <a:rPr lang="en-US" altLang="zh-CN" sz="24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</a:t>
            </a: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12" name="Rectangle 13"/>
          <p:cNvSpPr>
            <a:spLocks noChangeArrowheads="1"/>
          </p:cNvSpPr>
          <p:nvPr/>
        </p:nvSpPr>
        <p:spPr bwMode="auto">
          <a:xfrm>
            <a:off x="838200" y="5957888"/>
            <a:ext cx="8054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（其他 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语句的 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DAG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结点的讨论参见龙书）</a:t>
            </a:r>
            <a:endParaRPr lang="zh-CN" altLang="en-US" sz="10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13" name="Rectangle 15"/>
          <p:cNvSpPr>
            <a:spLocks noChangeArrowheads="1"/>
          </p:cNvSpPr>
          <p:nvPr/>
        </p:nvSpPr>
        <p:spPr bwMode="auto">
          <a:xfrm>
            <a:off x="1433513" y="3902075"/>
            <a:ext cx="13705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DAG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子图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14" name="Rectangle 16"/>
          <p:cNvSpPr>
            <a:spLocks noChangeArrowheads="1"/>
          </p:cNvSpPr>
          <p:nvPr/>
        </p:nvSpPr>
        <p:spPr bwMode="auto">
          <a:xfrm>
            <a:off x="3760788" y="4048125"/>
            <a:ext cx="3270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3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endParaRPr lang="en-US" altLang="zh-CN" sz="2400" b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15" name="Rectangle 17"/>
          <p:cNvSpPr>
            <a:spLocks noChangeArrowheads="1"/>
          </p:cNvSpPr>
          <p:nvPr/>
        </p:nvSpPr>
        <p:spPr bwMode="auto">
          <a:xfrm>
            <a:off x="3992563" y="3883025"/>
            <a:ext cx="27463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3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endParaRPr lang="en-US" altLang="zh-CN" sz="2400" b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16" name="Rectangle 18"/>
          <p:cNvSpPr>
            <a:spLocks noChangeArrowheads="1"/>
          </p:cNvSpPr>
          <p:nvPr/>
        </p:nvSpPr>
        <p:spPr bwMode="auto">
          <a:xfrm>
            <a:off x="3429000" y="4314825"/>
            <a:ext cx="304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3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B</a:t>
            </a:r>
            <a:endParaRPr lang="en-US" altLang="zh-CN" sz="2400" b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17" name="Rectangle 20"/>
          <p:cNvSpPr>
            <a:spLocks noChangeArrowheads="1"/>
          </p:cNvSpPr>
          <p:nvPr/>
        </p:nvSpPr>
        <p:spPr bwMode="auto">
          <a:xfrm>
            <a:off x="5638800" y="3459163"/>
            <a:ext cx="3048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3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endParaRPr lang="en-US" altLang="zh-CN" sz="2400" b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18" name="Rectangle 21"/>
          <p:cNvSpPr>
            <a:spLocks noChangeArrowheads="1"/>
          </p:cNvSpPr>
          <p:nvPr/>
        </p:nvSpPr>
        <p:spPr bwMode="auto">
          <a:xfrm>
            <a:off x="5238750" y="3886200"/>
            <a:ext cx="3270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3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op</a:t>
            </a:r>
            <a:endParaRPr lang="en-US" altLang="zh-CN" sz="2400" b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19" name="Rectangle 23"/>
          <p:cNvSpPr>
            <a:spLocks noChangeArrowheads="1"/>
          </p:cNvSpPr>
          <p:nvPr/>
        </p:nvSpPr>
        <p:spPr bwMode="auto">
          <a:xfrm>
            <a:off x="5029200" y="4830763"/>
            <a:ext cx="32543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3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B</a:t>
            </a:r>
            <a:endParaRPr lang="en-US" altLang="zh-CN" sz="2400" b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20" name="Rectangle 24"/>
          <p:cNvSpPr>
            <a:spLocks noChangeArrowheads="1"/>
          </p:cNvSpPr>
          <p:nvPr/>
        </p:nvSpPr>
        <p:spPr bwMode="auto">
          <a:xfrm>
            <a:off x="7219950" y="3886200"/>
            <a:ext cx="3270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3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op</a:t>
            </a:r>
            <a:endParaRPr lang="en-US" altLang="zh-CN" sz="2400" b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21" name="Rectangle 25"/>
          <p:cNvSpPr>
            <a:spLocks noChangeArrowheads="1"/>
          </p:cNvSpPr>
          <p:nvPr/>
        </p:nvSpPr>
        <p:spPr bwMode="auto">
          <a:xfrm>
            <a:off x="5827713" y="4494213"/>
            <a:ext cx="3270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3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endParaRPr lang="en-US" altLang="zh-CN" sz="2400" b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22" name="Rectangle 26"/>
          <p:cNvSpPr>
            <a:spLocks noChangeArrowheads="1"/>
          </p:cNvSpPr>
          <p:nvPr/>
        </p:nvSpPr>
        <p:spPr bwMode="auto">
          <a:xfrm>
            <a:off x="6551613" y="4367213"/>
            <a:ext cx="490519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3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n1  </a:t>
            </a:r>
            <a:endParaRPr lang="en-US" altLang="zh-CN" sz="2400" b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23" name="Rectangle 27"/>
          <p:cNvSpPr>
            <a:spLocks noChangeArrowheads="1"/>
          </p:cNvSpPr>
          <p:nvPr/>
        </p:nvSpPr>
        <p:spPr bwMode="auto">
          <a:xfrm>
            <a:off x="7847013" y="4367213"/>
            <a:ext cx="3270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3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n2</a:t>
            </a:r>
            <a:endParaRPr lang="en-US" altLang="zh-CN" sz="2400" b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24" name="Rectangle 28"/>
          <p:cNvSpPr>
            <a:spLocks noChangeArrowheads="1"/>
          </p:cNvSpPr>
          <p:nvPr/>
        </p:nvSpPr>
        <p:spPr bwMode="auto">
          <a:xfrm>
            <a:off x="6477000" y="4843463"/>
            <a:ext cx="28416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3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endParaRPr lang="en-US" altLang="zh-CN" sz="2400" b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25" name="Rectangle 29"/>
          <p:cNvSpPr>
            <a:spLocks noChangeArrowheads="1"/>
          </p:cNvSpPr>
          <p:nvPr/>
        </p:nvSpPr>
        <p:spPr bwMode="auto">
          <a:xfrm>
            <a:off x="7924800" y="4876800"/>
            <a:ext cx="3048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3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</a:t>
            </a:r>
            <a:endParaRPr lang="en-US" altLang="zh-CN" sz="2400" b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26" name="Line 30"/>
          <p:cNvSpPr>
            <a:spLocks noChangeShapeType="1"/>
          </p:cNvSpPr>
          <p:nvPr/>
        </p:nvSpPr>
        <p:spPr bwMode="auto">
          <a:xfrm>
            <a:off x="5181600" y="3962400"/>
            <a:ext cx="0" cy="3810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27" name="Line 31"/>
          <p:cNvSpPr>
            <a:spLocks noChangeShapeType="1"/>
          </p:cNvSpPr>
          <p:nvPr/>
        </p:nvSpPr>
        <p:spPr bwMode="auto">
          <a:xfrm flipH="1">
            <a:off x="6629400" y="3886200"/>
            <a:ext cx="541338" cy="457200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28" name="Line 32"/>
          <p:cNvSpPr>
            <a:spLocks noChangeShapeType="1"/>
          </p:cNvSpPr>
          <p:nvPr/>
        </p:nvSpPr>
        <p:spPr bwMode="auto">
          <a:xfrm>
            <a:off x="7585075" y="3886200"/>
            <a:ext cx="415925" cy="466725"/>
          </a:xfrm>
          <a:prstGeom prst="line">
            <a:avLst/>
          </a:prstGeom>
          <a:noFill/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29" name="Oval 33"/>
          <p:cNvSpPr>
            <a:spLocks noChangeArrowheads="1"/>
          </p:cNvSpPr>
          <p:nvPr/>
        </p:nvSpPr>
        <p:spPr bwMode="auto">
          <a:xfrm>
            <a:off x="3273425" y="3810000"/>
            <a:ext cx="658813" cy="498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30" name="Rectangle 34"/>
          <p:cNvSpPr>
            <a:spLocks noChangeArrowheads="1"/>
          </p:cNvSpPr>
          <p:nvPr/>
        </p:nvSpPr>
        <p:spPr bwMode="auto">
          <a:xfrm>
            <a:off x="3489325" y="3883025"/>
            <a:ext cx="2372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000" b="0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51231" name="Oval 35"/>
          <p:cNvSpPr>
            <a:spLocks noChangeArrowheads="1"/>
          </p:cNvSpPr>
          <p:nvPr/>
        </p:nvSpPr>
        <p:spPr bwMode="auto">
          <a:xfrm>
            <a:off x="7646988" y="4343400"/>
            <a:ext cx="658812" cy="4937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32" name="Rectangle 36"/>
          <p:cNvSpPr>
            <a:spLocks noChangeArrowheads="1"/>
          </p:cNvSpPr>
          <p:nvPr/>
        </p:nvSpPr>
        <p:spPr bwMode="auto">
          <a:xfrm>
            <a:off x="7924800" y="4419600"/>
            <a:ext cx="2372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000" b="0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51233" name="Oval 37"/>
          <p:cNvSpPr>
            <a:spLocks noChangeArrowheads="1"/>
          </p:cNvSpPr>
          <p:nvPr/>
        </p:nvSpPr>
        <p:spPr bwMode="auto">
          <a:xfrm>
            <a:off x="6351588" y="4329113"/>
            <a:ext cx="658812" cy="498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34" name="Rectangle 38"/>
          <p:cNvSpPr>
            <a:spLocks noChangeArrowheads="1"/>
          </p:cNvSpPr>
          <p:nvPr/>
        </p:nvSpPr>
        <p:spPr bwMode="auto">
          <a:xfrm>
            <a:off x="6557963" y="4419600"/>
            <a:ext cx="2372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000" b="0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51235" name="Oval 39"/>
          <p:cNvSpPr>
            <a:spLocks noChangeArrowheads="1"/>
          </p:cNvSpPr>
          <p:nvPr/>
        </p:nvSpPr>
        <p:spPr bwMode="auto">
          <a:xfrm>
            <a:off x="7010400" y="3429000"/>
            <a:ext cx="658813" cy="495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36" name="Rectangle 40"/>
          <p:cNvSpPr>
            <a:spLocks noChangeArrowheads="1"/>
          </p:cNvSpPr>
          <p:nvPr/>
        </p:nvSpPr>
        <p:spPr bwMode="auto">
          <a:xfrm>
            <a:off x="7243763" y="3505200"/>
            <a:ext cx="2372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000" b="0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51237" name="Oval 41"/>
          <p:cNvSpPr>
            <a:spLocks noChangeArrowheads="1"/>
          </p:cNvSpPr>
          <p:nvPr/>
        </p:nvSpPr>
        <p:spPr bwMode="auto">
          <a:xfrm>
            <a:off x="4873625" y="4306888"/>
            <a:ext cx="658813" cy="4937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38" name="Rectangle 42"/>
          <p:cNvSpPr>
            <a:spLocks noChangeArrowheads="1"/>
          </p:cNvSpPr>
          <p:nvPr/>
        </p:nvSpPr>
        <p:spPr bwMode="auto">
          <a:xfrm>
            <a:off x="5110163" y="4343400"/>
            <a:ext cx="2372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000" b="0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51239" name="Oval 43"/>
          <p:cNvSpPr>
            <a:spLocks noChangeArrowheads="1"/>
          </p:cNvSpPr>
          <p:nvPr/>
        </p:nvSpPr>
        <p:spPr bwMode="auto">
          <a:xfrm>
            <a:off x="4873625" y="3429000"/>
            <a:ext cx="658813" cy="5000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40" name="Rectangle 44"/>
          <p:cNvSpPr>
            <a:spLocks noChangeArrowheads="1"/>
          </p:cNvSpPr>
          <p:nvPr/>
        </p:nvSpPr>
        <p:spPr bwMode="auto">
          <a:xfrm>
            <a:off x="5110163" y="3505200"/>
            <a:ext cx="2372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000" b="0" baseline="-25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51241" name="Rectangle 45"/>
          <p:cNvSpPr>
            <a:spLocks noChangeArrowheads="1"/>
          </p:cNvSpPr>
          <p:nvPr/>
        </p:nvSpPr>
        <p:spPr bwMode="auto">
          <a:xfrm>
            <a:off x="1447800" y="2819400"/>
            <a:ext cx="1285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语句</a:t>
            </a:r>
          </a:p>
        </p:txBody>
      </p:sp>
      <p:sp>
        <p:nvSpPr>
          <p:cNvPr id="51242" name="Rectangle 46"/>
          <p:cNvSpPr>
            <a:spLocks noChangeArrowheads="1"/>
          </p:cNvSpPr>
          <p:nvPr/>
        </p:nvSpPr>
        <p:spPr bwMode="auto">
          <a:xfrm>
            <a:off x="3370263" y="2819400"/>
            <a:ext cx="670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:=</a:t>
            </a:r>
            <a:r>
              <a:rPr lang="en-US" altLang="zh-CN" sz="24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43" name="Rectangle 47"/>
          <p:cNvSpPr>
            <a:spLocks noChangeArrowheads="1"/>
          </p:cNvSpPr>
          <p:nvPr/>
        </p:nvSpPr>
        <p:spPr bwMode="auto">
          <a:xfrm>
            <a:off x="4800600" y="2819400"/>
            <a:ext cx="1102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:=op </a:t>
            </a:r>
            <a:r>
              <a:rPr lang="en-US" altLang="zh-CN" sz="24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endParaRPr lang="en-US" altLang="zh-CN" sz="24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1244" name="Rectangle 48"/>
          <p:cNvSpPr>
            <a:spLocks noChangeArrowheads="1"/>
          </p:cNvSpPr>
          <p:nvPr/>
        </p:nvSpPr>
        <p:spPr bwMode="auto">
          <a:xfrm>
            <a:off x="6672263" y="2819400"/>
            <a:ext cx="1495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:= </a:t>
            </a:r>
            <a:r>
              <a:rPr lang="en-US" altLang="zh-CN" sz="24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op </a:t>
            </a:r>
            <a:r>
              <a:rPr lang="en-US" altLang="zh-CN" sz="24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51245" name="Rectangle 49"/>
          <p:cNvSpPr>
            <a:spLocks noChangeArrowheads="1"/>
          </p:cNvSpPr>
          <p:nvPr/>
        </p:nvSpPr>
        <p:spPr bwMode="auto">
          <a:xfrm>
            <a:off x="7848600" y="3459163"/>
            <a:ext cx="3048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300" b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</a:t>
            </a:r>
            <a:endParaRPr lang="en-US" altLang="zh-CN" sz="2400" b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692277" name="Group 53"/>
          <p:cNvGrpSpPr>
            <a:grpSpLocks/>
          </p:cNvGrpSpPr>
          <p:nvPr/>
        </p:nvGrpSpPr>
        <p:grpSpPr bwMode="auto">
          <a:xfrm>
            <a:off x="5554663" y="4191001"/>
            <a:ext cx="1836737" cy="1589088"/>
            <a:chOff x="3499" y="2688"/>
            <a:chExt cx="1157" cy="1001"/>
          </a:xfrm>
        </p:grpSpPr>
        <p:sp>
          <p:nvSpPr>
            <p:cNvPr id="51248" name="Rectangle 50"/>
            <p:cNvSpPr>
              <a:spLocks noChangeArrowheads="1"/>
            </p:cNvSpPr>
            <p:nvPr/>
          </p:nvSpPr>
          <p:spPr bwMode="auto">
            <a:xfrm>
              <a:off x="3499" y="3456"/>
              <a:ext cx="9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>
                  <a:latin typeface="+mn-lt"/>
                  <a:ea typeface="华文楷体" panose="02010600040101010101" pitchFamily="2" charset="-122"/>
                </a:rPr>
                <a:t>运算符标记</a:t>
              </a:r>
            </a:p>
          </p:txBody>
        </p:sp>
        <p:sp>
          <p:nvSpPr>
            <p:cNvPr id="51249" name="Line 51"/>
            <p:cNvSpPr>
              <a:spLocks noChangeShapeType="1"/>
            </p:cNvSpPr>
            <p:nvPr/>
          </p:nvSpPr>
          <p:spPr bwMode="auto">
            <a:xfrm>
              <a:off x="3504" y="2688"/>
              <a:ext cx="288" cy="768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51250" name="Line 52"/>
            <p:cNvSpPr>
              <a:spLocks noChangeShapeType="1"/>
            </p:cNvSpPr>
            <p:nvPr/>
          </p:nvSpPr>
          <p:spPr bwMode="auto">
            <a:xfrm flipH="1">
              <a:off x="4224" y="2736"/>
              <a:ext cx="432" cy="72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51247" name="Rectangle 54"/>
          <p:cNvSpPr>
            <a:spLocks noChangeArrowheads="1"/>
          </p:cNvSpPr>
          <p:nvPr/>
        </p:nvSpPr>
        <p:spPr bwMode="auto">
          <a:xfrm>
            <a:off x="1524000" y="152400"/>
            <a:ext cx="4648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基本块的 </a:t>
            </a:r>
            <a:r>
              <a:rPr lang="en-US" altLang="zh-CN" sz="3600" b="0" i="1">
                <a:solidFill>
                  <a:srgbClr val="800080"/>
                </a:solidFill>
                <a:ea typeface="华文行楷" pitchFamily="2" charset="-122"/>
              </a:rPr>
              <a:t>DAG</a:t>
            </a:r>
            <a:r>
              <a:rPr lang="en-US" altLang="zh-CN" sz="4000" b="0" i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4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24000" y="188913"/>
            <a:ext cx="4953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基本块、流图和循环</a:t>
            </a:r>
          </a:p>
        </p:txBody>
      </p:sp>
      <p:sp>
        <p:nvSpPr>
          <p:cNvPr id="6151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219200"/>
            <a:ext cx="5176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划分基本块的算法</a:t>
            </a:r>
            <a:endParaRPr lang="zh-CN" altLang="en-US" b="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5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53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54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155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47180" name="Rectangle 12"/>
          <p:cNvSpPr>
            <a:spLocks noChangeArrowheads="1"/>
          </p:cNvSpPr>
          <p:nvPr/>
        </p:nvSpPr>
        <p:spPr bwMode="auto">
          <a:xfrm>
            <a:off x="685800" y="1981200"/>
            <a:ext cx="8458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针对三地址码</a:t>
            </a:r>
            <a:r>
              <a:rPr lang="zh-CN" altLang="en-US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zh-CN" altLang="en-US" b="0" dirty="0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b="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kumimoji="0"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步骤</a:t>
            </a:r>
            <a:endParaRPr kumimoji="0" lang="zh-CN" altLang="en-US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求出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TAC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程序之中各个基本块的入口语句 </a:t>
            </a: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对每一入口语句，构造其所属的基本块。它是由该语句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到下一入口语句（不包括下一入口语句），或到一转移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语句（包括该转移语句），或到一停语句（包括该停语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句）之间的语句序列组成的</a:t>
            </a: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kumimoji="0"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凡未被纳入某一基本块的语句，都是程序中控制流程无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法到达的语句，因而也是不会被执行到的语句，可以把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它们删除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47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47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47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47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47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47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47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47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47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2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2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2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30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0825" y="1249363"/>
            <a:ext cx="822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 </a:t>
            </a:r>
            <a:r>
              <a:rPr lang="en-US" altLang="zh-CN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表示的构造</a:t>
            </a:r>
          </a:p>
        </p:txBody>
      </p:sp>
      <p:sp>
        <p:nvSpPr>
          <p:cNvPr id="5223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3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3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3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323850" y="1998663"/>
            <a:ext cx="882015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构造算法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x:=y op z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x:=op y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x:=y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分别为第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种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TAC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语句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设函数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node(name)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返回最近创建的关联于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name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的结点</a:t>
            </a: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首先，置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为空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.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对基本块的每一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语句，依次进行下列步骤： </a:t>
            </a: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若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node(y)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无定义，则创建一个标记为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y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的叶结点，并令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b="0" i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node(y)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为这个结点；对第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种语句，若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node(z)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无定义，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再创建标记为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z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的叶结点，并令</a:t>
            </a:r>
            <a:r>
              <a:rPr lang="zh-CN" altLang="en-US" sz="2400" b="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node(z)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为这个结点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（转下页）</a:t>
            </a: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2236" name="Rectangle 51"/>
          <p:cNvSpPr>
            <a:spLocks noChangeArrowheads="1"/>
          </p:cNvSpPr>
          <p:nvPr/>
        </p:nvSpPr>
        <p:spPr bwMode="auto">
          <a:xfrm>
            <a:off x="1524000" y="152400"/>
            <a:ext cx="4648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基本块的 </a:t>
            </a:r>
            <a:r>
              <a:rPr lang="en-US" altLang="zh-CN" sz="3600" b="0" i="1">
                <a:solidFill>
                  <a:srgbClr val="800080"/>
                </a:solidFill>
                <a:ea typeface="华文行楷" pitchFamily="2" charset="-122"/>
              </a:rPr>
              <a:t>DAG</a:t>
            </a:r>
            <a:r>
              <a:rPr lang="en-US" altLang="zh-CN" sz="4000" b="0" i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</a:p>
        </p:txBody>
      </p:sp>
    </p:spTree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990600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 </a:t>
            </a:r>
            <a:r>
              <a:rPr lang="en-US" altLang="zh-CN" b="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表示的构造</a:t>
            </a:r>
          </a:p>
        </p:txBody>
      </p:sp>
      <p:sp>
        <p:nvSpPr>
          <p:cNvPr id="53251" name="Rectangle 11"/>
          <p:cNvSpPr>
            <a:spLocks noChangeArrowheads="1"/>
          </p:cNvSpPr>
          <p:nvPr/>
        </p:nvSpPr>
        <p:spPr bwMode="auto">
          <a:xfrm>
            <a:off x="533400" y="1600200"/>
            <a:ext cx="8610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构造算法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（续上页） </a:t>
            </a: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对于第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种语句，若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node(y)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node(z)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都是标记为常数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的叶结点，执行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op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z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，令得到的新常数为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若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node(p)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无定义，则构造一个用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做标记的叶结点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若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node(y)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或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node(z)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是处理当前语句时新构造出来的结点，则删除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它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置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node(p)=n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.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（起到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合并已知量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的作用）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若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node(y)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或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node(z)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不是标记为常数的叶结点，则检查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是否存在某个标记为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op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的结点，其左孩子是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node(y)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而右孩子是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node(z)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？若无，则创建这样的结点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无论有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无，都令该结点为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n.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（可能起到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删除多余运算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的作用）</a:t>
            </a:r>
            <a:endParaRPr lang="zh-CN" altLang="en-US" sz="2400" b="0" i="1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（转下页）</a:t>
            </a:r>
          </a:p>
        </p:txBody>
      </p:sp>
      <p:sp>
        <p:nvSpPr>
          <p:cNvPr id="5325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6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7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8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59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3260" name="Rectangle 13"/>
          <p:cNvSpPr>
            <a:spLocks noChangeArrowheads="1"/>
          </p:cNvSpPr>
          <p:nvPr/>
        </p:nvSpPr>
        <p:spPr bwMode="auto">
          <a:xfrm>
            <a:off x="1524000" y="152400"/>
            <a:ext cx="4648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基本块的 </a:t>
            </a:r>
            <a:r>
              <a:rPr lang="en-US" altLang="zh-CN" sz="3600" b="0" i="1">
                <a:solidFill>
                  <a:srgbClr val="800080"/>
                </a:solidFill>
                <a:ea typeface="华文行楷" pitchFamily="2" charset="-122"/>
              </a:rPr>
              <a:t>DAG</a:t>
            </a:r>
            <a:r>
              <a:rPr lang="en-US" altLang="zh-CN" sz="4000" b="0" i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</a:p>
        </p:txBody>
      </p:sp>
    </p:spTree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990600"/>
            <a:ext cx="8224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 </a:t>
            </a:r>
            <a:r>
              <a:rPr lang="en-US" altLang="zh-CN" b="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表示的构造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23528" y="1600200"/>
            <a:ext cx="882047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构造算法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（续上页） </a:t>
            </a: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对于第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种语句，若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node(y)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是标记为常数的叶结点，执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行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op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，令得到的新常数为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若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node(p)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无定义，则构造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一个用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做标记的叶结点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若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node(y)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是处理当前语句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时新构造出来的结点，则删除它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置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node(p)=n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（这一步起到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合并已知量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的作用）</a:t>
            </a:r>
            <a:endParaRPr lang="zh-CN" altLang="en-US" sz="2400" b="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若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node(y)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不是标记为常数的叶结点，则检查是否存在某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个标记为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op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的结点，其唯一的孩子是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node(y)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？若无，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则创建这样的结点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无论有无，都令该结点为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（这一步可能起到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删除多余运算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的作用）</a:t>
            </a:r>
            <a:endParaRPr lang="zh-CN" altLang="en-US" sz="2400" b="0" i="1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（转下页）</a:t>
            </a:r>
          </a:p>
        </p:txBody>
      </p:sp>
      <p:sp>
        <p:nvSpPr>
          <p:cNvPr id="5427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7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7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7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80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81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82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83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4284" name="Rectangle 13"/>
          <p:cNvSpPr>
            <a:spLocks noChangeArrowheads="1"/>
          </p:cNvSpPr>
          <p:nvPr/>
        </p:nvSpPr>
        <p:spPr bwMode="auto">
          <a:xfrm>
            <a:off x="1524000" y="152400"/>
            <a:ext cx="4648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基本块的 </a:t>
            </a:r>
            <a:r>
              <a:rPr lang="en-US" altLang="zh-CN" sz="3600" b="0" i="1">
                <a:solidFill>
                  <a:srgbClr val="800080"/>
                </a:solidFill>
                <a:ea typeface="华文行楷" pitchFamily="2" charset="-122"/>
              </a:rPr>
              <a:t>DAG</a:t>
            </a:r>
            <a:r>
              <a:rPr lang="en-US" altLang="zh-CN" sz="4000" b="0" i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22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 </a:t>
            </a:r>
            <a:r>
              <a:rPr lang="en-US" altLang="zh-CN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表示的构造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33400" y="1997075"/>
            <a:ext cx="86106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构造算法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（续上页） </a:t>
            </a: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对于第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3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种语句，令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node(y)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为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最后，从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node(x)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的附加标识符表中将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x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删除，将其添加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到结点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的附加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</a:rPr>
              <a:t>附加变量名字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表中，并置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node(x)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（这一步有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删除无用赋值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的作用）</a:t>
            </a:r>
          </a:p>
        </p:txBody>
      </p:sp>
      <p:sp>
        <p:nvSpPr>
          <p:cNvPr id="5530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364288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364288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364288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364288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364288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364288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6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364288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7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364288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8" name="Rectangle 13"/>
          <p:cNvSpPr>
            <a:spLocks noChangeArrowheads="1"/>
          </p:cNvSpPr>
          <p:nvPr/>
        </p:nvSpPr>
        <p:spPr bwMode="auto">
          <a:xfrm>
            <a:off x="1524000" y="152400"/>
            <a:ext cx="4648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基本块的 </a:t>
            </a:r>
            <a:r>
              <a:rPr lang="en-US" altLang="zh-CN" sz="3600" b="0" i="1">
                <a:solidFill>
                  <a:srgbClr val="800080"/>
                </a:solidFill>
                <a:ea typeface="华文行楷" pitchFamily="2" charset="-122"/>
              </a:rPr>
              <a:t>DAG</a:t>
            </a:r>
            <a:r>
              <a:rPr lang="en-US" altLang="zh-CN" sz="4000" b="0" i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22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 </a:t>
            </a:r>
            <a:r>
              <a:rPr lang="en-US" altLang="zh-CN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表示的构造</a:t>
            </a:r>
          </a:p>
        </p:txBody>
      </p:sp>
      <p:sp>
        <p:nvSpPr>
          <p:cNvPr id="56323" name="Rectangle 11"/>
          <p:cNvSpPr>
            <a:spLocks noChangeArrowheads="1"/>
          </p:cNvSpPr>
          <p:nvPr/>
        </p:nvSpPr>
        <p:spPr bwMode="auto">
          <a:xfrm>
            <a:off x="838200" y="16764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6324" name="Rectangle 52"/>
          <p:cNvSpPr>
            <a:spLocks noChangeArrowheads="1"/>
          </p:cNvSpPr>
          <p:nvPr/>
        </p:nvSpPr>
        <p:spPr bwMode="auto">
          <a:xfrm>
            <a:off x="6705600" y="1974850"/>
            <a:ext cx="1752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T0:=3.14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T1:=2*T0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T2:=R+r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A:=T1*T2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B:=A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T3:=2*T0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T4:=R+r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T5:=T3*T4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T6:=R-r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B:=T5*T6</a:t>
            </a:r>
          </a:p>
        </p:txBody>
      </p:sp>
      <p:sp>
        <p:nvSpPr>
          <p:cNvPr id="56325" name="AutoShape 15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AutoShape 15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AutoShape 15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8" name="AutoShape 15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9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0" name="AutoShape 15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1" name="AutoShape 15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2" name="AutoShape 16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3" name="AutoShape 1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4" name="AutoShape 16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5" name="AutoShape 16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6" name="AutoShape 16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7" name="AutoShape 198"/>
          <p:cNvSpPr>
            <a:spLocks noChangeArrowheads="1"/>
          </p:cNvSpPr>
          <p:nvPr/>
        </p:nvSpPr>
        <p:spPr bwMode="auto">
          <a:xfrm>
            <a:off x="8458200" y="2133600"/>
            <a:ext cx="457200" cy="180975"/>
          </a:xfrm>
          <a:prstGeom prst="leftArrow">
            <a:avLst>
              <a:gd name="adj1" fmla="val 50000"/>
              <a:gd name="adj2" fmla="val 63158"/>
            </a:avLst>
          </a:prstGeom>
          <a:noFill/>
          <a:ln w="9525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6338" name="Rectangle 199"/>
          <p:cNvSpPr>
            <a:spLocks noChangeArrowheads="1"/>
          </p:cNvSpPr>
          <p:nvPr/>
        </p:nvSpPr>
        <p:spPr bwMode="auto">
          <a:xfrm>
            <a:off x="1524000" y="152400"/>
            <a:ext cx="4648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基本块的 </a:t>
            </a:r>
            <a:r>
              <a:rPr lang="en-US" altLang="zh-CN" sz="3600" b="0" i="1">
                <a:solidFill>
                  <a:srgbClr val="800080"/>
                </a:solidFill>
                <a:ea typeface="华文行楷" pitchFamily="2" charset="-122"/>
              </a:rPr>
              <a:t>DAG</a:t>
            </a:r>
            <a:r>
              <a:rPr lang="en-US" altLang="zh-CN" sz="4000" b="0" i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22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 </a:t>
            </a:r>
            <a:r>
              <a:rPr lang="en-US" altLang="zh-CN" b="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表示的构造</a:t>
            </a:r>
          </a:p>
        </p:txBody>
      </p:sp>
      <p:sp>
        <p:nvSpPr>
          <p:cNvPr id="57347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1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3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6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7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8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9" name="Oval 23"/>
          <p:cNvSpPr>
            <a:spLocks noChangeArrowheads="1"/>
          </p:cNvSpPr>
          <p:nvPr/>
        </p:nvSpPr>
        <p:spPr bwMode="auto">
          <a:xfrm>
            <a:off x="7588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n1</a:t>
            </a:r>
          </a:p>
        </p:txBody>
      </p:sp>
      <p:sp>
        <p:nvSpPr>
          <p:cNvPr id="57360" name="Rectangle 33"/>
          <p:cNvSpPr>
            <a:spLocks noChangeArrowheads="1"/>
          </p:cNvSpPr>
          <p:nvPr/>
        </p:nvSpPr>
        <p:spPr bwMode="auto">
          <a:xfrm>
            <a:off x="7620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3.14</a:t>
            </a:r>
          </a:p>
        </p:txBody>
      </p:sp>
      <p:sp>
        <p:nvSpPr>
          <p:cNvPr id="57361" name="Rectangle 34"/>
          <p:cNvSpPr>
            <a:spLocks noChangeArrowheads="1"/>
          </p:cNvSpPr>
          <p:nvPr/>
        </p:nvSpPr>
        <p:spPr bwMode="auto">
          <a:xfrm>
            <a:off x="1447800" y="56388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T0</a:t>
            </a:r>
          </a:p>
        </p:txBody>
      </p:sp>
      <p:sp>
        <p:nvSpPr>
          <p:cNvPr id="57362" name="Rectangle 36"/>
          <p:cNvSpPr>
            <a:spLocks noChangeArrowheads="1"/>
          </p:cNvSpPr>
          <p:nvPr/>
        </p:nvSpPr>
        <p:spPr bwMode="auto">
          <a:xfrm>
            <a:off x="6705600" y="1974850"/>
            <a:ext cx="1752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T0:=3.14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T1:=2*T0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T2:=R+r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A:=T1*T2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B:=A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T3:=2*T0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T4:=R+r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T5:=T3*T4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T6:=R-r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B:=T5*T6</a:t>
            </a:r>
          </a:p>
        </p:txBody>
      </p:sp>
      <p:sp>
        <p:nvSpPr>
          <p:cNvPr id="57363" name="AutoShape 37"/>
          <p:cNvSpPr>
            <a:spLocks noChangeArrowheads="1"/>
          </p:cNvSpPr>
          <p:nvPr/>
        </p:nvSpPr>
        <p:spPr bwMode="auto">
          <a:xfrm>
            <a:off x="8458200" y="2562225"/>
            <a:ext cx="457200" cy="180975"/>
          </a:xfrm>
          <a:prstGeom prst="leftArrow">
            <a:avLst>
              <a:gd name="adj1" fmla="val 50000"/>
              <a:gd name="adj2" fmla="val 63158"/>
            </a:avLst>
          </a:prstGeom>
          <a:noFill/>
          <a:ln w="9525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7364" name="Rectangle 38"/>
          <p:cNvSpPr>
            <a:spLocks noChangeArrowheads="1"/>
          </p:cNvSpPr>
          <p:nvPr/>
        </p:nvSpPr>
        <p:spPr bwMode="auto">
          <a:xfrm>
            <a:off x="1524000" y="152400"/>
            <a:ext cx="4648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基本块的 </a:t>
            </a:r>
            <a:r>
              <a:rPr lang="en-US" altLang="zh-CN" sz="3600" b="0" i="1">
                <a:solidFill>
                  <a:srgbClr val="800080"/>
                </a:solidFill>
                <a:ea typeface="华文行楷" pitchFamily="2" charset="-122"/>
              </a:rPr>
              <a:t>DAG</a:t>
            </a:r>
            <a:r>
              <a:rPr lang="en-US" altLang="zh-CN" sz="4000" b="0" i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</a:p>
        </p:txBody>
      </p:sp>
      <p:sp>
        <p:nvSpPr>
          <p:cNvPr id="57365" name="Rectangle 40"/>
          <p:cNvSpPr>
            <a:spLocks noChangeArrowheads="1"/>
          </p:cNvSpPr>
          <p:nvPr/>
        </p:nvSpPr>
        <p:spPr bwMode="auto">
          <a:xfrm>
            <a:off x="838200" y="16764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22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 </a:t>
            </a:r>
            <a:r>
              <a:rPr lang="en-US" altLang="zh-CN" b="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表示的构造</a:t>
            </a:r>
          </a:p>
        </p:txBody>
      </p:sp>
      <p:sp>
        <p:nvSpPr>
          <p:cNvPr id="5837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5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8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0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1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2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3" name="Oval 22"/>
          <p:cNvSpPr>
            <a:spLocks noChangeArrowheads="1"/>
          </p:cNvSpPr>
          <p:nvPr/>
        </p:nvSpPr>
        <p:spPr bwMode="auto">
          <a:xfrm>
            <a:off x="7588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n1</a:t>
            </a:r>
          </a:p>
        </p:txBody>
      </p:sp>
      <p:sp>
        <p:nvSpPr>
          <p:cNvPr id="58384" name="Oval 23"/>
          <p:cNvSpPr>
            <a:spLocks noChangeArrowheads="1"/>
          </p:cNvSpPr>
          <p:nvPr/>
        </p:nvSpPr>
        <p:spPr bwMode="auto">
          <a:xfrm>
            <a:off x="2362200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n2</a:t>
            </a:r>
          </a:p>
        </p:txBody>
      </p:sp>
      <p:sp>
        <p:nvSpPr>
          <p:cNvPr id="58385" name="Rectangle 32"/>
          <p:cNvSpPr>
            <a:spLocks noChangeArrowheads="1"/>
          </p:cNvSpPr>
          <p:nvPr/>
        </p:nvSpPr>
        <p:spPr bwMode="auto">
          <a:xfrm>
            <a:off x="7620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3.14</a:t>
            </a:r>
          </a:p>
        </p:txBody>
      </p:sp>
      <p:sp>
        <p:nvSpPr>
          <p:cNvPr id="58386" name="Rectangle 33"/>
          <p:cNvSpPr>
            <a:spLocks noChangeArrowheads="1"/>
          </p:cNvSpPr>
          <p:nvPr/>
        </p:nvSpPr>
        <p:spPr bwMode="auto">
          <a:xfrm>
            <a:off x="1447800" y="56388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T0</a:t>
            </a:r>
          </a:p>
        </p:txBody>
      </p:sp>
      <p:sp>
        <p:nvSpPr>
          <p:cNvPr id="58387" name="Rectangle 34"/>
          <p:cNvSpPr>
            <a:spLocks noChangeArrowheads="1"/>
          </p:cNvSpPr>
          <p:nvPr/>
        </p:nvSpPr>
        <p:spPr bwMode="auto">
          <a:xfrm>
            <a:off x="6705600" y="1974850"/>
            <a:ext cx="1752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T0:=3.14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T1:=2*T0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T2:=R+r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A:=T1*T2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B:=A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T3:=2*T0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T4:=R+r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T5:=T3*T4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T6:=R-r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B:=T5*T6</a:t>
            </a:r>
          </a:p>
        </p:txBody>
      </p:sp>
      <p:sp>
        <p:nvSpPr>
          <p:cNvPr id="58388" name="AutoShape 35"/>
          <p:cNvSpPr>
            <a:spLocks noChangeArrowheads="1"/>
          </p:cNvSpPr>
          <p:nvPr/>
        </p:nvSpPr>
        <p:spPr bwMode="auto">
          <a:xfrm>
            <a:off x="8458200" y="2971800"/>
            <a:ext cx="457200" cy="180975"/>
          </a:xfrm>
          <a:prstGeom prst="leftArrow">
            <a:avLst>
              <a:gd name="adj1" fmla="val 50000"/>
              <a:gd name="adj2" fmla="val 63158"/>
            </a:avLst>
          </a:prstGeom>
          <a:noFill/>
          <a:ln w="9525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8389" name="Rectangle 36"/>
          <p:cNvSpPr>
            <a:spLocks noChangeArrowheads="1"/>
          </p:cNvSpPr>
          <p:nvPr/>
        </p:nvSpPr>
        <p:spPr bwMode="auto">
          <a:xfrm>
            <a:off x="23622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6.28</a:t>
            </a:r>
          </a:p>
        </p:txBody>
      </p:sp>
      <p:sp>
        <p:nvSpPr>
          <p:cNvPr id="58390" name="Rectangle 37"/>
          <p:cNvSpPr>
            <a:spLocks noChangeArrowheads="1"/>
          </p:cNvSpPr>
          <p:nvPr/>
        </p:nvSpPr>
        <p:spPr bwMode="auto">
          <a:xfrm>
            <a:off x="3048000" y="56388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T1</a:t>
            </a:r>
          </a:p>
        </p:txBody>
      </p:sp>
      <p:sp>
        <p:nvSpPr>
          <p:cNvPr id="58391" name="Rectangle 38"/>
          <p:cNvSpPr>
            <a:spLocks noChangeArrowheads="1"/>
          </p:cNvSpPr>
          <p:nvPr/>
        </p:nvSpPr>
        <p:spPr bwMode="auto">
          <a:xfrm>
            <a:off x="1524000" y="152400"/>
            <a:ext cx="4648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基本块的 </a:t>
            </a:r>
            <a:r>
              <a:rPr lang="en-US" altLang="zh-CN" sz="3600" b="0" i="1">
                <a:solidFill>
                  <a:srgbClr val="800080"/>
                </a:solidFill>
                <a:ea typeface="华文行楷" pitchFamily="2" charset="-122"/>
              </a:rPr>
              <a:t>DAG</a:t>
            </a:r>
            <a:r>
              <a:rPr lang="en-US" altLang="zh-CN" sz="4000" b="0" i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</a:p>
        </p:txBody>
      </p:sp>
      <p:sp>
        <p:nvSpPr>
          <p:cNvPr id="58392" name="Rectangle 40"/>
          <p:cNvSpPr>
            <a:spLocks noChangeArrowheads="1"/>
          </p:cNvSpPr>
          <p:nvPr/>
        </p:nvSpPr>
        <p:spPr bwMode="auto">
          <a:xfrm>
            <a:off x="838200" y="16764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22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 </a:t>
            </a:r>
            <a:r>
              <a:rPr lang="en-US" altLang="zh-CN" b="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表示的构造</a:t>
            </a:r>
          </a:p>
        </p:txBody>
      </p:sp>
      <p:sp>
        <p:nvSpPr>
          <p:cNvPr id="5939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2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3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4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5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6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7" name="Oval 20"/>
          <p:cNvSpPr>
            <a:spLocks noChangeArrowheads="1"/>
          </p:cNvSpPr>
          <p:nvPr/>
        </p:nvSpPr>
        <p:spPr bwMode="auto">
          <a:xfrm>
            <a:off x="3733800" y="46990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n5</a:t>
            </a:r>
          </a:p>
        </p:txBody>
      </p:sp>
      <p:sp>
        <p:nvSpPr>
          <p:cNvPr id="59408" name="Oval 22"/>
          <p:cNvSpPr>
            <a:spLocks noChangeArrowheads="1"/>
          </p:cNvSpPr>
          <p:nvPr/>
        </p:nvSpPr>
        <p:spPr bwMode="auto">
          <a:xfrm>
            <a:off x="7588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n1</a:t>
            </a:r>
          </a:p>
        </p:txBody>
      </p:sp>
      <p:sp>
        <p:nvSpPr>
          <p:cNvPr id="59409" name="Oval 23"/>
          <p:cNvSpPr>
            <a:spLocks noChangeArrowheads="1"/>
          </p:cNvSpPr>
          <p:nvPr/>
        </p:nvSpPr>
        <p:spPr bwMode="auto">
          <a:xfrm>
            <a:off x="2362200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n2</a:t>
            </a:r>
          </a:p>
        </p:txBody>
      </p:sp>
      <p:sp>
        <p:nvSpPr>
          <p:cNvPr id="59410" name="Oval 24"/>
          <p:cNvSpPr>
            <a:spLocks noChangeArrowheads="1"/>
          </p:cNvSpPr>
          <p:nvPr/>
        </p:nvSpPr>
        <p:spPr bwMode="auto">
          <a:xfrm>
            <a:off x="40354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n3</a:t>
            </a:r>
          </a:p>
        </p:txBody>
      </p:sp>
      <p:sp>
        <p:nvSpPr>
          <p:cNvPr id="59411" name="Oval 25"/>
          <p:cNvSpPr>
            <a:spLocks noChangeArrowheads="1"/>
          </p:cNvSpPr>
          <p:nvPr/>
        </p:nvSpPr>
        <p:spPr bwMode="auto">
          <a:xfrm>
            <a:off x="5715000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n4</a:t>
            </a:r>
          </a:p>
        </p:txBody>
      </p:sp>
      <p:sp>
        <p:nvSpPr>
          <p:cNvPr id="59412" name="Line 28"/>
          <p:cNvSpPr>
            <a:spLocks noChangeShapeType="1"/>
          </p:cNvSpPr>
          <p:nvPr/>
        </p:nvSpPr>
        <p:spPr bwMode="auto">
          <a:xfrm>
            <a:off x="4114800" y="5105400"/>
            <a:ext cx="152400" cy="685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3" name="Line 29"/>
          <p:cNvSpPr>
            <a:spLocks noChangeShapeType="1"/>
          </p:cNvSpPr>
          <p:nvPr/>
        </p:nvSpPr>
        <p:spPr bwMode="auto">
          <a:xfrm flipH="1" flipV="1">
            <a:off x="4495800" y="4953000"/>
            <a:ext cx="1295400" cy="914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14" name="Rectangle 32"/>
          <p:cNvSpPr>
            <a:spLocks noChangeArrowheads="1"/>
          </p:cNvSpPr>
          <p:nvPr/>
        </p:nvSpPr>
        <p:spPr bwMode="auto">
          <a:xfrm>
            <a:off x="7620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3.14</a:t>
            </a:r>
          </a:p>
        </p:txBody>
      </p:sp>
      <p:sp>
        <p:nvSpPr>
          <p:cNvPr id="59415" name="Rectangle 33"/>
          <p:cNvSpPr>
            <a:spLocks noChangeArrowheads="1"/>
          </p:cNvSpPr>
          <p:nvPr/>
        </p:nvSpPr>
        <p:spPr bwMode="auto">
          <a:xfrm>
            <a:off x="1447800" y="56388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T0</a:t>
            </a:r>
          </a:p>
        </p:txBody>
      </p:sp>
      <p:sp>
        <p:nvSpPr>
          <p:cNvPr id="59416" name="Rectangle 34"/>
          <p:cNvSpPr>
            <a:spLocks noChangeArrowheads="1"/>
          </p:cNvSpPr>
          <p:nvPr/>
        </p:nvSpPr>
        <p:spPr bwMode="auto">
          <a:xfrm>
            <a:off x="6705600" y="1974850"/>
            <a:ext cx="1752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T0:=3.14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T1:=2*T0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T2:=R+r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A:=T1*T2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B:=A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T3:=2*T0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T4:=R+r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T5:=T3*T4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T6:=R-r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B:=T5*T6</a:t>
            </a:r>
          </a:p>
        </p:txBody>
      </p:sp>
      <p:sp>
        <p:nvSpPr>
          <p:cNvPr id="59417" name="AutoShape 35"/>
          <p:cNvSpPr>
            <a:spLocks noChangeArrowheads="1"/>
          </p:cNvSpPr>
          <p:nvPr/>
        </p:nvSpPr>
        <p:spPr bwMode="auto">
          <a:xfrm>
            <a:off x="8458200" y="3400425"/>
            <a:ext cx="457200" cy="180975"/>
          </a:xfrm>
          <a:prstGeom prst="leftArrow">
            <a:avLst>
              <a:gd name="adj1" fmla="val 50000"/>
              <a:gd name="adj2" fmla="val 63158"/>
            </a:avLst>
          </a:prstGeom>
          <a:noFill/>
          <a:ln w="9525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9418" name="Rectangle 36"/>
          <p:cNvSpPr>
            <a:spLocks noChangeArrowheads="1"/>
          </p:cNvSpPr>
          <p:nvPr/>
        </p:nvSpPr>
        <p:spPr bwMode="auto">
          <a:xfrm>
            <a:off x="23622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6.28</a:t>
            </a:r>
          </a:p>
        </p:txBody>
      </p:sp>
      <p:sp>
        <p:nvSpPr>
          <p:cNvPr id="59419" name="Rectangle 37"/>
          <p:cNvSpPr>
            <a:spLocks noChangeArrowheads="1"/>
          </p:cNvSpPr>
          <p:nvPr/>
        </p:nvSpPr>
        <p:spPr bwMode="auto">
          <a:xfrm>
            <a:off x="3048000" y="56388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T1</a:t>
            </a:r>
          </a:p>
        </p:txBody>
      </p:sp>
      <p:sp>
        <p:nvSpPr>
          <p:cNvPr id="59420" name="Rectangle 38"/>
          <p:cNvSpPr>
            <a:spLocks noChangeArrowheads="1"/>
          </p:cNvSpPr>
          <p:nvPr/>
        </p:nvSpPr>
        <p:spPr bwMode="auto">
          <a:xfrm>
            <a:off x="4187825" y="6286500"/>
            <a:ext cx="460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R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59421" name="Rectangle 39"/>
          <p:cNvSpPr>
            <a:spLocks noChangeArrowheads="1"/>
          </p:cNvSpPr>
          <p:nvPr/>
        </p:nvSpPr>
        <p:spPr bwMode="auto">
          <a:xfrm>
            <a:off x="5943600" y="6248400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r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59422" name="Rectangle 40"/>
          <p:cNvSpPr>
            <a:spLocks noChangeArrowheads="1"/>
          </p:cNvSpPr>
          <p:nvPr/>
        </p:nvSpPr>
        <p:spPr bwMode="auto">
          <a:xfrm>
            <a:off x="4210050" y="5105400"/>
            <a:ext cx="3619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+</a:t>
            </a:r>
          </a:p>
        </p:txBody>
      </p:sp>
      <p:sp>
        <p:nvSpPr>
          <p:cNvPr id="59423" name="Rectangle 41"/>
          <p:cNvSpPr>
            <a:spLocks noChangeArrowheads="1"/>
          </p:cNvSpPr>
          <p:nvPr/>
        </p:nvSpPr>
        <p:spPr bwMode="auto">
          <a:xfrm>
            <a:off x="4343400" y="45720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T2</a:t>
            </a:r>
          </a:p>
        </p:txBody>
      </p:sp>
      <p:sp>
        <p:nvSpPr>
          <p:cNvPr id="59424" name="Rectangle 42"/>
          <p:cNvSpPr>
            <a:spLocks noChangeArrowheads="1"/>
          </p:cNvSpPr>
          <p:nvPr/>
        </p:nvSpPr>
        <p:spPr bwMode="auto">
          <a:xfrm>
            <a:off x="1524000" y="152400"/>
            <a:ext cx="4648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基本块的 </a:t>
            </a:r>
            <a:r>
              <a:rPr lang="en-US" altLang="zh-CN" sz="3600" b="0" i="1">
                <a:solidFill>
                  <a:srgbClr val="800080"/>
                </a:solidFill>
                <a:ea typeface="华文行楷" pitchFamily="2" charset="-122"/>
              </a:rPr>
              <a:t>DAG</a:t>
            </a:r>
            <a:r>
              <a:rPr lang="en-US" altLang="zh-CN" sz="4000" b="0" i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</a:p>
        </p:txBody>
      </p:sp>
      <p:sp>
        <p:nvSpPr>
          <p:cNvPr id="59425" name="Rectangle 44"/>
          <p:cNvSpPr>
            <a:spLocks noChangeArrowheads="1"/>
          </p:cNvSpPr>
          <p:nvPr/>
        </p:nvSpPr>
        <p:spPr bwMode="auto">
          <a:xfrm>
            <a:off x="838200" y="16764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22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 </a:t>
            </a:r>
            <a:r>
              <a:rPr lang="en-US" altLang="zh-CN" b="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表示的构造</a:t>
            </a:r>
          </a:p>
        </p:txBody>
      </p:sp>
      <p:sp>
        <p:nvSpPr>
          <p:cNvPr id="6041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4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5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6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7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9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0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1" name="Oval 19"/>
          <p:cNvSpPr>
            <a:spLocks noChangeArrowheads="1"/>
          </p:cNvSpPr>
          <p:nvPr/>
        </p:nvSpPr>
        <p:spPr bwMode="auto">
          <a:xfrm>
            <a:off x="2743200" y="38608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n6</a:t>
            </a:r>
          </a:p>
        </p:txBody>
      </p:sp>
      <p:sp>
        <p:nvSpPr>
          <p:cNvPr id="60432" name="Oval 20"/>
          <p:cNvSpPr>
            <a:spLocks noChangeArrowheads="1"/>
          </p:cNvSpPr>
          <p:nvPr/>
        </p:nvSpPr>
        <p:spPr bwMode="auto">
          <a:xfrm>
            <a:off x="3733800" y="46990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n5</a:t>
            </a:r>
          </a:p>
        </p:txBody>
      </p:sp>
      <p:sp>
        <p:nvSpPr>
          <p:cNvPr id="60433" name="Oval 22"/>
          <p:cNvSpPr>
            <a:spLocks noChangeArrowheads="1"/>
          </p:cNvSpPr>
          <p:nvPr/>
        </p:nvSpPr>
        <p:spPr bwMode="auto">
          <a:xfrm>
            <a:off x="7588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n1</a:t>
            </a:r>
          </a:p>
        </p:txBody>
      </p:sp>
      <p:sp>
        <p:nvSpPr>
          <p:cNvPr id="60434" name="Oval 23"/>
          <p:cNvSpPr>
            <a:spLocks noChangeArrowheads="1"/>
          </p:cNvSpPr>
          <p:nvPr/>
        </p:nvSpPr>
        <p:spPr bwMode="auto">
          <a:xfrm>
            <a:off x="2362200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n2</a:t>
            </a:r>
          </a:p>
        </p:txBody>
      </p:sp>
      <p:sp>
        <p:nvSpPr>
          <p:cNvPr id="60435" name="Oval 24"/>
          <p:cNvSpPr>
            <a:spLocks noChangeArrowheads="1"/>
          </p:cNvSpPr>
          <p:nvPr/>
        </p:nvSpPr>
        <p:spPr bwMode="auto">
          <a:xfrm>
            <a:off x="40354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n3</a:t>
            </a:r>
          </a:p>
        </p:txBody>
      </p:sp>
      <p:sp>
        <p:nvSpPr>
          <p:cNvPr id="60436" name="Oval 25"/>
          <p:cNvSpPr>
            <a:spLocks noChangeArrowheads="1"/>
          </p:cNvSpPr>
          <p:nvPr/>
        </p:nvSpPr>
        <p:spPr bwMode="auto">
          <a:xfrm>
            <a:off x="5715000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n4</a:t>
            </a:r>
          </a:p>
        </p:txBody>
      </p:sp>
      <p:sp>
        <p:nvSpPr>
          <p:cNvPr id="60437" name="Line 26"/>
          <p:cNvSpPr>
            <a:spLocks noChangeShapeType="1"/>
          </p:cNvSpPr>
          <p:nvPr/>
        </p:nvSpPr>
        <p:spPr bwMode="auto">
          <a:xfrm flipH="1">
            <a:off x="2743200" y="4267200"/>
            <a:ext cx="304800" cy="1524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8" name="Line 27"/>
          <p:cNvSpPr>
            <a:spLocks noChangeShapeType="1"/>
          </p:cNvSpPr>
          <p:nvPr/>
        </p:nvSpPr>
        <p:spPr bwMode="auto">
          <a:xfrm flipH="1" flipV="1">
            <a:off x="3429000" y="4191000"/>
            <a:ext cx="5334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39" name="Line 28"/>
          <p:cNvSpPr>
            <a:spLocks noChangeShapeType="1"/>
          </p:cNvSpPr>
          <p:nvPr/>
        </p:nvSpPr>
        <p:spPr bwMode="auto">
          <a:xfrm>
            <a:off x="4114800" y="5105400"/>
            <a:ext cx="152400" cy="685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0" name="Line 29"/>
          <p:cNvSpPr>
            <a:spLocks noChangeShapeType="1"/>
          </p:cNvSpPr>
          <p:nvPr/>
        </p:nvSpPr>
        <p:spPr bwMode="auto">
          <a:xfrm flipH="1" flipV="1">
            <a:off x="4495800" y="4953000"/>
            <a:ext cx="1295400" cy="914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41" name="Rectangle 32"/>
          <p:cNvSpPr>
            <a:spLocks noChangeArrowheads="1"/>
          </p:cNvSpPr>
          <p:nvPr/>
        </p:nvSpPr>
        <p:spPr bwMode="auto">
          <a:xfrm>
            <a:off x="7620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3.14</a:t>
            </a:r>
          </a:p>
        </p:txBody>
      </p:sp>
      <p:sp>
        <p:nvSpPr>
          <p:cNvPr id="60442" name="Rectangle 33"/>
          <p:cNvSpPr>
            <a:spLocks noChangeArrowheads="1"/>
          </p:cNvSpPr>
          <p:nvPr/>
        </p:nvSpPr>
        <p:spPr bwMode="auto">
          <a:xfrm>
            <a:off x="1447800" y="56388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T0</a:t>
            </a:r>
          </a:p>
        </p:txBody>
      </p:sp>
      <p:sp>
        <p:nvSpPr>
          <p:cNvPr id="60443" name="Rectangle 34"/>
          <p:cNvSpPr>
            <a:spLocks noChangeArrowheads="1"/>
          </p:cNvSpPr>
          <p:nvPr/>
        </p:nvSpPr>
        <p:spPr bwMode="auto">
          <a:xfrm>
            <a:off x="6705600" y="1974850"/>
            <a:ext cx="1752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T0:=3.14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T1:=2*T0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T2:=R+r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A:=T1*T2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B:=A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T3:=2*T0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T4:=R+r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T5:=T3*T4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T6:=R-r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B:=T5*T6</a:t>
            </a:r>
          </a:p>
        </p:txBody>
      </p:sp>
      <p:sp>
        <p:nvSpPr>
          <p:cNvPr id="60444" name="AutoShape 35"/>
          <p:cNvSpPr>
            <a:spLocks noChangeArrowheads="1"/>
          </p:cNvSpPr>
          <p:nvPr/>
        </p:nvSpPr>
        <p:spPr bwMode="auto">
          <a:xfrm>
            <a:off x="8458200" y="3857625"/>
            <a:ext cx="457200" cy="180975"/>
          </a:xfrm>
          <a:prstGeom prst="leftArrow">
            <a:avLst>
              <a:gd name="adj1" fmla="val 50000"/>
              <a:gd name="adj2" fmla="val 63158"/>
            </a:avLst>
          </a:prstGeom>
          <a:noFill/>
          <a:ln w="9525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0445" name="Rectangle 36"/>
          <p:cNvSpPr>
            <a:spLocks noChangeArrowheads="1"/>
          </p:cNvSpPr>
          <p:nvPr/>
        </p:nvSpPr>
        <p:spPr bwMode="auto">
          <a:xfrm>
            <a:off x="23622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6.28</a:t>
            </a:r>
          </a:p>
        </p:txBody>
      </p:sp>
      <p:sp>
        <p:nvSpPr>
          <p:cNvPr id="60446" name="Rectangle 37"/>
          <p:cNvSpPr>
            <a:spLocks noChangeArrowheads="1"/>
          </p:cNvSpPr>
          <p:nvPr/>
        </p:nvSpPr>
        <p:spPr bwMode="auto">
          <a:xfrm>
            <a:off x="3048000" y="56388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T1</a:t>
            </a:r>
          </a:p>
        </p:txBody>
      </p:sp>
      <p:sp>
        <p:nvSpPr>
          <p:cNvPr id="60447" name="Rectangle 38"/>
          <p:cNvSpPr>
            <a:spLocks noChangeArrowheads="1"/>
          </p:cNvSpPr>
          <p:nvPr/>
        </p:nvSpPr>
        <p:spPr bwMode="auto">
          <a:xfrm>
            <a:off x="4187825" y="6286500"/>
            <a:ext cx="460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R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60448" name="Rectangle 39"/>
          <p:cNvSpPr>
            <a:spLocks noChangeArrowheads="1"/>
          </p:cNvSpPr>
          <p:nvPr/>
        </p:nvSpPr>
        <p:spPr bwMode="auto">
          <a:xfrm>
            <a:off x="5943600" y="6248400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r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60449" name="Rectangle 40"/>
          <p:cNvSpPr>
            <a:spLocks noChangeArrowheads="1"/>
          </p:cNvSpPr>
          <p:nvPr/>
        </p:nvSpPr>
        <p:spPr bwMode="auto">
          <a:xfrm>
            <a:off x="4210050" y="5105400"/>
            <a:ext cx="3619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+</a:t>
            </a:r>
          </a:p>
        </p:txBody>
      </p:sp>
      <p:sp>
        <p:nvSpPr>
          <p:cNvPr id="60450" name="Rectangle 41"/>
          <p:cNvSpPr>
            <a:spLocks noChangeArrowheads="1"/>
          </p:cNvSpPr>
          <p:nvPr/>
        </p:nvSpPr>
        <p:spPr bwMode="auto">
          <a:xfrm>
            <a:off x="4343400" y="45720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T2</a:t>
            </a:r>
          </a:p>
        </p:txBody>
      </p:sp>
      <p:sp>
        <p:nvSpPr>
          <p:cNvPr id="60451" name="Rectangle 42"/>
          <p:cNvSpPr>
            <a:spLocks noChangeArrowheads="1"/>
          </p:cNvSpPr>
          <p:nvPr/>
        </p:nvSpPr>
        <p:spPr bwMode="auto">
          <a:xfrm>
            <a:off x="3124200" y="4356100"/>
            <a:ext cx="3032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*</a:t>
            </a:r>
          </a:p>
        </p:txBody>
      </p:sp>
      <p:sp>
        <p:nvSpPr>
          <p:cNvPr id="60452" name="Rectangle 43"/>
          <p:cNvSpPr>
            <a:spLocks noChangeArrowheads="1"/>
          </p:cNvSpPr>
          <p:nvPr/>
        </p:nvSpPr>
        <p:spPr bwMode="auto">
          <a:xfrm>
            <a:off x="3505200" y="3886200"/>
            <a:ext cx="354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A</a:t>
            </a:r>
          </a:p>
        </p:txBody>
      </p:sp>
      <p:sp>
        <p:nvSpPr>
          <p:cNvPr id="60453" name="Rectangle 44"/>
          <p:cNvSpPr>
            <a:spLocks noChangeArrowheads="1"/>
          </p:cNvSpPr>
          <p:nvPr/>
        </p:nvSpPr>
        <p:spPr bwMode="auto">
          <a:xfrm>
            <a:off x="1524000" y="152400"/>
            <a:ext cx="4648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基本块的 </a:t>
            </a:r>
            <a:r>
              <a:rPr lang="en-US" altLang="zh-CN" sz="3600" b="0" i="1">
                <a:solidFill>
                  <a:srgbClr val="800080"/>
                </a:solidFill>
                <a:ea typeface="华文行楷" pitchFamily="2" charset="-122"/>
              </a:rPr>
              <a:t>DAG</a:t>
            </a:r>
            <a:r>
              <a:rPr lang="en-US" altLang="zh-CN" sz="4000" b="0" i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</a:p>
        </p:txBody>
      </p:sp>
      <p:sp>
        <p:nvSpPr>
          <p:cNvPr id="60454" name="Rectangle 46"/>
          <p:cNvSpPr>
            <a:spLocks noChangeArrowheads="1"/>
          </p:cNvSpPr>
          <p:nvPr/>
        </p:nvSpPr>
        <p:spPr bwMode="auto">
          <a:xfrm>
            <a:off x="838200" y="16764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22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 </a:t>
            </a:r>
            <a:r>
              <a:rPr lang="en-US" altLang="zh-CN" b="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表示的构造</a:t>
            </a:r>
          </a:p>
        </p:txBody>
      </p:sp>
      <p:sp>
        <p:nvSpPr>
          <p:cNvPr id="6144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1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3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4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5" name="Oval 19"/>
          <p:cNvSpPr>
            <a:spLocks noChangeArrowheads="1"/>
          </p:cNvSpPr>
          <p:nvPr/>
        </p:nvSpPr>
        <p:spPr bwMode="auto">
          <a:xfrm>
            <a:off x="2743200" y="38608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n6</a:t>
            </a:r>
          </a:p>
        </p:txBody>
      </p:sp>
      <p:sp>
        <p:nvSpPr>
          <p:cNvPr id="61456" name="Oval 20"/>
          <p:cNvSpPr>
            <a:spLocks noChangeArrowheads="1"/>
          </p:cNvSpPr>
          <p:nvPr/>
        </p:nvSpPr>
        <p:spPr bwMode="auto">
          <a:xfrm>
            <a:off x="3733800" y="46990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n5</a:t>
            </a:r>
          </a:p>
        </p:txBody>
      </p:sp>
      <p:sp>
        <p:nvSpPr>
          <p:cNvPr id="61457" name="Oval 22"/>
          <p:cNvSpPr>
            <a:spLocks noChangeArrowheads="1"/>
          </p:cNvSpPr>
          <p:nvPr/>
        </p:nvSpPr>
        <p:spPr bwMode="auto">
          <a:xfrm>
            <a:off x="7588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n1</a:t>
            </a:r>
          </a:p>
        </p:txBody>
      </p:sp>
      <p:sp>
        <p:nvSpPr>
          <p:cNvPr id="61458" name="Oval 23"/>
          <p:cNvSpPr>
            <a:spLocks noChangeArrowheads="1"/>
          </p:cNvSpPr>
          <p:nvPr/>
        </p:nvSpPr>
        <p:spPr bwMode="auto">
          <a:xfrm>
            <a:off x="2362200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n2</a:t>
            </a:r>
          </a:p>
        </p:txBody>
      </p:sp>
      <p:sp>
        <p:nvSpPr>
          <p:cNvPr id="61459" name="Oval 24"/>
          <p:cNvSpPr>
            <a:spLocks noChangeArrowheads="1"/>
          </p:cNvSpPr>
          <p:nvPr/>
        </p:nvSpPr>
        <p:spPr bwMode="auto">
          <a:xfrm>
            <a:off x="40354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n3</a:t>
            </a:r>
          </a:p>
        </p:txBody>
      </p:sp>
      <p:sp>
        <p:nvSpPr>
          <p:cNvPr id="61460" name="Oval 25"/>
          <p:cNvSpPr>
            <a:spLocks noChangeArrowheads="1"/>
          </p:cNvSpPr>
          <p:nvPr/>
        </p:nvSpPr>
        <p:spPr bwMode="auto">
          <a:xfrm>
            <a:off x="5715000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n4</a:t>
            </a:r>
          </a:p>
        </p:txBody>
      </p:sp>
      <p:sp>
        <p:nvSpPr>
          <p:cNvPr id="61461" name="Line 26"/>
          <p:cNvSpPr>
            <a:spLocks noChangeShapeType="1"/>
          </p:cNvSpPr>
          <p:nvPr/>
        </p:nvSpPr>
        <p:spPr bwMode="auto">
          <a:xfrm flipH="1">
            <a:off x="2743200" y="4267200"/>
            <a:ext cx="304800" cy="1524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62" name="Line 27"/>
          <p:cNvSpPr>
            <a:spLocks noChangeShapeType="1"/>
          </p:cNvSpPr>
          <p:nvPr/>
        </p:nvSpPr>
        <p:spPr bwMode="auto">
          <a:xfrm flipH="1" flipV="1">
            <a:off x="3429000" y="4191000"/>
            <a:ext cx="5334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63" name="Line 28"/>
          <p:cNvSpPr>
            <a:spLocks noChangeShapeType="1"/>
          </p:cNvSpPr>
          <p:nvPr/>
        </p:nvSpPr>
        <p:spPr bwMode="auto">
          <a:xfrm>
            <a:off x="4114800" y="5105400"/>
            <a:ext cx="152400" cy="685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64" name="Line 29"/>
          <p:cNvSpPr>
            <a:spLocks noChangeShapeType="1"/>
          </p:cNvSpPr>
          <p:nvPr/>
        </p:nvSpPr>
        <p:spPr bwMode="auto">
          <a:xfrm flipH="1" flipV="1">
            <a:off x="4495800" y="4953000"/>
            <a:ext cx="1295400" cy="914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65" name="Rectangle 32"/>
          <p:cNvSpPr>
            <a:spLocks noChangeArrowheads="1"/>
          </p:cNvSpPr>
          <p:nvPr/>
        </p:nvSpPr>
        <p:spPr bwMode="auto">
          <a:xfrm>
            <a:off x="7620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3.14</a:t>
            </a:r>
          </a:p>
        </p:txBody>
      </p:sp>
      <p:sp>
        <p:nvSpPr>
          <p:cNvPr id="61466" name="Rectangle 33"/>
          <p:cNvSpPr>
            <a:spLocks noChangeArrowheads="1"/>
          </p:cNvSpPr>
          <p:nvPr/>
        </p:nvSpPr>
        <p:spPr bwMode="auto">
          <a:xfrm>
            <a:off x="1447800" y="56388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T0</a:t>
            </a:r>
          </a:p>
        </p:txBody>
      </p:sp>
      <p:sp>
        <p:nvSpPr>
          <p:cNvPr id="61467" name="Rectangle 34"/>
          <p:cNvSpPr>
            <a:spLocks noChangeArrowheads="1"/>
          </p:cNvSpPr>
          <p:nvPr/>
        </p:nvSpPr>
        <p:spPr bwMode="auto">
          <a:xfrm>
            <a:off x="6705600" y="1974850"/>
            <a:ext cx="1752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T0:=3.14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T1:=2*T0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T2:=R+r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A:=T1*T2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B:=A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T3:=2*T0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T4:=R+r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T5:=T3*T4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T6:=R-r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B:=T5*T6</a:t>
            </a:r>
          </a:p>
        </p:txBody>
      </p:sp>
      <p:sp>
        <p:nvSpPr>
          <p:cNvPr id="61468" name="AutoShape 35"/>
          <p:cNvSpPr>
            <a:spLocks noChangeArrowheads="1"/>
          </p:cNvSpPr>
          <p:nvPr/>
        </p:nvSpPr>
        <p:spPr bwMode="auto">
          <a:xfrm>
            <a:off x="8458200" y="4314825"/>
            <a:ext cx="457200" cy="180975"/>
          </a:xfrm>
          <a:prstGeom prst="leftArrow">
            <a:avLst>
              <a:gd name="adj1" fmla="val 50000"/>
              <a:gd name="adj2" fmla="val 63158"/>
            </a:avLst>
          </a:prstGeom>
          <a:noFill/>
          <a:ln w="9525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1469" name="Rectangle 36"/>
          <p:cNvSpPr>
            <a:spLocks noChangeArrowheads="1"/>
          </p:cNvSpPr>
          <p:nvPr/>
        </p:nvSpPr>
        <p:spPr bwMode="auto">
          <a:xfrm>
            <a:off x="23622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6.28</a:t>
            </a:r>
          </a:p>
        </p:txBody>
      </p:sp>
      <p:sp>
        <p:nvSpPr>
          <p:cNvPr id="61470" name="Rectangle 37"/>
          <p:cNvSpPr>
            <a:spLocks noChangeArrowheads="1"/>
          </p:cNvSpPr>
          <p:nvPr/>
        </p:nvSpPr>
        <p:spPr bwMode="auto">
          <a:xfrm>
            <a:off x="3048000" y="56388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T1</a:t>
            </a:r>
          </a:p>
        </p:txBody>
      </p:sp>
      <p:sp>
        <p:nvSpPr>
          <p:cNvPr id="61471" name="Rectangle 38"/>
          <p:cNvSpPr>
            <a:spLocks noChangeArrowheads="1"/>
          </p:cNvSpPr>
          <p:nvPr/>
        </p:nvSpPr>
        <p:spPr bwMode="auto">
          <a:xfrm>
            <a:off x="4187825" y="6286500"/>
            <a:ext cx="460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R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61472" name="Rectangle 39"/>
          <p:cNvSpPr>
            <a:spLocks noChangeArrowheads="1"/>
          </p:cNvSpPr>
          <p:nvPr/>
        </p:nvSpPr>
        <p:spPr bwMode="auto">
          <a:xfrm>
            <a:off x="5943600" y="6248400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r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61473" name="Rectangle 40"/>
          <p:cNvSpPr>
            <a:spLocks noChangeArrowheads="1"/>
          </p:cNvSpPr>
          <p:nvPr/>
        </p:nvSpPr>
        <p:spPr bwMode="auto">
          <a:xfrm>
            <a:off x="4210050" y="5105400"/>
            <a:ext cx="3619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+</a:t>
            </a:r>
          </a:p>
        </p:txBody>
      </p:sp>
      <p:sp>
        <p:nvSpPr>
          <p:cNvPr id="61474" name="Rectangle 41"/>
          <p:cNvSpPr>
            <a:spLocks noChangeArrowheads="1"/>
          </p:cNvSpPr>
          <p:nvPr/>
        </p:nvSpPr>
        <p:spPr bwMode="auto">
          <a:xfrm>
            <a:off x="4343400" y="45720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T2</a:t>
            </a:r>
          </a:p>
        </p:txBody>
      </p:sp>
      <p:sp>
        <p:nvSpPr>
          <p:cNvPr id="61475" name="Rectangle 42"/>
          <p:cNvSpPr>
            <a:spLocks noChangeArrowheads="1"/>
          </p:cNvSpPr>
          <p:nvPr/>
        </p:nvSpPr>
        <p:spPr bwMode="auto">
          <a:xfrm>
            <a:off x="3124200" y="4356100"/>
            <a:ext cx="3032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*</a:t>
            </a:r>
          </a:p>
        </p:txBody>
      </p:sp>
      <p:sp>
        <p:nvSpPr>
          <p:cNvPr id="61476" name="Rectangle 43"/>
          <p:cNvSpPr>
            <a:spLocks noChangeArrowheads="1"/>
          </p:cNvSpPr>
          <p:nvPr/>
        </p:nvSpPr>
        <p:spPr bwMode="auto">
          <a:xfrm>
            <a:off x="3505200" y="3886200"/>
            <a:ext cx="663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A, B</a:t>
            </a:r>
          </a:p>
        </p:txBody>
      </p:sp>
      <p:sp>
        <p:nvSpPr>
          <p:cNvPr id="61477" name="Rectangle 44"/>
          <p:cNvSpPr>
            <a:spLocks noChangeArrowheads="1"/>
          </p:cNvSpPr>
          <p:nvPr/>
        </p:nvSpPr>
        <p:spPr bwMode="auto">
          <a:xfrm>
            <a:off x="1524000" y="152400"/>
            <a:ext cx="4648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基本块的 </a:t>
            </a:r>
            <a:r>
              <a:rPr lang="en-US" altLang="zh-CN" sz="3600" b="0" i="1">
                <a:solidFill>
                  <a:srgbClr val="800080"/>
                </a:solidFill>
                <a:ea typeface="华文行楷" pitchFamily="2" charset="-122"/>
              </a:rPr>
              <a:t>DAG</a:t>
            </a:r>
            <a:r>
              <a:rPr lang="en-US" altLang="zh-CN" sz="4000" b="0" i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</a:p>
        </p:txBody>
      </p:sp>
      <p:sp>
        <p:nvSpPr>
          <p:cNvPr id="61478" name="Rectangle 46"/>
          <p:cNvSpPr>
            <a:spLocks noChangeArrowheads="1"/>
          </p:cNvSpPr>
          <p:nvPr/>
        </p:nvSpPr>
        <p:spPr bwMode="auto">
          <a:xfrm>
            <a:off x="838200" y="16764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524000" y="188913"/>
            <a:ext cx="4953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基本块、流图和循环</a:t>
            </a:r>
          </a:p>
        </p:txBody>
      </p:sp>
      <p:sp>
        <p:nvSpPr>
          <p:cNvPr id="7175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219200"/>
            <a:ext cx="5176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划分基本块的算法</a:t>
            </a:r>
            <a:endParaRPr lang="zh-CN" altLang="en-US" b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7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685800" y="1981200"/>
            <a:ext cx="42672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针对三地址码</a:t>
            </a:r>
            <a:r>
              <a:rPr lang="zh-CN" altLang="en-US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zh-CN" altLang="en-US" b="0" dirty="0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b="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kumimoji="0"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右边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TAC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程序可划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分成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4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个基本块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5486400" y="1981200"/>
            <a:ext cx="2895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*(1)  read  x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(2</a:t>
            </a:r>
            <a:r>
              <a:rPr lang="en-US" altLang="zh-CN" sz="2400" b="0"/>
              <a:t>)  </a:t>
            </a:r>
            <a:r>
              <a:rPr lang="en-US" altLang="zh-CN" sz="2400" b="0">
                <a:cs typeface="Times New Roman" pitchFamily="18" charset="0"/>
              </a:rPr>
              <a:t>read y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*(3)  r:=x mod y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(4)  if r=0 goto (8)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*(5)  x:=y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(6)  y:=r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(7)  goto(3)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*(8)  write y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(9)  halt</a:t>
            </a:r>
          </a:p>
        </p:txBody>
      </p:sp>
      <p:sp>
        <p:nvSpPr>
          <p:cNvPr id="2" name="Rectangle 15">
            <a:extLst>
              <a:ext uri="{FF2B5EF4-FFF2-40B4-BE49-F238E27FC236}">
                <a16:creationId xmlns:a16="http://schemas.microsoft.com/office/drawing/2014/main" id="{F79530B5-CF1A-0913-1EC8-3BF8C1C0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114800"/>
            <a:ext cx="1219200" cy="7112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000" b="0">
                <a:ea typeface="楷体_GB2312" pitchFamily="49" charset="-122"/>
              </a:rPr>
              <a:t>（</a:t>
            </a:r>
            <a:r>
              <a:rPr lang="en-US" altLang="zh-CN" sz="2000" b="0">
                <a:ea typeface="楷体_GB2312" pitchFamily="49" charset="-122"/>
              </a:rPr>
              <a:t>1</a:t>
            </a:r>
            <a:r>
              <a:rPr lang="zh-CN" altLang="en-US" sz="2000" b="0">
                <a:ea typeface="楷体_GB2312" pitchFamily="49" charset="-122"/>
              </a:rPr>
              <a:t>）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000" b="0">
                <a:ea typeface="楷体_GB2312" pitchFamily="49" charset="-122"/>
              </a:rPr>
              <a:t>（</a:t>
            </a:r>
            <a:r>
              <a:rPr lang="en-US" altLang="zh-CN" sz="2000" b="0">
                <a:ea typeface="楷体_GB2312" pitchFamily="49" charset="-122"/>
              </a:rPr>
              <a:t>2</a:t>
            </a:r>
            <a:r>
              <a:rPr lang="zh-CN" altLang="en-US" sz="2000" b="0">
                <a:ea typeface="楷体_GB2312" pitchFamily="49" charset="-122"/>
              </a:rPr>
              <a:t>）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41D8E99D-BD48-D315-0BE9-A037D6CEB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05275"/>
            <a:ext cx="1219200" cy="7112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000" b="0">
                <a:ea typeface="楷体_GB2312" pitchFamily="49" charset="-122"/>
              </a:rPr>
              <a:t>（</a:t>
            </a:r>
            <a:r>
              <a:rPr lang="en-US" altLang="zh-CN" sz="2000" b="0">
                <a:ea typeface="楷体_GB2312" pitchFamily="49" charset="-122"/>
              </a:rPr>
              <a:t>3</a:t>
            </a:r>
            <a:r>
              <a:rPr lang="zh-CN" altLang="en-US" sz="2000" b="0">
                <a:ea typeface="楷体_GB2312" pitchFamily="49" charset="-122"/>
              </a:rPr>
              <a:t>）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000" b="0">
                <a:ea typeface="楷体_GB2312" pitchFamily="49" charset="-122"/>
              </a:rPr>
              <a:t>（</a:t>
            </a:r>
            <a:r>
              <a:rPr lang="en-US" altLang="zh-CN" sz="2000" b="0">
                <a:ea typeface="楷体_GB2312" pitchFamily="49" charset="-122"/>
              </a:rPr>
              <a:t>4</a:t>
            </a:r>
            <a:r>
              <a:rPr lang="zh-CN" altLang="en-US" sz="2000" b="0">
                <a:ea typeface="楷体_GB2312" pitchFamily="49" charset="-122"/>
              </a:rPr>
              <a:t>）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B2C013F9-6508-2B79-EF3E-C13286912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486400"/>
            <a:ext cx="1219200" cy="10160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000" b="0">
                <a:ea typeface="楷体_GB2312" pitchFamily="49" charset="-122"/>
              </a:rPr>
              <a:t>（</a:t>
            </a:r>
            <a:r>
              <a:rPr lang="en-US" altLang="zh-CN" sz="2000" b="0">
                <a:ea typeface="楷体_GB2312" pitchFamily="49" charset="-122"/>
              </a:rPr>
              <a:t>5</a:t>
            </a:r>
            <a:r>
              <a:rPr lang="zh-CN" altLang="en-US" sz="2000" b="0">
                <a:ea typeface="楷体_GB2312" pitchFamily="49" charset="-122"/>
              </a:rPr>
              <a:t>） （</a:t>
            </a:r>
            <a:r>
              <a:rPr lang="en-US" altLang="zh-CN" sz="2000" b="0">
                <a:ea typeface="楷体_GB2312" pitchFamily="49" charset="-122"/>
              </a:rPr>
              <a:t>6</a:t>
            </a:r>
            <a:r>
              <a:rPr lang="zh-CN" altLang="en-US" sz="2000" b="0">
                <a:ea typeface="楷体_GB2312" pitchFamily="49" charset="-122"/>
              </a:rPr>
              <a:t>）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000" b="0">
                <a:ea typeface="楷体_GB2312" pitchFamily="49" charset="-122"/>
              </a:rPr>
              <a:t>（</a:t>
            </a:r>
            <a:r>
              <a:rPr lang="en-US" altLang="zh-CN" sz="2000" b="0">
                <a:ea typeface="楷体_GB2312" pitchFamily="49" charset="-122"/>
              </a:rPr>
              <a:t>7</a:t>
            </a:r>
            <a:r>
              <a:rPr lang="zh-CN" altLang="en-US" sz="2000" b="0">
                <a:ea typeface="楷体_GB2312" pitchFamily="49" charset="-122"/>
              </a:rPr>
              <a:t>）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E968BCD-EF6A-4DF6-E3F5-9C9163B11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765800"/>
            <a:ext cx="1219200" cy="7112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000" b="0">
                <a:ea typeface="楷体_GB2312" pitchFamily="49" charset="-122"/>
              </a:rPr>
              <a:t>（</a:t>
            </a:r>
            <a:r>
              <a:rPr lang="en-US" altLang="zh-CN" sz="2000" b="0">
                <a:ea typeface="楷体_GB2312" pitchFamily="49" charset="-122"/>
              </a:rPr>
              <a:t>8</a:t>
            </a:r>
            <a:r>
              <a:rPr lang="zh-CN" altLang="en-US" sz="2000" b="0">
                <a:ea typeface="楷体_GB2312" pitchFamily="49" charset="-122"/>
              </a:rPr>
              <a:t>）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000" b="0">
                <a:ea typeface="楷体_GB2312" pitchFamily="49" charset="-122"/>
              </a:rPr>
              <a:t>（</a:t>
            </a:r>
            <a:r>
              <a:rPr lang="en-US" altLang="zh-CN" sz="2000" b="0">
                <a:ea typeface="楷体_GB2312" pitchFamily="49" charset="-122"/>
              </a:rPr>
              <a:t>9</a:t>
            </a:r>
            <a:r>
              <a:rPr lang="zh-CN" altLang="en-US" sz="2000" b="0">
                <a:ea typeface="楷体_GB2312" pitchFamily="49" charset="-122"/>
              </a:rPr>
              <a:t>）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6C1BED3A-41EA-8BC1-203E-E49C20929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3749675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</a:rPr>
              <a:t>B1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9B9851D2-E81F-3CAF-B469-A07AE1F12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733800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</a:rPr>
              <a:t>B2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0FD72115-74B5-EA45-972D-0CE82FE22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5105400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</a:rPr>
              <a:t>B3</a:t>
            </a: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C29F0755-D818-712D-BF2B-2C9D70C60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5394325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</a:rPr>
              <a:t>B4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22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 </a:t>
            </a:r>
            <a:r>
              <a:rPr lang="en-US" altLang="zh-CN" b="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表示的构造</a:t>
            </a:r>
          </a:p>
        </p:txBody>
      </p:sp>
      <p:sp>
        <p:nvSpPr>
          <p:cNvPr id="6246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2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3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4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5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6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7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8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9" name="Oval 19"/>
          <p:cNvSpPr>
            <a:spLocks noChangeArrowheads="1"/>
          </p:cNvSpPr>
          <p:nvPr/>
        </p:nvSpPr>
        <p:spPr bwMode="auto">
          <a:xfrm>
            <a:off x="2743200" y="38608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n6</a:t>
            </a:r>
          </a:p>
        </p:txBody>
      </p:sp>
      <p:sp>
        <p:nvSpPr>
          <p:cNvPr id="62480" name="Oval 20"/>
          <p:cNvSpPr>
            <a:spLocks noChangeArrowheads="1"/>
          </p:cNvSpPr>
          <p:nvPr/>
        </p:nvSpPr>
        <p:spPr bwMode="auto">
          <a:xfrm>
            <a:off x="3733800" y="46990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n5</a:t>
            </a:r>
          </a:p>
        </p:txBody>
      </p:sp>
      <p:sp>
        <p:nvSpPr>
          <p:cNvPr id="62481" name="Oval 22"/>
          <p:cNvSpPr>
            <a:spLocks noChangeArrowheads="1"/>
          </p:cNvSpPr>
          <p:nvPr/>
        </p:nvSpPr>
        <p:spPr bwMode="auto">
          <a:xfrm>
            <a:off x="7588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n1</a:t>
            </a:r>
          </a:p>
        </p:txBody>
      </p:sp>
      <p:sp>
        <p:nvSpPr>
          <p:cNvPr id="62482" name="Oval 23"/>
          <p:cNvSpPr>
            <a:spLocks noChangeArrowheads="1"/>
          </p:cNvSpPr>
          <p:nvPr/>
        </p:nvSpPr>
        <p:spPr bwMode="auto">
          <a:xfrm>
            <a:off x="2362200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n2</a:t>
            </a:r>
          </a:p>
        </p:txBody>
      </p:sp>
      <p:sp>
        <p:nvSpPr>
          <p:cNvPr id="62483" name="Oval 24"/>
          <p:cNvSpPr>
            <a:spLocks noChangeArrowheads="1"/>
          </p:cNvSpPr>
          <p:nvPr/>
        </p:nvSpPr>
        <p:spPr bwMode="auto">
          <a:xfrm>
            <a:off x="40354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n3</a:t>
            </a:r>
          </a:p>
        </p:txBody>
      </p:sp>
      <p:sp>
        <p:nvSpPr>
          <p:cNvPr id="62484" name="Oval 25"/>
          <p:cNvSpPr>
            <a:spLocks noChangeArrowheads="1"/>
          </p:cNvSpPr>
          <p:nvPr/>
        </p:nvSpPr>
        <p:spPr bwMode="auto">
          <a:xfrm>
            <a:off x="5715000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n4</a:t>
            </a:r>
          </a:p>
        </p:txBody>
      </p:sp>
      <p:sp>
        <p:nvSpPr>
          <p:cNvPr id="62485" name="Line 26"/>
          <p:cNvSpPr>
            <a:spLocks noChangeShapeType="1"/>
          </p:cNvSpPr>
          <p:nvPr/>
        </p:nvSpPr>
        <p:spPr bwMode="auto">
          <a:xfrm flipH="1">
            <a:off x="2743200" y="4267200"/>
            <a:ext cx="304800" cy="1524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6" name="Line 27"/>
          <p:cNvSpPr>
            <a:spLocks noChangeShapeType="1"/>
          </p:cNvSpPr>
          <p:nvPr/>
        </p:nvSpPr>
        <p:spPr bwMode="auto">
          <a:xfrm flipH="1" flipV="1">
            <a:off x="3429000" y="4191000"/>
            <a:ext cx="5334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7" name="Line 28"/>
          <p:cNvSpPr>
            <a:spLocks noChangeShapeType="1"/>
          </p:cNvSpPr>
          <p:nvPr/>
        </p:nvSpPr>
        <p:spPr bwMode="auto">
          <a:xfrm>
            <a:off x="4114800" y="5105400"/>
            <a:ext cx="152400" cy="685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8" name="Line 29"/>
          <p:cNvSpPr>
            <a:spLocks noChangeShapeType="1"/>
          </p:cNvSpPr>
          <p:nvPr/>
        </p:nvSpPr>
        <p:spPr bwMode="auto">
          <a:xfrm flipH="1" flipV="1">
            <a:off x="4495800" y="4953000"/>
            <a:ext cx="1295400" cy="914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9" name="Rectangle 32"/>
          <p:cNvSpPr>
            <a:spLocks noChangeArrowheads="1"/>
          </p:cNvSpPr>
          <p:nvPr/>
        </p:nvSpPr>
        <p:spPr bwMode="auto">
          <a:xfrm>
            <a:off x="7620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3.14</a:t>
            </a:r>
          </a:p>
        </p:txBody>
      </p:sp>
      <p:sp>
        <p:nvSpPr>
          <p:cNvPr id="62490" name="Rectangle 33"/>
          <p:cNvSpPr>
            <a:spLocks noChangeArrowheads="1"/>
          </p:cNvSpPr>
          <p:nvPr/>
        </p:nvSpPr>
        <p:spPr bwMode="auto">
          <a:xfrm>
            <a:off x="1447800" y="56388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T0</a:t>
            </a:r>
          </a:p>
        </p:txBody>
      </p:sp>
      <p:sp>
        <p:nvSpPr>
          <p:cNvPr id="62491" name="Rectangle 34"/>
          <p:cNvSpPr>
            <a:spLocks noChangeArrowheads="1"/>
          </p:cNvSpPr>
          <p:nvPr/>
        </p:nvSpPr>
        <p:spPr bwMode="auto">
          <a:xfrm>
            <a:off x="6705600" y="1974850"/>
            <a:ext cx="1752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T0:=3.14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T1:=2*T0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T2:=R+r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A:=T1*T2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B:=A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T3:=2*T0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T4:=R+r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T5:=T3*T4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T6:=R-r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B:=T5*T6</a:t>
            </a:r>
          </a:p>
        </p:txBody>
      </p:sp>
      <p:sp>
        <p:nvSpPr>
          <p:cNvPr id="62492" name="AutoShape 35"/>
          <p:cNvSpPr>
            <a:spLocks noChangeArrowheads="1"/>
          </p:cNvSpPr>
          <p:nvPr/>
        </p:nvSpPr>
        <p:spPr bwMode="auto">
          <a:xfrm>
            <a:off x="8458200" y="4724400"/>
            <a:ext cx="457200" cy="180975"/>
          </a:xfrm>
          <a:prstGeom prst="leftArrow">
            <a:avLst>
              <a:gd name="adj1" fmla="val 50000"/>
              <a:gd name="adj2" fmla="val 63158"/>
            </a:avLst>
          </a:prstGeom>
          <a:noFill/>
          <a:ln w="9525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2493" name="Rectangle 36"/>
          <p:cNvSpPr>
            <a:spLocks noChangeArrowheads="1"/>
          </p:cNvSpPr>
          <p:nvPr/>
        </p:nvSpPr>
        <p:spPr bwMode="auto">
          <a:xfrm>
            <a:off x="23622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6.28</a:t>
            </a:r>
          </a:p>
        </p:txBody>
      </p:sp>
      <p:sp>
        <p:nvSpPr>
          <p:cNvPr id="62494" name="Rectangle 37"/>
          <p:cNvSpPr>
            <a:spLocks noChangeArrowheads="1"/>
          </p:cNvSpPr>
          <p:nvPr/>
        </p:nvSpPr>
        <p:spPr bwMode="auto">
          <a:xfrm>
            <a:off x="3048000" y="5638800"/>
            <a:ext cx="917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T1, T3</a:t>
            </a:r>
          </a:p>
        </p:txBody>
      </p:sp>
      <p:sp>
        <p:nvSpPr>
          <p:cNvPr id="62495" name="Rectangle 38"/>
          <p:cNvSpPr>
            <a:spLocks noChangeArrowheads="1"/>
          </p:cNvSpPr>
          <p:nvPr/>
        </p:nvSpPr>
        <p:spPr bwMode="auto">
          <a:xfrm>
            <a:off x="4187825" y="6286500"/>
            <a:ext cx="460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R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62496" name="Rectangle 39"/>
          <p:cNvSpPr>
            <a:spLocks noChangeArrowheads="1"/>
          </p:cNvSpPr>
          <p:nvPr/>
        </p:nvSpPr>
        <p:spPr bwMode="auto">
          <a:xfrm>
            <a:off x="5943600" y="6248400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r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62497" name="Rectangle 40"/>
          <p:cNvSpPr>
            <a:spLocks noChangeArrowheads="1"/>
          </p:cNvSpPr>
          <p:nvPr/>
        </p:nvSpPr>
        <p:spPr bwMode="auto">
          <a:xfrm>
            <a:off x="4210050" y="5105400"/>
            <a:ext cx="3619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+</a:t>
            </a:r>
          </a:p>
        </p:txBody>
      </p:sp>
      <p:sp>
        <p:nvSpPr>
          <p:cNvPr id="62498" name="Rectangle 41"/>
          <p:cNvSpPr>
            <a:spLocks noChangeArrowheads="1"/>
          </p:cNvSpPr>
          <p:nvPr/>
        </p:nvSpPr>
        <p:spPr bwMode="auto">
          <a:xfrm>
            <a:off x="4343400" y="45720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T2</a:t>
            </a:r>
          </a:p>
        </p:txBody>
      </p:sp>
      <p:sp>
        <p:nvSpPr>
          <p:cNvPr id="62499" name="Rectangle 42"/>
          <p:cNvSpPr>
            <a:spLocks noChangeArrowheads="1"/>
          </p:cNvSpPr>
          <p:nvPr/>
        </p:nvSpPr>
        <p:spPr bwMode="auto">
          <a:xfrm>
            <a:off x="3124200" y="4356100"/>
            <a:ext cx="3032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*</a:t>
            </a:r>
          </a:p>
        </p:txBody>
      </p:sp>
      <p:sp>
        <p:nvSpPr>
          <p:cNvPr id="62500" name="Rectangle 43"/>
          <p:cNvSpPr>
            <a:spLocks noChangeArrowheads="1"/>
          </p:cNvSpPr>
          <p:nvPr/>
        </p:nvSpPr>
        <p:spPr bwMode="auto">
          <a:xfrm>
            <a:off x="3505200" y="3886200"/>
            <a:ext cx="663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A, B</a:t>
            </a:r>
          </a:p>
        </p:txBody>
      </p:sp>
      <p:sp>
        <p:nvSpPr>
          <p:cNvPr id="62501" name="Rectangle 44"/>
          <p:cNvSpPr>
            <a:spLocks noChangeArrowheads="1"/>
          </p:cNvSpPr>
          <p:nvPr/>
        </p:nvSpPr>
        <p:spPr bwMode="auto">
          <a:xfrm>
            <a:off x="1524000" y="152400"/>
            <a:ext cx="4648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基本块的 </a:t>
            </a:r>
            <a:r>
              <a:rPr lang="en-US" altLang="zh-CN" sz="3600" b="0" i="1">
                <a:solidFill>
                  <a:srgbClr val="800080"/>
                </a:solidFill>
                <a:ea typeface="华文行楷" pitchFamily="2" charset="-122"/>
              </a:rPr>
              <a:t>DAG</a:t>
            </a:r>
            <a:r>
              <a:rPr lang="en-US" altLang="zh-CN" sz="4000" b="0" i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</a:p>
        </p:txBody>
      </p:sp>
      <p:sp>
        <p:nvSpPr>
          <p:cNvPr id="62502" name="Rectangle 46"/>
          <p:cNvSpPr>
            <a:spLocks noChangeArrowheads="1"/>
          </p:cNvSpPr>
          <p:nvPr/>
        </p:nvSpPr>
        <p:spPr bwMode="auto">
          <a:xfrm>
            <a:off x="838200" y="16764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22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 </a:t>
            </a:r>
            <a:r>
              <a:rPr lang="en-US" altLang="zh-CN" b="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表示的构造</a:t>
            </a:r>
          </a:p>
        </p:txBody>
      </p:sp>
      <p:sp>
        <p:nvSpPr>
          <p:cNvPr id="6349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5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6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7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8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9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0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1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2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3" name="Oval 19"/>
          <p:cNvSpPr>
            <a:spLocks noChangeArrowheads="1"/>
          </p:cNvSpPr>
          <p:nvPr/>
        </p:nvSpPr>
        <p:spPr bwMode="auto">
          <a:xfrm>
            <a:off x="2743200" y="38608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n6</a:t>
            </a:r>
          </a:p>
        </p:txBody>
      </p:sp>
      <p:sp>
        <p:nvSpPr>
          <p:cNvPr id="63504" name="Oval 20"/>
          <p:cNvSpPr>
            <a:spLocks noChangeArrowheads="1"/>
          </p:cNvSpPr>
          <p:nvPr/>
        </p:nvSpPr>
        <p:spPr bwMode="auto">
          <a:xfrm>
            <a:off x="3733800" y="46990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n5</a:t>
            </a:r>
          </a:p>
        </p:txBody>
      </p:sp>
      <p:sp>
        <p:nvSpPr>
          <p:cNvPr id="63505" name="Oval 22"/>
          <p:cNvSpPr>
            <a:spLocks noChangeArrowheads="1"/>
          </p:cNvSpPr>
          <p:nvPr/>
        </p:nvSpPr>
        <p:spPr bwMode="auto">
          <a:xfrm>
            <a:off x="7588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n1</a:t>
            </a:r>
          </a:p>
        </p:txBody>
      </p:sp>
      <p:sp>
        <p:nvSpPr>
          <p:cNvPr id="63506" name="Oval 23"/>
          <p:cNvSpPr>
            <a:spLocks noChangeArrowheads="1"/>
          </p:cNvSpPr>
          <p:nvPr/>
        </p:nvSpPr>
        <p:spPr bwMode="auto">
          <a:xfrm>
            <a:off x="2362200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n2</a:t>
            </a:r>
          </a:p>
        </p:txBody>
      </p:sp>
      <p:sp>
        <p:nvSpPr>
          <p:cNvPr id="63507" name="Oval 24"/>
          <p:cNvSpPr>
            <a:spLocks noChangeArrowheads="1"/>
          </p:cNvSpPr>
          <p:nvPr/>
        </p:nvSpPr>
        <p:spPr bwMode="auto">
          <a:xfrm>
            <a:off x="40354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n3</a:t>
            </a:r>
          </a:p>
        </p:txBody>
      </p:sp>
      <p:sp>
        <p:nvSpPr>
          <p:cNvPr id="63508" name="Oval 25"/>
          <p:cNvSpPr>
            <a:spLocks noChangeArrowheads="1"/>
          </p:cNvSpPr>
          <p:nvPr/>
        </p:nvSpPr>
        <p:spPr bwMode="auto">
          <a:xfrm>
            <a:off x="5715000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n4</a:t>
            </a:r>
          </a:p>
        </p:txBody>
      </p:sp>
      <p:sp>
        <p:nvSpPr>
          <p:cNvPr id="63509" name="Line 26"/>
          <p:cNvSpPr>
            <a:spLocks noChangeShapeType="1"/>
          </p:cNvSpPr>
          <p:nvPr/>
        </p:nvSpPr>
        <p:spPr bwMode="auto">
          <a:xfrm flipH="1">
            <a:off x="2743200" y="4267200"/>
            <a:ext cx="304800" cy="1524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0" name="Line 27"/>
          <p:cNvSpPr>
            <a:spLocks noChangeShapeType="1"/>
          </p:cNvSpPr>
          <p:nvPr/>
        </p:nvSpPr>
        <p:spPr bwMode="auto">
          <a:xfrm flipH="1" flipV="1">
            <a:off x="3429000" y="4191000"/>
            <a:ext cx="5334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1" name="Line 28"/>
          <p:cNvSpPr>
            <a:spLocks noChangeShapeType="1"/>
          </p:cNvSpPr>
          <p:nvPr/>
        </p:nvSpPr>
        <p:spPr bwMode="auto">
          <a:xfrm>
            <a:off x="4114800" y="5105400"/>
            <a:ext cx="152400" cy="685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2" name="Line 29"/>
          <p:cNvSpPr>
            <a:spLocks noChangeShapeType="1"/>
          </p:cNvSpPr>
          <p:nvPr/>
        </p:nvSpPr>
        <p:spPr bwMode="auto">
          <a:xfrm flipH="1" flipV="1">
            <a:off x="4495800" y="4953000"/>
            <a:ext cx="1295400" cy="914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3" name="Rectangle 32"/>
          <p:cNvSpPr>
            <a:spLocks noChangeArrowheads="1"/>
          </p:cNvSpPr>
          <p:nvPr/>
        </p:nvSpPr>
        <p:spPr bwMode="auto">
          <a:xfrm>
            <a:off x="7620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3.14</a:t>
            </a:r>
          </a:p>
        </p:txBody>
      </p:sp>
      <p:sp>
        <p:nvSpPr>
          <p:cNvPr id="63514" name="Rectangle 33"/>
          <p:cNvSpPr>
            <a:spLocks noChangeArrowheads="1"/>
          </p:cNvSpPr>
          <p:nvPr/>
        </p:nvSpPr>
        <p:spPr bwMode="auto">
          <a:xfrm>
            <a:off x="1447800" y="56388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T0</a:t>
            </a:r>
          </a:p>
        </p:txBody>
      </p:sp>
      <p:sp>
        <p:nvSpPr>
          <p:cNvPr id="63515" name="Rectangle 34"/>
          <p:cNvSpPr>
            <a:spLocks noChangeArrowheads="1"/>
          </p:cNvSpPr>
          <p:nvPr/>
        </p:nvSpPr>
        <p:spPr bwMode="auto">
          <a:xfrm>
            <a:off x="6705600" y="1974850"/>
            <a:ext cx="1752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T0:=3.14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T1:=2*T0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T2:=R+r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A:=T1*T2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B:=A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T3:=2*T0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T4:=R+r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T5:=T3*T4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T6:=R-r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B:=T5*T6</a:t>
            </a:r>
          </a:p>
        </p:txBody>
      </p:sp>
      <p:sp>
        <p:nvSpPr>
          <p:cNvPr id="63516" name="AutoShape 35"/>
          <p:cNvSpPr>
            <a:spLocks noChangeArrowheads="1"/>
          </p:cNvSpPr>
          <p:nvPr/>
        </p:nvSpPr>
        <p:spPr bwMode="auto">
          <a:xfrm>
            <a:off x="8458200" y="5153025"/>
            <a:ext cx="457200" cy="180975"/>
          </a:xfrm>
          <a:prstGeom prst="leftArrow">
            <a:avLst>
              <a:gd name="adj1" fmla="val 50000"/>
              <a:gd name="adj2" fmla="val 63158"/>
            </a:avLst>
          </a:prstGeom>
          <a:noFill/>
          <a:ln w="9525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3517" name="Rectangle 36"/>
          <p:cNvSpPr>
            <a:spLocks noChangeArrowheads="1"/>
          </p:cNvSpPr>
          <p:nvPr/>
        </p:nvSpPr>
        <p:spPr bwMode="auto">
          <a:xfrm>
            <a:off x="23622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6.28</a:t>
            </a:r>
          </a:p>
        </p:txBody>
      </p:sp>
      <p:sp>
        <p:nvSpPr>
          <p:cNvPr id="63518" name="Rectangle 37"/>
          <p:cNvSpPr>
            <a:spLocks noChangeArrowheads="1"/>
          </p:cNvSpPr>
          <p:nvPr/>
        </p:nvSpPr>
        <p:spPr bwMode="auto">
          <a:xfrm>
            <a:off x="3048000" y="5638800"/>
            <a:ext cx="917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T1, T3</a:t>
            </a:r>
          </a:p>
        </p:txBody>
      </p:sp>
      <p:sp>
        <p:nvSpPr>
          <p:cNvPr id="63519" name="Rectangle 38"/>
          <p:cNvSpPr>
            <a:spLocks noChangeArrowheads="1"/>
          </p:cNvSpPr>
          <p:nvPr/>
        </p:nvSpPr>
        <p:spPr bwMode="auto">
          <a:xfrm>
            <a:off x="4187825" y="6286500"/>
            <a:ext cx="460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R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63520" name="Rectangle 39"/>
          <p:cNvSpPr>
            <a:spLocks noChangeArrowheads="1"/>
          </p:cNvSpPr>
          <p:nvPr/>
        </p:nvSpPr>
        <p:spPr bwMode="auto">
          <a:xfrm>
            <a:off x="5943600" y="6248400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r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63521" name="Rectangle 40"/>
          <p:cNvSpPr>
            <a:spLocks noChangeArrowheads="1"/>
          </p:cNvSpPr>
          <p:nvPr/>
        </p:nvSpPr>
        <p:spPr bwMode="auto">
          <a:xfrm>
            <a:off x="4210050" y="5105400"/>
            <a:ext cx="3619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+</a:t>
            </a:r>
          </a:p>
        </p:txBody>
      </p:sp>
      <p:sp>
        <p:nvSpPr>
          <p:cNvPr id="63522" name="Rectangle 41"/>
          <p:cNvSpPr>
            <a:spLocks noChangeArrowheads="1"/>
          </p:cNvSpPr>
          <p:nvPr/>
        </p:nvSpPr>
        <p:spPr bwMode="auto">
          <a:xfrm>
            <a:off x="4343400" y="4556125"/>
            <a:ext cx="847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T2,T4</a:t>
            </a:r>
          </a:p>
        </p:txBody>
      </p:sp>
      <p:sp>
        <p:nvSpPr>
          <p:cNvPr id="63523" name="Rectangle 42"/>
          <p:cNvSpPr>
            <a:spLocks noChangeArrowheads="1"/>
          </p:cNvSpPr>
          <p:nvPr/>
        </p:nvSpPr>
        <p:spPr bwMode="auto">
          <a:xfrm>
            <a:off x="3124200" y="4356100"/>
            <a:ext cx="3032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*</a:t>
            </a:r>
          </a:p>
        </p:txBody>
      </p:sp>
      <p:sp>
        <p:nvSpPr>
          <p:cNvPr id="63524" name="Rectangle 43"/>
          <p:cNvSpPr>
            <a:spLocks noChangeArrowheads="1"/>
          </p:cNvSpPr>
          <p:nvPr/>
        </p:nvSpPr>
        <p:spPr bwMode="auto">
          <a:xfrm>
            <a:off x="3505200" y="3886200"/>
            <a:ext cx="663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A, B</a:t>
            </a:r>
          </a:p>
        </p:txBody>
      </p:sp>
      <p:sp>
        <p:nvSpPr>
          <p:cNvPr id="63525" name="Rectangle 44"/>
          <p:cNvSpPr>
            <a:spLocks noChangeArrowheads="1"/>
          </p:cNvSpPr>
          <p:nvPr/>
        </p:nvSpPr>
        <p:spPr bwMode="auto">
          <a:xfrm>
            <a:off x="1524000" y="152400"/>
            <a:ext cx="4648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基本块的 </a:t>
            </a:r>
            <a:r>
              <a:rPr lang="en-US" altLang="zh-CN" sz="3600" b="0" i="1">
                <a:solidFill>
                  <a:srgbClr val="800080"/>
                </a:solidFill>
                <a:ea typeface="华文行楷" pitchFamily="2" charset="-122"/>
              </a:rPr>
              <a:t>DAG</a:t>
            </a:r>
            <a:r>
              <a:rPr lang="en-US" altLang="zh-CN" sz="4000" b="0" i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</a:p>
        </p:txBody>
      </p:sp>
      <p:sp>
        <p:nvSpPr>
          <p:cNvPr id="63526" name="Rectangle 46"/>
          <p:cNvSpPr>
            <a:spLocks noChangeArrowheads="1"/>
          </p:cNvSpPr>
          <p:nvPr/>
        </p:nvSpPr>
        <p:spPr bwMode="auto">
          <a:xfrm>
            <a:off x="838200" y="16764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22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 </a:t>
            </a:r>
            <a:r>
              <a:rPr lang="en-US" altLang="zh-CN" b="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表示的构造</a:t>
            </a:r>
          </a:p>
        </p:txBody>
      </p:sp>
      <p:sp>
        <p:nvSpPr>
          <p:cNvPr id="6451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0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2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3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4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5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7" name="Oval 19"/>
          <p:cNvSpPr>
            <a:spLocks noChangeArrowheads="1"/>
          </p:cNvSpPr>
          <p:nvPr/>
        </p:nvSpPr>
        <p:spPr bwMode="auto">
          <a:xfrm>
            <a:off x="2743200" y="38608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n6</a:t>
            </a:r>
          </a:p>
        </p:txBody>
      </p:sp>
      <p:sp>
        <p:nvSpPr>
          <p:cNvPr id="64528" name="Oval 20"/>
          <p:cNvSpPr>
            <a:spLocks noChangeArrowheads="1"/>
          </p:cNvSpPr>
          <p:nvPr/>
        </p:nvSpPr>
        <p:spPr bwMode="auto">
          <a:xfrm>
            <a:off x="3733800" y="46990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n5</a:t>
            </a:r>
          </a:p>
        </p:txBody>
      </p:sp>
      <p:sp>
        <p:nvSpPr>
          <p:cNvPr id="64529" name="Oval 22"/>
          <p:cNvSpPr>
            <a:spLocks noChangeArrowheads="1"/>
          </p:cNvSpPr>
          <p:nvPr/>
        </p:nvSpPr>
        <p:spPr bwMode="auto">
          <a:xfrm>
            <a:off x="7588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n1</a:t>
            </a:r>
          </a:p>
        </p:txBody>
      </p:sp>
      <p:sp>
        <p:nvSpPr>
          <p:cNvPr id="64530" name="Oval 23"/>
          <p:cNvSpPr>
            <a:spLocks noChangeArrowheads="1"/>
          </p:cNvSpPr>
          <p:nvPr/>
        </p:nvSpPr>
        <p:spPr bwMode="auto">
          <a:xfrm>
            <a:off x="2362200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n2</a:t>
            </a:r>
          </a:p>
        </p:txBody>
      </p:sp>
      <p:sp>
        <p:nvSpPr>
          <p:cNvPr id="64531" name="Oval 24"/>
          <p:cNvSpPr>
            <a:spLocks noChangeArrowheads="1"/>
          </p:cNvSpPr>
          <p:nvPr/>
        </p:nvSpPr>
        <p:spPr bwMode="auto">
          <a:xfrm>
            <a:off x="40354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n3</a:t>
            </a:r>
          </a:p>
        </p:txBody>
      </p:sp>
      <p:sp>
        <p:nvSpPr>
          <p:cNvPr id="64532" name="Oval 25"/>
          <p:cNvSpPr>
            <a:spLocks noChangeArrowheads="1"/>
          </p:cNvSpPr>
          <p:nvPr/>
        </p:nvSpPr>
        <p:spPr bwMode="auto">
          <a:xfrm>
            <a:off x="5715000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n4</a:t>
            </a:r>
          </a:p>
        </p:txBody>
      </p:sp>
      <p:sp>
        <p:nvSpPr>
          <p:cNvPr id="64533" name="Line 26"/>
          <p:cNvSpPr>
            <a:spLocks noChangeShapeType="1"/>
          </p:cNvSpPr>
          <p:nvPr/>
        </p:nvSpPr>
        <p:spPr bwMode="auto">
          <a:xfrm flipH="1">
            <a:off x="2743200" y="4267200"/>
            <a:ext cx="304800" cy="1524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34" name="Line 27"/>
          <p:cNvSpPr>
            <a:spLocks noChangeShapeType="1"/>
          </p:cNvSpPr>
          <p:nvPr/>
        </p:nvSpPr>
        <p:spPr bwMode="auto">
          <a:xfrm flipH="1" flipV="1">
            <a:off x="3429000" y="4191000"/>
            <a:ext cx="5334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35" name="Line 28"/>
          <p:cNvSpPr>
            <a:spLocks noChangeShapeType="1"/>
          </p:cNvSpPr>
          <p:nvPr/>
        </p:nvSpPr>
        <p:spPr bwMode="auto">
          <a:xfrm>
            <a:off x="4114800" y="5105400"/>
            <a:ext cx="152400" cy="685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36" name="Line 29"/>
          <p:cNvSpPr>
            <a:spLocks noChangeShapeType="1"/>
          </p:cNvSpPr>
          <p:nvPr/>
        </p:nvSpPr>
        <p:spPr bwMode="auto">
          <a:xfrm flipH="1" flipV="1">
            <a:off x="4495800" y="4953000"/>
            <a:ext cx="1295400" cy="914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37" name="Rectangle 32"/>
          <p:cNvSpPr>
            <a:spLocks noChangeArrowheads="1"/>
          </p:cNvSpPr>
          <p:nvPr/>
        </p:nvSpPr>
        <p:spPr bwMode="auto">
          <a:xfrm>
            <a:off x="7620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3.14</a:t>
            </a:r>
          </a:p>
        </p:txBody>
      </p:sp>
      <p:sp>
        <p:nvSpPr>
          <p:cNvPr id="64538" name="Rectangle 33"/>
          <p:cNvSpPr>
            <a:spLocks noChangeArrowheads="1"/>
          </p:cNvSpPr>
          <p:nvPr/>
        </p:nvSpPr>
        <p:spPr bwMode="auto">
          <a:xfrm>
            <a:off x="1447800" y="56388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T0</a:t>
            </a:r>
          </a:p>
        </p:txBody>
      </p:sp>
      <p:sp>
        <p:nvSpPr>
          <p:cNvPr id="64539" name="Rectangle 34"/>
          <p:cNvSpPr>
            <a:spLocks noChangeArrowheads="1"/>
          </p:cNvSpPr>
          <p:nvPr/>
        </p:nvSpPr>
        <p:spPr bwMode="auto">
          <a:xfrm>
            <a:off x="6705600" y="1974850"/>
            <a:ext cx="1752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T0:=3.14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T1:=2*T0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T2:=R+r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A:=T1*T2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B:=A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T3:=2*T0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T4:=R+r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T5:=T3*T4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T6:=R-r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B:=T5*T6</a:t>
            </a:r>
          </a:p>
        </p:txBody>
      </p:sp>
      <p:sp>
        <p:nvSpPr>
          <p:cNvPr id="64540" name="AutoShape 35"/>
          <p:cNvSpPr>
            <a:spLocks noChangeArrowheads="1"/>
          </p:cNvSpPr>
          <p:nvPr/>
        </p:nvSpPr>
        <p:spPr bwMode="auto">
          <a:xfrm>
            <a:off x="8458200" y="5638800"/>
            <a:ext cx="457200" cy="180975"/>
          </a:xfrm>
          <a:prstGeom prst="leftArrow">
            <a:avLst>
              <a:gd name="adj1" fmla="val 50000"/>
              <a:gd name="adj2" fmla="val 63158"/>
            </a:avLst>
          </a:prstGeom>
          <a:noFill/>
          <a:ln w="9525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4541" name="Rectangle 36"/>
          <p:cNvSpPr>
            <a:spLocks noChangeArrowheads="1"/>
          </p:cNvSpPr>
          <p:nvPr/>
        </p:nvSpPr>
        <p:spPr bwMode="auto">
          <a:xfrm>
            <a:off x="23622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6.28</a:t>
            </a:r>
          </a:p>
        </p:txBody>
      </p:sp>
      <p:sp>
        <p:nvSpPr>
          <p:cNvPr id="64542" name="Rectangle 37"/>
          <p:cNvSpPr>
            <a:spLocks noChangeArrowheads="1"/>
          </p:cNvSpPr>
          <p:nvPr/>
        </p:nvSpPr>
        <p:spPr bwMode="auto">
          <a:xfrm>
            <a:off x="3048000" y="5638800"/>
            <a:ext cx="917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T1, T3</a:t>
            </a:r>
          </a:p>
        </p:txBody>
      </p:sp>
      <p:sp>
        <p:nvSpPr>
          <p:cNvPr id="64543" name="Rectangle 38"/>
          <p:cNvSpPr>
            <a:spLocks noChangeArrowheads="1"/>
          </p:cNvSpPr>
          <p:nvPr/>
        </p:nvSpPr>
        <p:spPr bwMode="auto">
          <a:xfrm>
            <a:off x="4187825" y="6286500"/>
            <a:ext cx="460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R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64544" name="Rectangle 39"/>
          <p:cNvSpPr>
            <a:spLocks noChangeArrowheads="1"/>
          </p:cNvSpPr>
          <p:nvPr/>
        </p:nvSpPr>
        <p:spPr bwMode="auto">
          <a:xfrm>
            <a:off x="5943600" y="6248400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r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64545" name="Rectangle 40"/>
          <p:cNvSpPr>
            <a:spLocks noChangeArrowheads="1"/>
          </p:cNvSpPr>
          <p:nvPr/>
        </p:nvSpPr>
        <p:spPr bwMode="auto">
          <a:xfrm>
            <a:off x="4210050" y="5105400"/>
            <a:ext cx="3619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+</a:t>
            </a:r>
          </a:p>
        </p:txBody>
      </p:sp>
      <p:sp>
        <p:nvSpPr>
          <p:cNvPr id="64546" name="Rectangle 41"/>
          <p:cNvSpPr>
            <a:spLocks noChangeArrowheads="1"/>
          </p:cNvSpPr>
          <p:nvPr/>
        </p:nvSpPr>
        <p:spPr bwMode="auto">
          <a:xfrm>
            <a:off x="4343400" y="4556125"/>
            <a:ext cx="847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T2,T4</a:t>
            </a:r>
          </a:p>
        </p:txBody>
      </p:sp>
      <p:sp>
        <p:nvSpPr>
          <p:cNvPr id="64547" name="Rectangle 42"/>
          <p:cNvSpPr>
            <a:spLocks noChangeArrowheads="1"/>
          </p:cNvSpPr>
          <p:nvPr/>
        </p:nvSpPr>
        <p:spPr bwMode="auto">
          <a:xfrm>
            <a:off x="3124200" y="4356100"/>
            <a:ext cx="3032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*</a:t>
            </a:r>
          </a:p>
        </p:txBody>
      </p:sp>
      <p:sp>
        <p:nvSpPr>
          <p:cNvPr id="64548" name="Rectangle 43"/>
          <p:cNvSpPr>
            <a:spLocks noChangeArrowheads="1"/>
          </p:cNvSpPr>
          <p:nvPr/>
        </p:nvSpPr>
        <p:spPr bwMode="auto">
          <a:xfrm>
            <a:off x="3505200" y="3886200"/>
            <a:ext cx="11001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A, B, T5</a:t>
            </a:r>
          </a:p>
        </p:txBody>
      </p:sp>
      <p:sp>
        <p:nvSpPr>
          <p:cNvPr id="64549" name="Rectangle 44"/>
          <p:cNvSpPr>
            <a:spLocks noChangeArrowheads="1"/>
          </p:cNvSpPr>
          <p:nvPr/>
        </p:nvSpPr>
        <p:spPr bwMode="auto">
          <a:xfrm>
            <a:off x="1524000" y="152400"/>
            <a:ext cx="4648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基本块的 </a:t>
            </a:r>
            <a:r>
              <a:rPr lang="en-US" altLang="zh-CN" sz="3600" b="0" i="1">
                <a:solidFill>
                  <a:srgbClr val="800080"/>
                </a:solidFill>
                <a:ea typeface="华文行楷" pitchFamily="2" charset="-122"/>
              </a:rPr>
              <a:t>DAG</a:t>
            </a:r>
            <a:r>
              <a:rPr lang="en-US" altLang="zh-CN" sz="4000" b="0" i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</a:p>
        </p:txBody>
      </p:sp>
      <p:sp>
        <p:nvSpPr>
          <p:cNvPr id="64550" name="Rectangle 46"/>
          <p:cNvSpPr>
            <a:spLocks noChangeArrowheads="1"/>
          </p:cNvSpPr>
          <p:nvPr/>
        </p:nvSpPr>
        <p:spPr bwMode="auto">
          <a:xfrm>
            <a:off x="838200" y="16764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22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 </a:t>
            </a:r>
            <a:r>
              <a:rPr lang="en-US" altLang="zh-CN" b="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表示的构造</a:t>
            </a:r>
          </a:p>
        </p:txBody>
      </p:sp>
      <p:sp>
        <p:nvSpPr>
          <p:cNvPr id="6553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4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5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6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7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9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0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1" name="Oval 19"/>
          <p:cNvSpPr>
            <a:spLocks noChangeArrowheads="1"/>
          </p:cNvSpPr>
          <p:nvPr/>
        </p:nvSpPr>
        <p:spPr bwMode="auto">
          <a:xfrm>
            <a:off x="2743200" y="38608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n6</a:t>
            </a:r>
          </a:p>
        </p:txBody>
      </p:sp>
      <p:sp>
        <p:nvSpPr>
          <p:cNvPr id="65552" name="Oval 20"/>
          <p:cNvSpPr>
            <a:spLocks noChangeArrowheads="1"/>
          </p:cNvSpPr>
          <p:nvPr/>
        </p:nvSpPr>
        <p:spPr bwMode="auto">
          <a:xfrm>
            <a:off x="3733800" y="46990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n5</a:t>
            </a:r>
          </a:p>
        </p:txBody>
      </p:sp>
      <p:sp>
        <p:nvSpPr>
          <p:cNvPr id="65553" name="Oval 21"/>
          <p:cNvSpPr>
            <a:spLocks noChangeArrowheads="1"/>
          </p:cNvSpPr>
          <p:nvPr/>
        </p:nvSpPr>
        <p:spPr bwMode="auto">
          <a:xfrm>
            <a:off x="5407025" y="4648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n7</a:t>
            </a:r>
          </a:p>
        </p:txBody>
      </p:sp>
      <p:sp>
        <p:nvSpPr>
          <p:cNvPr id="65554" name="Oval 22"/>
          <p:cNvSpPr>
            <a:spLocks noChangeArrowheads="1"/>
          </p:cNvSpPr>
          <p:nvPr/>
        </p:nvSpPr>
        <p:spPr bwMode="auto">
          <a:xfrm>
            <a:off x="7588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n1</a:t>
            </a:r>
          </a:p>
        </p:txBody>
      </p:sp>
      <p:sp>
        <p:nvSpPr>
          <p:cNvPr id="65555" name="Oval 23"/>
          <p:cNvSpPr>
            <a:spLocks noChangeArrowheads="1"/>
          </p:cNvSpPr>
          <p:nvPr/>
        </p:nvSpPr>
        <p:spPr bwMode="auto">
          <a:xfrm>
            <a:off x="2362200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n2</a:t>
            </a:r>
          </a:p>
        </p:txBody>
      </p:sp>
      <p:sp>
        <p:nvSpPr>
          <p:cNvPr id="65556" name="Oval 24"/>
          <p:cNvSpPr>
            <a:spLocks noChangeArrowheads="1"/>
          </p:cNvSpPr>
          <p:nvPr/>
        </p:nvSpPr>
        <p:spPr bwMode="auto">
          <a:xfrm>
            <a:off x="40354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n3</a:t>
            </a:r>
          </a:p>
        </p:txBody>
      </p:sp>
      <p:sp>
        <p:nvSpPr>
          <p:cNvPr id="65557" name="Oval 25"/>
          <p:cNvSpPr>
            <a:spLocks noChangeArrowheads="1"/>
          </p:cNvSpPr>
          <p:nvPr/>
        </p:nvSpPr>
        <p:spPr bwMode="auto">
          <a:xfrm>
            <a:off x="5715000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n4</a:t>
            </a:r>
          </a:p>
        </p:txBody>
      </p:sp>
      <p:sp>
        <p:nvSpPr>
          <p:cNvPr id="65558" name="Line 26"/>
          <p:cNvSpPr>
            <a:spLocks noChangeShapeType="1"/>
          </p:cNvSpPr>
          <p:nvPr/>
        </p:nvSpPr>
        <p:spPr bwMode="auto">
          <a:xfrm flipH="1">
            <a:off x="2743200" y="4267200"/>
            <a:ext cx="304800" cy="1524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59" name="Line 27"/>
          <p:cNvSpPr>
            <a:spLocks noChangeShapeType="1"/>
          </p:cNvSpPr>
          <p:nvPr/>
        </p:nvSpPr>
        <p:spPr bwMode="auto">
          <a:xfrm flipH="1" flipV="1">
            <a:off x="3429000" y="4191000"/>
            <a:ext cx="5334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60" name="Line 28"/>
          <p:cNvSpPr>
            <a:spLocks noChangeShapeType="1"/>
          </p:cNvSpPr>
          <p:nvPr/>
        </p:nvSpPr>
        <p:spPr bwMode="auto">
          <a:xfrm>
            <a:off x="4114800" y="5105400"/>
            <a:ext cx="152400" cy="685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61" name="Line 29"/>
          <p:cNvSpPr>
            <a:spLocks noChangeShapeType="1"/>
          </p:cNvSpPr>
          <p:nvPr/>
        </p:nvSpPr>
        <p:spPr bwMode="auto">
          <a:xfrm flipH="1" flipV="1">
            <a:off x="4495800" y="4953000"/>
            <a:ext cx="1295400" cy="914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62" name="Line 30"/>
          <p:cNvSpPr>
            <a:spLocks noChangeShapeType="1"/>
          </p:cNvSpPr>
          <p:nvPr/>
        </p:nvSpPr>
        <p:spPr bwMode="auto">
          <a:xfrm>
            <a:off x="6019800" y="5029200"/>
            <a:ext cx="228600" cy="762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63" name="Line 31"/>
          <p:cNvSpPr>
            <a:spLocks noChangeShapeType="1"/>
          </p:cNvSpPr>
          <p:nvPr/>
        </p:nvSpPr>
        <p:spPr bwMode="auto">
          <a:xfrm flipH="1">
            <a:off x="4572000" y="4953000"/>
            <a:ext cx="914400" cy="838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64" name="Rectangle 32"/>
          <p:cNvSpPr>
            <a:spLocks noChangeArrowheads="1"/>
          </p:cNvSpPr>
          <p:nvPr/>
        </p:nvSpPr>
        <p:spPr bwMode="auto">
          <a:xfrm>
            <a:off x="7620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3.14</a:t>
            </a:r>
          </a:p>
        </p:txBody>
      </p:sp>
      <p:sp>
        <p:nvSpPr>
          <p:cNvPr id="65565" name="Rectangle 33"/>
          <p:cNvSpPr>
            <a:spLocks noChangeArrowheads="1"/>
          </p:cNvSpPr>
          <p:nvPr/>
        </p:nvSpPr>
        <p:spPr bwMode="auto">
          <a:xfrm>
            <a:off x="1447800" y="56388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T0</a:t>
            </a:r>
          </a:p>
        </p:txBody>
      </p:sp>
      <p:sp>
        <p:nvSpPr>
          <p:cNvPr id="65566" name="Rectangle 34"/>
          <p:cNvSpPr>
            <a:spLocks noChangeArrowheads="1"/>
          </p:cNvSpPr>
          <p:nvPr/>
        </p:nvSpPr>
        <p:spPr bwMode="auto">
          <a:xfrm>
            <a:off x="6705600" y="1974850"/>
            <a:ext cx="1752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T0:=3.14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T1:=2*T0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T2:=R+r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A:=T1*T2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B:=A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T3:=2*T0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T4:=R+r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T5:=T3*T4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T6:=R-r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B:=T5*T6</a:t>
            </a:r>
          </a:p>
        </p:txBody>
      </p:sp>
      <p:sp>
        <p:nvSpPr>
          <p:cNvPr id="65567" name="AutoShape 35"/>
          <p:cNvSpPr>
            <a:spLocks noChangeArrowheads="1"/>
          </p:cNvSpPr>
          <p:nvPr/>
        </p:nvSpPr>
        <p:spPr bwMode="auto">
          <a:xfrm>
            <a:off x="8458200" y="6019800"/>
            <a:ext cx="457200" cy="180975"/>
          </a:xfrm>
          <a:prstGeom prst="leftArrow">
            <a:avLst>
              <a:gd name="adj1" fmla="val 50000"/>
              <a:gd name="adj2" fmla="val 63158"/>
            </a:avLst>
          </a:prstGeom>
          <a:noFill/>
          <a:ln w="9525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5568" name="Rectangle 36"/>
          <p:cNvSpPr>
            <a:spLocks noChangeArrowheads="1"/>
          </p:cNvSpPr>
          <p:nvPr/>
        </p:nvSpPr>
        <p:spPr bwMode="auto">
          <a:xfrm>
            <a:off x="23622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6.28</a:t>
            </a:r>
          </a:p>
        </p:txBody>
      </p:sp>
      <p:sp>
        <p:nvSpPr>
          <p:cNvPr id="65569" name="Rectangle 37"/>
          <p:cNvSpPr>
            <a:spLocks noChangeArrowheads="1"/>
          </p:cNvSpPr>
          <p:nvPr/>
        </p:nvSpPr>
        <p:spPr bwMode="auto">
          <a:xfrm>
            <a:off x="3048000" y="5638800"/>
            <a:ext cx="917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T1, T3</a:t>
            </a:r>
          </a:p>
        </p:txBody>
      </p:sp>
      <p:sp>
        <p:nvSpPr>
          <p:cNvPr id="65570" name="Rectangle 38"/>
          <p:cNvSpPr>
            <a:spLocks noChangeArrowheads="1"/>
          </p:cNvSpPr>
          <p:nvPr/>
        </p:nvSpPr>
        <p:spPr bwMode="auto">
          <a:xfrm>
            <a:off x="4187825" y="6286500"/>
            <a:ext cx="460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R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65571" name="Rectangle 39"/>
          <p:cNvSpPr>
            <a:spLocks noChangeArrowheads="1"/>
          </p:cNvSpPr>
          <p:nvPr/>
        </p:nvSpPr>
        <p:spPr bwMode="auto">
          <a:xfrm>
            <a:off x="5943600" y="6248400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r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65572" name="Rectangle 40"/>
          <p:cNvSpPr>
            <a:spLocks noChangeArrowheads="1"/>
          </p:cNvSpPr>
          <p:nvPr/>
        </p:nvSpPr>
        <p:spPr bwMode="auto">
          <a:xfrm>
            <a:off x="4210050" y="5105400"/>
            <a:ext cx="3619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+</a:t>
            </a:r>
          </a:p>
        </p:txBody>
      </p:sp>
      <p:sp>
        <p:nvSpPr>
          <p:cNvPr id="65573" name="Rectangle 41"/>
          <p:cNvSpPr>
            <a:spLocks noChangeArrowheads="1"/>
          </p:cNvSpPr>
          <p:nvPr/>
        </p:nvSpPr>
        <p:spPr bwMode="auto">
          <a:xfrm>
            <a:off x="4343400" y="4556125"/>
            <a:ext cx="847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T2,T4</a:t>
            </a:r>
          </a:p>
        </p:txBody>
      </p:sp>
      <p:sp>
        <p:nvSpPr>
          <p:cNvPr id="65574" name="Rectangle 42"/>
          <p:cNvSpPr>
            <a:spLocks noChangeArrowheads="1"/>
          </p:cNvSpPr>
          <p:nvPr/>
        </p:nvSpPr>
        <p:spPr bwMode="auto">
          <a:xfrm>
            <a:off x="3124200" y="4356100"/>
            <a:ext cx="3032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*</a:t>
            </a:r>
          </a:p>
        </p:txBody>
      </p:sp>
      <p:sp>
        <p:nvSpPr>
          <p:cNvPr id="65575" name="Rectangle 43"/>
          <p:cNvSpPr>
            <a:spLocks noChangeArrowheads="1"/>
          </p:cNvSpPr>
          <p:nvPr/>
        </p:nvSpPr>
        <p:spPr bwMode="auto">
          <a:xfrm>
            <a:off x="3505200" y="3886200"/>
            <a:ext cx="11001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A, B, T5</a:t>
            </a:r>
          </a:p>
        </p:txBody>
      </p:sp>
      <p:sp>
        <p:nvSpPr>
          <p:cNvPr id="65576" name="Rectangle 44"/>
          <p:cNvSpPr>
            <a:spLocks noChangeArrowheads="1"/>
          </p:cNvSpPr>
          <p:nvPr/>
        </p:nvSpPr>
        <p:spPr bwMode="auto">
          <a:xfrm>
            <a:off x="5638800" y="5029200"/>
            <a:ext cx="2857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-</a:t>
            </a:r>
          </a:p>
        </p:txBody>
      </p:sp>
      <p:sp>
        <p:nvSpPr>
          <p:cNvPr id="65577" name="Rectangle 45"/>
          <p:cNvSpPr>
            <a:spLocks noChangeArrowheads="1"/>
          </p:cNvSpPr>
          <p:nvPr/>
        </p:nvSpPr>
        <p:spPr bwMode="auto">
          <a:xfrm>
            <a:off x="5867400" y="44196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T6</a:t>
            </a:r>
          </a:p>
        </p:txBody>
      </p:sp>
      <p:sp>
        <p:nvSpPr>
          <p:cNvPr id="65578" name="Rectangle 46"/>
          <p:cNvSpPr>
            <a:spLocks noChangeArrowheads="1"/>
          </p:cNvSpPr>
          <p:nvPr/>
        </p:nvSpPr>
        <p:spPr bwMode="auto">
          <a:xfrm>
            <a:off x="1524000" y="152400"/>
            <a:ext cx="44958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基本块的 </a:t>
            </a:r>
            <a:r>
              <a:rPr lang="en-US" altLang="zh-CN" sz="3600" b="0" i="1">
                <a:solidFill>
                  <a:srgbClr val="800080"/>
                </a:solidFill>
                <a:ea typeface="华文行楷" pitchFamily="2" charset="-122"/>
              </a:rPr>
              <a:t>DAG</a:t>
            </a:r>
            <a:r>
              <a:rPr lang="en-US" altLang="zh-CN" sz="4000" b="0" i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</a:p>
        </p:txBody>
      </p:sp>
      <p:sp>
        <p:nvSpPr>
          <p:cNvPr id="65579" name="Rectangle 48"/>
          <p:cNvSpPr>
            <a:spLocks noChangeArrowheads="1"/>
          </p:cNvSpPr>
          <p:nvPr/>
        </p:nvSpPr>
        <p:spPr bwMode="auto">
          <a:xfrm>
            <a:off x="838200" y="16764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22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 </a:t>
            </a:r>
            <a:r>
              <a:rPr lang="en-US" altLang="zh-CN" b="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表示的构造</a:t>
            </a:r>
          </a:p>
        </p:txBody>
      </p:sp>
      <p:sp>
        <p:nvSpPr>
          <p:cNvPr id="6656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9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0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1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3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4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5" name="Line 17"/>
          <p:cNvSpPr>
            <a:spLocks noChangeShapeType="1"/>
          </p:cNvSpPr>
          <p:nvPr/>
        </p:nvSpPr>
        <p:spPr bwMode="auto">
          <a:xfrm flipH="1">
            <a:off x="3352800" y="3124200"/>
            <a:ext cx="914400" cy="762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6" name="Oval 18"/>
          <p:cNvSpPr>
            <a:spLocks noChangeArrowheads="1"/>
          </p:cNvSpPr>
          <p:nvPr/>
        </p:nvSpPr>
        <p:spPr bwMode="auto">
          <a:xfrm>
            <a:off x="4187825" y="28194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n8</a:t>
            </a:r>
          </a:p>
        </p:txBody>
      </p:sp>
      <p:sp>
        <p:nvSpPr>
          <p:cNvPr id="66577" name="Oval 19"/>
          <p:cNvSpPr>
            <a:spLocks noChangeArrowheads="1"/>
          </p:cNvSpPr>
          <p:nvPr/>
        </p:nvSpPr>
        <p:spPr bwMode="auto">
          <a:xfrm>
            <a:off x="2743200" y="38608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n6</a:t>
            </a:r>
          </a:p>
        </p:txBody>
      </p:sp>
      <p:sp>
        <p:nvSpPr>
          <p:cNvPr id="66578" name="Oval 20"/>
          <p:cNvSpPr>
            <a:spLocks noChangeArrowheads="1"/>
          </p:cNvSpPr>
          <p:nvPr/>
        </p:nvSpPr>
        <p:spPr bwMode="auto">
          <a:xfrm>
            <a:off x="3733800" y="46990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n5</a:t>
            </a:r>
          </a:p>
        </p:txBody>
      </p:sp>
      <p:sp>
        <p:nvSpPr>
          <p:cNvPr id="66579" name="Oval 21"/>
          <p:cNvSpPr>
            <a:spLocks noChangeArrowheads="1"/>
          </p:cNvSpPr>
          <p:nvPr/>
        </p:nvSpPr>
        <p:spPr bwMode="auto">
          <a:xfrm>
            <a:off x="5407025" y="4648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n7</a:t>
            </a:r>
          </a:p>
        </p:txBody>
      </p:sp>
      <p:sp>
        <p:nvSpPr>
          <p:cNvPr id="66580" name="Oval 22"/>
          <p:cNvSpPr>
            <a:spLocks noChangeArrowheads="1"/>
          </p:cNvSpPr>
          <p:nvPr/>
        </p:nvSpPr>
        <p:spPr bwMode="auto">
          <a:xfrm>
            <a:off x="7588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n1</a:t>
            </a:r>
          </a:p>
        </p:txBody>
      </p:sp>
      <p:sp>
        <p:nvSpPr>
          <p:cNvPr id="66581" name="Oval 23"/>
          <p:cNvSpPr>
            <a:spLocks noChangeArrowheads="1"/>
          </p:cNvSpPr>
          <p:nvPr/>
        </p:nvSpPr>
        <p:spPr bwMode="auto">
          <a:xfrm>
            <a:off x="2362200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n2</a:t>
            </a:r>
          </a:p>
        </p:txBody>
      </p:sp>
      <p:sp>
        <p:nvSpPr>
          <p:cNvPr id="66582" name="Oval 24"/>
          <p:cNvSpPr>
            <a:spLocks noChangeArrowheads="1"/>
          </p:cNvSpPr>
          <p:nvPr/>
        </p:nvSpPr>
        <p:spPr bwMode="auto">
          <a:xfrm>
            <a:off x="40354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n3</a:t>
            </a:r>
          </a:p>
        </p:txBody>
      </p:sp>
      <p:sp>
        <p:nvSpPr>
          <p:cNvPr id="66583" name="Oval 25"/>
          <p:cNvSpPr>
            <a:spLocks noChangeArrowheads="1"/>
          </p:cNvSpPr>
          <p:nvPr/>
        </p:nvSpPr>
        <p:spPr bwMode="auto">
          <a:xfrm>
            <a:off x="5715000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n4</a:t>
            </a:r>
          </a:p>
        </p:txBody>
      </p:sp>
      <p:sp>
        <p:nvSpPr>
          <p:cNvPr id="66584" name="Line 26"/>
          <p:cNvSpPr>
            <a:spLocks noChangeShapeType="1"/>
          </p:cNvSpPr>
          <p:nvPr/>
        </p:nvSpPr>
        <p:spPr bwMode="auto">
          <a:xfrm flipH="1">
            <a:off x="2743200" y="4267200"/>
            <a:ext cx="304800" cy="1524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85" name="Line 27"/>
          <p:cNvSpPr>
            <a:spLocks noChangeShapeType="1"/>
          </p:cNvSpPr>
          <p:nvPr/>
        </p:nvSpPr>
        <p:spPr bwMode="auto">
          <a:xfrm flipH="1" flipV="1">
            <a:off x="3429000" y="4191000"/>
            <a:ext cx="5334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86" name="Line 28"/>
          <p:cNvSpPr>
            <a:spLocks noChangeShapeType="1"/>
          </p:cNvSpPr>
          <p:nvPr/>
        </p:nvSpPr>
        <p:spPr bwMode="auto">
          <a:xfrm>
            <a:off x="4114800" y="5105400"/>
            <a:ext cx="152400" cy="685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87" name="Line 29"/>
          <p:cNvSpPr>
            <a:spLocks noChangeShapeType="1"/>
          </p:cNvSpPr>
          <p:nvPr/>
        </p:nvSpPr>
        <p:spPr bwMode="auto">
          <a:xfrm flipH="1" flipV="1">
            <a:off x="4495800" y="4953000"/>
            <a:ext cx="1295400" cy="914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88" name="Line 30"/>
          <p:cNvSpPr>
            <a:spLocks noChangeShapeType="1"/>
          </p:cNvSpPr>
          <p:nvPr/>
        </p:nvSpPr>
        <p:spPr bwMode="auto">
          <a:xfrm>
            <a:off x="6019800" y="5029200"/>
            <a:ext cx="228600" cy="762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89" name="Line 31"/>
          <p:cNvSpPr>
            <a:spLocks noChangeShapeType="1"/>
          </p:cNvSpPr>
          <p:nvPr/>
        </p:nvSpPr>
        <p:spPr bwMode="auto">
          <a:xfrm flipH="1">
            <a:off x="4572000" y="4953000"/>
            <a:ext cx="914400" cy="838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90" name="Rectangle 32"/>
          <p:cNvSpPr>
            <a:spLocks noChangeArrowheads="1"/>
          </p:cNvSpPr>
          <p:nvPr/>
        </p:nvSpPr>
        <p:spPr bwMode="auto">
          <a:xfrm>
            <a:off x="7620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3.14</a:t>
            </a:r>
          </a:p>
        </p:txBody>
      </p:sp>
      <p:sp>
        <p:nvSpPr>
          <p:cNvPr id="66591" name="Rectangle 33"/>
          <p:cNvSpPr>
            <a:spLocks noChangeArrowheads="1"/>
          </p:cNvSpPr>
          <p:nvPr/>
        </p:nvSpPr>
        <p:spPr bwMode="auto">
          <a:xfrm>
            <a:off x="1447800" y="56388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T0</a:t>
            </a:r>
          </a:p>
        </p:txBody>
      </p:sp>
      <p:sp>
        <p:nvSpPr>
          <p:cNvPr id="66592" name="Rectangle 34"/>
          <p:cNvSpPr>
            <a:spLocks noChangeArrowheads="1"/>
          </p:cNvSpPr>
          <p:nvPr/>
        </p:nvSpPr>
        <p:spPr bwMode="auto">
          <a:xfrm>
            <a:off x="6705600" y="1974850"/>
            <a:ext cx="1752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T0:=3.14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T1:=2*T0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T2:=R+r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A:=T1*T2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B:=A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T3:=2*T0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T4:=R+r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T5:=T3*T4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T6:=R-r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/>
              <a:t>B:=T5*T6</a:t>
            </a:r>
          </a:p>
        </p:txBody>
      </p:sp>
      <p:sp>
        <p:nvSpPr>
          <p:cNvPr id="66593" name="Rectangle 36"/>
          <p:cNvSpPr>
            <a:spLocks noChangeArrowheads="1"/>
          </p:cNvSpPr>
          <p:nvPr/>
        </p:nvSpPr>
        <p:spPr bwMode="auto">
          <a:xfrm>
            <a:off x="23622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6.28</a:t>
            </a:r>
          </a:p>
        </p:txBody>
      </p:sp>
      <p:sp>
        <p:nvSpPr>
          <p:cNvPr id="66594" name="Rectangle 37"/>
          <p:cNvSpPr>
            <a:spLocks noChangeArrowheads="1"/>
          </p:cNvSpPr>
          <p:nvPr/>
        </p:nvSpPr>
        <p:spPr bwMode="auto">
          <a:xfrm>
            <a:off x="3048000" y="5638800"/>
            <a:ext cx="917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T1, T3</a:t>
            </a:r>
          </a:p>
        </p:txBody>
      </p:sp>
      <p:sp>
        <p:nvSpPr>
          <p:cNvPr id="66595" name="Rectangle 38"/>
          <p:cNvSpPr>
            <a:spLocks noChangeArrowheads="1"/>
          </p:cNvSpPr>
          <p:nvPr/>
        </p:nvSpPr>
        <p:spPr bwMode="auto">
          <a:xfrm>
            <a:off x="4187825" y="6286500"/>
            <a:ext cx="460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R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66596" name="Rectangle 39"/>
          <p:cNvSpPr>
            <a:spLocks noChangeArrowheads="1"/>
          </p:cNvSpPr>
          <p:nvPr/>
        </p:nvSpPr>
        <p:spPr bwMode="auto">
          <a:xfrm>
            <a:off x="5943600" y="6248400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r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66597" name="Rectangle 40"/>
          <p:cNvSpPr>
            <a:spLocks noChangeArrowheads="1"/>
          </p:cNvSpPr>
          <p:nvPr/>
        </p:nvSpPr>
        <p:spPr bwMode="auto">
          <a:xfrm>
            <a:off x="4210050" y="5105400"/>
            <a:ext cx="3619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+</a:t>
            </a:r>
          </a:p>
        </p:txBody>
      </p:sp>
      <p:sp>
        <p:nvSpPr>
          <p:cNvPr id="66598" name="Rectangle 41"/>
          <p:cNvSpPr>
            <a:spLocks noChangeArrowheads="1"/>
          </p:cNvSpPr>
          <p:nvPr/>
        </p:nvSpPr>
        <p:spPr bwMode="auto">
          <a:xfrm>
            <a:off x="4343400" y="4556125"/>
            <a:ext cx="847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T2,T4</a:t>
            </a:r>
          </a:p>
        </p:txBody>
      </p:sp>
      <p:sp>
        <p:nvSpPr>
          <p:cNvPr id="66599" name="Rectangle 42"/>
          <p:cNvSpPr>
            <a:spLocks noChangeArrowheads="1"/>
          </p:cNvSpPr>
          <p:nvPr/>
        </p:nvSpPr>
        <p:spPr bwMode="auto">
          <a:xfrm>
            <a:off x="3124200" y="4356100"/>
            <a:ext cx="3032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*</a:t>
            </a:r>
          </a:p>
        </p:txBody>
      </p:sp>
      <p:sp>
        <p:nvSpPr>
          <p:cNvPr id="66600" name="Rectangle 43"/>
          <p:cNvSpPr>
            <a:spLocks noChangeArrowheads="1"/>
          </p:cNvSpPr>
          <p:nvPr/>
        </p:nvSpPr>
        <p:spPr bwMode="auto">
          <a:xfrm>
            <a:off x="3505200" y="3886200"/>
            <a:ext cx="790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A, T5</a:t>
            </a:r>
          </a:p>
        </p:txBody>
      </p:sp>
      <p:sp>
        <p:nvSpPr>
          <p:cNvPr id="66601" name="Rectangle 44"/>
          <p:cNvSpPr>
            <a:spLocks noChangeArrowheads="1"/>
          </p:cNvSpPr>
          <p:nvPr/>
        </p:nvSpPr>
        <p:spPr bwMode="auto">
          <a:xfrm>
            <a:off x="5638800" y="5029200"/>
            <a:ext cx="2857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-</a:t>
            </a:r>
          </a:p>
        </p:txBody>
      </p:sp>
      <p:sp>
        <p:nvSpPr>
          <p:cNvPr id="66602" name="Rectangle 45"/>
          <p:cNvSpPr>
            <a:spLocks noChangeArrowheads="1"/>
          </p:cNvSpPr>
          <p:nvPr/>
        </p:nvSpPr>
        <p:spPr bwMode="auto">
          <a:xfrm>
            <a:off x="5867400" y="44196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T6</a:t>
            </a:r>
          </a:p>
        </p:txBody>
      </p:sp>
      <p:sp>
        <p:nvSpPr>
          <p:cNvPr id="66603" name="Line 46"/>
          <p:cNvSpPr>
            <a:spLocks noChangeShapeType="1"/>
          </p:cNvSpPr>
          <p:nvPr/>
        </p:nvSpPr>
        <p:spPr bwMode="auto">
          <a:xfrm>
            <a:off x="4876800" y="3124200"/>
            <a:ext cx="914400" cy="1524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604" name="Rectangle 47"/>
          <p:cNvSpPr>
            <a:spLocks noChangeArrowheads="1"/>
          </p:cNvSpPr>
          <p:nvPr/>
        </p:nvSpPr>
        <p:spPr bwMode="auto">
          <a:xfrm>
            <a:off x="4419600" y="3289300"/>
            <a:ext cx="3032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*</a:t>
            </a:r>
          </a:p>
        </p:txBody>
      </p:sp>
      <p:sp>
        <p:nvSpPr>
          <p:cNvPr id="66605" name="Rectangle 48"/>
          <p:cNvSpPr>
            <a:spLocks noChangeArrowheads="1"/>
          </p:cNvSpPr>
          <p:nvPr/>
        </p:nvSpPr>
        <p:spPr bwMode="auto">
          <a:xfrm>
            <a:off x="4751388" y="2590800"/>
            <a:ext cx="354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B</a:t>
            </a:r>
          </a:p>
        </p:txBody>
      </p:sp>
      <p:sp>
        <p:nvSpPr>
          <p:cNvPr id="66606" name="Rectangle 49"/>
          <p:cNvSpPr>
            <a:spLocks noChangeArrowheads="1"/>
          </p:cNvSpPr>
          <p:nvPr/>
        </p:nvSpPr>
        <p:spPr bwMode="auto">
          <a:xfrm>
            <a:off x="1524000" y="152400"/>
            <a:ext cx="4648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基本块的 </a:t>
            </a:r>
            <a:r>
              <a:rPr lang="en-US" altLang="zh-CN" sz="3600" b="0" i="1">
                <a:solidFill>
                  <a:srgbClr val="800080"/>
                </a:solidFill>
                <a:ea typeface="华文行楷" pitchFamily="2" charset="-122"/>
              </a:rPr>
              <a:t>DAG</a:t>
            </a:r>
            <a:r>
              <a:rPr lang="en-US" altLang="zh-CN" sz="4000" b="0" i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</a:p>
        </p:txBody>
      </p:sp>
      <p:sp>
        <p:nvSpPr>
          <p:cNvPr id="66607" name="Rectangle 51"/>
          <p:cNvSpPr>
            <a:spLocks noChangeArrowheads="1"/>
          </p:cNvSpPr>
          <p:nvPr/>
        </p:nvSpPr>
        <p:spPr bwMode="auto">
          <a:xfrm>
            <a:off x="838200" y="16764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22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从基本块的 </a:t>
            </a:r>
            <a:r>
              <a:rPr lang="en-US" altLang="zh-CN" b="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表示可得到等价的基本块</a:t>
            </a:r>
          </a:p>
        </p:txBody>
      </p:sp>
      <p:sp>
        <p:nvSpPr>
          <p:cNvPr id="67587" name="Rectangle 37"/>
          <p:cNvSpPr>
            <a:spLocks noChangeArrowheads="1"/>
          </p:cNvSpPr>
          <p:nvPr/>
        </p:nvSpPr>
        <p:spPr bwMode="auto">
          <a:xfrm>
            <a:off x="838200" y="1600200"/>
            <a:ext cx="7924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：从下图的 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可得到右边的新的基本块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>
                <a:latin typeface="+mn-lt"/>
                <a:ea typeface="华文楷体" panose="02010600040101010101" pitchFamily="2" charset="-122"/>
              </a:rPr>
              <a:t>    （经拓扑排序及添加适当的复写语句）</a:t>
            </a:r>
          </a:p>
        </p:txBody>
      </p:sp>
      <p:sp>
        <p:nvSpPr>
          <p:cNvPr id="67588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0" name="AutoShape 4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1" name="AutoShape 4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2" name="AutoShape 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3" name="AutoShape 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4" name="AutoShape 4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5" name="AutoShape 4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6" name="AutoShape 4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7" name="AutoShape 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8" name="AutoShape 4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9" name="AutoShape 5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0" name="Line 51"/>
          <p:cNvSpPr>
            <a:spLocks noChangeShapeType="1"/>
          </p:cNvSpPr>
          <p:nvPr/>
        </p:nvSpPr>
        <p:spPr bwMode="auto">
          <a:xfrm flipH="1">
            <a:off x="3352800" y="3124200"/>
            <a:ext cx="914400" cy="762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01" name="Oval 52"/>
          <p:cNvSpPr>
            <a:spLocks noChangeArrowheads="1"/>
          </p:cNvSpPr>
          <p:nvPr/>
        </p:nvSpPr>
        <p:spPr bwMode="auto">
          <a:xfrm>
            <a:off x="4187825" y="28194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n8</a:t>
            </a:r>
          </a:p>
        </p:txBody>
      </p:sp>
      <p:sp>
        <p:nvSpPr>
          <p:cNvPr id="67602" name="Oval 53"/>
          <p:cNvSpPr>
            <a:spLocks noChangeArrowheads="1"/>
          </p:cNvSpPr>
          <p:nvPr/>
        </p:nvSpPr>
        <p:spPr bwMode="auto">
          <a:xfrm>
            <a:off x="2743200" y="38608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n6</a:t>
            </a:r>
          </a:p>
        </p:txBody>
      </p:sp>
      <p:sp>
        <p:nvSpPr>
          <p:cNvPr id="67603" name="Oval 54"/>
          <p:cNvSpPr>
            <a:spLocks noChangeArrowheads="1"/>
          </p:cNvSpPr>
          <p:nvPr/>
        </p:nvSpPr>
        <p:spPr bwMode="auto">
          <a:xfrm>
            <a:off x="3733800" y="46990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n5</a:t>
            </a:r>
          </a:p>
        </p:txBody>
      </p:sp>
      <p:sp>
        <p:nvSpPr>
          <p:cNvPr id="67604" name="Oval 55"/>
          <p:cNvSpPr>
            <a:spLocks noChangeArrowheads="1"/>
          </p:cNvSpPr>
          <p:nvPr/>
        </p:nvSpPr>
        <p:spPr bwMode="auto">
          <a:xfrm>
            <a:off x="5407025" y="4648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n7</a:t>
            </a:r>
          </a:p>
        </p:txBody>
      </p:sp>
      <p:sp>
        <p:nvSpPr>
          <p:cNvPr id="67605" name="Oval 56"/>
          <p:cNvSpPr>
            <a:spLocks noChangeArrowheads="1"/>
          </p:cNvSpPr>
          <p:nvPr/>
        </p:nvSpPr>
        <p:spPr bwMode="auto">
          <a:xfrm>
            <a:off x="7588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n1</a:t>
            </a:r>
          </a:p>
        </p:txBody>
      </p:sp>
      <p:sp>
        <p:nvSpPr>
          <p:cNvPr id="67606" name="Oval 57"/>
          <p:cNvSpPr>
            <a:spLocks noChangeArrowheads="1"/>
          </p:cNvSpPr>
          <p:nvPr/>
        </p:nvSpPr>
        <p:spPr bwMode="auto">
          <a:xfrm>
            <a:off x="2362200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n2</a:t>
            </a:r>
          </a:p>
        </p:txBody>
      </p:sp>
      <p:sp>
        <p:nvSpPr>
          <p:cNvPr id="67607" name="Oval 58"/>
          <p:cNvSpPr>
            <a:spLocks noChangeArrowheads="1"/>
          </p:cNvSpPr>
          <p:nvPr/>
        </p:nvSpPr>
        <p:spPr bwMode="auto">
          <a:xfrm>
            <a:off x="4035425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n3</a:t>
            </a:r>
          </a:p>
        </p:txBody>
      </p:sp>
      <p:sp>
        <p:nvSpPr>
          <p:cNvPr id="67608" name="Oval 59"/>
          <p:cNvSpPr>
            <a:spLocks noChangeArrowheads="1"/>
          </p:cNvSpPr>
          <p:nvPr/>
        </p:nvSpPr>
        <p:spPr bwMode="auto">
          <a:xfrm>
            <a:off x="5715000" y="57912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r>
              <a:rPr kumimoji="0" lang="en-US" altLang="zh-CN" sz="1600">
                <a:solidFill>
                  <a:srgbClr val="800080"/>
                </a:solidFill>
              </a:rPr>
              <a:t>n4</a:t>
            </a:r>
          </a:p>
        </p:txBody>
      </p:sp>
      <p:sp>
        <p:nvSpPr>
          <p:cNvPr id="67609" name="Line 60"/>
          <p:cNvSpPr>
            <a:spLocks noChangeShapeType="1"/>
          </p:cNvSpPr>
          <p:nvPr/>
        </p:nvSpPr>
        <p:spPr bwMode="auto">
          <a:xfrm flipH="1">
            <a:off x="2743200" y="4267200"/>
            <a:ext cx="304800" cy="1524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10" name="Line 61"/>
          <p:cNvSpPr>
            <a:spLocks noChangeShapeType="1"/>
          </p:cNvSpPr>
          <p:nvPr/>
        </p:nvSpPr>
        <p:spPr bwMode="auto">
          <a:xfrm flipH="1" flipV="1">
            <a:off x="3429000" y="4191000"/>
            <a:ext cx="5334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11" name="Line 62"/>
          <p:cNvSpPr>
            <a:spLocks noChangeShapeType="1"/>
          </p:cNvSpPr>
          <p:nvPr/>
        </p:nvSpPr>
        <p:spPr bwMode="auto">
          <a:xfrm>
            <a:off x="4114800" y="5105400"/>
            <a:ext cx="152400" cy="685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12" name="Line 63"/>
          <p:cNvSpPr>
            <a:spLocks noChangeShapeType="1"/>
          </p:cNvSpPr>
          <p:nvPr/>
        </p:nvSpPr>
        <p:spPr bwMode="auto">
          <a:xfrm flipH="1" flipV="1">
            <a:off x="4495800" y="4953000"/>
            <a:ext cx="1295400" cy="914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13" name="Line 64"/>
          <p:cNvSpPr>
            <a:spLocks noChangeShapeType="1"/>
          </p:cNvSpPr>
          <p:nvPr/>
        </p:nvSpPr>
        <p:spPr bwMode="auto">
          <a:xfrm>
            <a:off x="6019800" y="5029200"/>
            <a:ext cx="228600" cy="762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14" name="Line 65"/>
          <p:cNvSpPr>
            <a:spLocks noChangeShapeType="1"/>
          </p:cNvSpPr>
          <p:nvPr/>
        </p:nvSpPr>
        <p:spPr bwMode="auto">
          <a:xfrm flipH="1">
            <a:off x="4572000" y="4953000"/>
            <a:ext cx="914400" cy="838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15" name="Rectangle 66"/>
          <p:cNvSpPr>
            <a:spLocks noChangeArrowheads="1"/>
          </p:cNvSpPr>
          <p:nvPr/>
        </p:nvSpPr>
        <p:spPr bwMode="auto">
          <a:xfrm>
            <a:off x="7620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3.14</a:t>
            </a:r>
          </a:p>
        </p:txBody>
      </p:sp>
      <p:sp>
        <p:nvSpPr>
          <p:cNvPr id="67616" name="Rectangle 67"/>
          <p:cNvSpPr>
            <a:spLocks noChangeArrowheads="1"/>
          </p:cNvSpPr>
          <p:nvPr/>
        </p:nvSpPr>
        <p:spPr bwMode="auto">
          <a:xfrm>
            <a:off x="1447800" y="56388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T0</a:t>
            </a:r>
          </a:p>
        </p:txBody>
      </p:sp>
      <p:sp>
        <p:nvSpPr>
          <p:cNvPr id="67617" name="Rectangle 68"/>
          <p:cNvSpPr>
            <a:spLocks noChangeArrowheads="1"/>
          </p:cNvSpPr>
          <p:nvPr/>
        </p:nvSpPr>
        <p:spPr bwMode="auto">
          <a:xfrm>
            <a:off x="7162800" y="2432050"/>
            <a:ext cx="1752600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/>
              <a:t>T0:=3.14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/>
              <a:t>T1:=6.28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/>
              <a:t>T3:=6.28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/>
              <a:t>T2:=R+r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/>
              <a:t>T4:=T2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/>
              <a:t>A:=6.28*T2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/>
              <a:t>T5:=A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/>
              <a:t>T6:=R-r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/>
              <a:t>B:=A*T6</a:t>
            </a:r>
          </a:p>
        </p:txBody>
      </p:sp>
      <p:sp>
        <p:nvSpPr>
          <p:cNvPr id="67618" name="Rectangle 70"/>
          <p:cNvSpPr>
            <a:spLocks noChangeArrowheads="1"/>
          </p:cNvSpPr>
          <p:nvPr/>
        </p:nvSpPr>
        <p:spPr bwMode="auto">
          <a:xfrm>
            <a:off x="2362200" y="6308725"/>
            <a:ext cx="677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6.28</a:t>
            </a:r>
          </a:p>
        </p:txBody>
      </p:sp>
      <p:sp>
        <p:nvSpPr>
          <p:cNvPr id="67619" name="Rectangle 71"/>
          <p:cNvSpPr>
            <a:spLocks noChangeArrowheads="1"/>
          </p:cNvSpPr>
          <p:nvPr/>
        </p:nvSpPr>
        <p:spPr bwMode="auto">
          <a:xfrm>
            <a:off x="3048000" y="5638800"/>
            <a:ext cx="917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T1, T3</a:t>
            </a:r>
          </a:p>
        </p:txBody>
      </p:sp>
      <p:sp>
        <p:nvSpPr>
          <p:cNvPr id="67620" name="Rectangle 72"/>
          <p:cNvSpPr>
            <a:spLocks noChangeArrowheads="1"/>
          </p:cNvSpPr>
          <p:nvPr/>
        </p:nvSpPr>
        <p:spPr bwMode="auto">
          <a:xfrm>
            <a:off x="4187825" y="6286500"/>
            <a:ext cx="4603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R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67621" name="Rectangle 73"/>
          <p:cNvSpPr>
            <a:spLocks noChangeArrowheads="1"/>
          </p:cNvSpPr>
          <p:nvPr/>
        </p:nvSpPr>
        <p:spPr bwMode="auto">
          <a:xfrm>
            <a:off x="5943600" y="6248400"/>
            <a:ext cx="3603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r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67622" name="Rectangle 74"/>
          <p:cNvSpPr>
            <a:spLocks noChangeArrowheads="1"/>
          </p:cNvSpPr>
          <p:nvPr/>
        </p:nvSpPr>
        <p:spPr bwMode="auto">
          <a:xfrm>
            <a:off x="4210050" y="5105400"/>
            <a:ext cx="3619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+</a:t>
            </a:r>
          </a:p>
        </p:txBody>
      </p:sp>
      <p:sp>
        <p:nvSpPr>
          <p:cNvPr id="67623" name="Rectangle 75"/>
          <p:cNvSpPr>
            <a:spLocks noChangeArrowheads="1"/>
          </p:cNvSpPr>
          <p:nvPr/>
        </p:nvSpPr>
        <p:spPr bwMode="auto">
          <a:xfrm>
            <a:off x="4343400" y="4556125"/>
            <a:ext cx="8477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T2,T4</a:t>
            </a:r>
          </a:p>
        </p:txBody>
      </p:sp>
      <p:sp>
        <p:nvSpPr>
          <p:cNvPr id="67624" name="Rectangle 76"/>
          <p:cNvSpPr>
            <a:spLocks noChangeArrowheads="1"/>
          </p:cNvSpPr>
          <p:nvPr/>
        </p:nvSpPr>
        <p:spPr bwMode="auto">
          <a:xfrm>
            <a:off x="3124200" y="4356100"/>
            <a:ext cx="3032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*</a:t>
            </a:r>
          </a:p>
        </p:txBody>
      </p:sp>
      <p:sp>
        <p:nvSpPr>
          <p:cNvPr id="67625" name="Rectangle 77"/>
          <p:cNvSpPr>
            <a:spLocks noChangeArrowheads="1"/>
          </p:cNvSpPr>
          <p:nvPr/>
        </p:nvSpPr>
        <p:spPr bwMode="auto">
          <a:xfrm>
            <a:off x="3505200" y="3886200"/>
            <a:ext cx="790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A, T5</a:t>
            </a:r>
          </a:p>
        </p:txBody>
      </p:sp>
      <p:sp>
        <p:nvSpPr>
          <p:cNvPr id="67626" name="Rectangle 78"/>
          <p:cNvSpPr>
            <a:spLocks noChangeArrowheads="1"/>
          </p:cNvSpPr>
          <p:nvPr/>
        </p:nvSpPr>
        <p:spPr bwMode="auto">
          <a:xfrm>
            <a:off x="5638800" y="5029200"/>
            <a:ext cx="2857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-</a:t>
            </a:r>
          </a:p>
        </p:txBody>
      </p:sp>
      <p:sp>
        <p:nvSpPr>
          <p:cNvPr id="67627" name="Rectangle 79"/>
          <p:cNvSpPr>
            <a:spLocks noChangeArrowheads="1"/>
          </p:cNvSpPr>
          <p:nvPr/>
        </p:nvSpPr>
        <p:spPr bwMode="auto">
          <a:xfrm>
            <a:off x="5867400" y="44196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T6</a:t>
            </a:r>
          </a:p>
        </p:txBody>
      </p:sp>
      <p:sp>
        <p:nvSpPr>
          <p:cNvPr id="67628" name="Line 80"/>
          <p:cNvSpPr>
            <a:spLocks noChangeShapeType="1"/>
          </p:cNvSpPr>
          <p:nvPr/>
        </p:nvSpPr>
        <p:spPr bwMode="auto">
          <a:xfrm>
            <a:off x="4876800" y="3124200"/>
            <a:ext cx="914400" cy="1524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29" name="Rectangle 81"/>
          <p:cNvSpPr>
            <a:spLocks noChangeArrowheads="1"/>
          </p:cNvSpPr>
          <p:nvPr/>
        </p:nvSpPr>
        <p:spPr bwMode="auto">
          <a:xfrm>
            <a:off x="4419600" y="3289300"/>
            <a:ext cx="3032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400" b="0"/>
              <a:t>*</a:t>
            </a:r>
          </a:p>
        </p:txBody>
      </p:sp>
      <p:sp>
        <p:nvSpPr>
          <p:cNvPr id="67630" name="Rectangle 82"/>
          <p:cNvSpPr>
            <a:spLocks noChangeArrowheads="1"/>
          </p:cNvSpPr>
          <p:nvPr/>
        </p:nvSpPr>
        <p:spPr bwMode="auto">
          <a:xfrm>
            <a:off x="4751388" y="2590800"/>
            <a:ext cx="354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B</a:t>
            </a:r>
          </a:p>
        </p:txBody>
      </p:sp>
      <p:sp>
        <p:nvSpPr>
          <p:cNvPr id="67631" name="Rectangle 83"/>
          <p:cNvSpPr>
            <a:spLocks noChangeArrowheads="1"/>
          </p:cNvSpPr>
          <p:nvPr/>
        </p:nvSpPr>
        <p:spPr bwMode="auto">
          <a:xfrm>
            <a:off x="1524000" y="152400"/>
            <a:ext cx="4648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基本块的 </a:t>
            </a:r>
            <a:r>
              <a:rPr lang="en-US" altLang="zh-CN" sz="3600" b="0" i="1">
                <a:solidFill>
                  <a:srgbClr val="800080"/>
                </a:solidFill>
                <a:ea typeface="华文行楷" pitchFamily="2" charset="-122"/>
              </a:rPr>
              <a:t>DAG</a:t>
            </a:r>
            <a:r>
              <a:rPr lang="en-US" altLang="zh-CN" sz="4000" b="0" i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22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从基本块的 </a:t>
            </a:r>
            <a:r>
              <a:rPr lang="en-US" altLang="zh-CN" b="0" i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DAG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表示可得到等价的基本块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838200" y="16002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比较变换前后的基本块</a:t>
            </a:r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8612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4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8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9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AutoShape 1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1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2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3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4" name="Rectangle 34"/>
          <p:cNvSpPr>
            <a:spLocks noChangeArrowheads="1"/>
          </p:cNvSpPr>
          <p:nvPr/>
        </p:nvSpPr>
        <p:spPr bwMode="auto">
          <a:xfrm>
            <a:off x="4114800" y="2286000"/>
            <a:ext cx="1752600" cy="404495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 dirty="0"/>
              <a:t>T0:=3.14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 dirty="0"/>
              <a:t>T1:=6.28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 dirty="0"/>
              <a:t>T3:=6.28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 dirty="0"/>
              <a:t>T2:=</a:t>
            </a:r>
            <a:r>
              <a:rPr lang="en-US" altLang="zh-CN" sz="2400" b="0" dirty="0" err="1"/>
              <a:t>R+r</a:t>
            </a:r>
            <a:endParaRPr lang="en-US" altLang="zh-CN" sz="2400" b="0" dirty="0"/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 dirty="0"/>
              <a:t>T4:=T2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 dirty="0"/>
              <a:t>A:=6.28*T2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 dirty="0"/>
              <a:t>T5:=A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 dirty="0"/>
              <a:t>T6:=R-r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400" b="0" dirty="0"/>
              <a:t>B:=A*T6</a:t>
            </a:r>
          </a:p>
        </p:txBody>
      </p:sp>
      <p:sp>
        <p:nvSpPr>
          <p:cNvPr id="68625" name="Rectangle 48"/>
          <p:cNvSpPr>
            <a:spLocks noChangeArrowheads="1"/>
          </p:cNvSpPr>
          <p:nvPr/>
        </p:nvSpPr>
        <p:spPr bwMode="auto">
          <a:xfrm>
            <a:off x="1295400" y="2286000"/>
            <a:ext cx="1752600" cy="442595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 dirty="0"/>
              <a:t>T0:=3.14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 dirty="0"/>
              <a:t>T1:=2*T0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 dirty="0"/>
              <a:t>T2:=</a:t>
            </a:r>
            <a:r>
              <a:rPr lang="en-US" altLang="zh-CN" sz="2400" b="0" dirty="0" err="1"/>
              <a:t>R+r</a:t>
            </a:r>
            <a:endParaRPr lang="en-US" altLang="zh-CN" sz="2400" b="0" dirty="0"/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 dirty="0"/>
              <a:t>A:=T1*T2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 dirty="0"/>
              <a:t>B:=A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 dirty="0"/>
              <a:t>T3:=2*T0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 dirty="0"/>
              <a:t>T4:=</a:t>
            </a:r>
            <a:r>
              <a:rPr lang="en-US" altLang="zh-CN" sz="2400" b="0" dirty="0" err="1"/>
              <a:t>R+r</a:t>
            </a:r>
            <a:endParaRPr lang="en-US" altLang="zh-CN" sz="2400" b="0" dirty="0"/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 dirty="0"/>
              <a:t>T5:=T3*T4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 dirty="0"/>
              <a:t>T6:=R-r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 dirty="0"/>
              <a:t>B:=T5*T6</a:t>
            </a:r>
          </a:p>
        </p:txBody>
      </p:sp>
      <p:sp>
        <p:nvSpPr>
          <p:cNvPr id="68626" name="AutoShape 50"/>
          <p:cNvSpPr>
            <a:spLocks noChangeArrowheads="1"/>
          </p:cNvSpPr>
          <p:nvPr/>
        </p:nvSpPr>
        <p:spPr bwMode="auto">
          <a:xfrm>
            <a:off x="3214688" y="4038600"/>
            <a:ext cx="671512" cy="180975"/>
          </a:xfrm>
          <a:prstGeom prst="rightArrow">
            <a:avLst>
              <a:gd name="adj1" fmla="val 50000"/>
              <a:gd name="adj2" fmla="val 92763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10707" name="Rectangle 51"/>
          <p:cNvSpPr>
            <a:spLocks noChangeArrowheads="1"/>
          </p:cNvSpPr>
          <p:nvPr/>
        </p:nvSpPr>
        <p:spPr bwMode="auto">
          <a:xfrm>
            <a:off x="6477000" y="2286000"/>
            <a:ext cx="2040943" cy="234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所作的优化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合并已知量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删除多余运算</a:t>
            </a: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删除无用赋值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复写传播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8628" name="Rectangle 52"/>
          <p:cNvSpPr>
            <a:spLocks noChangeArrowheads="1"/>
          </p:cNvSpPr>
          <p:nvPr/>
        </p:nvSpPr>
        <p:spPr bwMode="auto">
          <a:xfrm>
            <a:off x="1524000" y="152400"/>
            <a:ext cx="46482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基本块的 </a:t>
            </a:r>
            <a:r>
              <a:rPr lang="en-US" altLang="zh-CN" sz="3600" b="0" i="1">
                <a:solidFill>
                  <a:srgbClr val="800080"/>
                </a:solidFill>
                <a:ea typeface="华文行楷" pitchFamily="2" charset="-122"/>
              </a:rPr>
              <a:t>DAG</a:t>
            </a:r>
            <a:r>
              <a:rPr lang="en-US" altLang="zh-CN" sz="4000" b="0" i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400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表示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07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5" name="AutoShape 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6" name="AutoShape 3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AutoShape 3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Rectangle 35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  <p:sp>
        <p:nvSpPr>
          <p:cNvPr id="69639" name="Text Box 3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1477963"/>
            <a:ext cx="5791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代码生成要考虑的主要问题</a:t>
            </a:r>
          </a:p>
        </p:txBody>
      </p:sp>
      <p:sp>
        <p:nvSpPr>
          <p:cNvPr id="69640" name="AutoShape 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" name="AutoShape 3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AutoShape 4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AutoShape 4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AutoShape 4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5" name="AutoShape 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AutoShape 4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7" name="AutoShape 4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Text Box 4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22860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一个简单的代码生成算法</a:t>
            </a:r>
          </a:p>
        </p:txBody>
      </p:sp>
      <p:sp>
        <p:nvSpPr>
          <p:cNvPr id="69649" name="Text Box 4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3078163"/>
            <a:ext cx="5791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高效使用寄存器</a:t>
            </a:r>
            <a:endParaRPr lang="zh-CN" altLang="en-US" sz="32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69650" name="Text Box 52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00113" y="3860800"/>
            <a:ext cx="68405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简单的图着色物理寄存器分配算法</a:t>
            </a:r>
          </a:p>
        </p:txBody>
      </p:sp>
    </p:spTree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5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325563"/>
            <a:ext cx="822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代码生成要考虑的主要问题</a:t>
            </a:r>
          </a:p>
        </p:txBody>
      </p:sp>
      <p:sp>
        <p:nvSpPr>
          <p:cNvPr id="7066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914400" y="2070100"/>
            <a:ext cx="79057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指令选择 </a:t>
            </a:r>
            <a:r>
              <a:rPr lang="zh-CN" altLang="zh-CN" sz="24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instruction selection</a:t>
            </a:r>
            <a:r>
              <a:rPr lang="zh-CN" altLang="zh-CN" sz="2400" b="0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4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目标机指令集的性质和中间代码的形式决定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指令选择的难易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寄存器分配 </a:t>
            </a:r>
            <a:r>
              <a:rPr lang="zh-CN" altLang="zh-CN" sz="24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register allocation</a:t>
            </a:r>
            <a:r>
              <a:rPr lang="zh-CN" altLang="zh-CN" sz="2400" b="0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400" b="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充分、高效地使用寄存器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指令</a:t>
            </a:r>
            <a:r>
              <a:rPr lang="zh-CN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调度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4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code scheduling</a:t>
            </a:r>
            <a:r>
              <a:rPr lang="zh-CN" altLang="zh-CN" sz="2400" b="0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400" b="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选择好计算的次序，充分利用目标机的特点</a:t>
            </a:r>
          </a:p>
        </p:txBody>
      </p:sp>
      <p:sp>
        <p:nvSpPr>
          <p:cNvPr id="70668" name="Rectangle 15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68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68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68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686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325563"/>
            <a:ext cx="822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指令选择</a:t>
            </a:r>
          </a:p>
        </p:txBody>
      </p:sp>
      <p:sp>
        <p:nvSpPr>
          <p:cNvPr id="7168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68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68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690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914400" y="2070100"/>
            <a:ext cx="8229600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任务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为每条中间语言语句选择恰当的目标机指令或指令序列</a:t>
            </a: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原则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首先要保证语义的一致性；若目标机指令系统比较完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备，为中间语言语句找到语义一致的指令序列模板是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很直接的（不必考虑执行效率的情形下）</a:t>
            </a: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kumimoji="0"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其次要权衡所生成代码的效率（考虑时间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/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空间代价）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这一点较难做到，因为执行效率往往与该语句的上下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文以及目标机体系结构（如流水线）有关</a:t>
            </a:r>
          </a:p>
        </p:txBody>
      </p:sp>
      <p:sp>
        <p:nvSpPr>
          <p:cNvPr id="71692" name="Rectangle 14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524000" y="188913"/>
            <a:ext cx="4953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基本块、流图和循环</a:t>
            </a:r>
          </a:p>
        </p:txBody>
      </p:sp>
      <p:sp>
        <p:nvSpPr>
          <p:cNvPr id="8199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325563"/>
            <a:ext cx="5176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流图</a:t>
            </a:r>
            <a:r>
              <a:rPr lang="zh-CN" altLang="en-US" b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flow graph</a:t>
            </a:r>
            <a:r>
              <a:rPr lang="zh-CN" altLang="en-US" b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8200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2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3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685800" y="2057400"/>
            <a:ext cx="84582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概念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可以为构成程序的基本块增加控制流信息，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方法是构造一个有向图，称之为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流图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或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控制流图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CFG</a:t>
            </a:r>
            <a:r>
              <a:rPr lang="zh-CN" altLang="en-US" b="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Control-Flow Graph</a:t>
            </a:r>
            <a:r>
              <a:rPr lang="zh-CN" altLang="en-US" b="0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流图以</a:t>
            </a:r>
            <a:r>
              <a:rPr lang="zh-CN" altLang="en-US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基本块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集为</a:t>
            </a:r>
            <a:r>
              <a:rPr lang="zh-CN" altLang="en-US" dirty="0">
                <a:solidFill>
                  <a:srgbClr val="990099"/>
                </a:solidFill>
                <a:latin typeface="+mn-lt"/>
                <a:ea typeface="华文楷体" panose="02010600040101010101" pitchFamily="2" charset="-122"/>
              </a:rPr>
              <a:t>结点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集；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第一个结点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为含有程序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第一条语句的基本块；从基本块 </a:t>
            </a:r>
            <a:r>
              <a:rPr lang="en-US" altLang="zh-CN" i="1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到基本块 </a:t>
            </a:r>
            <a:r>
              <a:rPr lang="en-US" altLang="zh-CN" i="1" dirty="0"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之间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存在有向边，当且仅当</a:t>
            </a:r>
            <a:endParaRPr kumimoji="0" lang="zh-CN" altLang="en-US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基本块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在程序的位置紧跟在 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后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且 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的出口语句不是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转移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可为条件转移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语句、停语句或者返回语句；或者</a:t>
            </a: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kumimoji="0"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1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的出口是 </a:t>
            </a:r>
            <a:r>
              <a:rPr lang="en-US" altLang="zh-CN" sz="2400" b="0" i="1" dirty="0" err="1">
                <a:latin typeface="+mn-lt"/>
                <a:ea typeface="华文楷体" panose="02010600040101010101" pitchFamily="2" charset="-122"/>
              </a:rPr>
              <a:t>goto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(S)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或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if </a:t>
            </a:r>
            <a:r>
              <a:rPr lang="en-US" altLang="zh-CN" sz="2400" b="0" i="1" dirty="0" err="1">
                <a:latin typeface="+mn-lt"/>
                <a:ea typeface="华文楷体" panose="02010600040101010101" pitchFamily="2" charset="-122"/>
              </a:rPr>
              <a:t>goto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(S)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而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(S)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sz="2400" i="1" dirty="0"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的入口语句 </a:t>
            </a:r>
          </a:p>
        </p:txBody>
      </p:sp>
    </p:spTree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325563"/>
            <a:ext cx="822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指令选择举例</a:t>
            </a:r>
          </a:p>
        </p:txBody>
      </p:sp>
      <p:sp>
        <p:nvSpPr>
          <p:cNvPr id="7271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914400" y="2070100"/>
            <a:ext cx="8229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 sz="24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选择指令模板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例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语句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a:=</a:t>
            </a:r>
            <a:r>
              <a:rPr lang="en-US" altLang="zh-CN" sz="2400" b="0" dirty="0" err="1">
                <a:latin typeface="+mn-lt"/>
                <a:ea typeface="华文楷体" panose="02010600040101010101" pitchFamily="2" charset="-122"/>
              </a:rPr>
              <a:t>b+c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可转换为如下代码序列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MOV	b, 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0            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/*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装入寄存器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*/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	  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           ADD	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, c 	 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/*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加到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*/</a:t>
            </a:r>
            <a:endParaRPr lang="en-US" altLang="zh-CN" sz="2000" b="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		 MOV	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, a	 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/*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存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到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*/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（其他算术和逻辑运算的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语句与此类似，只是选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 择不同的目标指令，如减运算选择指令“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SUB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…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72716" name="Rectangle 14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</p:spTree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325563"/>
            <a:ext cx="822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指令选择</a:t>
            </a:r>
          </a:p>
        </p:txBody>
      </p:sp>
      <p:sp>
        <p:nvSpPr>
          <p:cNvPr id="7373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914400" y="2070100"/>
            <a:ext cx="8001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选择指令模板时可考虑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指令执行的代价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cost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如：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</a:rPr>
              <a:t>考虑因不同的寻址方式所附加的指令执行代价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</a:rPr>
              <a:t>假设每条指令在操作数准备好后执行其操作的代价均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</a:rPr>
              <a:t>，而是否会有附加的代价则要视获取操作数时是否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</a:rPr>
              <a:t>访问内存而定，每访问一次内存则增加代价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</a:rPr>
              <a:t>。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3740" name="Rectangle 14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</p:spTree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475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475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475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4758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822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指令选择</a:t>
            </a:r>
          </a:p>
        </p:txBody>
      </p:sp>
      <p:sp>
        <p:nvSpPr>
          <p:cNvPr id="74759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476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4761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4762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914400" y="1892300"/>
            <a:ext cx="8001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选择指令模板时可考虑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指令执行的代价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cost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例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语句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a:=</a:t>
            </a:r>
            <a:r>
              <a:rPr lang="en-US" altLang="zh-CN" sz="2400" b="0" dirty="0" err="1">
                <a:latin typeface="+mn-lt"/>
                <a:ea typeface="华文楷体" panose="02010600040101010101" pitchFamily="2" charset="-122"/>
              </a:rPr>
              <a:t>b+c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的几种转换方式</a:t>
            </a:r>
            <a:endParaRPr kumimoji="0" lang="zh-CN" altLang="en-US" sz="1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4764" name="Text Box 13"/>
          <p:cNvSpPr txBox="1">
            <a:spLocks noChangeArrowheads="1"/>
          </p:cNvSpPr>
          <p:nvPr/>
        </p:nvSpPr>
        <p:spPr bwMode="auto">
          <a:xfrm>
            <a:off x="1371600" y="3228975"/>
            <a:ext cx="3581400" cy="1056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MOV  b, 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0 </a:t>
            </a:r>
          </a:p>
          <a:p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ADD  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c</a:t>
            </a:r>
            <a:endParaRPr lang="en-US" altLang="zh-CN" sz="2000" b="0" baseline="-2500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MOV  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, a        </a:t>
            </a: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cost=6</a:t>
            </a:r>
            <a:endParaRPr lang="en-US" altLang="zh-CN" sz="2000" b="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4765" name="Text Box 14"/>
          <p:cNvSpPr txBox="1">
            <a:spLocks noChangeArrowheads="1"/>
          </p:cNvSpPr>
          <p:nvPr/>
        </p:nvSpPr>
        <p:spPr bwMode="auto">
          <a:xfrm>
            <a:off x="5257800" y="3228975"/>
            <a:ext cx="32979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MOV  b, a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ADD  a, c        </a:t>
            </a: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cost=6</a:t>
            </a:r>
          </a:p>
        </p:txBody>
      </p:sp>
      <p:sp>
        <p:nvSpPr>
          <p:cNvPr id="74766" name="Text Box 15"/>
          <p:cNvSpPr txBox="1">
            <a:spLocks noChangeArrowheads="1"/>
          </p:cNvSpPr>
          <p:nvPr/>
        </p:nvSpPr>
        <p:spPr bwMode="auto">
          <a:xfrm>
            <a:off x="1371600" y="4600575"/>
            <a:ext cx="3581400" cy="204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假定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中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已经分别</a:t>
            </a:r>
          </a:p>
          <a:p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包含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了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的值</a:t>
            </a:r>
          </a:p>
          <a:p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MOV 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, 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        </a:t>
            </a:r>
            <a:endParaRPr lang="en-US" altLang="zh-CN" sz="2000" b="0" dirty="0"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ADD 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, 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2</a:t>
            </a:r>
          </a:p>
          <a:p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MOV 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, a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cost=4</a:t>
            </a:r>
            <a:endParaRPr lang="en-US" altLang="zh-CN" b="0" baseline="-25000" dirty="0">
              <a:solidFill>
                <a:schemeClr val="tx1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4767" name="Text Box 17"/>
          <p:cNvSpPr txBox="1">
            <a:spLocks noChangeArrowheads="1"/>
          </p:cNvSpPr>
          <p:nvPr/>
        </p:nvSpPr>
        <p:spPr bwMode="auto">
          <a:xfrm>
            <a:off x="5334000" y="4191000"/>
            <a:ext cx="3581400" cy="2056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4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假定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中分别包含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</a:t>
            </a:r>
          </a:p>
          <a:p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的值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并且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的值在这</a:t>
            </a:r>
          </a:p>
          <a:p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     个赋值以后不再需要</a:t>
            </a:r>
          </a:p>
          <a:p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ADD  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,  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2</a:t>
            </a:r>
          </a:p>
          <a:p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MOV R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,  a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       </a:t>
            </a: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cost=3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DCC9941-1094-410D-9FB7-30F4BC22F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</p:spTree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7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2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2000" y="1268760"/>
            <a:ext cx="594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简单的代码生成算法</a:t>
            </a:r>
          </a:p>
        </p:txBody>
      </p:sp>
      <p:sp>
        <p:nvSpPr>
          <p:cNvPr id="75783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5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6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7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8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9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0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1" name="Rectangle 16"/>
          <p:cNvSpPr>
            <a:spLocks noChangeArrowheads="1"/>
          </p:cNvSpPr>
          <p:nvPr/>
        </p:nvSpPr>
        <p:spPr bwMode="auto">
          <a:xfrm>
            <a:off x="1259632" y="1916832"/>
            <a:ext cx="7503368" cy="4914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基本块内 </a:t>
            </a:r>
            <a:r>
              <a:rPr lang="en-US" altLang="zh-CN" sz="24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TAC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语句序列的简单代码生成</a:t>
            </a:r>
            <a:endParaRPr kumimoji="0" lang="zh-CN" altLang="en-US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在基本块范围内考虑如何充分利用寄存器的问题</a:t>
            </a: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kumimoji="0" lang="zh-CN" altLang="en-US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kumimoji="0"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原则：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尽可能地让变量的值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或计算结果保留在寄存器中，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必要时才将其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Spill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到内存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                     尽可能引用变量在寄存器中的值（对于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CISC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目标机）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保证语义一致的前提下，尽可能在取值相同的变量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间共享寄存器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不再被引用的变量所占用的寄存器应尽早释放</a:t>
            </a: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                     ……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400" dirty="0">
                <a:latin typeface="+mn-lt"/>
                <a:ea typeface="华文楷体" panose="02010600040101010101" pitchFamily="2" charset="-122"/>
              </a:rPr>
              <a:t>借助于在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基本块范围内建立变量的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待用信息链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和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活跃信息链</a:t>
            </a:r>
            <a:endParaRPr kumimoji="0" lang="zh-CN" altLang="en-US" sz="24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5792" name="Rectangle 19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7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2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94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简单的代码生成算法</a:t>
            </a:r>
          </a:p>
        </p:txBody>
      </p:sp>
      <p:sp>
        <p:nvSpPr>
          <p:cNvPr id="75783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5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6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7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8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9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0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1" name="Rectangle 16"/>
          <p:cNvSpPr>
            <a:spLocks noChangeArrowheads="1"/>
          </p:cNvSpPr>
          <p:nvPr/>
        </p:nvSpPr>
        <p:spPr bwMode="auto">
          <a:xfrm>
            <a:off x="1104900" y="2043113"/>
            <a:ext cx="785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基本块内 </a:t>
            </a:r>
            <a:r>
              <a:rPr lang="en-US" altLang="zh-CN" sz="24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TAC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</a:t>
            </a:r>
            <a:endParaRPr kumimoji="0" lang="zh-CN" altLang="en-US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假设仅包含 </a:t>
            </a:r>
            <a:r>
              <a:rPr lang="en-US" altLang="zh-CN" sz="2000" kern="100" dirty="0">
                <a:effectLst/>
                <a:latin typeface="+mn-lt"/>
                <a:ea typeface="宋体" panose="02010600030101010101" pitchFamily="2" charset="-122"/>
              </a:rPr>
              <a:t>A:=B op C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000" kern="100" dirty="0">
                <a:latin typeface="+mn-lt"/>
              </a:rPr>
              <a:t>A:=B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两类语句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kumimoji="0"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</a:rPr>
              <a:t>假定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kern="100" dirty="0">
                <a:latin typeface="+mn-lt"/>
              </a:rPr>
              <a:t>A</a:t>
            </a:r>
            <a:r>
              <a:rPr lang="zh-CN" altLang="zh-CN" sz="2000" kern="100" dirty="0">
                <a:latin typeface="+mn-lt"/>
              </a:rPr>
              <a:t>、</a:t>
            </a:r>
            <a:r>
              <a:rPr lang="en-US" altLang="zh-CN" sz="2000" kern="100" dirty="0">
                <a:latin typeface="+mn-lt"/>
              </a:rPr>
              <a:t>B 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kern="100" dirty="0">
                <a:latin typeface="+mn-lt"/>
              </a:rPr>
              <a:t>C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</a:rPr>
              <a:t>均为变量（易扩展至含有常量的情形）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目标语言</a:t>
            </a:r>
            <a:r>
              <a:rPr kumimoji="0"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</a:rPr>
              <a:t>假设生成目标代码时仅用到下列指令：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b="0" kern="100" dirty="0">
                <a:effectLst/>
                <a:latin typeface="+mn-lt"/>
                <a:ea typeface="宋体" panose="02010600030101010101" pitchFamily="2" charset="-122"/>
              </a:rPr>
              <a:t>OP  reg0, reg1, </a:t>
            </a:r>
            <a:r>
              <a:rPr lang="en-US" altLang="zh-CN" sz="1800" b="0" kern="100" dirty="0">
                <a:effectLst/>
                <a:latin typeface="+mn-lt"/>
                <a:ea typeface="华文楷体" panose="02010600040101010101" pitchFamily="2" charset="-122"/>
              </a:rPr>
              <a:t>reg2   /* reg1 </a:t>
            </a:r>
            <a:r>
              <a:rPr lang="zh-CN" altLang="zh-CN" sz="18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kern="100" dirty="0">
                <a:effectLst/>
                <a:latin typeface="+mn-lt"/>
                <a:ea typeface="华文楷体" panose="02010600040101010101" pitchFamily="2" charset="-122"/>
              </a:rPr>
              <a:t>reg2 </a:t>
            </a:r>
            <a:r>
              <a:rPr lang="zh-CN" altLang="en-US" sz="18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进行 </a:t>
            </a:r>
            <a:r>
              <a:rPr lang="en-US" altLang="zh-CN" sz="1800" b="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OP </a:t>
            </a:r>
            <a:r>
              <a:rPr lang="zh-CN" altLang="zh-CN" sz="1800" kern="100" dirty="0">
                <a:effectLst/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运算，结果存入</a:t>
            </a:r>
            <a:r>
              <a:rPr lang="en-US" altLang="zh-CN" sz="1800" b="0" kern="100" dirty="0">
                <a:effectLst/>
                <a:latin typeface="+mn-lt"/>
                <a:ea typeface="华文楷体" panose="02010600040101010101" pitchFamily="2" charset="-122"/>
              </a:rPr>
              <a:t>reg0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b="0" kern="100" dirty="0">
              <a:effectLst/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b="0" kern="100" dirty="0">
                <a:latin typeface="+mn-lt"/>
              </a:rPr>
              <a:t>LD  reg, mem       /* Load </a:t>
            </a:r>
            <a:r>
              <a:rPr lang="zh-CN" altLang="zh-CN" sz="18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指令</a:t>
            </a:r>
            <a:r>
              <a:rPr lang="en-US" altLang="zh-CN" sz="18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18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取内存量</a:t>
            </a:r>
            <a:r>
              <a:rPr lang="en-US" altLang="zh-CN" sz="18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kern="100" dirty="0">
                <a:latin typeface="+mn-lt"/>
              </a:rPr>
              <a:t>mem </a:t>
            </a:r>
            <a:r>
              <a:rPr lang="zh-CN" altLang="zh-CN" sz="18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的值到寄存器</a:t>
            </a:r>
            <a:r>
              <a:rPr lang="en-US" altLang="zh-CN" sz="18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kern="100" dirty="0">
                <a:latin typeface="+mn-lt"/>
              </a:rPr>
              <a:t>reg */</a:t>
            </a:r>
            <a:endParaRPr lang="en-US" altLang="zh-CN" sz="1800" b="0" kern="100" dirty="0">
              <a:effectLst/>
              <a:latin typeface="+mn-lt"/>
              <a:ea typeface="华文楷体" panose="0201060004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000" b="0" i="0" u="none" strike="noStrike" kern="1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ST  reg, mem       </a:t>
            </a:r>
            <a:r>
              <a:rPr lang="en-US" altLang="zh-CN" sz="1800" b="0" kern="100" dirty="0">
                <a:latin typeface="+mn-lt"/>
              </a:rPr>
              <a:t>/* Store </a:t>
            </a:r>
            <a:r>
              <a:rPr lang="zh-CN" altLang="zh-CN" sz="18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指令</a:t>
            </a:r>
            <a:r>
              <a:rPr lang="en-US" altLang="zh-CN" sz="18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18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存寄存器</a:t>
            </a:r>
            <a:r>
              <a:rPr lang="en-US" altLang="zh-CN" sz="18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kern="100" dirty="0">
                <a:latin typeface="+mn-lt"/>
              </a:rPr>
              <a:t>reg </a:t>
            </a:r>
            <a:r>
              <a:rPr lang="zh-CN" altLang="zh-CN" sz="18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的值到内存量</a:t>
            </a:r>
            <a:r>
              <a:rPr lang="en-US" altLang="zh-CN" sz="18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kern="100" dirty="0">
                <a:latin typeface="+mn-lt"/>
              </a:rPr>
              <a:t>mem */</a:t>
            </a:r>
            <a:endParaRPr kumimoji="1" lang="en-US" altLang="zh-CN" sz="1800" b="0" i="0" u="none" strike="noStrike" kern="1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b="0" kern="100" dirty="0">
              <a:effectLst/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b="0" kern="100" dirty="0">
                <a:latin typeface="Arial"/>
              </a:rPr>
              <a:t>MV  reg0, reg1   /* Move </a:t>
            </a:r>
            <a:r>
              <a:rPr lang="zh-CN" altLang="zh-CN" sz="18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指令</a:t>
            </a:r>
            <a:r>
              <a:rPr lang="en-US" altLang="zh-CN" sz="18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18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将寄存器</a:t>
            </a:r>
            <a:r>
              <a:rPr lang="en-US" altLang="zh-CN" sz="1800" b="0" kern="100" dirty="0">
                <a:latin typeface="+mn-lt"/>
              </a:rPr>
              <a:t>reg1</a:t>
            </a:r>
            <a:r>
              <a:rPr lang="zh-CN" altLang="zh-CN" sz="1800" kern="100" dirty="0"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的内容复制寄存器</a:t>
            </a:r>
            <a:r>
              <a:rPr lang="en-US" altLang="zh-CN" sz="1800" b="0" kern="100" dirty="0">
                <a:latin typeface="+mn-lt"/>
              </a:rPr>
              <a:t>reg0 */</a:t>
            </a:r>
          </a:p>
        </p:txBody>
      </p:sp>
      <p:sp>
        <p:nvSpPr>
          <p:cNvPr id="75792" name="Rectangle 19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</p:spTree>
    <p:extLst>
      <p:ext uri="{BB962C8B-B14F-4D97-AF65-F5344CB8AC3E}">
        <p14:creationId xmlns:p14="http://schemas.microsoft.com/office/powerpoint/2010/main" val="3947261920"/>
      </p:ext>
    </p:extLst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7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2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94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简单的代码生成算法</a:t>
            </a:r>
          </a:p>
        </p:txBody>
      </p:sp>
      <p:sp>
        <p:nvSpPr>
          <p:cNvPr id="75783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5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6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7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8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9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0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1" name="Rectangle 16"/>
          <p:cNvSpPr>
            <a:spLocks noChangeArrowheads="1"/>
          </p:cNvSpPr>
          <p:nvPr/>
        </p:nvSpPr>
        <p:spPr bwMode="auto">
          <a:xfrm>
            <a:off x="1104900" y="2043113"/>
            <a:ext cx="785958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简单代码生成算法的一个例子</a:t>
            </a:r>
            <a:endParaRPr lang="zh-CN" altLang="en-US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kern="100" dirty="0" err="1">
                <a:latin typeface="+mn-lt"/>
              </a:rPr>
              <a:t>MiniDecaf</a:t>
            </a:r>
            <a:r>
              <a:rPr lang="en-US" altLang="zh-CN" sz="2000" kern="100" dirty="0">
                <a:latin typeface="+mn-lt"/>
              </a:rPr>
              <a:t> 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</a:rPr>
              <a:t>实验框架（</a:t>
            </a:r>
            <a:r>
              <a:rPr lang="en-US" altLang="zh-CN" sz="2400" b="0" kern="100" dirty="0">
                <a:latin typeface="+mn-lt"/>
              </a:rPr>
              <a:t>C++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</a:rPr>
              <a:t>版）代码生成算法相类似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简单代码生成算法的另一个例子</a:t>
            </a:r>
            <a:r>
              <a:rPr lang="zh-CN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仅</a:t>
            </a:r>
            <a:r>
              <a:rPr lang="zh-CN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供课后参考）</a:t>
            </a:r>
            <a:endParaRPr lang="en-US" altLang="zh-CN" sz="24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en-US" altLang="zh-CN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龙书中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代码生成算法类似</a:t>
            </a:r>
            <a:endParaRPr lang="en-US" altLang="zh-CN" sz="2400" dirty="0">
              <a:latin typeface="Arial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en-US" altLang="zh-CN" sz="1000" dirty="0">
              <a:latin typeface="Arial"/>
              <a:ea typeface="华文楷体" panose="02010600040101010101" pitchFamily="2" charset="-122"/>
            </a:endParaRPr>
          </a:p>
        </p:txBody>
      </p:sp>
      <p:sp>
        <p:nvSpPr>
          <p:cNvPr id="75792" name="Rectangle 19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</p:spTree>
    <p:extLst>
      <p:ext uri="{BB962C8B-B14F-4D97-AF65-F5344CB8AC3E}">
        <p14:creationId xmlns:p14="http://schemas.microsoft.com/office/powerpoint/2010/main" val="3248341228"/>
      </p:ext>
    </p:extLst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57200" y="1173163"/>
            <a:ext cx="594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简单代码生成算法的一个例子</a:t>
            </a:r>
            <a:endParaRPr lang="zh-CN" altLang="en-US" sz="32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762000" y="1873250"/>
            <a:ext cx="8229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寄存器描述数组及变量位置查询函数</a:t>
            </a:r>
            <a:endParaRPr lang="en-US" altLang="zh-CN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VALUE[R]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描述寄存器 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当前存放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哪一个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变量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b="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lookupReg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(V)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表示查询变量 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存放在哪个寄存器中，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若不存放在寄存器中则返回 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NULL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en-US" altLang="zh-CN" sz="10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寄存器</a:t>
            </a:r>
            <a:r>
              <a:rPr lang="zh-CN" altLang="en-US" dirty="0">
                <a:solidFill>
                  <a:srgbClr val="800080"/>
                </a:solidFill>
                <a:latin typeface="Arial"/>
                <a:ea typeface="华文楷体" panose="02010600040101010101" pitchFamily="2" charset="-122"/>
              </a:rPr>
              <a:t>分配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函数</a:t>
            </a:r>
            <a:endParaRPr lang="en-US" altLang="zh-CN" sz="24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en-US" altLang="zh-CN" sz="10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b="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allocReg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(V)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表示为变量 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分配新的寄存器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680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8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9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0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1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2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3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4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5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6" name="Rectangle 18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</p:spTree>
  </p:cSld>
  <p:clrMapOvr>
    <a:masterClrMapping/>
  </p:clrMapOvr>
  <p:transition spd="med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39750" y="1816363"/>
            <a:ext cx="84963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基本块内 </a:t>
            </a:r>
            <a:r>
              <a:rPr lang="en-US" altLang="zh-CN" sz="24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语句序列的简单代码生成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（假设只有形如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A:=B op C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A:=B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语句序列）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endParaRPr kumimoji="0" lang="zh-CN" altLang="en-US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step1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对每个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语句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依次执行下述步骤：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1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调用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lookupReg(A)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确定目的寄存器，若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已分配寄存器，则使用已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分配的寄存器，命名为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A`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；若未分配，则调用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allocReg(A)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为变量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分配新的寄存器，同命名为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A`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。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调用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lookupReg(B)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lookupReg(C)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，确定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现行值存放位置；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如果其现行值在寄存器中，则把寄存器取作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B`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C`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；如果 </a:t>
            </a:r>
            <a:r>
              <a:rPr lang="en-US" altLang="zh-CN" sz="2000" b="0" dirty="0">
                <a:ea typeface="华文楷体" panose="02010600040101010101" pitchFamily="2" charset="-122"/>
              </a:rPr>
              <a:t>B (C)</a:t>
            </a:r>
            <a:r>
              <a:rPr lang="en-US" altLang="zh-CN" sz="2000" dirty="0"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ea typeface="华文楷体" panose="02010600040101010101" pitchFamily="2" charset="-122"/>
              </a:rPr>
              <a:t>的</a:t>
            </a:r>
            <a:endParaRPr lang="en-US" altLang="zh-CN" sz="2000" dirty="0"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现行值不在寄存器中，则调用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allocReg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(B) ( </a:t>
            </a:r>
            <a:r>
              <a:rPr lang="en-US" altLang="zh-CN" sz="2000" b="0" dirty="0" err="1">
                <a:ea typeface="华文楷体" panose="02010600040101010101" pitchFamily="2" charset="-122"/>
              </a:rPr>
              <a:t>allocReg</a:t>
            </a:r>
            <a:r>
              <a:rPr lang="en-US" altLang="zh-CN" sz="2000" b="0" dirty="0">
                <a:ea typeface="华文楷体" panose="02010600040101010101" pitchFamily="2" charset="-122"/>
              </a:rPr>
              <a:t>(C)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为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 (C)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分配寄存器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B` (C`)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，且使用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LD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指令将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 (C)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从内存中取出，存到寄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存器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B` </a:t>
            </a:r>
            <a:r>
              <a:rPr lang="en-US" altLang="zh-CN" sz="2000" b="0" dirty="0">
                <a:ea typeface="华文楷体" panose="02010600040101010101" pitchFamily="2" charset="-122"/>
              </a:rPr>
              <a:t>(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C`)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中。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按照上述寄存器分配结果更新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VALUE[</a:t>
            </a:r>
            <a:r>
              <a:rPr lang="en-US" altLang="zh-CN" sz="2000" b="0" dirty="0">
                <a:ea typeface="华文楷体" panose="02010600040101010101" pitchFamily="2" charset="-122"/>
              </a:rPr>
              <a:t>A`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]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000" b="0" dirty="0">
                <a:ea typeface="华文楷体" panose="02010600040101010101" pitchFamily="2" charset="-122"/>
              </a:rPr>
              <a:t>VALUE[B`]</a:t>
            </a:r>
            <a:r>
              <a:rPr lang="zh-CN" altLang="en-US" sz="2000" b="0" dirty="0">
                <a:ea typeface="华文楷体" panose="02010600040101010101" pitchFamily="2" charset="-122"/>
              </a:rPr>
              <a:t>、</a:t>
            </a:r>
            <a:r>
              <a:rPr lang="en-US" altLang="zh-CN" sz="2000" b="0" dirty="0">
                <a:ea typeface="华文楷体" panose="02010600040101010101" pitchFamily="2" charset="-122"/>
              </a:rPr>
              <a:t>VALUE[C`] 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。</a:t>
            </a:r>
            <a:endParaRPr lang="en-US" altLang="zh-CN" sz="2000" b="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7840" name="Rectangle 18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  <p:sp>
        <p:nvSpPr>
          <p:cNvPr id="7782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782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783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783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7832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7833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7834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7835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7836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7837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7838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7839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" name="Text Box 2">
            <a:hlinkClick r:id="rId2" action="ppaction://hlinksldjump"/>
            <a:extLst>
              <a:ext uri="{FF2B5EF4-FFF2-40B4-BE49-F238E27FC236}">
                <a16:creationId xmlns:a16="http://schemas.microsoft.com/office/drawing/2014/main" id="{6EB194A4-1070-4B5A-A47C-FFA06677D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73163"/>
            <a:ext cx="594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简单代码生成算法的一个例子</a:t>
            </a:r>
            <a:endParaRPr lang="zh-CN" altLang="en-US" sz="32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18"/>
          <p:cNvSpPr>
            <a:spLocks noChangeArrowheads="1"/>
          </p:cNvSpPr>
          <p:nvPr/>
        </p:nvSpPr>
        <p:spPr bwMode="auto">
          <a:xfrm>
            <a:off x="762000" y="1898243"/>
            <a:ext cx="83820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基本块内 </a:t>
            </a:r>
            <a:r>
              <a:rPr lang="en-US" altLang="zh-CN" sz="24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语句序列的简单代码生成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（续前页）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分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以下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情形生成目标代码：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defRPr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defRPr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对于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语句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A:=B op C</a:t>
            </a:r>
            <a:r>
              <a:rPr lang="zh-CN" altLang="zh-CN" sz="2000" b="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分情况生成如下代码序列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：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3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defRPr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3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defRPr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不在寄存器中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，则生成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3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defRPr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3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defRPr/>
            </a:pPr>
            <a:r>
              <a:rPr lang="en-US" altLang="zh-CN" sz="1800" b="0" dirty="0">
                <a:latin typeface="+mn-lt"/>
                <a:ea typeface="华文楷体" panose="02010600040101010101" pitchFamily="2" charset="-122"/>
              </a:rPr>
              <a:t>	LD B`, B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defRPr/>
            </a:pPr>
            <a:r>
              <a:rPr lang="en-US" altLang="zh-CN" sz="1800" b="0" dirty="0">
                <a:latin typeface="+mn-lt"/>
                <a:ea typeface="华文楷体" panose="02010600040101010101" pitchFamily="2" charset="-122"/>
              </a:rPr>
              <a:t>	LD C`, C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defRPr/>
            </a:pPr>
            <a:r>
              <a:rPr lang="en-US" altLang="zh-CN" sz="1800" b="0" dirty="0">
                <a:latin typeface="+mn-lt"/>
                <a:ea typeface="华文楷体" panose="02010600040101010101" pitchFamily="2" charset="-122"/>
              </a:rPr>
              <a:t>	OP A`, B`, C`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defRPr/>
            </a:pPr>
            <a:endParaRPr lang="en-US" altLang="zh-CN" sz="1000" b="0" dirty="0">
              <a:latin typeface="+mn-lt"/>
              <a:ea typeface="华文楷体" panose="02010600040101010101" pitchFamily="2" charset="-122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tabLst/>
              <a:defRPr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若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B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和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C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中有一个在寄存器中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则参考以上目标代码，去掉对应的</a:t>
            </a:r>
            <a:r>
              <a:rPr lang="zh-CN" altLang="en-US" sz="18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1800" b="0" dirty="0">
                <a:latin typeface="+mn-lt"/>
                <a:ea typeface="华文楷体" panose="02010600040101010101" pitchFamily="2" charset="-122"/>
              </a:rPr>
              <a:t>LD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指令即可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tabLst/>
              <a:defRPr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3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  <a:defRPr/>
            </a:pPr>
            <a:r>
              <a:rPr lang="zh-CN" altLang="en-US" sz="2000" b="0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sz="2000" b="0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2000" b="0" dirty="0">
                <a:latin typeface="Arial"/>
                <a:ea typeface="华文楷体" panose="02010600040101010101" pitchFamily="2" charset="-122"/>
              </a:rPr>
              <a:t>B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en-US" sz="2000" b="0" dirty="0">
                <a:latin typeface="Arial"/>
                <a:ea typeface="华文楷体" panose="02010600040101010101" pitchFamily="2" charset="-122"/>
              </a:rPr>
              <a:t> </a:t>
            </a:r>
            <a:r>
              <a:rPr lang="en-US" altLang="zh-CN" sz="2000" b="0" dirty="0">
                <a:latin typeface="Arial"/>
                <a:ea typeface="华文楷体" panose="02010600040101010101" pitchFamily="2" charset="-122"/>
              </a:rPr>
              <a:t>C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都在寄存器中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，则生成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3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defRPr/>
            </a:pPr>
            <a:endParaRPr lang="en-US" altLang="zh-CN" sz="1000" b="0" dirty="0">
              <a:latin typeface="Arial"/>
              <a:ea typeface="华文楷体" panose="02010600040101010101" pitchFamily="2" charset="-122"/>
            </a:endParaRPr>
          </a:p>
          <a:p>
            <a:pPr lvl="3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defRPr/>
            </a:pPr>
            <a:r>
              <a:rPr lang="en-US" altLang="zh-CN" sz="1800" b="0" dirty="0">
                <a:latin typeface="+mn-lt"/>
                <a:ea typeface="华文楷体" panose="02010600040101010101" pitchFamily="2" charset="-122"/>
              </a:rPr>
              <a:t>	OP A`, B`, C`</a:t>
            </a:r>
          </a:p>
        </p:txBody>
      </p:sp>
      <p:sp>
        <p:nvSpPr>
          <p:cNvPr id="78852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53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54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55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56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57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58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59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60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61" name="AutoShape 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62" name="AutoShape 3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63" name="AutoShape 3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64" name="Rectangle 33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  <p:sp>
        <p:nvSpPr>
          <p:cNvPr id="17" name="Text Box 2">
            <a:hlinkClick r:id="rId2" action="ppaction://hlinksldjump"/>
            <a:extLst>
              <a:ext uri="{FF2B5EF4-FFF2-40B4-BE49-F238E27FC236}">
                <a16:creationId xmlns:a16="http://schemas.microsoft.com/office/drawing/2014/main" id="{D054399A-A19B-4D24-9A1D-558E39ADB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88041"/>
            <a:ext cx="594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简单代码生成算法的一个例子</a:t>
            </a:r>
            <a:endParaRPr lang="zh-CN" altLang="en-US" sz="32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318700"/>
      </p:ext>
    </p:extLst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18"/>
          <p:cNvSpPr>
            <a:spLocks noChangeArrowheads="1"/>
          </p:cNvSpPr>
          <p:nvPr/>
        </p:nvSpPr>
        <p:spPr bwMode="auto">
          <a:xfrm>
            <a:off x="762000" y="2060848"/>
            <a:ext cx="8382000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基本块内 </a:t>
            </a:r>
            <a:r>
              <a:rPr lang="en-US" altLang="zh-CN" sz="24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语句序列的简单代码生成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（续前页）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Tx/>
              <a:buChar char="•"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分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以下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情形生成目标代码：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defRPr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defRPr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对于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语句 </a:t>
            </a: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 := B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分情况生成如下代码序列：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defRPr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3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defRPr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在寄存器中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，则生成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3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defRPr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3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defRPr/>
            </a:pPr>
            <a:r>
              <a:rPr lang="en-US" altLang="zh-CN" sz="1800" b="0" dirty="0">
                <a:latin typeface="+mn-lt"/>
                <a:ea typeface="华文楷体" panose="02010600040101010101" pitchFamily="2" charset="-122"/>
              </a:rPr>
              <a:t>	MV A`, B`</a:t>
            </a:r>
          </a:p>
          <a:p>
            <a:pPr lvl="3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defRPr/>
            </a:pPr>
            <a:endParaRPr lang="en-US" altLang="zh-CN" sz="1000" b="0" dirty="0">
              <a:latin typeface="+mn-lt"/>
              <a:ea typeface="华文楷体" panose="02010600040101010101" pitchFamily="2" charset="-122"/>
            </a:endParaRPr>
          </a:p>
          <a:p>
            <a:pPr lvl="3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defRPr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若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不在寄存器中</a:t>
            </a:r>
            <a:r>
              <a:rPr lang="zh-CN" altLang="zh-CN" sz="2000" dirty="0">
                <a:latin typeface="+mn-lt"/>
                <a:ea typeface="华文楷体" panose="02010600040101010101" pitchFamily="2" charset="-122"/>
              </a:rPr>
              <a:t>，则生成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tabLst/>
              <a:defRPr/>
            </a:pPr>
            <a:endParaRPr lang="en-US" altLang="zh-CN" sz="1000" dirty="0">
              <a:latin typeface="Arial"/>
              <a:ea typeface="华文楷体" panose="02010600040101010101" pitchFamily="2" charset="-122"/>
            </a:endParaRPr>
          </a:p>
          <a:p>
            <a:pPr marR="0" lvl="3" indent="0" defTabSz="91440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SzTx/>
              <a:tabLst/>
              <a:defRPr/>
            </a:pPr>
            <a:r>
              <a:rPr lang="en-US" altLang="zh-CN" sz="1800" b="0" dirty="0">
                <a:latin typeface="+mn-lt"/>
                <a:ea typeface="华文楷体" panose="02010600040101010101" pitchFamily="2" charset="-122"/>
              </a:rPr>
              <a:t>	LD B`, B</a:t>
            </a:r>
          </a:p>
          <a:p>
            <a:pPr marR="0" lvl="3" indent="0" defTabSz="91440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SzTx/>
              <a:tabLst/>
              <a:defRPr/>
            </a:pPr>
            <a:r>
              <a:rPr lang="en-US" altLang="zh-CN" sz="1800" b="0" dirty="0">
                <a:latin typeface="+mn-lt"/>
                <a:ea typeface="华文楷体" panose="02010600040101010101" pitchFamily="2" charset="-122"/>
              </a:rPr>
              <a:t>	MV A`, B`</a:t>
            </a:r>
          </a:p>
        </p:txBody>
      </p:sp>
      <p:sp>
        <p:nvSpPr>
          <p:cNvPr id="78852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53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54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55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56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57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58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59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60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61" name="AutoShape 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62" name="AutoShape 3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63" name="AutoShape 3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8864" name="Rectangle 33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  <p:sp>
        <p:nvSpPr>
          <p:cNvPr id="17" name="Text Box 2">
            <a:hlinkClick r:id="rId2" action="ppaction://hlinksldjump"/>
            <a:extLst>
              <a:ext uri="{FF2B5EF4-FFF2-40B4-BE49-F238E27FC236}">
                <a16:creationId xmlns:a16="http://schemas.microsoft.com/office/drawing/2014/main" id="{DDFD9159-7A73-478E-94D3-5CC0BCF47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0049"/>
            <a:ext cx="594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简单代码生成算法的一个例子</a:t>
            </a:r>
            <a:endParaRPr lang="zh-CN" altLang="en-US" sz="32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524000" y="188913"/>
            <a:ext cx="4953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基本块、流图和循环</a:t>
            </a:r>
          </a:p>
        </p:txBody>
      </p:sp>
      <p:sp>
        <p:nvSpPr>
          <p:cNvPr id="9223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42963" y="1325563"/>
            <a:ext cx="5176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流图</a:t>
            </a:r>
            <a:endParaRPr lang="zh-CN" altLang="en-US" b="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4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1066800" y="19050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9" name="Rectangle 22"/>
          <p:cNvSpPr>
            <a:spLocks noChangeArrowheads="1"/>
          </p:cNvSpPr>
          <p:nvPr/>
        </p:nvSpPr>
        <p:spPr bwMode="auto">
          <a:xfrm>
            <a:off x="5715000" y="1981200"/>
            <a:ext cx="3124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*(1)  read  x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(2</a:t>
            </a:r>
            <a:r>
              <a:rPr lang="en-US" altLang="zh-CN" sz="2400" b="0"/>
              <a:t>)  </a:t>
            </a:r>
            <a:r>
              <a:rPr lang="en-US" altLang="zh-CN" sz="2400" b="0">
                <a:cs typeface="Times New Roman" pitchFamily="18" charset="0"/>
              </a:rPr>
              <a:t>read y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*(3)  r:=x mod y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(4)  if r=0 goto (8)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*(5)  x:=y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(6)  y:=r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(7)  goto(3)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*(8)  write y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0">
                <a:cs typeface="Times New Roman" pitchFamily="18" charset="0"/>
              </a:rPr>
              <a:t>  (9)  return</a:t>
            </a:r>
          </a:p>
        </p:txBody>
      </p:sp>
      <p:sp>
        <p:nvSpPr>
          <p:cNvPr id="9230" name="Rectangle 23"/>
          <p:cNvSpPr>
            <a:spLocks noChangeArrowheads="1"/>
          </p:cNvSpPr>
          <p:nvPr/>
        </p:nvSpPr>
        <p:spPr bwMode="auto">
          <a:xfrm>
            <a:off x="2438400" y="2717800"/>
            <a:ext cx="1447800" cy="71120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b="0">
                <a:cs typeface="Times New Roman" pitchFamily="18" charset="0"/>
              </a:rPr>
              <a:t>(1)  read  x (2</a:t>
            </a:r>
            <a:r>
              <a:rPr lang="en-US" altLang="zh-CN" sz="2000" b="0"/>
              <a:t>)  </a:t>
            </a:r>
            <a:r>
              <a:rPr lang="en-US" altLang="zh-CN" sz="2000" b="0">
                <a:cs typeface="Times New Roman" pitchFamily="18" charset="0"/>
              </a:rPr>
              <a:t>read  y</a:t>
            </a:r>
          </a:p>
        </p:txBody>
      </p:sp>
      <p:sp>
        <p:nvSpPr>
          <p:cNvPr id="9231" name="Rectangle 24"/>
          <p:cNvSpPr>
            <a:spLocks noChangeArrowheads="1"/>
          </p:cNvSpPr>
          <p:nvPr/>
        </p:nvSpPr>
        <p:spPr bwMode="auto">
          <a:xfrm>
            <a:off x="2057400" y="3962400"/>
            <a:ext cx="2209800" cy="7715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b="0">
                <a:cs typeface="Times New Roman" pitchFamily="18" charset="0"/>
              </a:rPr>
              <a:t>(3)  r:=x mod y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b="0">
                <a:cs typeface="Times New Roman" pitchFamily="18" charset="0"/>
              </a:rPr>
              <a:t>(4)  if r=0 goto (8)</a:t>
            </a:r>
          </a:p>
        </p:txBody>
      </p:sp>
      <p:sp>
        <p:nvSpPr>
          <p:cNvPr id="9232" name="Rectangle 25"/>
          <p:cNvSpPr>
            <a:spLocks noChangeArrowheads="1"/>
          </p:cNvSpPr>
          <p:nvPr/>
        </p:nvSpPr>
        <p:spPr bwMode="auto">
          <a:xfrm>
            <a:off x="1219200" y="5340350"/>
            <a:ext cx="1676400" cy="1136650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b="0" dirty="0">
                <a:cs typeface="Times New Roman" pitchFamily="18" charset="0"/>
              </a:rPr>
              <a:t>(5)  x:=y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b="0" dirty="0">
                <a:cs typeface="Times New Roman" pitchFamily="18" charset="0"/>
              </a:rPr>
              <a:t>(6)  y:=r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b="0" dirty="0">
                <a:cs typeface="Times New Roman" pitchFamily="18" charset="0"/>
              </a:rPr>
              <a:t>(7)  </a:t>
            </a:r>
            <a:r>
              <a:rPr lang="en-US" altLang="zh-CN" sz="2000" b="0" dirty="0" err="1">
                <a:cs typeface="Times New Roman" pitchFamily="18" charset="0"/>
              </a:rPr>
              <a:t>goto</a:t>
            </a:r>
            <a:r>
              <a:rPr lang="en-US" altLang="zh-CN" sz="2000" b="0" dirty="0">
                <a:cs typeface="Times New Roman" pitchFamily="18" charset="0"/>
              </a:rPr>
              <a:t>(3)</a:t>
            </a:r>
          </a:p>
        </p:txBody>
      </p:sp>
      <p:sp>
        <p:nvSpPr>
          <p:cNvPr id="9233" name="Rectangle 26"/>
          <p:cNvSpPr>
            <a:spLocks noChangeArrowheads="1"/>
          </p:cNvSpPr>
          <p:nvPr/>
        </p:nvSpPr>
        <p:spPr bwMode="auto">
          <a:xfrm>
            <a:off x="3352800" y="5705475"/>
            <a:ext cx="1524000" cy="7715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b="0">
                <a:cs typeface="Times New Roman" pitchFamily="18" charset="0"/>
              </a:rPr>
              <a:t>(8)  write y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000" b="0">
                <a:cs typeface="Times New Roman" pitchFamily="18" charset="0"/>
              </a:rPr>
              <a:t>(9)  return</a:t>
            </a:r>
          </a:p>
        </p:txBody>
      </p:sp>
      <p:sp>
        <p:nvSpPr>
          <p:cNvPr id="9234" name="Rectangle 27"/>
          <p:cNvSpPr>
            <a:spLocks noChangeArrowheads="1"/>
          </p:cNvSpPr>
          <p:nvPr/>
        </p:nvSpPr>
        <p:spPr bwMode="auto">
          <a:xfrm>
            <a:off x="1866900" y="2743200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</a:rPr>
              <a:t>B1</a:t>
            </a:r>
          </a:p>
        </p:txBody>
      </p:sp>
      <p:sp>
        <p:nvSpPr>
          <p:cNvPr id="9235" name="Rectangle 28"/>
          <p:cNvSpPr>
            <a:spLocks noChangeArrowheads="1"/>
          </p:cNvSpPr>
          <p:nvPr/>
        </p:nvSpPr>
        <p:spPr bwMode="auto">
          <a:xfrm>
            <a:off x="4457700" y="3794125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</a:rPr>
              <a:t>B2</a:t>
            </a:r>
          </a:p>
        </p:txBody>
      </p:sp>
      <p:sp>
        <p:nvSpPr>
          <p:cNvPr id="9236" name="Rectangle 29"/>
          <p:cNvSpPr>
            <a:spLocks noChangeArrowheads="1"/>
          </p:cNvSpPr>
          <p:nvPr/>
        </p:nvSpPr>
        <p:spPr bwMode="auto">
          <a:xfrm>
            <a:off x="683568" y="5105400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 dirty="0">
                <a:solidFill>
                  <a:srgbClr val="800080"/>
                </a:solidFill>
              </a:rPr>
              <a:t>B3</a:t>
            </a:r>
          </a:p>
        </p:txBody>
      </p:sp>
      <p:sp>
        <p:nvSpPr>
          <p:cNvPr id="9237" name="Rectangle 30"/>
          <p:cNvSpPr>
            <a:spLocks noChangeArrowheads="1"/>
          </p:cNvSpPr>
          <p:nvPr/>
        </p:nvSpPr>
        <p:spPr bwMode="auto">
          <a:xfrm>
            <a:off x="4381500" y="5318125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b="0">
                <a:solidFill>
                  <a:srgbClr val="800080"/>
                </a:solidFill>
              </a:rPr>
              <a:t>B4</a:t>
            </a:r>
          </a:p>
        </p:txBody>
      </p:sp>
      <p:sp>
        <p:nvSpPr>
          <p:cNvPr id="9238" name="Line 31"/>
          <p:cNvSpPr>
            <a:spLocks noChangeShapeType="1"/>
          </p:cNvSpPr>
          <p:nvPr/>
        </p:nvSpPr>
        <p:spPr bwMode="auto">
          <a:xfrm>
            <a:off x="3124200" y="3429000"/>
            <a:ext cx="0" cy="5334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39" name="Line 32"/>
          <p:cNvSpPr>
            <a:spLocks noChangeShapeType="1"/>
          </p:cNvSpPr>
          <p:nvPr/>
        </p:nvSpPr>
        <p:spPr bwMode="auto">
          <a:xfrm>
            <a:off x="2514600" y="4724400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40" name="Line 33"/>
          <p:cNvSpPr>
            <a:spLocks noChangeShapeType="1"/>
          </p:cNvSpPr>
          <p:nvPr/>
        </p:nvSpPr>
        <p:spPr bwMode="auto">
          <a:xfrm>
            <a:off x="3962400" y="4724400"/>
            <a:ext cx="0" cy="990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41" name="Line 34"/>
          <p:cNvSpPr>
            <a:spLocks noChangeShapeType="1"/>
          </p:cNvSpPr>
          <p:nvPr/>
        </p:nvSpPr>
        <p:spPr bwMode="auto">
          <a:xfrm flipV="1">
            <a:off x="1752600" y="4343400"/>
            <a:ext cx="0" cy="990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242" name="Line 35"/>
          <p:cNvSpPr>
            <a:spLocks noChangeShapeType="1"/>
          </p:cNvSpPr>
          <p:nvPr/>
        </p:nvSpPr>
        <p:spPr bwMode="auto">
          <a:xfrm>
            <a:off x="1752600" y="4343400"/>
            <a:ext cx="3048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18"/>
          <p:cNvSpPr>
            <a:spLocks noChangeArrowheads="1"/>
          </p:cNvSpPr>
          <p:nvPr/>
        </p:nvSpPr>
        <p:spPr bwMode="auto">
          <a:xfrm>
            <a:off x="762000" y="2060848"/>
            <a:ext cx="8382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基本块内 </a:t>
            </a:r>
            <a:r>
              <a:rPr lang="en-US" altLang="zh-CN" sz="24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语句序列的简单代码生成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（续前页）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en-US" altLang="zh-CN" sz="1000" b="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如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(C)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的现行值在基本块中不再被引用，也不是基本块出口之后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的活跃变量（由语句上的附加信息得知），且其现行值在某个寄存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器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="0" i="1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中，则删除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VALUE[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="0" i="1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]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中的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sz="2000" b="0" dirty="0">
                <a:ea typeface="华文楷体" panose="02010600040101010101" pitchFamily="2" charset="-122"/>
              </a:rPr>
              <a:t>(C)</a:t>
            </a:r>
            <a:r>
              <a:rPr lang="zh-CN" altLang="en-US" sz="2000" b="0" dirty="0">
                <a:ea typeface="华文楷体" panose="02010600040101010101" pitchFamily="2" charset="-122"/>
              </a:rPr>
              <a:t>，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同时使该寄存器不再被 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B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b="0" dirty="0">
                <a:ea typeface="华文楷体" panose="02010600040101010101" pitchFamily="2" charset="-122"/>
              </a:rPr>
              <a:t>(C)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所占用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step2</a:t>
            </a: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处理完基本块中所有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TAC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语句之后，对现行值在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某寄存器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b="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中的每个变量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b="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，若它在出口之后是活跃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的，则生成 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ST  R</a:t>
            </a:r>
            <a:r>
              <a:rPr lang="en-US" altLang="zh-CN" sz="2400" b="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, M</a:t>
            </a:r>
            <a:r>
              <a:rPr lang="en-US" altLang="zh-CN" sz="2400" b="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将其存入内存</a:t>
            </a:r>
          </a:p>
        </p:txBody>
      </p:sp>
      <p:sp>
        <p:nvSpPr>
          <p:cNvPr id="78852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3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5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6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7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8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9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0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1" name="AutoShape 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2" name="AutoShape 3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3" name="AutoShape 3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4" name="Rectangle 33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  <p:sp>
        <p:nvSpPr>
          <p:cNvPr id="17" name="Text Box 2">
            <a:hlinkClick r:id="rId2" action="ppaction://hlinksldjump"/>
            <a:extLst>
              <a:ext uri="{FF2B5EF4-FFF2-40B4-BE49-F238E27FC236}">
                <a16:creationId xmlns:a16="http://schemas.microsoft.com/office/drawing/2014/main" id="{8D1DE2CF-777D-4894-96AB-DA1F424A5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73163"/>
            <a:ext cx="594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简单代码生成算法的一个例子</a:t>
            </a:r>
            <a:endParaRPr lang="zh-CN" altLang="en-US" sz="32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467544" y="1556792"/>
            <a:ext cx="864120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函数 </a:t>
            </a:r>
            <a:r>
              <a:rPr lang="en-US" altLang="zh-CN" sz="2400" b="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allocReg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以变量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为参数，返回一个寄存器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（设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{ </a:t>
            </a:r>
            <a:r>
              <a:rPr lang="en-US" altLang="zh-CN" sz="2400" b="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b="0" i="1" baseline="-25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b="0" baseline="-250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b="0" dirty="0">
                <a:latin typeface="+mn-lt"/>
                <a:ea typeface="华文楷体" panose="02010600040101010101" pitchFamily="2" charset="-122"/>
              </a:rPr>
              <a:t>为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当前所有寄存器的集合</a:t>
            </a:r>
            <a:r>
              <a:rPr lang="zh-CN" altLang="en-US" sz="2400" dirty="0">
                <a:ea typeface="华文楷体" panose="02010600040101010101" pitchFamily="2" charset="-122"/>
              </a:rPr>
              <a:t>）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         步骤：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en-US" altLang="zh-CN" sz="1000" dirty="0">
              <a:ea typeface="华文楷体" panose="02010600040101010101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若 </a:t>
            </a: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b="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="0" i="1" baseline="-25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中存在未被使用的寄存器，则直接返回任一未被使用的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="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且置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VALUE[R</a:t>
            </a:r>
            <a:r>
              <a:rPr lang="en-US" altLang="zh-CN" sz="2000" b="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] = V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en-US" altLang="zh-CN" sz="10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若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="0" i="1" baseline="-25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}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中不存在未被使用的寄存器，即所有寄存器都被占用：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若 </a:t>
            </a: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{ VALUE[</a:t>
            </a:r>
            <a:r>
              <a:rPr lang="en-US" altLang="zh-CN" sz="2000" b="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="0" i="1" baseline="-25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] }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中存在不再被该基本块引用的变量</a:t>
            </a:r>
            <a:r>
              <a:rPr lang="en-US" altLang="zh-CN" sz="2000" b="0" dirty="0">
                <a:solidFill>
                  <a:srgbClr val="800080"/>
                </a:solidFill>
                <a:ea typeface="华文楷体" panose="02010600040101010101" pitchFamily="2" charset="-122"/>
              </a:rPr>
              <a:t>VALUE[R</a:t>
            </a:r>
            <a:r>
              <a:rPr lang="en-US" altLang="zh-CN" sz="2000" b="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solidFill>
                  <a:srgbClr val="800080"/>
                </a:solidFill>
                <a:ea typeface="华文楷体" panose="02010600040101010101" pitchFamily="2" charset="-122"/>
              </a:rPr>
              <a:t>]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且该变量不是该基本块出口之后的活跃变量，则返回该变量对应的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寄存器 </a:t>
            </a:r>
            <a:r>
              <a:rPr lang="en-US" altLang="zh-CN" sz="2000" b="0" dirty="0">
                <a:solidFill>
                  <a:srgbClr val="800080"/>
                </a:solidFill>
                <a:ea typeface="华文楷体" panose="02010600040101010101" pitchFamily="2" charset="-122"/>
              </a:rPr>
              <a:t>R</a:t>
            </a:r>
            <a:r>
              <a:rPr lang="en-US" altLang="zh-CN" sz="2000" b="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，且令 </a:t>
            </a:r>
            <a:r>
              <a:rPr lang="en-US" altLang="zh-CN" sz="2000" b="0" dirty="0">
                <a:solidFill>
                  <a:srgbClr val="800080"/>
                </a:solidFill>
                <a:ea typeface="华文楷体" panose="02010600040101010101" pitchFamily="2" charset="-122"/>
              </a:rPr>
              <a:t>VALUE[R</a:t>
            </a:r>
            <a:r>
              <a:rPr lang="en-US" altLang="zh-CN" sz="2000" b="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solidFill>
                  <a:srgbClr val="800080"/>
                </a:solidFill>
                <a:ea typeface="华文楷体" panose="02010600040101010101" pitchFamily="2" charset="-122"/>
              </a:rPr>
              <a:t>] = V</a:t>
            </a: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en-US" altLang="zh-CN" sz="1000" b="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  若 </a:t>
            </a: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{ VALUE[</a:t>
            </a:r>
            <a:r>
              <a:rPr lang="en-US" altLang="zh-CN" sz="2000" b="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="0" i="1" baseline="-2500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] }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中不存在上述“非活跃”变量，则选择从分析该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基本块到当前时刻最久未被使用的寄存器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="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0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LRU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算法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，使用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ST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指令将该寄存器中存储的变量存入内存，返回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000" b="0" i="1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作为新的可使用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latin typeface="+mn-lt"/>
                <a:ea typeface="华文楷体" panose="02010600040101010101" pitchFamily="2" charset="-122"/>
              </a:rPr>
              <a:t>的寄存器，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且令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VALUE[R</a:t>
            </a:r>
            <a:r>
              <a:rPr lang="en-US" altLang="zh-CN" sz="2000" b="0" i="1" baseline="-25000" dirty="0" err="1">
                <a:solidFill>
                  <a:srgbClr val="80008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] = V</a:t>
            </a:r>
            <a:endParaRPr lang="en-US" altLang="zh-CN" sz="20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9888" name="Rectangle 18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  <p:sp>
        <p:nvSpPr>
          <p:cNvPr id="17" name="Text Box 2">
            <a:hlinkClick r:id="rId3" action="ppaction://hlinksldjump"/>
            <a:extLst>
              <a:ext uri="{FF2B5EF4-FFF2-40B4-BE49-F238E27FC236}">
                <a16:creationId xmlns:a16="http://schemas.microsoft.com/office/drawing/2014/main" id="{99A556B3-F08A-432A-B2EE-9A2E4ABDB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44025"/>
            <a:ext cx="594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简单代码生成算法的一个例子</a:t>
            </a:r>
            <a:endParaRPr lang="zh-CN" altLang="en-US" sz="32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987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987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987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987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9880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9881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9882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9883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9884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9885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9886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9887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412628" y="1772816"/>
            <a:ext cx="70879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对于右图的基本块 （假定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在基本块的出口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是活跃的），上述算法可生成如下代码序列：</a:t>
            </a:r>
          </a:p>
        </p:txBody>
      </p:sp>
      <p:sp>
        <p:nvSpPr>
          <p:cNvPr id="80900" name="Rectangle 17"/>
          <p:cNvSpPr>
            <a:spLocks noChangeArrowheads="1"/>
          </p:cNvSpPr>
          <p:nvPr/>
        </p:nvSpPr>
        <p:spPr bwMode="auto">
          <a:xfrm>
            <a:off x="7465422" y="1046526"/>
            <a:ext cx="14255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0" dirty="0">
                <a:ea typeface="楷体_GB2312" pitchFamily="49" charset="-122"/>
              </a:rPr>
              <a:t>t := a - b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0" dirty="0">
                <a:ea typeface="楷体_GB2312" pitchFamily="49" charset="-122"/>
              </a:rPr>
              <a:t>a := b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0" dirty="0">
                <a:ea typeface="楷体_GB2312" pitchFamily="49" charset="-122"/>
              </a:rPr>
              <a:t>u := a - c v := t + u d := v + u</a:t>
            </a:r>
          </a:p>
        </p:txBody>
      </p:sp>
      <p:sp>
        <p:nvSpPr>
          <p:cNvPr id="80914" name="Rectangle 20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  <p:sp>
        <p:nvSpPr>
          <p:cNvPr id="19" name="Text Box 2">
            <a:hlinkClick r:id="rId2" action="ppaction://hlinksldjump"/>
            <a:extLst>
              <a:ext uri="{FF2B5EF4-FFF2-40B4-BE49-F238E27FC236}">
                <a16:creationId xmlns:a16="http://schemas.microsoft.com/office/drawing/2014/main" id="{D74D6641-86D5-4A7E-A7AE-2E13AE812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16033"/>
            <a:ext cx="5943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简单代码生成算法的一个例子</a:t>
            </a:r>
            <a:endParaRPr lang="zh-CN" altLang="en-US" sz="32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80902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3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4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5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8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9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0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1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2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3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51A4381-4B3C-41C9-800A-ADABF77B4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45305"/>
              </p:ext>
            </p:extLst>
          </p:nvPr>
        </p:nvGraphicFramePr>
        <p:xfrm>
          <a:off x="1056432" y="2676521"/>
          <a:ext cx="6590556" cy="413685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22003">
                  <a:extLst>
                    <a:ext uri="{9D8B030D-6E8A-4147-A177-3AD203B41FA5}">
                      <a16:colId xmlns:a16="http://schemas.microsoft.com/office/drawing/2014/main" val="261319675"/>
                    </a:ext>
                  </a:extLst>
                </a:gridCol>
                <a:gridCol w="2036317">
                  <a:extLst>
                    <a:ext uri="{9D8B030D-6E8A-4147-A177-3AD203B41FA5}">
                      <a16:colId xmlns:a16="http://schemas.microsoft.com/office/drawing/2014/main" val="2233408808"/>
                    </a:ext>
                  </a:extLst>
                </a:gridCol>
                <a:gridCol w="2932236">
                  <a:extLst>
                    <a:ext uri="{9D8B030D-6E8A-4147-A177-3AD203B41FA5}">
                      <a16:colId xmlns:a16="http://schemas.microsoft.com/office/drawing/2014/main" val="3335491332"/>
                    </a:ext>
                  </a:extLst>
                </a:gridCol>
              </a:tblGrid>
              <a:tr h="4485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1" kern="1200" dirty="0">
                          <a:solidFill>
                            <a:srgbClr val="80008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语句</a:t>
                      </a: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1" kern="1200" dirty="0">
                          <a:solidFill>
                            <a:srgbClr val="80008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生成的代码</a:t>
                      </a:r>
                      <a:r>
                        <a:rPr lang="en-US" sz="1800" b="1" kern="1200" dirty="0">
                          <a:solidFill>
                            <a:srgbClr val="80008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endParaRPr lang="zh-CN" altLang="en-US" sz="1800" b="1" kern="1200" dirty="0">
                        <a:solidFill>
                          <a:srgbClr val="800080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1" kern="1200" dirty="0">
                          <a:solidFill>
                            <a:srgbClr val="80008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说明</a:t>
                      </a:r>
                    </a:p>
                  </a:txBody>
                  <a:tcPr marL="17663" marR="17663" marT="0" marB="0"/>
                </a:tc>
                <a:extLst>
                  <a:ext uri="{0D108BD9-81ED-4DB2-BD59-A6C34878D82A}">
                    <a16:rowId xmlns:a16="http://schemas.microsoft.com/office/drawing/2014/main" val="1260738992"/>
                  </a:ext>
                </a:extLst>
              </a:tr>
              <a:tr h="76226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rgbClr val="333399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t: = a</a:t>
                      </a:r>
                      <a:r>
                        <a:rPr lang="zh-CN" altLang="en-US" sz="1600" b="0" kern="1200" dirty="0">
                          <a:solidFill>
                            <a:srgbClr val="333399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－</a:t>
                      </a:r>
                      <a:r>
                        <a:rPr lang="en-US" sz="1600" b="0" kern="1200" dirty="0">
                          <a:solidFill>
                            <a:srgbClr val="333399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b</a:t>
                      </a:r>
                      <a:endParaRPr lang="zh-CN" altLang="en-US" sz="1600" b="0" kern="1200" dirty="0">
                        <a:solidFill>
                          <a:srgbClr val="333399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LD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</a:t>
                      </a:r>
                      <a:r>
                        <a:rPr lang="en-US" sz="1600" b="0" kern="1200" dirty="0">
                          <a:solidFill>
                            <a:srgbClr val="333399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a</a:t>
                      </a:r>
                      <a:endParaRPr lang="zh-CN" altLang="en-US" sz="1600" b="0" kern="1200" dirty="0">
                        <a:solidFill>
                          <a:srgbClr val="333399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LD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b</a:t>
                      </a:r>
                      <a:endParaRPr 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SUB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VALUE[R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]=t</a:t>
                      </a:r>
                      <a:endParaRPr lang="en-US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VALUE[R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]=b</a:t>
                      </a:r>
                      <a:endParaRPr 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extLst>
                  <a:ext uri="{0D108BD9-81ED-4DB2-BD59-A6C34878D82A}">
                    <a16:rowId xmlns:a16="http://schemas.microsoft.com/office/drawing/2014/main" val="3160892823"/>
                  </a:ext>
                </a:extLst>
              </a:tr>
              <a:tr h="284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a := b</a:t>
                      </a:r>
                      <a:endParaRPr 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MV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VALUE[R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]=t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VALUE[R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]=a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VALUE[R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]=b</a:t>
                      </a:r>
                      <a:endParaRPr lang="zh-CN" alt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extLst>
                  <a:ext uri="{0D108BD9-81ED-4DB2-BD59-A6C34878D82A}">
                    <a16:rowId xmlns:a16="http://schemas.microsoft.com/office/drawing/2014/main" val="122377925"/>
                  </a:ext>
                </a:extLst>
              </a:tr>
              <a:tr h="4790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u: = a</a:t>
                      </a:r>
                      <a:r>
                        <a:rPr 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－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c</a:t>
                      </a:r>
                      <a:endParaRPr 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LD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4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c</a:t>
                      </a:r>
                      <a:endParaRPr 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SUB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3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4</a:t>
                      </a: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VALUE[R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]=t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VALUE[R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]=b</a:t>
                      </a:r>
                      <a:endParaRPr lang="zh-CN" alt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VALUE[R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3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]=u</a:t>
                      </a:r>
                      <a:endParaRPr 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extLst>
                  <a:ext uri="{0D108BD9-81ED-4DB2-BD59-A6C34878D82A}">
                    <a16:rowId xmlns:a16="http://schemas.microsoft.com/office/drawing/2014/main" val="3733654799"/>
                  </a:ext>
                </a:extLst>
              </a:tr>
              <a:tr h="43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v: = t</a:t>
                      </a:r>
                      <a:r>
                        <a:rPr 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＋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u</a:t>
                      </a:r>
                      <a:endParaRPr 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ADD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3</a:t>
                      </a: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VALUE[R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]=v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VALUE[R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]=b</a:t>
                      </a:r>
                      <a:endParaRPr lang="zh-CN" alt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VALUE[R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3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]=u</a:t>
                      </a:r>
                      <a:endParaRPr lang="zh-CN" alt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extLst>
                  <a:ext uri="{0D108BD9-81ED-4DB2-BD59-A6C34878D82A}">
                    <a16:rowId xmlns:a16="http://schemas.microsoft.com/office/drawing/2014/main" val="2325105563"/>
                  </a:ext>
                </a:extLst>
              </a:tr>
              <a:tr h="7175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d: = v</a:t>
                      </a:r>
                      <a:r>
                        <a:rPr 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＋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u</a:t>
                      </a:r>
                      <a:endParaRPr 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ADD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3</a:t>
                      </a:r>
                      <a:endParaRPr lang="en-US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ST 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d</a:t>
                      </a:r>
                      <a:endParaRPr lang="zh-CN" alt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ST 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b</a:t>
                      </a: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VALUE[R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]=d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VALUE[R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]=b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+mn-cs"/>
                        </a:rPr>
                        <a:t>将</a:t>
                      </a:r>
                      <a:r>
                        <a:rPr lang="zh-CN" altLang="zh-CN" sz="1600" b="1" kern="12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+mn-cs"/>
                        </a:rPr>
                        <a:t>活跃变量</a:t>
                      </a:r>
                      <a:r>
                        <a:rPr lang="en-US" sz="1600" b="0" kern="12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+mn-cs"/>
                        </a:rPr>
                        <a:t>b</a:t>
                      </a:r>
                      <a:r>
                        <a:rPr lang="zh-CN" altLang="en-US" sz="1600" b="1" kern="12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+mn-cs"/>
                        </a:rPr>
                        <a:t>和</a:t>
                      </a:r>
                      <a:r>
                        <a:rPr lang="en-US" sz="1600" b="0" kern="12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+mn-cs"/>
                        </a:rPr>
                        <a:t>d</a:t>
                      </a:r>
                      <a:r>
                        <a:rPr lang="zh-CN" altLang="en-US" sz="1600" b="0" kern="12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  <a:cs typeface="+mn-cs"/>
                        </a:rPr>
                        <a:t>存入内存</a:t>
                      </a:r>
                    </a:p>
                  </a:txBody>
                  <a:tcPr marL="17663" marR="17663" marT="0" marB="0"/>
                </a:tc>
                <a:extLst>
                  <a:ext uri="{0D108BD9-81ED-4DB2-BD59-A6C34878D82A}">
                    <a16:rowId xmlns:a16="http://schemas.microsoft.com/office/drawing/2014/main" val="319321456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412628" y="1772816"/>
            <a:ext cx="70879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对于右图的基本块 （假定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d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在基本块的出口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是活跃的），上述算法可生成如下代码序列：</a:t>
            </a:r>
          </a:p>
        </p:txBody>
      </p:sp>
      <p:sp>
        <p:nvSpPr>
          <p:cNvPr id="80900" name="Rectangle 17"/>
          <p:cNvSpPr>
            <a:spLocks noChangeArrowheads="1"/>
          </p:cNvSpPr>
          <p:nvPr/>
        </p:nvSpPr>
        <p:spPr bwMode="auto">
          <a:xfrm>
            <a:off x="7465422" y="1046526"/>
            <a:ext cx="14255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0" dirty="0">
                <a:ea typeface="楷体_GB2312" pitchFamily="49" charset="-122"/>
              </a:rPr>
              <a:t>t := a - b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0" dirty="0">
                <a:ea typeface="楷体_GB2312" pitchFamily="49" charset="-122"/>
              </a:rPr>
              <a:t>a := b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0" dirty="0">
                <a:ea typeface="楷体_GB2312" pitchFamily="49" charset="-122"/>
              </a:rPr>
              <a:t>u := a - c v := t + u d := v + u</a:t>
            </a:r>
          </a:p>
        </p:txBody>
      </p:sp>
      <p:sp>
        <p:nvSpPr>
          <p:cNvPr id="80914" name="Rectangle 20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  <p:sp>
        <p:nvSpPr>
          <p:cNvPr id="19" name="Text Box 2">
            <a:hlinkClick r:id="rId2" action="ppaction://hlinksldjump"/>
            <a:extLst>
              <a:ext uri="{FF2B5EF4-FFF2-40B4-BE49-F238E27FC236}">
                <a16:creationId xmlns:a16="http://schemas.microsoft.com/office/drawing/2014/main" id="{D74D6641-86D5-4A7E-A7AE-2E13AE812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16033"/>
            <a:ext cx="64910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简单代码生成算法的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另</a:t>
            </a:r>
            <a:r>
              <a:rPr lang="zh-CN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一个例子</a:t>
            </a:r>
            <a:endParaRPr lang="zh-CN" altLang="en-US" sz="32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51A4381-4B3C-41C9-800A-ADABF77B4AA5}"/>
              </a:ext>
            </a:extLst>
          </p:cNvPr>
          <p:cNvGraphicFramePr>
            <a:graphicFrameLocks noGrp="1"/>
          </p:cNvGraphicFramePr>
          <p:nvPr/>
        </p:nvGraphicFramePr>
        <p:xfrm>
          <a:off x="1056432" y="2676521"/>
          <a:ext cx="7404000" cy="413685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777596">
                  <a:extLst>
                    <a:ext uri="{9D8B030D-6E8A-4147-A177-3AD203B41FA5}">
                      <a16:colId xmlns:a16="http://schemas.microsoft.com/office/drawing/2014/main" val="261319675"/>
                    </a:ext>
                  </a:extLst>
                </a:gridCol>
                <a:gridCol w="2231654">
                  <a:extLst>
                    <a:ext uri="{9D8B030D-6E8A-4147-A177-3AD203B41FA5}">
                      <a16:colId xmlns:a16="http://schemas.microsoft.com/office/drawing/2014/main" val="2233408808"/>
                    </a:ext>
                  </a:extLst>
                </a:gridCol>
                <a:gridCol w="1594550">
                  <a:extLst>
                    <a:ext uri="{9D8B030D-6E8A-4147-A177-3AD203B41FA5}">
                      <a16:colId xmlns:a16="http://schemas.microsoft.com/office/drawing/2014/main" val="333549133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972492721"/>
                    </a:ext>
                  </a:extLst>
                </a:gridCol>
              </a:tblGrid>
              <a:tr h="44851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1" kern="1200" dirty="0">
                          <a:solidFill>
                            <a:srgbClr val="80008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语句</a:t>
                      </a: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1" kern="1200" dirty="0">
                          <a:solidFill>
                            <a:srgbClr val="80008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生成的代码</a:t>
                      </a:r>
                      <a:r>
                        <a:rPr lang="en-US" sz="1800" b="1" kern="1200" dirty="0">
                          <a:solidFill>
                            <a:srgbClr val="80008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 </a:t>
                      </a:r>
                      <a:endParaRPr lang="zh-CN" altLang="en-US" sz="1800" b="1" kern="1200" dirty="0">
                        <a:solidFill>
                          <a:srgbClr val="800080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1" kern="1200" dirty="0">
                          <a:solidFill>
                            <a:srgbClr val="80008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寄存器描述</a:t>
                      </a: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800" b="1" kern="1200" dirty="0">
                          <a:solidFill>
                            <a:srgbClr val="800080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变量地址描述</a:t>
                      </a:r>
                    </a:p>
                  </a:txBody>
                  <a:tcPr marL="17663" marR="17663" marT="0" marB="0"/>
                </a:tc>
                <a:extLst>
                  <a:ext uri="{0D108BD9-81ED-4DB2-BD59-A6C34878D82A}">
                    <a16:rowId xmlns:a16="http://schemas.microsoft.com/office/drawing/2014/main" val="1260738992"/>
                  </a:ext>
                </a:extLst>
              </a:tr>
              <a:tr h="76226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rgbClr val="333399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t: = a</a:t>
                      </a:r>
                      <a:r>
                        <a:rPr lang="zh-CN" altLang="en-US" sz="1600" b="0" kern="1200" dirty="0">
                          <a:solidFill>
                            <a:srgbClr val="333399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－</a:t>
                      </a:r>
                      <a:r>
                        <a:rPr lang="en-US" sz="1600" b="0" kern="1200" dirty="0">
                          <a:solidFill>
                            <a:srgbClr val="333399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b</a:t>
                      </a:r>
                      <a:endParaRPr lang="zh-CN" altLang="en-US" sz="1600" b="0" kern="1200" dirty="0">
                        <a:solidFill>
                          <a:srgbClr val="333399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LD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</a:t>
                      </a:r>
                      <a:r>
                        <a:rPr lang="en-US" sz="1600" b="0" kern="1200" dirty="0">
                          <a:solidFill>
                            <a:srgbClr val="333399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a</a:t>
                      </a:r>
                      <a:endParaRPr lang="zh-CN" altLang="en-US" sz="1600" b="0" kern="1200" dirty="0">
                        <a:solidFill>
                          <a:srgbClr val="333399"/>
                        </a:solidFill>
                        <a:effectLst/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LD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b</a:t>
                      </a:r>
                      <a:endParaRPr 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SUB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包含：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t</a:t>
                      </a:r>
                      <a:endParaRPr lang="en-US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包含： 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b</a:t>
                      </a:r>
                      <a:endParaRPr 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a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在：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a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</a:t>
                      </a:r>
                      <a:endParaRPr lang="en-US" alt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b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在：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b, 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t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在：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extLst>
                  <a:ext uri="{0D108BD9-81ED-4DB2-BD59-A6C34878D82A}">
                    <a16:rowId xmlns:a16="http://schemas.microsoft.com/office/drawing/2014/main" val="3160892823"/>
                  </a:ext>
                </a:extLst>
              </a:tr>
              <a:tr h="284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a := b</a:t>
                      </a:r>
                      <a:endParaRPr 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b="0" baseline="-2500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包含：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t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包含：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b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，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a</a:t>
                      </a:r>
                      <a:endParaRPr lang="zh-CN" alt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a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在：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</a:t>
                      </a:r>
                      <a:endParaRPr lang="en-US" alt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b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在：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b, 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t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在：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endParaRPr lang="zh-CN" alt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extLst>
                  <a:ext uri="{0D108BD9-81ED-4DB2-BD59-A6C34878D82A}">
                    <a16:rowId xmlns:a16="http://schemas.microsoft.com/office/drawing/2014/main" val="122377925"/>
                  </a:ext>
                </a:extLst>
              </a:tr>
              <a:tr h="4790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u: = a</a:t>
                      </a:r>
                      <a:r>
                        <a:rPr 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－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c</a:t>
                      </a:r>
                      <a:endParaRPr 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LD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c</a:t>
                      </a:r>
                      <a:endParaRPr 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SUB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包含：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t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包含：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b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，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包含：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u</a:t>
                      </a: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b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在：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b, 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t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在：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u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在：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extLst>
                  <a:ext uri="{0D108BD9-81ED-4DB2-BD59-A6C34878D82A}">
                    <a16:rowId xmlns:a16="http://schemas.microsoft.com/office/drawing/2014/main" val="3733654799"/>
                  </a:ext>
                </a:extLst>
              </a:tr>
              <a:tr h="43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v: = t</a:t>
                      </a:r>
                      <a:r>
                        <a:rPr 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＋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u</a:t>
                      </a:r>
                      <a:endParaRPr 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ADD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包含：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v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包含：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b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，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包含：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u</a:t>
                      </a: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b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在：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b, 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v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在：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u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在：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extLst>
                  <a:ext uri="{0D108BD9-81ED-4DB2-BD59-A6C34878D82A}">
                    <a16:rowId xmlns:a16="http://schemas.microsoft.com/office/drawing/2014/main" val="2325105563"/>
                  </a:ext>
                </a:extLst>
              </a:tr>
              <a:tr h="7175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d: = v</a:t>
                      </a:r>
                      <a:r>
                        <a:rPr 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＋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u</a:t>
                      </a:r>
                      <a:endParaRPr 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ADD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R</a:t>
                      </a:r>
                      <a:r>
                        <a:rPr lang="en-US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endParaRPr lang="en-US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ST 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, d</a:t>
                      </a:r>
                      <a:endParaRPr lang="zh-CN" altLang="zh-CN" sz="1600" b="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0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包含：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v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包含：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b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，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包含：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u</a:t>
                      </a:r>
                    </a:p>
                  </a:txBody>
                  <a:tcPr marL="17663" marR="17663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b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在：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b, 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1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 u </a:t>
                      </a:r>
                      <a:r>
                        <a:rPr lang="zh-CN" altLang="en-US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在： </a:t>
                      </a:r>
                      <a:r>
                        <a:rPr lang="en-US" altLang="zh-CN" sz="1600" b="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R</a:t>
                      </a:r>
                      <a:r>
                        <a:rPr lang="en-US" altLang="zh-CN" sz="1600" b="0" baseline="-25000" dirty="0">
                          <a:solidFill>
                            <a:srgbClr val="333399"/>
                          </a:solidFill>
                          <a:effectLst/>
                          <a:latin typeface="Arial" panose="020B0604020202020204" pitchFamily="34" charset="0"/>
                          <a:ea typeface="华文楷体" panose="02010600040101010101" pitchFamily="2" charset="-122"/>
                        </a:rPr>
                        <a:t>2</a:t>
                      </a:r>
                      <a:endParaRPr lang="zh-CN" altLang="en-US" sz="1600" b="0" kern="1200" dirty="0">
                        <a:solidFill>
                          <a:srgbClr val="333399"/>
                        </a:solidFill>
                        <a:effectLst/>
                        <a:latin typeface="Arial" panose="020B060402020202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17663" marR="17663" marT="0" marB="0"/>
                </a:tc>
                <a:extLst>
                  <a:ext uri="{0D108BD9-81ED-4DB2-BD59-A6C34878D82A}">
                    <a16:rowId xmlns:a16="http://schemas.microsoft.com/office/drawing/2014/main" val="3193214569"/>
                  </a:ext>
                </a:extLst>
              </a:tr>
            </a:tbl>
          </a:graphicData>
        </a:graphic>
      </p:graphicFrame>
      <p:sp>
        <p:nvSpPr>
          <p:cNvPr id="80902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3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4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5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8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9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0" name="AutoShape 1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1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2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3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1042988" y="1916113"/>
            <a:ext cx="7777484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表达式树的求值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b="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Ershov</a:t>
            </a:r>
            <a:r>
              <a:rPr lang="en-US" altLang="zh-CN" sz="2400" b="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数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</a:rPr>
              <a:t>表达式求值时所需寄存器数目的最小值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933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8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9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0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1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2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3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5" name="Rectangle 17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  <p:sp>
        <p:nvSpPr>
          <p:cNvPr id="18" name="Oval 49"/>
          <p:cNvSpPr>
            <a:spLocks noChangeArrowheads="1"/>
          </p:cNvSpPr>
          <p:nvPr/>
        </p:nvSpPr>
        <p:spPr bwMode="auto">
          <a:xfrm>
            <a:off x="2885728" y="403991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19" name="Oval 50"/>
          <p:cNvSpPr>
            <a:spLocks noChangeArrowheads="1"/>
          </p:cNvSpPr>
          <p:nvPr/>
        </p:nvSpPr>
        <p:spPr bwMode="auto">
          <a:xfrm>
            <a:off x="4796408" y="484280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20" name="Oval 52"/>
          <p:cNvSpPr>
            <a:spLocks noChangeArrowheads="1"/>
          </p:cNvSpPr>
          <p:nvPr/>
        </p:nvSpPr>
        <p:spPr bwMode="auto">
          <a:xfrm>
            <a:off x="5638800" y="4046039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cs typeface="Arial" pitchFamily="34" charset="0"/>
                <a:sym typeface="Symbol" pitchFamily="18" charset="2"/>
              </a:rPr>
              <a:t>–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21" name="Oval 53"/>
          <p:cNvSpPr>
            <a:spLocks noChangeArrowheads="1"/>
          </p:cNvSpPr>
          <p:nvPr/>
        </p:nvSpPr>
        <p:spPr bwMode="auto">
          <a:xfrm>
            <a:off x="4191000" y="3436439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</a:t>
            </a:r>
          </a:p>
        </p:txBody>
      </p:sp>
      <p:sp>
        <p:nvSpPr>
          <p:cNvPr id="22" name="Oval 55"/>
          <p:cNvSpPr>
            <a:spLocks noChangeArrowheads="1"/>
          </p:cNvSpPr>
          <p:nvPr/>
        </p:nvSpPr>
        <p:spPr bwMode="auto">
          <a:xfrm>
            <a:off x="2123728" y="480191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23" name="Oval 56"/>
          <p:cNvSpPr>
            <a:spLocks noChangeArrowheads="1"/>
          </p:cNvSpPr>
          <p:nvPr/>
        </p:nvSpPr>
        <p:spPr bwMode="auto">
          <a:xfrm>
            <a:off x="3647728" y="480191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24" name="Oval 57"/>
          <p:cNvSpPr>
            <a:spLocks noChangeArrowheads="1"/>
          </p:cNvSpPr>
          <p:nvPr/>
        </p:nvSpPr>
        <p:spPr bwMode="auto">
          <a:xfrm>
            <a:off x="6588224" y="4833072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c</a:t>
            </a:r>
          </a:p>
        </p:txBody>
      </p:sp>
      <p:sp>
        <p:nvSpPr>
          <p:cNvPr id="25" name="Oval 58"/>
          <p:cNvSpPr>
            <a:spLocks noChangeArrowheads="1"/>
          </p:cNvSpPr>
          <p:nvPr/>
        </p:nvSpPr>
        <p:spPr bwMode="auto">
          <a:xfrm>
            <a:off x="4114800" y="5710974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d</a:t>
            </a:r>
          </a:p>
        </p:txBody>
      </p:sp>
      <p:sp>
        <p:nvSpPr>
          <p:cNvPr id="26" name="Oval 59"/>
          <p:cNvSpPr>
            <a:spLocks noChangeArrowheads="1"/>
          </p:cNvSpPr>
          <p:nvPr/>
        </p:nvSpPr>
        <p:spPr bwMode="auto">
          <a:xfrm>
            <a:off x="5842992" y="5710974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e</a:t>
            </a:r>
          </a:p>
        </p:txBody>
      </p:sp>
      <p:sp>
        <p:nvSpPr>
          <p:cNvPr id="27" name="Line 61"/>
          <p:cNvSpPr>
            <a:spLocks noChangeShapeType="1"/>
          </p:cNvSpPr>
          <p:nvPr/>
        </p:nvSpPr>
        <p:spPr bwMode="auto">
          <a:xfrm flipH="1">
            <a:off x="3276600" y="3674114"/>
            <a:ext cx="914400" cy="43468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Line 62"/>
          <p:cNvSpPr>
            <a:spLocks noChangeShapeType="1"/>
          </p:cNvSpPr>
          <p:nvPr/>
        </p:nvSpPr>
        <p:spPr bwMode="auto">
          <a:xfrm>
            <a:off x="4648200" y="3674114"/>
            <a:ext cx="1066800" cy="43468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Line 63"/>
          <p:cNvSpPr>
            <a:spLocks noChangeShapeType="1"/>
          </p:cNvSpPr>
          <p:nvPr/>
        </p:nvSpPr>
        <p:spPr bwMode="auto">
          <a:xfrm flipH="1">
            <a:off x="2504728" y="4357544"/>
            <a:ext cx="457200" cy="50713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Line 66"/>
          <p:cNvSpPr>
            <a:spLocks noChangeShapeType="1"/>
          </p:cNvSpPr>
          <p:nvPr/>
        </p:nvSpPr>
        <p:spPr bwMode="auto">
          <a:xfrm flipH="1">
            <a:off x="5076056" y="4329016"/>
            <a:ext cx="576064" cy="504056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Line 67"/>
          <p:cNvSpPr>
            <a:spLocks noChangeShapeType="1"/>
          </p:cNvSpPr>
          <p:nvPr/>
        </p:nvSpPr>
        <p:spPr bwMode="auto">
          <a:xfrm flipH="1">
            <a:off x="4474840" y="5203842"/>
            <a:ext cx="457200" cy="50713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Line 68"/>
          <p:cNvSpPr>
            <a:spLocks noChangeShapeType="1"/>
          </p:cNvSpPr>
          <p:nvPr/>
        </p:nvSpPr>
        <p:spPr bwMode="auto">
          <a:xfrm flipH="1" flipV="1">
            <a:off x="3266728" y="4357544"/>
            <a:ext cx="457200" cy="50713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Line 71"/>
          <p:cNvSpPr>
            <a:spLocks noChangeShapeType="1"/>
          </p:cNvSpPr>
          <p:nvPr/>
        </p:nvSpPr>
        <p:spPr bwMode="auto">
          <a:xfrm>
            <a:off x="5194920" y="5134910"/>
            <a:ext cx="792088" cy="576064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Line 72"/>
          <p:cNvSpPr>
            <a:spLocks noChangeShapeType="1"/>
          </p:cNvSpPr>
          <p:nvPr/>
        </p:nvSpPr>
        <p:spPr bwMode="auto">
          <a:xfrm>
            <a:off x="6084168" y="4329016"/>
            <a:ext cx="648072" cy="504056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4724400" y="328498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3</a:t>
            </a:r>
          </a:p>
        </p:txBody>
      </p:sp>
      <p:sp>
        <p:nvSpPr>
          <p:cNvPr id="36" name="Rectangle 75"/>
          <p:cNvSpPr>
            <a:spLocks noChangeArrowheads="1"/>
          </p:cNvSpPr>
          <p:nvPr/>
        </p:nvSpPr>
        <p:spPr bwMode="auto">
          <a:xfrm>
            <a:off x="6096000" y="389458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2</a:t>
            </a:r>
          </a:p>
        </p:txBody>
      </p:sp>
      <p:sp>
        <p:nvSpPr>
          <p:cNvPr id="37" name="Rectangle 76"/>
          <p:cNvSpPr>
            <a:spLocks noChangeArrowheads="1"/>
          </p:cNvSpPr>
          <p:nvPr/>
        </p:nvSpPr>
        <p:spPr bwMode="auto">
          <a:xfrm>
            <a:off x="5298107" y="4897646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2</a:t>
            </a:r>
          </a:p>
        </p:txBody>
      </p:sp>
      <p:sp>
        <p:nvSpPr>
          <p:cNvPr id="38" name="Rectangle 77"/>
          <p:cNvSpPr>
            <a:spLocks noChangeArrowheads="1"/>
          </p:cNvSpPr>
          <p:nvPr/>
        </p:nvSpPr>
        <p:spPr bwMode="auto">
          <a:xfrm>
            <a:off x="7098308" y="4905080"/>
            <a:ext cx="35401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39" name="Rectangle 78"/>
          <p:cNvSpPr>
            <a:spLocks noChangeArrowheads="1"/>
          </p:cNvSpPr>
          <p:nvPr/>
        </p:nvSpPr>
        <p:spPr bwMode="auto">
          <a:xfrm>
            <a:off x="2580928" y="3824960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2</a:t>
            </a:r>
          </a:p>
        </p:txBody>
      </p:sp>
      <p:sp>
        <p:nvSpPr>
          <p:cNvPr id="40" name="Rectangle 73"/>
          <p:cNvSpPr>
            <a:spLocks noChangeArrowheads="1"/>
          </p:cNvSpPr>
          <p:nvPr/>
        </p:nvSpPr>
        <p:spPr bwMode="auto">
          <a:xfrm>
            <a:off x="6156176" y="5977766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41" name="Rectangle 73"/>
          <p:cNvSpPr>
            <a:spLocks noChangeArrowheads="1"/>
          </p:cNvSpPr>
          <p:nvPr/>
        </p:nvSpPr>
        <p:spPr bwMode="auto">
          <a:xfrm>
            <a:off x="3779912" y="5985200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42" name="Rectangle 73"/>
          <p:cNvSpPr>
            <a:spLocks noChangeArrowheads="1"/>
          </p:cNvSpPr>
          <p:nvPr/>
        </p:nvSpPr>
        <p:spPr bwMode="auto">
          <a:xfrm>
            <a:off x="3347864" y="4977088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43" name="Rectangle 73"/>
          <p:cNvSpPr>
            <a:spLocks noChangeArrowheads="1"/>
          </p:cNvSpPr>
          <p:nvPr/>
        </p:nvSpPr>
        <p:spPr bwMode="auto">
          <a:xfrm>
            <a:off x="1763688" y="4977088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4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2000" y="1196752"/>
            <a:ext cx="37379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高效使用寄存器</a:t>
            </a:r>
            <a:endParaRPr lang="zh-CN" altLang="en-US" sz="32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1042988" y="1916113"/>
            <a:ext cx="4105076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表达式树的求值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b="0" dirty="0" err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Sethi-Ullman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算法</a:t>
            </a:r>
          </a:p>
        </p:txBody>
      </p:sp>
      <p:sp>
        <p:nvSpPr>
          <p:cNvPr id="9933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8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9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0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1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2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3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5" name="Rectangle 17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  <p:sp>
        <p:nvSpPr>
          <p:cNvPr id="44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62000" y="1196752"/>
            <a:ext cx="37379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高效使用寄存器</a:t>
            </a:r>
            <a:endParaRPr lang="zh-CN" altLang="en-US" sz="32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45" name="Oval 49"/>
          <p:cNvSpPr>
            <a:spLocks noChangeArrowheads="1"/>
          </p:cNvSpPr>
          <p:nvPr/>
        </p:nvSpPr>
        <p:spPr bwMode="auto">
          <a:xfrm>
            <a:off x="1661592" y="403991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46" name="Oval 50"/>
          <p:cNvSpPr>
            <a:spLocks noChangeArrowheads="1"/>
          </p:cNvSpPr>
          <p:nvPr/>
        </p:nvSpPr>
        <p:spPr bwMode="auto">
          <a:xfrm>
            <a:off x="3572272" y="484280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47" name="Oval 52"/>
          <p:cNvSpPr>
            <a:spLocks noChangeArrowheads="1"/>
          </p:cNvSpPr>
          <p:nvPr/>
        </p:nvSpPr>
        <p:spPr bwMode="auto">
          <a:xfrm>
            <a:off x="4414664" y="4046039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rgbClr val="800080"/>
                </a:solidFill>
                <a:cs typeface="Arial" pitchFamily="34" charset="0"/>
                <a:sym typeface="Symbol" pitchFamily="18" charset="2"/>
              </a:rPr>
              <a:t>–</a:t>
            </a:r>
            <a:endParaRPr lang="en-US" altLang="zh-CN" sz="2000" b="0" dirty="0">
              <a:solidFill>
                <a:srgbClr val="800080"/>
              </a:solidFill>
            </a:endParaRPr>
          </a:p>
        </p:txBody>
      </p:sp>
      <p:sp>
        <p:nvSpPr>
          <p:cNvPr id="48" name="Oval 53"/>
          <p:cNvSpPr>
            <a:spLocks noChangeArrowheads="1"/>
          </p:cNvSpPr>
          <p:nvPr/>
        </p:nvSpPr>
        <p:spPr bwMode="auto">
          <a:xfrm>
            <a:off x="2966864" y="3436439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</a:t>
            </a:r>
          </a:p>
        </p:txBody>
      </p:sp>
      <p:sp>
        <p:nvSpPr>
          <p:cNvPr id="49" name="Oval 55"/>
          <p:cNvSpPr>
            <a:spLocks noChangeArrowheads="1"/>
          </p:cNvSpPr>
          <p:nvPr/>
        </p:nvSpPr>
        <p:spPr bwMode="auto">
          <a:xfrm>
            <a:off x="899592" y="480191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50" name="Oval 56"/>
          <p:cNvSpPr>
            <a:spLocks noChangeArrowheads="1"/>
          </p:cNvSpPr>
          <p:nvPr/>
        </p:nvSpPr>
        <p:spPr bwMode="auto">
          <a:xfrm>
            <a:off x="2423592" y="480191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51" name="Oval 57"/>
          <p:cNvSpPr>
            <a:spLocks noChangeArrowheads="1"/>
          </p:cNvSpPr>
          <p:nvPr/>
        </p:nvSpPr>
        <p:spPr bwMode="auto">
          <a:xfrm>
            <a:off x="5364088" y="4833072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c</a:t>
            </a:r>
          </a:p>
        </p:txBody>
      </p:sp>
      <p:sp>
        <p:nvSpPr>
          <p:cNvPr id="52" name="Oval 58"/>
          <p:cNvSpPr>
            <a:spLocks noChangeArrowheads="1"/>
          </p:cNvSpPr>
          <p:nvPr/>
        </p:nvSpPr>
        <p:spPr bwMode="auto">
          <a:xfrm>
            <a:off x="2890664" y="5710974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d</a:t>
            </a:r>
          </a:p>
        </p:txBody>
      </p:sp>
      <p:sp>
        <p:nvSpPr>
          <p:cNvPr id="53" name="Oval 59"/>
          <p:cNvSpPr>
            <a:spLocks noChangeArrowheads="1"/>
          </p:cNvSpPr>
          <p:nvPr/>
        </p:nvSpPr>
        <p:spPr bwMode="auto">
          <a:xfrm>
            <a:off x="4618856" y="5710974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e</a:t>
            </a:r>
          </a:p>
        </p:txBody>
      </p:sp>
      <p:sp>
        <p:nvSpPr>
          <p:cNvPr id="54" name="Line 61"/>
          <p:cNvSpPr>
            <a:spLocks noChangeShapeType="1"/>
          </p:cNvSpPr>
          <p:nvPr/>
        </p:nvSpPr>
        <p:spPr bwMode="auto">
          <a:xfrm flipH="1">
            <a:off x="2052464" y="3674114"/>
            <a:ext cx="914400" cy="43468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Line 62"/>
          <p:cNvSpPr>
            <a:spLocks noChangeShapeType="1"/>
          </p:cNvSpPr>
          <p:nvPr/>
        </p:nvSpPr>
        <p:spPr bwMode="auto">
          <a:xfrm>
            <a:off x="3424064" y="3674114"/>
            <a:ext cx="1066800" cy="43468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Line 63"/>
          <p:cNvSpPr>
            <a:spLocks noChangeShapeType="1"/>
          </p:cNvSpPr>
          <p:nvPr/>
        </p:nvSpPr>
        <p:spPr bwMode="auto">
          <a:xfrm flipH="1">
            <a:off x="1280592" y="4357544"/>
            <a:ext cx="457200" cy="50713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Line 66"/>
          <p:cNvSpPr>
            <a:spLocks noChangeShapeType="1"/>
          </p:cNvSpPr>
          <p:nvPr/>
        </p:nvSpPr>
        <p:spPr bwMode="auto">
          <a:xfrm flipH="1">
            <a:off x="3851920" y="4329016"/>
            <a:ext cx="576064" cy="504056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Line 67"/>
          <p:cNvSpPr>
            <a:spLocks noChangeShapeType="1"/>
          </p:cNvSpPr>
          <p:nvPr/>
        </p:nvSpPr>
        <p:spPr bwMode="auto">
          <a:xfrm flipH="1">
            <a:off x="3250704" y="5203842"/>
            <a:ext cx="457200" cy="50713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Line 68"/>
          <p:cNvSpPr>
            <a:spLocks noChangeShapeType="1"/>
          </p:cNvSpPr>
          <p:nvPr/>
        </p:nvSpPr>
        <p:spPr bwMode="auto">
          <a:xfrm flipH="1" flipV="1">
            <a:off x="2042592" y="4357544"/>
            <a:ext cx="457200" cy="50713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0" name="Line 71"/>
          <p:cNvSpPr>
            <a:spLocks noChangeShapeType="1"/>
          </p:cNvSpPr>
          <p:nvPr/>
        </p:nvSpPr>
        <p:spPr bwMode="auto">
          <a:xfrm>
            <a:off x="3970784" y="5134910"/>
            <a:ext cx="792088" cy="576064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1" name="Line 72"/>
          <p:cNvSpPr>
            <a:spLocks noChangeShapeType="1"/>
          </p:cNvSpPr>
          <p:nvPr/>
        </p:nvSpPr>
        <p:spPr bwMode="auto">
          <a:xfrm>
            <a:off x="4860032" y="4329016"/>
            <a:ext cx="648072" cy="504056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2" name="Rectangle 73"/>
          <p:cNvSpPr>
            <a:spLocks noChangeArrowheads="1"/>
          </p:cNvSpPr>
          <p:nvPr/>
        </p:nvSpPr>
        <p:spPr bwMode="auto">
          <a:xfrm>
            <a:off x="3500264" y="328498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3</a:t>
            </a:r>
          </a:p>
        </p:txBody>
      </p:sp>
      <p:sp>
        <p:nvSpPr>
          <p:cNvPr id="63" name="Rectangle 75"/>
          <p:cNvSpPr>
            <a:spLocks noChangeArrowheads="1"/>
          </p:cNvSpPr>
          <p:nvPr/>
        </p:nvSpPr>
        <p:spPr bwMode="auto">
          <a:xfrm>
            <a:off x="4871864" y="389458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2</a:t>
            </a:r>
          </a:p>
        </p:txBody>
      </p:sp>
      <p:sp>
        <p:nvSpPr>
          <p:cNvPr id="64" name="Rectangle 76"/>
          <p:cNvSpPr>
            <a:spLocks noChangeArrowheads="1"/>
          </p:cNvSpPr>
          <p:nvPr/>
        </p:nvSpPr>
        <p:spPr bwMode="auto">
          <a:xfrm>
            <a:off x="4073971" y="4897646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2</a:t>
            </a:r>
          </a:p>
        </p:txBody>
      </p:sp>
      <p:sp>
        <p:nvSpPr>
          <p:cNvPr id="65" name="Rectangle 77"/>
          <p:cNvSpPr>
            <a:spLocks noChangeArrowheads="1"/>
          </p:cNvSpPr>
          <p:nvPr/>
        </p:nvSpPr>
        <p:spPr bwMode="auto">
          <a:xfrm>
            <a:off x="5874172" y="4905080"/>
            <a:ext cx="35401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66" name="Rectangle 78"/>
          <p:cNvSpPr>
            <a:spLocks noChangeArrowheads="1"/>
          </p:cNvSpPr>
          <p:nvPr/>
        </p:nvSpPr>
        <p:spPr bwMode="auto">
          <a:xfrm>
            <a:off x="1356792" y="3824960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2</a:t>
            </a:r>
          </a:p>
        </p:txBody>
      </p:sp>
      <p:sp>
        <p:nvSpPr>
          <p:cNvPr id="67" name="Rectangle 73"/>
          <p:cNvSpPr>
            <a:spLocks noChangeArrowheads="1"/>
          </p:cNvSpPr>
          <p:nvPr/>
        </p:nvSpPr>
        <p:spPr bwMode="auto">
          <a:xfrm>
            <a:off x="4932040" y="5977766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68" name="Rectangle 73"/>
          <p:cNvSpPr>
            <a:spLocks noChangeArrowheads="1"/>
          </p:cNvSpPr>
          <p:nvPr/>
        </p:nvSpPr>
        <p:spPr bwMode="auto">
          <a:xfrm>
            <a:off x="2555776" y="5985200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69" name="Rectangle 73"/>
          <p:cNvSpPr>
            <a:spLocks noChangeArrowheads="1"/>
          </p:cNvSpPr>
          <p:nvPr/>
        </p:nvSpPr>
        <p:spPr bwMode="auto">
          <a:xfrm>
            <a:off x="2123728" y="4977088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70" name="Rectangle 73"/>
          <p:cNvSpPr>
            <a:spLocks noChangeArrowheads="1"/>
          </p:cNvSpPr>
          <p:nvPr/>
        </p:nvSpPr>
        <p:spPr bwMode="auto">
          <a:xfrm>
            <a:off x="539552" y="4977088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71" name="矩形 70"/>
          <p:cNvSpPr/>
          <p:nvPr/>
        </p:nvSpPr>
        <p:spPr>
          <a:xfrm>
            <a:off x="5868144" y="1502782"/>
            <a:ext cx="2736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>
                <a:latin typeface="+mn-lt"/>
                <a:ea typeface="宋体"/>
              </a:rPr>
              <a:t>LD    R</a:t>
            </a:r>
            <a:r>
              <a:rPr lang="en-US" altLang="zh-CN" sz="2000" b="0" kern="100" baseline="-25000" dirty="0">
                <a:latin typeface="+mn-lt"/>
                <a:ea typeface="宋体"/>
              </a:rPr>
              <a:t>0</a:t>
            </a:r>
            <a:r>
              <a:rPr lang="en-US" altLang="zh-CN" sz="2000" b="0" kern="100" dirty="0">
                <a:latin typeface="+mn-lt"/>
                <a:ea typeface="宋体"/>
              </a:rPr>
              <a:t>, a</a:t>
            </a:r>
            <a:endParaRPr lang="zh-CN" altLang="zh-CN" sz="2000" b="0" kern="100" dirty="0">
              <a:latin typeface="+mn-lt"/>
              <a:ea typeface="宋体"/>
            </a:endParaRPr>
          </a:p>
          <a:p>
            <a:pPr marL="26670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>
                <a:latin typeface="+mn-lt"/>
                <a:ea typeface="宋体"/>
              </a:rPr>
              <a:t>LD    R</a:t>
            </a:r>
            <a:r>
              <a:rPr lang="en-US" altLang="zh-CN" sz="2000" b="0" kern="100" baseline="-25000" dirty="0">
                <a:latin typeface="+mn-lt"/>
                <a:ea typeface="宋体"/>
              </a:rPr>
              <a:t>1</a:t>
            </a:r>
            <a:r>
              <a:rPr lang="en-US" altLang="zh-CN" sz="2000" b="0" kern="100" dirty="0">
                <a:latin typeface="+mn-lt"/>
                <a:ea typeface="宋体"/>
              </a:rPr>
              <a:t>, b</a:t>
            </a:r>
            <a:endParaRPr lang="zh-CN" altLang="zh-CN" sz="2000" b="0" kern="100" dirty="0">
              <a:latin typeface="+mn-lt"/>
              <a:ea typeface="宋体"/>
            </a:endParaRPr>
          </a:p>
          <a:p>
            <a:pPr marL="26670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>
                <a:latin typeface="+mn-lt"/>
                <a:ea typeface="宋体"/>
              </a:rPr>
              <a:t>ADD    R</a:t>
            </a:r>
            <a:r>
              <a:rPr lang="en-US" altLang="zh-CN" sz="2000" b="0" kern="100" baseline="-25000" dirty="0">
                <a:latin typeface="+mn-lt"/>
                <a:ea typeface="宋体"/>
              </a:rPr>
              <a:t>0</a:t>
            </a:r>
            <a:r>
              <a:rPr lang="en-US" altLang="zh-CN" sz="2000" b="0" kern="100" dirty="0">
                <a:latin typeface="+mn-lt"/>
                <a:ea typeface="宋体"/>
              </a:rPr>
              <a:t>, R</a:t>
            </a:r>
            <a:r>
              <a:rPr lang="en-US" altLang="zh-CN" sz="2000" b="0" kern="100" baseline="-25000" dirty="0">
                <a:latin typeface="+mn-lt"/>
                <a:ea typeface="宋体"/>
              </a:rPr>
              <a:t>0</a:t>
            </a:r>
            <a:r>
              <a:rPr lang="en-US" altLang="zh-CN" sz="2000" b="0" kern="100" dirty="0">
                <a:latin typeface="+mn-lt"/>
                <a:ea typeface="宋体"/>
              </a:rPr>
              <a:t>, R</a:t>
            </a:r>
            <a:r>
              <a:rPr lang="en-US" altLang="zh-CN" sz="2000" b="0" kern="100" baseline="-25000" dirty="0">
                <a:latin typeface="+mn-lt"/>
                <a:ea typeface="宋体"/>
              </a:rPr>
              <a:t>1</a:t>
            </a:r>
            <a:endParaRPr lang="zh-CN" altLang="zh-CN" sz="2000" b="0" kern="100" dirty="0">
              <a:latin typeface="+mn-lt"/>
              <a:ea typeface="宋体"/>
            </a:endParaRPr>
          </a:p>
          <a:p>
            <a:pPr marL="26670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>
                <a:latin typeface="+mn-lt"/>
                <a:ea typeface="宋体"/>
              </a:rPr>
              <a:t>LD    R</a:t>
            </a:r>
            <a:r>
              <a:rPr lang="en-US" altLang="zh-CN" sz="2000" b="0" kern="100" baseline="-25000" dirty="0">
                <a:latin typeface="+mn-lt"/>
                <a:ea typeface="宋体"/>
              </a:rPr>
              <a:t>1</a:t>
            </a:r>
            <a:r>
              <a:rPr lang="en-US" altLang="zh-CN" sz="2000" b="0" kern="100" dirty="0">
                <a:latin typeface="+mn-lt"/>
                <a:ea typeface="宋体"/>
              </a:rPr>
              <a:t>, d</a:t>
            </a:r>
            <a:endParaRPr lang="zh-CN" altLang="zh-CN" sz="2000" b="0" kern="100" dirty="0">
              <a:latin typeface="+mn-lt"/>
              <a:ea typeface="宋体"/>
            </a:endParaRPr>
          </a:p>
          <a:p>
            <a:pPr marL="26670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>
                <a:latin typeface="+mn-lt"/>
                <a:ea typeface="宋体"/>
              </a:rPr>
              <a:t>LD    R</a:t>
            </a:r>
            <a:r>
              <a:rPr lang="en-US" altLang="zh-CN" sz="2000" b="0" kern="100" baseline="-25000" dirty="0">
                <a:latin typeface="+mn-lt"/>
                <a:ea typeface="宋体"/>
              </a:rPr>
              <a:t>2</a:t>
            </a:r>
            <a:r>
              <a:rPr lang="en-US" altLang="zh-CN" sz="2000" b="0" kern="100" dirty="0">
                <a:latin typeface="+mn-lt"/>
                <a:ea typeface="宋体"/>
              </a:rPr>
              <a:t>, e</a:t>
            </a:r>
            <a:endParaRPr lang="zh-CN" altLang="zh-CN" sz="2000" b="0" kern="100" dirty="0">
              <a:latin typeface="+mn-lt"/>
              <a:ea typeface="宋体"/>
            </a:endParaRPr>
          </a:p>
          <a:p>
            <a:pPr marL="26670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>
                <a:latin typeface="+mn-lt"/>
                <a:ea typeface="宋体"/>
              </a:rPr>
              <a:t>ADD    R</a:t>
            </a:r>
            <a:r>
              <a:rPr lang="en-US" altLang="zh-CN" sz="2000" b="0" kern="100" baseline="-25000" dirty="0">
                <a:latin typeface="+mn-lt"/>
                <a:ea typeface="宋体"/>
              </a:rPr>
              <a:t>1</a:t>
            </a:r>
            <a:r>
              <a:rPr lang="en-US" altLang="zh-CN" sz="2000" b="0" kern="100" dirty="0">
                <a:latin typeface="+mn-lt"/>
                <a:ea typeface="宋体"/>
              </a:rPr>
              <a:t>, R</a:t>
            </a:r>
            <a:r>
              <a:rPr lang="en-US" altLang="zh-CN" sz="2000" b="0" kern="100" baseline="-25000" dirty="0">
                <a:latin typeface="+mn-lt"/>
                <a:ea typeface="宋体"/>
              </a:rPr>
              <a:t>1</a:t>
            </a:r>
            <a:r>
              <a:rPr lang="en-US" altLang="zh-CN" sz="2000" b="0" kern="100" dirty="0">
                <a:latin typeface="+mn-lt"/>
                <a:ea typeface="宋体"/>
              </a:rPr>
              <a:t>, R</a:t>
            </a:r>
            <a:r>
              <a:rPr lang="en-US" altLang="zh-CN" sz="2000" b="0" kern="100" baseline="-25000" dirty="0">
                <a:latin typeface="+mn-lt"/>
                <a:ea typeface="宋体"/>
              </a:rPr>
              <a:t>2</a:t>
            </a:r>
            <a:endParaRPr lang="zh-CN" altLang="zh-CN" sz="2000" b="0" kern="100" dirty="0">
              <a:latin typeface="+mn-lt"/>
              <a:ea typeface="宋体"/>
            </a:endParaRPr>
          </a:p>
          <a:p>
            <a:pPr marL="26670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>
                <a:latin typeface="+mn-lt"/>
                <a:ea typeface="宋体"/>
              </a:rPr>
              <a:t>LD    R</a:t>
            </a:r>
            <a:r>
              <a:rPr lang="en-US" altLang="zh-CN" sz="2000" b="0" kern="100" baseline="-25000" dirty="0">
                <a:latin typeface="+mn-lt"/>
                <a:ea typeface="宋体"/>
              </a:rPr>
              <a:t>2</a:t>
            </a:r>
            <a:r>
              <a:rPr lang="en-US" altLang="zh-CN" sz="2000" b="0" kern="100" dirty="0">
                <a:latin typeface="+mn-lt"/>
                <a:ea typeface="宋体"/>
              </a:rPr>
              <a:t>, c</a:t>
            </a:r>
            <a:endParaRPr lang="zh-CN" altLang="zh-CN" sz="2000" b="0" kern="100" dirty="0">
              <a:latin typeface="+mn-lt"/>
              <a:ea typeface="宋体"/>
            </a:endParaRPr>
          </a:p>
          <a:p>
            <a:pPr marL="26670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>
                <a:latin typeface="+mn-lt"/>
                <a:ea typeface="宋体"/>
              </a:rPr>
              <a:t>SUB    R</a:t>
            </a:r>
            <a:r>
              <a:rPr lang="en-US" altLang="zh-CN" sz="2000" b="0" kern="100" baseline="-25000" dirty="0">
                <a:latin typeface="+mn-lt"/>
                <a:ea typeface="宋体"/>
              </a:rPr>
              <a:t>1</a:t>
            </a:r>
            <a:r>
              <a:rPr lang="en-US" altLang="zh-CN" sz="2000" b="0" kern="100" dirty="0">
                <a:latin typeface="+mn-lt"/>
                <a:ea typeface="宋体"/>
              </a:rPr>
              <a:t>, R</a:t>
            </a:r>
            <a:r>
              <a:rPr lang="en-US" altLang="zh-CN" sz="2000" b="0" kern="100" baseline="-25000" dirty="0">
                <a:latin typeface="+mn-lt"/>
                <a:ea typeface="宋体"/>
              </a:rPr>
              <a:t>1</a:t>
            </a:r>
            <a:r>
              <a:rPr lang="en-US" altLang="zh-CN" sz="2000" b="0" kern="100" dirty="0">
                <a:latin typeface="+mn-lt"/>
                <a:ea typeface="宋体"/>
              </a:rPr>
              <a:t>, R</a:t>
            </a:r>
            <a:r>
              <a:rPr lang="en-US" altLang="zh-CN" sz="2000" b="0" kern="100" baseline="-25000" dirty="0">
                <a:latin typeface="+mn-lt"/>
                <a:ea typeface="宋体"/>
              </a:rPr>
              <a:t>2</a:t>
            </a:r>
            <a:endParaRPr lang="zh-CN" altLang="zh-CN" sz="2000" b="0" kern="100" dirty="0">
              <a:latin typeface="+mn-lt"/>
              <a:ea typeface="宋体"/>
            </a:endParaRPr>
          </a:p>
          <a:p>
            <a:pPr marL="26670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>
                <a:latin typeface="+mn-lt"/>
                <a:ea typeface="宋体"/>
              </a:rPr>
              <a:t>MUL    R</a:t>
            </a:r>
            <a:r>
              <a:rPr lang="en-US" altLang="zh-CN" sz="2000" b="0" kern="100" baseline="-25000" dirty="0">
                <a:latin typeface="+mn-lt"/>
                <a:ea typeface="宋体"/>
              </a:rPr>
              <a:t>0</a:t>
            </a:r>
            <a:r>
              <a:rPr lang="en-US" altLang="zh-CN" sz="2000" b="0" kern="100" dirty="0">
                <a:latin typeface="+mn-lt"/>
                <a:ea typeface="宋体"/>
              </a:rPr>
              <a:t>, R</a:t>
            </a:r>
            <a:r>
              <a:rPr lang="en-US" altLang="zh-CN" sz="2000" b="0" kern="100" baseline="-25000" dirty="0">
                <a:latin typeface="+mn-lt"/>
                <a:ea typeface="宋体"/>
              </a:rPr>
              <a:t>0</a:t>
            </a:r>
            <a:r>
              <a:rPr lang="en-US" altLang="zh-CN" sz="2000" b="0" kern="100" dirty="0">
                <a:latin typeface="+mn-lt"/>
                <a:ea typeface="宋体"/>
              </a:rPr>
              <a:t>, R</a:t>
            </a:r>
            <a:r>
              <a:rPr lang="en-US" altLang="zh-CN" sz="2000" b="0" kern="100" baseline="-25000" dirty="0">
                <a:latin typeface="+mn-lt"/>
                <a:ea typeface="宋体"/>
              </a:rPr>
              <a:t>1</a:t>
            </a:r>
            <a:endParaRPr lang="zh-CN" altLang="zh-CN" sz="2000" b="0" kern="100" dirty="0">
              <a:latin typeface="+mn-lt"/>
              <a:ea typeface="宋体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38200" y="1325563"/>
            <a:ext cx="7478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简单的图着色物理寄存器分配算法</a:t>
            </a:r>
          </a:p>
        </p:txBody>
      </p:sp>
      <p:sp>
        <p:nvSpPr>
          <p:cNvPr id="10035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3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4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5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6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67" name="Rectangle 16"/>
          <p:cNvSpPr>
            <a:spLocks noChangeArrowheads="1"/>
          </p:cNvSpPr>
          <p:nvPr/>
        </p:nvSpPr>
        <p:spPr bwMode="auto">
          <a:xfrm>
            <a:off x="1104900" y="2041525"/>
            <a:ext cx="77343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两遍的寄存器分配和指派算法</a:t>
            </a:r>
            <a:endParaRPr kumimoji="0" lang="zh-CN" altLang="en-US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第一遍先假定可用的通用寄存器是无限数量的，完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成指令选择和生成</a:t>
            </a:r>
            <a:endParaRPr kumimoji="0"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第二遍将物理寄存器指派到伪寄存器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1000" dirty="0">
                <a:latin typeface="+mn-lt"/>
                <a:ea typeface="华文楷体" panose="02010600040101010101" pitchFamily="2" charset="-122"/>
              </a:rPr>
              <a:t>  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物理寄存器数量不足时，会将一些伪寄存器泄露到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spilled into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）内存，图着色算法的核心任务是使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得泄露的伪寄存器数目最少</a:t>
            </a:r>
          </a:p>
        </p:txBody>
      </p:sp>
      <p:sp>
        <p:nvSpPr>
          <p:cNvPr id="100368" name="Rectangle 18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</p:spTree>
  </p:cSld>
  <p:clrMapOvr>
    <a:masterClrMapping/>
  </p:clrMapOvr>
  <p:transition spd="med"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6"/>
          <p:cNvSpPr>
            <a:spLocks noChangeArrowheads="1"/>
          </p:cNvSpPr>
          <p:nvPr/>
        </p:nvSpPr>
        <p:spPr bwMode="auto">
          <a:xfrm>
            <a:off x="838200" y="1711325"/>
            <a:ext cx="8126413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基于寄存器相干图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register-interference graph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的图着色寄存器分配算法</a:t>
            </a:r>
            <a:endParaRPr kumimoji="0" lang="zh-CN" altLang="en-US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构造寄存器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相干图</a:t>
            </a:r>
            <a:endParaRPr kumimoji="0" lang="zh-CN" altLang="en-US" sz="24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300" dirty="0">
                <a:solidFill>
                  <a:srgbClr val="00000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结点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：每一个伪寄存器为一个结点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边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：如果程序中存在某点，一个结点在该点被定义，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    而另一个结点在</a:t>
            </a:r>
            <a:r>
              <a:rPr lang="zh-CN" altLang="zh-CN" sz="2400" dirty="0">
                <a:latin typeface="+mn-lt"/>
                <a:ea typeface="华文楷体" panose="02010600040101010101" pitchFamily="2" charset="-122"/>
              </a:rPr>
              <a:t>紧靠该定值之后的点是活跃的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则在这两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个结点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间连一条边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对相干图进行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着色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coloring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1000" dirty="0">
                <a:latin typeface="+mn-lt"/>
                <a:ea typeface="华文楷体" panose="02010600040101010101" pitchFamily="2" charset="-122"/>
              </a:rPr>
              <a:t>  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使用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（物理寄存器数量）种颜色对相干图进行着色，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使任何相邻的结点具有不同的颜色（即两个相干的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伪寄存器不会分配到同一个物理寄存器）</a:t>
            </a:r>
          </a:p>
        </p:txBody>
      </p:sp>
      <p:sp>
        <p:nvSpPr>
          <p:cNvPr id="101379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1380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1381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1382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1383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1384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1385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1386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1387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1388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1389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1390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1391" name="Text Box 1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1052513"/>
            <a:ext cx="7478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简单的图着色物理寄存器分配算法</a:t>
            </a:r>
          </a:p>
        </p:txBody>
      </p:sp>
      <p:sp>
        <p:nvSpPr>
          <p:cNvPr id="101392" name="Rectangle 19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</p:spTree>
  </p:cSld>
  <p:clrMapOvr>
    <a:masterClrMapping/>
  </p:clrMapOvr>
  <p:transition spd="med"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6"/>
          <p:cNvSpPr>
            <a:spLocks noChangeArrowheads="1"/>
          </p:cNvSpPr>
          <p:nvPr/>
        </p:nvSpPr>
        <p:spPr bwMode="auto">
          <a:xfrm>
            <a:off x="838201" y="1711325"/>
            <a:ext cx="41658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基于寄存器相干图</a:t>
            </a:r>
            <a:endParaRPr kumimoji="0" lang="zh-CN" altLang="en-US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1392" name="Rectangle 19"/>
          <p:cNvSpPr>
            <a:spLocks noChangeArrowheads="1"/>
          </p:cNvSpPr>
          <p:nvPr/>
        </p:nvSpPr>
        <p:spPr bwMode="auto">
          <a:xfrm>
            <a:off x="1524000" y="188913"/>
            <a:ext cx="4343400" cy="6507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目标代码生成技术</a:t>
            </a:r>
          </a:p>
        </p:txBody>
      </p:sp>
      <p:sp>
        <p:nvSpPr>
          <p:cNvPr id="101379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0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1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2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3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4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5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6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7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8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9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0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844824"/>
            <a:ext cx="2460776" cy="155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91" name="Text Box 1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1052513"/>
            <a:ext cx="7478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简单的图着色物理寄存器分配算法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F0E930-B426-C7B4-E502-B5A5FB82E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572793"/>
            <a:ext cx="7436639" cy="295255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"/>
          <p:cNvSpPr>
            <a:spLocks noChangeArrowheads="1"/>
          </p:cNvSpPr>
          <p:nvPr/>
        </p:nvSpPr>
        <p:spPr bwMode="auto">
          <a:xfrm>
            <a:off x="838200" y="1752600"/>
            <a:ext cx="78867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一种启发式图着色算法</a:t>
            </a:r>
            <a:endParaRPr kumimoji="0" lang="zh-CN" altLang="en-US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“一个图是否能用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k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种颜色着色”是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NP-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完全问题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以下是一个简单的启发式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k-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着色算法：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假设图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中某个结点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的度数小于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，从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中删除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及其邻边得到图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G’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，对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k-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着色问题可转化为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先对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G’ k-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着色，然后给结点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分配一个其相邻结点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在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G’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k-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着色中没有使用过的颜色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重复这个过程从图中删除度数小于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k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的结点，如果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可以到达一个空图，说明对原图可以成功实现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k-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着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色；否则，原图不能成功实现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k-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着色，可从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中选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择某个结点作为泄露候选，将其删除，算法可继续</a:t>
            </a:r>
          </a:p>
        </p:txBody>
      </p:sp>
      <p:sp>
        <p:nvSpPr>
          <p:cNvPr id="10240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0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0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0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0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08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09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10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11" name="AutoShape 1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1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13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14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2415" name="Text Box 1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93738" y="1052513"/>
            <a:ext cx="74787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简单的图着色物理寄存器分配算法</a:t>
            </a:r>
          </a:p>
        </p:txBody>
      </p:sp>
      <p:sp>
        <p:nvSpPr>
          <p:cNvPr id="102416" name="Rectangle 19"/>
          <p:cNvSpPr>
            <a:spLocks noChangeArrowheads="1"/>
          </p:cNvSpPr>
          <p:nvPr/>
        </p:nvSpPr>
        <p:spPr bwMode="auto">
          <a:xfrm>
            <a:off x="1524000" y="188913"/>
            <a:ext cx="4343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目标代码生成技术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0" y="188913"/>
            <a:ext cx="4953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基本块、流图和循环</a:t>
            </a:r>
          </a:p>
        </p:txBody>
      </p:sp>
      <p:sp>
        <p:nvSpPr>
          <p:cNvPr id="10247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1963" y="1325563"/>
            <a:ext cx="5176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循环</a:t>
            </a:r>
            <a:r>
              <a:rPr lang="zh-CN" altLang="en-US" b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loop</a:t>
            </a:r>
            <a:r>
              <a:rPr lang="zh-CN" altLang="en-US" b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024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1276" name="Rectangle 12"/>
          <p:cNvSpPr>
            <a:spLocks noChangeArrowheads="1"/>
          </p:cNvSpPr>
          <p:nvPr/>
        </p:nvSpPr>
        <p:spPr bwMode="auto">
          <a:xfrm>
            <a:off x="685800" y="2057400"/>
            <a:ext cx="845820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  <a:defRPr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支配结点集</a:t>
            </a:r>
            <a:r>
              <a:rPr lang="zh-CN" altLang="en-US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 dirty="0">
                <a:latin typeface="+mn-lt"/>
                <a:ea typeface="华文楷体" panose="02010600040101010101" pitchFamily="2" charset="-122"/>
              </a:rPr>
              <a:t>dominators</a:t>
            </a:r>
            <a:r>
              <a:rPr lang="zh-CN" altLang="en-US" b="0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  <a:defRPr/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  <a:defRPr/>
            </a:pPr>
            <a:r>
              <a:rPr lang="zh-CN" altLang="en-US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如果从流图的首结点出发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到达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的任意通路都要经过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  <a:defRPr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则称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支配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或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支配结点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，记为 </a:t>
            </a:r>
            <a:r>
              <a:rPr lang="en-US" altLang="zh-CN" sz="2400" b="0" i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m  DOM 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  <a:defRPr/>
            </a:pP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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DOM a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endParaRPr kumimoji="0" lang="en-US" altLang="zh-CN" sz="2400" b="0" dirty="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  <a:defRPr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结点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的所有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楷体" panose="02010600040101010101" pitchFamily="2" charset="-122"/>
                <a:sym typeface="Symbol" pitchFamily="18" charset="2"/>
              </a:rPr>
              <a:t>支配结点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的集合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称为结点 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支配结点</a:t>
            </a: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集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记为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D(n)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ransition spd="med">
    <p:wipe dir="r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42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42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42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507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代码优化技术</a:t>
            </a:r>
          </a:p>
        </p:txBody>
      </p:sp>
      <p:sp>
        <p:nvSpPr>
          <p:cNvPr id="103431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432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433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434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435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436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437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438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439" name="Rectangle 17"/>
          <p:cNvSpPr>
            <a:spLocks noChangeArrowheads="1"/>
          </p:cNvSpPr>
          <p:nvPr/>
        </p:nvSpPr>
        <p:spPr bwMode="auto">
          <a:xfrm>
            <a:off x="990600" y="1752600"/>
            <a:ext cx="617220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依优化范围划分</a:t>
            </a:r>
            <a:endParaRPr kumimoji="0" lang="zh-CN" altLang="en-US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窥孔优化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>
                <a:latin typeface="+mn-lt"/>
                <a:ea typeface="华文楷体" panose="02010600040101010101" pitchFamily="2" charset="-122"/>
              </a:rPr>
              <a:t>peephole optimization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局部的几条指令范围内的优化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局部优化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基本块范围内的优化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全局优化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流图范围内的优化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过程间优化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整个程序范围内的优化</a:t>
            </a:r>
            <a:endParaRPr lang="zh-CN" altLang="en-US" sz="100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3440" name="Text Box 1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594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简单的归类</a:t>
            </a:r>
          </a:p>
        </p:txBody>
      </p:sp>
    </p:spTree>
  </p:cSld>
  <p:clrMapOvr>
    <a:masterClrMapping/>
  </p:clrMapOvr>
  <p:transition spd="med"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445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445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445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0445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445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44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44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4459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4460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4461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4462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990600" y="2057400"/>
            <a:ext cx="6172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依优化对象划分</a:t>
            </a:r>
            <a:endParaRPr kumimoji="0" lang="zh-CN" altLang="en-US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目标代码优化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面向目标代码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中间代码优化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面向程序的中间表示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源级优化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面向源程序</a:t>
            </a:r>
          </a:p>
        </p:txBody>
      </p:sp>
      <p:sp>
        <p:nvSpPr>
          <p:cNvPr id="104464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2000" y="1295400"/>
            <a:ext cx="594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简单的归类</a:t>
            </a:r>
          </a:p>
        </p:txBody>
      </p:sp>
    </p:spTree>
  </p:cSld>
  <p:clrMapOvr>
    <a:masterClrMapping/>
  </p:clrMapOvr>
  <p:transition spd="med">
    <p:wipe dir="r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5475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5476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5477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8" name="Rectangle 7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05479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5480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5481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5482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3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5484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5485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5486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7" name="Rectangle 16"/>
          <p:cNvSpPr>
            <a:spLocks noChangeArrowheads="1"/>
          </p:cNvSpPr>
          <p:nvPr/>
        </p:nvSpPr>
        <p:spPr bwMode="auto">
          <a:xfrm>
            <a:off x="990600" y="1628775"/>
            <a:ext cx="6172200" cy="515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依优化侧面划分</a:t>
            </a:r>
            <a:endParaRPr kumimoji="0" lang="zh-CN" altLang="en-US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指令调度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寄存器分配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存储层次优化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存储布局优化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循环优化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控制流优化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过程优化</a:t>
            </a:r>
            <a:endParaRPr lang="zh-CN" altLang="en-US" sz="2400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……</a:t>
            </a:r>
          </a:p>
        </p:txBody>
      </p:sp>
      <p:sp>
        <p:nvSpPr>
          <p:cNvPr id="105488" name="Text Box 1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62000" y="1052513"/>
            <a:ext cx="594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简单的归类</a:t>
            </a:r>
          </a:p>
        </p:txBody>
      </p:sp>
    </p:spTree>
  </p:cSld>
  <p:clrMapOvr>
    <a:masterClrMapping/>
  </p:clrMapOvr>
  <p:transition spd="med">
    <p:wipe dir="r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AutoShape 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499" name="AutoShape 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0" name="AutoShape 2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1" name="AutoShape 2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2" name="Rectangle 30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06503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4" name="AutoShape 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5" name="AutoShape 3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6" name="AutoShape 3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7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8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9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10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11" name="Rectangle 39"/>
          <p:cNvSpPr>
            <a:spLocks noChangeArrowheads="1"/>
          </p:cNvSpPr>
          <p:nvPr/>
        </p:nvSpPr>
        <p:spPr bwMode="auto">
          <a:xfrm>
            <a:off x="755650" y="2120900"/>
            <a:ext cx="820896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工作方式  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在目标指令序列上滑动一个包含几条指令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的窗口（称为窥孔），发现其中不够优化的指令序列，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用一段更短或更有效的指令序列来替代它，使整个代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码得到改进</a:t>
            </a:r>
            <a:endParaRPr kumimoji="0" lang="zh-CN" altLang="en-US" sz="100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6512" name="Text Box 4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9750" y="12954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窥孔优化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peephole optimization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0752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0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3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4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5" name="Rectangle 15"/>
          <p:cNvSpPr>
            <a:spLocks noChangeArrowheads="1"/>
          </p:cNvSpPr>
          <p:nvPr/>
        </p:nvSpPr>
        <p:spPr bwMode="auto">
          <a:xfrm>
            <a:off x="684213" y="2120900"/>
            <a:ext cx="8459787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删除冗余的“取”和“存”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redundant loads and stores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指令序列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    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1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）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LD  R0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a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    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2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）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LD  R1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b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    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3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）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MV R1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R0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可优化为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          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1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）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LD  R0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a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        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2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）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MV R1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华文楷体" panose="02010600040101010101" pitchFamily="2" charset="-122"/>
                <a:cs typeface="+mn-cs"/>
              </a:rPr>
              <a:t>R0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华文楷体" panose="02010600040101010101" pitchFamily="2" charset="-122"/>
                <a:cs typeface="+mn-cs"/>
              </a:rPr>
              <a:t> 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7536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12954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窥孔优化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peephole optimization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47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48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49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0" name="Rectangle 21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08551" name="AutoShape 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2" name="AutoShape 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3" name="AutoShape 2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4" name="AutoShape 2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5" name="AutoShape 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6" name="AutoShape 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7" name="AutoShape 2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8" name="AutoShape 2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9" name="Rectangle 30"/>
          <p:cNvSpPr>
            <a:spLocks noChangeArrowheads="1"/>
          </p:cNvSpPr>
          <p:nvPr/>
        </p:nvSpPr>
        <p:spPr bwMode="auto">
          <a:xfrm>
            <a:off x="876300" y="2120900"/>
            <a:ext cx="81153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合并已知量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constant folding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代码序列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）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r2:=3*2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可优化为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）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r2:=6</a:t>
            </a:r>
          </a:p>
        </p:txBody>
      </p:sp>
      <p:sp>
        <p:nvSpPr>
          <p:cNvPr id="108560" name="Text Box 3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2954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窥孔优化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peephole optimization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957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957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957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0957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957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957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957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9579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9580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9581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9582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432817" y="1998663"/>
            <a:ext cx="8675687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常量传播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constants propagating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代码序列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）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r2:=4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）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r3:=r1+r2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可优化为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           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）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r2:=4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）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r3:=r1+ 4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2000" b="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注：虽然条数未少，但若是知道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r2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不再活跃时，可删除（</a:t>
            </a:r>
            <a:r>
              <a:rPr lang="en-US" altLang="zh-CN" sz="2400" b="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09584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1249363"/>
            <a:ext cx="693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窥孔优化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peephole optimization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059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05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05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1059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060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0601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0602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060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0604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0605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0606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876300" y="2120900"/>
            <a:ext cx="81153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代数化简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algebraic simplification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代码序列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）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x:=x+0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）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……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  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）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y:=y*1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中的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,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可在窥孔优化时删除</a:t>
            </a:r>
          </a:p>
        </p:txBody>
      </p:sp>
      <p:sp>
        <p:nvSpPr>
          <p:cNvPr id="110608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2954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窥孔优化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peephole optimization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161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162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162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1162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162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162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162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1627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1628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1629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1630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876300" y="2120900"/>
            <a:ext cx="81153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控制流优化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flow-of-control optimization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代码序列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                      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goto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L1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              ……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  L1:      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goto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L2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可替换为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                      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goto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L2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              ……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  L1:       </a:t>
            </a:r>
            <a:r>
              <a:rPr lang="en-US" altLang="zh-CN" sz="2000" b="0" dirty="0" err="1">
                <a:latin typeface="+mn-lt"/>
                <a:ea typeface="华文楷体" panose="02010600040101010101" pitchFamily="2" charset="-122"/>
              </a:rPr>
              <a:t>goto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L2</a:t>
            </a:r>
            <a:endParaRPr lang="en-US" altLang="zh-CN" sz="24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1632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2954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窥孔优化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peephole optimization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6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6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6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1524000" y="188913"/>
            <a:ext cx="3352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4000">
                <a:solidFill>
                  <a:srgbClr val="800080"/>
                </a:solidFill>
                <a:ea typeface="华文行楷" pitchFamily="2" charset="-122"/>
              </a:rPr>
              <a:t>代码优化技术</a:t>
            </a:r>
          </a:p>
        </p:txBody>
      </p:sp>
      <p:sp>
        <p:nvSpPr>
          <p:cNvPr id="11264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64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64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650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65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65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653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654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12655" name="Rectangle 15"/>
          <p:cNvSpPr>
            <a:spLocks noChangeArrowheads="1"/>
          </p:cNvSpPr>
          <p:nvPr/>
        </p:nvSpPr>
        <p:spPr bwMode="auto">
          <a:xfrm>
            <a:off x="876300" y="2120900"/>
            <a:ext cx="72771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24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死代码删除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b="0" i="1" dirty="0">
                <a:latin typeface="+mn-lt"/>
                <a:ea typeface="华文楷体" panose="02010600040101010101" pitchFamily="2" charset="-122"/>
              </a:rPr>
              <a:t>dead-code elimination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代码序列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                  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debug := false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              if (debug) print …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              ……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可替换为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latin typeface="+mn-lt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0" dirty="0">
                <a:latin typeface="+mn-lt"/>
                <a:ea typeface="华文楷体" panose="02010600040101010101" pitchFamily="2" charset="-122"/>
              </a:rPr>
              <a:t>                        </a:t>
            </a: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debug := false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0" dirty="0">
                <a:latin typeface="+mn-lt"/>
                <a:ea typeface="华文楷体" panose="02010600040101010101" pitchFamily="2" charset="-122"/>
              </a:rPr>
              <a:t>                        ……</a:t>
            </a:r>
          </a:p>
        </p:txBody>
      </p:sp>
      <p:sp>
        <p:nvSpPr>
          <p:cNvPr id="112656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23900" y="12954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窥孔优化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b="0" i="1">
                <a:latin typeface="+mn-lt"/>
                <a:ea typeface="华文楷体" panose="02010600040101010101" pitchFamily="2" charset="-122"/>
              </a:rPr>
              <a:t>peephole optimization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0" rIns="9144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0" rIns="9144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54083</TotalTime>
  <Words>10229</Words>
  <Application>Microsoft Office PowerPoint</Application>
  <PresentationFormat>全屏显示(4:3)</PresentationFormat>
  <Paragraphs>2157</Paragraphs>
  <Slides>110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110</vt:i4>
      </vt:variant>
    </vt:vector>
  </HeadingPairs>
  <TitlesOfParts>
    <vt:vector size="122" baseType="lpstr">
      <vt:lpstr>CMR10</vt:lpstr>
      <vt:lpstr>华文楷体</vt:lpstr>
      <vt:lpstr>华文行楷</vt:lpstr>
      <vt:lpstr>楷体_GB2312</vt:lpstr>
      <vt:lpstr>宋体</vt:lpstr>
      <vt:lpstr>Arial</vt:lpstr>
      <vt:lpstr>Symbol</vt:lpstr>
      <vt:lpstr>Times New Roman</vt:lpstr>
      <vt:lpstr>Wingdings</vt:lpstr>
      <vt:lpstr>Capsules</vt:lpstr>
      <vt:lpstr>Visio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</cp:lastModifiedBy>
  <cp:revision>2167</cp:revision>
  <dcterms:created xsi:type="dcterms:W3CDTF">2002-02-03T03:17:28Z</dcterms:created>
  <dcterms:modified xsi:type="dcterms:W3CDTF">2024-12-03T13:12:43Z</dcterms:modified>
</cp:coreProperties>
</file>