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24"/>
  </p:notesMasterIdLst>
  <p:sldIdLst>
    <p:sldId id="269" r:id="rId3"/>
    <p:sldId id="270" r:id="rId4"/>
    <p:sldId id="328" r:id="rId5"/>
    <p:sldId id="334" r:id="rId6"/>
    <p:sldId id="335" r:id="rId7"/>
    <p:sldId id="332" r:id="rId8"/>
    <p:sldId id="324" r:id="rId9"/>
    <p:sldId id="304" r:id="rId10"/>
    <p:sldId id="305" r:id="rId11"/>
    <p:sldId id="307" r:id="rId12"/>
    <p:sldId id="308" r:id="rId13"/>
    <p:sldId id="310" r:id="rId14"/>
    <p:sldId id="311" r:id="rId15"/>
    <p:sldId id="313" r:id="rId16"/>
    <p:sldId id="314" r:id="rId17"/>
    <p:sldId id="316" r:id="rId18"/>
    <p:sldId id="317" r:id="rId19"/>
    <p:sldId id="319" r:id="rId20"/>
    <p:sldId id="320" r:id="rId21"/>
    <p:sldId id="321" r:id="rId22"/>
    <p:sldId id="322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/>
  </p:normalViewPr>
  <p:slideViewPr>
    <p:cSldViewPr snapToGrid="0">
      <p:cViewPr varScale="1">
        <p:scale>
          <a:sx n="83" d="100"/>
          <a:sy n="83" d="100"/>
        </p:scale>
        <p:origin x="123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9A89-E2FC-4EE2-837C-CDE7EB373102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DE2F9-08DC-41A2-B96A-D8E501A69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09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DE2F9-08DC-41A2-B96A-D8E501A6906C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60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047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4261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93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6074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6659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31A4FB-AB0B-4200-BC82-17C94E69ADE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836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31A4FB-AB0B-4200-BC82-17C94E69ADE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2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49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6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5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087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4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946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79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930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45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595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05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6834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75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799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97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63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96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0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1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0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2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5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1862D-FC88-4C2A-B1A8-F7F83AFC35E7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45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4572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4572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457200">
              <a:defRPr/>
            </a:pPr>
            <a:fld id="{E20A63EA-D302-4CF6-848F-ACE1D644E656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27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github.io/liquidfun/#Document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tiff"/><Relationship Id="rId4" Type="http://schemas.openxmlformats.org/officeDocument/2006/relationships/hyperlink" Target="https://github.com/google/liquidfun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libeigen/eigen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lo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lohmann/json/blob/develop/include/nlohmann/json.h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st.org/doc/libs/1_61_0/libs/multi_array/doc/user.html" TargetMode="External"/><Relationship Id="rId2" Type="http://schemas.openxmlformats.org/officeDocument/2006/relationships/hyperlink" Target="https://github.com/boostorg/multi_array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thomason/tinyxml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73088" y="1808876"/>
            <a:ext cx="8062912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物件導向程式設計基礎</a:t>
            </a:r>
            <a:r>
              <a:rPr lang="en-US" altLang="zh-CN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br>
              <a:rPr lang="en-US" altLang="zh-CN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專案閱讀報告</a:t>
            </a:r>
          </a:p>
        </p:txBody>
      </p:sp>
    </p:spTree>
    <p:extLst>
      <p:ext uri="{BB962C8B-B14F-4D97-AF65-F5344CB8AC3E}">
        <p14:creationId xmlns:p14="http://schemas.microsoft.com/office/powerpoint/2010/main" val="2966365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/>
          <a:p>
            <a:r>
              <a:rPr lang="zh-CN" altLang="en-US" dirty="0"/>
              <a:t>選題</a:t>
            </a:r>
            <a:r>
              <a:rPr lang="en-US" altLang="zh-CN" dirty="0"/>
              <a:t>#2: </a:t>
            </a:r>
            <a:r>
              <a:rPr lang="en-US" altLang="zh-CN" dirty="0" err="1"/>
              <a:t>LiquidFun</a:t>
            </a:r>
            <a:endParaRPr lang="zh-CN" altLang="en-US" dirty="0"/>
          </a:p>
        </p:txBody>
      </p:sp>
      <p:sp>
        <p:nvSpPr>
          <p:cNvPr id="5" name="AutoShape 4" descr="Dev-C+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AutoShape 2" descr="趣味黑白棋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28650" y="1628775"/>
            <a:ext cx="7975600" cy="482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Hans" dirty="0" err="1"/>
              <a:t>liquidFun</a:t>
            </a:r>
            <a:r>
              <a:rPr lang="zh-CN" altLang="en-US" dirty="0"/>
              <a:t>是一款基於</a:t>
            </a:r>
            <a:r>
              <a:rPr lang="en-US" altLang="zh-Hans" dirty="0"/>
              <a:t>Box2D</a:t>
            </a:r>
            <a:r>
              <a:rPr lang="zh-CN" altLang="en-US" dirty="0"/>
              <a:t>的</a:t>
            </a:r>
            <a:r>
              <a:rPr lang="en-US" altLang="zh-CN" dirty="0"/>
              <a:t>2</a:t>
            </a:r>
            <a:r>
              <a:rPr lang="en-US" altLang="zh-Hans" dirty="0"/>
              <a:t>D</a:t>
            </a:r>
            <a:r>
              <a:rPr lang="zh-CN" altLang="en-US" dirty="0"/>
              <a:t>剛體模擬流體的</a:t>
            </a:r>
            <a:r>
              <a:rPr lang="en-US" altLang="zh-Hans" dirty="0"/>
              <a:t>C++</a:t>
            </a:r>
            <a:r>
              <a:rPr lang="zh-CN" altLang="en-US" dirty="0"/>
              <a:t>庫，主要用於遊戲程式設計。它是</a:t>
            </a:r>
            <a:r>
              <a:rPr lang="en-US" altLang="zh-Hans" dirty="0"/>
              <a:t>Box2D</a:t>
            </a:r>
            <a:r>
              <a:rPr lang="zh-CN" altLang="en-US" dirty="0"/>
              <a:t>引擎的擴展，它對</a:t>
            </a:r>
            <a:r>
              <a:rPr lang="en-US" altLang="zh-Hans" dirty="0"/>
              <a:t>Box2D</a:t>
            </a:r>
            <a:r>
              <a:rPr lang="zh-CN" altLang="en-US" dirty="0"/>
              <a:t>的剛體功能擴展了基於粒子的流體模擬。</a:t>
            </a:r>
            <a:endParaRPr lang="en-US" altLang="zh-CN" dirty="0"/>
          </a:p>
          <a:p>
            <a:r>
              <a:rPr lang="zh-CN" altLang="en-US" dirty="0"/>
              <a:t>官網</a:t>
            </a:r>
            <a:r>
              <a:rPr lang="en-US" altLang="zh-CN" dirty="0"/>
              <a:t>(</a:t>
            </a:r>
            <a:r>
              <a:rPr lang="zh-CN" altLang="en-US" dirty="0"/>
              <a:t>打開這個網址可以看到</a:t>
            </a:r>
            <a:r>
              <a:rPr lang="en-US" altLang="zh-CN" dirty="0"/>
              <a:t>example)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http://google.github.io/liquidfun/#Documentation</a:t>
            </a:r>
            <a:endParaRPr lang="en-US" altLang="zh-CN" dirty="0"/>
          </a:p>
          <a:p>
            <a:r>
              <a:rPr lang="zh-CN" altLang="en-US" dirty="0"/>
              <a:t>代碼地址</a:t>
            </a:r>
            <a:r>
              <a:rPr lang="en-US" altLang="zh-CN" dirty="0"/>
              <a:t>: </a:t>
            </a:r>
            <a:r>
              <a:rPr lang="en-US" altLang="zh-Hans" dirty="0">
                <a:hlinkClick r:id="rId4"/>
              </a:rPr>
              <a:t>https://github.com/google/liquidfun/</a:t>
            </a:r>
            <a:endParaRPr lang="en-US" altLang="zh-Hans" dirty="0"/>
          </a:p>
          <a:p>
            <a:endParaRPr lang="zh-Han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948855-5DA3-C448-B304-62EE8C3DB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256" y="271413"/>
            <a:ext cx="8128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09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LiquidFun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34160"/>
            <a:ext cx="8047806" cy="4749029"/>
          </a:xfrm>
        </p:spPr>
        <p:txBody>
          <a:bodyPr/>
          <a:lstStyle/>
          <a:p>
            <a:r>
              <a:rPr lang="zh-CN" altLang="en-US" dirty="0"/>
              <a:t>粒子和物體的運行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937957"/>
            <a:ext cx="5342258" cy="470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40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選題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#3: Eigen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010" y="1680529"/>
            <a:ext cx="8086982" cy="49539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基於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範本的線性代數庫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支援矩陣、向量有關的各種數值分析演算法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配置簡單、計算效率可觀    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082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Eigen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6570" y="1690689"/>
            <a:ext cx="8515350" cy="49539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Eigen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的代碼開源且可讀性比較高，含有詳細注釋</a:t>
            </a:r>
          </a:p>
          <a:p>
            <a:pPr marL="0" indent="0" algn="ctr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  <a:hlinkClick r:id="rId2"/>
              </a:rPr>
              <a:t>https://gitlab.com/libeigen/eigen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Eigen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配有大量的示例代碼，對庫中函數的常見用法進行了詳細說明，可在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eigen/doc/examples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目錄下查看。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7064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98438"/>
            <a:ext cx="7886700" cy="1325562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選題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#4: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glog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444079" y="1546914"/>
            <a:ext cx="8232377" cy="390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Google 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glog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是一個基於程式級記錄日誌資訊的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c++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庫，程式設計使用方式與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c++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的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stream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操作類似，</a:t>
            </a:r>
            <a:endParaRPr lang="en-US" altLang="zh-CN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例：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LOG(INFO) &lt;&lt; "Found " &lt;&lt; 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num_cookies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&lt;&lt; " cookies";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項目位址：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hlinkClick r:id="rId3"/>
              </a:rPr>
              <a:t>https://github.com/google/glog</a:t>
            </a:r>
            <a:endParaRPr lang="en-US" altLang="zh-CN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481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98438"/>
            <a:ext cx="7886700" cy="1325562"/>
          </a:xfrm>
        </p:spPr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glog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glog_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6" y="1252753"/>
            <a:ext cx="6494148" cy="539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554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98438"/>
            <a:ext cx="7886700" cy="1325562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選題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dirty="0"/>
              <a:t>5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Nlohmann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Json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444079" y="1546914"/>
            <a:ext cx="8471321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Nlohmann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Json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是一個用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c++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編寫的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json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解析器</a:t>
            </a:r>
            <a:endParaRPr lang="en-US" altLang="zh-CN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lvl="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Json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是現有最為流行的資料格式之一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，廣泛應用在網路傳輸之中，而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c++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並沒有自帶的好用的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json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解析庫</a:t>
            </a:r>
            <a:endParaRPr lang="en-US" altLang="zh-CN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lvl="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Nlohmann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Json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為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c++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解析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json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提供了很好的方法</a:t>
            </a:r>
            <a:endParaRPr lang="en-US" altLang="zh-CN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lvl="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項目位址：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pPr lvl="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https://github.com/nlohmann/json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93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98438"/>
            <a:ext cx="7886700" cy="1325562"/>
          </a:xfrm>
        </p:spPr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Nlohmann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444079" y="1546914"/>
            <a:ext cx="8067909" cy="326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Nlohmann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Json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最核心的代碼：</a:t>
            </a:r>
            <a:endParaRPr lang="en-US" altLang="zh-CN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lvl="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hlinkClick r:id="rId3"/>
              </a:rPr>
              <a:t>https://github.com/nlohmann/json/blob/develop/include/nlohmann/json.hpp</a:t>
            </a:r>
            <a:endParaRPr lang="en-US" altLang="zh-CN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lvl="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有非常詳細的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readme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，包含使用的方法以及編譯的方法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228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選題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#6: </a:t>
            </a:r>
            <a:r>
              <a:rPr kumimoji="1" lang="en-US" altLang="zh-Hans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Boost.MultiArray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010" y="1680529"/>
            <a:ext cx="8086982" cy="49539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Han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Boost</a:t>
            </a: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是一個非常龐大的模組化的</a:t>
            </a:r>
            <a:r>
              <a:rPr lang="en-US" altLang="zh-Han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庫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，</a:t>
            </a: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包含了各方面的工具。</a:t>
            </a:r>
            <a:endParaRPr lang="en-US" altLang="zh-Hans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Han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Boost</a:t>
            </a: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的代碼品質高、文檔豐富，而且運用了許多</a:t>
            </a:r>
            <a:r>
              <a:rPr lang="en-US" altLang="zh-Han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的高級特性。</a:t>
            </a:r>
            <a:endParaRPr lang="en-US" altLang="zh-Hans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Hans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Boost.MultiArray</a:t>
            </a: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是一個高維陣列的實現。</a:t>
            </a:r>
            <a:br>
              <a:rPr lang="en-US" altLang="zh-Han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</a:b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它可以像普通的高維陣列一樣訪問，此外還支援支援動態大小、快速選取子陣列等方便的操作。</a:t>
            </a:r>
            <a:endParaRPr lang="en-US" altLang="zh-Hans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</a:pPr>
            <a:r>
              <a:rPr lang="en-US" altLang="zh-CN" kern="100" dirty="0">
                <a:cs typeface="STKaiti" charset="-122"/>
              </a:rPr>
              <a:t>*</a:t>
            </a:r>
            <a:r>
              <a:rPr lang="zh-CN" altLang="en-US" kern="100" dirty="0">
                <a:cs typeface="STKaiti" charset="-122"/>
              </a:rPr>
              <a:t>作為作業只需關注</a:t>
            </a:r>
            <a:r>
              <a:rPr lang="en-US" altLang="zh-Hans" kern="100" dirty="0" err="1">
                <a:cs typeface="STKaiti" charset="-122"/>
              </a:rPr>
              <a:t>Boost.MultiArray</a:t>
            </a:r>
            <a:r>
              <a:rPr lang="zh-CN" altLang="en-US" kern="100" dirty="0">
                <a:cs typeface="STKaiti" charset="-122"/>
              </a:rPr>
              <a:t>，對</a:t>
            </a:r>
            <a:r>
              <a:rPr lang="en-US" altLang="zh-Hans" kern="100" dirty="0">
                <a:cs typeface="STKaiti" charset="-122"/>
              </a:rPr>
              <a:t>Boost</a:t>
            </a:r>
            <a:r>
              <a:rPr lang="zh-CN" altLang="en-US" kern="100" dirty="0">
                <a:cs typeface="STKaiti" charset="-122"/>
              </a:rPr>
              <a:t>其他模組不作要求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3238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Boost.MultiArray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86982" cy="49539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代碼及示例：</a:t>
            </a:r>
            <a:br>
              <a:rPr lang="en-US" altLang="zh-Han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</a:br>
            <a:r>
              <a:rPr lang="en-US" altLang="zh-Han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  <a:hlinkClick r:id="rId2"/>
              </a:rPr>
              <a:t>https://github.com/boostorg/multi_array</a:t>
            </a:r>
            <a:endParaRPr lang="zh-CN" altLang="en-US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官方文檔：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  <a:hlinkClick r:id="rId3"/>
              </a:rPr>
              <a:t>https://www.boost.org/doc/libs/1_61_0/libs/multi_array/doc/user.html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476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" y="0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50" y="1182688"/>
            <a:ext cx="8594598" cy="52689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閱讀優秀的開源專案代碼，瞭解物件導向思想在實際工程中的應用，在實踐中學習。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要求每位同學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獨立完成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，最終上交</a:t>
            </a:r>
            <a:r>
              <a:rPr lang="zh-CN" altLang="en-US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最多</a:t>
            </a:r>
            <a:r>
              <a:rPr lang="en-US" altLang="zh-CN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15</a:t>
            </a:r>
            <a:r>
              <a:rPr lang="zh-CN" altLang="en-US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頁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研究報告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PPT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和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其中涉及的代碼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除助教提供的參考選題外，允許同學們自己選題。目標選題應該是具有相當程度代碼規模的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專案，但需要提前和助教溝通，以確定選題的合適性以及報告的具體要求。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總體要求：讀懂設計模型，梳理框架結構，測試、拓展代碼功能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50000"/>
              </a:lnSpc>
              <a:buSzPct val="75000"/>
              <a:buNone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*對代碼中可能含有的具體演算法不做要求，重在物件導向的設計方法。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5161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Boost.MultiArray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86982" cy="49539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一個簡單的示例：</a:t>
            </a:r>
            <a:endParaRPr lang="en-US" altLang="zh-Hans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7D84E-58FC-BD46-A332-FBDDEA777672}"/>
              </a:ext>
            </a:extLst>
          </p:cNvPr>
          <p:cNvSpPr txBox="1"/>
          <p:nvPr/>
        </p:nvSpPr>
        <p:spPr>
          <a:xfrm>
            <a:off x="628650" y="2197528"/>
            <a:ext cx="693972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#include "boost/</a:t>
            </a:r>
            <a:r>
              <a:rPr lang="en-US" dirty="0" err="1">
                <a:latin typeface="Courier" pitchFamily="2" charset="0"/>
              </a:rPr>
              <a:t>multi_array.hpp</a:t>
            </a:r>
            <a:r>
              <a:rPr lang="en-US" dirty="0">
                <a:latin typeface="Courier" pitchFamily="2" charset="0"/>
              </a:rPr>
              <a:t>"</a:t>
            </a:r>
          </a:p>
          <a:p>
            <a:r>
              <a:rPr lang="en-US" dirty="0">
                <a:latin typeface="Courier" pitchFamily="2" charset="0"/>
              </a:rPr>
              <a:t>#include &lt;</a:t>
            </a:r>
            <a:r>
              <a:rPr lang="en-US" dirty="0" err="1">
                <a:latin typeface="Courier" pitchFamily="2" charset="0"/>
              </a:rPr>
              <a:t>cassert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main() {</a:t>
            </a:r>
          </a:p>
          <a:p>
            <a:r>
              <a:rPr lang="en-US" dirty="0">
                <a:latin typeface="Courier" pitchFamily="2" charset="0"/>
              </a:rPr>
              <a:t>  // </a:t>
            </a:r>
            <a:r>
              <a:rPr lang="zh-CN" altLang="en-US" dirty="0">
                <a:latin typeface="Courier" pitchFamily="2" charset="0"/>
              </a:rPr>
              <a:t>定義 </a:t>
            </a:r>
            <a:r>
              <a:rPr lang="en-US" altLang="zh-CN" dirty="0">
                <a:latin typeface="Courier" pitchFamily="2" charset="0"/>
              </a:rPr>
              <a:t>3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x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4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x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 </a:t>
            </a:r>
            <a:r>
              <a:rPr lang="zh-CN" altLang="en-US" dirty="0">
                <a:latin typeface="Courier" pitchFamily="2" charset="0"/>
              </a:rPr>
              <a:t>的三維陣列</a:t>
            </a:r>
            <a:endParaRPr lang="ja-JP" altLang="en-US" dirty="0">
              <a:latin typeface="Courier" pitchFamily="2" charset="0"/>
            </a:endParaRPr>
          </a:p>
          <a:p>
            <a:r>
              <a:rPr lang="ja-JP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const int N[3] = {3, 4, 2};</a:t>
            </a:r>
          </a:p>
          <a:p>
            <a:r>
              <a:rPr lang="en-US" dirty="0">
                <a:latin typeface="Courier" pitchFamily="2" charset="0"/>
              </a:rPr>
              <a:t>  boost::</a:t>
            </a:r>
            <a:r>
              <a:rPr lang="en-US" dirty="0" err="1">
                <a:latin typeface="Courier" pitchFamily="2" charset="0"/>
              </a:rPr>
              <a:t>multi_array</a:t>
            </a:r>
            <a:r>
              <a:rPr lang="en-US" dirty="0">
                <a:latin typeface="Courier" pitchFamily="2" charset="0"/>
              </a:rPr>
              <a:t>&lt;int, 3&gt; A(</a:t>
            </a:r>
          </a:p>
          <a:p>
            <a:r>
              <a:rPr lang="zh-Hans" altLang="en-US" dirty="0">
                <a:latin typeface="Courier" pitchFamily="2" charset="0"/>
              </a:rPr>
              <a:t>      </a:t>
            </a:r>
            <a:r>
              <a:rPr lang="en-US" dirty="0">
                <a:latin typeface="Courier" pitchFamily="2" charset="0"/>
              </a:rPr>
              <a:t>boost::extents[N[0]][N[1]][N[2]]);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typedef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decltype</a:t>
            </a:r>
            <a:r>
              <a:rPr lang="en-US" dirty="0">
                <a:latin typeface="Courier" pitchFamily="2" charset="0"/>
              </a:rPr>
              <a:t>(A)::index index;</a:t>
            </a:r>
          </a:p>
          <a:p>
            <a:r>
              <a:rPr lang="en-US" dirty="0">
                <a:latin typeface="Courier" pitchFamily="2" charset="0"/>
              </a:rPr>
              <a:t>  // </a:t>
            </a:r>
            <a:r>
              <a:rPr lang="zh-CN" altLang="en-US" dirty="0">
                <a:latin typeface="Courier" pitchFamily="2" charset="0"/>
              </a:rPr>
              <a:t>隨便寫點數據</a:t>
            </a:r>
            <a:endParaRPr lang="ja-JP" altLang="en-US" dirty="0">
              <a:latin typeface="Courier" pitchFamily="2" charset="0"/>
            </a:endParaRPr>
          </a:p>
          <a:p>
            <a:r>
              <a:rPr lang="ja-JP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for (index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0;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&lt; N[0]; ++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 for (index j = 0; j &lt; N[1]; ++j)</a:t>
            </a:r>
          </a:p>
          <a:p>
            <a:r>
              <a:rPr lang="en-US" dirty="0">
                <a:latin typeface="Courier" pitchFamily="2" charset="0"/>
              </a:rPr>
              <a:t>      for (index k = 0; k &lt; N[2]; ++k)</a:t>
            </a:r>
          </a:p>
          <a:p>
            <a:r>
              <a:rPr lang="en-US" dirty="0">
                <a:latin typeface="Courier" pitchFamily="2" charset="0"/>
              </a:rPr>
              <a:t>        A[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][j][k] = </a:t>
            </a:r>
            <a:r>
              <a:rPr lang="en-US" dirty="0" err="1">
                <a:latin typeface="Courier" pitchFamily="2" charset="0"/>
              </a:rPr>
              <a:t>static_cast</a:t>
            </a:r>
            <a:r>
              <a:rPr lang="en-US" dirty="0">
                <a:latin typeface="Courier" pitchFamily="2" charset="0"/>
              </a:rPr>
              <a:t>&lt;</a:t>
            </a:r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&gt;(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+ j + k);</a:t>
            </a:r>
          </a:p>
          <a:p>
            <a:r>
              <a:rPr lang="en-US" dirty="0">
                <a:latin typeface="Courier" pitchFamily="2" charset="0"/>
              </a:rPr>
              <a:t>  // </a:t>
            </a:r>
            <a:r>
              <a:rPr lang="en-US" altLang="ja-JP" dirty="0">
                <a:latin typeface="Courier" pitchFamily="2" charset="0"/>
              </a:rPr>
              <a:t>...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586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Boost.MultiArray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86982" cy="49539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一個簡單的示例（續）：</a:t>
            </a:r>
            <a:endParaRPr lang="en-US" altLang="zh-Hans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7D84E-58FC-BD46-A332-FBDDEA777672}"/>
              </a:ext>
            </a:extLst>
          </p:cNvPr>
          <p:cNvSpPr txBox="1"/>
          <p:nvPr/>
        </p:nvSpPr>
        <p:spPr>
          <a:xfrm>
            <a:off x="628650" y="2197528"/>
            <a:ext cx="76290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  // ...</a:t>
            </a:r>
          </a:p>
          <a:p>
            <a:r>
              <a:rPr lang="en-US" dirty="0">
                <a:latin typeface="Courier" pitchFamily="2" charset="0"/>
              </a:rPr>
              <a:t>  // </a:t>
            </a:r>
            <a:r>
              <a:rPr lang="zh-CN" altLang="en-US" dirty="0">
                <a:latin typeface="Courier" pitchFamily="2" charset="0"/>
              </a:rPr>
              <a:t>抽出陣列的一部分，得到</a:t>
            </a:r>
            <a:r>
              <a:rPr lang="en-US" altLang="zh-CN" dirty="0">
                <a:latin typeface="Courier" pitchFamily="2" charset="0"/>
              </a:rPr>
              <a:t>2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x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2</a:t>
            </a:r>
            <a:r>
              <a:rPr lang="zh-CN" altLang="en-US" dirty="0">
                <a:latin typeface="Courier" pitchFamily="2" charset="0"/>
              </a:rPr>
              <a:t>的子陣列</a:t>
            </a:r>
            <a:endParaRPr lang="ja-JP" altLang="en-US" dirty="0">
              <a:latin typeface="Courier" pitchFamily="2" charset="0"/>
            </a:endParaRPr>
          </a:p>
          <a:p>
            <a:r>
              <a:rPr lang="ja-JP" altLang="en-US" dirty="0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typedef </a:t>
            </a:r>
            <a:r>
              <a:rPr lang="en-US" dirty="0" err="1">
                <a:latin typeface="Courier" pitchFamily="2" charset="0"/>
              </a:rPr>
              <a:t>decltype</a:t>
            </a:r>
            <a:r>
              <a:rPr lang="en-US" dirty="0">
                <a:latin typeface="Courier" pitchFamily="2" charset="0"/>
              </a:rPr>
              <a:t>(A)::</a:t>
            </a:r>
            <a:r>
              <a:rPr lang="en-US" dirty="0" err="1">
                <a:latin typeface="Courier" pitchFamily="2" charset="0"/>
              </a:rPr>
              <a:t>index_range</a:t>
            </a:r>
            <a:r>
              <a:rPr lang="en-US" dirty="0">
                <a:latin typeface="Courier" pitchFamily="2" charset="0"/>
              </a:rPr>
              <a:t> range;</a:t>
            </a:r>
          </a:p>
          <a:p>
            <a:r>
              <a:rPr lang="en-US" dirty="0">
                <a:latin typeface="Courier" pitchFamily="2" charset="0"/>
              </a:rPr>
              <a:t>  typedef </a:t>
            </a:r>
            <a:r>
              <a:rPr lang="en-US" dirty="0" err="1">
                <a:latin typeface="Courier" pitchFamily="2" charset="0"/>
              </a:rPr>
              <a:t>decltype</a:t>
            </a:r>
            <a:r>
              <a:rPr lang="en-US" dirty="0">
                <a:latin typeface="Courier" pitchFamily="2" charset="0"/>
              </a:rPr>
              <a:t>(A)::</a:t>
            </a:r>
            <a:r>
              <a:rPr lang="en-US" dirty="0" err="1">
                <a:latin typeface="Courier" pitchFamily="2" charset="0"/>
              </a:rPr>
              <a:t>array_view</a:t>
            </a:r>
            <a:r>
              <a:rPr lang="en-US" dirty="0">
                <a:latin typeface="Courier" pitchFamily="2" charset="0"/>
              </a:rPr>
              <a:t>&lt;2&gt;::type </a:t>
            </a:r>
            <a:r>
              <a:rPr lang="en-US" dirty="0" err="1">
                <a:latin typeface="Courier" pitchFamily="2" charset="0"/>
              </a:rPr>
              <a:t>myview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myview</a:t>
            </a:r>
            <a:r>
              <a:rPr lang="en-US" dirty="0">
                <a:latin typeface="Courier" pitchFamily="2" charset="0"/>
              </a:rPr>
              <a:t> B = A[</a:t>
            </a:r>
          </a:p>
          <a:p>
            <a:r>
              <a:rPr lang="en-US" dirty="0">
                <a:latin typeface="Courier" pitchFamily="2" charset="0"/>
              </a:rPr>
              <a:t>      boost::indices[range(1, 3)][range(0, 3, 2)][1]];</a:t>
            </a:r>
          </a:p>
          <a:p>
            <a:r>
              <a:rPr lang="en-US" dirty="0">
                <a:latin typeface="Courier" pitchFamily="2" charset="0"/>
              </a:rPr>
              <a:t>  for (index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0;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&lt; 2; ++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 for (index j = 0; j &lt; 2; ++j)</a:t>
            </a:r>
          </a:p>
          <a:p>
            <a:r>
              <a:rPr lang="en-US" dirty="0">
                <a:latin typeface="Courier" pitchFamily="2" charset="0"/>
              </a:rPr>
              <a:t>      assert(B[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][j] == A[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+ 1][j * 2][1]);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return 0;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008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" y="0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研究報告要求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50" y="1182688"/>
            <a:ext cx="8594598" cy="5268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PPT</a:t>
            </a: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格式，最多</a:t>
            </a:r>
            <a:r>
              <a:rPr lang="en-US" altLang="zh-CN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15</a:t>
            </a: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頁（包括一頁標題），使用默認</a:t>
            </a:r>
            <a:r>
              <a:rPr lang="en-US" altLang="zh-CN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16:9</a:t>
            </a: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大小</a:t>
            </a: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要求重點突出，文字精煉</a:t>
            </a: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推薦結合圖片、代碼說明（只放核心代碼），字體不可過小</a:t>
            </a: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若報告中有參考（文字或圖片），</a:t>
            </a:r>
            <a:r>
              <a:rPr lang="zh-CN" altLang="en-US" sz="2200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請在相應位置標注引用</a:t>
            </a: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（如網址）。若與網上資料、同學報告有大範圍雷同，可能會判為抄襲</a:t>
            </a: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報告分為兩個部分：</a:t>
            </a: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1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項目整體介紹及框架分析</a:t>
            </a:r>
            <a:endParaRPr lang="en-US" altLang="zh-CN" sz="18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1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具體功能測試與拓展</a:t>
            </a:r>
            <a:endParaRPr lang="en-US" altLang="zh-CN" sz="18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268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" y="0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項目整體介紹及框架分析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50" y="1182688"/>
            <a:ext cx="8594598" cy="5268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項目整體介紹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簡要介紹項目功能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包含使用方法、達成效果等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最好附上自己使用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運行例子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代碼框架分析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使用合適的方法展示代碼整體框架（若專案過大，可以選擇其中一個模組）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2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例如 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UML 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圖，調用關係圖，類的層次結構等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18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542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" y="0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具體功能測試與拓展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50" y="1182688"/>
            <a:ext cx="8594598" cy="5268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選取一至兩個功能點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編寫例子對該功能進行測試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說明功能的工作流程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分析該實現的優越性或可改進空間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2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分析可涉及具體應用場景的使用、擴展功能時的便利程度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2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需要給出核心代碼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2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可以結合課上所學設計模式進行分析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品質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數量：推薦深入研究，不必攀比數量</a:t>
            </a:r>
            <a:endParaRPr lang="en-US" altLang="zh-CN" sz="18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47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" y="0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提交代碼要求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50" y="1182688"/>
            <a:ext cx="8594598" cy="5268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需包含研究報告中的所有例子</a:t>
            </a: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代碼重點部分應該包括在研究報告</a:t>
            </a:r>
            <a:r>
              <a:rPr lang="en-US" altLang="zh-CN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PPT</a:t>
            </a: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中，</a:t>
            </a:r>
            <a:r>
              <a:rPr lang="zh-CN" altLang="en-US" sz="22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不能用提交的代碼代替</a:t>
            </a:r>
            <a:r>
              <a:rPr lang="en-US" altLang="zh-CN" sz="22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PPT</a:t>
            </a:r>
            <a:r>
              <a:rPr lang="zh-CN" altLang="en-US" sz="22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中的核心代碼展示</a:t>
            </a: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（即不看代碼也應能看懂報告）</a:t>
            </a: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代碼本身不評分，但如不能</a:t>
            </a:r>
            <a:r>
              <a:rPr lang="zh-CN" altLang="pt-PT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復現</a:t>
            </a: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報告中結果，將會有所減分</a:t>
            </a: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注意提交代碼大小，注意不要包含可執行檔</a:t>
            </a: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需附說明文件，提供合適的安裝、編譯步驟，保證助教能夠</a:t>
            </a:r>
            <a:r>
              <a:rPr lang="zh-CN" altLang="pt-PT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復現</a:t>
            </a: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你的結果</a:t>
            </a: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340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" y="0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評分占比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50" y="1182688"/>
            <a:ext cx="8594598" cy="52689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大作業滿分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10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分，占課程總評的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10%</a:t>
            </a: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考查：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正確性：對專案、框架的理解是否正確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分析價值：所選功能分析或拓展是否有價值，討論是否深入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展示效果：報告是否簡單明晰，內容豐富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D61D1D1-7D8E-41C2-92DB-A0E979DC3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46984"/>
              </p:ext>
            </p:extLst>
          </p:nvPr>
        </p:nvGraphicFramePr>
        <p:xfrm>
          <a:off x="1063072" y="1836141"/>
          <a:ext cx="7017856" cy="200481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08928">
                  <a:extLst>
                    <a:ext uri="{9D8B030D-6E8A-4147-A177-3AD203B41FA5}">
                      <a16:colId xmlns:a16="http://schemas.microsoft.com/office/drawing/2014/main" val="1497106430"/>
                    </a:ext>
                  </a:extLst>
                </a:gridCol>
                <a:gridCol w="3508928">
                  <a:extLst>
                    <a:ext uri="{9D8B030D-6E8A-4147-A177-3AD203B41FA5}">
                      <a16:colId xmlns:a16="http://schemas.microsoft.com/office/drawing/2014/main" val="2700782737"/>
                    </a:ext>
                  </a:extLst>
                </a:gridCol>
              </a:tblGrid>
              <a:tr h="6682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評分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占比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364313"/>
                  </a:ext>
                </a:extLst>
              </a:tr>
              <a:tr h="6682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項目整體理解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8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374631"/>
                  </a:ext>
                </a:extLst>
              </a:tr>
              <a:tr h="6682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具體功能分析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8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482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519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98438"/>
            <a:ext cx="7886700" cy="1325562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選題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#1: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TinyXML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444079" y="1546914"/>
            <a:ext cx="8232377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對羽量級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C++ XML parser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：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TinyXML-2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的分析。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TinyXML-2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可以解析 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XML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文檔，使用 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Document Object Model (DOM)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，意味著能將 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XML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轉換為可操作的 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C++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的多個物件，也可以從 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C++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的多個物件構建 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XML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github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地址：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hlinkClick r:id="rId3"/>
              </a:rPr>
              <a:t>https://github.com/leethomason/tinyxml2</a:t>
            </a:r>
            <a:endParaRPr lang="zh-CN" altLang="en-US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7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98438"/>
            <a:ext cx="7886700" cy="1325562"/>
          </a:xfrm>
        </p:spPr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TinyXML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444079" y="1546914"/>
            <a:ext cx="5208041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TinyXML-2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包含 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tinyxml2.cpp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tinyxml2.h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兩個文件。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docs/index.html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中有簡單的使用示例和類的說明文檔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763" y="1700808"/>
            <a:ext cx="3022600" cy="4152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55776" y="5315275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類的層次結構 </a:t>
            </a:r>
            <a:r>
              <a:rPr kumimoji="1" lang="en-US" altLang="zh-CN" sz="2800" b="1" dirty="0"/>
              <a:t>-&gt;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0807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3536</TotalTime>
  <Words>1741</Words>
  <Application>Microsoft Office PowerPoint</Application>
  <PresentationFormat>画面に合わせる (4:3)</PresentationFormat>
  <Paragraphs>153</Paragraphs>
  <Slides>21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21</vt:i4>
      </vt:variant>
    </vt:vector>
  </HeadingPairs>
  <TitlesOfParts>
    <vt:vector size="32" baseType="lpstr">
      <vt:lpstr>Courier</vt:lpstr>
      <vt:lpstr>微软雅黑</vt:lpstr>
      <vt:lpstr>STKaiti</vt:lpstr>
      <vt:lpstr>STKaiti</vt:lpstr>
      <vt:lpstr>Arial</vt:lpstr>
      <vt:lpstr>Calibri</vt:lpstr>
      <vt:lpstr>Calibri Light</vt:lpstr>
      <vt:lpstr>Consolas</vt:lpstr>
      <vt:lpstr>Wingdings</vt:lpstr>
      <vt:lpstr>Office 主题</vt:lpstr>
      <vt:lpstr>1_Office Theme</vt:lpstr>
      <vt:lpstr>PowerPoint プレゼンテーション</vt:lpstr>
      <vt:lpstr>基本要求</vt:lpstr>
      <vt:lpstr>研究報告要求</vt:lpstr>
      <vt:lpstr>項目整體介紹及框架分析</vt:lpstr>
      <vt:lpstr>具體功能測試與拓展</vt:lpstr>
      <vt:lpstr>提交代碼要求</vt:lpstr>
      <vt:lpstr>評分占比</vt:lpstr>
      <vt:lpstr>選題#1: TinyXML</vt:lpstr>
      <vt:lpstr>TinyXML</vt:lpstr>
      <vt:lpstr>選題#2: LiquidFun</vt:lpstr>
      <vt:lpstr>LiquidFun</vt:lpstr>
      <vt:lpstr>選題#3: Eigen</vt:lpstr>
      <vt:lpstr>Eigen</vt:lpstr>
      <vt:lpstr>選題#4: glog</vt:lpstr>
      <vt:lpstr>glog</vt:lpstr>
      <vt:lpstr>選題#5: Nlohmann Json</vt:lpstr>
      <vt:lpstr>Nlohmann Json</vt:lpstr>
      <vt:lpstr>選題#6: Boost.MultiArray</vt:lpstr>
      <vt:lpstr>Boost.MultiArray</vt:lpstr>
      <vt:lpstr>Boost.MultiArray</vt:lpstr>
      <vt:lpstr>Boost.MultiArray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handy</dc:title>
  <dc:creator>Windows 用户</dc:creator>
  <cp:lastModifiedBy>Terry C.</cp:lastModifiedBy>
  <cp:revision>79</cp:revision>
  <dcterms:created xsi:type="dcterms:W3CDTF">2018-03-26T08:17:13Z</dcterms:created>
  <dcterms:modified xsi:type="dcterms:W3CDTF">2024-06-27T17:22:38Z</dcterms:modified>
</cp:coreProperties>
</file>