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0"/>
  </p:notesMasterIdLst>
  <p:sldIdLst>
    <p:sldId id="911" r:id="rId2"/>
    <p:sldId id="394" r:id="rId3"/>
    <p:sldId id="393" r:id="rId4"/>
    <p:sldId id="396" r:id="rId5"/>
    <p:sldId id="398" r:id="rId6"/>
    <p:sldId id="420" r:id="rId7"/>
    <p:sldId id="421" r:id="rId8"/>
    <p:sldId id="423" r:id="rId9"/>
    <p:sldId id="424" r:id="rId10"/>
    <p:sldId id="531" r:id="rId11"/>
    <p:sldId id="532" r:id="rId12"/>
    <p:sldId id="533" r:id="rId13"/>
    <p:sldId id="798" r:id="rId14"/>
    <p:sldId id="802" r:id="rId15"/>
    <p:sldId id="800" r:id="rId16"/>
    <p:sldId id="804" r:id="rId17"/>
    <p:sldId id="805" r:id="rId18"/>
    <p:sldId id="865" r:id="rId19"/>
    <p:sldId id="808" r:id="rId20"/>
    <p:sldId id="867" r:id="rId21"/>
    <p:sldId id="869" r:id="rId22"/>
    <p:sldId id="868" r:id="rId23"/>
    <p:sldId id="873" r:id="rId24"/>
    <p:sldId id="878" r:id="rId25"/>
    <p:sldId id="879" r:id="rId26"/>
    <p:sldId id="807" r:id="rId27"/>
    <p:sldId id="905" r:id="rId28"/>
    <p:sldId id="891" r:id="rId29"/>
    <p:sldId id="893" r:id="rId30"/>
    <p:sldId id="896" r:id="rId31"/>
    <p:sldId id="897" r:id="rId32"/>
    <p:sldId id="907" r:id="rId33"/>
    <p:sldId id="906" r:id="rId34"/>
    <p:sldId id="899" r:id="rId35"/>
    <p:sldId id="880" r:id="rId36"/>
    <p:sldId id="882" r:id="rId37"/>
    <p:sldId id="883" r:id="rId38"/>
    <p:sldId id="886" r:id="rId39"/>
    <p:sldId id="888" r:id="rId40"/>
    <p:sldId id="890" r:id="rId41"/>
    <p:sldId id="902" r:id="rId42"/>
    <p:sldId id="904" r:id="rId43"/>
    <p:sldId id="909" r:id="rId44"/>
    <p:sldId id="910" r:id="rId45"/>
    <p:sldId id="560" r:id="rId46"/>
    <p:sldId id="561" r:id="rId47"/>
    <p:sldId id="564" r:id="rId48"/>
    <p:sldId id="565" r:id="rId49"/>
    <p:sldId id="566" r:id="rId50"/>
    <p:sldId id="571" r:id="rId51"/>
    <p:sldId id="582" r:id="rId52"/>
    <p:sldId id="583" r:id="rId53"/>
    <p:sldId id="584" r:id="rId54"/>
    <p:sldId id="587" r:id="rId55"/>
    <p:sldId id="585" r:id="rId56"/>
    <p:sldId id="586" r:id="rId57"/>
    <p:sldId id="588" r:id="rId58"/>
    <p:sldId id="567" r:id="rId59"/>
    <p:sldId id="568" r:id="rId60"/>
    <p:sldId id="569" r:id="rId61"/>
    <p:sldId id="572" r:id="rId62"/>
    <p:sldId id="573" r:id="rId63"/>
    <p:sldId id="574" r:id="rId64"/>
    <p:sldId id="579" r:id="rId65"/>
    <p:sldId id="590" r:id="rId66"/>
    <p:sldId id="612" r:id="rId67"/>
    <p:sldId id="591" r:id="rId68"/>
    <p:sldId id="614" r:id="rId69"/>
    <p:sldId id="592" r:id="rId70"/>
    <p:sldId id="594" r:id="rId71"/>
    <p:sldId id="595" r:id="rId72"/>
    <p:sldId id="599" r:id="rId73"/>
    <p:sldId id="596" r:id="rId74"/>
    <p:sldId id="597" r:id="rId75"/>
    <p:sldId id="598" r:id="rId76"/>
    <p:sldId id="601" r:id="rId77"/>
    <p:sldId id="613" r:id="rId78"/>
    <p:sldId id="602" r:id="rId79"/>
    <p:sldId id="603" r:id="rId80"/>
    <p:sldId id="604" r:id="rId81"/>
    <p:sldId id="605" r:id="rId82"/>
    <p:sldId id="606" r:id="rId83"/>
    <p:sldId id="607" r:id="rId84"/>
    <p:sldId id="608" r:id="rId85"/>
    <p:sldId id="609" r:id="rId86"/>
    <p:sldId id="610" r:id="rId87"/>
    <p:sldId id="611" r:id="rId88"/>
    <p:sldId id="475" r:id="rId8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5FCF"/>
    <a:srgbClr val="8BC145"/>
    <a:srgbClr val="003366"/>
    <a:srgbClr val="002060"/>
    <a:srgbClr val="FFCC00"/>
    <a:srgbClr val="CC9900"/>
    <a:srgbClr val="7893AE"/>
    <a:srgbClr val="FFFF00"/>
    <a:srgbClr val="FFFF66"/>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76327" autoAdjust="0"/>
  </p:normalViewPr>
  <p:slideViewPr>
    <p:cSldViewPr>
      <p:cViewPr varScale="1">
        <p:scale>
          <a:sx n="66" d="100"/>
          <a:sy n="66" d="100"/>
        </p:scale>
        <p:origin x="1746"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‹nº›</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FF0000"/>
                </a:solidFill>
              </a:rPr>
              <a:t>f(2, NULL);</a:t>
            </a:r>
            <a:r>
              <a:rPr lang="zh-CN" altLang="en-US" dirty="0">
                <a:solidFill>
                  <a:srgbClr val="FF0000"/>
                </a:solidFill>
              </a:rPr>
              <a:t>的問題是</a:t>
            </a:r>
            <a:r>
              <a:rPr lang="en-US" altLang="zh-CN" dirty="0">
                <a:solidFill>
                  <a:srgbClr val="FF0000"/>
                </a:solidFill>
              </a:rPr>
              <a:t>---</a:t>
            </a:r>
            <a:r>
              <a:rPr lang="zh-CN" altLang="en-US" dirty="0">
                <a:solidFill>
                  <a:srgbClr val="FF0000"/>
                </a:solidFill>
              </a:rPr>
              <a:t>我們希望調用</a:t>
            </a:r>
            <a:r>
              <a:rPr lang="en-US" altLang="zh-CN" dirty="0"/>
              <a:t>f(</a:t>
            </a:r>
            <a:r>
              <a:rPr lang="en-US" altLang="zh-CN" dirty="0">
                <a:solidFill>
                  <a:srgbClr val="C00000"/>
                </a:solidFill>
              </a:rPr>
              <a:t>int</a:t>
            </a:r>
            <a:r>
              <a:rPr lang="en-US" altLang="zh-CN" dirty="0"/>
              <a:t> x, </a:t>
            </a:r>
            <a:r>
              <a:rPr lang="en-US" altLang="zh-CN" dirty="0">
                <a:solidFill>
                  <a:srgbClr val="C00000"/>
                </a:solidFill>
              </a:rPr>
              <a:t>double</a:t>
            </a:r>
            <a:r>
              <a:rPr lang="en-US" altLang="zh-CN" dirty="0"/>
              <a:t> *y) </a:t>
            </a:r>
          </a:p>
          <a:p>
            <a:r>
              <a:rPr kumimoji="1" lang="zh-CN" altLang="en-US" dirty="0"/>
              <a:t>但實際上會調用</a:t>
            </a:r>
            <a:r>
              <a:rPr lang="en-US" altLang="zh-CN" dirty="0">
                <a:solidFill>
                  <a:srgbClr val="C00000"/>
                </a:solidFill>
              </a:rPr>
              <a:t>void</a:t>
            </a:r>
            <a:r>
              <a:rPr lang="en-US" altLang="zh-CN" dirty="0"/>
              <a:t> f(</a:t>
            </a:r>
            <a:r>
              <a:rPr lang="en-US" altLang="zh-CN" dirty="0">
                <a:solidFill>
                  <a:srgbClr val="C00000"/>
                </a:solidFill>
              </a:rPr>
              <a:t>int</a:t>
            </a:r>
            <a:r>
              <a:rPr lang="en-US" altLang="zh-CN" dirty="0"/>
              <a:t> x, </a:t>
            </a:r>
            <a:r>
              <a:rPr lang="en-US" altLang="zh-CN" dirty="0">
                <a:solidFill>
                  <a:srgbClr val="C00000"/>
                </a:solidFill>
              </a:rPr>
              <a:t>int</a:t>
            </a:r>
            <a:r>
              <a:rPr lang="en-US" altLang="zh-CN" dirty="0"/>
              <a:t> y)</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10</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然後我們可以開始寫第一個版本，比方說我們寫好了一個叫</a:t>
            </a:r>
            <a:r>
              <a:rPr kumimoji="1" lang="en-US" altLang="zh-CN" dirty="0"/>
              <a:t>test.py</a:t>
            </a:r>
            <a:r>
              <a:rPr kumimoji="1" lang="zh-CN" altLang="en-US" dirty="0"/>
              <a:t>的程式，然後想把它作為第一個版本，那麼首先需要用</a:t>
            </a:r>
            <a:r>
              <a:rPr kumimoji="1" lang="en-US" altLang="zh-CN" dirty="0"/>
              <a:t>git</a:t>
            </a:r>
            <a:r>
              <a:rPr kumimoji="1" lang="zh-CN" altLang="en-US" dirty="0"/>
              <a:t> </a:t>
            </a:r>
            <a:r>
              <a:rPr kumimoji="1" lang="en-US" altLang="zh-CN" dirty="0"/>
              <a:t>add</a:t>
            </a:r>
            <a:r>
              <a:rPr kumimoji="1" lang="zh-CN" altLang="en-US" dirty="0"/>
              <a:t> </a:t>
            </a:r>
            <a:r>
              <a:rPr kumimoji="1" lang="en-US" altLang="zh-CN" dirty="0"/>
              <a:t>test.py</a:t>
            </a:r>
            <a:r>
              <a:rPr kumimoji="1" lang="zh-CN" altLang="en-US" dirty="0"/>
              <a:t>這個命令把</a:t>
            </a:r>
            <a:r>
              <a:rPr kumimoji="1" lang="en-US" altLang="zh-CN" dirty="0"/>
              <a:t>test.py</a:t>
            </a:r>
            <a:r>
              <a:rPr kumimoji="1" lang="zh-CN" altLang="en-US" dirty="0"/>
              <a:t>添加到</a:t>
            </a:r>
            <a:r>
              <a:rPr kumimoji="1" lang="en-US" altLang="zh-CN" dirty="0"/>
              <a:t>git</a:t>
            </a:r>
            <a:r>
              <a:rPr kumimoji="1" lang="zh-CN" altLang="en-US" dirty="0"/>
              <a:t>的</a:t>
            </a:r>
            <a:r>
              <a:rPr kumimoji="1" lang="zh-CN" altLang="en-CN" dirty="0"/>
              <a:t>暫存區</a:t>
            </a:r>
            <a:endParaRPr kumimoji="1" lang="en-US" altLang="zh-CN" dirty="0"/>
          </a:p>
          <a:p>
            <a:endParaRPr kumimoji="1" lang="en-US" altLang="zh-CN" dirty="0"/>
          </a:p>
          <a:p>
            <a:r>
              <a:rPr kumimoji="1" lang="zh-CN" altLang="en-US" dirty="0"/>
              <a:t>這個暫存是一個什麼概念呢，它有點像是一個版本完成之前的預備狀態，比方說，你的項目裡面有很多檔，完成下一個版本要改多個檔，那麼每改好一個檔就可以先添加到這個暫存區裡面，等所有檔都改好了以後</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52</a:t>
            </a:fld>
            <a:endParaRPr lang="en-US" altLang="zh-CN" dirty="0"/>
          </a:p>
        </p:txBody>
      </p:sp>
    </p:spTree>
    <p:extLst>
      <p:ext uri="{BB962C8B-B14F-4D97-AF65-F5344CB8AC3E}">
        <p14:creationId xmlns:p14="http://schemas.microsoft.com/office/powerpoint/2010/main" val="674361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我們就可以用</a:t>
            </a:r>
            <a:r>
              <a:rPr kumimoji="1" lang="en-US" altLang="zh-CN" dirty="0"/>
              <a:t>git</a:t>
            </a:r>
            <a:r>
              <a:rPr kumimoji="1" lang="zh-CN" altLang="en-US" dirty="0"/>
              <a:t> </a:t>
            </a:r>
            <a:r>
              <a:rPr kumimoji="1" lang="en-US" altLang="zh-CN" dirty="0"/>
              <a:t>commit</a:t>
            </a:r>
            <a:r>
              <a:rPr kumimoji="1" lang="zh-CN" altLang="en-US" dirty="0"/>
              <a:t>命令一次性把暫存區裡面的修改都提交到本地倉庫，形成一個新的版本</a:t>
            </a:r>
            <a:endParaRPr kumimoji="1" lang="en-US" altLang="zh-CN" dirty="0"/>
          </a:p>
          <a:p>
            <a:endParaRPr kumimoji="1" lang="en-US" altLang="zh-CN" dirty="0"/>
          </a:p>
          <a:p>
            <a:r>
              <a:rPr kumimoji="1" lang="zh-CN" altLang="en-US" dirty="0"/>
              <a:t>在</a:t>
            </a:r>
            <a:r>
              <a:rPr kumimoji="1" lang="en-US" altLang="zh-CN" dirty="0"/>
              <a:t>commit</a:t>
            </a:r>
            <a:r>
              <a:rPr kumimoji="1" lang="zh-CN" altLang="en-US" dirty="0"/>
              <a:t>提交的時候，需要寫一下提交的備註內容，比方說你做了什麼修改之類</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53</a:t>
            </a:fld>
            <a:endParaRPr lang="en-US" altLang="zh-CN" dirty="0"/>
          </a:p>
        </p:txBody>
      </p:sp>
    </p:spTree>
    <p:extLst>
      <p:ext uri="{BB962C8B-B14F-4D97-AF65-F5344CB8AC3E}">
        <p14:creationId xmlns:p14="http://schemas.microsoft.com/office/powerpoint/2010/main" val="4269165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交了第一個版本之後，發現</a:t>
            </a:r>
            <a:r>
              <a:rPr kumimoji="1" lang="en-US" altLang="zh-CN" dirty="0"/>
              <a:t>test.py</a:t>
            </a:r>
            <a:r>
              <a:rPr kumimoji="1" lang="zh-CN" altLang="en-US" dirty="0"/>
              <a:t>這個程式需要修改，修改好了以後，可以再次執行</a:t>
            </a:r>
            <a:r>
              <a:rPr kumimoji="1" lang="en-US" altLang="zh-CN" dirty="0"/>
              <a:t>git add</a:t>
            </a:r>
            <a:r>
              <a:rPr kumimoji="1" lang="zh-CN" altLang="en-US" dirty="0"/>
              <a:t>命令把</a:t>
            </a:r>
            <a:r>
              <a:rPr kumimoji="1" lang="en-US" altLang="zh-CN" dirty="0"/>
              <a:t>test.py</a:t>
            </a:r>
            <a:r>
              <a:rPr kumimoji="1" lang="zh-CN" altLang="en-US" dirty="0"/>
              <a:t>加到暫存區，然後用</a:t>
            </a:r>
            <a:r>
              <a:rPr kumimoji="1" lang="en-US" altLang="zh-CN" dirty="0"/>
              <a:t>git</a:t>
            </a:r>
            <a:r>
              <a:rPr kumimoji="1" lang="zh-CN" altLang="en-US" dirty="0"/>
              <a:t> </a:t>
            </a:r>
            <a:r>
              <a:rPr kumimoji="1" lang="en-US" altLang="zh-CN" dirty="0"/>
              <a:t>commit</a:t>
            </a:r>
            <a:r>
              <a:rPr kumimoji="1" lang="zh-CN" altLang="en-US" dirty="0"/>
              <a:t>命令提交，形成第二個版本</a:t>
            </a:r>
            <a:endParaRPr kumimoji="1" lang="en-US" altLang="zh-CN" dirty="0"/>
          </a:p>
          <a:p>
            <a:endParaRPr kumimoji="1" lang="en-US" altLang="zh-CN" dirty="0"/>
          </a:p>
          <a:p>
            <a:r>
              <a:rPr kumimoji="1" lang="zh-CN" altLang="en-US" dirty="0"/>
              <a:t>相當於一開始的那個圖走了兩格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54</a:t>
            </a:fld>
            <a:endParaRPr lang="en-US" altLang="zh-CN" dirty="0"/>
          </a:p>
        </p:txBody>
      </p:sp>
    </p:spTree>
    <p:extLst>
      <p:ext uri="{BB962C8B-B14F-4D97-AF65-F5344CB8AC3E}">
        <p14:creationId xmlns:p14="http://schemas.microsoft.com/office/powerpoint/2010/main" val="2189508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我們可以用</a:t>
            </a:r>
            <a:r>
              <a:rPr kumimoji="1" lang="en-US" altLang="zh-CN" dirty="0"/>
              <a:t>git</a:t>
            </a:r>
            <a:r>
              <a:rPr kumimoji="1" lang="zh-CN" altLang="en-US" dirty="0"/>
              <a:t> </a:t>
            </a:r>
            <a:r>
              <a:rPr kumimoji="1" lang="en-US" altLang="zh-CN" dirty="0"/>
              <a:t>log</a:t>
            </a:r>
            <a:r>
              <a:rPr kumimoji="1" lang="zh-CN" altLang="en-US" dirty="0"/>
              <a:t>這個命令查看之前的提交記錄，每一次提交每一個版本都會自動生成一個</a:t>
            </a:r>
            <a:r>
              <a:rPr kumimoji="1" lang="en-US" altLang="zh-CN" dirty="0"/>
              <a:t>sha</a:t>
            </a:r>
            <a:r>
              <a:rPr kumimoji="1" lang="zh-CN" altLang="en-US" dirty="0"/>
              <a:t>編碼，也就是這裡一長串的內容，它相當於是版本的</a:t>
            </a:r>
            <a:r>
              <a:rPr kumimoji="1" lang="en-US" altLang="zh-CN" dirty="0"/>
              <a:t>id</a:t>
            </a:r>
            <a:r>
              <a:rPr kumimoji="1" lang="zh-CN" altLang="en-US" dirty="0"/>
              <a:t>，用來區分不同的版本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55</a:t>
            </a:fld>
            <a:endParaRPr lang="en-US" altLang="zh-CN" dirty="0"/>
          </a:p>
        </p:txBody>
      </p:sp>
    </p:spTree>
    <p:extLst>
      <p:ext uri="{BB962C8B-B14F-4D97-AF65-F5344CB8AC3E}">
        <p14:creationId xmlns:p14="http://schemas.microsoft.com/office/powerpoint/2010/main" val="3668268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如果想要查看某一個版本相對於它上一個版本的改動，可以用</a:t>
            </a:r>
            <a:r>
              <a:rPr kumimoji="1" lang="en-US" altLang="zh-CN" dirty="0"/>
              <a:t>git</a:t>
            </a:r>
            <a:r>
              <a:rPr kumimoji="1" lang="zh-CN" altLang="en-US" dirty="0"/>
              <a:t> </a:t>
            </a:r>
            <a:r>
              <a:rPr kumimoji="1" lang="en-US" altLang="zh-CN" dirty="0"/>
              <a:t>show</a:t>
            </a:r>
            <a:r>
              <a:rPr kumimoji="1" lang="zh-CN" altLang="en-US" dirty="0"/>
              <a:t> 加上那個版本的</a:t>
            </a:r>
            <a:r>
              <a:rPr kumimoji="1" lang="en-US" altLang="zh-CN" dirty="0"/>
              <a:t>sha</a:t>
            </a:r>
            <a:r>
              <a:rPr kumimoji="1" lang="zh-CN" altLang="en-US" dirty="0"/>
              <a:t>編碼來查看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56</a:t>
            </a:fld>
            <a:endParaRPr lang="en-US" altLang="zh-CN" dirty="0"/>
          </a:p>
        </p:txBody>
      </p:sp>
    </p:spTree>
    <p:extLst>
      <p:ext uri="{BB962C8B-B14F-4D97-AF65-F5344CB8AC3E}">
        <p14:creationId xmlns:p14="http://schemas.microsoft.com/office/powerpoint/2010/main" val="253705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如果想要回推到某一個版本，可以使用</a:t>
            </a:r>
            <a:r>
              <a:rPr kumimoji="1" lang="en-US" altLang="zh-CN" dirty="0"/>
              <a:t>git</a:t>
            </a:r>
            <a:r>
              <a:rPr kumimoji="1" lang="zh-CN" altLang="en-US" dirty="0"/>
              <a:t> </a:t>
            </a:r>
            <a:r>
              <a:rPr kumimoji="1" lang="en-US" altLang="zh-CN" dirty="0"/>
              <a:t>reset</a:t>
            </a:r>
            <a:r>
              <a:rPr kumimoji="1" lang="zh-CN" altLang="en-US" dirty="0"/>
              <a:t>命令來實現，但是這個命令並不是說回到那個版本以後，後面的版本就沒了，你仍然可以通過</a:t>
            </a:r>
            <a:r>
              <a:rPr kumimoji="1" lang="en-US" altLang="zh-CN" dirty="0"/>
              <a:t>git</a:t>
            </a:r>
            <a:r>
              <a:rPr kumimoji="1" lang="zh-CN" altLang="en-US" dirty="0"/>
              <a:t> </a:t>
            </a:r>
            <a:r>
              <a:rPr kumimoji="1" lang="en-US" altLang="zh-CN" dirty="0"/>
              <a:t>reset</a:t>
            </a:r>
            <a:r>
              <a:rPr kumimoji="1" lang="zh-CN" altLang="en-US" dirty="0"/>
              <a:t>命令回到最新的版本</a:t>
            </a:r>
            <a:endParaRPr kumimoji="1" lang="en-US" altLang="zh-CN" dirty="0"/>
          </a:p>
          <a:p>
            <a:endParaRPr kumimoji="1" lang="en-US" altLang="zh-CN" dirty="0"/>
          </a:p>
          <a:p>
            <a:r>
              <a:rPr kumimoji="1" lang="zh-CN" altLang="en-US" dirty="0"/>
              <a:t>這樣就可以在不同的版本裡面跳來跳去</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57</a:t>
            </a:fld>
            <a:endParaRPr lang="en-US" altLang="zh-CN" dirty="0"/>
          </a:p>
        </p:txBody>
      </p:sp>
    </p:spTree>
    <p:extLst>
      <p:ext uri="{BB962C8B-B14F-4D97-AF65-F5344CB8AC3E}">
        <p14:creationId xmlns:p14="http://schemas.microsoft.com/office/powerpoint/2010/main" val="2242716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到現在，我們都只是在本地操作</a:t>
            </a:r>
            <a:r>
              <a:rPr kumimoji="1" lang="en-US" altLang="zh-CN" dirty="0"/>
              <a:t>git</a:t>
            </a:r>
            <a:r>
              <a:rPr kumimoji="1" lang="zh-CN" altLang="en-US" dirty="0"/>
              <a:t>倉庫，一個是不安全，萬一磁片壞了，沒法恢復，另一個是不利於多人協作。我們可以使用</a:t>
            </a:r>
            <a:r>
              <a:rPr kumimoji="1" lang="en-US" altLang="zh-CN" dirty="0" err="1"/>
              <a:t>github</a:t>
            </a:r>
            <a:r>
              <a:rPr kumimoji="1" lang="zh-CN" altLang="en-US" dirty="0"/>
              <a:t>這個代碼託管平臺，把項目代碼託管到這個平臺上，相當於我們有一個遠端的倉庫，每一次在本地修改完以後，可以提交到這個遠端倉庫上去</a:t>
            </a:r>
            <a:endParaRPr kumimoji="1" lang="en-US" altLang="zh-CN" dirty="0"/>
          </a:p>
          <a:p>
            <a:endParaRPr kumimoji="1" lang="en-US" altLang="zh-CN" dirty="0"/>
          </a:p>
          <a:p>
            <a:r>
              <a:rPr kumimoji="1" lang="zh-CN" altLang="en-US" dirty="0"/>
              <a:t>我們首先在網頁上登錄</a:t>
            </a:r>
            <a:r>
              <a:rPr kumimoji="1" lang="en-US" altLang="zh-CN" dirty="0" err="1"/>
              <a:t>github</a:t>
            </a:r>
            <a:r>
              <a:rPr kumimoji="1" lang="zh-CN" altLang="en-US" dirty="0"/>
              <a:t>，然後在頁面的左側有創建新的</a:t>
            </a:r>
            <a:r>
              <a:rPr kumimoji="1" lang="en-US" altLang="zh-CN" dirty="0"/>
              <a:t>git</a:t>
            </a:r>
            <a:r>
              <a:rPr kumimoji="1" lang="zh-CN" altLang="en-US" dirty="0"/>
              <a:t>倉庫的按鈕</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58</a:t>
            </a:fld>
            <a:endParaRPr lang="en-US" altLang="zh-CN" dirty="0"/>
          </a:p>
        </p:txBody>
      </p:sp>
    </p:spTree>
    <p:extLst>
      <p:ext uri="{BB962C8B-B14F-4D97-AF65-F5344CB8AC3E}">
        <p14:creationId xmlns:p14="http://schemas.microsoft.com/office/powerpoint/2010/main" val="28864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點擊以後，可以輸入倉庫的資訊，包括倉庫的名字，這裡填的是我們剛才創建的本地倉庫的名字</a:t>
            </a:r>
            <a:r>
              <a:rPr kumimoji="1" lang="en-US" altLang="zh-CN" dirty="0" err="1"/>
              <a:t>oop</a:t>
            </a:r>
            <a:r>
              <a:rPr kumimoji="1" lang="en-US" altLang="zh-CN" dirty="0"/>
              <a:t>-git</a:t>
            </a:r>
            <a:r>
              <a:rPr kumimoji="1" lang="zh-CN" altLang="en-US" dirty="0"/>
              <a:t>，然後設置倉庫的許可權，</a:t>
            </a:r>
            <a:r>
              <a:rPr kumimoji="1" lang="en-US" altLang="zh-CN" dirty="0"/>
              <a:t>public</a:t>
            </a:r>
            <a:r>
              <a:rPr kumimoji="1" lang="zh-CN" altLang="en-US" dirty="0"/>
              <a:t>倉庫是所有人可見的，任何人都可以把你的倉庫整個克隆下來，</a:t>
            </a:r>
            <a:r>
              <a:rPr kumimoji="1" lang="en-US" altLang="zh-CN" dirty="0"/>
              <a:t>private</a:t>
            </a:r>
            <a:r>
              <a:rPr kumimoji="1" lang="zh-CN" altLang="en-US" dirty="0"/>
              <a:t>倉庫是只有你自己可以使用</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59</a:t>
            </a:fld>
            <a:endParaRPr lang="en-US" altLang="zh-CN" dirty="0"/>
          </a:p>
        </p:txBody>
      </p:sp>
    </p:spTree>
    <p:extLst>
      <p:ext uri="{BB962C8B-B14F-4D97-AF65-F5344CB8AC3E}">
        <p14:creationId xmlns:p14="http://schemas.microsoft.com/office/powerpoint/2010/main" val="447386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這個時候我們已經建好了一個遠端的倉庫</a:t>
            </a:r>
            <a:r>
              <a:rPr kumimoji="1" lang="en-US" altLang="zh-CN" dirty="0" err="1"/>
              <a:t>oop</a:t>
            </a:r>
            <a:r>
              <a:rPr kumimoji="1" lang="en-US" altLang="zh-CN" dirty="0"/>
              <a:t>-git</a:t>
            </a:r>
            <a:r>
              <a:rPr kumimoji="1" lang="zh-CN" altLang="en-US" dirty="0"/>
              <a:t>，也有一個本地倉庫的</a:t>
            </a:r>
            <a:r>
              <a:rPr kumimoji="1" lang="en-US" altLang="zh-CN" dirty="0" err="1"/>
              <a:t>oop</a:t>
            </a:r>
            <a:r>
              <a:rPr kumimoji="1" lang="en-US" altLang="zh-CN" dirty="0"/>
              <a:t>-git</a:t>
            </a:r>
            <a:r>
              <a:rPr kumimoji="1" lang="zh-CN" altLang="en-US" dirty="0"/>
              <a:t>，我們需要把這兩個倉庫關聯起來，才算是完成了項目的託管，這個關聯的步驟在創建完遠端倉庫以後，</a:t>
            </a:r>
            <a:r>
              <a:rPr kumimoji="1" lang="en-US" altLang="zh-CN" dirty="0" err="1"/>
              <a:t>github</a:t>
            </a:r>
            <a:r>
              <a:rPr kumimoji="1" lang="zh-CN" altLang="en-US" dirty="0"/>
              <a:t>網站上會有一步步的說明</a:t>
            </a:r>
            <a:endParaRPr kumimoji="1" lang="en-US" altLang="zh-CN" dirty="0"/>
          </a:p>
          <a:p>
            <a:endParaRPr kumimoji="1" lang="en-US" altLang="zh-CN" dirty="0"/>
          </a:p>
          <a:p>
            <a:r>
              <a:rPr kumimoji="1" lang="zh-CN" altLang="en-US" dirty="0"/>
              <a:t>大致就是用 </a:t>
            </a:r>
            <a:r>
              <a:rPr kumimoji="1" lang="en-US" altLang="zh-CN" dirty="0"/>
              <a:t>git add remote </a:t>
            </a:r>
            <a:r>
              <a:rPr kumimoji="1" lang="zh-CN" altLang="en-US" dirty="0"/>
              <a:t>這個命令</a:t>
            </a:r>
            <a:endParaRPr kumimoji="1" lang="en-US" altLang="zh-CN" dirty="0"/>
          </a:p>
          <a:p>
            <a:endParaRPr kumimoji="1" lang="en-US" altLang="zh-CN" dirty="0"/>
          </a:p>
          <a:p>
            <a:r>
              <a:rPr kumimoji="1" lang="en-US" altLang="zh-CN" dirty="0"/>
              <a:t>Origin </a:t>
            </a:r>
            <a:r>
              <a:rPr kumimoji="1" lang="zh-CN" altLang="en-US" dirty="0"/>
              <a:t>是你給遠端倉庫起的名字，一個本地倉庫可以關聯多個遠端倉庫</a:t>
            </a:r>
            <a:endParaRPr kumimoji="1" lang="en-US" altLang="zh-CN" dirty="0"/>
          </a:p>
          <a:p>
            <a:r>
              <a:rPr kumimoji="1" lang="zh-CN" altLang="en-US" dirty="0"/>
              <a:t>後面是遠程倉庫的地址</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60</a:t>
            </a:fld>
            <a:endParaRPr lang="en-US" altLang="zh-CN" dirty="0"/>
          </a:p>
        </p:txBody>
      </p:sp>
    </p:spTree>
    <p:extLst>
      <p:ext uri="{BB962C8B-B14F-4D97-AF65-F5344CB8AC3E}">
        <p14:creationId xmlns:p14="http://schemas.microsoft.com/office/powerpoint/2010/main" val="200938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關聯好以後，我們可以看到遠端倉庫和本地倉庫的內容是一致的了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61</a:t>
            </a:fld>
            <a:endParaRPr lang="en-US" altLang="zh-CN" dirty="0"/>
          </a:p>
        </p:txBody>
      </p:sp>
    </p:spTree>
    <p:extLst>
      <p:ext uri="{BB962C8B-B14F-4D97-AF65-F5344CB8AC3E}">
        <p14:creationId xmlns:p14="http://schemas.microsoft.com/office/powerpoint/2010/main" val="4037496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接下來給大家介紹一下跟程式設計有關的一些實用工具和適用技巧，包括</a:t>
            </a:r>
            <a:r>
              <a:rPr kumimoji="1" lang="en-US" altLang="zh-CN" dirty="0"/>
              <a:t>git</a:t>
            </a:r>
            <a:r>
              <a:rPr kumimoji="1" lang="zh-CN" altLang="en-US" dirty="0"/>
              <a:t>、</a:t>
            </a:r>
            <a:r>
              <a:rPr kumimoji="1" lang="en-US" altLang="zh-CN" dirty="0"/>
              <a:t>bash</a:t>
            </a:r>
            <a:r>
              <a:rPr kumimoji="1" lang="zh-CN" altLang="en-US" dirty="0"/>
              <a:t>、</a:t>
            </a:r>
            <a:r>
              <a:rPr kumimoji="1" lang="en-US" altLang="zh-CN" dirty="0"/>
              <a:t>markdown</a:t>
            </a:r>
            <a:r>
              <a:rPr kumimoji="1" lang="zh-CN" altLang="en-US" dirty="0"/>
              <a:t>這三個部分</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44</a:t>
            </a:fld>
            <a:endParaRPr lang="en-US" altLang="zh-CN" dirty="0"/>
          </a:p>
        </p:txBody>
      </p:sp>
    </p:spTree>
    <p:extLst>
      <p:ext uri="{BB962C8B-B14F-4D97-AF65-F5344CB8AC3E}">
        <p14:creationId xmlns:p14="http://schemas.microsoft.com/office/powerpoint/2010/main" val="18952132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這裡列舉一些</a:t>
            </a:r>
            <a:r>
              <a:rPr kumimoji="1" lang="en-US" altLang="zh-CN" dirty="0"/>
              <a:t>git</a:t>
            </a:r>
            <a:r>
              <a:rPr kumimoji="1" lang="zh-CN" altLang="en-US" dirty="0"/>
              <a:t>常用的命令，包括</a:t>
            </a:r>
            <a:r>
              <a:rPr kumimoji="1" lang="en-US" altLang="zh-CN" dirty="0"/>
              <a:t>git</a:t>
            </a:r>
            <a:r>
              <a:rPr kumimoji="1" lang="zh-CN" altLang="en-US" dirty="0"/>
              <a:t> </a:t>
            </a:r>
            <a:r>
              <a:rPr kumimoji="1" lang="en-US" altLang="zh-CN" dirty="0" err="1"/>
              <a:t>init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62</a:t>
            </a:fld>
            <a:endParaRPr lang="en-US" altLang="zh-CN" dirty="0"/>
          </a:p>
        </p:txBody>
      </p:sp>
    </p:spTree>
    <p:extLst>
      <p:ext uri="{BB962C8B-B14F-4D97-AF65-F5344CB8AC3E}">
        <p14:creationId xmlns:p14="http://schemas.microsoft.com/office/powerpoint/2010/main" val="33629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然後還有一些這節課沒有涉及到的命令，大家回去以後可以試試是什麼效果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63</a:t>
            </a:fld>
            <a:endParaRPr lang="en-US" altLang="zh-CN" dirty="0"/>
          </a:p>
        </p:txBody>
      </p:sp>
    </p:spTree>
    <p:extLst>
      <p:ext uri="{BB962C8B-B14F-4D97-AF65-F5344CB8AC3E}">
        <p14:creationId xmlns:p14="http://schemas.microsoft.com/office/powerpoint/2010/main" val="3320095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用到的指令主要是這三個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64</a:t>
            </a:fld>
            <a:endParaRPr lang="en-US" altLang="zh-CN" dirty="0"/>
          </a:p>
        </p:txBody>
      </p:sp>
    </p:spTree>
    <p:extLst>
      <p:ext uri="{BB962C8B-B14F-4D97-AF65-F5344CB8AC3E}">
        <p14:creationId xmlns:p14="http://schemas.microsoft.com/office/powerpoint/2010/main" val="568265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這裡列舉了一些關於</a:t>
            </a:r>
            <a:r>
              <a:rPr kumimoji="1" lang="en-US" altLang="zh-CN" dirty="0" err="1"/>
              <a:t>github</a:t>
            </a:r>
            <a:r>
              <a:rPr kumimoji="1" lang="zh-CN" altLang="en-US" dirty="0"/>
              <a:t>倉庫管理資源，大家回去以後可以學習一下</a:t>
            </a:r>
            <a:endParaRPr kumimoji="1" lang="en-US" altLang="zh-CN" dirty="0"/>
          </a:p>
          <a:p>
            <a:endParaRPr kumimoji="1" lang="en-US" altLang="zh-CN" dirty="0"/>
          </a:p>
          <a:p>
            <a:r>
              <a:rPr kumimoji="1" lang="zh-CN" altLang="en-US" dirty="0"/>
              <a:t>寫作業的時候就可以用</a:t>
            </a:r>
            <a:endParaRPr kumimoji="1" lang="en-US" altLang="zh-CN" dirty="0"/>
          </a:p>
          <a:p>
            <a:endParaRPr kumimoji="1" lang="en-US" altLang="zh-CN" dirty="0"/>
          </a:p>
          <a:p>
            <a:r>
              <a:rPr kumimoji="1" lang="zh-CN" altLang="en-US" dirty="0"/>
              <a:t>有很多同學問問題，最後都發現是自己的編譯環境不小心加了什麼標頭檔，或者不小心改了不能改的檔</a:t>
            </a:r>
            <a:endParaRPr kumimoji="1" lang="en-US" altLang="zh-CN" dirty="0"/>
          </a:p>
          <a:p>
            <a:endParaRPr kumimoji="1" lang="en-US" altLang="zh-CN" dirty="0"/>
          </a:p>
          <a:p>
            <a:r>
              <a:rPr kumimoji="1" lang="zh-CN" altLang="en-US" dirty="0"/>
              <a:t>建議對於比較複雜的作業建一個倉庫，每次提交之前看一下當前版本和最初版本之間改了啥，有沒有一些不該改的地方</a:t>
            </a:r>
            <a:endParaRPr kumimoji="1" lang="en-US" altLang="zh-CN" dirty="0"/>
          </a:p>
          <a:p>
            <a:endParaRPr kumimoji="1" lang="en-US" altLang="zh-CN" dirty="0"/>
          </a:p>
          <a:p>
            <a:r>
              <a:rPr kumimoji="1" lang="en-US" altLang="zh-CN" dirty="0" err="1"/>
              <a:t>Vscode</a:t>
            </a:r>
            <a:r>
              <a:rPr kumimoji="1" lang="en-US" altLang="zh-CN" dirty="0"/>
              <a:t> </a:t>
            </a:r>
            <a:r>
              <a:rPr kumimoji="1" lang="zh-CN" altLang="en-US" dirty="0"/>
              <a:t>等代碼編輯器天然集成了 </a:t>
            </a:r>
            <a:r>
              <a:rPr kumimoji="1" lang="en-US" altLang="zh-CN" dirty="0"/>
              <a:t>git </a:t>
            </a:r>
            <a:r>
              <a:rPr kumimoji="1" lang="zh-CN" altLang="en-US" dirty="0"/>
              <a:t>的功能</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65</a:t>
            </a:fld>
            <a:endParaRPr lang="en-US" altLang="zh-CN" dirty="0"/>
          </a:p>
        </p:txBody>
      </p:sp>
    </p:spTree>
    <p:extLst>
      <p:ext uri="{BB962C8B-B14F-4D97-AF65-F5344CB8AC3E}">
        <p14:creationId xmlns:p14="http://schemas.microsoft.com/office/powerpoint/2010/main" val="186305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現在來介紹一下</a:t>
            </a:r>
            <a:r>
              <a:rPr kumimoji="1" lang="en-US" altLang="zh-CN" dirty="0"/>
              <a:t>bash</a:t>
            </a:r>
            <a:r>
              <a:rPr kumimoji="1" lang="zh-CN" altLang="en-US" dirty="0"/>
              <a:t>腳本</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66</a:t>
            </a:fld>
            <a:endParaRPr lang="en-US" altLang="zh-CN" dirty="0"/>
          </a:p>
        </p:txBody>
      </p:sp>
    </p:spTree>
    <p:extLst>
      <p:ext uri="{BB962C8B-B14F-4D97-AF65-F5344CB8AC3E}">
        <p14:creationId xmlns:p14="http://schemas.microsoft.com/office/powerpoint/2010/main" val="1965768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還記得第一節課講命令列的時候</a:t>
            </a:r>
            <a:r>
              <a:rPr lang="zh-CN" altLang="en-US" dirty="0"/>
              <a:t>，我們說如果遇到比較複雜的、需要執行多條命令的任務的時候，我們可以把這些命令存起來重複使用。</a:t>
            </a:r>
            <a:endParaRPr lang="en-US" altLang="zh-CN" dirty="0"/>
          </a:p>
          <a:p>
            <a:r>
              <a:rPr lang="zh-CN" altLang="en-US" dirty="0"/>
              <a:t>那麼</a:t>
            </a:r>
            <a:r>
              <a:rPr lang="en-US" altLang="zh-CN" dirty="0"/>
              <a:t>bash</a:t>
            </a:r>
            <a:r>
              <a:rPr lang="zh-CN" altLang="en-US" dirty="0"/>
              <a:t>腳本它就是這樣一個可以寫進多個命令的檔，一般使用</a:t>
            </a:r>
            <a:r>
              <a:rPr lang="en-US" altLang="zh-CN" dirty="0"/>
              <a:t>.</a:t>
            </a:r>
            <a:r>
              <a:rPr lang="en-US" altLang="zh-CN" dirty="0" err="1"/>
              <a:t>sh</a:t>
            </a:r>
            <a:r>
              <a:rPr lang="zh-CN" altLang="en-US" dirty="0"/>
              <a:t>作為檔的尾碼，通過用</a:t>
            </a:r>
            <a:r>
              <a:rPr lang="en-US" altLang="zh-CN" dirty="0"/>
              <a:t>bash</a:t>
            </a:r>
            <a:r>
              <a:rPr lang="zh-CN" altLang="en-US" dirty="0"/>
              <a:t>這個命令來執行指定的</a:t>
            </a:r>
            <a:r>
              <a:rPr lang="en-US" altLang="zh-CN" dirty="0"/>
              <a:t>bash</a:t>
            </a:r>
            <a:r>
              <a:rPr lang="zh-CN" altLang="en-US" dirty="0"/>
              <a:t>指令檔，就相當於一次性執行了裡面包含的大量命令</a:t>
            </a:r>
            <a:endParaRPr lang="en-CN"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67</a:t>
            </a:fld>
            <a:endParaRPr lang="en-US" altLang="zh-CN" dirty="0"/>
          </a:p>
        </p:txBody>
      </p:sp>
    </p:spTree>
    <p:extLst>
      <p:ext uri="{BB962C8B-B14F-4D97-AF65-F5344CB8AC3E}">
        <p14:creationId xmlns:p14="http://schemas.microsoft.com/office/powerpoint/2010/main" val="315610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腳本一個很強大的用處是批量處理，這裡展示了兩個例子</a:t>
            </a:r>
            <a:endParaRPr kumimoji="1" lang="en-US" altLang="zh-CN" dirty="0"/>
          </a:p>
          <a:p>
            <a:r>
              <a:rPr kumimoji="1" lang="zh-CN" altLang="en-US" dirty="0"/>
              <a:t>第一個例子展示的是用</a:t>
            </a:r>
            <a:r>
              <a:rPr kumimoji="1" lang="en-US" altLang="zh-CN" dirty="0"/>
              <a:t>for</a:t>
            </a:r>
            <a:r>
              <a:rPr kumimoji="1" lang="zh-CN" altLang="en-US" dirty="0"/>
              <a:t>迴圈把目前的目錄下所有尾碼名為</a:t>
            </a:r>
            <a:r>
              <a:rPr kumimoji="1" lang="en-US" altLang="zh-CN" dirty="0"/>
              <a:t>.txt</a:t>
            </a:r>
            <a:r>
              <a:rPr kumimoji="1" lang="zh-CN" altLang="en-US" dirty="0"/>
              <a:t>的文件的尾碼改成</a:t>
            </a:r>
            <a:r>
              <a:rPr kumimoji="1" lang="en-US" altLang="zh-CN" dirty="0"/>
              <a:t>.</a:t>
            </a:r>
            <a:r>
              <a:rPr kumimoji="1" lang="en-US" altLang="zh-CN" dirty="0" err="1"/>
              <a:t>cpp</a:t>
            </a:r>
            <a:r>
              <a:rPr kumimoji="1" lang="zh-CN" altLang="en-US" dirty="0"/>
              <a:t>，這裡面用到了一些可能比較陌生的語法，我們來看一下，第一行裡面有我們比較熟悉的</a:t>
            </a:r>
            <a:r>
              <a:rPr kumimoji="1" lang="en-US" altLang="zh-CN" dirty="0"/>
              <a:t>ls</a:t>
            </a:r>
            <a:r>
              <a:rPr kumimoji="1" lang="zh-CN" altLang="en-US" dirty="0"/>
              <a:t>命令，執行</a:t>
            </a:r>
            <a:r>
              <a:rPr kumimoji="1" lang="en-US" altLang="zh-CN" dirty="0"/>
              <a:t>ls *.txt</a:t>
            </a:r>
            <a:r>
              <a:rPr kumimoji="1" lang="zh-CN" altLang="en-US" dirty="0"/>
              <a:t>可以返回目前的目錄下以</a:t>
            </a:r>
            <a:r>
              <a:rPr kumimoji="1" lang="en-US" altLang="zh-CN" dirty="0"/>
              <a:t>.txt</a:t>
            </a:r>
            <a:r>
              <a:rPr kumimoji="1" lang="zh-CN" altLang="en-US" dirty="0"/>
              <a:t>為尾碼的檔案名，但是這個命令被一對反引號包住，它的意思就是說先執行</a:t>
            </a:r>
            <a:r>
              <a:rPr kumimoji="1" lang="zh-CN" altLang="en-CN" dirty="0"/>
              <a:t>被包住</a:t>
            </a:r>
            <a:r>
              <a:rPr kumimoji="1" lang="zh-CN" altLang="en-US" dirty="0"/>
              <a:t>的命令，然後把執行的結果替換出來，所以</a:t>
            </a:r>
            <a:r>
              <a:rPr kumimoji="1" lang="en-US" altLang="zh-CN" dirty="0"/>
              <a:t>for</a:t>
            </a:r>
            <a:r>
              <a:rPr kumimoji="1" lang="zh-CN" altLang="en-US" dirty="0"/>
              <a:t>迴圈第一行的完整的意思是用</a:t>
            </a:r>
            <a:r>
              <a:rPr kumimoji="1" lang="en-US" altLang="zh-CN" dirty="0"/>
              <a:t>name</a:t>
            </a:r>
            <a:r>
              <a:rPr kumimoji="1" lang="zh-CN" altLang="en-US" dirty="0"/>
              <a:t>這個變數來遍歷目前的目錄下以</a:t>
            </a:r>
            <a:r>
              <a:rPr kumimoji="1" lang="en-US" altLang="zh-CN" dirty="0"/>
              <a:t>.txt</a:t>
            </a:r>
            <a:r>
              <a:rPr kumimoji="1" lang="zh-CN" altLang="en-US" dirty="0"/>
              <a:t>為尾碼的檔案名，然後到第二行，我們都可以猜到它是用</a:t>
            </a:r>
            <a:r>
              <a:rPr kumimoji="1" lang="en-US" altLang="zh-CN" dirty="0"/>
              <a:t>mv</a:t>
            </a:r>
            <a:r>
              <a:rPr kumimoji="1" lang="zh-CN" altLang="en-US" dirty="0"/>
              <a:t>這個命令還執行改尾碼的操作，那麼這裡</a:t>
            </a:r>
            <a:r>
              <a:rPr kumimoji="1" lang="en-US" altLang="zh-CN" dirty="0"/>
              <a:t>$name</a:t>
            </a:r>
            <a:r>
              <a:rPr kumimoji="1" lang="zh-CN" altLang="en-US" dirty="0"/>
              <a:t>的意思就是讀取</a:t>
            </a:r>
            <a:r>
              <a:rPr kumimoji="1" lang="en-US" altLang="zh-CN" dirty="0"/>
              <a:t>name</a:t>
            </a:r>
            <a:r>
              <a:rPr kumimoji="1" lang="zh-CN" altLang="en-US" dirty="0"/>
              <a:t>這個變數的值，然後後面有一個比較奇怪的表達</a:t>
            </a:r>
            <a:r>
              <a:rPr kumimoji="1" lang="en-US" altLang="zh-CN" dirty="0"/>
              <a:t>${name%.txt}</a:t>
            </a:r>
            <a:r>
              <a:rPr kumimoji="1" lang="zh-CN" altLang="en-US" dirty="0"/>
              <a:t>，這裡比較關鍵的是</a:t>
            </a:r>
            <a:r>
              <a:rPr kumimoji="1" lang="en-US" altLang="zh-CN" dirty="0"/>
              <a:t>%</a:t>
            </a:r>
            <a:r>
              <a:rPr kumimoji="1" lang="zh-CN" altLang="en-US" dirty="0"/>
              <a:t>這個符號，它的含義是從後面去匹配一個變數的內容，然後把匹配到的部分刪掉，在這裡的意思就是匹配一個檔案名的尾碼</a:t>
            </a:r>
            <a:r>
              <a:rPr kumimoji="1" lang="en-US" altLang="zh-CN" dirty="0"/>
              <a:t>.txt</a:t>
            </a:r>
            <a:r>
              <a:rPr kumimoji="1" lang="zh-CN" altLang="en-US" dirty="0"/>
              <a:t>，把尾碼刪掉，剩下的部分和</a:t>
            </a:r>
            <a:r>
              <a:rPr kumimoji="1" lang="en-US" altLang="zh-CN" dirty="0"/>
              <a:t>.</a:t>
            </a:r>
            <a:r>
              <a:rPr kumimoji="1" lang="en-US" altLang="zh-CN" dirty="0" err="1"/>
              <a:t>cpp</a:t>
            </a:r>
            <a:r>
              <a:rPr kumimoji="1" lang="zh-CN" altLang="en-US" dirty="0"/>
              <a:t>這個尾碼拼接起來</a:t>
            </a:r>
            <a:endParaRPr kumimoji="1" lang="en-US" altLang="zh-CN" dirty="0"/>
          </a:p>
          <a:p>
            <a:endParaRPr kumimoji="1" lang="en-US" altLang="zh-CN" dirty="0"/>
          </a:p>
          <a:p>
            <a:r>
              <a:rPr kumimoji="1" lang="zh-CN" altLang="en-US" dirty="0"/>
              <a:t>第二個例子展示的是對</a:t>
            </a:r>
            <a:r>
              <a:rPr kumimoji="1" lang="en-US" altLang="zh-CN" dirty="0"/>
              <a:t>test</a:t>
            </a:r>
            <a:r>
              <a:rPr kumimoji="1" lang="zh-CN" altLang="en-US" dirty="0"/>
              <a:t>這個可執行程式進行批量測試，這個的場景是說我有大量的測試樣例的輸入檔，存在一個資料夾下面，然後我希望用</a:t>
            </a:r>
            <a:r>
              <a:rPr kumimoji="1" lang="en-US" altLang="zh-CN" dirty="0"/>
              <a:t>bash</a:t>
            </a:r>
            <a:r>
              <a:rPr kumimoji="1" lang="zh-CN" altLang="en-US" dirty="0"/>
              <a:t>腳本對每一個輸入檔跑一個結果，存成一個獨立的輸出檔，放到指定的資料夾底下，有了這個腳本，就不需要對於每一個輸入都手動敲一遍執行命令了</a:t>
            </a:r>
            <a:endParaRPr kumimoji="1" lang="en-US" altLang="zh-CN" dirty="0"/>
          </a:p>
          <a:p>
            <a:endParaRPr kumimoji="1" lang="en-US" altLang="zh-CN" dirty="0"/>
          </a:p>
          <a:p>
            <a:r>
              <a:rPr kumimoji="1" lang="zh-CN" altLang="en-US" dirty="0"/>
              <a:t>當然了，並不是只有</a:t>
            </a:r>
            <a:r>
              <a:rPr kumimoji="1" lang="en-US" altLang="zh-CN" dirty="0"/>
              <a:t>bash</a:t>
            </a:r>
            <a:r>
              <a:rPr kumimoji="1" lang="zh-CN" altLang="en-US" dirty="0"/>
              <a:t>腳本才能完成這樣的批量處理，熟悉</a:t>
            </a:r>
            <a:r>
              <a:rPr kumimoji="1" lang="en-US" altLang="zh-CN" dirty="0"/>
              <a:t>python</a:t>
            </a:r>
            <a:r>
              <a:rPr kumimoji="1" lang="zh-CN" altLang="en-US" dirty="0"/>
              <a:t>程式設計語言的同學也可以用</a:t>
            </a:r>
            <a:r>
              <a:rPr kumimoji="1" lang="en-US" altLang="zh-CN" dirty="0"/>
              <a:t>python</a:t>
            </a:r>
            <a:r>
              <a:rPr kumimoji="1" lang="zh-CN" altLang="en-US" dirty="0"/>
              <a:t>去做這樣的處理，我自己平時用</a:t>
            </a:r>
            <a:r>
              <a:rPr kumimoji="1" lang="en-US" altLang="zh-CN" dirty="0"/>
              <a:t>bash</a:t>
            </a:r>
            <a:r>
              <a:rPr kumimoji="1" lang="zh-CN" altLang="en-US" dirty="0"/>
              <a:t>腳本用的比較多的情況是命令很長，參數很多，存成</a:t>
            </a:r>
            <a:r>
              <a:rPr kumimoji="1" lang="en-US" altLang="zh-CN" dirty="0"/>
              <a:t>bash</a:t>
            </a:r>
            <a:r>
              <a:rPr kumimoji="1" lang="zh-CN" altLang="en-US" dirty="0"/>
              <a:t>腳本的話就不用每次重新敲一遍</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68</a:t>
            </a:fld>
            <a:endParaRPr lang="en-US" altLang="zh-CN" dirty="0"/>
          </a:p>
        </p:txBody>
      </p:sp>
    </p:spTree>
    <p:extLst>
      <p:ext uri="{BB962C8B-B14F-4D97-AF65-F5344CB8AC3E}">
        <p14:creationId xmlns:p14="http://schemas.microsoft.com/office/powerpoint/2010/main" val="506746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下面介紹一些</a:t>
            </a:r>
            <a:r>
              <a:rPr kumimoji="1" lang="en-US" altLang="zh-CN" dirty="0"/>
              <a:t>bash</a:t>
            </a:r>
            <a:r>
              <a:rPr kumimoji="1" lang="zh-CN" altLang="en-US" dirty="0"/>
              <a:t>的基本語法</a:t>
            </a:r>
            <a:endParaRPr kumimoji="1" lang="en-US" altLang="zh-CN" dirty="0"/>
          </a:p>
          <a:p>
            <a:endParaRPr kumimoji="1" lang="en-US" altLang="zh-CN" dirty="0"/>
          </a:p>
          <a:p>
            <a:r>
              <a:rPr kumimoji="1" lang="en-US" altLang="zh-CN" dirty="0"/>
              <a:t>Bash </a:t>
            </a:r>
            <a:r>
              <a:rPr kumimoji="1" lang="zh-CN" altLang="en-US" dirty="0"/>
              <a:t>本質上也是一種程式設計語言，但是相比於 </a:t>
            </a:r>
            <a:r>
              <a:rPr kumimoji="1" lang="en-US" altLang="zh-CN" dirty="0" err="1"/>
              <a:t>c++</a:t>
            </a:r>
            <a:r>
              <a:rPr kumimoji="1" lang="en-US" altLang="zh-CN" dirty="0"/>
              <a:t> </a:t>
            </a:r>
            <a:r>
              <a:rPr kumimoji="1" lang="zh-CN" altLang="en-US" dirty="0"/>
              <a:t>來說要不嚴格的多</a:t>
            </a:r>
            <a:endParaRPr kumimoji="1" lang="en-US" altLang="zh-CN" dirty="0"/>
          </a:p>
          <a:p>
            <a:endParaRPr kumimoji="1" lang="en-US" altLang="zh-CN" dirty="0"/>
          </a:p>
          <a:p>
            <a:r>
              <a:rPr kumimoji="1" lang="en-US" altLang="zh-CN" dirty="0"/>
              <a:t>Command</a:t>
            </a:r>
            <a:r>
              <a:rPr kumimoji="1" lang="zh-CN" altLang="en-US" dirty="0"/>
              <a:t> </a:t>
            </a:r>
            <a:r>
              <a:rPr kumimoji="1" lang="en-US" altLang="zh-CN" dirty="0"/>
              <a:t>foo</a:t>
            </a:r>
            <a:r>
              <a:rPr kumimoji="1" lang="zh-CN" altLang="en-US" dirty="0"/>
              <a:t> </a:t>
            </a:r>
            <a:r>
              <a:rPr kumimoji="1" lang="en-US" altLang="zh-CN" dirty="0"/>
              <a:t>bar</a:t>
            </a:r>
            <a:r>
              <a:rPr kumimoji="1" lang="zh-CN" altLang="en-US" dirty="0"/>
              <a:t>這個命令就是我們熟知的命令格式了，</a:t>
            </a:r>
            <a:r>
              <a:rPr kumimoji="1" lang="en-US" altLang="zh-CN" dirty="0"/>
              <a:t>command</a:t>
            </a:r>
            <a:r>
              <a:rPr kumimoji="1" lang="zh-CN" altLang="en-US" dirty="0"/>
              <a:t>是要執行的命令的名稱，</a:t>
            </a:r>
            <a:r>
              <a:rPr kumimoji="1" lang="en-US" altLang="zh-CN" dirty="0"/>
              <a:t>foo</a:t>
            </a:r>
            <a:r>
              <a:rPr kumimoji="1" lang="zh-CN" altLang="en-US" dirty="0"/>
              <a:t> </a:t>
            </a:r>
            <a:r>
              <a:rPr kumimoji="1" lang="en-US" altLang="zh-CN" dirty="0"/>
              <a:t>bar</a:t>
            </a:r>
            <a:r>
              <a:rPr kumimoji="1" lang="zh-CN" altLang="en-US" dirty="0"/>
              <a:t>都是它的參數</a:t>
            </a:r>
            <a:endParaRPr kumimoji="1" lang="en-US" altLang="zh-CN" dirty="0"/>
          </a:p>
          <a:p>
            <a:r>
              <a:rPr kumimoji="1" lang="zh-CN" altLang="en-US" dirty="0"/>
              <a:t>我們也有多種方式來合併兩個命令</a:t>
            </a:r>
            <a:endParaRPr kumimoji="1" lang="en-US" altLang="zh-CN" dirty="0"/>
          </a:p>
          <a:p>
            <a:endParaRPr kumimoji="1" lang="en-US" altLang="zh-CN" dirty="0"/>
          </a:p>
          <a:p>
            <a:r>
              <a:rPr kumimoji="1" lang="zh-CN" altLang="en-US" dirty="0"/>
              <a:t>如果兩個命令用分號來分隔的話，意思是先執行分號前的命令，</a:t>
            </a:r>
            <a:r>
              <a:rPr kumimoji="1" lang="zh-CN" altLang="en-CN" dirty="0"/>
              <a:t>再執行</a:t>
            </a:r>
            <a:r>
              <a:rPr kumimoji="1" lang="zh-CN" altLang="en-US" dirty="0"/>
              <a:t>分號後面的命令，比如這裡的先執行</a:t>
            </a:r>
            <a:r>
              <a:rPr kumimoji="1" lang="en-US" altLang="zh-CN" dirty="0"/>
              <a:t>clear</a:t>
            </a:r>
            <a:r>
              <a:rPr kumimoji="1" lang="zh-CN" altLang="en-US" dirty="0"/>
              <a:t>，再執行</a:t>
            </a:r>
            <a:r>
              <a:rPr kumimoji="1" lang="en-US" altLang="zh-CN" dirty="0"/>
              <a:t>ls</a:t>
            </a:r>
          </a:p>
          <a:p>
            <a:endParaRPr kumimoji="1" lang="en-US" altLang="zh-CN" dirty="0"/>
          </a:p>
          <a:p>
            <a:r>
              <a:rPr kumimoji="1" lang="zh-CN" altLang="en-US" dirty="0"/>
              <a:t>另外，實際上每個命令執行後都有一個返回值，也叫退出碼，返回值是</a:t>
            </a:r>
            <a:r>
              <a:rPr kumimoji="1" lang="en-US" altLang="zh-CN" dirty="0"/>
              <a:t>0</a:t>
            </a:r>
            <a:r>
              <a:rPr kumimoji="1" lang="zh-CN" altLang="en-US" dirty="0"/>
              <a:t>的話，就表示執行成功，否則就表示執行失敗。如果我們想要下一個命令是否執行依賴於上一條命令是否執行成功的話，我們可以用邏輯與或者邏輯或來連接兩個命令，用邏輯與的時候，只有前面一條命令執行成功了，後面的命令才會執行，用邏輯或的時候，如果前一條命令執行失敗了，才會去執行後面一條命令</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69</a:t>
            </a:fld>
            <a:endParaRPr lang="en-US" altLang="zh-CN" dirty="0"/>
          </a:p>
        </p:txBody>
      </p:sp>
    </p:spTree>
    <p:extLst>
      <p:ext uri="{BB962C8B-B14F-4D97-AF65-F5344CB8AC3E}">
        <p14:creationId xmlns:p14="http://schemas.microsoft.com/office/powerpoint/2010/main" val="2960258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Bash</a:t>
            </a:r>
            <a:r>
              <a:rPr kumimoji="1" lang="zh-CN" altLang="en-US" dirty="0"/>
              <a:t>腳本裡面也允許我們聲明變數，注意等號的兩邊不能有空格，然後用</a:t>
            </a:r>
            <a:r>
              <a:rPr kumimoji="1" lang="en-US" altLang="zh-CN" dirty="0"/>
              <a:t>$</a:t>
            </a:r>
            <a:r>
              <a:rPr kumimoji="1" lang="zh-CN" altLang="en-US" dirty="0"/>
              <a:t>號可以讀取變數的值</a:t>
            </a:r>
            <a:endParaRPr kumimoji="1" lang="en-US" altLang="zh-CN" dirty="0"/>
          </a:p>
          <a:p>
            <a:endParaRPr kumimoji="1" lang="en-US" altLang="zh-CN" dirty="0"/>
          </a:p>
          <a:p>
            <a:r>
              <a:rPr kumimoji="1" lang="en-US" altLang="zh-CN" dirty="0"/>
              <a:t>Variable </a:t>
            </a:r>
            <a:r>
              <a:rPr kumimoji="1" lang="zh-CN" altLang="en-US" dirty="0"/>
              <a:t>這個變數的值就是 </a:t>
            </a:r>
            <a:r>
              <a:rPr kumimoji="1" lang="en-US" altLang="zh-CN" dirty="0"/>
              <a:t>value </a:t>
            </a:r>
            <a:r>
              <a:rPr kumimoji="1" lang="zh-CN" altLang="en-US" dirty="0"/>
              <a:t>這個字串</a:t>
            </a:r>
            <a:endParaRPr kumimoji="1" lang="en-US" altLang="zh-CN" dirty="0"/>
          </a:p>
          <a:p>
            <a:endParaRPr kumimoji="1" lang="en-US" altLang="zh-CN" dirty="0"/>
          </a:p>
          <a:p>
            <a:r>
              <a:rPr kumimoji="1" lang="zh-CN" altLang="en-US" dirty="0"/>
              <a:t>然後還有一些特殊變數</a:t>
            </a:r>
            <a:endParaRPr kumimoji="1" lang="en-US" altLang="zh-CN" dirty="0"/>
          </a:p>
          <a:p>
            <a:endParaRPr kumimoji="1" lang="en-US" altLang="zh-CN" dirty="0"/>
          </a:p>
          <a:p>
            <a:r>
              <a:rPr kumimoji="1" lang="en-US" altLang="zh-CN" dirty="0"/>
              <a:t>$?</a:t>
            </a:r>
            <a:r>
              <a:rPr kumimoji="1" lang="zh-CN" altLang="en-US" dirty="0"/>
              <a:t>存的是上一個命令的推出碼，也就是剛才講的命令的返回值</a:t>
            </a:r>
            <a:endParaRPr kumimoji="1" lang="en-US" altLang="zh-CN" dirty="0"/>
          </a:p>
          <a:p>
            <a:endParaRPr kumimoji="1" lang="en-US" altLang="zh-CN" dirty="0"/>
          </a:p>
          <a:p>
            <a:r>
              <a:rPr kumimoji="1" lang="en-US" altLang="zh-CN" dirty="0"/>
              <a:t>$#</a:t>
            </a:r>
            <a:r>
              <a:rPr kumimoji="1" lang="zh-CN" altLang="en-US" dirty="0"/>
              <a:t>存的是傳遞給腳本的參數的個數</a:t>
            </a:r>
            <a:endParaRPr kumimoji="1" lang="en-US" altLang="zh-CN" dirty="0"/>
          </a:p>
          <a:p>
            <a:endParaRPr kumimoji="1" lang="en-US" altLang="zh-CN" dirty="0"/>
          </a:p>
          <a:p>
            <a:r>
              <a:rPr kumimoji="1" lang="en-US" altLang="zh-CN" dirty="0"/>
              <a:t>$@</a:t>
            </a:r>
            <a:r>
              <a:rPr kumimoji="1" lang="zh-CN" altLang="en-US" dirty="0"/>
              <a:t>存的是傳給腳本的全部參數，值得注意的是，這裡的參數列表不包含腳本的名稱</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70</a:t>
            </a:fld>
            <a:endParaRPr lang="en-US" altLang="zh-CN" dirty="0"/>
          </a:p>
        </p:txBody>
      </p:sp>
    </p:spTree>
    <p:extLst>
      <p:ext uri="{BB962C8B-B14F-4D97-AF65-F5344CB8AC3E}">
        <p14:creationId xmlns:p14="http://schemas.microsoft.com/office/powerpoint/2010/main" val="4043075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有一個例子</a:t>
            </a:r>
            <a:endParaRPr kumimoji="1" lang="en-US" altLang="zh-CN" dirty="0"/>
          </a:p>
          <a:p>
            <a:endParaRPr kumimoji="1" lang="en-US" altLang="zh-CN" dirty="0"/>
          </a:p>
          <a:p>
            <a:r>
              <a:rPr kumimoji="1" lang="en-US" altLang="zh-CN" dirty="0"/>
              <a:t>Echo </a:t>
            </a:r>
            <a:r>
              <a:rPr kumimoji="1" lang="zh-CN" altLang="en-US" dirty="0"/>
              <a:t>類似於 </a:t>
            </a:r>
            <a:r>
              <a:rPr kumimoji="1" lang="en-US" altLang="zh-CN" dirty="0"/>
              <a:t>print</a:t>
            </a:r>
          </a:p>
          <a:p>
            <a:endParaRPr kumimoji="1" lang="en-US" altLang="zh-CN" dirty="0"/>
          </a:p>
          <a:p>
            <a:r>
              <a:rPr kumimoji="1" lang="zh-CN" altLang="en-US" dirty="0"/>
              <a:t>如果要訪問腳本的檔案名，可以用</a:t>
            </a:r>
            <a:r>
              <a:rPr kumimoji="1" lang="en-US" altLang="zh-CN" dirty="0"/>
              <a:t>$0</a:t>
            </a:r>
            <a:r>
              <a:rPr kumimoji="1" lang="zh-CN" altLang="en-US" dirty="0"/>
              <a:t>這個特殊變數，如果想要訪問第</a:t>
            </a:r>
            <a:r>
              <a:rPr kumimoji="1" lang="en-US" altLang="zh-CN" dirty="0" err="1"/>
              <a:t>i</a:t>
            </a:r>
            <a:r>
              <a:rPr kumimoji="1" lang="zh-CN" altLang="en-US" dirty="0"/>
              <a:t>個傳遞近來的參數，比方說第二個參數，可以用</a:t>
            </a:r>
            <a:r>
              <a:rPr kumimoji="1" lang="en-US" altLang="zh-CN" dirty="0"/>
              <a:t>$2</a:t>
            </a:r>
            <a:r>
              <a:rPr kumimoji="1" lang="zh-CN" altLang="en-US" dirty="0"/>
              <a:t>這樣的特殊變數</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71</a:t>
            </a:fld>
            <a:endParaRPr lang="en-US" altLang="zh-CN" dirty="0"/>
          </a:p>
        </p:txBody>
      </p:sp>
    </p:spTree>
    <p:extLst>
      <p:ext uri="{BB962C8B-B14F-4D97-AF65-F5344CB8AC3E}">
        <p14:creationId xmlns:p14="http://schemas.microsoft.com/office/powerpoint/2010/main" val="144990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45</a:t>
            </a:fld>
            <a:endParaRPr lang="en-US" altLang="zh-CN" dirty="0"/>
          </a:p>
        </p:txBody>
      </p:sp>
    </p:spTree>
    <p:extLst>
      <p:ext uri="{BB962C8B-B14F-4D97-AF65-F5344CB8AC3E}">
        <p14:creationId xmlns:p14="http://schemas.microsoft.com/office/powerpoint/2010/main" val="2448614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我們還可以聲明陣列，陣列的值用空格分隔，然後要用圓括號包起來，還有另外一種聲明方式是，上來直接用下標定義元素的值，下標還可以不連續，比方說這裡直接定義了</a:t>
            </a:r>
            <a:r>
              <a:rPr kumimoji="1" lang="en-US" altLang="zh-CN" dirty="0"/>
              <a:t>array</a:t>
            </a:r>
            <a:r>
              <a:rPr kumimoji="1" lang="zh-CN" altLang="en-US" dirty="0"/>
              <a:t>第</a:t>
            </a:r>
            <a:r>
              <a:rPr kumimoji="1" lang="en-US" altLang="zh-CN" dirty="0"/>
              <a:t>0</a:t>
            </a:r>
            <a:r>
              <a:rPr kumimoji="1" lang="zh-CN" altLang="en-US" dirty="0"/>
              <a:t>和第</a:t>
            </a:r>
            <a:r>
              <a:rPr kumimoji="1" lang="en-US" altLang="zh-CN" dirty="0"/>
              <a:t>5</a:t>
            </a:r>
            <a:r>
              <a:rPr kumimoji="1" lang="zh-CN" altLang="en-US" dirty="0"/>
              <a:t>個位置的元素，其它元素沒有定義，就是空的</a:t>
            </a:r>
            <a:endParaRPr kumimoji="1" lang="en-US" altLang="zh-CN" dirty="0"/>
          </a:p>
          <a:p>
            <a:endParaRPr kumimoji="1" lang="en-US" altLang="zh-CN" dirty="0"/>
          </a:p>
          <a:p>
            <a:r>
              <a:rPr kumimoji="1" lang="zh-CN" altLang="en-US" dirty="0"/>
              <a:t>和 </a:t>
            </a:r>
            <a:r>
              <a:rPr kumimoji="1" lang="en-US" altLang="zh-CN" dirty="0" err="1"/>
              <a:t>c++</a:t>
            </a:r>
            <a:r>
              <a:rPr kumimoji="1" lang="en-US" altLang="zh-CN" dirty="0"/>
              <a:t> </a:t>
            </a:r>
            <a:r>
              <a:rPr kumimoji="1" lang="zh-CN" altLang="en-US" dirty="0"/>
              <a:t>很不同</a:t>
            </a:r>
            <a:endParaRPr kumimoji="1" lang="en-US" altLang="zh-CN" dirty="0"/>
          </a:p>
          <a:p>
            <a:endParaRPr kumimoji="1" lang="en-US" altLang="zh-CN" dirty="0"/>
          </a:p>
          <a:p>
            <a:r>
              <a:rPr kumimoji="1" lang="zh-CN" altLang="en-US" dirty="0"/>
              <a:t> </a:t>
            </a:r>
            <a:r>
              <a:rPr kumimoji="1" lang="en-US" altLang="zh-CN" dirty="0" err="1"/>
              <a:t>c++</a:t>
            </a:r>
            <a:r>
              <a:rPr kumimoji="1" lang="en-US" altLang="zh-CN" dirty="0"/>
              <a:t> </a:t>
            </a:r>
            <a:r>
              <a:rPr kumimoji="1" lang="zh-CN" altLang="en-US" dirty="0"/>
              <a:t>還要定義類型，可能還要 </a:t>
            </a:r>
            <a:r>
              <a:rPr kumimoji="1" lang="en-US" altLang="zh-CN" dirty="0"/>
              <a:t>new</a:t>
            </a:r>
            <a:r>
              <a:rPr kumimoji="1" lang="zh-CN" altLang="en-US" dirty="0"/>
              <a:t>，</a:t>
            </a:r>
            <a:r>
              <a:rPr kumimoji="1" lang="en-US" altLang="zh-CN" dirty="0"/>
              <a:t>new </a:t>
            </a:r>
            <a:r>
              <a:rPr kumimoji="1" lang="zh-CN" altLang="en-US" dirty="0"/>
              <a:t>完了還要 </a:t>
            </a:r>
            <a:r>
              <a:rPr kumimoji="1" lang="en-US" altLang="zh-CN" dirty="0"/>
              <a:t>delete</a:t>
            </a:r>
            <a:r>
              <a:rPr kumimoji="1" lang="zh-CN" altLang="en-US" dirty="0"/>
              <a:t>，還要記憶體管理</a:t>
            </a:r>
            <a:endParaRPr kumimoji="1" lang="en-US" altLang="zh-CN" dirty="0"/>
          </a:p>
          <a:p>
            <a:endParaRPr kumimoji="1" lang="en-US" altLang="zh-CN" dirty="0"/>
          </a:p>
          <a:p>
            <a:r>
              <a:rPr kumimoji="1" lang="zh-CN" altLang="en-US" dirty="0"/>
              <a:t>方便</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72</a:t>
            </a:fld>
            <a:endParaRPr lang="en-US" altLang="zh-CN" dirty="0"/>
          </a:p>
        </p:txBody>
      </p:sp>
    </p:spTree>
    <p:extLst>
      <p:ext uri="{BB962C8B-B14F-4D97-AF65-F5344CB8AC3E}">
        <p14:creationId xmlns:p14="http://schemas.microsoft.com/office/powerpoint/2010/main" val="1920141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接下來講一下</a:t>
            </a:r>
            <a:r>
              <a:rPr kumimoji="1" lang="en-US" altLang="zh-CN" dirty="0"/>
              <a:t>bash</a:t>
            </a:r>
            <a:r>
              <a:rPr kumimoji="1" lang="zh-CN" altLang="en-US" dirty="0"/>
              <a:t>腳本裡面的控制流，這個是</a:t>
            </a:r>
            <a:r>
              <a:rPr kumimoji="1" lang="en-US" altLang="zh-CN" dirty="0"/>
              <a:t>if</a:t>
            </a:r>
            <a:r>
              <a:rPr kumimoji="1" lang="zh-CN" altLang="en-US" dirty="0"/>
              <a:t>條件判斷的語法</a:t>
            </a:r>
            <a:endParaRPr kumimoji="1" lang="en-US" altLang="zh-CN" dirty="0"/>
          </a:p>
          <a:p>
            <a:endParaRPr kumimoji="1" lang="en-US" altLang="zh-CN" dirty="0"/>
          </a:p>
          <a:p>
            <a:r>
              <a:rPr kumimoji="1" lang="zh-CN" altLang="en-US" dirty="0"/>
              <a:t>和 </a:t>
            </a:r>
            <a:r>
              <a:rPr kumimoji="1" lang="en-US" altLang="zh-CN" dirty="0" err="1"/>
              <a:t>c++</a:t>
            </a:r>
            <a:r>
              <a:rPr kumimoji="1" lang="en-US" altLang="zh-CN" dirty="0"/>
              <a:t> </a:t>
            </a:r>
            <a:r>
              <a:rPr kumimoji="1" lang="zh-CN" altLang="en-US" dirty="0"/>
              <a:t>語法很像</a:t>
            </a:r>
            <a:endParaRPr kumimoji="1" lang="en-US" altLang="zh-CN" dirty="0"/>
          </a:p>
          <a:p>
            <a:endParaRPr kumimoji="1" lang="en-US" altLang="zh-CN" dirty="0"/>
          </a:p>
          <a:p>
            <a:r>
              <a:rPr kumimoji="1" lang="en-US" altLang="zh-CN" dirty="0"/>
              <a:t>== </a:t>
            </a:r>
            <a:r>
              <a:rPr kumimoji="1" lang="zh-CN" altLang="en-US" dirty="0"/>
              <a:t>變成了 </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73</a:t>
            </a:fld>
            <a:endParaRPr lang="en-US" altLang="zh-CN" dirty="0"/>
          </a:p>
        </p:txBody>
      </p:sp>
    </p:spTree>
    <p:extLst>
      <p:ext uri="{BB962C8B-B14F-4D97-AF65-F5344CB8AC3E}">
        <p14:creationId xmlns:p14="http://schemas.microsoft.com/office/powerpoint/2010/main" val="1736294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這裡展示的是</a:t>
            </a:r>
            <a:r>
              <a:rPr kumimoji="1" lang="en-US" altLang="zh-CN" dirty="0"/>
              <a:t>while</a:t>
            </a:r>
            <a:r>
              <a:rPr kumimoji="1" lang="zh-CN" altLang="en-US" dirty="0"/>
              <a:t>迴圈、</a:t>
            </a:r>
            <a:r>
              <a:rPr kumimoji="1" lang="en-US" altLang="zh-CN" dirty="0"/>
              <a:t>for</a:t>
            </a:r>
            <a:r>
              <a:rPr kumimoji="1" lang="zh-CN" altLang="en-US" dirty="0"/>
              <a:t>迴圈</a:t>
            </a:r>
            <a:endParaRPr kumimoji="1" lang="en-US" altLang="zh-CN" dirty="0"/>
          </a:p>
          <a:p>
            <a:endParaRPr kumimoji="1" lang="en-US" altLang="zh-CN" dirty="0"/>
          </a:p>
          <a:p>
            <a:r>
              <a:rPr kumimoji="1" lang="zh-CN" altLang="en-US" dirty="0"/>
              <a:t>下面這個</a:t>
            </a:r>
            <a:r>
              <a:rPr kumimoji="1" lang="en-US" altLang="zh-CN" dirty="0"/>
              <a:t>for</a:t>
            </a:r>
            <a:r>
              <a:rPr kumimoji="1" lang="zh-CN" altLang="en-US" dirty="0"/>
              <a:t>迴圈的格式有點類似於</a:t>
            </a:r>
            <a:r>
              <a:rPr kumimoji="1" lang="en-US" altLang="zh-CN" dirty="0" err="1"/>
              <a:t>c++</a:t>
            </a:r>
            <a:r>
              <a:rPr kumimoji="1" lang="zh-CN" altLang="en-US" dirty="0"/>
              <a:t>裡面的</a:t>
            </a:r>
            <a:r>
              <a:rPr kumimoji="1" lang="en-US" altLang="zh-CN" dirty="0"/>
              <a:t>for</a:t>
            </a:r>
            <a:r>
              <a:rPr kumimoji="1" lang="zh-CN" altLang="en-US" dirty="0"/>
              <a:t>迴圈，</a:t>
            </a:r>
            <a:r>
              <a:rPr kumimoji="1" lang="en-US" altLang="zh-CN" dirty="0"/>
              <a:t>expression1</a:t>
            </a:r>
            <a:r>
              <a:rPr kumimoji="1" lang="zh-CN" altLang="en-US" dirty="0"/>
              <a:t>是狀態的初始化，</a:t>
            </a:r>
            <a:r>
              <a:rPr kumimoji="1" lang="en-US" altLang="zh-CN" dirty="0"/>
              <a:t>expression2</a:t>
            </a:r>
            <a:r>
              <a:rPr kumimoji="1" lang="zh-CN" altLang="en-US" dirty="0"/>
              <a:t>是判定條件，</a:t>
            </a:r>
            <a:r>
              <a:rPr kumimoji="1" lang="en-US" altLang="zh-CN" dirty="0"/>
              <a:t>expression3</a:t>
            </a:r>
            <a:r>
              <a:rPr kumimoji="1" lang="zh-CN" altLang="en-US" dirty="0"/>
              <a:t>是狀態的更新</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74</a:t>
            </a:fld>
            <a:endParaRPr lang="en-US" altLang="zh-CN" dirty="0"/>
          </a:p>
        </p:txBody>
      </p:sp>
    </p:spTree>
    <p:extLst>
      <p:ext uri="{BB962C8B-B14F-4D97-AF65-F5344CB8AC3E}">
        <p14:creationId xmlns:p14="http://schemas.microsoft.com/office/powerpoint/2010/main" val="6005881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這一頁是一個比較簡單的例子，用</a:t>
            </a:r>
            <a:r>
              <a:rPr kumimoji="1" lang="en-US" altLang="zh-CN" dirty="0"/>
              <a:t>for</a:t>
            </a:r>
            <a:r>
              <a:rPr kumimoji="1" lang="zh-CN" altLang="en-US" dirty="0"/>
              <a:t>迴圈輸出清單裡面的內容</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75</a:t>
            </a:fld>
            <a:endParaRPr lang="en-US" altLang="zh-CN" dirty="0"/>
          </a:p>
        </p:txBody>
      </p:sp>
    </p:spTree>
    <p:extLst>
      <p:ext uri="{BB962C8B-B14F-4D97-AF65-F5344CB8AC3E}">
        <p14:creationId xmlns:p14="http://schemas.microsoft.com/office/powerpoint/2010/main" val="27578582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CN" dirty="0"/>
              <a:t>關於</a:t>
            </a:r>
            <a:r>
              <a:rPr kumimoji="1" lang="en-US" altLang="zh-CN" dirty="0"/>
              <a:t>bash</a:t>
            </a:r>
            <a:r>
              <a:rPr kumimoji="1" lang="zh-CN" altLang="en-US" dirty="0"/>
              <a:t>的介紹暫時到這裡，不少內容其實都沒有涉及到，包括函數、重定向等內容，大家回去以後可以查一下相關資料，在實踐中學習</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76</a:t>
            </a:fld>
            <a:endParaRPr lang="en-US" altLang="zh-CN" dirty="0"/>
          </a:p>
        </p:txBody>
      </p:sp>
    </p:spTree>
    <p:extLst>
      <p:ext uri="{BB962C8B-B14F-4D97-AF65-F5344CB8AC3E}">
        <p14:creationId xmlns:p14="http://schemas.microsoft.com/office/powerpoint/2010/main" val="3149330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接下來講一下</a:t>
            </a:r>
            <a:r>
              <a:rPr kumimoji="1" lang="en-US" altLang="zh-CN" dirty="0"/>
              <a:t>markdown</a:t>
            </a:r>
            <a:r>
              <a:rPr kumimoji="1" lang="zh-CN" altLang="en-US" dirty="0"/>
              <a:t>的內容</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77</a:t>
            </a:fld>
            <a:endParaRPr lang="en-US" altLang="zh-CN" dirty="0"/>
          </a:p>
        </p:txBody>
      </p:sp>
    </p:spTree>
    <p:extLst>
      <p:ext uri="{BB962C8B-B14F-4D97-AF65-F5344CB8AC3E}">
        <p14:creationId xmlns:p14="http://schemas.microsoft.com/office/powerpoint/2010/main" val="2867182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什麼是</a:t>
            </a:r>
            <a:r>
              <a:rPr kumimoji="1" lang="en-US" altLang="zh-CN" dirty="0"/>
              <a:t>markdown</a:t>
            </a:r>
            <a:r>
              <a:rPr kumimoji="1" lang="zh-CN" altLang="en-US" dirty="0"/>
              <a:t>，顧名思義就是記下來的意思，它是一種羽量級標記語言，允許我們用純文字格式編寫文檔，支持一些預設的格式和功能，比方說標記某一段文字要加粗底線、實現跳轉功能等等</a:t>
            </a:r>
            <a:endParaRPr kumimoji="1" lang="en-US" altLang="zh-CN" dirty="0"/>
          </a:p>
          <a:p>
            <a:endParaRPr kumimoji="1" lang="en-US" altLang="zh-CN" dirty="0"/>
          </a:p>
          <a:p>
            <a:r>
              <a:rPr kumimoji="1" lang="zh-CN" altLang="en-US" dirty="0"/>
              <a:t>我們平時在網上打開一個</a:t>
            </a:r>
            <a:r>
              <a:rPr kumimoji="1" lang="en-US" altLang="zh-CN" dirty="0" err="1"/>
              <a:t>github</a:t>
            </a:r>
            <a:r>
              <a:rPr kumimoji="1" lang="zh-CN" altLang="en-US" dirty="0"/>
              <a:t>倉庫會顯示關於這個倉庫的介紹頁面，這個頁面的內容一般就是用</a:t>
            </a:r>
            <a:r>
              <a:rPr kumimoji="1" lang="en-US" altLang="zh-CN" dirty="0"/>
              <a:t>markdown</a:t>
            </a:r>
            <a:r>
              <a:rPr kumimoji="1" lang="zh-CN" altLang="en-US" dirty="0"/>
              <a:t>去寫的，另外我們</a:t>
            </a:r>
            <a:r>
              <a:rPr kumimoji="1" lang="en-US" altLang="zh-CN" dirty="0" err="1"/>
              <a:t>oj</a:t>
            </a:r>
            <a:r>
              <a:rPr kumimoji="1" lang="zh-CN" altLang="en-US" dirty="0"/>
              <a:t>上作業的</a:t>
            </a:r>
            <a:r>
              <a:rPr kumimoji="1" lang="zh-CN" altLang="en-CN" dirty="0"/>
              <a:t>題面</a:t>
            </a:r>
            <a:r>
              <a:rPr kumimoji="1" lang="zh-CN" altLang="en-US" dirty="0"/>
              <a:t>也是用</a:t>
            </a:r>
            <a:r>
              <a:rPr kumimoji="1" lang="en-US" altLang="zh-CN" dirty="0"/>
              <a:t>markdown</a:t>
            </a:r>
            <a:r>
              <a:rPr kumimoji="1" lang="zh-CN" altLang="en-US" dirty="0"/>
              <a:t>寫的</a:t>
            </a:r>
            <a:endParaRPr kumimoji="1" lang="en-US" altLang="zh-CN" dirty="0"/>
          </a:p>
          <a:p>
            <a:endParaRPr kumimoji="1" lang="en-US" altLang="zh-CN" dirty="0"/>
          </a:p>
          <a:p>
            <a:r>
              <a:rPr kumimoji="1" lang="zh-CN" altLang="en-US" dirty="0"/>
              <a:t>為什麼不用 </a:t>
            </a:r>
            <a:r>
              <a:rPr kumimoji="1" lang="en-US" altLang="zh-CN" dirty="0"/>
              <a:t>word</a:t>
            </a:r>
          </a:p>
          <a:p>
            <a:endParaRPr kumimoji="1" lang="en-US" altLang="zh-CN" dirty="0"/>
          </a:p>
          <a:p>
            <a:r>
              <a:rPr kumimoji="1" lang="en-US" altLang="zh-CN" dirty="0"/>
              <a:t>Word </a:t>
            </a:r>
            <a:r>
              <a:rPr kumimoji="1" lang="zh-CN" altLang="en-US" dirty="0"/>
              <a:t>功能太複雜了，沒幾個人能真正用好 </a:t>
            </a:r>
            <a:r>
              <a:rPr kumimoji="1" lang="en-US" altLang="zh-CN" dirty="0"/>
              <a:t>word</a:t>
            </a:r>
            <a:r>
              <a:rPr kumimoji="1" lang="zh-CN" altLang="en-US" dirty="0"/>
              <a:t>。經常遇到奇怪的段落間距和總也放不對位置的表格、圖片</a:t>
            </a:r>
            <a:endParaRPr kumimoji="1" lang="en-US" altLang="zh-CN" dirty="0"/>
          </a:p>
          <a:p>
            <a:r>
              <a:rPr kumimoji="1" lang="zh-CN" altLang="en-US" dirty="0"/>
              <a:t>相容性不好，換個電腦可能格式就亂了。</a:t>
            </a:r>
            <a:endParaRPr kumimoji="1" lang="en-US" altLang="zh-CN" dirty="0"/>
          </a:p>
          <a:p>
            <a:endParaRPr kumimoji="1" lang="en-US" altLang="zh-CN" dirty="0"/>
          </a:p>
          <a:p>
            <a:r>
              <a:rPr kumimoji="1" lang="en-US" altLang="zh-CN" dirty="0"/>
              <a:t>Markdown </a:t>
            </a:r>
            <a:r>
              <a:rPr kumimoji="1" lang="zh-CN" altLang="en-US" dirty="0"/>
              <a:t>的好處是足夠簡化，不會有複雜的特性來影響</a:t>
            </a:r>
            <a:endParaRPr kumimoji="1" lang="en-US" altLang="zh-CN" dirty="0"/>
          </a:p>
          <a:p>
            <a:r>
              <a:rPr kumimoji="1" lang="en-US" altLang="zh-CN" dirty="0"/>
              <a:t>Markdown </a:t>
            </a:r>
            <a:r>
              <a:rPr kumimoji="1" lang="zh-CN" altLang="en-US" dirty="0"/>
              <a:t>的好處是基本上任何電腦的顯示都是一樣的</a:t>
            </a:r>
            <a:endParaRPr kumimoji="1" lang="en-US" altLang="zh-CN" dirty="0"/>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78</a:t>
            </a:fld>
            <a:endParaRPr lang="en-US" altLang="zh-CN" dirty="0"/>
          </a:p>
        </p:txBody>
      </p:sp>
    </p:spTree>
    <p:extLst>
      <p:ext uri="{BB962C8B-B14F-4D97-AF65-F5344CB8AC3E}">
        <p14:creationId xmlns:p14="http://schemas.microsoft.com/office/powerpoint/2010/main" val="4889159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檔是可以用任何一款文字編輯器去寫的，但是純文字編輯器寫完了以後渲染不出效果</a:t>
            </a:r>
            <a:endParaRPr kumimoji="1" lang="en-US" altLang="zh-CN" dirty="0"/>
          </a:p>
          <a:p>
            <a:endParaRPr kumimoji="1" lang="en-US" altLang="zh-CN" dirty="0"/>
          </a:p>
          <a:p>
            <a:r>
              <a:rPr kumimoji="1" lang="zh-CN" altLang="en-US" dirty="0"/>
              <a:t>這裡推薦兩個</a:t>
            </a:r>
            <a:r>
              <a:rPr kumimoji="1" lang="en-US" altLang="zh-CN" dirty="0"/>
              <a:t>markdown</a:t>
            </a:r>
            <a:r>
              <a:rPr kumimoji="1" lang="zh-CN" altLang="en-US" dirty="0"/>
              <a:t>的編輯器，一個是</a:t>
            </a:r>
            <a:r>
              <a:rPr kumimoji="1" lang="en-US" altLang="zh-CN" dirty="0" err="1"/>
              <a:t>typora</a:t>
            </a:r>
            <a:r>
              <a:rPr kumimoji="1" lang="zh-CN" altLang="en-US" dirty="0"/>
              <a:t>，特點是很簡潔，支持及時渲染，意思就是標記寫完了，效果就顯示出來了，這個軟體本來是免費的，現在要收費了</a:t>
            </a:r>
            <a:endParaRPr kumimoji="1" lang="en-US" altLang="zh-CN" dirty="0"/>
          </a:p>
          <a:p>
            <a:r>
              <a:rPr kumimoji="1" lang="zh-CN" altLang="en-US" dirty="0"/>
              <a:t>另一個推薦是用</a:t>
            </a:r>
            <a:r>
              <a:rPr kumimoji="1" lang="en-US" altLang="zh-CN" dirty="0" err="1"/>
              <a:t>vscode</a:t>
            </a:r>
            <a:r>
              <a:rPr kumimoji="1" lang="zh-CN" altLang="en-US" dirty="0"/>
              <a:t>搭配相應的</a:t>
            </a:r>
            <a:r>
              <a:rPr kumimoji="1" lang="en-US" altLang="zh-CN" dirty="0"/>
              <a:t>markdown</a:t>
            </a:r>
            <a:r>
              <a:rPr kumimoji="1" lang="zh-CN" altLang="en-US" dirty="0"/>
              <a:t>外掛程式</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79</a:t>
            </a:fld>
            <a:endParaRPr lang="en-US" altLang="zh-CN" dirty="0"/>
          </a:p>
        </p:txBody>
      </p:sp>
    </p:spTree>
    <p:extLst>
      <p:ext uri="{BB962C8B-B14F-4D97-AF65-F5344CB8AC3E}">
        <p14:creationId xmlns:p14="http://schemas.microsoft.com/office/powerpoint/2010/main" val="2681061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接下來講一下基本語法</a:t>
            </a:r>
            <a:endParaRPr kumimoji="1" lang="en-US" altLang="zh-CN" dirty="0"/>
          </a:p>
          <a:p>
            <a:endParaRPr kumimoji="1" lang="en-US" altLang="zh-CN" dirty="0"/>
          </a:p>
          <a:p>
            <a:r>
              <a:rPr kumimoji="1" lang="zh-CN" altLang="en-US" dirty="0"/>
              <a:t>標題是用</a:t>
            </a:r>
            <a:r>
              <a:rPr kumimoji="1" lang="en-US" altLang="zh-CN" dirty="0"/>
              <a:t>#</a:t>
            </a:r>
            <a:r>
              <a:rPr kumimoji="1" lang="zh-CN" altLang="en-US" dirty="0"/>
              <a:t>號來標記的，有幾個</a:t>
            </a:r>
            <a:r>
              <a:rPr kumimoji="1" lang="en-US" altLang="zh-CN" dirty="0"/>
              <a:t>#</a:t>
            </a:r>
            <a:r>
              <a:rPr kumimoji="1" lang="zh-CN" altLang="en-US" dirty="0"/>
              <a:t>號就是幾級標題，顯示出來的效果是這樣，字體的大小會有差別</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80</a:t>
            </a:fld>
            <a:endParaRPr lang="en-US" altLang="zh-CN" dirty="0"/>
          </a:p>
        </p:txBody>
      </p:sp>
    </p:spTree>
    <p:extLst>
      <p:ext uri="{BB962C8B-B14F-4D97-AF65-F5344CB8AC3E}">
        <p14:creationId xmlns:p14="http://schemas.microsoft.com/office/powerpoint/2010/main" val="7079060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我們還可以實現斜體、粗體，刪除線，底線等字體效果</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81</a:t>
            </a:fld>
            <a:endParaRPr lang="en-US" altLang="zh-CN" dirty="0"/>
          </a:p>
        </p:txBody>
      </p:sp>
    </p:spTree>
    <p:extLst>
      <p:ext uri="{BB962C8B-B14F-4D97-AF65-F5344CB8AC3E}">
        <p14:creationId xmlns:p14="http://schemas.microsoft.com/office/powerpoint/2010/main" val="176768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那麼</a:t>
            </a:r>
            <a:r>
              <a:rPr kumimoji="1" lang="en-US" altLang="zh-CN" dirty="0"/>
              <a:t>git</a:t>
            </a:r>
            <a:r>
              <a:rPr kumimoji="1" lang="zh-CN" altLang="en-US" dirty="0"/>
              <a:t>是一個分散式的版本控制軟體</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46</a:t>
            </a:fld>
            <a:endParaRPr lang="en-US" altLang="zh-CN" dirty="0"/>
          </a:p>
        </p:txBody>
      </p:sp>
    </p:spTree>
    <p:extLst>
      <p:ext uri="{BB962C8B-B14F-4D97-AF65-F5344CB8AC3E}">
        <p14:creationId xmlns:p14="http://schemas.microsoft.com/office/powerpoint/2010/main" val="570157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接下來講一下列表</a:t>
            </a:r>
            <a:endParaRPr kumimoji="1" lang="en-US" altLang="zh-CN" dirty="0"/>
          </a:p>
          <a:p>
            <a:r>
              <a:rPr kumimoji="1" lang="zh-CN" altLang="en-US" dirty="0"/>
              <a:t>無序列表就是在每一項前用</a:t>
            </a:r>
            <a:r>
              <a:rPr kumimoji="1" lang="en-US" altLang="zh-CN" dirty="0"/>
              <a:t>+</a:t>
            </a:r>
            <a:r>
              <a:rPr kumimoji="1" lang="zh-CN" altLang="en-US" dirty="0"/>
              <a:t>號來標記</a:t>
            </a:r>
            <a:endParaRPr kumimoji="1" lang="en-US" altLang="zh-CN" dirty="0"/>
          </a:p>
          <a:p>
            <a:r>
              <a:rPr kumimoji="1" lang="zh-CN" altLang="en-US" dirty="0"/>
              <a:t>有序列表是在每一項前用數位來標記</a:t>
            </a:r>
            <a:endParaRPr kumimoji="1" lang="en-US" altLang="zh-CN" dirty="0"/>
          </a:p>
          <a:p>
            <a:r>
              <a:rPr kumimoji="1" lang="zh-CN" altLang="en-US" dirty="0"/>
              <a:t>顯示效果就是長下面這樣</a:t>
            </a:r>
            <a:endParaRPr kumimoji="1" lang="en-US" altLang="zh-CN" dirty="0"/>
          </a:p>
          <a:p>
            <a:endParaRPr kumimoji="1" lang="en-US" altLang="zh-CN" dirty="0"/>
          </a:p>
          <a:p>
            <a:r>
              <a:rPr kumimoji="1" lang="zh-CN" altLang="en-US" dirty="0"/>
              <a:t>如果我們要列舉一些條款，或者給出一些操作步驟的時候，清單會用得比較多</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82</a:t>
            </a:fld>
            <a:endParaRPr lang="en-US" altLang="zh-CN" dirty="0"/>
          </a:p>
        </p:txBody>
      </p:sp>
    </p:spTree>
    <p:extLst>
      <p:ext uri="{BB962C8B-B14F-4D97-AF65-F5344CB8AC3E}">
        <p14:creationId xmlns:p14="http://schemas.microsoft.com/office/powerpoint/2010/main" val="3966605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然後是引用，它沒有跳轉或者連結的功能，只是有一個顯示效果讓別人知道這是在引用某一段文字</a:t>
            </a:r>
            <a:endParaRPr kumimoji="1" lang="en-US" altLang="zh-CN" dirty="0"/>
          </a:p>
          <a:p>
            <a:endParaRPr kumimoji="1" lang="en-US" altLang="zh-CN" dirty="0"/>
          </a:p>
          <a:p>
            <a:r>
              <a:rPr kumimoji="1" lang="zh-CN" altLang="en-US" dirty="0"/>
              <a:t>接下來是代碼塊的顯示，這個大家在作業題面上已經看到過很多了</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83</a:t>
            </a:fld>
            <a:endParaRPr lang="en-US" altLang="zh-CN" dirty="0"/>
          </a:p>
        </p:txBody>
      </p:sp>
    </p:spTree>
    <p:extLst>
      <p:ext uri="{BB962C8B-B14F-4D97-AF65-F5344CB8AC3E}">
        <p14:creationId xmlns:p14="http://schemas.microsoft.com/office/powerpoint/2010/main" val="4149851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然後介紹一下連結的語法，這個方括號裡面的文字是這個連結實際顯示的文字，後面圓括號裡面的是連結的位址，我們</a:t>
            </a:r>
            <a:r>
              <a:rPr kumimoji="1" lang="en-US" altLang="zh-CN" dirty="0" err="1"/>
              <a:t>oj</a:t>
            </a:r>
            <a:r>
              <a:rPr kumimoji="1" lang="zh-CN" altLang="en-US" dirty="0"/>
              <a:t>題面上的下載連結用的就是這個語法</a:t>
            </a:r>
            <a:endParaRPr kumimoji="1" lang="en-US" altLang="zh-CN" dirty="0"/>
          </a:p>
          <a:p>
            <a:endParaRPr kumimoji="1" lang="en-US" altLang="zh-CN" dirty="0"/>
          </a:p>
          <a:p>
            <a:r>
              <a:rPr kumimoji="1" lang="en-US" altLang="zh-CN" dirty="0"/>
              <a:t>Markdown</a:t>
            </a:r>
            <a:r>
              <a:rPr kumimoji="1" lang="zh-CN" altLang="en-US" dirty="0"/>
              <a:t>還允許插入圖片，語法跟連結其實很像，圓括號裡面是圖片的路徑，可以是圖片的網址或者本地路徑，如果圖片沒找到，就顯示方括號裡面的文字</a:t>
            </a:r>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84</a:t>
            </a:fld>
            <a:endParaRPr lang="en-US" altLang="zh-CN" dirty="0"/>
          </a:p>
        </p:txBody>
      </p:sp>
    </p:spTree>
    <p:extLst>
      <p:ext uri="{BB962C8B-B14F-4D97-AF65-F5344CB8AC3E}">
        <p14:creationId xmlns:p14="http://schemas.microsoft.com/office/powerpoint/2010/main" val="42798280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這個是表哥的語法</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85</a:t>
            </a:fld>
            <a:endParaRPr lang="en-US" altLang="zh-CN" dirty="0"/>
          </a:p>
        </p:txBody>
      </p:sp>
    </p:spTree>
    <p:extLst>
      <p:ext uri="{BB962C8B-B14F-4D97-AF65-F5344CB8AC3E}">
        <p14:creationId xmlns:p14="http://schemas.microsoft.com/office/powerpoint/2010/main" val="25695918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還允許插入公式</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86</a:t>
            </a:fld>
            <a:endParaRPr lang="en-US" altLang="zh-CN" dirty="0"/>
          </a:p>
        </p:txBody>
      </p:sp>
    </p:spTree>
    <p:extLst>
      <p:ext uri="{BB962C8B-B14F-4D97-AF65-F5344CB8AC3E}">
        <p14:creationId xmlns:p14="http://schemas.microsoft.com/office/powerpoint/2010/main" val="1333332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Markdown</a:t>
            </a:r>
            <a:r>
              <a:rPr kumimoji="1" lang="zh-CN" altLang="en-US" dirty="0"/>
              <a:t>是支持</a:t>
            </a:r>
            <a:r>
              <a:rPr kumimoji="1" lang="en-US" altLang="zh-CN" dirty="0"/>
              <a:t>html</a:t>
            </a:r>
            <a:r>
              <a:rPr kumimoji="1" lang="zh-CN" altLang="en-US" dirty="0"/>
              <a:t>代碼的，還有很多其它特性沒有介紹到，大家回去以後可以自行探索一下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87</a:t>
            </a:fld>
            <a:endParaRPr lang="en-US" altLang="zh-CN" dirty="0"/>
          </a:p>
        </p:txBody>
      </p:sp>
    </p:spTree>
    <p:extLst>
      <p:ext uri="{BB962C8B-B14F-4D97-AF65-F5344CB8AC3E}">
        <p14:creationId xmlns:p14="http://schemas.microsoft.com/office/powerpoint/2010/main" val="1466328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說到版本控制，好像一些同學有過這樣的經歷，本來沒有</a:t>
            </a:r>
            <a:r>
              <a:rPr kumimoji="1" lang="en-US" altLang="zh-CN" dirty="0"/>
              <a:t>bug</a:t>
            </a:r>
            <a:r>
              <a:rPr kumimoji="1" lang="zh-CN" altLang="en-US" dirty="0"/>
              <a:t>的程式，改著改著突然就有</a:t>
            </a:r>
            <a:r>
              <a:rPr kumimoji="1" lang="en-US" altLang="zh-CN" dirty="0"/>
              <a:t>bug</a:t>
            </a:r>
            <a:r>
              <a:rPr kumimoji="1" lang="zh-CN" altLang="en-US" dirty="0"/>
              <a:t>了，也不知道改了哪裡，或者本來有</a:t>
            </a:r>
            <a:r>
              <a:rPr kumimoji="1" lang="en-US" altLang="zh-CN" dirty="0"/>
              <a:t>bug</a:t>
            </a:r>
            <a:r>
              <a:rPr kumimoji="1" lang="zh-CN" altLang="en-US" dirty="0"/>
              <a:t>的程式，改著改著突然就變好了，也不知道是怎麼變好的，大家也可能曾經試過手動版本控制，比方說寫稿的時候，初稿的名字還很正常，改一遍就在後面標記一些字，改到後面沒詞，也不想再改了，就標記再改是狗，後來發現還真是狗，這樣的手動版本控制只是記錄了每一個版本的檔，改得越多，你越記不住哪一個改動發生在哪一次的版本反覆運算中，回過頭去看的話效率很低</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47</a:t>
            </a:fld>
            <a:endParaRPr lang="en-US" altLang="zh-CN" dirty="0"/>
          </a:p>
        </p:txBody>
      </p:sp>
    </p:spTree>
    <p:extLst>
      <p:ext uri="{BB962C8B-B14F-4D97-AF65-F5344CB8AC3E}">
        <p14:creationId xmlns:p14="http://schemas.microsoft.com/office/powerpoint/2010/main" val="1314681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那麼利用版本控制軟體，我們可以很方便地知道。。。</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48</a:t>
            </a:fld>
            <a:endParaRPr lang="en-US" altLang="zh-CN" dirty="0"/>
          </a:p>
        </p:txBody>
      </p:sp>
    </p:spTree>
    <p:extLst>
      <p:ext uri="{BB962C8B-B14F-4D97-AF65-F5344CB8AC3E}">
        <p14:creationId xmlns:p14="http://schemas.microsoft.com/office/powerpoint/2010/main" val="3153069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這節課介紹的版本控制軟體叫</a:t>
            </a:r>
            <a:r>
              <a:rPr kumimoji="1" lang="en-US" altLang="zh-CN" dirty="0"/>
              <a:t>git</a:t>
            </a:r>
            <a:r>
              <a:rPr kumimoji="1" lang="zh-CN" altLang="en-US" dirty="0"/>
              <a:t>，通過</a:t>
            </a:r>
            <a:r>
              <a:rPr kumimoji="1" lang="en-US" altLang="zh-CN" dirty="0"/>
              <a:t>git</a:t>
            </a:r>
            <a:r>
              <a:rPr kumimoji="1" lang="zh-CN" altLang="en-US" dirty="0"/>
              <a:t> </a:t>
            </a:r>
            <a:r>
              <a:rPr kumimoji="1" lang="en-US" altLang="zh-CN" dirty="0"/>
              <a:t>history</a:t>
            </a:r>
            <a:r>
              <a:rPr kumimoji="1" lang="zh-CN" altLang="en-US" dirty="0"/>
              <a:t>這個命令，我們可以看到整個的版本反覆運算歷史。另外對於一個大專案，我們可能需要多人的協作開發，那麼就可以用</a:t>
            </a:r>
            <a:r>
              <a:rPr kumimoji="1" lang="en-US" altLang="zh-CN" dirty="0"/>
              <a:t>git</a:t>
            </a:r>
            <a:r>
              <a:rPr kumimoji="1" lang="zh-CN" altLang="en-US" dirty="0"/>
              <a:t> </a:t>
            </a:r>
            <a:r>
              <a:rPr kumimoji="1" lang="en-US" altLang="zh-CN" dirty="0"/>
              <a:t>branch</a:t>
            </a:r>
            <a:r>
              <a:rPr kumimoji="1" lang="zh-CN" altLang="en-US" dirty="0"/>
              <a:t>這個命令，開闢一條或者多條反覆運算支線，分別去實現一些功能模組，實現好了以後可以合併到主線上，在合併之前，支線之間，以及主線和直線之間都是互不干擾的</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比如這個圖，一般會有一條主線，叫 </a:t>
            </a:r>
            <a:r>
              <a:rPr kumimoji="1" lang="en-US" altLang="zh-CN" dirty="0"/>
              <a:t>master </a:t>
            </a:r>
            <a:r>
              <a:rPr kumimoji="1" lang="zh-CN" altLang="en-US" dirty="0"/>
              <a:t>或者 </a:t>
            </a:r>
            <a:r>
              <a:rPr kumimoji="1" lang="en-US" altLang="zh-CN" dirty="0"/>
              <a:t>main</a:t>
            </a:r>
            <a:r>
              <a:rPr kumimoji="1" lang="zh-CN" altLang="en-US" dirty="0"/>
              <a:t>，</a:t>
            </a:r>
            <a:r>
              <a:rPr kumimoji="1" lang="en-US" altLang="zh-CN" dirty="0"/>
              <a:t>head </a:t>
            </a:r>
            <a:r>
              <a:rPr kumimoji="1" lang="zh-CN" altLang="en-US" dirty="0"/>
              <a:t>表示當前代碼在什麼位置。箭頭表示的是依賴關係，時間線從左往右。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隨著專案的開發，你可以存下不同的版本。</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到中間的版本發現可以進行發佈，就可以找一個管理發佈的人，開一個分支出來，對代碼進行一些整理，然後 </a:t>
            </a:r>
            <a:r>
              <a:rPr kumimoji="1" lang="en-US" altLang="zh-CN" dirty="0"/>
              <a:t>release </a:t>
            </a:r>
            <a:r>
              <a:rPr kumimoji="1" lang="zh-CN" altLang="en-US" dirty="0"/>
              <a:t>一個版本</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此時，主分支的代碼還是處於整理前的狀態</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然後繼續開發，發現有個 </a:t>
            </a:r>
            <a:r>
              <a:rPr kumimoji="1" lang="en-US" altLang="zh-CN" dirty="0"/>
              <a:t>bug </a:t>
            </a:r>
            <a:r>
              <a:rPr kumimoji="1" lang="zh-CN" altLang="en-US" dirty="0"/>
              <a:t>要修一下，於是又找一個人來新開一個分支，修 </a:t>
            </a:r>
            <a:r>
              <a:rPr kumimoji="1" lang="en-US" altLang="zh-CN" dirty="0"/>
              <a:t>bug</a:t>
            </a:r>
            <a:r>
              <a:rPr kumimoji="1" lang="zh-CN" altLang="en-US" dirty="0"/>
              <a:t>，此時你還可以並行在原來的主線上開發，最後把他的版本和你的版本合併到一起。</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這個時候你突然發現，現在的版本出了問題，但是你又忘了自己改了什麼地方。於是你可以返回到之前的版本運行代碼，或者將現在的版本和之前的版本進行對比，看看修改了哪裡。這些都是 </a:t>
            </a:r>
            <a:r>
              <a:rPr kumimoji="1" lang="en-US" altLang="zh-CN" dirty="0"/>
              <a:t>git </a:t>
            </a:r>
            <a:r>
              <a:rPr kumimoji="1" lang="zh-CN" altLang="en-US" dirty="0"/>
              <a:t>能夠提供的功能。</a:t>
            </a:r>
            <a:endParaRPr kumimoji="1" lang="en-US" altLang="zh-CN" dirty="0"/>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49</a:t>
            </a:fld>
            <a:endParaRPr lang="en-US" altLang="zh-CN" dirty="0"/>
          </a:p>
        </p:txBody>
      </p:sp>
    </p:spTree>
    <p:extLst>
      <p:ext uri="{BB962C8B-B14F-4D97-AF65-F5344CB8AC3E}">
        <p14:creationId xmlns:p14="http://schemas.microsoft.com/office/powerpoint/2010/main" val="427142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那麼用</a:t>
            </a:r>
            <a:r>
              <a:rPr kumimoji="1" lang="en-US" altLang="zh-CN" dirty="0"/>
              <a:t>git</a:t>
            </a:r>
            <a:r>
              <a:rPr kumimoji="1" lang="zh-CN" altLang="en-US" dirty="0"/>
              <a:t>管理起來的專案檔案夾是一個</a:t>
            </a:r>
            <a:r>
              <a:rPr kumimoji="1" lang="en-US" altLang="zh-CN" dirty="0"/>
              <a:t>git</a:t>
            </a:r>
            <a:r>
              <a:rPr kumimoji="1" lang="zh-CN" altLang="en-US" dirty="0"/>
              <a:t>倉庫，</a:t>
            </a:r>
            <a:r>
              <a:rPr kumimoji="1" lang="en-US" altLang="zh-CN" dirty="0"/>
              <a:t>git</a:t>
            </a:r>
            <a:r>
              <a:rPr kumimoji="1" lang="zh-CN" altLang="en-US" dirty="0"/>
              <a:t>能夠跟蹤專案裡的所有檔的修改、刪除操作，任何時刻都可以查看或者還原過去的某個歷史版本</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50</a:t>
            </a:fld>
            <a:endParaRPr lang="en-US" altLang="zh-CN" dirty="0"/>
          </a:p>
        </p:txBody>
      </p:sp>
    </p:spTree>
    <p:extLst>
      <p:ext uri="{BB962C8B-B14F-4D97-AF65-F5344CB8AC3E}">
        <p14:creationId xmlns:p14="http://schemas.microsoft.com/office/powerpoint/2010/main" val="867887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接下來講一下怎麼使用</a:t>
            </a:r>
            <a:r>
              <a:rPr kumimoji="1" lang="en-US" altLang="zh-CN" dirty="0"/>
              <a:t>git</a:t>
            </a:r>
          </a:p>
          <a:p>
            <a:endParaRPr kumimoji="1" lang="en-US" altLang="zh-CN" dirty="0"/>
          </a:p>
          <a:p>
            <a:r>
              <a:rPr kumimoji="1" lang="en-US" altLang="zh-CN" dirty="0"/>
              <a:t>git </a:t>
            </a:r>
            <a:r>
              <a:rPr kumimoji="1" lang="zh-CN" altLang="en-US" dirty="0"/>
              <a:t>像 </a:t>
            </a:r>
            <a:r>
              <a:rPr kumimoji="1" lang="en-US" altLang="zh-CN" dirty="0"/>
              <a:t>ls,</a:t>
            </a:r>
            <a:r>
              <a:rPr kumimoji="1" lang="zh-CN" altLang="en-US" dirty="0"/>
              <a:t> </a:t>
            </a:r>
            <a:r>
              <a:rPr kumimoji="1" lang="en-US" altLang="zh-CN" dirty="0"/>
              <a:t>cd </a:t>
            </a:r>
            <a:r>
              <a:rPr kumimoji="1" lang="zh-CN" altLang="en-US" dirty="0"/>
              <a:t>之類的都是一個命令，在 </a:t>
            </a:r>
            <a:r>
              <a:rPr kumimoji="1" lang="en-US" altLang="zh-CN" dirty="0"/>
              <a:t>Linux </a:t>
            </a:r>
            <a:r>
              <a:rPr kumimoji="1" lang="zh-CN" altLang="en-US" dirty="0"/>
              <a:t>命令列可以直接輸入。</a:t>
            </a:r>
            <a:r>
              <a:rPr kumimoji="1" lang="en-US" altLang="zh-CN" dirty="0"/>
              <a:t>Windows </a:t>
            </a:r>
            <a:r>
              <a:rPr kumimoji="1" lang="zh-CN" altLang="en-US" dirty="0"/>
              <a:t>可能需要安裝一下，具體同學自行搜索。</a:t>
            </a:r>
            <a:endParaRPr kumimoji="1" lang="en-US" altLang="zh-CN" dirty="0"/>
          </a:p>
          <a:p>
            <a:endParaRPr kumimoji="1" lang="en-US" altLang="zh-CN" dirty="0"/>
          </a:p>
          <a:p>
            <a:r>
              <a:rPr kumimoji="1" lang="zh-CN" altLang="en-US" dirty="0"/>
              <a:t>首先我們創建好一個新的資料夾，比方說這裡的</a:t>
            </a:r>
            <a:r>
              <a:rPr kumimoji="1" lang="en-US" altLang="zh-CN" dirty="0" err="1"/>
              <a:t>oop</a:t>
            </a:r>
            <a:r>
              <a:rPr kumimoji="1" lang="en-US" altLang="zh-CN" dirty="0"/>
              <a:t>-git</a:t>
            </a:r>
            <a:r>
              <a:rPr kumimoji="1" lang="zh-CN" altLang="en-US" dirty="0"/>
              <a:t>，然後在這個資料夾的路徑下運行</a:t>
            </a:r>
            <a:r>
              <a:rPr kumimoji="1" lang="en-US" altLang="zh-CN" dirty="0"/>
              <a:t>git</a:t>
            </a:r>
            <a:r>
              <a:rPr kumimoji="1" lang="zh-CN" altLang="en-US" dirty="0"/>
              <a:t> </a:t>
            </a:r>
            <a:r>
              <a:rPr kumimoji="1" lang="en-US" altLang="zh-CN" dirty="0" err="1"/>
              <a:t>init</a:t>
            </a:r>
            <a:r>
              <a:rPr kumimoji="1" lang="zh-CN" altLang="en-US" dirty="0"/>
              <a:t>命令，這就在本地建好了一個</a:t>
            </a:r>
            <a:r>
              <a:rPr kumimoji="1" lang="en-US" altLang="zh-CN" dirty="0"/>
              <a:t>git</a:t>
            </a:r>
            <a:r>
              <a:rPr kumimoji="1" lang="zh-CN" altLang="en-US" dirty="0"/>
              <a:t>倉庫了</a:t>
            </a:r>
            <a:endParaRPr kumimoji="1" lang="en-US" altLang="zh-CN" dirty="0"/>
          </a:p>
          <a:p>
            <a:endParaRPr kumimoji="1" lang="en-US" altLang="zh-CN" dirty="0"/>
          </a:p>
          <a:p>
            <a:r>
              <a:rPr kumimoji="1" lang="zh-CN" altLang="en-US" dirty="0"/>
              <a:t>可以發現 </a:t>
            </a:r>
            <a:r>
              <a:rPr kumimoji="1" lang="en-US" altLang="zh-CN" dirty="0"/>
              <a:t>git </a:t>
            </a:r>
            <a:r>
              <a:rPr kumimoji="1" lang="en-US" altLang="zh-CN" dirty="0" err="1"/>
              <a:t>init</a:t>
            </a:r>
            <a:r>
              <a:rPr kumimoji="1" lang="zh-CN" altLang="en-US" dirty="0"/>
              <a:t> 會在這個資料夾下面創建一個 </a:t>
            </a:r>
            <a:r>
              <a:rPr kumimoji="1" lang="en-US" altLang="zh-CN" dirty="0"/>
              <a:t>.git </a:t>
            </a:r>
            <a:r>
              <a:rPr kumimoji="1" lang="zh-CN" altLang="en-US" dirty="0"/>
              <a:t>目錄。不同版本的資訊就存在這個目錄裡面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51</a:t>
            </a:fld>
            <a:endParaRPr lang="en-US" altLang="zh-CN" dirty="0"/>
          </a:p>
        </p:txBody>
      </p:sp>
    </p:spTree>
    <p:extLst>
      <p:ext uri="{BB962C8B-B14F-4D97-AF65-F5344CB8AC3E}">
        <p14:creationId xmlns:p14="http://schemas.microsoft.com/office/powerpoint/2010/main" val="397298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‹nº›</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‹nº›</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‹nº›</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‹nº›</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‹nº›</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‹nº›</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‹nº›</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‹nº›</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‹nº›</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‹nº›</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‹nº›</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‹nº›</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uren1987.github.io/" TargetMode="External"/><Relationship Id="rId2" Type="http://schemas.openxmlformats.org/officeDocument/2006/relationships/hyperlink" Target="mailto:renju@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mailto:git@github...git"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try.github.io/"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www.liaoxuefeng.com/wiki/896043488029600" TargetMode="External"/><Relationship Id="rId4" Type="http://schemas.openxmlformats.org/officeDocument/2006/relationships/hyperlink" Target="https://git-scm.com/book/zh/v2"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dirty="0">
                <a:solidFill>
                  <a:srgbClr val="0066CC"/>
                </a:solidFill>
              </a:rPr>
              <a:t>課程複習與實用技巧</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5" name="副标题 2">
            <a:extLst>
              <a:ext uri="{FF2B5EF4-FFF2-40B4-BE49-F238E27FC236}">
                <a16:creationId xmlns:a16="http://schemas.microsoft.com/office/drawing/2014/main" id="{551175F8-46E6-7578-E5D5-36FF305CA838}"/>
              </a:ext>
            </a:extLst>
          </p:cNvPr>
          <p:cNvSpPr txBox="1">
            <a:spLocks/>
          </p:cNvSpPr>
          <p:nvPr/>
        </p:nvSpPr>
        <p:spPr bwMode="auto">
          <a:xfrm>
            <a:off x="0" y="4509120"/>
            <a:ext cx="9144000" cy="23488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a:r>
              <a:rPr lang="zh-CN" altLang="en-US" sz="3600" b="1" dirty="0"/>
              <a:t>任炬</a:t>
            </a:r>
            <a:endParaRPr lang="en-US" altLang="zh-CN" sz="3600" b="1" dirty="0"/>
          </a:p>
          <a:p>
            <a:pPr defTabSz="914400"/>
            <a:r>
              <a:rPr lang="en-US" altLang="zh-CN" sz="2800" b="1" dirty="0">
                <a:hlinkClick r:id="rId2"/>
              </a:rPr>
              <a:t>renju@tsinghua.edu.cn</a:t>
            </a:r>
            <a:endParaRPr lang="en-US" altLang="zh-CN" sz="2800" b="1" dirty="0"/>
          </a:p>
          <a:p>
            <a:pPr defTabSz="914400"/>
            <a:r>
              <a:rPr lang="en-US" altLang="zh-CN" sz="2800" b="1" dirty="0">
                <a:hlinkClick r:id="rId3"/>
              </a:rPr>
              <a:t>https://juren1987.github.io</a:t>
            </a:r>
            <a:r>
              <a:rPr lang="zh-CN" altLang="en-US" sz="2800" b="1" dirty="0"/>
              <a:t>  </a:t>
            </a:r>
            <a:endParaRPr lang="en-US" altLang="zh-CN" sz="2800" b="1" dirty="0"/>
          </a:p>
          <a:p>
            <a:pPr defTabSz="914400"/>
            <a:r>
              <a:rPr lang="zh-CN" altLang="en-US" b="1" dirty="0"/>
              <a:t>課程團隊：黃民烈 劉知遠 任炬</a:t>
            </a:r>
          </a:p>
        </p:txBody>
      </p:sp>
    </p:spTree>
    <p:extLst>
      <p:ext uri="{BB962C8B-B14F-4D97-AF65-F5344CB8AC3E}">
        <p14:creationId xmlns:p14="http://schemas.microsoft.com/office/powerpoint/2010/main" val="281436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基礎知識</a:t>
            </a:r>
          </a:p>
        </p:txBody>
      </p:sp>
      <p:sp>
        <p:nvSpPr>
          <p:cNvPr id="3" name="内容占位符 2"/>
          <p:cNvSpPr>
            <a:spLocks noGrp="1"/>
          </p:cNvSpPr>
          <p:nvPr>
            <p:ph idx="1"/>
          </p:nvPr>
        </p:nvSpPr>
        <p:spPr>
          <a:xfrm>
            <a:off x="548097" y="1442195"/>
            <a:ext cx="8047806" cy="4749029"/>
          </a:xfrm>
        </p:spPr>
        <p:txBody>
          <a:bodyPr/>
          <a:lstStyle/>
          <a:p>
            <a:r>
              <a:rPr kumimoji="1" lang="zh-CN" altLang="en-US" dirty="0"/>
              <a:t>其他</a:t>
            </a:r>
            <a:endParaRPr kumimoji="1" lang="en-US" altLang="zh-CN" dirty="0"/>
          </a:p>
          <a:p>
            <a:pPr lvl="1"/>
            <a:r>
              <a:rPr kumimoji="1" lang="zh-CN" altLang="en-US" dirty="0"/>
              <a:t>空指針：</a:t>
            </a:r>
            <a:r>
              <a:rPr kumimoji="1" lang="en-US" altLang="zh-CN" dirty="0"/>
              <a:t>NULL</a:t>
            </a:r>
            <a:r>
              <a:rPr kumimoji="1" lang="zh-CN" altLang="en-US" dirty="0"/>
              <a:t> </a:t>
            </a:r>
            <a:r>
              <a:rPr kumimoji="1" lang="en-US" altLang="zh-CN" dirty="0"/>
              <a:t>vs.</a:t>
            </a:r>
            <a:r>
              <a:rPr kumimoji="1" lang="zh-CN" altLang="en-US" dirty="0"/>
              <a:t> </a:t>
            </a:r>
            <a:r>
              <a:rPr kumimoji="1" lang="en-US" altLang="zh-CN" dirty="0" err="1"/>
              <a:t>nullptr</a:t>
            </a:r>
            <a:endParaRPr kumimoji="1" lang="en-US" altLang="zh-CN" dirty="0"/>
          </a:p>
          <a:p>
            <a:pPr lvl="1"/>
            <a:r>
              <a:rPr kumimoji="1" lang="en-US" altLang="zh-CN" dirty="0"/>
              <a:t>auto</a:t>
            </a:r>
            <a:r>
              <a:rPr kumimoji="1" lang="zh-CN" altLang="en-US" dirty="0"/>
              <a:t>關鍵字</a:t>
            </a:r>
            <a:endParaRPr kumimoji="1" lang="en-US" altLang="zh-CN" dirty="0"/>
          </a:p>
          <a:p>
            <a:pPr lvl="2"/>
            <a:r>
              <a:rPr kumimoji="1" lang="zh-CN" altLang="en-US" dirty="0"/>
              <a:t>代替冗長的型別宣告，需根據上下文進行推導</a:t>
            </a:r>
            <a:endParaRPr kumimoji="1" lang="en-US" altLang="zh-CN" dirty="0"/>
          </a:p>
          <a:p>
            <a:pPr lvl="1"/>
            <a:r>
              <a:rPr kumimoji="1" lang="en-US" altLang="zh-CN" dirty="0" err="1"/>
              <a:t>decltype</a:t>
            </a:r>
            <a:r>
              <a:rPr kumimoji="1" lang="zh-CN" altLang="en-US" dirty="0"/>
              <a:t>關鍵字</a:t>
            </a:r>
            <a:endParaRPr kumimoji="1" lang="en-US" altLang="zh-CN" dirty="0"/>
          </a:p>
          <a:p>
            <a:pPr lvl="2"/>
            <a:r>
              <a:rPr lang="en-US" altLang="zh-CN" dirty="0" err="1"/>
              <a:t>auto+decltype</a:t>
            </a:r>
            <a:r>
              <a:rPr lang="zh-CN" altLang="en-US" dirty="0"/>
              <a:t>追蹤返回類型</a:t>
            </a:r>
            <a:endParaRPr lang="en-US" altLang="zh-CN" dirty="0"/>
          </a:p>
          <a:p>
            <a:pPr lvl="1"/>
            <a:r>
              <a:rPr kumimoji="1" lang="zh-CN" altLang="en-US" dirty="0"/>
              <a:t>內聯函數</a:t>
            </a:r>
            <a:endParaRPr kumimoji="1" lang="en-US" altLang="zh-CN" dirty="0"/>
          </a:p>
          <a:p>
            <a:pPr lvl="2"/>
            <a:r>
              <a:rPr kumimoji="1" lang="zh-CN" altLang="en-US" dirty="0"/>
              <a:t>提高程式運行效率</a:t>
            </a:r>
            <a:endParaRPr kumimoji="1" lang="en-US" altLang="zh-CN" dirty="0"/>
          </a:p>
          <a:p>
            <a:pPr lvl="2"/>
            <a:endParaRPr kumimoji="1" lang="en-US" altLang="zh-CN" dirty="0"/>
          </a:p>
          <a:p>
            <a:pPr lvl="1"/>
            <a:endParaRPr lang="en-US" altLang="zh-CN" dirty="0"/>
          </a:p>
          <a:p>
            <a:pPr lvl="1"/>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39DF4-EC7B-44C7-9EBE-882DD0FA1B8A}"/>
              </a:ext>
            </a:extLst>
          </p:cNvPr>
          <p:cNvSpPr>
            <a:spLocks noGrp="1"/>
          </p:cNvSpPr>
          <p:nvPr>
            <p:ph type="title"/>
          </p:nvPr>
        </p:nvSpPr>
        <p:spPr/>
        <p:txBody>
          <a:bodyPr/>
          <a:lstStyle/>
          <a:p>
            <a:r>
              <a:rPr lang="zh-CN" altLang="en-US" dirty="0"/>
              <a:t>類和物件基礎</a:t>
            </a:r>
          </a:p>
        </p:txBody>
      </p:sp>
      <p:sp>
        <p:nvSpPr>
          <p:cNvPr id="3" name="内容占位符 2">
            <a:extLst>
              <a:ext uri="{FF2B5EF4-FFF2-40B4-BE49-F238E27FC236}">
                <a16:creationId xmlns:a16="http://schemas.microsoft.com/office/drawing/2014/main" id="{6FFFD2D9-955C-49F6-AE5D-A07165B9C499}"/>
              </a:ext>
            </a:extLst>
          </p:cNvPr>
          <p:cNvSpPr>
            <a:spLocks noGrp="1"/>
          </p:cNvSpPr>
          <p:nvPr>
            <p:ph idx="1"/>
          </p:nvPr>
        </p:nvSpPr>
        <p:spPr/>
        <p:txBody>
          <a:bodyPr/>
          <a:lstStyle/>
          <a:p>
            <a:r>
              <a:rPr kumimoji="1" lang="zh-CN" altLang="en-US" sz="2800" dirty="0"/>
              <a:t>類（</a:t>
            </a:r>
            <a:r>
              <a:rPr kumimoji="1" lang="en-US" altLang="zh-CN" sz="2800" dirty="0"/>
              <a:t>class</a:t>
            </a:r>
            <a:r>
              <a:rPr kumimoji="1" lang="zh-CN" altLang="en-US" sz="2800" dirty="0"/>
              <a:t>）</a:t>
            </a:r>
            <a:r>
              <a:rPr kumimoji="1" lang="en-US" altLang="zh-CN" sz="2800" dirty="0"/>
              <a:t>=</a:t>
            </a:r>
            <a:r>
              <a:rPr kumimoji="1" lang="en-US" altLang="zh-TW" sz="2800" dirty="0"/>
              <a:t> </a:t>
            </a:r>
            <a:r>
              <a:rPr kumimoji="1" lang="zh-CN" altLang="en-US" sz="2800" dirty="0"/>
              <a:t>“</a:t>
            </a:r>
            <a:r>
              <a:rPr kumimoji="1" lang="zh-TW" altLang="en-US" sz="2800" dirty="0"/>
              <a:t>屬性</a:t>
            </a:r>
            <a:r>
              <a:rPr kumimoji="1" lang="en-US" altLang="zh-CN" sz="2800" dirty="0"/>
              <a:t>/</a:t>
            </a:r>
            <a:r>
              <a:rPr kumimoji="1" lang="zh-CN" altLang="en-US" sz="2800" dirty="0"/>
              <a:t>數據” </a:t>
            </a:r>
            <a:r>
              <a:rPr kumimoji="1" lang="en-US" altLang="zh-CN" sz="2800" dirty="0"/>
              <a:t>+</a:t>
            </a:r>
            <a:r>
              <a:rPr kumimoji="1" lang="zh-CN" altLang="en-US" sz="2800" dirty="0"/>
              <a:t> “服務</a:t>
            </a:r>
            <a:r>
              <a:rPr kumimoji="1" lang="en-US" altLang="zh-CN" sz="2800" dirty="0"/>
              <a:t>/</a:t>
            </a:r>
            <a:r>
              <a:rPr kumimoji="1" lang="zh-CN" altLang="en-US" sz="2800" dirty="0"/>
              <a:t>函數”</a:t>
            </a:r>
          </a:p>
          <a:p>
            <a:r>
              <a:rPr lang="zh-CN" altLang="en-US" dirty="0"/>
              <a:t>在標頭檔中聲明類，在實現檔中定義成員函數</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内容占位符 2">
            <a:extLst>
              <a:ext uri="{FF2B5EF4-FFF2-40B4-BE49-F238E27FC236}">
                <a16:creationId xmlns:a16="http://schemas.microsoft.com/office/drawing/2014/main" id="{8651E75B-1374-4C62-A289-084FE140CDAB}"/>
              </a:ext>
            </a:extLst>
          </p:cNvPr>
          <p:cNvSpPr txBox="1"/>
          <p:nvPr/>
        </p:nvSpPr>
        <p:spPr bwMode="auto">
          <a:xfrm>
            <a:off x="1331640" y="2708919"/>
            <a:ext cx="3096344" cy="3096345"/>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err="1">
                <a:solidFill>
                  <a:srgbClr val="FF0000"/>
                </a:solidFill>
              </a:rPr>
              <a:t>matrix.h</a:t>
            </a:r>
            <a:endParaRPr kumimoji="1" lang="en-US" altLang="zh-CN" sz="1600" dirty="0">
              <a:solidFill>
                <a:srgbClr val="FF0000"/>
              </a:solidFill>
            </a:endParaRP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ifndef</a:t>
            </a:r>
            <a:r>
              <a:rPr kumimoji="1" lang="en-US" altLang="zh-CN" sz="1600" dirty="0">
                <a:solidFill>
                  <a:srgbClr val="C00000"/>
                </a:solidFill>
              </a:rPr>
              <a:t> </a:t>
            </a:r>
            <a:r>
              <a:rPr kumimoji="1" lang="en-US" altLang="zh-CN" sz="1600" dirty="0">
                <a:solidFill>
                  <a:schemeClr val="tx1"/>
                </a:solidFill>
              </a:rPr>
              <a:t>MATRIX_H</a:t>
            </a:r>
          </a:p>
          <a:p>
            <a:pPr marL="0" indent="0" defTabSz="914400" eaLnBrk="1" hangingPunct="1">
              <a:buFont typeface="Wingdings" panose="05000000000000000000" pitchFamily="2" charset="2"/>
              <a:buNone/>
            </a:pPr>
            <a:r>
              <a:rPr kumimoji="1" lang="en-US" altLang="zh-CN" sz="1600" dirty="0">
                <a:solidFill>
                  <a:srgbClr val="C00000"/>
                </a:solidFill>
              </a:rPr>
              <a:t>#define</a:t>
            </a:r>
            <a:r>
              <a:rPr kumimoji="1" lang="en-US" altLang="zh-CN" sz="1600" dirty="0">
                <a:solidFill>
                  <a:schemeClr val="tx1"/>
                </a:solidFill>
              </a:rPr>
              <a:t> MATRIX_H</a:t>
            </a:r>
          </a:p>
          <a:p>
            <a:pPr marL="0" indent="0" defTabSz="914400" eaLnBrk="1" hangingPunct="1">
              <a:buFont typeface="Wingdings" panose="05000000000000000000" pitchFamily="2" charset="2"/>
              <a:buNone/>
            </a:pPr>
            <a:r>
              <a:rPr kumimoji="1" lang="en-US" altLang="zh-CN" sz="1600" dirty="0">
                <a:solidFill>
                  <a:srgbClr val="C00000"/>
                </a:solidFill>
              </a:rPr>
              <a:t>class</a:t>
            </a:r>
            <a:r>
              <a:rPr kumimoji="1" lang="en-US" altLang="zh-CN" sz="1600" dirty="0">
                <a:solidFill>
                  <a:schemeClr val="tx1"/>
                </a:solidFill>
              </a:rPr>
              <a:t> Matrix</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int</a:t>
            </a:r>
            <a:r>
              <a:rPr kumimoji="1" lang="en-US" altLang="zh-CN" sz="1600" dirty="0">
                <a:solidFill>
                  <a:schemeClr val="tx1"/>
                </a:solidFill>
              </a:rPr>
              <a:t> data[6][6];</a:t>
            </a:r>
          </a:p>
          <a:p>
            <a:pPr marL="0" indent="0" defTabSz="914400" eaLnBrk="1" hangingPunct="1">
              <a:buFont typeface="Wingdings" panose="05000000000000000000" pitchFamily="2" charset="2"/>
              <a:buNone/>
            </a:pPr>
            <a:r>
              <a:rPr kumimoji="1" lang="en-US" altLang="zh-CN" sz="1600" dirty="0">
                <a:solidFill>
                  <a:srgbClr val="C00000"/>
                </a:solidFill>
              </a:rPr>
              <a:t>public</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zh-CN" altLang="en-US" sz="1600" dirty="0">
                <a:solidFill>
                  <a:schemeClr val="tx1"/>
                </a:solidFill>
              </a:rPr>
              <a:t>    </a:t>
            </a:r>
            <a:r>
              <a:rPr kumimoji="1" lang="en-US" altLang="zh-CN" sz="1600" dirty="0">
                <a:solidFill>
                  <a:srgbClr val="C00000"/>
                </a:solidFill>
              </a:rPr>
              <a:t>void</a:t>
            </a:r>
            <a:r>
              <a:rPr kumimoji="1" lang="en-US" altLang="zh-CN" sz="1600" dirty="0">
                <a:solidFill>
                  <a:schemeClr val="tx1"/>
                </a:solidFill>
              </a:rPr>
              <a:t> 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chemeClr val="tx1"/>
                </a:solidFill>
              </a:rPr>
              <a:t>};</a:t>
            </a:r>
          </a:p>
          <a:p>
            <a:pPr marL="0" indent="0" defTabSz="914400" eaLnBrk="1" hangingPunct="1">
              <a:buFont typeface="Wingdings" panose="05000000000000000000" pitchFamily="2" charset="2"/>
              <a:buNone/>
            </a:pPr>
            <a:r>
              <a:rPr kumimoji="1" lang="en-US" altLang="zh-CN" sz="1600" dirty="0">
                <a:solidFill>
                  <a:srgbClr val="C00000"/>
                </a:solidFill>
              </a:rPr>
              <a:t>#</a:t>
            </a:r>
            <a:r>
              <a:rPr kumimoji="1" lang="en-US" altLang="zh-CN" sz="1600" dirty="0" err="1">
                <a:solidFill>
                  <a:srgbClr val="C00000"/>
                </a:solidFill>
              </a:rPr>
              <a:t>endif</a:t>
            </a:r>
            <a:r>
              <a:rPr kumimoji="1" lang="en-US" altLang="zh-CN" sz="1600" dirty="0">
                <a:solidFill>
                  <a:schemeClr val="tx1"/>
                </a:solidFill>
              </a:rPr>
              <a:t> </a:t>
            </a:r>
            <a:endParaRPr kumimoji="1" lang="zh-CN" altLang="en-US" sz="1600" dirty="0">
              <a:solidFill>
                <a:schemeClr val="tx1"/>
              </a:solidFill>
            </a:endParaRPr>
          </a:p>
        </p:txBody>
      </p:sp>
      <p:sp>
        <p:nvSpPr>
          <p:cNvPr id="5" name="内容占位符 2">
            <a:extLst>
              <a:ext uri="{FF2B5EF4-FFF2-40B4-BE49-F238E27FC236}">
                <a16:creationId xmlns:a16="http://schemas.microsoft.com/office/drawing/2014/main" id="{C59297E1-7EB3-4EC5-B005-75D966DAA6AD}"/>
              </a:ext>
            </a:extLst>
          </p:cNvPr>
          <p:cNvSpPr txBox="1"/>
          <p:nvPr/>
        </p:nvSpPr>
        <p:spPr bwMode="auto">
          <a:xfrm>
            <a:off x="4427984" y="2708920"/>
            <a:ext cx="3528392" cy="3096344"/>
          </a:xfrm>
          <a:prstGeom prst="rect">
            <a:avLst/>
          </a:prstGeom>
          <a:noFill/>
          <a:ln w="12700">
            <a:solidFill>
              <a:schemeClr val="accent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1600" dirty="0">
                <a:solidFill>
                  <a:schemeClr val="tx1"/>
                </a:solidFill>
              </a:rPr>
              <a:t>// </a:t>
            </a:r>
            <a:r>
              <a:rPr kumimoji="1" lang="en-US" altLang="zh-CN" sz="1600" dirty="0">
                <a:solidFill>
                  <a:srgbClr val="FF0000"/>
                </a:solidFill>
              </a:rPr>
              <a:t>matrix.cpp</a:t>
            </a:r>
          </a:p>
          <a:p>
            <a:pPr marL="0" indent="0" defTabSz="914400" eaLnBrk="1" hangingPunct="1">
              <a:buFont typeface="Wingdings" panose="05000000000000000000" pitchFamily="2" charset="2"/>
              <a:buNone/>
            </a:pPr>
            <a:r>
              <a:rPr kumimoji="1" lang="en-US" altLang="zh-CN" sz="1600" dirty="0">
                <a:solidFill>
                  <a:srgbClr val="C00000"/>
                </a:solidFill>
              </a:rPr>
              <a:t>#include</a:t>
            </a:r>
            <a:r>
              <a:rPr kumimoji="1" lang="en-US" altLang="zh-CN" sz="1600" dirty="0">
                <a:solidFill>
                  <a:schemeClr val="tx1"/>
                </a:solidFill>
              </a:rPr>
              <a:t> "</a:t>
            </a:r>
            <a:r>
              <a:rPr kumimoji="1" lang="en-US" altLang="zh-CN" sz="1600" dirty="0" err="1">
                <a:solidFill>
                  <a:schemeClr val="tx1"/>
                </a:solidFill>
              </a:rPr>
              <a:t>matrix.h</a:t>
            </a:r>
            <a:r>
              <a:rPr kumimoji="1" lang="en-US" altLang="zh-CN" sz="1600" dirty="0">
                <a:solidFill>
                  <a:schemeClr val="tx1"/>
                </a:solidFill>
              </a:rPr>
              <a:t>"</a:t>
            </a:r>
          </a:p>
          <a:p>
            <a:pPr marL="0" indent="0" defTabSz="914400" eaLnBrk="1" hangingPunct="1">
              <a:buNone/>
            </a:pPr>
            <a:r>
              <a:rPr kumimoji="1" lang="en-US" altLang="zh-CN" sz="1600" dirty="0">
                <a:solidFill>
                  <a:srgbClr val="008000"/>
                </a:solidFill>
              </a:rPr>
              <a:t>//</a:t>
            </a:r>
            <a:r>
              <a:rPr kumimoji="1" lang="zh-CN" altLang="en-US" sz="1600" dirty="0">
                <a:solidFill>
                  <a:srgbClr val="008000"/>
                </a:solidFill>
              </a:rPr>
              <a:t>類外實現需要用類名限定</a:t>
            </a:r>
            <a:endParaRPr kumimoji="1" lang="en-US" altLang="zh-CN" sz="1600" dirty="0">
              <a:solidFill>
                <a:schemeClr val="tx1"/>
              </a:solidFill>
            </a:endParaRPr>
          </a:p>
          <a:p>
            <a:pPr marL="0" indent="0" defTabSz="914400" eaLnBrk="1" hangingPunct="1">
              <a:buNone/>
            </a:pPr>
            <a:r>
              <a:rPr kumimoji="1" lang="en-US" altLang="zh-CN" sz="1600" dirty="0">
                <a:solidFill>
                  <a:srgbClr val="C00000"/>
                </a:solidFill>
              </a:rPr>
              <a:t>void</a:t>
            </a:r>
            <a:r>
              <a:rPr kumimoji="1" lang="en-US" altLang="zh-CN" sz="1600" dirty="0">
                <a:solidFill>
                  <a:schemeClr val="tx1"/>
                </a:solidFill>
              </a:rPr>
              <a:t> </a:t>
            </a:r>
            <a:r>
              <a:rPr kumimoji="1" lang="en-US" altLang="zh-CN" sz="1600" dirty="0">
                <a:solidFill>
                  <a:srgbClr val="FF0000"/>
                </a:solidFill>
              </a:rPr>
              <a:t>Matrix</a:t>
            </a:r>
            <a:r>
              <a:rPr kumimoji="1" lang="en-US" altLang="zh-CN" sz="1600" dirty="0">
                <a:solidFill>
                  <a:srgbClr val="0066CC"/>
                </a:solidFill>
              </a:rPr>
              <a:t>::</a:t>
            </a:r>
            <a:r>
              <a:rPr kumimoji="1" lang="en-US" altLang="zh-CN" sz="1600" dirty="0">
                <a:solidFill>
                  <a:schemeClr val="tx1"/>
                </a:solidFill>
              </a:rPr>
              <a:t>fill(</a:t>
            </a:r>
            <a:r>
              <a:rPr kumimoji="1" lang="en-US" altLang="zh-CN" sz="1600" dirty="0">
                <a:solidFill>
                  <a:srgbClr val="C00000"/>
                </a:solidFill>
              </a:rPr>
              <a:t>char</a:t>
            </a:r>
            <a:r>
              <a:rPr kumimoji="1" lang="en-US" altLang="zh-CN" sz="1600" dirty="0">
                <a:solidFill>
                  <a:schemeClr val="tx1"/>
                </a:solidFill>
              </a:rPr>
              <a:t> </a:t>
            </a:r>
            <a:r>
              <a:rPr kumimoji="1" lang="en-US" altLang="zh-CN" sz="1600" dirty="0" err="1">
                <a:solidFill>
                  <a:schemeClr val="tx1"/>
                </a:solidFill>
              </a:rPr>
              <a:t>dir</a:t>
            </a:r>
            <a:r>
              <a:rPr kumimoji="1" lang="en-US" altLang="zh-CN" sz="1600" dirty="0">
                <a:solidFill>
                  <a:schemeClr val="tx1"/>
                </a:solidFill>
              </a:rPr>
              <a:t>)</a:t>
            </a:r>
            <a:r>
              <a:rPr kumimoji="1" lang="zh-CN" altLang="en-US" sz="1600" dirty="0">
                <a:solidFill>
                  <a:schemeClr val="tx1"/>
                </a:solidFill>
              </a:rPr>
              <a:t> </a:t>
            </a:r>
            <a:r>
              <a:rPr kumimoji="1" lang="en-US" altLang="zh-CN" sz="1600" dirty="0">
                <a:solidFill>
                  <a:schemeClr val="tx1"/>
                </a:solidFill>
              </a:rPr>
              <a:t>{</a:t>
            </a:r>
          </a:p>
          <a:p>
            <a:pPr marL="0" indent="0" defTabSz="914400" eaLnBrk="1" hangingPunct="1">
              <a:buNone/>
            </a:pPr>
            <a:r>
              <a:rPr kumimoji="1" lang="zh-CN" altLang="en-US" sz="1600" dirty="0">
                <a:solidFill>
                  <a:schemeClr val="tx1"/>
                </a:solidFill>
              </a:rPr>
              <a:t>    </a:t>
            </a:r>
            <a:r>
              <a:rPr kumimoji="1" lang="en-US" altLang="zh-CN" sz="1600" dirty="0">
                <a:solidFill>
                  <a:schemeClr val="tx1"/>
                </a:solidFill>
              </a:rPr>
              <a:t>... </a:t>
            </a:r>
            <a:r>
              <a:rPr kumimoji="1" lang="en-US" altLang="zh-CN" sz="1600" dirty="0">
                <a:solidFill>
                  <a:srgbClr val="008000"/>
                </a:solidFill>
              </a:rPr>
              <a:t>// </a:t>
            </a:r>
            <a:r>
              <a:rPr kumimoji="1" lang="zh-CN" altLang="en-US" sz="1600" dirty="0">
                <a:solidFill>
                  <a:srgbClr val="008000"/>
                </a:solidFill>
              </a:rPr>
              <a:t>函數實現</a:t>
            </a:r>
            <a:endParaRPr kumimoji="1" lang="en-US" altLang="zh-CN" sz="1600" dirty="0">
              <a:solidFill>
                <a:srgbClr val="008000"/>
              </a:solidFill>
            </a:endParaRPr>
          </a:p>
          <a:p>
            <a:pPr marL="0" indent="0" defTabSz="914400" eaLnBrk="1" hangingPunct="1">
              <a:buFont typeface="Wingdings" panose="05000000000000000000" pitchFamily="2" charset="2"/>
              <a:buNone/>
            </a:pPr>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2782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A0B6-BD19-4FAC-824C-E09AF5C80199}"/>
              </a:ext>
            </a:extLst>
          </p:cNvPr>
          <p:cNvSpPr>
            <a:spLocks noGrp="1"/>
          </p:cNvSpPr>
          <p:nvPr>
            <p:ph type="title"/>
          </p:nvPr>
        </p:nvSpPr>
        <p:spPr/>
        <p:txBody>
          <a:bodyPr/>
          <a:lstStyle/>
          <a:p>
            <a:r>
              <a:rPr lang="zh-CN" altLang="en-US" dirty="0"/>
              <a:t>類和物件基礎</a:t>
            </a:r>
          </a:p>
        </p:txBody>
      </p:sp>
      <p:sp>
        <p:nvSpPr>
          <p:cNvPr id="3" name="内容占位符 2">
            <a:extLst>
              <a:ext uri="{FF2B5EF4-FFF2-40B4-BE49-F238E27FC236}">
                <a16:creationId xmlns:a16="http://schemas.microsoft.com/office/drawing/2014/main" id="{124BCE38-3744-43E5-807A-85FB2E3174F2}"/>
              </a:ext>
            </a:extLst>
          </p:cNvPr>
          <p:cNvSpPr>
            <a:spLocks noGrp="1"/>
          </p:cNvSpPr>
          <p:nvPr>
            <p:ph idx="1"/>
          </p:nvPr>
        </p:nvSpPr>
        <p:spPr/>
        <p:txBody>
          <a:bodyPr/>
          <a:lstStyle/>
          <a:p>
            <a:r>
              <a:rPr lang="zh-CN" altLang="en-US" dirty="0"/>
              <a:t>存取權限</a:t>
            </a:r>
            <a:endParaRPr lang="en-US" altLang="zh-CN" dirty="0"/>
          </a:p>
          <a:p>
            <a:pPr lvl="1"/>
            <a:r>
              <a:rPr lang="en-US" altLang="zh-CN" dirty="0"/>
              <a:t>public</a:t>
            </a:r>
            <a:r>
              <a:rPr lang="zh-CN" altLang="en-US" dirty="0"/>
              <a:t>、</a:t>
            </a:r>
            <a:r>
              <a:rPr lang="en-US" altLang="zh-CN" dirty="0"/>
              <a:t>private(</a:t>
            </a:r>
            <a:r>
              <a:rPr lang="zh-CN" altLang="en-US" dirty="0"/>
              <a:t>默認許可權</a:t>
            </a:r>
            <a:r>
              <a:rPr lang="en-US" altLang="zh-CN" dirty="0"/>
              <a:t>)</a:t>
            </a:r>
            <a:r>
              <a:rPr lang="zh-CN" altLang="en-US" dirty="0"/>
              <a:t>、</a:t>
            </a:r>
            <a:r>
              <a:rPr lang="en-US" altLang="zh-CN" dirty="0"/>
              <a:t>protected</a:t>
            </a:r>
          </a:p>
          <a:p>
            <a:pPr lvl="1"/>
            <a:r>
              <a:rPr kumimoji="1" lang="zh-CN" altLang="en-US" dirty="0"/>
              <a:t>不允許</a:t>
            </a:r>
            <a:r>
              <a:rPr kumimoji="1" lang="zh-CN" altLang="en-US" dirty="0">
                <a:solidFill>
                  <a:srgbClr val="003366"/>
                </a:solidFill>
              </a:rPr>
              <a:t>在</a:t>
            </a:r>
            <a:r>
              <a:rPr kumimoji="1" lang="zh-CN" altLang="en-US" dirty="0">
                <a:solidFill>
                  <a:srgbClr val="FF0000"/>
                </a:solidFill>
              </a:rPr>
              <a:t>類外</a:t>
            </a:r>
            <a:r>
              <a:rPr kumimoji="1" lang="en-US" altLang="zh-CN" dirty="0">
                <a:solidFill>
                  <a:srgbClr val="FF0000"/>
                </a:solidFill>
              </a:rPr>
              <a:t>(</a:t>
            </a:r>
            <a:r>
              <a:rPr kumimoji="1" lang="zh-CN" altLang="en-US" dirty="0">
                <a:solidFill>
                  <a:srgbClr val="FF0000"/>
                </a:solidFill>
              </a:rPr>
              <a:t>非該類的成員函數、非友元</a:t>
            </a:r>
            <a:r>
              <a:rPr kumimoji="1" lang="en-US" altLang="zh-CN" dirty="0">
                <a:solidFill>
                  <a:srgbClr val="FF0000"/>
                </a:solidFill>
              </a:rPr>
              <a:t>)</a:t>
            </a:r>
            <a:r>
              <a:rPr lang="zh-CN" altLang="en-US" dirty="0">
                <a:sym typeface="+mn-ea"/>
              </a:rPr>
              <a:t>操作</a:t>
            </a:r>
            <a:r>
              <a:rPr kumimoji="1" lang="zh-CN" altLang="en-US" dirty="0"/>
              <a:t>訪問對象的私有成員和保護成員</a:t>
            </a:r>
            <a:endParaRPr kumimoji="1"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25644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F730D-8795-4F3D-84E8-D7C09A9661E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4773EE96-ADDA-4B87-BE32-BEA21ECBB6F2}"/>
              </a:ext>
            </a:extLst>
          </p:cNvPr>
          <p:cNvSpPr>
            <a:spLocks noGrp="1"/>
          </p:cNvSpPr>
          <p:nvPr>
            <p:ph idx="1"/>
          </p:nvPr>
        </p:nvSpPr>
        <p:spPr/>
        <p:txBody>
          <a:bodyPr/>
          <a:lstStyle/>
          <a:p>
            <a:r>
              <a:rPr lang="zh-CN" altLang="en-US" dirty="0"/>
              <a:t>構造函數</a:t>
            </a:r>
            <a:endParaRPr lang="en-US" altLang="zh-CN" dirty="0"/>
          </a:p>
          <a:p>
            <a:pPr lvl="1"/>
            <a:r>
              <a:rPr lang="zh-CN" altLang="en-US" dirty="0"/>
              <a:t>沒有返回數值型別，函數名與類名相同</a:t>
            </a:r>
          </a:p>
          <a:p>
            <a:pPr lvl="1"/>
            <a:r>
              <a:rPr lang="zh-CN" altLang="en-US" dirty="0"/>
              <a:t>可以重載，即可以使用不同的函數參數進行物件初始化</a:t>
            </a:r>
          </a:p>
          <a:p>
            <a:pPr lvl="1"/>
            <a:endParaRPr lang="zh-CN" altLang="en-US" dirty="0"/>
          </a:p>
        </p:txBody>
      </p:sp>
      <p:sp>
        <p:nvSpPr>
          <p:cNvPr id="4" name="矩形 3">
            <a:extLst>
              <a:ext uri="{FF2B5EF4-FFF2-40B4-BE49-F238E27FC236}">
                <a16:creationId xmlns:a16="http://schemas.microsoft.com/office/drawing/2014/main" id="{685127E5-DA04-418E-8BB6-184D206BC57E}"/>
              </a:ext>
            </a:extLst>
          </p:cNvPr>
          <p:cNvSpPr/>
          <p:nvPr/>
        </p:nvSpPr>
        <p:spPr>
          <a:xfrm>
            <a:off x="1844240" y="3405349"/>
            <a:ext cx="6328159" cy="3170099"/>
          </a:xfrm>
          <a:prstGeom prst="rect">
            <a:avLst/>
          </a:prstGeom>
        </p:spPr>
        <p:txBody>
          <a:bodyPr wrap="square">
            <a:spAutoFit/>
          </a:bodyPr>
          <a:lstStyle/>
          <a:p>
            <a:r>
              <a:rPr lang="en-US" altLang="zh-CN" sz="2000" b="1" dirty="0">
                <a:solidFill>
                  <a:srgbClr val="B40062"/>
                </a:solidFill>
                <a:latin typeface="Consolas" panose="020B0609020204030204" pitchFamily="49" charset="0"/>
              </a:rPr>
              <a:t>class</a:t>
            </a:r>
            <a:r>
              <a:rPr lang="en-US" altLang="zh-CN" sz="2000" b="1" dirty="0">
                <a:solidFill>
                  <a:srgbClr val="000000"/>
                </a:solidFill>
                <a:latin typeface="Consolas" panose="020B0609020204030204" pitchFamily="49" charset="0"/>
              </a:rPr>
              <a:t> Student {</a:t>
            </a:r>
          </a:p>
          <a:p>
            <a:r>
              <a:rPr lang="en-US" altLang="zh-CN" sz="2000" b="1" dirty="0">
                <a:solidFill>
                  <a:srgbClr val="000000"/>
                </a:solidFill>
                <a:latin typeface="Consolas" panose="020B0609020204030204" pitchFamily="49" charset="0"/>
              </a:rPr>
              <a:t>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ID1, ID2;</a:t>
            </a:r>
          </a:p>
          <a:p>
            <a:r>
              <a:rPr lang="en-US" altLang="zh-CN" sz="2000" b="1" dirty="0">
                <a:solidFill>
                  <a:srgbClr val="B40062"/>
                </a:solidFill>
                <a:latin typeface="Consolas" panose="020B0609020204030204" pitchFamily="49" charset="0"/>
              </a:rPr>
              <a:t>public</a:t>
            </a:r>
            <a:r>
              <a:rPr lang="en-US" altLang="zh-CN" sz="2000" b="1" dirty="0">
                <a:solidFill>
                  <a:srgbClr val="000000"/>
                </a:solidFill>
                <a:latin typeface="Consolas" panose="020B0609020204030204" pitchFamily="49" charset="0"/>
              </a:rPr>
              <a:t>:</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id) { ID = id; }</a:t>
            </a:r>
          </a:p>
          <a:p>
            <a:r>
              <a:rPr lang="en-US" altLang="zh-CN" sz="2000" b="1" dirty="0">
                <a:solidFill>
                  <a:srgbClr val="000000"/>
                </a:solidFill>
                <a:latin typeface="Consolas" panose="020B0609020204030204" pitchFamily="49" charset="0"/>
              </a:rPr>
              <a:t>    Student(</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year, </a:t>
            </a:r>
            <a:r>
              <a:rPr lang="en-US" altLang="zh-CN" sz="2000" b="1" dirty="0">
                <a:solidFill>
                  <a:srgbClr val="B40062"/>
                </a:solidFill>
                <a:latin typeface="Consolas" panose="020B0609020204030204" pitchFamily="49" charset="0"/>
              </a:rPr>
              <a:t>int</a:t>
            </a:r>
            <a:r>
              <a:rPr lang="en-US" altLang="zh-CN" sz="2000" b="1" dirty="0">
                <a:solidFill>
                  <a:srgbClr val="000000"/>
                </a:solidFill>
                <a:latin typeface="Consolas" panose="020B0609020204030204" pitchFamily="49" charset="0"/>
              </a:rPr>
              <a:t> order) { </a:t>
            </a:r>
          </a:p>
          <a:p>
            <a:r>
              <a:rPr lang="en-US" altLang="zh-CN" sz="2000" b="1" dirty="0">
                <a:solidFill>
                  <a:srgbClr val="000000"/>
                </a:solidFill>
                <a:latin typeface="Consolas" panose="020B0609020204030204" pitchFamily="49" charset="0"/>
              </a:rPr>
              <a:t>			</a:t>
            </a:r>
            <a:r>
              <a:rPr lang="en-US" altLang="zh-CN" sz="2000" b="1" dirty="0">
                <a:solidFill>
                  <a:srgbClr val="448993"/>
                </a:solidFill>
                <a:latin typeface="Consolas" panose="020B0609020204030204" pitchFamily="49" charset="0"/>
              </a:rPr>
              <a:t>ID</a:t>
            </a:r>
            <a:r>
              <a:rPr lang="en-US" altLang="zh-CN" sz="2000" b="1" dirty="0">
                <a:solidFill>
                  <a:srgbClr val="000000"/>
                </a:solidFill>
                <a:latin typeface="Consolas" panose="020B0609020204030204" pitchFamily="49" charset="0"/>
              </a:rPr>
              <a:t> = year * </a:t>
            </a:r>
            <a:r>
              <a:rPr lang="en-US" altLang="zh-CN" sz="2000" b="1" dirty="0">
                <a:solidFill>
                  <a:srgbClr val="000BFF"/>
                </a:solidFill>
                <a:latin typeface="Consolas" panose="020B0609020204030204" pitchFamily="49" charset="0"/>
              </a:rPr>
              <a:t>10000</a:t>
            </a:r>
            <a:r>
              <a:rPr lang="en-US" altLang="zh-CN" sz="2000" b="1" dirty="0">
                <a:solidFill>
                  <a:srgbClr val="000000"/>
                </a:solidFill>
                <a:latin typeface="Consolas" panose="020B0609020204030204" pitchFamily="49" charset="0"/>
              </a:rPr>
              <a:t> + order; </a:t>
            </a:r>
          </a:p>
          <a:p>
            <a:r>
              <a:rPr lang="en-US" altLang="zh-CN" sz="2000" b="1" dirty="0">
                <a:solidFill>
                  <a:srgbClr val="000000"/>
                </a:solidFill>
                <a:latin typeface="Consolas" panose="020B0609020204030204" pitchFamily="49" charset="0"/>
              </a:rPr>
              <a:t>	 }</a:t>
            </a:r>
          </a:p>
          <a:p>
            <a:r>
              <a:rPr lang="zh-CN" altLang="en-US" sz="2000" b="1" dirty="0">
                <a:solidFill>
                  <a:srgbClr val="000000"/>
                </a:solidFill>
                <a:latin typeface="Consolas" panose="020B0609020204030204" pitchFamily="49" charset="0"/>
              </a:rPr>
              <a:t>    </a:t>
            </a:r>
            <a:r>
              <a:rPr lang="en-US" altLang="zh-CN" sz="2000" b="1" dirty="0">
                <a:latin typeface="Consolas" panose="020B0609020204030204" pitchFamily="49" charset="0"/>
              </a:rPr>
              <a:t>Student(</a:t>
            </a:r>
            <a:r>
              <a:rPr lang="en-US" altLang="zh-CN" sz="2000" b="1" dirty="0">
                <a:solidFill>
                  <a:srgbClr val="B40062"/>
                </a:solidFill>
                <a:latin typeface="Consolas" panose="020B0609020204030204" pitchFamily="49" charset="0"/>
              </a:rPr>
              <a:t>int</a:t>
            </a:r>
            <a:r>
              <a:rPr lang="en-US" altLang="zh-CN" sz="2000" b="1" dirty="0">
                <a:latin typeface="Consolas" panose="020B0609020204030204" pitchFamily="49" charset="0"/>
              </a:rPr>
              <a:t> id) </a:t>
            </a:r>
            <a:r>
              <a:rPr lang="en-US" altLang="zh-CN" sz="2000" b="1" dirty="0">
                <a:solidFill>
                  <a:srgbClr val="FF0000"/>
                </a:solidFill>
                <a:latin typeface="Consolas" panose="020B0609020204030204" pitchFamily="49" charset="0"/>
              </a:rPr>
              <a:t>: ID2(id),</a:t>
            </a:r>
            <a:r>
              <a:rPr lang="en-US" altLang="zh-CN" sz="2000" b="1" dirty="0">
                <a:solidFill>
                  <a:srgbClr val="FF0000"/>
                </a:solidFill>
                <a:latin typeface="Consolas" panose="020B0609020204030204" pitchFamily="49" charset="0"/>
                <a:sym typeface="+mn-ea"/>
              </a:rPr>
              <a:t>ID1(ID2)</a:t>
            </a:r>
            <a:r>
              <a:rPr lang="zh-CN" altLang="en-US" sz="2000" b="1" dirty="0">
                <a:solidFill>
                  <a:srgbClr val="FF0000"/>
                </a:solidFill>
                <a:latin typeface="Consolas" panose="020B0609020204030204" pitchFamily="49" charset="0"/>
              </a:rPr>
              <a:t> </a:t>
            </a:r>
            <a:r>
              <a:rPr lang="en-US" altLang="zh-CN" sz="2000" b="1" dirty="0">
                <a:latin typeface="Consolas" panose="020B0609020204030204" pitchFamily="49" charset="0"/>
              </a:rPr>
              <a:t>{ }</a:t>
            </a:r>
            <a:endParaRPr lang="en-US" altLang="zh-CN" sz="2000" b="1" dirty="0">
              <a:solidFill>
                <a:srgbClr val="000000"/>
              </a:solidFill>
              <a:latin typeface="Consolas" panose="020B0609020204030204" pitchFamily="49" charset="0"/>
            </a:endParaRPr>
          </a:p>
          <a:p>
            <a:r>
              <a:rPr lang="en-US" altLang="zh-CN" sz="2000" b="1" dirty="0">
                <a:solidFill>
                  <a:srgbClr val="000000"/>
                </a:solidFill>
                <a:latin typeface="Consolas" panose="020B0609020204030204" pitchFamily="49" charset="0"/>
              </a:rPr>
              <a:t>    ...</a:t>
            </a:r>
          </a:p>
          <a:p>
            <a:r>
              <a:rPr lang="en-US" altLang="zh-CN" sz="2000" b="1" dirty="0">
                <a:solidFill>
                  <a:srgbClr val="000000"/>
                </a:solidFill>
                <a:latin typeface="Consolas" panose="020B0609020204030204" pitchFamily="49" charset="0"/>
              </a:rPr>
              <a:t>};</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22602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構造函數</a:t>
            </a:r>
            <a:endParaRPr lang="en-US" altLang="zh-CN" dirty="0"/>
          </a:p>
          <a:p>
            <a:pPr lvl="1"/>
            <a:r>
              <a:rPr lang="zh-CN" altLang="en-US" dirty="0"/>
              <a:t>就地初始化，不通過構造函數（</a:t>
            </a:r>
            <a:r>
              <a:rPr lang="en-US" altLang="zh-CN" dirty="0" err="1"/>
              <a:t>c++</a:t>
            </a:r>
            <a:r>
              <a:rPr lang="en-US" altLang="zh-CN" dirty="0"/>
              <a:t>11</a:t>
            </a:r>
            <a:r>
              <a:rPr lang="zh-CN" altLang="en-US" dirty="0"/>
              <a:t>）</a:t>
            </a:r>
            <a:endParaRPr lang="en-US" altLang="zh-CN" dirty="0"/>
          </a:p>
          <a:p>
            <a:pPr lvl="1"/>
            <a:r>
              <a:rPr lang="zh-CN" altLang="en-US" dirty="0"/>
              <a:t>預設構造函數</a:t>
            </a:r>
            <a:endParaRPr lang="en-US" altLang="zh-CN" dirty="0"/>
          </a:p>
          <a:p>
            <a:pPr lvl="2"/>
            <a:r>
              <a:rPr lang="zh-CN" altLang="en-US" dirty="0"/>
              <a:t>不帶任何參數的構造函數，或每個形參提供預設實參的構造函數</a:t>
            </a:r>
            <a:endParaRPr lang="en-US" altLang="zh-CN" dirty="0"/>
          </a:p>
          <a:p>
            <a:pPr lvl="2"/>
            <a:r>
              <a:rPr lang="zh-CN" altLang="en-US" dirty="0"/>
              <a:t>何時調用？</a:t>
            </a:r>
            <a:endParaRPr lang="en-US" altLang="zh-CN" dirty="0"/>
          </a:p>
          <a:p>
            <a:pPr lvl="3"/>
            <a:r>
              <a:rPr lang="en-US" altLang="zh-CN" dirty="0" err="1"/>
              <a:t>ClassName</a:t>
            </a:r>
            <a:r>
              <a:rPr lang="en-US" altLang="zh-CN" dirty="0"/>
              <a:t> a;    //</a:t>
            </a:r>
            <a:r>
              <a:rPr lang="zh-CN" altLang="en-US" dirty="0"/>
              <a:t>調用預設構造函數</a:t>
            </a:r>
          </a:p>
          <a:p>
            <a:pPr lvl="3"/>
            <a:r>
              <a:rPr lang="en-US" altLang="zh-CN" dirty="0" err="1"/>
              <a:t>ClassName</a:t>
            </a:r>
            <a:r>
              <a:rPr lang="en-US" altLang="zh-CN" dirty="0"/>
              <a:t> b = </a:t>
            </a:r>
            <a:r>
              <a:rPr lang="en-US" altLang="zh-CN" dirty="0" err="1"/>
              <a:t>ClassName</a:t>
            </a:r>
            <a:r>
              <a:rPr lang="en-US" altLang="zh-CN" dirty="0"/>
              <a:t>(); //</a:t>
            </a:r>
            <a:r>
              <a:rPr lang="zh-CN" altLang="en-US" dirty="0"/>
              <a:t>同樣調用預設構造函數</a:t>
            </a:r>
            <a:endParaRPr lang="en-US" altLang="zh-CN" dirty="0"/>
          </a:p>
          <a:p>
            <a:pPr lvl="3"/>
            <a:r>
              <a:rPr lang="zh-CN" altLang="en-US" dirty="0"/>
              <a:t>自動調用成員變數的預設構造函數</a:t>
            </a:r>
            <a:endParaRPr lang="en-US" altLang="zh-CN" dirty="0"/>
          </a:p>
          <a:p>
            <a:pPr lvl="2"/>
            <a:r>
              <a:rPr lang="zh-CN" altLang="en-US" dirty="0"/>
              <a:t>若無構造函數，編譯器會隱式合成預設構造函數</a:t>
            </a:r>
            <a:endParaRPr lang="en-US" altLang="zh-CN" dirty="0"/>
          </a:p>
          <a:p>
            <a:pPr lvl="2"/>
            <a:r>
              <a:rPr lang="zh-CN" altLang="en-US" dirty="0"/>
              <a:t>若定義了其他構造函數，則不會隱式合成預設構造函數</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143520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構造函數</a:t>
            </a:r>
            <a:endParaRPr lang="en-US" altLang="zh-CN" dirty="0"/>
          </a:p>
          <a:p>
            <a:pPr lvl="1"/>
            <a:r>
              <a:rPr lang="zh-CN" altLang="en-US" dirty="0"/>
              <a:t>預設構造函數</a:t>
            </a:r>
            <a:endParaRPr lang="en-US" altLang="zh-CN" dirty="0"/>
          </a:p>
          <a:p>
            <a:pPr lvl="2"/>
            <a:r>
              <a:rPr lang="zh-CN" altLang="en-US" dirty="0"/>
              <a:t>顯式聲明預設構造函數</a:t>
            </a:r>
            <a:endParaRPr kumimoji="1" lang="en-US" altLang="zh-CN" dirty="0"/>
          </a:p>
          <a:p>
            <a:pPr marL="1371600" lvl="3" indent="0">
              <a:buNone/>
            </a:pPr>
            <a:r>
              <a:rPr kumimoji="1" lang="en-US" altLang="zh-CN" dirty="0">
                <a:solidFill>
                  <a:srgbClr val="FF0000"/>
                </a:solidFill>
              </a:rPr>
              <a:t>A() = default;</a:t>
            </a:r>
          </a:p>
          <a:p>
            <a:pPr lvl="2"/>
            <a:r>
              <a:rPr lang="zh-CN" altLang="en-US" dirty="0"/>
              <a:t>顯式刪除構造函數</a:t>
            </a:r>
            <a:endParaRPr lang="en-US" altLang="zh-CN" dirty="0"/>
          </a:p>
          <a:p>
            <a:pPr marL="1371600" lvl="3" indent="0">
              <a:buNone/>
            </a:pPr>
            <a:r>
              <a:rPr lang="en-US" altLang="zh-CN" dirty="0">
                <a:solidFill>
                  <a:srgbClr val="FF0000"/>
                </a:solidFill>
              </a:rPr>
              <a:t>A(char </a:t>
            </a:r>
            <a:r>
              <a:rPr lang="en-US" altLang="zh-CN" dirty="0" err="1">
                <a:solidFill>
                  <a:srgbClr val="FF0000"/>
                </a:solidFill>
              </a:rPr>
              <a:t>ch</a:t>
            </a:r>
            <a:r>
              <a:rPr lang="en-US" altLang="zh-CN" dirty="0">
                <a:solidFill>
                  <a:srgbClr val="FF0000"/>
                </a:solidFill>
              </a:rPr>
              <a:t>) = delete;</a:t>
            </a:r>
          </a:p>
          <a:p>
            <a:pPr lvl="1"/>
            <a:r>
              <a:rPr lang="zh-CN" altLang="en-US" dirty="0"/>
              <a:t>物件陣列的初始化</a:t>
            </a:r>
            <a:endParaRPr lang="en-US" altLang="zh-CN" dirty="0"/>
          </a:p>
          <a:p>
            <a:pPr lvl="2"/>
            <a:r>
              <a:rPr lang="en-US" altLang="zh-CN" dirty="0"/>
              <a:t>A a[50]; // </a:t>
            </a:r>
            <a:r>
              <a:rPr lang="zh-CN" altLang="en-US" dirty="0"/>
              <a:t>調用預設構造函數</a:t>
            </a:r>
            <a:endParaRPr lang="en-US" altLang="zh-CN" dirty="0"/>
          </a:p>
          <a:p>
            <a:pPr lvl="2"/>
            <a:r>
              <a:rPr lang="en-US" altLang="zh-CN" dirty="0"/>
              <a:t>A a[3] = {1, 3, 5} // </a:t>
            </a:r>
            <a:r>
              <a:rPr lang="zh-CN" altLang="en-US" dirty="0"/>
              <a:t>構造函數只有一個參數</a:t>
            </a:r>
            <a:endParaRPr lang="en-US" altLang="zh-CN" dirty="0"/>
          </a:p>
          <a:p>
            <a:pPr lvl="2"/>
            <a:r>
              <a:rPr lang="en-US" altLang="zh-CN" dirty="0"/>
              <a:t>A a[3] = </a:t>
            </a:r>
            <a:r>
              <a:rPr lang="pt-BR" altLang="zh-CN" dirty="0"/>
              <a:t>{A(1, 2), A(3, 5), A(0, 7)};</a:t>
            </a:r>
            <a:r>
              <a:rPr lang="en-US" altLang="zh-CN" dirty="0"/>
              <a:t> // </a:t>
            </a:r>
            <a:r>
              <a:rPr lang="zh-CN" altLang="en-US" dirty="0"/>
              <a:t>構造函數有多個參數</a:t>
            </a:r>
            <a:endParaRPr lang="en-US" altLang="zh-CN" dirty="0"/>
          </a:p>
          <a:p>
            <a:pPr marL="1371600" lvl="3" indent="0">
              <a:buNone/>
            </a:pP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11727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析構函數</a:t>
            </a:r>
            <a:endParaRPr lang="en-US" altLang="zh-CN" dirty="0"/>
          </a:p>
          <a:p>
            <a:pPr lvl="1"/>
            <a:r>
              <a:rPr lang="zh-CN" altLang="en-US" dirty="0"/>
              <a:t>對象的“死”</a:t>
            </a:r>
            <a:endParaRPr lang="en-US" altLang="zh-CN" dirty="0"/>
          </a:p>
          <a:p>
            <a:pPr lvl="2"/>
            <a:r>
              <a:rPr lang="zh-CN" altLang="en-US" dirty="0"/>
              <a:t>當執行到“包含物件定義範圍結束處”時，編譯器自動調用物件的析構函數。</a:t>
            </a:r>
          </a:p>
          <a:p>
            <a:pPr lvl="2"/>
            <a:r>
              <a:rPr lang="zh-CN" altLang="en-US" dirty="0"/>
              <a:t>動態分配的記憶體是一種典型的需要釋放的資源。</a:t>
            </a:r>
          </a:p>
          <a:p>
            <a:pPr lvl="1"/>
            <a:r>
              <a:rPr lang="zh-CN" altLang="en-US" dirty="0"/>
              <a:t>一個類只有一個析構函數，名稱是“</a:t>
            </a:r>
            <a:r>
              <a:rPr lang="en-US" altLang="zh-CN" dirty="0"/>
              <a:t>~</a:t>
            </a:r>
            <a:r>
              <a:rPr lang="zh-CN" altLang="en-US" dirty="0"/>
              <a:t>類名”，沒有函數返回值，沒有函數參數</a:t>
            </a:r>
          </a:p>
          <a:p>
            <a:pPr lvl="1"/>
            <a:endParaRPr lang="zh-CN" altLang="en-US" dirty="0"/>
          </a:p>
        </p:txBody>
      </p:sp>
      <p:sp>
        <p:nvSpPr>
          <p:cNvPr id="4" name="矩形 3">
            <a:extLst>
              <a:ext uri="{FF2B5EF4-FFF2-40B4-BE49-F238E27FC236}">
                <a16:creationId xmlns:a16="http://schemas.microsoft.com/office/drawing/2014/main" id="{F31C8A83-40AD-484B-87B4-E957394CF0DF}"/>
              </a:ext>
            </a:extLst>
          </p:cNvPr>
          <p:cNvSpPr/>
          <p:nvPr/>
        </p:nvSpPr>
        <p:spPr>
          <a:xfrm>
            <a:off x="1187699" y="4105592"/>
            <a:ext cx="7956301" cy="2616101"/>
          </a:xfrm>
          <a:prstGeom prst="rect">
            <a:avLst/>
          </a:prstGeom>
        </p:spPr>
        <p:txBody>
          <a:bodyPr wrap="square">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ClassRoom</a:t>
            </a:r>
            <a:r>
              <a:rPr lang="en-US" altLang="zh-CN" sz="1600" dirty="0">
                <a:latin typeface="Consolas" panose="020B0609020204030204" pitchFamily="49" charset="0"/>
              </a:rPr>
              <a:t> {</a:t>
            </a:r>
          </a:p>
          <a:p>
            <a:r>
              <a:rPr lang="ro-RO" altLang="zh-CN" sz="1600" dirty="0">
                <a:latin typeface="Consolas" panose="020B0609020204030204" pitchFamily="49" charset="0"/>
              </a:rPr>
              <a:t>    int num;</a:t>
            </a:r>
          </a:p>
          <a:p>
            <a:r>
              <a:rPr lang="ro-RO" altLang="zh-CN" sz="1600" dirty="0">
                <a:latin typeface="Consolas" panose="020B0609020204030204" pitchFamily="49" charset="0"/>
              </a:rPr>
              <a:t>    </a:t>
            </a:r>
            <a:r>
              <a:rPr lang="en-US" altLang="zh-CN" sz="1600" dirty="0">
                <a:latin typeface="Consolas" panose="020B0609020204030204" pitchFamily="49" charset="0"/>
              </a:rPr>
              <a:t>int</a:t>
            </a:r>
            <a:r>
              <a:rPr lang="ro-RO" altLang="zh-CN" sz="1600" dirty="0">
                <a:latin typeface="Consolas" panose="020B0609020204030204" pitchFamily="49" charset="0"/>
              </a:rPr>
              <a:t>* ID_list;</a:t>
            </a:r>
          </a:p>
          <a:p>
            <a:r>
              <a:rPr lang="ro-RO" altLang="zh-CN" sz="1600" dirty="0">
                <a:latin typeface="Consolas" panose="020B0609020204030204" pitchFamily="49" charset="0"/>
              </a:rPr>
              <a:t>public:</a:t>
            </a:r>
          </a:p>
          <a:p>
            <a:r>
              <a:rPr lang="nl-NL" altLang="zh-CN" sz="1600" dirty="0">
                <a:latin typeface="Consolas" panose="020B0609020204030204" pitchFamily="49" charset="0"/>
              </a:rPr>
              <a:t>    ClassRoom() : num(0), ID_list(nullptr) {}</a:t>
            </a:r>
          </a:p>
          <a:p>
            <a:r>
              <a:rPr lang="nl-NL" altLang="zh-CN" sz="1600" dirty="0">
                <a:latin typeface="Consolas" panose="020B0609020204030204" pitchFamily="49" charset="0"/>
              </a:rPr>
              <a:t>    ...</a:t>
            </a:r>
          </a:p>
          <a:p>
            <a:r>
              <a:rPr lang="fi-FI" altLang="zh-CN" sz="1600" dirty="0">
                <a:latin typeface="Consolas" panose="020B0609020204030204" pitchFamily="49" charset="0"/>
              </a:rPr>
              <a:t>    </a:t>
            </a:r>
            <a:r>
              <a:rPr lang="fi-FI" altLang="zh-CN" sz="1600" b="1" dirty="0">
                <a:solidFill>
                  <a:srgbClr val="FF0000"/>
                </a:solidFill>
                <a:latin typeface="Consolas" panose="020B0609020204030204" pitchFamily="49" charset="0"/>
              </a:rPr>
              <a:t>~ClassRoom() </a:t>
            </a:r>
            <a:r>
              <a:rPr lang="fi-FI"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析構函數</a:t>
            </a:r>
            <a:endParaRPr lang="fi-FI" altLang="zh-CN" sz="1600" dirty="0">
              <a:solidFill>
                <a:srgbClr val="FF0000"/>
              </a:solidFill>
              <a:latin typeface="Consolas" panose="020B0609020204030204" pitchFamily="49" charset="0"/>
            </a:endParaRPr>
          </a:p>
          <a:p>
            <a:r>
              <a:rPr lang="fi-FI" altLang="zh-CN" sz="1600" dirty="0">
                <a:latin typeface="Consolas" panose="020B0609020204030204" pitchFamily="49" charset="0"/>
              </a:rPr>
              <a:t>        if (ID_list) delete[] ID_list; </a:t>
            </a:r>
            <a:r>
              <a:rPr lang="en-US" altLang="zh-CN" sz="1600" dirty="0">
                <a:solidFill>
                  <a:srgbClr val="008000"/>
                </a:solidFill>
                <a:latin typeface="Consolas" panose="020B0609020204030204" pitchFamily="49" charset="0"/>
              </a:rPr>
              <a:t>// </a:t>
            </a:r>
            <a:r>
              <a:rPr lang="zh-CN" altLang="en-US" sz="1600" dirty="0">
                <a:solidFill>
                  <a:srgbClr val="008000"/>
                </a:solidFill>
                <a:latin typeface="Consolas" panose="020B0609020204030204" pitchFamily="49" charset="0"/>
              </a:rPr>
              <a:t>釋放記憶體</a:t>
            </a:r>
            <a:r>
              <a:rPr lang="fi-FI" altLang="zh-CN" sz="1600" dirty="0">
                <a:latin typeface="Consolas" panose="020B0609020204030204" pitchFamily="49" charset="0"/>
              </a:rPr>
              <a:t>    </a:t>
            </a:r>
          </a:p>
          <a:p>
            <a:r>
              <a:rPr lang="fi-FI" altLang="zh-CN" sz="1600" dirty="0">
                <a:latin typeface="Consolas" panose="020B0609020204030204" pitchFamily="49" charset="0"/>
              </a:rPr>
              <a:t>    }</a:t>
            </a:r>
          </a:p>
          <a:p>
            <a:r>
              <a:rPr lang="fi-FI" altLang="zh-CN" sz="1600" dirty="0">
                <a:latin typeface="Consolas" panose="020B0609020204030204" pitchFamily="49" charset="0"/>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2865728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a:xfrm>
            <a:off x="628650" y="1628800"/>
            <a:ext cx="8047806" cy="4896544"/>
          </a:xfrm>
        </p:spPr>
        <p:txBody>
          <a:bodyPr/>
          <a:lstStyle/>
          <a:p>
            <a:r>
              <a:rPr lang="zh-CN" altLang="en-US" dirty="0"/>
              <a:t>析構函數</a:t>
            </a:r>
            <a:endParaRPr lang="en-US" altLang="zh-CN" dirty="0"/>
          </a:p>
          <a:p>
            <a:pPr lvl="1"/>
            <a:r>
              <a:rPr lang="zh-CN" altLang="en-US" dirty="0"/>
              <a:t>自身銷毀時，自動調用成員變數的析構函數</a:t>
            </a:r>
            <a:endParaRPr lang="en-US" altLang="zh-CN" dirty="0"/>
          </a:p>
          <a:p>
            <a:pPr lvl="2"/>
            <a:r>
              <a:rPr lang="zh-CN" altLang="en-US" dirty="0"/>
              <a:t>先執行自己的析構函數，再執行成員變數的析構函數</a:t>
            </a:r>
            <a:endParaRPr lang="en-US" altLang="zh-CN" dirty="0"/>
          </a:p>
          <a:p>
            <a:pPr lvl="1"/>
            <a:r>
              <a:rPr kumimoji="1" lang="zh-CN" altLang="en-US" dirty="0"/>
              <a:t>當使用者沒有自訂析構函數時，編譯器會自動合成一個隱式的析構函數 </a:t>
            </a:r>
            <a:r>
              <a:rPr kumimoji="1" lang="en-US" altLang="zh-CN" dirty="0">
                <a:solidFill>
                  <a:srgbClr val="FF0000"/>
                </a:solidFill>
              </a:rPr>
              <a:t>~A() {}</a:t>
            </a:r>
          </a:p>
          <a:p>
            <a:pPr lvl="1"/>
            <a:r>
              <a:rPr kumimoji="1" lang="zh-CN" altLang="en-US" dirty="0"/>
              <a:t>局部物件</a:t>
            </a:r>
            <a:endParaRPr kumimoji="1" lang="en-US" altLang="zh-CN" dirty="0"/>
          </a:p>
          <a:p>
            <a:pPr lvl="2"/>
            <a:r>
              <a:rPr lang="zh-CN" altLang="en-US" b="0" dirty="0"/>
              <a:t>在局部物件生命週期結束、即所在作用域結束後被析構</a:t>
            </a:r>
            <a:endParaRPr lang="en-US" altLang="zh-CN" b="0" dirty="0"/>
          </a:p>
          <a:p>
            <a:pPr lvl="1"/>
            <a:r>
              <a:rPr lang="zh-CN" altLang="en-US" dirty="0"/>
              <a:t>全域物件</a:t>
            </a:r>
            <a:endParaRPr lang="en-US" altLang="zh-CN" dirty="0"/>
          </a:p>
          <a:p>
            <a:pPr lvl="2"/>
            <a:r>
              <a:rPr lang="zh-CN" altLang="en-US" dirty="0"/>
              <a:t>在</a:t>
            </a:r>
            <a:r>
              <a:rPr lang="en-US" altLang="zh-CN" dirty="0"/>
              <a:t>main()</a:t>
            </a:r>
            <a:r>
              <a:rPr lang="zh-CN" altLang="en-US" dirty="0"/>
              <a:t>函式呼叫之前進行初始化</a:t>
            </a:r>
          </a:p>
          <a:p>
            <a:pPr lvl="2"/>
            <a:r>
              <a:rPr lang="zh-CN" altLang="en-US" dirty="0"/>
              <a:t>在同一編譯單元（檔）中，按照定義順序進行初始化</a:t>
            </a:r>
          </a:p>
          <a:p>
            <a:pPr lvl="2"/>
            <a:r>
              <a:rPr lang="zh-CN" altLang="en-US" dirty="0"/>
              <a:t>不同編譯單元中，物件初始化順序不確定</a:t>
            </a:r>
          </a:p>
          <a:p>
            <a:pPr lvl="2"/>
            <a:r>
              <a:rPr lang="zh-CN" altLang="en-US" dirty="0"/>
              <a:t>在</a:t>
            </a:r>
            <a:r>
              <a:rPr lang="en-US" altLang="zh-CN" dirty="0"/>
              <a:t>main()</a:t>
            </a:r>
            <a:r>
              <a:rPr lang="zh-CN" altLang="en-US" dirty="0"/>
              <a:t>函數執行完</a:t>
            </a:r>
            <a:r>
              <a:rPr lang="en-US" altLang="zh-CN" dirty="0"/>
              <a:t>return</a:t>
            </a:r>
            <a:r>
              <a:rPr lang="zh-CN" altLang="en-US" dirty="0"/>
              <a:t>之後，物件被析構</a:t>
            </a:r>
          </a:p>
        </p:txBody>
      </p:sp>
    </p:spTree>
    <p:extLst>
      <p:ext uri="{BB962C8B-B14F-4D97-AF65-F5344CB8AC3E}">
        <p14:creationId xmlns:p14="http://schemas.microsoft.com/office/powerpoint/2010/main" val="185432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運算子重載</a:t>
            </a:r>
            <a:endParaRPr lang="en-US" altLang="zh-CN" dirty="0"/>
          </a:p>
          <a:p>
            <a:pPr lvl="1"/>
            <a:r>
              <a:rPr lang="zh-CN" altLang="en-US" dirty="0"/>
              <a:t>為了讓自訂類型“像”基本類型，模仿基本類型的基本操作</a:t>
            </a:r>
            <a:endParaRPr lang="en-US" altLang="zh-CN" dirty="0"/>
          </a:p>
          <a:p>
            <a:pPr lvl="1"/>
            <a:r>
              <a:rPr lang="zh-CN" altLang="en-US" dirty="0"/>
              <a:t>運算重載一般有兩種方式</a:t>
            </a:r>
            <a:endParaRPr lang="en-US" altLang="zh-CN" dirty="0"/>
          </a:p>
          <a:p>
            <a:pPr lvl="2"/>
            <a:r>
              <a:rPr lang="zh-CN" altLang="en-US" dirty="0"/>
              <a:t>全域函數的運算子重載</a:t>
            </a:r>
            <a:endParaRPr lang="en-US" altLang="zh-CN" dirty="0"/>
          </a:p>
          <a:p>
            <a:pPr lvl="3"/>
            <a:r>
              <a:rPr lang="en-US" altLang="zh-CN" dirty="0"/>
              <a:t>A</a:t>
            </a:r>
            <a:r>
              <a:rPr lang="zh-CN" altLang="en-US" dirty="0"/>
              <a:t> </a:t>
            </a:r>
            <a:r>
              <a:rPr lang="en-US" altLang="zh-CN" dirty="0"/>
              <a:t>operator+(A </a:t>
            </a:r>
            <a:r>
              <a:rPr lang="en-US" altLang="zh-CN" dirty="0" err="1"/>
              <a:t>a</a:t>
            </a:r>
            <a:r>
              <a:rPr lang="en-US" altLang="zh-CN" dirty="0"/>
              <a:t>, A b) {…}</a:t>
            </a:r>
          </a:p>
          <a:p>
            <a:pPr lvl="3"/>
            <a:r>
              <a:rPr lang="zh-CN" altLang="en-US" dirty="0"/>
              <a:t>訪問</a:t>
            </a:r>
            <a:r>
              <a:rPr lang="en-US" altLang="zh-CN" dirty="0"/>
              <a:t>private</a:t>
            </a:r>
            <a:r>
              <a:rPr lang="zh-CN" altLang="en-US" dirty="0"/>
              <a:t>成員怎麼辦？聲明為友元</a:t>
            </a:r>
            <a:endParaRPr lang="en-US" altLang="zh-CN" dirty="0"/>
          </a:p>
          <a:p>
            <a:pPr lvl="2"/>
            <a:r>
              <a:rPr lang="zh-CN" altLang="en-US" dirty="0"/>
              <a:t>成員函數的運算子重載</a:t>
            </a:r>
          </a:p>
        </p:txBody>
      </p:sp>
      <p:sp>
        <p:nvSpPr>
          <p:cNvPr id="4" name="文本框 3">
            <a:extLst>
              <a:ext uri="{FF2B5EF4-FFF2-40B4-BE49-F238E27FC236}">
                <a16:creationId xmlns:a16="http://schemas.microsoft.com/office/drawing/2014/main" id="{F874CB97-86B1-4A1E-A195-D51E7A586039}"/>
              </a:ext>
            </a:extLst>
          </p:cNvPr>
          <p:cNvSpPr txBox="1"/>
          <p:nvPr/>
        </p:nvSpPr>
        <p:spPr>
          <a:xfrm>
            <a:off x="2123728" y="4490536"/>
            <a:ext cx="3305713" cy="1477328"/>
          </a:xfrm>
          <a:prstGeom prst="rect">
            <a:avLst/>
          </a:prstGeom>
          <a:noFill/>
        </p:spPr>
        <p:txBody>
          <a:bodyPr wrap="none" rtlCol="0">
            <a:spAutoFit/>
          </a:bodyPr>
          <a:lstStyle/>
          <a:p>
            <a:r>
              <a:rPr lang="en-US" altLang="zh-CN" dirty="0">
                <a:latin typeface="Consolas" panose="020B0609020204030204" pitchFamily="49" charset="0"/>
              </a:rPr>
              <a:t>class A{</a:t>
            </a:r>
          </a:p>
          <a:p>
            <a:r>
              <a:rPr lang="en-US" altLang="zh-CN" dirty="0">
                <a:latin typeface="Consolas" panose="020B0609020204030204" pitchFamily="49" charset="0"/>
              </a:rPr>
              <a:t>	int data;</a:t>
            </a:r>
          </a:p>
          <a:p>
            <a:r>
              <a:rPr lang="en-US" altLang="zh-CN" dirty="0">
                <a:latin typeface="Consolas" panose="020B0609020204030204" pitchFamily="49" charset="0"/>
              </a:rPr>
              <a:t>public:</a:t>
            </a:r>
          </a:p>
          <a:p>
            <a:r>
              <a:rPr lang="en-US" altLang="zh-CN" dirty="0">
                <a:latin typeface="Consolas" panose="020B0609020204030204" pitchFamily="49" charset="0"/>
              </a:rPr>
              <a:t>	A operator+(A b) {…};</a:t>
            </a:r>
          </a:p>
          <a:p>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43738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運算子重載</a:t>
            </a:r>
            <a:endParaRPr lang="en-US" altLang="zh-CN" dirty="0"/>
          </a:p>
          <a:p>
            <a:pPr lvl="1"/>
            <a:r>
              <a:rPr lang="zh-CN" altLang="en-US" dirty="0"/>
              <a:t>首碼</a:t>
            </a:r>
            <a:r>
              <a:rPr lang="en-US" altLang="zh-CN" dirty="0"/>
              <a:t>/</a:t>
            </a:r>
            <a:r>
              <a:rPr lang="zh-CN" altLang="en-US" dirty="0"/>
              <a:t>尾碼運算子</a:t>
            </a:r>
            <a:endParaRPr lang="en-US" altLang="zh-CN" dirty="0"/>
          </a:p>
          <a:p>
            <a:pPr lvl="2"/>
            <a:r>
              <a:rPr lang="zh-CN" altLang="en-US" dirty="0"/>
              <a:t>首碼</a:t>
            </a:r>
            <a:endParaRPr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p>
          <a:p>
            <a:pPr lvl="2"/>
            <a:r>
              <a:rPr kumimoji="1" lang="zh-CN" altLang="en-US" dirty="0"/>
              <a:t>尾碼</a:t>
            </a:r>
            <a:endParaRPr kumimoji="1" lang="en-US" altLang="zh-CN" dirty="0"/>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marL="1371600" lvl="3" indent="0">
              <a:buNone/>
            </a:pPr>
            <a:r>
              <a:rPr kumimoji="1" lang="en-US" altLang="zh-CN" dirty="0" err="1"/>
              <a:t>ClassName</a:t>
            </a:r>
            <a:r>
              <a:rPr kumimoji="1" lang="en-US" altLang="zh-CN" dirty="0"/>
              <a:t> </a:t>
            </a:r>
            <a:r>
              <a:rPr kumimoji="1" lang="en-US" altLang="zh-CN" dirty="0">
                <a:solidFill>
                  <a:srgbClr val="FF0000"/>
                </a:solidFill>
              </a:rPr>
              <a:t>operator--</a:t>
            </a:r>
            <a:r>
              <a:rPr kumimoji="1" lang="en-US" altLang="zh-CN" dirty="0"/>
              <a:t>(</a:t>
            </a:r>
            <a:r>
              <a:rPr kumimoji="1" lang="en-US" altLang="zh-CN" dirty="0">
                <a:solidFill>
                  <a:srgbClr val="FF0000"/>
                </a:solidFill>
              </a:rPr>
              <a:t>int dummy</a:t>
            </a:r>
            <a:r>
              <a:rPr kumimoji="1" lang="en-US" altLang="zh-CN" dirty="0"/>
              <a:t>);</a:t>
            </a:r>
          </a:p>
          <a:p>
            <a:pPr lvl="3"/>
            <a:r>
              <a:rPr kumimoji="1" lang="zh-CN" altLang="en-US" dirty="0"/>
              <a:t>啞元可以沒有變數名</a:t>
            </a:r>
            <a:endParaRPr kumimoji="1" lang="en-US" altLang="zh-CN" dirty="0"/>
          </a:p>
          <a:p>
            <a:pPr lvl="1"/>
            <a:r>
              <a:rPr lang="zh-CN" altLang="en-US" dirty="0"/>
              <a:t>函數運算子</a:t>
            </a:r>
            <a:r>
              <a:rPr lang="en-US" altLang="zh-CN" dirty="0"/>
              <a:t>()</a:t>
            </a:r>
            <a:r>
              <a:rPr lang="zh-CN" altLang="en-US" dirty="0"/>
              <a:t>重載</a:t>
            </a:r>
            <a:endParaRPr lang="en-US" altLang="zh-CN" dirty="0"/>
          </a:p>
          <a:p>
            <a:pPr marL="914400" lvl="2" indent="0">
              <a:buNone/>
            </a:pPr>
            <a:r>
              <a:rPr kumimoji="1" lang="en-US" altLang="zh-CN" sz="1800" dirty="0" err="1"/>
              <a:t>ReturnType</a:t>
            </a:r>
            <a:r>
              <a:rPr kumimoji="1" lang="zh-CN" altLang="en-US" sz="1800" dirty="0"/>
              <a:t> </a:t>
            </a:r>
            <a:r>
              <a:rPr kumimoji="1" lang="en-US" altLang="zh-CN" sz="1800" dirty="0">
                <a:solidFill>
                  <a:srgbClr val="FF0000"/>
                </a:solidFill>
              </a:rPr>
              <a:t>operator()</a:t>
            </a:r>
            <a:r>
              <a:rPr kumimoji="1" lang="en-US" altLang="zh-CN" sz="1800" dirty="0"/>
              <a:t>(Parameters);</a:t>
            </a:r>
            <a:endParaRPr kumimoji="1" lang="zh-CN" altLang="en-US" sz="1800" dirty="0"/>
          </a:p>
          <a:p>
            <a:pPr marL="914400" lvl="2" indent="0">
              <a:buNone/>
            </a:pPr>
            <a:r>
              <a:rPr kumimoji="1" lang="en-US" altLang="zh-CN" sz="1800" dirty="0">
                <a:solidFill>
                  <a:srgbClr val="FF0000"/>
                </a:solidFill>
              </a:rPr>
              <a:t>Obj(</a:t>
            </a:r>
            <a:r>
              <a:rPr kumimoji="1" lang="en-US" altLang="zh-CN" sz="1800" dirty="0" err="1">
                <a:solidFill>
                  <a:srgbClr val="FF0000"/>
                </a:solidFill>
              </a:rPr>
              <a:t>real_parameters</a:t>
            </a:r>
            <a:r>
              <a:rPr kumimoji="1" lang="en-US" altLang="zh-CN" sz="1800" dirty="0">
                <a:solidFill>
                  <a:srgbClr val="FF0000"/>
                </a:solidFill>
              </a:rPr>
              <a:t>);  //</a:t>
            </a:r>
            <a:r>
              <a:rPr kumimoji="1" lang="zh-CN" altLang="en-US" sz="1800" dirty="0">
                <a:solidFill>
                  <a:srgbClr val="FF0000"/>
                </a:solidFill>
              </a:rPr>
              <a:t>調用</a:t>
            </a:r>
            <a:endParaRPr kumimoji="1" lang="en-US" altLang="zh-CN" sz="1800" dirty="0">
              <a:solidFill>
                <a:srgbClr val="FF0000"/>
              </a:solidFill>
            </a:endParaRPr>
          </a:p>
          <a:p>
            <a:pPr lvl="2"/>
            <a:r>
              <a:rPr kumimoji="1" lang="zh-CN" altLang="en-US" dirty="0"/>
              <a:t>使得物件看起來像是一個函數（“函數物件”）</a:t>
            </a:r>
          </a:p>
          <a:p>
            <a:pPr lvl="3"/>
            <a:endParaRPr lang="zh-CN" altLang="en-US" dirty="0"/>
          </a:p>
        </p:txBody>
      </p:sp>
    </p:spTree>
    <p:extLst>
      <p:ext uri="{BB962C8B-B14F-4D97-AF65-F5344CB8AC3E}">
        <p14:creationId xmlns:p14="http://schemas.microsoft.com/office/powerpoint/2010/main" val="399681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66EB-CDA6-4FC5-B787-B305CD02A90C}"/>
              </a:ext>
            </a:extLst>
          </p:cNvPr>
          <p:cNvSpPr>
            <a:spLocks noGrp="1"/>
          </p:cNvSpPr>
          <p:nvPr>
            <p:ph type="title"/>
          </p:nvPr>
        </p:nvSpPr>
        <p:spPr/>
        <p:txBody>
          <a:bodyPr/>
          <a:lstStyle/>
          <a:p>
            <a:r>
              <a:rPr lang="zh-CN" altLang="en-US" dirty="0"/>
              <a:t>本講內容題要</a:t>
            </a:r>
          </a:p>
        </p:txBody>
      </p:sp>
      <p:sp>
        <p:nvSpPr>
          <p:cNvPr id="3" name="内容占位符 2">
            <a:extLst>
              <a:ext uri="{FF2B5EF4-FFF2-40B4-BE49-F238E27FC236}">
                <a16:creationId xmlns:a16="http://schemas.microsoft.com/office/drawing/2014/main" id="{A29103FA-59B7-43A8-A973-C79A5367EA8A}"/>
              </a:ext>
            </a:extLst>
          </p:cNvPr>
          <p:cNvSpPr>
            <a:spLocks noGrp="1"/>
          </p:cNvSpPr>
          <p:nvPr>
            <p:ph idx="1"/>
          </p:nvPr>
        </p:nvSpPr>
        <p:spPr/>
        <p:txBody>
          <a:bodyPr/>
          <a:lstStyle/>
          <a:p>
            <a:r>
              <a:rPr lang="zh-CN" altLang="en-US" dirty="0"/>
              <a:t>課程複習</a:t>
            </a:r>
            <a:endParaRPr lang="en-US" altLang="zh-CN" dirty="0"/>
          </a:p>
          <a:p>
            <a:r>
              <a:rPr lang="zh-CN" altLang="en-US" dirty="0"/>
              <a:t>實用技巧</a:t>
            </a:r>
          </a:p>
        </p:txBody>
      </p:sp>
    </p:spTree>
    <p:extLst>
      <p:ext uri="{BB962C8B-B14F-4D97-AF65-F5344CB8AC3E}">
        <p14:creationId xmlns:p14="http://schemas.microsoft.com/office/powerpoint/2010/main" val="201289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運算子重載</a:t>
            </a:r>
            <a:endParaRPr lang="en-US" altLang="zh-CN" dirty="0"/>
          </a:p>
          <a:p>
            <a:pPr lvl="1"/>
            <a:r>
              <a:rPr lang="zh-CN" altLang="en-US" dirty="0"/>
              <a:t>陣列下標運算子</a:t>
            </a:r>
            <a:r>
              <a:rPr lang="en-US" altLang="zh-CN" dirty="0"/>
              <a:t>[]</a:t>
            </a:r>
            <a:r>
              <a:rPr lang="zh-CN" altLang="en-US" dirty="0"/>
              <a:t>重載</a:t>
            </a:r>
            <a:endParaRPr lang="en-US" altLang="zh-CN" dirty="0"/>
          </a:p>
          <a:p>
            <a:pPr lvl="2"/>
            <a:r>
              <a:rPr lang="zh-CN" altLang="en-US" dirty="0"/>
              <a:t>如果返回類型是引用，則陣列運算子調用可以出現在等號左邊，接受賦值</a:t>
            </a:r>
            <a:endParaRPr lang="en-US" altLang="zh-CN" dirty="0"/>
          </a:p>
          <a:p>
            <a:pPr marL="1371600" lvl="3" indent="0">
              <a:buNone/>
            </a:pPr>
            <a:r>
              <a:rPr lang="en-US" altLang="zh-CN" dirty="0"/>
              <a:t>Obj[index] = value;</a:t>
            </a:r>
          </a:p>
          <a:p>
            <a:pPr lvl="2"/>
            <a:r>
              <a:rPr lang="zh-CN" altLang="en-US" dirty="0"/>
              <a:t>如果返回類型不是引用，則只能出現在等號右邊</a:t>
            </a:r>
            <a:endParaRPr lang="en-US" altLang="zh-CN" dirty="0"/>
          </a:p>
          <a:p>
            <a:pPr marL="1371600" lvl="3" indent="0">
              <a:buNone/>
            </a:pPr>
            <a:r>
              <a:rPr lang="en-US" altLang="zh-CN" dirty="0"/>
              <a:t>Var = Obj[index];</a:t>
            </a:r>
          </a:p>
          <a:p>
            <a:pPr lvl="1"/>
            <a:r>
              <a:rPr lang="zh-CN" altLang="en-US" dirty="0"/>
              <a:t>流運算子</a:t>
            </a:r>
            <a:r>
              <a:rPr lang="en-US" altLang="zh-CN" dirty="0"/>
              <a:t>&gt;&gt;</a:t>
            </a:r>
            <a:r>
              <a:rPr lang="zh-CN" altLang="en-US" dirty="0"/>
              <a:t>、</a:t>
            </a:r>
            <a:r>
              <a:rPr lang="en-US" altLang="zh-CN" dirty="0"/>
              <a:t>&lt;&lt;</a:t>
            </a:r>
            <a:r>
              <a:rPr lang="zh-CN" altLang="en-US" dirty="0"/>
              <a:t>重載（一般情況下只能全域重載）</a:t>
            </a:r>
            <a:endParaRPr lang="en-US" altLang="zh-CN" dirty="0"/>
          </a:p>
          <a:p>
            <a:pPr lvl="2"/>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operator&gt;&gt;</a:t>
            </a:r>
            <a:r>
              <a:rPr lang="en-US" altLang="zh-CN" sz="1800" dirty="0">
                <a:latin typeface="Menlo-Regular" charset="0"/>
              </a:rPr>
              <a:t> (</a:t>
            </a:r>
            <a:r>
              <a:rPr lang="en-US" altLang="zh-CN" sz="1800" dirty="0" err="1">
                <a:solidFill>
                  <a:srgbClr val="FF0000"/>
                </a:solidFill>
                <a:latin typeface="Menlo-Regular" charset="0"/>
              </a:rPr>
              <a:t>istream</a:t>
            </a:r>
            <a:r>
              <a:rPr lang="en-US" altLang="zh-CN" sz="1800" dirty="0">
                <a:solidFill>
                  <a:srgbClr val="FF0000"/>
                </a:solidFill>
                <a:latin typeface="Menlo-Regular" charset="0"/>
              </a:rPr>
              <a:t>&amp;</a:t>
            </a:r>
            <a:r>
              <a:rPr lang="en-US" altLang="zh-CN" sz="1800" dirty="0">
                <a:latin typeface="Menlo-Regular" charset="0"/>
              </a:rPr>
              <a:t> in, Test&amp; </a:t>
            </a:r>
            <a:r>
              <a:rPr lang="en-US" altLang="zh-CN" sz="1800" dirty="0" err="1">
                <a:latin typeface="Menlo-Regular" charset="0"/>
              </a:rPr>
              <a:t>dst</a:t>
            </a:r>
            <a:r>
              <a:rPr lang="zh-CN" altLang="en-US" sz="1800" dirty="0">
                <a:latin typeface="Menlo-Regular" charset="0"/>
              </a:rPr>
              <a:t> </a:t>
            </a:r>
            <a:r>
              <a:rPr lang="en-US" altLang="zh-CN" sz="1800" dirty="0">
                <a:latin typeface="Menlo-Regular" charset="0"/>
              </a:rPr>
              <a:t>);</a:t>
            </a:r>
            <a:endParaRPr lang="zh-CN" altLang="en-US" sz="1800" dirty="0">
              <a:latin typeface="Menlo-Regular" charset="0"/>
            </a:endParaRPr>
          </a:p>
          <a:p>
            <a:pPr lvl="2"/>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a:t>
            </a:r>
            <a:r>
              <a:rPr lang="en-US" altLang="zh-CN" sz="1800" b="1" dirty="0">
                <a:solidFill>
                  <a:srgbClr val="0066CC"/>
                </a:solidFill>
                <a:latin typeface="Menlo-Regular" charset="0"/>
              </a:rPr>
              <a:t>operator&lt;&lt;</a:t>
            </a:r>
            <a:r>
              <a:rPr lang="en-US" altLang="zh-CN" sz="1800" dirty="0">
                <a:latin typeface="Menlo-Regular" charset="0"/>
              </a:rPr>
              <a:t> (</a:t>
            </a:r>
            <a:r>
              <a:rPr lang="en-US" altLang="zh-CN" sz="1800" dirty="0" err="1">
                <a:solidFill>
                  <a:srgbClr val="FF0000"/>
                </a:solidFill>
                <a:latin typeface="Menlo-Regular" charset="0"/>
              </a:rPr>
              <a:t>ostream</a:t>
            </a:r>
            <a:r>
              <a:rPr lang="en-US" altLang="zh-CN" sz="1800" dirty="0">
                <a:solidFill>
                  <a:srgbClr val="FF0000"/>
                </a:solidFill>
                <a:latin typeface="Menlo-Regular" charset="0"/>
              </a:rPr>
              <a:t>&amp;</a:t>
            </a:r>
            <a:r>
              <a:rPr lang="en-US" altLang="zh-CN" sz="1800" dirty="0">
                <a:latin typeface="Menlo-Regular" charset="0"/>
              </a:rPr>
              <a:t> out, const Test&amp; </a:t>
            </a:r>
            <a:r>
              <a:rPr lang="en-US" altLang="zh-CN" sz="1800" dirty="0" err="1">
                <a:latin typeface="Menlo-Regular" charset="0"/>
              </a:rPr>
              <a:t>src</a:t>
            </a:r>
            <a:r>
              <a:rPr lang="zh-CN" altLang="en-US" sz="1800" dirty="0">
                <a:latin typeface="Menlo-Regular" charset="0"/>
              </a:rPr>
              <a:t> </a:t>
            </a:r>
            <a:r>
              <a:rPr lang="en-US" altLang="zh-CN" sz="1800" dirty="0">
                <a:latin typeface="Menlo-Regular" charset="0"/>
              </a:rPr>
              <a:t>); </a:t>
            </a:r>
          </a:p>
          <a:p>
            <a:pPr lvl="2"/>
            <a:endParaRPr lang="en-US" altLang="zh-CN" dirty="0"/>
          </a:p>
          <a:p>
            <a:pPr lvl="1"/>
            <a:endParaRPr lang="zh-CN" altLang="en-US" dirty="0"/>
          </a:p>
        </p:txBody>
      </p:sp>
    </p:spTree>
    <p:extLst>
      <p:ext uri="{BB962C8B-B14F-4D97-AF65-F5344CB8AC3E}">
        <p14:creationId xmlns:p14="http://schemas.microsoft.com/office/powerpoint/2010/main" val="232766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友元</a:t>
            </a:r>
            <a:endParaRPr lang="en-US" altLang="zh-CN" dirty="0"/>
          </a:p>
          <a:p>
            <a:pPr lvl="1"/>
            <a:r>
              <a:rPr kumimoji="1" lang="zh-CN" altLang="en-US" dirty="0"/>
              <a:t>被聲明為友元的函數或類，具有對</a:t>
            </a:r>
            <a:r>
              <a:rPr lang="zh-CN" altLang="en-US" dirty="0">
                <a:solidFill>
                  <a:srgbClr val="FF0000"/>
                </a:solidFill>
              </a:rPr>
              <a:t>出現友元聲明的類</a:t>
            </a:r>
            <a:r>
              <a:rPr lang="zh-CN" altLang="en-US" dirty="0"/>
              <a:t>的</a:t>
            </a:r>
            <a:r>
              <a:rPr lang="en-US" altLang="zh-CN" dirty="0"/>
              <a:t>private</a:t>
            </a:r>
            <a:r>
              <a:rPr lang="zh-CN" altLang="en-US" dirty="0"/>
              <a:t>及</a:t>
            </a:r>
            <a:r>
              <a:rPr lang="en-US" altLang="zh-CN" dirty="0"/>
              <a:t>protected</a:t>
            </a:r>
            <a:r>
              <a:rPr lang="zh-CN" altLang="en-US" dirty="0"/>
              <a:t>成員的存取權限，即可以訪問該類的一切成員</a:t>
            </a:r>
            <a:endParaRPr lang="en-US" altLang="zh-CN" dirty="0"/>
          </a:p>
          <a:p>
            <a:pPr lvl="1"/>
            <a:r>
              <a:rPr kumimoji="1" lang="zh-CN" altLang="en-US" dirty="0"/>
              <a:t>友元的聲明</a:t>
            </a:r>
            <a:endParaRPr kumimoji="1" lang="en-US" altLang="zh-CN" dirty="0"/>
          </a:p>
          <a:p>
            <a:pPr lvl="2"/>
            <a:r>
              <a:rPr kumimoji="1" lang="zh-CN" altLang="en-US" dirty="0"/>
              <a:t>只能在</a:t>
            </a:r>
            <a:r>
              <a:rPr kumimoji="1" lang="zh-CN" altLang="en-US" dirty="0">
                <a:solidFill>
                  <a:srgbClr val="FF0000"/>
                </a:solidFill>
              </a:rPr>
              <a:t>類內</a:t>
            </a:r>
            <a:r>
              <a:rPr kumimoji="1" lang="zh-CN" altLang="en-US" dirty="0"/>
              <a:t>進行</a:t>
            </a:r>
            <a:endParaRPr kumimoji="1" lang="en-US" altLang="zh-CN" dirty="0"/>
          </a:p>
          <a:p>
            <a:pPr lvl="2"/>
            <a:r>
              <a:rPr kumimoji="1" lang="zh-CN" altLang="en-US" dirty="0"/>
              <a:t>友元函數</a:t>
            </a:r>
            <a:endParaRPr kumimoji="1" lang="en-US" altLang="zh-CN" dirty="0"/>
          </a:p>
          <a:p>
            <a:pPr lvl="2"/>
            <a:r>
              <a:rPr kumimoji="1" lang="zh-CN" altLang="en-US" dirty="0"/>
              <a:t>友元類</a:t>
            </a:r>
            <a:endParaRPr kumimoji="1" lang="en-US" altLang="zh-CN" dirty="0"/>
          </a:p>
        </p:txBody>
      </p:sp>
      <p:sp>
        <p:nvSpPr>
          <p:cNvPr id="6" name="矩形 5">
            <a:extLst>
              <a:ext uri="{FF2B5EF4-FFF2-40B4-BE49-F238E27FC236}">
                <a16:creationId xmlns:a16="http://schemas.microsoft.com/office/drawing/2014/main" id="{5AC2C32C-59EC-4E32-AA2E-54FCAC6D130E}"/>
              </a:ext>
            </a:extLst>
          </p:cNvPr>
          <p:cNvSpPr/>
          <p:nvPr/>
        </p:nvSpPr>
        <p:spPr>
          <a:xfrm>
            <a:off x="4104456" y="3474874"/>
            <a:ext cx="4572000" cy="1754326"/>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 void </a:t>
            </a:r>
            <a:r>
              <a:rPr lang="en-US" altLang="zh-CN" dirty="0">
                <a:latin typeface="Consolas" panose="020B0609020204030204" pitchFamily="49" charset="0"/>
              </a:rPr>
              <a:t>B::foo(A</a:t>
            </a:r>
            <a:r>
              <a:rPr lang="zh-CN" altLang="en-US" dirty="0">
                <a:latin typeface="Consolas" panose="020B0609020204030204" pitchFamily="49" charset="0"/>
              </a:rPr>
              <a:t> </a:t>
            </a:r>
            <a:r>
              <a:rPr lang="en-US" altLang="zh-CN" dirty="0">
                <a:latin typeface="Consolas" panose="020B0609020204030204" pitchFamily="49" charset="0"/>
              </a:rPr>
              <a:t>&amp;a); </a:t>
            </a:r>
            <a:endParaRPr lang="zh-CN" altLang="en-US" dirty="0">
              <a:latin typeface="Consolas" panose="020B0609020204030204" pitchFamily="49" charset="0"/>
            </a:endParaRPr>
          </a:p>
          <a:p>
            <a:r>
              <a:rPr lang="zh-CN" altLang="en-US" dirty="0">
                <a:solidFill>
                  <a:srgbClr val="C00000"/>
                </a:solidFill>
                <a:latin typeface="Consolas" panose="020B0609020204030204" pitchFamily="49" charset="0"/>
              </a:rPr>
              <a:t>    </a:t>
            </a:r>
            <a:r>
              <a:rPr lang="en-US" altLang="zh-CN" dirty="0">
                <a:solidFill>
                  <a:srgbClr val="C00000"/>
                </a:solidFill>
                <a:latin typeface="Consolas" panose="020B0609020204030204" pitchFamily="49" charset="0"/>
              </a:rPr>
              <a:t>friend </a:t>
            </a:r>
            <a:r>
              <a:rPr lang="en-US" altLang="zh-CN" dirty="0">
                <a:latin typeface="Consolas" panose="020B0609020204030204" pitchFamily="49" charset="0"/>
              </a:rPr>
              <a:t>B::B(A</a:t>
            </a:r>
            <a:r>
              <a:rPr lang="zh-CN" altLang="en-US" dirty="0">
                <a:latin typeface="Consolas" panose="020B0609020204030204" pitchFamily="49" charset="0"/>
              </a:rPr>
              <a:t> </a:t>
            </a:r>
            <a:r>
              <a:rPr lang="en-US" altLang="zh-CN" dirty="0">
                <a:latin typeface="Consolas" panose="020B0609020204030204" pitchFamily="49" charset="0"/>
              </a:rPr>
              <a:t>&amp;a), X::~X();</a:t>
            </a:r>
          </a:p>
          <a:p>
            <a:r>
              <a:rPr lang="zh-CN" altLang="en-US" dirty="0">
                <a:latin typeface="Consolas" panose="020B0609020204030204" pitchFamily="49" charset="0"/>
              </a:rPr>
              <a:t>    </a:t>
            </a:r>
            <a:r>
              <a:rPr lang="en-US" altLang="zh-CN" dirty="0">
                <a:solidFill>
                  <a:srgbClr val="C00000"/>
                </a:solidFill>
                <a:latin typeface="Consolas" panose="020B0609020204030204" pitchFamily="49" charset="0"/>
              </a:rPr>
              <a:t>friend</a:t>
            </a:r>
            <a:r>
              <a:rPr lang="zh-CN" altLang="en-US" dirty="0">
                <a:latin typeface="Consolas" panose="020B0609020204030204" pitchFamily="49" charset="0"/>
              </a:rPr>
              <a:t> </a:t>
            </a:r>
            <a:r>
              <a:rPr lang="en-US" altLang="zh-CN" dirty="0">
                <a:latin typeface="Consolas" panose="020B0609020204030204" pitchFamily="49" charset="0"/>
              </a:rPr>
              <a:t>C;</a:t>
            </a:r>
            <a:r>
              <a:rPr lang="zh-CN" altLang="en-US" dirty="0">
                <a:latin typeface="Consolas" panose="020B0609020204030204" pitchFamily="49" charset="0"/>
              </a:rPr>
              <a:t> </a:t>
            </a:r>
            <a:r>
              <a:rPr lang="en-US" altLang="zh-CN" dirty="0">
                <a:solidFill>
                  <a:srgbClr val="008000"/>
                </a:solidFill>
                <a:latin typeface="Consolas" panose="020B0609020204030204" pitchFamily="49" charset="0"/>
              </a:rPr>
              <a:t>//</a:t>
            </a:r>
            <a:r>
              <a:rPr lang="zh-CN" altLang="en-US" dirty="0">
                <a:solidFill>
                  <a:srgbClr val="008000"/>
                </a:solidFill>
                <a:latin typeface="Consolas" panose="020B0609020204030204" pitchFamily="49" charset="0"/>
              </a:rPr>
              <a:t>友元類</a:t>
            </a:r>
            <a:endParaRPr lang="en-US" altLang="zh-CN" dirty="0">
              <a:solidFill>
                <a:srgbClr val="008000"/>
              </a:solidFill>
              <a:latin typeface="Consolas" panose="020B0609020204030204" pitchFamily="49" charset="0"/>
            </a:endParaRPr>
          </a:p>
          <a:p>
            <a:r>
              <a:rPr lang="zh-CN" altLang="en-US" dirty="0">
                <a:latin typeface="Consolas" panose="020B0609020204030204" pitchFamily="49" charset="0"/>
              </a:rPr>
              <a:t>};</a:t>
            </a:r>
            <a:endParaRPr lang="en-US" altLang="zh-CN" dirty="0">
              <a:latin typeface="Consolas" panose="020B0609020204030204" pitchFamily="49" charset="0"/>
            </a:endParaRPr>
          </a:p>
        </p:txBody>
      </p:sp>
    </p:spTree>
    <p:extLst>
      <p:ext uri="{BB962C8B-B14F-4D97-AF65-F5344CB8AC3E}">
        <p14:creationId xmlns:p14="http://schemas.microsoft.com/office/powerpoint/2010/main" val="2081920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靜態變數</a:t>
            </a:r>
            <a:r>
              <a:rPr lang="en-US" altLang="zh-CN" dirty="0"/>
              <a:t>/</a:t>
            </a:r>
            <a:r>
              <a:rPr lang="zh-CN" altLang="en-US" dirty="0"/>
              <a:t>函數（</a:t>
            </a:r>
            <a:r>
              <a:rPr kumimoji="1" lang="zh-CN" altLang="en-US" dirty="0"/>
              <a:t>使用</a:t>
            </a:r>
            <a:r>
              <a:rPr kumimoji="1" lang="en-US" altLang="zh-CN" dirty="0"/>
              <a:t>static</a:t>
            </a:r>
            <a:r>
              <a:rPr kumimoji="1" lang="zh-CN" altLang="en-US" dirty="0"/>
              <a:t>修飾</a:t>
            </a:r>
            <a:r>
              <a:rPr lang="zh-CN" altLang="en-US" dirty="0"/>
              <a:t>）</a:t>
            </a:r>
            <a:endParaRPr lang="en-US" altLang="zh-CN" dirty="0"/>
          </a:p>
          <a:p>
            <a:pPr lvl="1"/>
            <a:r>
              <a:rPr lang="zh-CN" altLang="en-US" dirty="0"/>
              <a:t>靜態變數</a:t>
            </a:r>
            <a:endParaRPr lang="en-US" altLang="zh-CN" dirty="0"/>
          </a:p>
          <a:p>
            <a:pPr lvl="2"/>
            <a:r>
              <a:rPr lang="zh-CN" altLang="en-US" dirty="0"/>
              <a:t>靜態區域變數存儲在靜態存儲區，生命週期將持續到整個程式結束</a:t>
            </a:r>
          </a:p>
          <a:p>
            <a:pPr lvl="2"/>
            <a:r>
              <a:rPr lang="zh-CN" altLang="en-US" dirty="0"/>
              <a:t>靜態全域變數</a:t>
            </a:r>
            <a:r>
              <a:rPr lang="zh-CN" altLang="en-US" dirty="0">
                <a:solidFill>
                  <a:srgbClr val="FF0000"/>
                </a:solidFill>
              </a:rPr>
              <a:t>作用域僅限其聲明的檔</a:t>
            </a:r>
            <a:r>
              <a:rPr lang="zh-CN" altLang="en-US" dirty="0"/>
              <a:t>，不能被其他檔所用，可以避免和其他檔中的同名變數衝突</a:t>
            </a:r>
            <a:endParaRPr lang="en-US" altLang="zh-CN" dirty="0"/>
          </a:p>
          <a:p>
            <a:pPr lvl="2"/>
            <a:r>
              <a:rPr lang="zh-CN" altLang="en-US" dirty="0">
                <a:solidFill>
                  <a:srgbClr val="FF0000"/>
                </a:solidFill>
              </a:rPr>
              <a:t>離開作用域不析構，</a:t>
            </a:r>
            <a:r>
              <a:rPr lang="zh-CN" altLang="en-US" dirty="0"/>
              <a:t>程式運行最後析構</a:t>
            </a:r>
          </a:p>
          <a:p>
            <a:pPr lvl="1"/>
            <a:r>
              <a:rPr kumimoji="1" lang="zh-CN" altLang="en-US" dirty="0"/>
              <a:t>靜態函數</a:t>
            </a:r>
            <a:endParaRPr kumimoji="1" lang="en-US" altLang="zh-CN" dirty="0"/>
          </a:p>
          <a:p>
            <a:pPr lvl="2"/>
            <a:r>
              <a:rPr lang="zh-CN" altLang="en-US" dirty="0"/>
              <a:t>定義示例：</a:t>
            </a:r>
            <a:r>
              <a:rPr lang="en-US" altLang="zh-CN" sz="1600" dirty="0"/>
              <a:t>static int </a:t>
            </a:r>
            <a:r>
              <a:rPr lang="en-US" altLang="zh-CN" sz="1600" dirty="0" err="1"/>
              <a:t>func</a:t>
            </a:r>
            <a:r>
              <a:rPr lang="en-US" altLang="zh-CN" sz="1600" dirty="0"/>
              <a:t>() {…}</a:t>
            </a:r>
          </a:p>
          <a:p>
            <a:pPr lvl="2"/>
            <a:r>
              <a:rPr kumimoji="1" lang="zh-CN" altLang="en-US" dirty="0"/>
              <a:t>靜態函數</a:t>
            </a:r>
            <a:r>
              <a:rPr kumimoji="1" lang="zh-CN" altLang="en-US" dirty="0">
                <a:solidFill>
                  <a:srgbClr val="FF0000"/>
                </a:solidFill>
              </a:rPr>
              <a:t>作用域僅限其聲明的檔</a:t>
            </a:r>
            <a:r>
              <a:rPr kumimoji="1" lang="zh-CN" altLang="en-US" dirty="0"/>
              <a:t>，不能被其他檔所用，可以避免和其他檔中的同名函數衝突</a:t>
            </a:r>
          </a:p>
          <a:p>
            <a:pPr lvl="1"/>
            <a:endParaRPr lang="zh-CN" altLang="en-US" dirty="0"/>
          </a:p>
        </p:txBody>
      </p:sp>
    </p:spTree>
    <p:extLst>
      <p:ext uri="{BB962C8B-B14F-4D97-AF65-F5344CB8AC3E}">
        <p14:creationId xmlns:p14="http://schemas.microsoft.com/office/powerpoint/2010/main" val="756554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靜態成員變數</a:t>
            </a:r>
            <a:endParaRPr lang="en-US" altLang="zh-CN" dirty="0"/>
          </a:p>
          <a:p>
            <a:pPr lvl="1"/>
            <a:r>
              <a:rPr lang="zh-CN" altLang="en-US" dirty="0"/>
              <a:t>屬於整個類的“類變數”，被該類的所有物件共用</a:t>
            </a:r>
            <a:endParaRPr lang="en-US" altLang="zh-CN" dirty="0"/>
          </a:p>
          <a:p>
            <a:pPr lvl="1"/>
            <a:r>
              <a:rPr lang="zh-CN" altLang="en-US" dirty="0"/>
              <a:t>對象</a:t>
            </a:r>
            <a:r>
              <a:rPr lang="en-US" altLang="zh-CN" dirty="0"/>
              <a:t>/</a:t>
            </a:r>
            <a:r>
              <a:rPr lang="zh-CN" altLang="en-US" dirty="0"/>
              <a:t>類名訪問</a:t>
            </a:r>
            <a:endParaRPr lang="en-US" altLang="zh-CN" dirty="0"/>
          </a:p>
          <a:p>
            <a:pPr lvl="1"/>
            <a:r>
              <a:rPr lang="zh-CN" altLang="en-US" dirty="0"/>
              <a:t>類似於全域變數，在程式開始前初始化</a:t>
            </a:r>
            <a:endParaRPr lang="en-US" altLang="zh-CN" dirty="0"/>
          </a:p>
          <a:p>
            <a:pPr lvl="1"/>
            <a:endParaRPr lang="en-US" altLang="zh-CN" dirty="0"/>
          </a:p>
          <a:p>
            <a:r>
              <a:rPr kumimoji="1" lang="zh-CN" altLang="en-US" dirty="0"/>
              <a:t>靜態成員函數</a:t>
            </a:r>
            <a:endParaRPr kumimoji="1" lang="en-US" altLang="zh-CN" dirty="0"/>
          </a:p>
          <a:p>
            <a:pPr lvl="1"/>
            <a:r>
              <a:rPr kumimoji="1" lang="zh-CN" altLang="en-US" dirty="0"/>
              <a:t>屬於整個類，被</a:t>
            </a:r>
            <a:r>
              <a:rPr lang="zh-CN" altLang="en-US" dirty="0"/>
              <a:t>該類的所有物件共用</a:t>
            </a:r>
            <a:endParaRPr kumimoji="1" lang="en-US" altLang="zh-CN" dirty="0"/>
          </a:p>
          <a:p>
            <a:pPr lvl="1"/>
            <a:r>
              <a:rPr kumimoji="1" lang="zh-CN" altLang="en-US" dirty="0"/>
              <a:t>使用物件</a:t>
            </a:r>
            <a:r>
              <a:rPr kumimoji="1" lang="en-US" altLang="zh-CN" dirty="0"/>
              <a:t>/</a:t>
            </a:r>
            <a:r>
              <a:rPr kumimoji="1" lang="zh-CN" altLang="en-US" dirty="0"/>
              <a:t>類名訪問</a:t>
            </a:r>
            <a:endParaRPr kumimoji="1" lang="en-US" altLang="zh-CN" dirty="0"/>
          </a:p>
          <a:p>
            <a:pPr lvl="1"/>
            <a:r>
              <a:rPr kumimoji="1" lang="zh-CN" altLang="en-US" dirty="0"/>
              <a:t>由於不屬於某個物件而屬於整個類，因此不能訪問非靜態成員</a:t>
            </a:r>
            <a:endParaRPr kumimoji="1" lang="en-US" altLang="zh-CN" dirty="0"/>
          </a:p>
          <a:p>
            <a:endParaRPr lang="en-US" altLang="zh-CN" dirty="0"/>
          </a:p>
          <a:p>
            <a:endParaRPr lang="zh-CN" altLang="en-US" dirty="0"/>
          </a:p>
        </p:txBody>
      </p:sp>
    </p:spTree>
    <p:extLst>
      <p:ext uri="{BB962C8B-B14F-4D97-AF65-F5344CB8AC3E}">
        <p14:creationId xmlns:p14="http://schemas.microsoft.com/office/powerpoint/2010/main" val="271075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a:t>
            </a:r>
            <a:endParaRPr lang="en-US" altLang="zh-CN" dirty="0"/>
          </a:p>
          <a:p>
            <a:pPr lvl="1"/>
            <a:r>
              <a:rPr lang="zh-CN" altLang="en-US" dirty="0"/>
              <a:t>使用</a:t>
            </a:r>
            <a:r>
              <a:rPr lang="en-US" altLang="zh-CN" dirty="0"/>
              <a:t>const</a:t>
            </a:r>
            <a:r>
              <a:rPr lang="zh-CN" altLang="en-US" dirty="0"/>
              <a:t>修飾</a:t>
            </a:r>
            <a:endParaRPr lang="en-US" altLang="zh-CN" dirty="0"/>
          </a:p>
          <a:p>
            <a:pPr lvl="1"/>
            <a:r>
              <a:rPr lang="zh-CN" altLang="en-US" dirty="0"/>
              <a:t>修飾變數：必須就地初始化，在生命週期內值不改變</a:t>
            </a:r>
            <a:endParaRPr lang="en-US" altLang="zh-CN" dirty="0"/>
          </a:p>
          <a:p>
            <a:r>
              <a:rPr lang="zh-CN" altLang="en-US" dirty="0"/>
              <a:t>常量資料成員</a:t>
            </a:r>
            <a:endParaRPr lang="en-US" altLang="zh-CN" dirty="0"/>
          </a:p>
          <a:p>
            <a:pPr lvl="1"/>
            <a:r>
              <a:rPr lang="zh-CN" altLang="en-US" dirty="0"/>
              <a:t>在物件生命週期內不能更改</a:t>
            </a:r>
            <a:endParaRPr lang="en-US" altLang="zh-CN" dirty="0"/>
          </a:p>
          <a:p>
            <a:pPr lvl="1"/>
            <a:r>
              <a:rPr lang="zh-CN" altLang="en-US" dirty="0"/>
              <a:t>初始化：初始化列表</a:t>
            </a:r>
            <a:r>
              <a:rPr lang="en-US" altLang="zh-CN" dirty="0"/>
              <a:t>/</a:t>
            </a:r>
            <a:r>
              <a:rPr lang="zh-CN" altLang="en-US" dirty="0"/>
              <a:t>就地初始化，不能賦值</a:t>
            </a:r>
            <a:endParaRPr lang="en-US" altLang="zh-CN" dirty="0"/>
          </a:p>
          <a:p>
            <a:r>
              <a:rPr lang="zh-CN" altLang="en-US" dirty="0"/>
              <a:t>常量成員函數</a:t>
            </a:r>
            <a:endParaRPr lang="en-US" altLang="zh-CN" dirty="0"/>
          </a:p>
          <a:p>
            <a:pPr lvl="1"/>
            <a:r>
              <a:rPr lang="zh-CN" altLang="en-US" dirty="0"/>
              <a:t>實現不能修改類的資料成員</a:t>
            </a:r>
            <a:endParaRPr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p>
          <a:p>
            <a:pPr lvl="1"/>
            <a:r>
              <a:rPr kumimoji="1" lang="zh-CN" altLang="en-US" dirty="0"/>
              <a:t>常量對象</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dirty="0"/>
              <a:t>只能調用常量成員函數</a:t>
            </a:r>
          </a:p>
          <a:p>
            <a:pPr lvl="1"/>
            <a:endParaRPr lang="zh-CN" altLang="en-US" dirty="0"/>
          </a:p>
        </p:txBody>
      </p:sp>
    </p:spTree>
    <p:extLst>
      <p:ext uri="{BB962C8B-B14F-4D97-AF65-F5344CB8AC3E}">
        <p14:creationId xmlns:p14="http://schemas.microsoft.com/office/powerpoint/2010/main" val="29693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創建與銷毀</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常量靜態變數</a:t>
            </a:r>
            <a:endParaRPr lang="en-US" altLang="zh-CN" dirty="0"/>
          </a:p>
          <a:p>
            <a:pPr lvl="1"/>
            <a:r>
              <a:rPr lang="zh-CN" altLang="en-US" dirty="0"/>
              <a:t>定義</a:t>
            </a:r>
            <a:r>
              <a:rPr lang="en-US" altLang="zh-CN" dirty="0"/>
              <a:t>/</a:t>
            </a:r>
            <a:r>
              <a:rPr lang="zh-CN" altLang="en-US" dirty="0"/>
              <a:t>初始化</a:t>
            </a:r>
            <a:endParaRPr lang="en-US" altLang="zh-CN" dirty="0"/>
          </a:p>
          <a:p>
            <a:pPr lvl="2"/>
            <a:r>
              <a:rPr lang="zh-CN" altLang="en-US" dirty="0"/>
              <a:t>類外定義；</a:t>
            </a:r>
            <a:r>
              <a:rPr lang="en-US" altLang="zh-CN" dirty="0"/>
              <a:t>int</a:t>
            </a:r>
            <a:r>
              <a:rPr lang="zh-CN" altLang="en-US" dirty="0"/>
              <a:t>和</a:t>
            </a:r>
            <a:r>
              <a:rPr lang="en-US" altLang="zh-CN" dirty="0" err="1"/>
              <a:t>enum</a:t>
            </a:r>
            <a:r>
              <a:rPr lang="zh-CN" altLang="en-US" dirty="0"/>
              <a:t>可就地初始化</a:t>
            </a:r>
            <a:endParaRPr lang="en-US" altLang="zh-CN" dirty="0"/>
          </a:p>
          <a:p>
            <a:pPr lvl="1"/>
            <a:r>
              <a:rPr lang="zh-CN" altLang="en-US" dirty="0"/>
              <a:t>不存在常量靜態函數</a:t>
            </a:r>
          </a:p>
        </p:txBody>
      </p:sp>
      <p:sp>
        <p:nvSpPr>
          <p:cNvPr id="4" name="文本框 3">
            <a:extLst>
              <a:ext uri="{FF2B5EF4-FFF2-40B4-BE49-F238E27FC236}">
                <a16:creationId xmlns:a16="http://schemas.microsoft.com/office/drawing/2014/main" id="{2584493B-1409-4857-A277-E5605234D380}"/>
              </a:ext>
            </a:extLst>
          </p:cNvPr>
          <p:cNvSpPr txBox="1"/>
          <p:nvPr/>
        </p:nvSpPr>
        <p:spPr>
          <a:xfrm>
            <a:off x="1115616" y="3452726"/>
            <a:ext cx="7632848" cy="2554545"/>
          </a:xfrm>
          <a:prstGeom prst="rect">
            <a:avLst/>
          </a:prstGeom>
          <a:noFill/>
        </p:spPr>
        <p:txBody>
          <a:bodyPr wrap="square" rtlCol="0">
            <a:spAutoFit/>
          </a:bodyPr>
          <a:lstStyle/>
          <a:p>
            <a:r>
              <a:rPr lang="en-US" altLang="zh-CN" sz="2000" b="1" dirty="0">
                <a:solidFill>
                  <a:srgbClr val="C00000"/>
                </a:solidFill>
                <a:latin typeface="Consolas" panose="020B0609020204030204" pitchFamily="49" charset="0"/>
              </a:rPr>
              <a:t>class</a:t>
            </a:r>
            <a:r>
              <a:rPr lang="en-US" altLang="zh-CN" sz="2000" b="1" dirty="0">
                <a:latin typeface="Consolas" panose="020B0609020204030204" pitchFamily="49" charset="0"/>
              </a:rPr>
              <a:t> foo {</a:t>
            </a:r>
          </a:p>
          <a:p>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a:t>
            </a:r>
            <a:r>
              <a:rPr lang="en-US" altLang="zh-CN" sz="2000" b="1" dirty="0" err="1">
                <a:latin typeface="Consolas" panose="020B0609020204030204" pitchFamily="49" charset="0"/>
              </a:rPr>
              <a:t>cs</a:t>
            </a:r>
            <a:r>
              <a:rPr lang="en-US" altLang="zh-CN" sz="2000" b="1" dirty="0">
                <a:latin typeface="Consolas" panose="020B0609020204030204" pitchFamily="49" charset="0"/>
              </a:rPr>
              <a:t>;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不可就地初始化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a:t>
            </a:r>
            <a:r>
              <a:rPr lang="en-US" altLang="zh-CN" sz="2000" b="1" dirty="0" err="1">
                <a:latin typeface="Consolas" panose="020B0609020204030204" pitchFamily="49" charset="0"/>
              </a:rPr>
              <a:t>i</a:t>
            </a:r>
            <a:r>
              <a:rPr lang="en-US" altLang="zh-CN" sz="2000" b="1" dirty="0">
                <a:latin typeface="Consolas" panose="020B0609020204030204" pitchFamily="49" charset="0"/>
              </a:rPr>
              <a:t> = 3;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可以就地初始化</a:t>
            </a:r>
            <a:endParaRPr lang="en-US" altLang="zh-CN" sz="2000" b="1" dirty="0">
              <a:solidFill>
                <a:srgbClr val="008000"/>
              </a:solidFill>
              <a:latin typeface="Consolas" panose="020B0609020204030204" pitchFamily="49" charset="0"/>
            </a:endParaRPr>
          </a:p>
          <a:p>
            <a:pPr lvl="1"/>
            <a:r>
              <a:rPr lang="en-US" altLang="zh-CN" sz="2000" b="1" dirty="0">
                <a:solidFill>
                  <a:srgbClr val="C00000"/>
                </a:solidFill>
                <a:latin typeface="Consolas" panose="020B0609020204030204" pitchFamily="49" charset="0"/>
              </a:rPr>
              <a:t>static</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int</a:t>
            </a:r>
            <a:r>
              <a:rPr lang="en-US" altLang="zh-CN" sz="2000" b="1" dirty="0">
                <a:latin typeface="Consolas" panose="020B0609020204030204" pitchFamily="49" charset="0"/>
              </a:rPr>
              <a:t> j; </a:t>
            </a:r>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也可以在類外初始化</a:t>
            </a:r>
            <a:endParaRPr lang="en-US" altLang="zh-CN" sz="2000" b="1" dirty="0">
              <a:solidFill>
                <a:srgbClr val="008000"/>
              </a:solidFill>
              <a:latin typeface="Consolas" panose="020B0609020204030204" pitchFamily="49" charset="0"/>
            </a:endParaRPr>
          </a:p>
          <a:p>
            <a:r>
              <a:rPr lang="en-US" altLang="zh-CN" sz="2000" b="1" dirty="0">
                <a:latin typeface="Consolas" panose="020B0609020204030204" pitchFamily="49" charset="0"/>
              </a:rPr>
              <a:t>};</a:t>
            </a:r>
          </a:p>
          <a:p>
            <a:endParaRPr lang="en-US" altLang="zh-CN" sz="2000" b="1" dirty="0">
              <a:latin typeface="Consolas" panose="020B0609020204030204" pitchFamily="49" charset="0"/>
            </a:endParaRP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a:solidFill>
                  <a:srgbClr val="C00000"/>
                </a:solidFill>
                <a:latin typeface="Consolas" panose="020B0609020204030204" pitchFamily="49" charset="0"/>
              </a:rPr>
              <a:t>char*</a:t>
            </a:r>
            <a:r>
              <a:rPr lang="en-US" altLang="zh-CN" sz="2000" b="1" dirty="0">
                <a:latin typeface="Consolas" panose="020B0609020204030204" pitchFamily="49" charset="0"/>
              </a:rPr>
              <a:t> foo::</a:t>
            </a:r>
            <a:r>
              <a:rPr lang="en-US" altLang="zh-CN" sz="2000" b="1" dirty="0" err="1">
                <a:latin typeface="Consolas" panose="020B0609020204030204" pitchFamily="49" charset="0"/>
              </a:rPr>
              <a:t>cs</a:t>
            </a:r>
            <a:r>
              <a:rPr lang="en-US" altLang="zh-CN" sz="2000" b="1" dirty="0">
                <a:latin typeface="Consolas" panose="020B0609020204030204" pitchFamily="49" charset="0"/>
              </a:rPr>
              <a:t> = "foo C string";</a:t>
            </a:r>
          </a:p>
          <a:p>
            <a:r>
              <a:rPr lang="en-US" altLang="zh-CN" sz="2000" b="1" dirty="0" err="1">
                <a:solidFill>
                  <a:srgbClr val="C00000"/>
                </a:solidFill>
                <a:latin typeface="Consolas" panose="020B0609020204030204" pitchFamily="49" charset="0"/>
              </a:rPr>
              <a:t>const</a:t>
            </a:r>
            <a:r>
              <a:rPr lang="en-US" altLang="zh-CN" sz="2000" b="1" dirty="0">
                <a:latin typeface="Consolas" panose="020B0609020204030204" pitchFamily="49" charset="0"/>
              </a:rPr>
              <a:t> </a:t>
            </a:r>
            <a:r>
              <a:rPr lang="en-US" altLang="zh-CN" sz="2000" b="1" dirty="0" err="1">
                <a:solidFill>
                  <a:srgbClr val="C00000"/>
                </a:solidFill>
                <a:latin typeface="Consolas" panose="020B0609020204030204" pitchFamily="49" charset="0"/>
              </a:rPr>
              <a:t>int</a:t>
            </a:r>
            <a:r>
              <a:rPr lang="en-US" altLang="zh-CN" sz="2000" b="1" dirty="0">
                <a:latin typeface="Consolas" panose="020B0609020204030204" pitchFamily="49" charset="0"/>
              </a:rPr>
              <a:t> foo::j = 4;</a:t>
            </a:r>
            <a:endParaRPr lang="zh-CN" altLang="en-US" sz="2000" b="1" dirty="0">
              <a:latin typeface="Consolas" panose="020B0609020204030204" pitchFamily="49" charset="0"/>
            </a:endParaRPr>
          </a:p>
        </p:txBody>
      </p:sp>
    </p:spTree>
    <p:extLst>
      <p:ext uri="{BB962C8B-B14F-4D97-AF65-F5344CB8AC3E}">
        <p14:creationId xmlns:p14="http://schemas.microsoft.com/office/powerpoint/2010/main" val="3096272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引用與複製</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CN" dirty="0"/>
              <a:t>左值</a:t>
            </a:r>
            <a:r>
              <a:rPr lang="zh-CN" altLang="en-US" dirty="0"/>
              <a:t>引用（“別名”）</a:t>
            </a:r>
            <a:endParaRPr lang="en-US" altLang="zh-CN" dirty="0"/>
          </a:p>
          <a:p>
            <a:pPr lvl="1"/>
            <a:r>
              <a:rPr kumimoji="1" lang="zh-CN" altLang="en-US" dirty="0"/>
              <a:t>左值：可以取位址、有名字的值。</a:t>
            </a:r>
            <a:endParaRPr lang="en-US" altLang="zh-CN" dirty="0"/>
          </a:p>
          <a:p>
            <a:pPr lvl="1"/>
            <a:r>
              <a:rPr lang="zh-CN" altLang="en-US" dirty="0"/>
              <a:t>格式：類型名 </a:t>
            </a:r>
            <a:r>
              <a:rPr lang="en-US" altLang="zh-CN" dirty="0"/>
              <a:t>&amp; </a:t>
            </a:r>
            <a:r>
              <a:rPr lang="zh-CN" altLang="en-US" dirty="0"/>
              <a:t>引用名 </a:t>
            </a:r>
            <a:r>
              <a:rPr lang="en-US" altLang="zh-CN" dirty="0"/>
              <a:t>=</a:t>
            </a:r>
            <a:r>
              <a:rPr lang="zh-CN" altLang="en-US" dirty="0"/>
              <a:t> 變數名</a:t>
            </a:r>
            <a:endParaRPr lang="en-US" altLang="zh-CN" dirty="0"/>
          </a:p>
          <a:p>
            <a:pPr lvl="1"/>
            <a:r>
              <a:rPr lang="zh-CN" altLang="en-US" dirty="0"/>
              <a:t>必須在定義時進行初始化，且不能修改引用指向</a:t>
            </a:r>
          </a:p>
          <a:p>
            <a:pPr lvl="1"/>
            <a:r>
              <a:rPr lang="zh-CN" altLang="en-US" sz="2400" dirty="0"/>
              <a:t>和指針的區別</a:t>
            </a:r>
          </a:p>
          <a:p>
            <a:pPr lvl="2"/>
            <a:r>
              <a:rPr lang="zh-CN" altLang="en-US" sz="2000" dirty="0"/>
              <a:t>不存在空引用</a:t>
            </a:r>
            <a:endParaRPr lang="en-US" altLang="zh-CN" sz="2000" dirty="0"/>
          </a:p>
          <a:p>
            <a:pPr lvl="2"/>
            <a:r>
              <a:rPr lang="zh-CN" altLang="en-US" sz="2000" dirty="0"/>
              <a:t>不能被指向到另一個對象</a:t>
            </a:r>
            <a:endParaRPr lang="en-US" altLang="zh-CN" sz="2000" dirty="0"/>
          </a:p>
          <a:p>
            <a:pPr lvl="2"/>
            <a:r>
              <a:rPr lang="zh-CN" altLang="en-US" sz="2000" dirty="0"/>
              <a:t>引用必須在創建時被初始化為一個物件</a:t>
            </a:r>
            <a:endParaRPr lang="en-US" altLang="zh-CN" dirty="0"/>
          </a:p>
          <a:p>
            <a:pPr lvl="1"/>
            <a:r>
              <a:rPr lang="zh-CN" altLang="en-US" dirty="0"/>
              <a:t>函數返回值可以是左值引用，但不得指向函數的臨時變數</a:t>
            </a:r>
            <a:endParaRPr lang="en-US" altLang="zh-CN" dirty="0"/>
          </a:p>
          <a:p>
            <a:pPr lvl="1"/>
            <a:endParaRPr lang="zh-CN" altLang="en-US" dirty="0"/>
          </a:p>
        </p:txBody>
      </p:sp>
    </p:spTree>
    <p:extLst>
      <p:ext uri="{BB962C8B-B14F-4D97-AF65-F5344CB8AC3E}">
        <p14:creationId xmlns:p14="http://schemas.microsoft.com/office/powerpoint/2010/main" val="279997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50FC9-F1BE-49A5-8285-6855BB3A296E}"/>
              </a:ext>
            </a:extLst>
          </p:cNvPr>
          <p:cNvSpPr>
            <a:spLocks noGrp="1"/>
          </p:cNvSpPr>
          <p:nvPr>
            <p:ph type="title"/>
          </p:nvPr>
        </p:nvSpPr>
        <p:spPr/>
        <p:txBody>
          <a:bodyPr/>
          <a:lstStyle/>
          <a:p>
            <a:r>
              <a:rPr lang="zh-CN" altLang="en-US" dirty="0"/>
              <a:t>類和物件基礎 </a:t>
            </a:r>
            <a:r>
              <a:rPr lang="en-US" altLang="zh-CN" dirty="0"/>
              <a:t>– </a:t>
            </a:r>
            <a:r>
              <a:rPr lang="zh-CN" altLang="en-US" dirty="0"/>
              <a:t>引用與複製</a:t>
            </a:r>
          </a:p>
        </p:txBody>
      </p:sp>
      <p:sp>
        <p:nvSpPr>
          <p:cNvPr id="3" name="内容占位符 2">
            <a:extLst>
              <a:ext uri="{FF2B5EF4-FFF2-40B4-BE49-F238E27FC236}">
                <a16:creationId xmlns:a16="http://schemas.microsoft.com/office/drawing/2014/main" id="{B0776104-43AD-4E07-B0E4-7B1178DF2BFD}"/>
              </a:ext>
            </a:extLst>
          </p:cNvPr>
          <p:cNvSpPr>
            <a:spLocks noGrp="1"/>
          </p:cNvSpPr>
          <p:nvPr>
            <p:ph idx="1"/>
          </p:nvPr>
        </p:nvSpPr>
        <p:spPr/>
        <p:txBody>
          <a:bodyPr/>
          <a:lstStyle/>
          <a:p>
            <a:r>
              <a:rPr lang="zh-CN" altLang="en-US" dirty="0"/>
              <a:t>右</a:t>
            </a:r>
            <a:r>
              <a:rPr lang="zh-CN" altLang="en-CN" dirty="0"/>
              <a:t>值</a:t>
            </a:r>
            <a:r>
              <a:rPr lang="zh-CN" altLang="en-US" dirty="0"/>
              <a:t>引用</a:t>
            </a:r>
            <a:endParaRPr lang="en-US" altLang="zh-CN" dirty="0"/>
          </a:p>
          <a:p>
            <a:pPr lvl="1"/>
            <a:r>
              <a:rPr lang="zh-CN" altLang="en-US" dirty="0"/>
              <a:t>右值：</a:t>
            </a:r>
            <a:r>
              <a:rPr kumimoji="1" lang="zh-CN" altLang="en-US" dirty="0"/>
              <a:t>不能取地址、沒有名字的值</a:t>
            </a:r>
            <a:r>
              <a:rPr kumimoji="1" lang="en-US" altLang="zh-CN" dirty="0"/>
              <a:t>;</a:t>
            </a:r>
            <a:r>
              <a:rPr kumimoji="1" lang="zh-CN" altLang="en-US" dirty="0"/>
              <a:t>常見於</a:t>
            </a:r>
            <a:r>
              <a:rPr kumimoji="1" lang="zh-CN" altLang="en-US" b="1" dirty="0"/>
              <a:t>常值、函數返回值、運算式</a:t>
            </a:r>
            <a:endParaRPr kumimoji="1" lang="en-US" altLang="zh-CN" b="1" dirty="0"/>
          </a:p>
          <a:p>
            <a:pPr lvl="1"/>
            <a:endParaRPr kumimoji="1" lang="en-US" altLang="zh-CN" b="1" dirty="0"/>
          </a:p>
          <a:p>
            <a:pPr lvl="1"/>
            <a:r>
              <a:rPr kumimoji="1" lang="zh-CN" altLang="en-US" dirty="0"/>
              <a:t>右值引用可以延續即將銷毀變數的生命週期，可以減少拷貝帶來的開銷</a:t>
            </a:r>
            <a:endParaRPr kumimoji="1" lang="en-US" altLang="zh-CN" dirty="0"/>
          </a:p>
          <a:p>
            <a:pPr lvl="1"/>
            <a:endParaRPr kumimoji="1" lang="en-US" altLang="zh-CN" b="1" dirty="0"/>
          </a:p>
          <a:p>
            <a:pPr lvl="1"/>
            <a:endParaRPr lang="zh-CN" altLang="en-US" dirty="0"/>
          </a:p>
        </p:txBody>
      </p:sp>
      <p:sp>
        <p:nvSpPr>
          <p:cNvPr id="4" name="矩形 4">
            <a:extLst>
              <a:ext uri="{FF2B5EF4-FFF2-40B4-BE49-F238E27FC236}">
                <a16:creationId xmlns:a16="http://schemas.microsoft.com/office/drawing/2014/main" id="{844AF92F-23E7-6F49-869F-BD5825D43C7F}"/>
              </a:ext>
            </a:extLst>
          </p:cNvPr>
          <p:cNvSpPr/>
          <p:nvPr/>
        </p:nvSpPr>
        <p:spPr>
          <a:xfrm>
            <a:off x="2545117" y="2780928"/>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555511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引用與複製</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拷貝構造函數</a:t>
            </a:r>
            <a:endParaRPr lang="en-US" altLang="zh-CN" dirty="0"/>
          </a:p>
          <a:p>
            <a:pPr lvl="1"/>
            <a:r>
              <a:rPr lang="zh-CN" altLang="en-US" dirty="0"/>
              <a:t>使用左值引用作為參數的構造函數叫做拷貝構造函數</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lang="en-US" altLang="zh-CN" dirty="0"/>
          </a:p>
          <a:p>
            <a:pPr lvl="1"/>
            <a:r>
              <a:rPr lang="zh-CN" altLang="en-US" dirty="0"/>
              <a:t>在發生拷貝操作時調用</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t1(t0);</a:t>
            </a:r>
          </a:p>
          <a:p>
            <a:pPr lvl="1"/>
            <a:r>
              <a:rPr lang="zh-CN" altLang="en-US" dirty="0"/>
              <a:t>區分 拷貝構造函數與拷貝設定運算子</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Test</a:t>
            </a:r>
            <a:r>
              <a:rPr lang="zh-CN" altLang="en-US" dirty="0"/>
              <a:t> </a:t>
            </a:r>
            <a:r>
              <a:rPr lang="en-US" altLang="zh-CN" dirty="0"/>
              <a:t>t1</a:t>
            </a:r>
            <a:r>
              <a:rPr lang="zh-CN" altLang="en-US" dirty="0"/>
              <a:t> </a:t>
            </a:r>
            <a:r>
              <a:rPr lang="en-US" altLang="zh-CN" dirty="0">
                <a:solidFill>
                  <a:srgbClr val="FF0000"/>
                </a:solidFill>
              </a:rPr>
              <a:t>=</a:t>
            </a:r>
            <a:r>
              <a:rPr lang="zh-CN" altLang="en-US" dirty="0"/>
              <a:t> </a:t>
            </a:r>
            <a:r>
              <a:rPr lang="en-US" altLang="zh-CN" dirty="0"/>
              <a:t>t0;</a:t>
            </a:r>
            <a:r>
              <a:rPr lang="zh-CN" altLang="en-US" dirty="0"/>
              <a:t> 調用（預設）拷貝構造函數</a:t>
            </a:r>
            <a:endParaRPr lang="en-US" altLang="zh-CN" dirty="0"/>
          </a:p>
          <a:p>
            <a:pPr lvl="2"/>
            <a:r>
              <a:rPr lang="en-US" altLang="zh-CN" dirty="0"/>
              <a:t>Test</a:t>
            </a:r>
            <a:r>
              <a:rPr lang="zh-CN" altLang="en-US" dirty="0"/>
              <a:t> </a:t>
            </a:r>
            <a:r>
              <a:rPr lang="en-US" altLang="zh-CN" dirty="0"/>
              <a:t>t0;</a:t>
            </a:r>
            <a:r>
              <a:rPr lang="zh-CN" altLang="en-US" dirty="0"/>
              <a:t> </a:t>
            </a:r>
            <a:r>
              <a:rPr lang="en-US" altLang="zh-CN" dirty="0"/>
              <a:t>t0</a:t>
            </a:r>
            <a:r>
              <a:rPr lang="zh-CN" altLang="en-US" dirty="0"/>
              <a:t> </a:t>
            </a:r>
            <a:r>
              <a:rPr lang="en-US" altLang="zh-CN" dirty="0">
                <a:solidFill>
                  <a:srgbClr val="FF0000"/>
                </a:solidFill>
              </a:rPr>
              <a:t>=</a:t>
            </a:r>
            <a:r>
              <a:rPr lang="zh-CN" altLang="en-US" dirty="0"/>
              <a:t> </a:t>
            </a:r>
            <a:r>
              <a:rPr lang="en-US" altLang="zh-CN" dirty="0"/>
              <a:t>t0;</a:t>
            </a:r>
            <a:r>
              <a:rPr lang="zh-CN" altLang="en-US" dirty="0"/>
              <a:t> 調用（預設）拷貝設定運算子</a:t>
            </a:r>
          </a:p>
        </p:txBody>
      </p:sp>
    </p:spTree>
    <p:extLst>
      <p:ext uri="{BB962C8B-B14F-4D97-AF65-F5344CB8AC3E}">
        <p14:creationId xmlns:p14="http://schemas.microsoft.com/office/powerpoint/2010/main" val="1164961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引用與複製</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407846" cy="4749029"/>
          </a:xfrm>
        </p:spPr>
        <p:txBody>
          <a:bodyPr/>
          <a:lstStyle/>
          <a:p>
            <a:r>
              <a:rPr lang="zh-CN" altLang="en-US" dirty="0"/>
              <a:t>移動構造函數</a:t>
            </a:r>
            <a:endParaRPr lang="en-US" altLang="zh-CN" dirty="0"/>
          </a:p>
          <a:p>
            <a:pPr lvl="1"/>
            <a:r>
              <a:rPr lang="zh-CN" altLang="en-US" dirty="0"/>
              <a:t>使用右值引用作為參數的構造函數叫做移動構造函數</a:t>
            </a:r>
          </a:p>
          <a:p>
            <a:pPr lvl="2"/>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t>
            </a:r>
            <a:r>
              <a:rPr kumimoji="1" lang="en-US" altLang="zh-CN" dirty="0" err="1">
                <a:latin typeface="Consolas" charset="0"/>
                <a:ea typeface="Consolas" charset="0"/>
                <a:cs typeface="Consolas" charset="0"/>
              </a:rPr>
              <a:t>ClassName</a:t>
            </a:r>
            <a:r>
              <a:rPr kumimoji="1" lang="en-US" altLang="zh-CN" dirty="0">
                <a:latin typeface="Consolas" charset="0"/>
                <a:ea typeface="Consolas" charset="0"/>
                <a:cs typeface="Consolas" charset="0"/>
              </a:rPr>
              <a:t>&amp;&amp; </a:t>
            </a:r>
            <a:r>
              <a:rPr kumimoji="1" lang="en-US" altLang="zh-CN" dirty="0" err="1">
                <a:latin typeface="Consolas" charset="0"/>
                <a:ea typeface="Consolas" charset="0"/>
                <a:cs typeface="Consolas" charset="0"/>
              </a:rPr>
              <a:t>VariableName</a:t>
            </a:r>
            <a:r>
              <a:rPr kumimoji="1" lang="en-US" altLang="zh-CN" dirty="0">
                <a:latin typeface="Consolas" charset="0"/>
                <a:ea typeface="Consolas" charset="0"/>
                <a:cs typeface="Consolas" charset="0"/>
              </a:rPr>
              <a:t>);</a:t>
            </a:r>
            <a:endParaRPr kumimoji="1" lang="zh-CN" altLang="en-US" dirty="0">
              <a:latin typeface="Consolas" charset="0"/>
              <a:ea typeface="Consolas" charset="0"/>
              <a:cs typeface="Consolas" charset="0"/>
            </a:endParaRPr>
          </a:p>
          <a:p>
            <a:pPr lvl="1"/>
            <a:r>
              <a:rPr kumimoji="1" lang="zh-CN" altLang="en-US" dirty="0">
                <a:latin typeface="STKaiti" charset="-122"/>
                <a:ea typeface="STKaiti" charset="-122"/>
                <a:cs typeface="STKaiti" charset="-122"/>
              </a:rPr>
              <a:t>對於一些即將析構的臨時類，移動構造函數</a:t>
            </a:r>
            <a:r>
              <a:rPr kumimoji="1" lang="zh-CN" altLang="en-US" dirty="0">
                <a:solidFill>
                  <a:srgbClr val="FF0000"/>
                </a:solidFill>
                <a:latin typeface="STKaiti" charset="-122"/>
                <a:ea typeface="STKaiti" charset="-122"/>
                <a:cs typeface="STKaiti" charset="-122"/>
              </a:rPr>
              <a:t>直接利用</a:t>
            </a:r>
            <a:r>
              <a:rPr kumimoji="1" lang="zh-CN" altLang="en-US" dirty="0">
                <a:latin typeface="STKaiti" charset="-122"/>
                <a:ea typeface="STKaiti" charset="-122"/>
                <a:cs typeface="STKaiti" charset="-122"/>
              </a:rPr>
              <a:t>了原來臨時物件中的</a:t>
            </a:r>
            <a:r>
              <a:rPr kumimoji="1" lang="zh-CN" altLang="en-US" dirty="0">
                <a:solidFill>
                  <a:srgbClr val="FF0000"/>
                </a:solidFill>
                <a:latin typeface="STKaiti" charset="-122"/>
                <a:ea typeface="STKaiti" charset="-122"/>
                <a:cs typeface="STKaiti" charset="-122"/>
              </a:rPr>
              <a:t>堆記憶體</a:t>
            </a:r>
            <a:r>
              <a:rPr kumimoji="1" lang="zh-CN" altLang="en-US" dirty="0">
                <a:latin typeface="STKaiti" charset="-122"/>
                <a:ea typeface="STKaiti" charset="-122"/>
                <a:cs typeface="STKaiti" charset="-122"/>
              </a:rPr>
              <a:t>，新的物件無需開闢記憶體，臨時物件無需釋放記憶體，從而大大</a:t>
            </a:r>
            <a:r>
              <a:rPr kumimoji="1" lang="zh-CN" altLang="en-US" dirty="0">
                <a:solidFill>
                  <a:srgbClr val="FF0000"/>
                </a:solidFill>
                <a:latin typeface="STKaiti" charset="-122"/>
                <a:ea typeface="STKaiti" charset="-122"/>
                <a:cs typeface="STKaiti" charset="-122"/>
              </a:rPr>
              <a:t>提高計算效率</a:t>
            </a:r>
            <a:r>
              <a:rPr kumimoji="1" lang="zh-CN" altLang="en-US" dirty="0">
                <a:latin typeface="STKaiti" charset="-122"/>
                <a:ea typeface="STKaiti" charset="-122"/>
                <a:cs typeface="STKaiti" charset="-122"/>
              </a:rPr>
              <a:t>。</a:t>
            </a:r>
          </a:p>
          <a:p>
            <a:pPr lvl="1"/>
            <a:endParaRPr lang="zh-CN" altLang="en-US" dirty="0"/>
          </a:p>
        </p:txBody>
      </p:sp>
      <p:grpSp>
        <p:nvGrpSpPr>
          <p:cNvPr id="6" name="组 37">
            <a:extLst>
              <a:ext uri="{FF2B5EF4-FFF2-40B4-BE49-F238E27FC236}">
                <a16:creationId xmlns:a16="http://schemas.microsoft.com/office/drawing/2014/main" id="{33ED453B-159C-8640-85CA-C6C6A45F1D50}"/>
              </a:ext>
            </a:extLst>
          </p:cNvPr>
          <p:cNvGrpSpPr/>
          <p:nvPr/>
        </p:nvGrpSpPr>
        <p:grpSpPr>
          <a:xfrm>
            <a:off x="467544" y="4653136"/>
            <a:ext cx="4320480" cy="1584176"/>
            <a:chOff x="906706" y="1698393"/>
            <a:chExt cx="4320480" cy="1584176"/>
          </a:xfrm>
        </p:grpSpPr>
        <p:grpSp>
          <p:nvGrpSpPr>
            <p:cNvPr id="7" name="组 20">
              <a:extLst>
                <a:ext uri="{FF2B5EF4-FFF2-40B4-BE49-F238E27FC236}">
                  <a16:creationId xmlns:a16="http://schemas.microsoft.com/office/drawing/2014/main" id="{CB9A29F5-0A86-1549-ACB2-41F89290F909}"/>
                </a:ext>
              </a:extLst>
            </p:cNvPr>
            <p:cNvGrpSpPr/>
            <p:nvPr/>
          </p:nvGrpSpPr>
          <p:grpSpPr>
            <a:xfrm>
              <a:off x="906706" y="1698393"/>
              <a:ext cx="1944216" cy="504056"/>
              <a:chOff x="1043608" y="1844824"/>
              <a:chExt cx="1944216" cy="504056"/>
            </a:xfrm>
          </p:grpSpPr>
          <p:sp>
            <p:nvSpPr>
              <p:cNvPr id="20" name="矩形 34">
                <a:extLst>
                  <a:ext uri="{FF2B5EF4-FFF2-40B4-BE49-F238E27FC236}">
                    <a16:creationId xmlns:a16="http://schemas.microsoft.com/office/drawing/2014/main" id="{B4EE00E2-EDEF-4246-99F4-3A3AA7098951}"/>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1" name="文本框 35">
                <a:extLst>
                  <a:ext uri="{FF2B5EF4-FFF2-40B4-BE49-F238E27FC236}">
                    <a16:creationId xmlns:a16="http://schemas.microsoft.com/office/drawing/2014/main" id="{9EE32C2C-76BA-F044-94BA-AAEB627FF2EB}"/>
                  </a:ext>
                </a:extLst>
              </p:cNvPr>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臨時對象</a:t>
                </a:r>
              </a:p>
            </p:txBody>
          </p:sp>
        </p:grpSp>
        <p:grpSp>
          <p:nvGrpSpPr>
            <p:cNvPr id="8" name="组 21">
              <a:extLst>
                <a:ext uri="{FF2B5EF4-FFF2-40B4-BE49-F238E27FC236}">
                  <a16:creationId xmlns:a16="http://schemas.microsoft.com/office/drawing/2014/main" id="{9CBE60AB-6CCB-D348-9739-8780147A0995}"/>
                </a:ext>
              </a:extLst>
            </p:cNvPr>
            <p:cNvGrpSpPr/>
            <p:nvPr/>
          </p:nvGrpSpPr>
          <p:grpSpPr>
            <a:xfrm>
              <a:off x="927829" y="2778513"/>
              <a:ext cx="2067109" cy="504056"/>
              <a:chOff x="1043608" y="1844824"/>
              <a:chExt cx="2067109" cy="504056"/>
            </a:xfrm>
          </p:grpSpPr>
          <p:sp>
            <p:nvSpPr>
              <p:cNvPr id="18" name="矩形 32">
                <a:extLst>
                  <a:ext uri="{FF2B5EF4-FFF2-40B4-BE49-F238E27FC236}">
                    <a16:creationId xmlns:a16="http://schemas.microsoft.com/office/drawing/2014/main" id="{BED32842-1C4C-6B41-85CD-ECB84A7DE3CD}"/>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9" name="文本框 33">
                <a:extLst>
                  <a:ext uri="{FF2B5EF4-FFF2-40B4-BE49-F238E27FC236}">
                    <a16:creationId xmlns:a16="http://schemas.microsoft.com/office/drawing/2014/main" id="{174368AC-4340-2246-8A4D-3203140D8C19}"/>
                  </a:ext>
                </a:extLst>
              </p:cNvPr>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grpSp>
          <p:nvGrpSpPr>
            <p:cNvPr id="9" name="组 22">
              <a:extLst>
                <a:ext uri="{FF2B5EF4-FFF2-40B4-BE49-F238E27FC236}">
                  <a16:creationId xmlns:a16="http://schemas.microsoft.com/office/drawing/2014/main" id="{E92ABD85-9883-0A4A-9EED-F8FA6B356B70}"/>
                </a:ext>
              </a:extLst>
            </p:cNvPr>
            <p:cNvGrpSpPr/>
            <p:nvPr/>
          </p:nvGrpSpPr>
          <p:grpSpPr>
            <a:xfrm>
              <a:off x="3138954" y="1698393"/>
              <a:ext cx="2088232" cy="504056"/>
              <a:chOff x="1043608" y="1844824"/>
              <a:chExt cx="2088232" cy="504056"/>
            </a:xfrm>
          </p:grpSpPr>
          <p:sp>
            <p:nvSpPr>
              <p:cNvPr id="16" name="矩形 30">
                <a:extLst>
                  <a:ext uri="{FF2B5EF4-FFF2-40B4-BE49-F238E27FC236}">
                    <a16:creationId xmlns:a16="http://schemas.microsoft.com/office/drawing/2014/main" id="{93167DF2-F44B-5D44-A341-4F28ADC23294}"/>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7" name="文本框 31">
                <a:extLst>
                  <a:ext uri="{FF2B5EF4-FFF2-40B4-BE49-F238E27FC236}">
                    <a16:creationId xmlns:a16="http://schemas.microsoft.com/office/drawing/2014/main" id="{687C98A7-06D7-7148-ACF2-669307C0E43C}"/>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新對象</a:t>
                </a:r>
              </a:p>
            </p:txBody>
          </p:sp>
        </p:grpSp>
        <p:cxnSp>
          <p:nvCxnSpPr>
            <p:cNvPr id="10" name="直线箭头连接符 23">
              <a:extLst>
                <a:ext uri="{FF2B5EF4-FFF2-40B4-BE49-F238E27FC236}">
                  <a16:creationId xmlns:a16="http://schemas.microsoft.com/office/drawing/2014/main" id="{25350D31-8433-1D42-8B5D-945C805A6BAD}"/>
                </a:ext>
              </a:extLst>
            </p:cNvPr>
            <p:cNvCxnSpPr>
              <a:endCxn id="18"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24">
              <a:extLst>
                <a:ext uri="{FF2B5EF4-FFF2-40B4-BE49-F238E27FC236}">
                  <a16:creationId xmlns:a16="http://schemas.microsoft.com/office/drawing/2014/main" id="{9706D5AC-E60A-EC44-980A-A22702058685}"/>
                </a:ext>
              </a:extLst>
            </p:cNvPr>
            <p:cNvCxnSpPr>
              <a:stCxn id="8"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 name="组 32">
              <a:extLst>
                <a:ext uri="{FF2B5EF4-FFF2-40B4-BE49-F238E27FC236}">
                  <a16:creationId xmlns:a16="http://schemas.microsoft.com/office/drawing/2014/main" id="{C0918111-3921-9843-A601-5330F7F30508}"/>
                </a:ext>
              </a:extLst>
            </p:cNvPr>
            <p:cNvGrpSpPr/>
            <p:nvPr/>
          </p:nvGrpSpPr>
          <p:grpSpPr>
            <a:xfrm>
              <a:off x="3152963" y="2774604"/>
              <a:ext cx="2074223" cy="504056"/>
              <a:chOff x="1043608" y="1844824"/>
              <a:chExt cx="2074223" cy="504056"/>
            </a:xfrm>
          </p:grpSpPr>
          <p:sp>
            <p:nvSpPr>
              <p:cNvPr id="14" name="矩形 28">
                <a:extLst>
                  <a:ext uri="{FF2B5EF4-FFF2-40B4-BE49-F238E27FC236}">
                    <a16:creationId xmlns:a16="http://schemas.microsoft.com/office/drawing/2014/main" id="{2B35B580-3B8C-0740-B534-E2087D319C96}"/>
                  </a:ext>
                </a:extLst>
              </p:cNvPr>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5" name="文本框 29">
                <a:extLst>
                  <a:ext uri="{FF2B5EF4-FFF2-40B4-BE49-F238E27FC236}">
                    <a16:creationId xmlns:a16="http://schemas.microsoft.com/office/drawing/2014/main" id="{860594FD-E185-EC40-A39D-8BBBDB5323E1}"/>
                  </a:ext>
                </a:extLst>
              </p:cNvPr>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cxnSp>
          <p:nvCxnSpPr>
            <p:cNvPr id="13" name="直线箭头连接符 36">
              <a:extLst>
                <a:ext uri="{FF2B5EF4-FFF2-40B4-BE49-F238E27FC236}">
                  <a16:creationId xmlns:a16="http://schemas.microsoft.com/office/drawing/2014/main" id="{11CABF0A-8DA5-5E4D-9A87-497AFAE25347}"/>
                </a:ext>
              </a:extLst>
            </p:cNvPr>
            <p:cNvCxnSpPr>
              <a:stCxn id="16"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文本框 37">
            <a:extLst>
              <a:ext uri="{FF2B5EF4-FFF2-40B4-BE49-F238E27FC236}">
                <a16:creationId xmlns:a16="http://schemas.microsoft.com/office/drawing/2014/main" id="{DF98D739-AF2A-EE42-A64F-AF1FD4DF5B84}"/>
              </a:ext>
            </a:extLst>
          </p:cNvPr>
          <p:cNvSpPr txBox="1"/>
          <p:nvPr/>
        </p:nvSpPr>
        <p:spPr>
          <a:xfrm>
            <a:off x="459582" y="4085764"/>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拷貝構造函數</a:t>
            </a:r>
          </a:p>
        </p:txBody>
      </p:sp>
      <p:grpSp>
        <p:nvGrpSpPr>
          <p:cNvPr id="23" name="组 18">
            <a:extLst>
              <a:ext uri="{FF2B5EF4-FFF2-40B4-BE49-F238E27FC236}">
                <a16:creationId xmlns:a16="http://schemas.microsoft.com/office/drawing/2014/main" id="{65CC6628-ED41-8E4E-B1AB-8166A30EDCFB}"/>
              </a:ext>
            </a:extLst>
          </p:cNvPr>
          <p:cNvGrpSpPr/>
          <p:nvPr/>
        </p:nvGrpSpPr>
        <p:grpSpPr>
          <a:xfrm>
            <a:off x="5004048" y="4649227"/>
            <a:ext cx="4320480" cy="1584176"/>
            <a:chOff x="1043608" y="1844824"/>
            <a:chExt cx="4320480" cy="1584176"/>
          </a:xfrm>
        </p:grpSpPr>
        <p:grpSp>
          <p:nvGrpSpPr>
            <p:cNvPr id="24" name="组 5">
              <a:extLst>
                <a:ext uri="{FF2B5EF4-FFF2-40B4-BE49-F238E27FC236}">
                  <a16:creationId xmlns:a16="http://schemas.microsoft.com/office/drawing/2014/main" id="{61C35571-532A-5245-A05C-77D50EBF6AF9}"/>
                </a:ext>
              </a:extLst>
            </p:cNvPr>
            <p:cNvGrpSpPr/>
            <p:nvPr/>
          </p:nvGrpSpPr>
          <p:grpSpPr>
            <a:xfrm>
              <a:off x="1043608" y="1844824"/>
              <a:ext cx="1944624" cy="504056"/>
              <a:chOff x="1043608" y="1844824"/>
              <a:chExt cx="1944624" cy="504056"/>
            </a:xfrm>
          </p:grpSpPr>
          <p:sp>
            <p:nvSpPr>
              <p:cNvPr id="34" name="矩形 18">
                <a:extLst>
                  <a:ext uri="{FF2B5EF4-FFF2-40B4-BE49-F238E27FC236}">
                    <a16:creationId xmlns:a16="http://schemas.microsoft.com/office/drawing/2014/main" id="{1B7887F7-348A-EB41-8CEE-9B69705DEEC5}"/>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5" name="文本框 19">
                <a:extLst>
                  <a:ext uri="{FF2B5EF4-FFF2-40B4-BE49-F238E27FC236}">
                    <a16:creationId xmlns:a16="http://schemas.microsoft.com/office/drawing/2014/main" id="{AD4A385D-0BC3-614E-B860-D29782B7207C}"/>
                  </a:ext>
                </a:extLst>
              </p:cNvPr>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臨時對象</a:t>
                </a:r>
              </a:p>
            </p:txBody>
          </p:sp>
        </p:grpSp>
        <p:grpSp>
          <p:nvGrpSpPr>
            <p:cNvPr id="25" name="组 6">
              <a:extLst>
                <a:ext uri="{FF2B5EF4-FFF2-40B4-BE49-F238E27FC236}">
                  <a16:creationId xmlns:a16="http://schemas.microsoft.com/office/drawing/2014/main" id="{3814D197-8E55-4C45-A9EC-2E097E0302C5}"/>
                </a:ext>
              </a:extLst>
            </p:cNvPr>
            <p:cNvGrpSpPr/>
            <p:nvPr/>
          </p:nvGrpSpPr>
          <p:grpSpPr>
            <a:xfrm>
              <a:off x="1064731" y="2924944"/>
              <a:ext cx="2067517" cy="504056"/>
              <a:chOff x="1043608" y="1844824"/>
              <a:chExt cx="2067517" cy="504056"/>
            </a:xfrm>
          </p:grpSpPr>
          <p:sp>
            <p:nvSpPr>
              <p:cNvPr id="32" name="矩形 16">
                <a:extLst>
                  <a:ext uri="{FF2B5EF4-FFF2-40B4-BE49-F238E27FC236}">
                    <a16:creationId xmlns:a16="http://schemas.microsoft.com/office/drawing/2014/main" id="{DEA11909-BEC7-6043-91AC-C03E48AE5EB7}"/>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3" name="文本框 17">
                <a:extLst>
                  <a:ext uri="{FF2B5EF4-FFF2-40B4-BE49-F238E27FC236}">
                    <a16:creationId xmlns:a16="http://schemas.microsoft.com/office/drawing/2014/main" id="{BBF3B29C-5691-D44E-A0E0-711DD3958CCD}"/>
                  </a:ext>
                </a:extLst>
              </p:cNvPr>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堆記憶體</a:t>
                </a:r>
              </a:p>
            </p:txBody>
          </p:sp>
        </p:grpSp>
        <p:grpSp>
          <p:nvGrpSpPr>
            <p:cNvPr id="26" name="组 9">
              <a:extLst>
                <a:ext uri="{FF2B5EF4-FFF2-40B4-BE49-F238E27FC236}">
                  <a16:creationId xmlns:a16="http://schemas.microsoft.com/office/drawing/2014/main" id="{EDC3B9A2-9069-CA45-A959-CC28B9C7FF40}"/>
                </a:ext>
              </a:extLst>
            </p:cNvPr>
            <p:cNvGrpSpPr/>
            <p:nvPr/>
          </p:nvGrpSpPr>
          <p:grpSpPr>
            <a:xfrm>
              <a:off x="3275856" y="1844824"/>
              <a:ext cx="2088232" cy="504056"/>
              <a:chOff x="1043608" y="1844824"/>
              <a:chExt cx="2088232" cy="504056"/>
            </a:xfrm>
          </p:grpSpPr>
          <p:sp>
            <p:nvSpPr>
              <p:cNvPr id="30" name="矩形 14">
                <a:extLst>
                  <a:ext uri="{FF2B5EF4-FFF2-40B4-BE49-F238E27FC236}">
                    <a16:creationId xmlns:a16="http://schemas.microsoft.com/office/drawing/2014/main" id="{987503DC-5D71-5E42-850B-2492BA1B5E2F}"/>
                  </a:ext>
                </a:extLst>
              </p:cNvPr>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1" name="文本框 15">
                <a:extLst>
                  <a:ext uri="{FF2B5EF4-FFF2-40B4-BE49-F238E27FC236}">
                    <a16:creationId xmlns:a16="http://schemas.microsoft.com/office/drawing/2014/main" id="{322DE378-B1DC-0E41-A3B8-1CBEA66EFD0A}"/>
                  </a:ext>
                </a:extLst>
              </p:cNvPr>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新對象</a:t>
                </a:r>
              </a:p>
            </p:txBody>
          </p:sp>
        </p:grpSp>
        <p:cxnSp>
          <p:nvCxnSpPr>
            <p:cNvPr id="27" name="直线箭头连接符 13">
              <a:extLst>
                <a:ext uri="{FF2B5EF4-FFF2-40B4-BE49-F238E27FC236}">
                  <a16:creationId xmlns:a16="http://schemas.microsoft.com/office/drawing/2014/main" id="{956817BA-EE48-4543-AC59-D4236D5075BD}"/>
                </a:ext>
              </a:extLst>
            </p:cNvPr>
            <p:cNvCxnSpPr>
              <a:endCxn id="30"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15">
              <a:extLst>
                <a:ext uri="{FF2B5EF4-FFF2-40B4-BE49-F238E27FC236}">
                  <a16:creationId xmlns:a16="http://schemas.microsoft.com/office/drawing/2014/main" id="{321234B4-195D-2D4D-B087-374216E75C8E}"/>
                </a:ext>
              </a:extLst>
            </p:cNvPr>
            <p:cNvCxnSpPr>
              <a:stCxn id="34"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17">
              <a:extLst>
                <a:ext uri="{FF2B5EF4-FFF2-40B4-BE49-F238E27FC236}">
                  <a16:creationId xmlns:a16="http://schemas.microsoft.com/office/drawing/2014/main" id="{8504725E-9BB3-F247-9195-683C403C1231}"/>
                </a:ext>
              </a:extLst>
            </p:cNvPr>
            <p:cNvCxnSpPr>
              <a:stCxn id="30"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文本框 36">
            <a:extLst>
              <a:ext uri="{FF2B5EF4-FFF2-40B4-BE49-F238E27FC236}">
                <a16:creationId xmlns:a16="http://schemas.microsoft.com/office/drawing/2014/main" id="{7EA71E1E-33DD-B348-9B6B-8382B47BA430}"/>
              </a:ext>
            </a:extLst>
          </p:cNvPr>
          <p:cNvSpPr txBox="1"/>
          <p:nvPr/>
        </p:nvSpPr>
        <p:spPr>
          <a:xfrm>
            <a:off x="5004048" y="4091618"/>
            <a:ext cx="2577407" cy="400110"/>
          </a:xfrm>
          <a:prstGeom prst="rect">
            <a:avLst/>
          </a:prstGeom>
          <a:noFill/>
        </p:spPr>
        <p:txBody>
          <a:bodyPr wrap="square" rtlCol="0">
            <a:spAutoFit/>
          </a:bodyPr>
          <a:lstStyle/>
          <a:p>
            <a:r>
              <a:rPr kumimoji="1" lang="zh-CN" altLang="en-US" sz="2000" b="1" dirty="0">
                <a:solidFill>
                  <a:srgbClr val="003366"/>
                </a:solidFill>
                <a:latin typeface="STKaiti" charset="-122"/>
                <a:ea typeface="STKaiti" charset="-122"/>
                <a:cs typeface="STKaiti" charset="-122"/>
              </a:rPr>
              <a:t>移動構造函數</a:t>
            </a:r>
          </a:p>
        </p:txBody>
      </p:sp>
    </p:spTree>
    <p:extLst>
      <p:ext uri="{BB962C8B-B14F-4D97-AF65-F5344CB8AC3E}">
        <p14:creationId xmlns:p14="http://schemas.microsoft.com/office/powerpoint/2010/main" val="86598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294F4-9B7B-4B88-82D6-E1158FECF8FD}"/>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C4EDDF3D-856D-415A-9AC6-D34E4BE24816}"/>
              </a:ext>
            </a:extLst>
          </p:cNvPr>
          <p:cNvSpPr>
            <a:spLocks noGrp="1"/>
          </p:cNvSpPr>
          <p:nvPr>
            <p:ph idx="1"/>
          </p:nvPr>
        </p:nvSpPr>
        <p:spPr/>
        <p:txBody>
          <a:bodyPr/>
          <a:lstStyle/>
          <a:p>
            <a:r>
              <a:rPr lang="zh-CN" altLang="en-US" dirty="0"/>
              <a:t>編譯、連結</a:t>
            </a:r>
            <a:endParaRPr lang="en-US" altLang="zh-CN" dirty="0"/>
          </a:p>
          <a:p>
            <a:pPr lvl="1"/>
            <a:r>
              <a:rPr lang="zh-CN" altLang="en-US" dirty="0"/>
              <a:t>編譯：生成目的模組（</a:t>
            </a:r>
            <a:r>
              <a:rPr lang="en-US" altLang="zh-CN" dirty="0"/>
              <a:t>.o/.obj</a:t>
            </a:r>
            <a:r>
              <a:rPr lang="zh-CN" altLang="en-US" dirty="0"/>
              <a:t>）</a:t>
            </a:r>
            <a:endParaRPr lang="en-US" altLang="zh-CN" dirty="0"/>
          </a:p>
          <a:p>
            <a:pPr lvl="1"/>
            <a:r>
              <a:rPr lang="zh-CN" altLang="en-US" dirty="0"/>
              <a:t>連結：連結目的模組，形成可執行程式；外部函數的定義（實現）被尋找和添加</a:t>
            </a:r>
            <a:endParaRPr lang="en-US" altLang="zh-CN" dirty="0"/>
          </a:p>
          <a:p>
            <a:pPr lvl="1"/>
            <a:endParaRPr lang="en-US" altLang="zh-CN" dirty="0"/>
          </a:p>
          <a:p>
            <a:endParaRPr lang="en-US" altLang="zh-CN" dirty="0"/>
          </a:p>
        </p:txBody>
      </p:sp>
      <p:pic>
        <p:nvPicPr>
          <p:cNvPr id="4" name="图片 3">
            <a:extLst>
              <a:ext uri="{FF2B5EF4-FFF2-40B4-BE49-F238E27FC236}">
                <a16:creationId xmlns:a16="http://schemas.microsoft.com/office/drawing/2014/main" id="{9F898D45-BCF5-46EF-B4DE-EE95BB4B4A05}"/>
              </a:ext>
            </a:extLst>
          </p:cNvPr>
          <p:cNvPicPr>
            <a:picLocks noChangeAspect="1"/>
          </p:cNvPicPr>
          <p:nvPr/>
        </p:nvPicPr>
        <p:blipFill>
          <a:blip r:embed="rId2"/>
          <a:stretch>
            <a:fillRect/>
          </a:stretch>
        </p:blipFill>
        <p:spPr>
          <a:xfrm>
            <a:off x="2024261" y="3431537"/>
            <a:ext cx="5256584" cy="2762884"/>
          </a:xfrm>
          <a:prstGeom prst="rect">
            <a:avLst/>
          </a:prstGeom>
        </p:spPr>
      </p:pic>
    </p:spTree>
    <p:extLst>
      <p:ext uri="{BB962C8B-B14F-4D97-AF65-F5344CB8AC3E}">
        <p14:creationId xmlns:p14="http://schemas.microsoft.com/office/powerpoint/2010/main" val="2820230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引用與複製</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en-US" altLang="zh-CN" dirty="0"/>
              <a:t>std::move</a:t>
            </a:r>
          </a:p>
          <a:p>
            <a:pPr lvl="1"/>
            <a:r>
              <a:rPr lang="zh-CN" altLang="en-US" dirty="0"/>
              <a:t>移動構造函數加快了右值初始化的構造速度</a:t>
            </a:r>
            <a:endParaRPr lang="en-US" altLang="zh-CN" dirty="0"/>
          </a:p>
          <a:p>
            <a:pPr lvl="1"/>
            <a:r>
              <a:rPr lang="zh-CN" altLang="en-US" dirty="0"/>
              <a:t>使用</a:t>
            </a:r>
            <a:r>
              <a:rPr lang="en-US" altLang="zh-CN" dirty="0"/>
              <a:t>move</a:t>
            </a:r>
            <a:r>
              <a:rPr lang="zh-CN" altLang="en-US" dirty="0"/>
              <a:t>函數則可以使用移動構造函數，加快左值初始化的構造速度</a:t>
            </a:r>
            <a:endParaRPr lang="en-US" altLang="zh-CN" dirty="0"/>
          </a:p>
          <a:p>
            <a:pPr lvl="1"/>
            <a:r>
              <a:rPr lang="zh-CN" altLang="en-US" dirty="0"/>
              <a:t>本身只進行類型轉換（左值轉換成右值），對於物件本身的操作在移動構造函數中進行</a:t>
            </a:r>
            <a:endParaRPr lang="en-US" altLang="zh-CN" dirty="0"/>
          </a:p>
          <a:p>
            <a:pPr lvl="1"/>
            <a:endParaRPr lang="en-US" altLang="zh-CN" dirty="0"/>
          </a:p>
        </p:txBody>
      </p:sp>
      <p:sp>
        <p:nvSpPr>
          <p:cNvPr id="4" name="Text Box 2">
            <a:extLst>
              <a:ext uri="{FF2B5EF4-FFF2-40B4-BE49-F238E27FC236}">
                <a16:creationId xmlns:a16="http://schemas.microsoft.com/office/drawing/2014/main" id="{89933AD3-92B1-3D48-B9C4-E650E9766D48}"/>
              </a:ext>
            </a:extLst>
          </p:cNvPr>
          <p:cNvSpPr txBox="1">
            <a:spLocks noChangeArrowheads="1"/>
          </p:cNvSpPr>
          <p:nvPr/>
        </p:nvSpPr>
        <p:spPr bwMode="auto">
          <a:xfrm>
            <a:off x="712492" y="4302481"/>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輸出 </a:t>
            </a:r>
            <a:r>
              <a:rPr kumimoji="0" lang="en-US" altLang="zh-CN" sz="2000" b="1" dirty="0"/>
              <a:t>Hello</a:t>
            </a:r>
          </a:p>
        </p:txBody>
      </p:sp>
      <p:sp>
        <p:nvSpPr>
          <p:cNvPr id="5" name="Text Box 2">
            <a:extLst>
              <a:ext uri="{FF2B5EF4-FFF2-40B4-BE49-F238E27FC236}">
                <a16:creationId xmlns:a16="http://schemas.microsoft.com/office/drawing/2014/main" id="{A6BFFACA-C413-AB41-8DDE-06E5FEBFF178}"/>
              </a:ext>
            </a:extLst>
          </p:cNvPr>
          <p:cNvSpPr txBox="1">
            <a:spLocks noChangeArrowheads="1"/>
          </p:cNvSpPr>
          <p:nvPr/>
        </p:nvSpPr>
        <p:spPr bwMode="auto">
          <a:xfrm>
            <a:off x="4652553" y="4302480"/>
            <a:ext cx="45354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t>std::string str = "Hello";</a:t>
            </a:r>
          </a:p>
          <a:p>
            <a:pPr eaLnBrk="1" hangingPunct="1">
              <a:spcBef>
                <a:spcPct val="50000"/>
              </a:spcBef>
            </a:pPr>
            <a:r>
              <a:rPr kumimoji="0" lang="en-US" altLang="zh-CN" sz="2000" b="1" dirty="0"/>
              <a:t>std::string</a:t>
            </a:r>
            <a:r>
              <a:rPr kumimoji="0" lang="zh-CN" altLang="en-US" sz="2000" b="1" dirty="0"/>
              <a:t> </a:t>
            </a:r>
            <a:r>
              <a:rPr kumimoji="0" lang="en-US" altLang="zh-CN" sz="2000" b="1" dirty="0"/>
              <a:t>str2</a:t>
            </a:r>
            <a:r>
              <a:rPr kumimoji="0" lang="zh-CN" altLang="en-US" sz="2000" b="1" dirty="0"/>
              <a:t> </a:t>
            </a:r>
            <a:r>
              <a:rPr kumimoji="0" lang="en-US" altLang="zh-CN" sz="2000" b="1" dirty="0"/>
              <a:t>=</a:t>
            </a:r>
            <a:r>
              <a:rPr kumimoji="0" lang="zh-CN" altLang="en-US" sz="2000" b="1" dirty="0"/>
              <a:t> </a:t>
            </a:r>
            <a:r>
              <a:rPr kumimoji="0" lang="en-US" altLang="zh-CN" sz="2000" b="1" dirty="0"/>
              <a:t>std::move(str);</a:t>
            </a:r>
          </a:p>
          <a:p>
            <a:pPr eaLnBrk="1" hangingPunct="1">
              <a:spcBef>
                <a:spcPct val="50000"/>
              </a:spcBef>
            </a:pPr>
            <a:r>
              <a:rPr kumimoji="0" lang="en-US" altLang="zh-CN" sz="2000" b="1" dirty="0" err="1"/>
              <a:t>cout</a:t>
            </a:r>
            <a:r>
              <a:rPr kumimoji="0" lang="en-US" altLang="zh-CN" sz="2000" b="1" dirty="0"/>
              <a:t>&lt;&lt;str;</a:t>
            </a:r>
            <a:r>
              <a:rPr kumimoji="0" lang="zh-CN" altLang="en-US" sz="2000" b="1" dirty="0"/>
              <a:t> </a:t>
            </a:r>
            <a:r>
              <a:rPr kumimoji="0" lang="en-US" altLang="zh-CN" sz="2000" b="1" dirty="0"/>
              <a:t>//</a:t>
            </a:r>
            <a:r>
              <a:rPr kumimoji="0" lang="zh-CN" altLang="en-US" sz="2000" b="1" dirty="0"/>
              <a:t> 輸出空字串</a:t>
            </a:r>
            <a:endParaRPr kumimoji="0" lang="en-US" altLang="zh-CN" sz="2000" b="1" dirty="0"/>
          </a:p>
        </p:txBody>
      </p:sp>
      <p:sp>
        <p:nvSpPr>
          <p:cNvPr id="7" name="矩形 7">
            <a:extLst>
              <a:ext uri="{FF2B5EF4-FFF2-40B4-BE49-F238E27FC236}">
                <a16:creationId xmlns:a16="http://schemas.microsoft.com/office/drawing/2014/main" id="{C2BD725C-3311-3146-84C7-5AAB1644FF91}"/>
              </a:ext>
            </a:extLst>
          </p:cNvPr>
          <p:cNvSpPr/>
          <p:nvPr/>
        </p:nvSpPr>
        <p:spPr>
          <a:xfrm>
            <a:off x="714377" y="6074132"/>
            <a:ext cx="7686015" cy="523220"/>
          </a:xfrm>
          <a:prstGeom prst="rect">
            <a:avLst/>
          </a:prstGeom>
        </p:spPr>
        <p:txBody>
          <a:bodyPr wrap="none">
            <a:spAutoFit/>
          </a:bodyPr>
          <a:lstStyle/>
          <a:p>
            <a:r>
              <a:rPr lang="zh-CN" altLang="en-US" sz="1600" b="1" dirty="0">
                <a:solidFill>
                  <a:srgbClr val="FF0000"/>
                </a:solidFill>
              </a:rPr>
              <a:t>進一步閱讀</a:t>
            </a:r>
            <a:r>
              <a:rPr lang="zh-CN" altLang="en-US" sz="1200" dirty="0"/>
              <a:t>：</a:t>
            </a:r>
            <a:endParaRPr lang="en-US" altLang="zh-CN" sz="1200" dirty="0"/>
          </a:p>
          <a:p>
            <a:r>
              <a:rPr lang="en-US" altLang="zh-CN" sz="1200" dirty="0"/>
              <a:t>https://</a:t>
            </a:r>
            <a:r>
              <a:rPr lang="en-US" altLang="zh-CN" sz="1200" dirty="0" err="1"/>
              <a:t>stackoverflow.com</a:t>
            </a:r>
            <a:r>
              <a:rPr lang="en-US" altLang="zh-CN" sz="1200" dirty="0"/>
              <a:t>/questions/13127455/what-does-the-standard-library-guarantee-about-self-move-assignment</a:t>
            </a:r>
          </a:p>
        </p:txBody>
      </p:sp>
    </p:spTree>
    <p:extLst>
      <p:ext uri="{BB962C8B-B14F-4D97-AF65-F5344CB8AC3E}">
        <p14:creationId xmlns:p14="http://schemas.microsoft.com/office/powerpoint/2010/main" val="199676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組合與繼承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物件之間的關係</a:t>
            </a:r>
            <a:endParaRPr lang="en-US" altLang="zh-CN" dirty="0"/>
          </a:p>
          <a:p>
            <a:pPr lvl="1"/>
            <a:r>
              <a:rPr lang="en-US" altLang="zh-CN" dirty="0"/>
              <a:t>has-a</a:t>
            </a:r>
            <a:r>
              <a:rPr lang="zh-CN" altLang="en-US" dirty="0"/>
              <a:t>（整體</a:t>
            </a:r>
            <a:r>
              <a:rPr lang="en-US" altLang="zh-CN" dirty="0"/>
              <a:t>-</a:t>
            </a:r>
            <a:r>
              <a:rPr lang="zh-CN" altLang="en-US" dirty="0"/>
              <a:t>部分）：組合</a:t>
            </a:r>
            <a:endParaRPr lang="en-US" altLang="zh-CN" dirty="0"/>
          </a:p>
          <a:p>
            <a:pPr lvl="1"/>
            <a:r>
              <a:rPr lang="en-US" altLang="zh-CN" dirty="0"/>
              <a:t>is-a</a:t>
            </a:r>
            <a:r>
              <a:rPr lang="zh-CN" altLang="en-US" dirty="0"/>
              <a:t>（一般</a:t>
            </a:r>
            <a:r>
              <a:rPr lang="en-US" altLang="zh-CN" dirty="0"/>
              <a:t>-</a:t>
            </a:r>
            <a:r>
              <a:rPr lang="zh-CN" altLang="en-US" dirty="0"/>
              <a:t>特殊）：繼承</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恰當的利用組合及繼承，可以實現代碼重用，實現增量開發</a:t>
            </a:r>
          </a:p>
        </p:txBody>
      </p:sp>
      <p:grpSp>
        <p:nvGrpSpPr>
          <p:cNvPr id="14" name="组 18">
            <a:extLst>
              <a:ext uri="{FF2B5EF4-FFF2-40B4-BE49-F238E27FC236}">
                <a16:creationId xmlns:a16="http://schemas.microsoft.com/office/drawing/2014/main" id="{64FCE2B6-CA5B-3048-A8A8-10880E1743C4}"/>
              </a:ext>
            </a:extLst>
          </p:cNvPr>
          <p:cNvGrpSpPr>
            <a:grpSpLocks noChangeAspect="1"/>
          </p:cNvGrpSpPr>
          <p:nvPr/>
        </p:nvGrpSpPr>
        <p:grpSpPr>
          <a:xfrm>
            <a:off x="1208844" y="3093952"/>
            <a:ext cx="1803014" cy="1800000"/>
            <a:chOff x="899592" y="3501008"/>
            <a:chExt cx="2808312" cy="2808312"/>
          </a:xfrm>
        </p:grpSpPr>
        <p:sp>
          <p:nvSpPr>
            <p:cNvPr id="20" name="椭圆 3">
              <a:extLst>
                <a:ext uri="{FF2B5EF4-FFF2-40B4-BE49-F238E27FC236}">
                  <a16:creationId xmlns:a16="http://schemas.microsoft.com/office/drawing/2014/main" id="{0413A419-2DBC-2642-8CA4-2BE6D9AF4687}"/>
                </a:ext>
              </a:extLst>
            </p:cNvPr>
            <p:cNvSpPr/>
            <p:nvPr/>
          </p:nvSpPr>
          <p:spPr>
            <a:xfrm>
              <a:off x="899592" y="3501008"/>
              <a:ext cx="2808312" cy="2808312"/>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4">
              <a:extLst>
                <a:ext uri="{FF2B5EF4-FFF2-40B4-BE49-F238E27FC236}">
                  <a16:creationId xmlns:a16="http://schemas.microsoft.com/office/drawing/2014/main" id="{4919E6AF-3019-EF44-9514-92F78592C38F}"/>
                </a:ext>
              </a:extLst>
            </p:cNvPr>
            <p:cNvSpPr txBox="1"/>
            <p:nvPr/>
          </p:nvSpPr>
          <p:spPr>
            <a:xfrm>
              <a:off x="1677247" y="5463505"/>
              <a:ext cx="1598610" cy="816314"/>
            </a:xfrm>
            <a:prstGeom prst="rect">
              <a:avLst/>
            </a:prstGeom>
            <a:noFill/>
          </p:spPr>
          <p:txBody>
            <a:bodyPr wrap="square" rtlCol="0">
              <a:spAutoFit/>
            </a:bodyPr>
            <a:lstStyle/>
            <a:p>
              <a:r>
                <a:rPr kumimoji="1" lang="zh-CN" altLang="en-US" sz="2800" b="1" dirty="0"/>
                <a:t>汽車</a:t>
              </a:r>
            </a:p>
          </p:txBody>
        </p:sp>
        <p:sp>
          <p:nvSpPr>
            <p:cNvPr id="22" name="圆角矩形 5">
              <a:extLst>
                <a:ext uri="{FF2B5EF4-FFF2-40B4-BE49-F238E27FC236}">
                  <a16:creationId xmlns:a16="http://schemas.microsoft.com/office/drawing/2014/main" id="{5018C694-BE61-4B4F-8E12-0CE9B7633D4F}"/>
                </a:ext>
              </a:extLst>
            </p:cNvPr>
            <p:cNvSpPr/>
            <p:nvPr/>
          </p:nvSpPr>
          <p:spPr>
            <a:xfrm>
              <a:off x="1187625" y="4617133"/>
              <a:ext cx="121287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車門</a:t>
              </a:r>
            </a:p>
          </p:txBody>
        </p:sp>
        <p:sp>
          <p:nvSpPr>
            <p:cNvPr id="23" name="平行四边形 6">
              <a:extLst>
                <a:ext uri="{FF2B5EF4-FFF2-40B4-BE49-F238E27FC236}">
                  <a16:creationId xmlns:a16="http://schemas.microsoft.com/office/drawing/2014/main" id="{1F1706D2-7479-3E48-A403-271310D48CBD}"/>
                </a:ext>
              </a:extLst>
            </p:cNvPr>
            <p:cNvSpPr/>
            <p:nvPr/>
          </p:nvSpPr>
          <p:spPr>
            <a:xfrm>
              <a:off x="2591780" y="4437112"/>
              <a:ext cx="684076" cy="936104"/>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zh-CN" altLang="en-US" dirty="0"/>
                <a:t>車窗</a:t>
              </a:r>
            </a:p>
          </p:txBody>
        </p:sp>
        <p:sp>
          <p:nvSpPr>
            <p:cNvPr id="24" name="椭圆 7">
              <a:extLst>
                <a:ext uri="{FF2B5EF4-FFF2-40B4-BE49-F238E27FC236}">
                  <a16:creationId xmlns:a16="http://schemas.microsoft.com/office/drawing/2014/main" id="{32B4F00D-2080-E14B-B4D7-0C9056FC980F}"/>
                </a:ext>
              </a:extLst>
            </p:cNvPr>
            <p:cNvSpPr/>
            <p:nvPr/>
          </p:nvSpPr>
          <p:spPr>
            <a:xfrm>
              <a:off x="1582094" y="3812132"/>
              <a:ext cx="1443309" cy="68407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引擎</a:t>
              </a:r>
            </a:p>
          </p:txBody>
        </p:sp>
      </p:grpSp>
      <p:grpSp>
        <p:nvGrpSpPr>
          <p:cNvPr id="25" name="组 38">
            <a:extLst>
              <a:ext uri="{FF2B5EF4-FFF2-40B4-BE49-F238E27FC236}">
                <a16:creationId xmlns:a16="http://schemas.microsoft.com/office/drawing/2014/main" id="{4E5F4C99-7D5F-1D47-AA87-8DA8E6DEA3B4}"/>
              </a:ext>
            </a:extLst>
          </p:cNvPr>
          <p:cNvGrpSpPr/>
          <p:nvPr/>
        </p:nvGrpSpPr>
        <p:grpSpPr>
          <a:xfrm>
            <a:off x="4355976" y="3140968"/>
            <a:ext cx="3837144" cy="1607967"/>
            <a:chOff x="4335256" y="3795522"/>
            <a:chExt cx="4612141" cy="2579116"/>
          </a:xfrm>
        </p:grpSpPr>
        <p:sp>
          <p:nvSpPr>
            <p:cNvPr id="26" name="矩形 8">
              <a:extLst>
                <a:ext uri="{FF2B5EF4-FFF2-40B4-BE49-F238E27FC236}">
                  <a16:creationId xmlns:a16="http://schemas.microsoft.com/office/drawing/2014/main" id="{B0BE3ED3-8C8F-EE47-A19F-58883AC5B785}"/>
                </a:ext>
              </a:extLst>
            </p:cNvPr>
            <p:cNvSpPr/>
            <p:nvPr/>
          </p:nvSpPr>
          <p:spPr>
            <a:xfrm>
              <a:off x="6341028" y="3795522"/>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形狀</a:t>
              </a:r>
            </a:p>
          </p:txBody>
        </p:sp>
        <p:sp>
          <p:nvSpPr>
            <p:cNvPr id="27" name="文本框 12">
              <a:extLst>
                <a:ext uri="{FF2B5EF4-FFF2-40B4-BE49-F238E27FC236}">
                  <a16:creationId xmlns:a16="http://schemas.microsoft.com/office/drawing/2014/main" id="{C666DC5A-E4A4-AE46-B608-6C93F66BCF2A}"/>
                </a:ext>
              </a:extLst>
            </p:cNvPr>
            <p:cNvSpPr txBox="1"/>
            <p:nvPr/>
          </p:nvSpPr>
          <p:spPr>
            <a:xfrm>
              <a:off x="4581334" y="5782244"/>
              <a:ext cx="893082" cy="484003"/>
            </a:xfrm>
            <a:prstGeom prst="rect">
              <a:avLst/>
            </a:prstGeom>
            <a:noFill/>
          </p:spPr>
          <p:txBody>
            <a:bodyPr wrap="square" rtlCol="0">
              <a:spAutoFit/>
            </a:bodyPr>
            <a:lstStyle/>
            <a:p>
              <a:pPr algn="ctr"/>
              <a:r>
                <a:rPr kumimoji="1" lang="zh-CN" altLang="en-US" b="1" dirty="0"/>
                <a:t>矩形</a:t>
              </a:r>
            </a:p>
          </p:txBody>
        </p:sp>
        <p:sp>
          <p:nvSpPr>
            <p:cNvPr id="28" name="文本框 16">
              <a:extLst>
                <a:ext uri="{FF2B5EF4-FFF2-40B4-BE49-F238E27FC236}">
                  <a16:creationId xmlns:a16="http://schemas.microsoft.com/office/drawing/2014/main" id="{72B6AE3C-2314-8F4B-AAE8-116F6F80E222}"/>
                </a:ext>
              </a:extLst>
            </p:cNvPr>
            <p:cNvSpPr txBox="1"/>
            <p:nvPr/>
          </p:nvSpPr>
          <p:spPr>
            <a:xfrm>
              <a:off x="6257911" y="5782244"/>
              <a:ext cx="893082" cy="592394"/>
            </a:xfrm>
            <a:prstGeom prst="rect">
              <a:avLst/>
            </a:prstGeom>
            <a:noFill/>
          </p:spPr>
          <p:txBody>
            <a:bodyPr wrap="square" rtlCol="0">
              <a:spAutoFit/>
            </a:bodyPr>
            <a:lstStyle/>
            <a:p>
              <a:pPr algn="ctr"/>
              <a:r>
                <a:rPr kumimoji="1" lang="zh-CN" altLang="en-US" b="1" dirty="0"/>
                <a:t>圓形</a:t>
              </a:r>
            </a:p>
          </p:txBody>
        </p:sp>
        <p:sp>
          <p:nvSpPr>
            <p:cNvPr id="29" name="文本框 17">
              <a:extLst>
                <a:ext uri="{FF2B5EF4-FFF2-40B4-BE49-F238E27FC236}">
                  <a16:creationId xmlns:a16="http://schemas.microsoft.com/office/drawing/2014/main" id="{761DD86D-FCAD-0741-AE6F-363078F77F32}"/>
                </a:ext>
              </a:extLst>
            </p:cNvPr>
            <p:cNvSpPr txBox="1"/>
            <p:nvPr/>
          </p:nvSpPr>
          <p:spPr>
            <a:xfrm>
              <a:off x="7617714" y="5782244"/>
              <a:ext cx="1186410" cy="484003"/>
            </a:xfrm>
            <a:prstGeom prst="rect">
              <a:avLst/>
            </a:prstGeom>
            <a:noFill/>
          </p:spPr>
          <p:txBody>
            <a:bodyPr wrap="square" rtlCol="0">
              <a:spAutoFit/>
            </a:bodyPr>
            <a:lstStyle/>
            <a:p>
              <a:pPr algn="ctr"/>
              <a:r>
                <a:rPr kumimoji="1" lang="zh-CN" altLang="en-US" b="1" dirty="0"/>
                <a:t>三角形</a:t>
              </a:r>
            </a:p>
          </p:txBody>
        </p:sp>
        <p:grpSp>
          <p:nvGrpSpPr>
            <p:cNvPr id="30" name="组 26">
              <a:extLst>
                <a:ext uri="{FF2B5EF4-FFF2-40B4-BE49-F238E27FC236}">
                  <a16:creationId xmlns:a16="http://schemas.microsoft.com/office/drawing/2014/main" id="{8712F07D-DF1B-7A4B-98B3-DABDB1A97A9F}"/>
                </a:ext>
              </a:extLst>
            </p:cNvPr>
            <p:cNvGrpSpPr/>
            <p:nvPr/>
          </p:nvGrpSpPr>
          <p:grpSpPr>
            <a:xfrm>
              <a:off x="7518299" y="5210603"/>
              <a:ext cx="1429098" cy="423240"/>
              <a:chOff x="6905064" y="6322161"/>
              <a:chExt cx="1429098" cy="423240"/>
            </a:xfrm>
          </p:grpSpPr>
          <p:sp>
            <p:nvSpPr>
              <p:cNvPr id="40" name="矩形 15">
                <a:extLst>
                  <a:ext uri="{FF2B5EF4-FFF2-40B4-BE49-F238E27FC236}">
                    <a16:creationId xmlns:a16="http://schemas.microsoft.com/office/drawing/2014/main" id="{D47D9857-65C3-7D4D-8A16-49531A37F152}"/>
                  </a:ext>
                </a:extLst>
              </p:cNvPr>
              <p:cNvSpPr/>
              <p:nvPr/>
            </p:nvSpPr>
            <p:spPr>
              <a:xfrm>
                <a:off x="7598349" y="6322161"/>
                <a:ext cx="735813" cy="42324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41" name="矩形 22">
                <a:extLst>
                  <a:ext uri="{FF2B5EF4-FFF2-40B4-BE49-F238E27FC236}">
                    <a16:creationId xmlns:a16="http://schemas.microsoft.com/office/drawing/2014/main" id="{D81FF36C-638E-1444-8071-CBC9A47F082D}"/>
                  </a:ext>
                </a:extLst>
              </p:cNvPr>
              <p:cNvSpPr/>
              <p:nvPr/>
            </p:nvSpPr>
            <p:spPr>
              <a:xfrm>
                <a:off x="6905064" y="6322161"/>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形狀</a:t>
                </a:r>
              </a:p>
            </p:txBody>
          </p:sp>
        </p:grpSp>
        <p:grpSp>
          <p:nvGrpSpPr>
            <p:cNvPr id="31" name="组 36">
              <a:extLst>
                <a:ext uri="{FF2B5EF4-FFF2-40B4-BE49-F238E27FC236}">
                  <a16:creationId xmlns:a16="http://schemas.microsoft.com/office/drawing/2014/main" id="{0262300F-9244-484C-90EB-FDBC94688B64}"/>
                </a:ext>
              </a:extLst>
            </p:cNvPr>
            <p:cNvGrpSpPr/>
            <p:nvPr/>
          </p:nvGrpSpPr>
          <p:grpSpPr>
            <a:xfrm>
              <a:off x="6011831" y="5207930"/>
              <a:ext cx="1412467" cy="423240"/>
              <a:chOff x="6011831" y="5207930"/>
              <a:chExt cx="1412467" cy="423240"/>
            </a:xfrm>
          </p:grpSpPr>
          <p:sp>
            <p:nvSpPr>
              <p:cNvPr id="38" name="矩形 14">
                <a:extLst>
                  <a:ext uri="{FF2B5EF4-FFF2-40B4-BE49-F238E27FC236}">
                    <a16:creationId xmlns:a16="http://schemas.microsoft.com/office/drawing/2014/main" id="{028ED3ED-E788-8446-A214-50E0A4FB6A70}"/>
                  </a:ext>
                </a:extLst>
              </p:cNvPr>
              <p:cNvSpPr/>
              <p:nvPr/>
            </p:nvSpPr>
            <p:spPr>
              <a:xfrm>
                <a:off x="6695863" y="5207930"/>
                <a:ext cx="728435" cy="4232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9" name="矩形 23">
                <a:extLst>
                  <a:ext uri="{FF2B5EF4-FFF2-40B4-BE49-F238E27FC236}">
                    <a16:creationId xmlns:a16="http://schemas.microsoft.com/office/drawing/2014/main" id="{77EFC435-1BF9-D549-96D0-0730CD753A72}"/>
                  </a:ext>
                </a:extLst>
              </p:cNvPr>
              <p:cNvSpPr/>
              <p:nvPr/>
            </p:nvSpPr>
            <p:spPr>
              <a:xfrm>
                <a:off x="6011831"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形狀</a:t>
                </a:r>
              </a:p>
            </p:txBody>
          </p:sp>
        </p:grpSp>
        <p:grpSp>
          <p:nvGrpSpPr>
            <p:cNvPr id="32" name="组 37">
              <a:extLst>
                <a:ext uri="{FF2B5EF4-FFF2-40B4-BE49-F238E27FC236}">
                  <a16:creationId xmlns:a16="http://schemas.microsoft.com/office/drawing/2014/main" id="{28A3BA40-4878-2D46-986A-137A83681C88}"/>
                </a:ext>
              </a:extLst>
            </p:cNvPr>
            <p:cNvGrpSpPr/>
            <p:nvPr/>
          </p:nvGrpSpPr>
          <p:grpSpPr>
            <a:xfrm>
              <a:off x="4335256" y="5207930"/>
              <a:ext cx="1378419" cy="423240"/>
              <a:chOff x="4335256" y="5207930"/>
              <a:chExt cx="1378419" cy="423240"/>
            </a:xfrm>
          </p:grpSpPr>
          <p:sp>
            <p:nvSpPr>
              <p:cNvPr id="36" name="矩形 13">
                <a:extLst>
                  <a:ext uri="{FF2B5EF4-FFF2-40B4-BE49-F238E27FC236}">
                    <a16:creationId xmlns:a16="http://schemas.microsoft.com/office/drawing/2014/main" id="{169E81A2-60DF-4945-BD3F-BA354FE43723}"/>
                  </a:ext>
                </a:extLst>
              </p:cNvPr>
              <p:cNvSpPr/>
              <p:nvPr/>
            </p:nvSpPr>
            <p:spPr>
              <a:xfrm>
                <a:off x="5027877" y="5207930"/>
                <a:ext cx="685798" cy="4232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特性</a:t>
                </a:r>
              </a:p>
            </p:txBody>
          </p:sp>
          <p:sp>
            <p:nvSpPr>
              <p:cNvPr id="37" name="矩形 24">
                <a:extLst>
                  <a:ext uri="{FF2B5EF4-FFF2-40B4-BE49-F238E27FC236}">
                    <a16:creationId xmlns:a16="http://schemas.microsoft.com/office/drawing/2014/main" id="{125CC303-416B-DF4C-A238-B4EE4BF30531}"/>
                  </a:ext>
                </a:extLst>
              </p:cNvPr>
              <p:cNvSpPr/>
              <p:nvPr/>
            </p:nvSpPr>
            <p:spPr>
              <a:xfrm>
                <a:off x="4335256" y="5207930"/>
                <a:ext cx="692621" cy="4232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形狀</a:t>
                </a:r>
              </a:p>
            </p:txBody>
          </p:sp>
        </p:grpSp>
        <p:cxnSp>
          <p:nvCxnSpPr>
            <p:cNvPr id="33" name="直线箭头连接符 10">
              <a:extLst>
                <a:ext uri="{FF2B5EF4-FFF2-40B4-BE49-F238E27FC236}">
                  <a16:creationId xmlns:a16="http://schemas.microsoft.com/office/drawing/2014/main" id="{1EA29F59-6F75-BC49-A15B-8E802D7FCAAF}"/>
                </a:ext>
              </a:extLst>
            </p:cNvPr>
            <p:cNvCxnSpPr/>
            <p:nvPr/>
          </p:nvCxnSpPr>
          <p:spPr>
            <a:xfrm flipV="1">
              <a:off x="5027878" y="4218762"/>
              <a:ext cx="1423127"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线箭头连接符 29">
              <a:extLst>
                <a:ext uri="{FF2B5EF4-FFF2-40B4-BE49-F238E27FC236}">
                  <a16:creationId xmlns:a16="http://schemas.microsoft.com/office/drawing/2014/main" id="{4BBC296D-0859-F445-89B8-CA8E9299CBE5}"/>
                </a:ext>
              </a:extLst>
            </p:cNvPr>
            <p:cNvCxnSpPr>
              <a:endCxn id="26" idx="2"/>
            </p:cNvCxnSpPr>
            <p:nvPr/>
          </p:nvCxnSpPr>
          <p:spPr>
            <a:xfrm flipV="1">
              <a:off x="6680746" y="4218762"/>
              <a:ext cx="6593" cy="97443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线箭头连接符 30">
              <a:extLst>
                <a:ext uri="{FF2B5EF4-FFF2-40B4-BE49-F238E27FC236}">
                  <a16:creationId xmlns:a16="http://schemas.microsoft.com/office/drawing/2014/main" id="{5CB3B78F-A628-6A42-B549-0B86AE823B57}"/>
                </a:ext>
              </a:extLst>
            </p:cNvPr>
            <p:cNvCxnSpPr/>
            <p:nvPr/>
          </p:nvCxnSpPr>
          <p:spPr>
            <a:xfrm flipH="1" flipV="1">
              <a:off x="6923674" y="4218762"/>
              <a:ext cx="1263023" cy="97443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9565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組合與繼承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CN" dirty="0"/>
              <a:t>組合</a:t>
            </a:r>
            <a:r>
              <a:rPr lang="zh-CN" altLang="en-US" dirty="0"/>
              <a:t>的兩種實現方法</a:t>
            </a:r>
            <a:endParaRPr lang="en-US" altLang="zh-CN" dirty="0"/>
          </a:p>
          <a:p>
            <a:pPr lvl="1" defTabSz="914400"/>
            <a:r>
              <a:rPr kumimoji="1" lang="zh-CN" altLang="en-US" dirty="0"/>
              <a:t>已有類的對象作為新類的</a:t>
            </a:r>
            <a:r>
              <a:rPr kumimoji="1" lang="zh-CN" altLang="en-US" dirty="0">
                <a:solidFill>
                  <a:srgbClr val="FF0000"/>
                </a:solidFill>
              </a:rPr>
              <a:t>公有</a:t>
            </a:r>
            <a:r>
              <a:rPr kumimoji="1" lang="zh-CN" altLang="en-US" dirty="0"/>
              <a:t>資料成員，這樣通過允許直接訪問子物件而“提供”舊類介面</a:t>
            </a:r>
          </a:p>
          <a:p>
            <a:pPr lvl="1" defTabSz="914400"/>
            <a:r>
              <a:rPr kumimoji="1" lang="zh-CN" altLang="en-US" dirty="0"/>
              <a:t>已有類的對象作為新類的</a:t>
            </a:r>
            <a:r>
              <a:rPr kumimoji="1" lang="zh-CN" altLang="en-US" dirty="0">
                <a:solidFill>
                  <a:srgbClr val="FF0000"/>
                </a:solidFill>
              </a:rPr>
              <a:t>私有</a:t>
            </a:r>
            <a:r>
              <a:rPr kumimoji="1" lang="zh-CN" altLang="en-US" dirty="0"/>
              <a:t>資料成員。新類可以調整舊類的對外介面，可以不使用舊類原有的介面（相當於對介面作了轉換）</a:t>
            </a:r>
          </a:p>
          <a:p>
            <a:endParaRPr lang="zh-CN" altLang="en-US" dirty="0"/>
          </a:p>
        </p:txBody>
      </p:sp>
      <p:sp>
        <p:nvSpPr>
          <p:cNvPr id="42" name="Rectangle 9">
            <a:extLst>
              <a:ext uri="{FF2B5EF4-FFF2-40B4-BE49-F238E27FC236}">
                <a16:creationId xmlns:a16="http://schemas.microsoft.com/office/drawing/2014/main" id="{8AD54D23-8715-054D-9096-703827BD4A43}"/>
              </a:ext>
            </a:extLst>
          </p:cNvPr>
          <p:cNvSpPr>
            <a:spLocks noChangeArrowheads="1"/>
          </p:cNvSpPr>
          <p:nvPr/>
        </p:nvSpPr>
        <p:spPr bwMode="auto">
          <a:xfrm>
            <a:off x="4770438" y="3694942"/>
            <a:ext cx="3744912" cy="1403350"/>
          </a:xfrm>
          <a:prstGeom prst="rect">
            <a:avLst/>
          </a:prstGeom>
          <a:solidFill>
            <a:schemeClr val="bg2">
              <a:lumMod val="9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3" name="Rectangle 4">
            <a:extLst>
              <a:ext uri="{FF2B5EF4-FFF2-40B4-BE49-F238E27FC236}">
                <a16:creationId xmlns:a16="http://schemas.microsoft.com/office/drawing/2014/main" id="{04026484-789E-9447-93A2-1C0C5D2439CC}"/>
              </a:ext>
            </a:extLst>
          </p:cNvPr>
          <p:cNvSpPr>
            <a:spLocks noChangeArrowheads="1"/>
          </p:cNvSpPr>
          <p:nvPr/>
        </p:nvSpPr>
        <p:spPr bwMode="auto">
          <a:xfrm>
            <a:off x="4770438" y="3694942"/>
            <a:ext cx="3744912" cy="30241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eaLnBrk="1" hangingPunct="1">
              <a:spcBef>
                <a:spcPct val="0"/>
              </a:spcBef>
              <a:buFontTx/>
              <a:buNone/>
            </a:pPr>
            <a:endParaRPr kumimoji="0" lang="en-US" altLang="en-US" sz="1800"/>
          </a:p>
        </p:txBody>
      </p:sp>
      <p:sp>
        <p:nvSpPr>
          <p:cNvPr id="44" name="Text Box 5">
            <a:extLst>
              <a:ext uri="{FF2B5EF4-FFF2-40B4-BE49-F238E27FC236}">
                <a16:creationId xmlns:a16="http://schemas.microsoft.com/office/drawing/2014/main" id="{277434C2-661A-BC45-8C59-04A9306302C6}"/>
              </a:ext>
            </a:extLst>
          </p:cNvPr>
          <p:cNvSpPr txBox="1">
            <a:spLocks noChangeArrowheads="1"/>
          </p:cNvSpPr>
          <p:nvPr/>
        </p:nvSpPr>
        <p:spPr bwMode="auto">
          <a:xfrm>
            <a:off x="7296219" y="4333117"/>
            <a:ext cx="938077" cy="400110"/>
          </a:xfrm>
          <a:prstGeom prst="rect">
            <a:avLst/>
          </a:prstGeom>
          <a:solidFill>
            <a:schemeClr val="bg1"/>
          </a:solidFill>
          <a:ln w="28575">
            <a:noFill/>
            <a:miter lim="800000"/>
            <a:headEnd/>
            <a:tailEnd/>
          </a:ln>
        </p:spPr>
        <p:txBody>
          <a:bodyPr wrap="none">
            <a:spAutoFit/>
          </a:bodyPr>
          <a:lstStyle/>
          <a:p>
            <a:pPr algn="ctr" eaLnBrk="1" hangingPunct="1">
              <a:spcBef>
                <a:spcPct val="50000"/>
              </a:spcBef>
              <a:defRPr/>
            </a:pPr>
            <a:r>
              <a:rPr lang="zh-CN" altLang="en-US" sz="2000" b="1" dirty="0">
                <a:latin typeface="+mj-lt"/>
                <a:ea typeface="宋体" charset="-122"/>
              </a:rPr>
              <a:t>對象 </a:t>
            </a:r>
            <a:r>
              <a:rPr lang="en-US" altLang="zh-CN" sz="2000" b="1" dirty="0">
                <a:latin typeface="+mj-lt"/>
                <a:ea typeface="宋体" charset="-122"/>
              </a:rPr>
              <a:t>w</a:t>
            </a:r>
          </a:p>
        </p:txBody>
      </p:sp>
      <p:sp>
        <p:nvSpPr>
          <p:cNvPr id="45" name="Text Box 6">
            <a:extLst>
              <a:ext uri="{FF2B5EF4-FFF2-40B4-BE49-F238E27FC236}">
                <a16:creationId xmlns:a16="http://schemas.microsoft.com/office/drawing/2014/main" id="{09B0D734-73A4-F546-8071-EED7CED8D9E0}"/>
              </a:ext>
            </a:extLst>
          </p:cNvPr>
          <p:cNvSpPr txBox="1">
            <a:spLocks noChangeArrowheads="1"/>
          </p:cNvSpPr>
          <p:nvPr/>
        </p:nvSpPr>
        <p:spPr bwMode="auto">
          <a:xfrm>
            <a:off x="7319493" y="5953954"/>
            <a:ext cx="885179" cy="400110"/>
          </a:xfrm>
          <a:prstGeom prst="rect">
            <a:avLst/>
          </a:prstGeom>
          <a:solidFill>
            <a:schemeClr val="accent5">
              <a:lumMod val="60000"/>
              <a:lumOff val="40000"/>
            </a:schemeClr>
          </a:solidFill>
          <a:ln w="28575">
            <a:noFill/>
            <a:miter lim="800000"/>
            <a:headEnd/>
            <a:tailEnd/>
          </a:ln>
        </p:spPr>
        <p:txBody>
          <a:bodyPr wrap="none">
            <a:spAutoFit/>
          </a:bodyPr>
          <a:lstStyle/>
          <a:p>
            <a:pPr algn="ctr" eaLnBrk="1" hangingPunct="1">
              <a:spcBef>
                <a:spcPct val="50000"/>
              </a:spcBef>
              <a:defRPr/>
            </a:pPr>
            <a:r>
              <a:rPr lang="zh-CN" altLang="en-US" sz="2000" b="1" dirty="0">
                <a:solidFill>
                  <a:schemeClr val="bg1"/>
                </a:solidFill>
                <a:latin typeface="+mj-lt"/>
                <a:ea typeface="宋体" charset="-122"/>
              </a:rPr>
              <a:t>對象 </a:t>
            </a:r>
            <a:r>
              <a:rPr lang="en-US" altLang="zh-CN" sz="2000" b="1" dirty="0">
                <a:solidFill>
                  <a:schemeClr val="bg1"/>
                </a:solidFill>
                <a:latin typeface="+mj-lt"/>
                <a:ea typeface="宋体" charset="-122"/>
              </a:rPr>
              <a:t>e</a:t>
            </a:r>
          </a:p>
        </p:txBody>
      </p:sp>
      <p:sp>
        <p:nvSpPr>
          <p:cNvPr id="46" name="Line 7">
            <a:extLst>
              <a:ext uri="{FF2B5EF4-FFF2-40B4-BE49-F238E27FC236}">
                <a16:creationId xmlns:a16="http://schemas.microsoft.com/office/drawing/2014/main" id="{F4316E51-3CEE-9142-9418-774A708FF57A}"/>
              </a:ext>
            </a:extLst>
          </p:cNvPr>
          <p:cNvSpPr>
            <a:spLocks noChangeShapeType="1"/>
          </p:cNvSpPr>
          <p:nvPr/>
        </p:nvSpPr>
        <p:spPr bwMode="auto">
          <a:xfrm>
            <a:off x="4768803" y="5095349"/>
            <a:ext cx="3743325" cy="0"/>
          </a:xfrm>
          <a:prstGeom prst="line">
            <a:avLst/>
          </a:prstGeom>
          <a:noFill/>
          <a:ln w="57150">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7" name="Line 8">
            <a:extLst>
              <a:ext uri="{FF2B5EF4-FFF2-40B4-BE49-F238E27FC236}">
                <a16:creationId xmlns:a16="http://schemas.microsoft.com/office/drawing/2014/main" id="{35146173-1F2E-084A-A265-D813F1EAAF3A}"/>
              </a:ext>
            </a:extLst>
          </p:cNvPr>
          <p:cNvSpPr>
            <a:spLocks noChangeShapeType="1"/>
          </p:cNvSpPr>
          <p:nvPr/>
        </p:nvSpPr>
        <p:spPr bwMode="auto">
          <a:xfrm>
            <a:off x="3189288" y="6160730"/>
            <a:ext cx="4128601" cy="13213"/>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48" name="Rectangle 47">
            <a:extLst>
              <a:ext uri="{FF2B5EF4-FFF2-40B4-BE49-F238E27FC236}">
                <a16:creationId xmlns:a16="http://schemas.microsoft.com/office/drawing/2014/main" id="{F39F3778-879F-AA45-BD0E-2D6168935DE7}"/>
              </a:ext>
            </a:extLst>
          </p:cNvPr>
          <p:cNvSpPr>
            <a:spLocks noChangeArrowheads="1"/>
          </p:cNvSpPr>
          <p:nvPr/>
        </p:nvSpPr>
        <p:spPr bwMode="auto">
          <a:xfrm>
            <a:off x="5200651" y="5286300"/>
            <a:ext cx="1657350" cy="707886"/>
          </a:xfrm>
          <a:prstGeom prst="rect">
            <a:avLst/>
          </a:prstGeom>
          <a:solidFill>
            <a:schemeClr val="accent5">
              <a:lumMod val="60000"/>
              <a:lumOff val="40000"/>
            </a:schemeClr>
          </a:solidFill>
          <a:ln w="28575">
            <a:noFill/>
            <a:miter lim="800000"/>
            <a:headEnd/>
            <a:tailEnd/>
          </a:ln>
        </p:spPr>
        <p:txBody>
          <a:bodyPr anchor="ct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50000"/>
              </a:spcBef>
              <a:buFontTx/>
              <a:buNone/>
              <a:defRPr/>
            </a:pPr>
            <a:r>
              <a:rPr lang="zh-CN" altLang="en-US" sz="2000" b="1" dirty="0">
                <a:solidFill>
                  <a:schemeClr val="bg1"/>
                </a:solidFill>
                <a:latin typeface="+mj-lt"/>
                <a:ea typeface="宋体" charset="-122"/>
              </a:rPr>
              <a:t>新介面</a:t>
            </a:r>
            <a:r>
              <a:rPr lang="en-US" altLang="zh-CN" sz="2000" b="1" dirty="0" err="1">
                <a:solidFill>
                  <a:schemeClr val="bg1"/>
                </a:solidFill>
                <a:latin typeface="+mj-lt"/>
                <a:ea typeface="宋体" charset="-122"/>
              </a:rPr>
              <a:t>setWheel</a:t>
            </a:r>
            <a:endParaRPr lang="en-US" altLang="zh-CN" sz="2000" b="1" dirty="0">
              <a:solidFill>
                <a:schemeClr val="bg1"/>
              </a:solidFill>
              <a:latin typeface="+mj-lt"/>
              <a:ea typeface="宋体" charset="-122"/>
            </a:endParaRPr>
          </a:p>
        </p:txBody>
      </p:sp>
      <p:sp>
        <p:nvSpPr>
          <p:cNvPr id="49" name="Line 11">
            <a:extLst>
              <a:ext uri="{FF2B5EF4-FFF2-40B4-BE49-F238E27FC236}">
                <a16:creationId xmlns:a16="http://schemas.microsoft.com/office/drawing/2014/main" id="{7DE0A8F1-86EE-F046-BF98-AECB48846C32}"/>
              </a:ext>
            </a:extLst>
          </p:cNvPr>
          <p:cNvSpPr>
            <a:spLocks noChangeShapeType="1"/>
          </p:cNvSpPr>
          <p:nvPr/>
        </p:nvSpPr>
        <p:spPr bwMode="auto">
          <a:xfrm flipV="1">
            <a:off x="6858000" y="4812542"/>
            <a:ext cx="828675" cy="784225"/>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50" name="Line 12">
            <a:extLst>
              <a:ext uri="{FF2B5EF4-FFF2-40B4-BE49-F238E27FC236}">
                <a16:creationId xmlns:a16="http://schemas.microsoft.com/office/drawing/2014/main" id="{5A76B776-51B5-544B-84FE-DE0298D8DA9F}"/>
              </a:ext>
            </a:extLst>
          </p:cNvPr>
          <p:cNvSpPr>
            <a:spLocks noChangeShapeType="1"/>
          </p:cNvSpPr>
          <p:nvPr/>
        </p:nvSpPr>
        <p:spPr bwMode="auto">
          <a:xfrm flipV="1">
            <a:off x="3189289" y="5632651"/>
            <a:ext cx="2011362" cy="8626"/>
          </a:xfrm>
          <a:prstGeom prst="line">
            <a:avLst/>
          </a:prstGeom>
          <a:noFill/>
          <a:ln w="38100">
            <a:solidFill>
              <a:schemeClr val="tx2"/>
            </a:solidFill>
            <a:round/>
            <a:headEnd/>
            <a:tailEnd type="arrow"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51" name="Text Box 13">
            <a:extLst>
              <a:ext uri="{FF2B5EF4-FFF2-40B4-BE49-F238E27FC236}">
                <a16:creationId xmlns:a16="http://schemas.microsoft.com/office/drawing/2014/main" id="{B3B24FEB-9AEA-1446-9E9A-152E30A85E15}"/>
              </a:ext>
            </a:extLst>
          </p:cNvPr>
          <p:cNvSpPr txBox="1">
            <a:spLocks noChangeArrowheads="1"/>
          </p:cNvSpPr>
          <p:nvPr/>
        </p:nvSpPr>
        <p:spPr bwMode="auto">
          <a:xfrm>
            <a:off x="7434263" y="3725104"/>
            <a:ext cx="1081087"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私有</a:t>
            </a:r>
            <a:endParaRPr lang="en-US" altLang="zh-CN" sz="2000" b="1" dirty="0">
              <a:latin typeface="+mj-lt"/>
              <a:ea typeface="宋体" charset="-122"/>
            </a:endParaRPr>
          </a:p>
        </p:txBody>
      </p:sp>
      <p:sp>
        <p:nvSpPr>
          <p:cNvPr id="52" name="Text Box 14">
            <a:extLst>
              <a:ext uri="{FF2B5EF4-FFF2-40B4-BE49-F238E27FC236}">
                <a16:creationId xmlns:a16="http://schemas.microsoft.com/office/drawing/2014/main" id="{B55F5144-5D3A-8C42-B0AD-8525C2E5771C}"/>
              </a:ext>
            </a:extLst>
          </p:cNvPr>
          <p:cNvSpPr txBox="1">
            <a:spLocks noChangeArrowheads="1"/>
          </p:cNvSpPr>
          <p:nvPr/>
        </p:nvSpPr>
        <p:spPr bwMode="auto">
          <a:xfrm>
            <a:off x="7500890" y="5204654"/>
            <a:ext cx="1011238" cy="400050"/>
          </a:xfrm>
          <a:prstGeom prst="rect">
            <a:avLst/>
          </a:prstGeom>
          <a:noFill/>
          <a:ln w="28575">
            <a:noFill/>
            <a:miter lim="800000"/>
            <a:headEnd/>
            <a:tailEnd/>
          </a:ln>
        </p:spPr>
        <p:txBody>
          <a:bodyPr>
            <a:spAutoFit/>
          </a:bodyPr>
          <a:lstStyle/>
          <a:p>
            <a:pPr algn="ctr" eaLnBrk="1" hangingPunct="1">
              <a:spcBef>
                <a:spcPct val="50000"/>
              </a:spcBef>
              <a:defRPr/>
            </a:pPr>
            <a:r>
              <a:rPr lang="zh-CN" altLang="en-US" sz="2000" b="1" dirty="0">
                <a:latin typeface="+mj-lt"/>
                <a:ea typeface="宋体" charset="-122"/>
              </a:rPr>
              <a:t>公有</a:t>
            </a:r>
            <a:endParaRPr lang="en-US" altLang="zh-CN" sz="2000" b="1" dirty="0">
              <a:latin typeface="+mj-lt"/>
              <a:ea typeface="宋体" charset="-122"/>
            </a:endParaRPr>
          </a:p>
        </p:txBody>
      </p:sp>
      <p:sp>
        <p:nvSpPr>
          <p:cNvPr id="53" name="Text Box 13">
            <a:extLst>
              <a:ext uri="{FF2B5EF4-FFF2-40B4-BE49-F238E27FC236}">
                <a16:creationId xmlns:a16="http://schemas.microsoft.com/office/drawing/2014/main" id="{98DB9EBA-3E15-FB40-927B-C413CF2E5C69}"/>
              </a:ext>
            </a:extLst>
          </p:cNvPr>
          <p:cNvSpPr txBox="1">
            <a:spLocks noChangeArrowheads="1"/>
          </p:cNvSpPr>
          <p:nvPr/>
        </p:nvSpPr>
        <p:spPr bwMode="auto">
          <a:xfrm>
            <a:off x="2344438" y="5209098"/>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方法二：私有成員</a:t>
            </a:r>
            <a:endParaRPr lang="en-US" altLang="zh-CN" sz="2000" b="1" dirty="0">
              <a:latin typeface="+mj-lt"/>
              <a:ea typeface="宋体" charset="-122"/>
            </a:endParaRPr>
          </a:p>
        </p:txBody>
      </p:sp>
      <p:sp>
        <p:nvSpPr>
          <p:cNvPr id="54" name="Text Box 13">
            <a:extLst>
              <a:ext uri="{FF2B5EF4-FFF2-40B4-BE49-F238E27FC236}">
                <a16:creationId xmlns:a16="http://schemas.microsoft.com/office/drawing/2014/main" id="{8EBA27B7-54BF-E649-A260-7C4BDB2FCD57}"/>
              </a:ext>
            </a:extLst>
          </p:cNvPr>
          <p:cNvSpPr txBox="1">
            <a:spLocks noChangeArrowheads="1"/>
          </p:cNvSpPr>
          <p:nvPr/>
        </p:nvSpPr>
        <p:spPr bwMode="auto">
          <a:xfrm>
            <a:off x="2324172" y="6277133"/>
            <a:ext cx="2405733" cy="400110"/>
          </a:xfrm>
          <a:prstGeom prst="rect">
            <a:avLst/>
          </a:prstGeom>
          <a:noFill/>
          <a:ln w="28575">
            <a:noFill/>
            <a:miter lim="800000"/>
            <a:headEnd/>
            <a:tailEnd/>
          </a:ln>
        </p:spPr>
        <p:txBody>
          <a:bodyPr wrap="square">
            <a:spAutoFit/>
          </a:bodyPr>
          <a:lstStyle/>
          <a:p>
            <a:pPr algn="ctr" eaLnBrk="1" hangingPunct="1">
              <a:spcBef>
                <a:spcPct val="50000"/>
              </a:spcBef>
              <a:defRPr/>
            </a:pPr>
            <a:r>
              <a:rPr lang="zh-CN" altLang="en-US" sz="2000" b="1" dirty="0">
                <a:latin typeface="+mj-lt"/>
                <a:ea typeface="宋体" charset="-122"/>
              </a:rPr>
              <a:t>方法一：公有成員</a:t>
            </a:r>
            <a:endParaRPr lang="en-US" altLang="zh-CN" sz="2000" b="1" dirty="0">
              <a:latin typeface="+mj-lt"/>
              <a:ea typeface="宋体" charset="-122"/>
            </a:endParaRPr>
          </a:p>
        </p:txBody>
      </p:sp>
    </p:spTree>
    <p:extLst>
      <p:ext uri="{BB962C8B-B14F-4D97-AF65-F5344CB8AC3E}">
        <p14:creationId xmlns:p14="http://schemas.microsoft.com/office/powerpoint/2010/main" val="353189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組合與繼承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繼承</a:t>
            </a:r>
            <a:endParaRPr lang="en-US" altLang="zh-CN" dirty="0"/>
          </a:p>
          <a:p>
            <a:pPr lvl="1"/>
            <a:r>
              <a:rPr lang="zh-CN" altLang="en-US" dirty="0"/>
              <a:t>資料、介面都會被繼承給子類</a:t>
            </a:r>
            <a:endParaRPr lang="en-US" altLang="zh-CN" dirty="0"/>
          </a:p>
          <a:p>
            <a:pPr lvl="1"/>
            <a:r>
              <a:rPr lang="zh-CN" altLang="en-US" dirty="0"/>
              <a:t>基類的構造函數、析構函數、友元函數不會被繼承</a:t>
            </a:r>
            <a:endParaRPr lang="en-US" altLang="zh-CN" dirty="0"/>
          </a:p>
          <a:p>
            <a:pPr lvl="1"/>
            <a:endParaRPr lang="en-US" altLang="zh-CN" dirty="0"/>
          </a:p>
          <a:p>
            <a:pPr lvl="1"/>
            <a:r>
              <a:rPr lang="zh-CN" altLang="en-US" dirty="0"/>
              <a:t>成員存取權限</a:t>
            </a:r>
          </a:p>
        </p:txBody>
      </p:sp>
      <p:pic>
        <p:nvPicPr>
          <p:cNvPr id="8" name="Picture 7">
            <a:extLst>
              <a:ext uri="{FF2B5EF4-FFF2-40B4-BE49-F238E27FC236}">
                <a16:creationId xmlns:a16="http://schemas.microsoft.com/office/drawing/2014/main" id="{E22FAFA0-5FE8-1F4D-B9F3-379D9B8139E3}"/>
              </a:ext>
            </a:extLst>
          </p:cNvPr>
          <p:cNvPicPr>
            <a:picLocks noChangeAspect="1"/>
          </p:cNvPicPr>
          <p:nvPr/>
        </p:nvPicPr>
        <p:blipFill>
          <a:blip r:embed="rId2"/>
          <a:stretch>
            <a:fillRect/>
          </a:stretch>
        </p:blipFill>
        <p:spPr>
          <a:xfrm>
            <a:off x="1188402" y="3861048"/>
            <a:ext cx="6767195" cy="1775850"/>
          </a:xfrm>
          <a:prstGeom prst="rect">
            <a:avLst/>
          </a:prstGeom>
        </p:spPr>
      </p:pic>
      <p:sp>
        <p:nvSpPr>
          <p:cNvPr id="10" name="Rectangle 9">
            <a:extLst>
              <a:ext uri="{FF2B5EF4-FFF2-40B4-BE49-F238E27FC236}">
                <a16:creationId xmlns:a16="http://schemas.microsoft.com/office/drawing/2014/main" id="{B91623EA-A25F-D642-9621-AB33C966837E}"/>
              </a:ext>
            </a:extLst>
          </p:cNvPr>
          <p:cNvSpPr/>
          <p:nvPr/>
        </p:nvSpPr>
        <p:spPr>
          <a:xfrm>
            <a:off x="2916594" y="4931225"/>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11" name="Rectangle 10">
            <a:extLst>
              <a:ext uri="{FF2B5EF4-FFF2-40B4-BE49-F238E27FC236}">
                <a16:creationId xmlns:a16="http://schemas.microsoft.com/office/drawing/2014/main" id="{E2EC7444-595A-4745-A981-E9272C8694D2}"/>
              </a:ext>
            </a:extLst>
          </p:cNvPr>
          <p:cNvSpPr/>
          <p:nvPr/>
        </p:nvSpPr>
        <p:spPr>
          <a:xfrm>
            <a:off x="5508882" y="4283153"/>
            <a:ext cx="864096" cy="288032"/>
          </a:xfrm>
          <a:prstGeom prst="rect">
            <a:avLst/>
          </a:prstGeom>
          <a:solidFill>
            <a:srgbClr val="9F5FCF">
              <a:alpha val="27059"/>
            </a:srgb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cxnSp>
        <p:nvCxnSpPr>
          <p:cNvPr id="13" name="Straight Arrow Connector 12">
            <a:extLst>
              <a:ext uri="{FF2B5EF4-FFF2-40B4-BE49-F238E27FC236}">
                <a16:creationId xmlns:a16="http://schemas.microsoft.com/office/drawing/2014/main" id="{45F09086-6653-734C-A710-E3F730446D60}"/>
              </a:ext>
            </a:extLst>
          </p:cNvPr>
          <p:cNvCxnSpPr>
            <a:cxnSpLocks/>
          </p:cNvCxnSpPr>
          <p:nvPr/>
        </p:nvCxnSpPr>
        <p:spPr>
          <a:xfrm flipV="1">
            <a:off x="3420650" y="3688160"/>
            <a:ext cx="1007334" cy="117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F5B49B-39D3-134A-8656-3EE8780BD234}"/>
              </a:ext>
            </a:extLst>
          </p:cNvPr>
          <p:cNvCxnSpPr>
            <a:cxnSpLocks/>
          </p:cNvCxnSpPr>
          <p:nvPr/>
        </p:nvCxnSpPr>
        <p:spPr>
          <a:xfrm flipH="1" flipV="1">
            <a:off x="4716018" y="3688160"/>
            <a:ext cx="1224913" cy="594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0D7B23-ADD2-124A-B4BC-6050EDCD5F80}"/>
              </a:ext>
            </a:extLst>
          </p:cNvPr>
          <p:cNvSpPr txBox="1"/>
          <p:nvPr/>
        </p:nvSpPr>
        <p:spPr>
          <a:xfrm>
            <a:off x="4248833" y="3318828"/>
            <a:ext cx="646331" cy="369332"/>
          </a:xfrm>
          <a:prstGeom prst="rect">
            <a:avLst/>
          </a:prstGeom>
          <a:noFill/>
        </p:spPr>
        <p:txBody>
          <a:bodyPr wrap="none" rtlCol="0">
            <a:spAutoFit/>
          </a:bodyPr>
          <a:lstStyle/>
          <a:p>
            <a:r>
              <a:rPr lang="en-CN" dirty="0"/>
              <a:t>默認</a:t>
            </a:r>
          </a:p>
        </p:txBody>
      </p:sp>
    </p:spTree>
    <p:extLst>
      <p:ext uri="{BB962C8B-B14F-4D97-AF65-F5344CB8AC3E}">
        <p14:creationId xmlns:p14="http://schemas.microsoft.com/office/powerpoint/2010/main" val="218280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組合與繼承</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繼承中介面的重寫隱藏</a:t>
            </a:r>
            <a:endParaRPr lang="en-US" altLang="zh-CN" dirty="0"/>
          </a:p>
          <a:p>
            <a:pPr lvl="1"/>
            <a:r>
              <a:rPr lang="zh-CN" altLang="en-US" dirty="0"/>
              <a:t>重寫：函數名相同，參數不同，作用域相同</a:t>
            </a:r>
            <a:endParaRPr lang="en-US" altLang="zh-CN" dirty="0"/>
          </a:p>
          <a:p>
            <a:pPr lvl="1"/>
            <a:r>
              <a:rPr lang="zh-CN" altLang="en-US" dirty="0"/>
              <a:t>重寫隱藏：</a:t>
            </a:r>
            <a:endParaRPr lang="en-US" altLang="zh-CN" dirty="0"/>
          </a:p>
          <a:p>
            <a:pPr lvl="2"/>
            <a:r>
              <a:rPr lang="zh-CN" altLang="en-US" dirty="0"/>
              <a:t>在派生類中重新定義基類函數，實現派生類的特殊功能</a:t>
            </a:r>
            <a:endParaRPr lang="en-US" altLang="zh-CN" dirty="0"/>
          </a:p>
          <a:p>
            <a:pPr lvl="2"/>
            <a:r>
              <a:rPr lang="zh-CN" altLang="en-US" dirty="0"/>
              <a:t>函數名相同，參數可不同，派生類與基類</a:t>
            </a:r>
            <a:endParaRPr lang="en-US" altLang="zh-CN" dirty="0"/>
          </a:p>
          <a:p>
            <a:pPr lvl="1"/>
            <a:r>
              <a:rPr lang="zh-CN" altLang="en-US" dirty="0"/>
              <a:t>重寫隱藏可用</a:t>
            </a:r>
            <a:r>
              <a:rPr lang="en-US" altLang="zh-CN" dirty="0"/>
              <a:t>using</a:t>
            </a:r>
            <a:r>
              <a:rPr lang="zh-CN" altLang="en-US" dirty="0"/>
              <a:t>關鍵字恢復</a:t>
            </a:r>
            <a:endParaRPr lang="en-US" altLang="zh-CN" dirty="0"/>
          </a:p>
        </p:txBody>
      </p:sp>
      <p:sp>
        <p:nvSpPr>
          <p:cNvPr id="5" name="矩形 3">
            <a:extLst>
              <a:ext uri="{FF2B5EF4-FFF2-40B4-BE49-F238E27FC236}">
                <a16:creationId xmlns:a16="http://schemas.microsoft.com/office/drawing/2014/main" id="{95337E78-2356-4143-B63A-4A3ACFC93926}"/>
              </a:ext>
            </a:extLst>
          </p:cNvPr>
          <p:cNvSpPr/>
          <p:nvPr/>
        </p:nvSpPr>
        <p:spPr>
          <a:xfrm>
            <a:off x="242317" y="4084037"/>
            <a:ext cx="4113659" cy="2585323"/>
          </a:xfrm>
          <a:prstGeom prst="rect">
            <a:avLst/>
          </a:prstGeom>
          <a:ln w="12700">
            <a:solidFill>
              <a:schemeClr val="accent1">
                <a:shade val="50000"/>
              </a:schemeClr>
            </a:solidFill>
            <a:prstDash val="dash"/>
          </a:ln>
        </p:spPr>
        <p:txBody>
          <a:bodyPr wrap="square">
            <a:spAutoFit/>
          </a:bodyPr>
          <a:lstStyle/>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Base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err="1">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 {}</a:t>
            </a:r>
          </a:p>
          <a:p>
            <a:r>
              <a:rPr lang="fi-FI" altLang="zh-CN" dirty="0">
                <a:solidFill>
                  <a:srgbClr val="000000"/>
                </a:solidFill>
                <a:latin typeface="Consolas" charset="0"/>
                <a:ea typeface="Consolas" charset="0"/>
                <a:cs typeface="Consolas" charset="0"/>
              </a:rPr>
              <a:t>  </a:t>
            </a:r>
            <a:r>
              <a:rPr lang="fi-FI" altLang="zh-CN" dirty="0">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 重載</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a:p>
            <a:r>
              <a:rPr lang="fi-FI" altLang="zh-CN" dirty="0" err="1">
                <a:solidFill>
                  <a:srgbClr val="B40062"/>
                </a:solidFill>
                <a:latin typeface="Consolas" charset="0"/>
                <a:ea typeface="Consolas" charset="0"/>
                <a:cs typeface="Consolas" charset="0"/>
              </a:rPr>
              <a:t>class</a:t>
            </a:r>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 </a:t>
            </a:r>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 B</a:t>
            </a:r>
            <a:r>
              <a:rPr lang="en-US" altLang="zh-CN" dirty="0" err="1">
                <a:solidFill>
                  <a:srgbClr val="000000"/>
                </a:solidFill>
                <a:latin typeface="Consolas" charset="0"/>
                <a:ea typeface="Consolas" charset="0"/>
                <a:cs typeface="Consolas" charset="0"/>
              </a:rPr>
              <a:t>ase</a:t>
            </a:r>
            <a:r>
              <a:rPr lang="fi-FI" altLang="zh-CN" dirty="0">
                <a:solidFill>
                  <a:srgbClr val="000000"/>
                </a:solidFill>
                <a:latin typeface="Consolas" charset="0"/>
                <a:ea typeface="Consolas" charset="0"/>
                <a:cs typeface="Consolas" charset="0"/>
              </a:rPr>
              <a:t> {</a:t>
            </a:r>
          </a:p>
          <a:p>
            <a:r>
              <a:rPr lang="fi-FI" altLang="zh-CN" dirty="0" err="1">
                <a:solidFill>
                  <a:srgbClr val="B40062"/>
                </a:solidFill>
                <a:latin typeface="Consolas" charset="0"/>
                <a:ea typeface="Consolas" charset="0"/>
                <a:cs typeface="Consolas" charset="0"/>
              </a:rPr>
              <a:t>public</a:t>
            </a:r>
            <a:r>
              <a:rPr lang="fi-FI" altLang="zh-CN" dirty="0">
                <a:solidFill>
                  <a:srgbClr val="000000"/>
                </a:solidFill>
                <a:latin typeface="Consolas" charset="0"/>
                <a:ea typeface="Consolas" charset="0"/>
                <a:cs typeface="Consolas" charset="0"/>
              </a:rPr>
              <a:t>:</a:t>
            </a:r>
          </a:p>
          <a:p>
            <a:r>
              <a:rPr lang="fi-FI" altLang="zh-CN" dirty="0">
                <a:solidFill>
                  <a:srgbClr val="000000"/>
                </a:solidFill>
                <a:latin typeface="Consolas" charset="0"/>
                <a:ea typeface="Consolas" charset="0"/>
                <a:cs typeface="Consolas" charset="0"/>
              </a:rPr>
              <a:t>  </a:t>
            </a:r>
            <a:r>
              <a:rPr lang="fi-FI" altLang="zh-CN" dirty="0">
                <a:solidFill>
                  <a:srgbClr val="B40062"/>
                </a:solidFill>
                <a:latin typeface="Consolas" charset="0"/>
                <a:ea typeface="Consolas" charset="0"/>
                <a:cs typeface="Consolas" charset="0"/>
              </a:rPr>
              <a:t>void</a:t>
            </a:r>
            <a:r>
              <a:rPr lang="fi-FI" altLang="zh-CN" dirty="0">
                <a:solidFill>
                  <a:srgbClr val="000000"/>
                </a:solidFill>
                <a:latin typeface="Consolas" charset="0"/>
                <a:ea typeface="Consolas" charset="0"/>
                <a:cs typeface="Consolas" charset="0"/>
              </a:rPr>
              <a:t> f(</a:t>
            </a:r>
            <a:r>
              <a:rPr lang="fi-FI" altLang="zh-CN" dirty="0">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i) {}</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重寫隱藏</a:t>
            </a:r>
            <a:endParaRPr lang="fi-FI" altLang="zh-CN" dirty="0">
              <a:solidFill>
                <a:srgbClr val="000000"/>
              </a:solidFill>
              <a:latin typeface="Consolas" charset="0"/>
              <a:ea typeface="Consolas" charset="0"/>
              <a:cs typeface="Consolas" charset="0"/>
            </a:endParaRPr>
          </a:p>
          <a:p>
            <a:r>
              <a:rPr lang="fi-FI" altLang="zh-CN" dirty="0">
                <a:solidFill>
                  <a:srgbClr val="000000"/>
                </a:solidFill>
                <a:latin typeface="Consolas" charset="0"/>
                <a:ea typeface="Consolas" charset="0"/>
                <a:cs typeface="Consolas" charset="0"/>
              </a:rPr>
              <a:t>};</a:t>
            </a:r>
          </a:p>
        </p:txBody>
      </p:sp>
      <p:sp>
        <p:nvSpPr>
          <p:cNvPr id="4" name="Rectangle 3">
            <a:extLst>
              <a:ext uri="{FF2B5EF4-FFF2-40B4-BE49-F238E27FC236}">
                <a16:creationId xmlns:a16="http://schemas.microsoft.com/office/drawing/2014/main" id="{7ADF024B-F343-9E41-AE25-563947E276D1}"/>
              </a:ext>
            </a:extLst>
          </p:cNvPr>
          <p:cNvSpPr/>
          <p:nvPr/>
        </p:nvSpPr>
        <p:spPr>
          <a:xfrm>
            <a:off x="4467509" y="4084037"/>
            <a:ext cx="4434174" cy="1754326"/>
          </a:xfrm>
          <a:prstGeom prst="rect">
            <a:avLst/>
          </a:prstGeom>
          <a:ln w="12700">
            <a:solidFill>
              <a:schemeClr val="accent1">
                <a:shade val="50000"/>
              </a:schemeClr>
            </a:solidFill>
            <a:prstDash val="dash"/>
          </a:ln>
        </p:spPr>
        <p:txBody>
          <a:bodyPr wrap="square">
            <a:spAutoFit/>
          </a:bodyPr>
          <a:lstStyle/>
          <a:p>
            <a:r>
              <a:rPr lang="fi-FI" altLang="zh-CN" dirty="0" err="1">
                <a:solidFill>
                  <a:srgbClr val="B40062"/>
                </a:solidFill>
                <a:latin typeface="Consolas" charset="0"/>
                <a:ea typeface="Consolas" charset="0"/>
                <a:cs typeface="Consolas" charset="0"/>
              </a:rPr>
              <a:t>int</a:t>
            </a:r>
            <a:r>
              <a:rPr lang="fi-FI" altLang="zh-CN" dirty="0">
                <a:solidFill>
                  <a:srgbClr val="000000"/>
                </a:solidFill>
                <a:latin typeface="Consolas" charset="0"/>
                <a:ea typeface="Consolas" charset="0"/>
                <a:cs typeface="Consolas" charset="0"/>
              </a:rPr>
              <a:t> main() {</a:t>
            </a:r>
          </a:p>
          <a:p>
            <a:r>
              <a:rPr lang="fi-FI" altLang="zh-CN" dirty="0">
                <a:solidFill>
                  <a:srgbClr val="000000"/>
                </a:solidFill>
                <a:latin typeface="Consolas" charset="0"/>
                <a:ea typeface="Consolas" charset="0"/>
                <a:cs typeface="Consolas" charset="0"/>
              </a:rPr>
              <a:t>  D</a:t>
            </a:r>
            <a:r>
              <a:rPr lang="en-US" altLang="zh-CN" dirty="0" err="1">
                <a:solidFill>
                  <a:srgbClr val="000000"/>
                </a:solidFill>
                <a:latin typeface="Consolas" charset="0"/>
                <a:ea typeface="Consolas" charset="0"/>
                <a:cs typeface="Consolas" charset="0"/>
              </a:rPr>
              <a:t>erive</a:t>
            </a:r>
            <a:r>
              <a:rPr lang="fi-FI" altLang="zh-CN" dirty="0">
                <a:solidFill>
                  <a:srgbClr val="000000"/>
                </a:solidFill>
                <a:latin typeface="Consolas" charset="0"/>
                <a:ea typeface="Consolas" charset="0"/>
                <a:cs typeface="Consolas" charset="0"/>
              </a:rPr>
              <a:t> d;</a:t>
            </a:r>
          </a:p>
          <a:p>
            <a:r>
              <a:rPr lang="fi-FI" altLang="zh-CN" dirty="0">
                <a:solidFill>
                  <a:srgbClr val="000000"/>
                </a:solidFill>
                <a:latin typeface="Consolas" charset="0"/>
                <a:ea typeface="Consolas" charset="0"/>
                <a:cs typeface="Consolas" charset="0"/>
              </a:rPr>
              <a:t>  </a:t>
            </a:r>
            <a:r>
              <a:rPr lang="fi-FI" altLang="zh-CN" dirty="0" err="1">
                <a:solidFill>
                  <a:srgbClr val="000000"/>
                </a:solidFill>
                <a:latin typeface="Consolas" charset="0"/>
                <a:ea typeface="Consolas" charset="0"/>
                <a:cs typeface="Consolas" charset="0"/>
              </a:rPr>
              <a:t>d.f</a:t>
            </a:r>
            <a:r>
              <a:rPr lang="fi-FI" altLang="zh-CN" dirty="0">
                <a:solidFill>
                  <a:srgbClr val="000000"/>
                </a:solidFill>
                <a:latin typeface="Consolas" charset="0"/>
                <a:ea typeface="Consolas" charset="0"/>
                <a:cs typeface="Consolas" charset="0"/>
              </a:rPr>
              <a:t>(</a:t>
            </a:r>
            <a:r>
              <a:rPr lang="fi-FI" altLang="zh-CN" dirty="0">
                <a:solidFill>
                  <a:srgbClr val="000BFF"/>
                </a:solidFill>
                <a:latin typeface="Consolas" charset="0"/>
                <a:ea typeface="Consolas" charset="0"/>
                <a:cs typeface="Consolas" charset="0"/>
              </a:rPr>
              <a:t>10</a:t>
            </a:r>
            <a:r>
              <a:rPr lang="fi-FI" altLang="zh-CN" dirty="0">
                <a:solidFill>
                  <a:srgbClr val="000000"/>
                </a:solidFill>
                <a:latin typeface="Consolas" charset="0"/>
                <a:ea typeface="Consolas" charset="0"/>
                <a:cs typeface="Consolas" charset="0"/>
              </a:rPr>
              <a:t>);</a:t>
            </a:r>
          </a:p>
          <a:p>
            <a:r>
              <a:rPr lang="zh-CN" altLang="en-US" dirty="0">
                <a:solidFill>
                  <a:srgbClr val="1D8519"/>
                </a:solidFill>
                <a:latin typeface="Consolas" charset="0"/>
                <a:ea typeface="Consolas" charset="0"/>
                <a:cs typeface="Consolas" charset="0"/>
              </a:rPr>
              <a:t>  </a:t>
            </a:r>
            <a:r>
              <a:rPr lang="fi-FI" altLang="zh-CN" dirty="0">
                <a:solidFill>
                  <a:srgbClr val="1D8519"/>
                </a:solidFill>
                <a:latin typeface="Consolas" charset="0"/>
                <a:ea typeface="Consolas" charset="0"/>
                <a:cs typeface="Consolas" charset="0"/>
              </a:rPr>
              <a:t>// </a:t>
            </a:r>
            <a:r>
              <a:rPr lang="fi-FI" altLang="zh-CN" dirty="0" err="1">
                <a:solidFill>
                  <a:srgbClr val="1D8519"/>
                </a:solidFill>
                <a:latin typeface="Consolas" charset="0"/>
                <a:ea typeface="Consolas" charset="0"/>
                <a:cs typeface="Consolas" charset="0"/>
              </a:rPr>
              <a:t>d.f</a:t>
            </a:r>
            <a:r>
              <a:rPr lang="fi-FI"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a:t>
            </a:r>
            <a:r>
              <a:rPr lang="zh-CN" altLang="en-US" dirty="0">
                <a:solidFill>
                  <a:srgbClr val="1D8519"/>
                </a:solidFill>
                <a:latin typeface="Consolas" charset="0"/>
                <a:ea typeface="Consolas" charset="0"/>
                <a:cs typeface="Consolas" charset="0"/>
              </a:rPr>
              <a:t> </a:t>
            </a:r>
            <a:r>
              <a:rPr lang="zh-CN" altLang="en-US" dirty="0">
                <a:solidFill>
                  <a:srgbClr val="FF0000"/>
                </a:solidFill>
                <a:latin typeface="Consolas" charset="0"/>
                <a:ea typeface="Consolas" charset="0"/>
                <a:cs typeface="Consolas" charset="0"/>
              </a:rPr>
              <a:t>被遮罩，編譯錯誤</a:t>
            </a:r>
            <a:endParaRPr lang="fi-FI" altLang="zh-CN" dirty="0">
              <a:solidFill>
                <a:srgbClr val="FF0000"/>
              </a:solidFill>
              <a:latin typeface="Consolas" charset="0"/>
              <a:ea typeface="Consolas" charset="0"/>
              <a:cs typeface="Consolas" charset="0"/>
            </a:endParaRPr>
          </a:p>
          <a:p>
            <a:r>
              <a:rPr lang="zh-CN" altLang="en-US" dirty="0">
                <a:solidFill>
                  <a:srgbClr val="B40062"/>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263727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虛函數</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向上類型轉換</a:t>
            </a:r>
            <a:endParaRPr lang="en-US" altLang="zh-CN" dirty="0"/>
          </a:p>
          <a:p>
            <a:pPr lvl="1"/>
            <a:r>
              <a:rPr kumimoji="1" lang="zh-CN" altLang="en-US" dirty="0">
                <a:solidFill>
                  <a:srgbClr val="FF0000"/>
                </a:solidFill>
              </a:rPr>
              <a:t>凡是</a:t>
            </a:r>
            <a:r>
              <a:rPr kumimoji="1" lang="zh-CN" altLang="en-US" dirty="0"/>
              <a:t>接受基類對象</a:t>
            </a:r>
            <a:r>
              <a:rPr kumimoji="1" lang="en-US" altLang="zh-CN" dirty="0"/>
              <a:t>/</a:t>
            </a:r>
            <a:r>
              <a:rPr kumimoji="1" lang="zh-CN" altLang="en-US" dirty="0"/>
              <a:t>引用</a:t>
            </a:r>
            <a:r>
              <a:rPr kumimoji="1" lang="en-US" altLang="zh-CN" dirty="0"/>
              <a:t>/</a:t>
            </a:r>
            <a:r>
              <a:rPr kumimoji="1" lang="zh-CN" altLang="en-US" dirty="0"/>
              <a:t>指標的地方（如函數參數），</a:t>
            </a:r>
            <a:r>
              <a:rPr kumimoji="1" lang="zh-CN" altLang="en-US" dirty="0">
                <a:solidFill>
                  <a:srgbClr val="FF0000"/>
                </a:solidFill>
              </a:rPr>
              <a:t>都可以</a:t>
            </a:r>
            <a:r>
              <a:rPr kumimoji="1" lang="zh-CN" altLang="en-US" dirty="0"/>
              <a:t>使用派生類物件</a:t>
            </a:r>
            <a:r>
              <a:rPr kumimoji="1" lang="en-US" altLang="zh-CN" dirty="0"/>
              <a:t>/</a:t>
            </a:r>
            <a:r>
              <a:rPr kumimoji="1" lang="zh-CN" altLang="en-US" dirty="0"/>
              <a:t>引用</a:t>
            </a:r>
            <a:r>
              <a:rPr kumimoji="1" lang="en-US" altLang="zh-CN" dirty="0"/>
              <a:t>/</a:t>
            </a:r>
            <a:r>
              <a:rPr kumimoji="1" lang="zh-CN" altLang="en-US" dirty="0"/>
              <a:t>指針，編譯器會</a:t>
            </a:r>
            <a:r>
              <a:rPr kumimoji="1" lang="zh-CN" altLang="en-US" dirty="0">
                <a:solidFill>
                  <a:srgbClr val="FF0000"/>
                </a:solidFill>
              </a:rPr>
              <a:t>自動</a:t>
            </a:r>
            <a:r>
              <a:rPr kumimoji="1" lang="zh-CN" altLang="en-US" dirty="0"/>
              <a:t>將派生類物件轉換為基類物件以便使用。（只對</a:t>
            </a:r>
            <a:r>
              <a:rPr kumimoji="1" lang="en-US" altLang="zh-CN" dirty="0">
                <a:solidFill>
                  <a:srgbClr val="FF0000"/>
                </a:solidFill>
              </a:rPr>
              <a:t>public</a:t>
            </a:r>
            <a:r>
              <a:rPr kumimoji="1" lang="zh-CN" altLang="en-US" dirty="0"/>
              <a:t>繼承有效</a:t>
            </a:r>
            <a:r>
              <a:rPr kumimoji="1" lang="zh-CN" altLang="en-US" sz="2000" dirty="0"/>
              <a:t>）</a:t>
            </a:r>
            <a:endParaRPr kumimoji="1" lang="en-US" altLang="zh-CN" sz="2000" dirty="0"/>
          </a:p>
          <a:p>
            <a:r>
              <a:rPr kumimoji="1" lang="zh-CN" altLang="en-US" dirty="0"/>
              <a:t>對象切片</a:t>
            </a:r>
            <a:endParaRPr kumimoji="1" lang="en-US" altLang="zh-CN" dirty="0"/>
          </a:p>
          <a:p>
            <a:pPr lvl="1"/>
            <a:r>
              <a:rPr lang="zh-CN" altLang="en-US" dirty="0"/>
              <a:t>當派生類的</a:t>
            </a:r>
            <a:r>
              <a:rPr lang="zh-CN" altLang="en-US" dirty="0">
                <a:solidFill>
                  <a:srgbClr val="FF0000"/>
                </a:solidFill>
              </a:rPr>
              <a:t>對象</a:t>
            </a:r>
            <a:r>
              <a:rPr lang="zh-CN" altLang="en-US" dirty="0"/>
              <a:t>被轉換為基類的對象時，派生類的對象被</a:t>
            </a:r>
            <a:r>
              <a:rPr lang="zh-CN" altLang="en-US" dirty="0">
                <a:solidFill>
                  <a:srgbClr val="FF0000"/>
                </a:solidFill>
              </a:rPr>
              <a:t>切片</a:t>
            </a:r>
            <a:r>
              <a:rPr lang="zh-CN" altLang="en-US" dirty="0"/>
              <a:t>為對應基類的子物件</a:t>
            </a:r>
            <a:endParaRPr lang="en-US" altLang="zh-CN" dirty="0"/>
          </a:p>
          <a:p>
            <a:pPr lvl="1"/>
            <a:r>
              <a:rPr kumimoji="1" lang="zh-CN" altLang="en-US" dirty="0"/>
              <a:t>物件切片將使得派生類的新資料、新介面丟失</a:t>
            </a:r>
            <a:endParaRPr kumimoji="1" lang="en-US" altLang="zh-CN" dirty="0"/>
          </a:p>
          <a:p>
            <a:pPr lvl="1"/>
            <a:endParaRPr kumimoji="1" lang="en-US" altLang="zh-CN" dirty="0"/>
          </a:p>
        </p:txBody>
      </p:sp>
    </p:spTree>
    <p:extLst>
      <p:ext uri="{BB962C8B-B14F-4D97-AF65-F5344CB8AC3E}">
        <p14:creationId xmlns:p14="http://schemas.microsoft.com/office/powerpoint/2010/main" val="3127564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虛函數</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335838" cy="5328592"/>
          </a:xfrm>
        </p:spPr>
        <p:txBody>
          <a:bodyPr/>
          <a:lstStyle/>
          <a:p>
            <a:r>
              <a:rPr kumimoji="1" lang="zh-CN" altLang="en-US" dirty="0"/>
              <a:t>函式呼叫捆綁</a:t>
            </a:r>
            <a:endParaRPr kumimoji="1" lang="en-US" altLang="zh-CN" dirty="0"/>
          </a:p>
          <a:p>
            <a:pPr lvl="1"/>
            <a:r>
              <a:rPr kumimoji="1" lang="zh-CN" altLang="en-US" dirty="0"/>
              <a:t>早捆綁：</a:t>
            </a:r>
            <a:r>
              <a:rPr kumimoji="1" lang="zh-CN" altLang="en-US" sz="2400" b="1" dirty="0"/>
              <a:t>運行之前</a:t>
            </a:r>
            <a:r>
              <a:rPr kumimoji="1" lang="zh-CN" altLang="en-US" sz="2400" dirty="0"/>
              <a:t>已經決定了函式呼叫代碼到底進入哪個函數</a:t>
            </a:r>
            <a:endParaRPr kumimoji="1" lang="en-US" altLang="zh-CN" sz="2400" dirty="0"/>
          </a:p>
          <a:p>
            <a:pPr lvl="1"/>
            <a:r>
              <a:rPr kumimoji="1" lang="zh-CN" altLang="en-US" dirty="0"/>
              <a:t>晚捆綁：</a:t>
            </a:r>
            <a:r>
              <a:rPr kumimoji="1" lang="zh-CN" altLang="en-US" sz="2400" dirty="0"/>
              <a:t>要求在</a:t>
            </a:r>
            <a:r>
              <a:rPr kumimoji="1" lang="zh-CN" altLang="en-US" sz="2400" b="1" dirty="0"/>
              <a:t>運行時</a:t>
            </a:r>
            <a:r>
              <a:rPr kumimoji="1" lang="zh-CN" altLang="en-US" sz="2400" dirty="0"/>
              <a:t>能確定物件的實際類型，並綁定正確的函數</a:t>
            </a:r>
            <a:endParaRPr kumimoji="1" lang="en-US" altLang="zh-CN" sz="2400" dirty="0"/>
          </a:p>
          <a:p>
            <a:r>
              <a:rPr kumimoji="1" lang="zh-CN" altLang="en-US" dirty="0"/>
              <a:t>虛函數實現</a:t>
            </a:r>
            <a:r>
              <a:rPr kumimoji="1" lang="zh-CN" altLang="en-CN" dirty="0"/>
              <a:t>晚捆綁</a:t>
            </a:r>
            <a:r>
              <a:rPr kumimoji="1" lang="zh-CN" altLang="en-US" dirty="0"/>
              <a:t>（動態多態）</a:t>
            </a:r>
            <a:endParaRPr kumimoji="1" lang="en-US" altLang="zh-CN" dirty="0"/>
          </a:p>
          <a:p>
            <a:pPr lvl="1"/>
            <a:r>
              <a:rPr kumimoji="1" lang="zh-CN" altLang="en-US" dirty="0"/>
              <a:t>對於被派生類重新定義的成員函數，若它在基類中被聲明為虛函數，則通過</a:t>
            </a:r>
            <a:r>
              <a:rPr kumimoji="1" lang="zh-CN" altLang="en-US" dirty="0">
                <a:solidFill>
                  <a:srgbClr val="FF0000"/>
                </a:solidFill>
              </a:rPr>
              <a:t>基類指針或引用</a:t>
            </a:r>
            <a:r>
              <a:rPr kumimoji="1" lang="zh-CN" altLang="en-US" dirty="0"/>
              <a:t>調用該成員函數時，編譯器將根據</a:t>
            </a:r>
            <a:r>
              <a:rPr kumimoji="1" lang="zh-CN" altLang="en-US" dirty="0">
                <a:solidFill>
                  <a:srgbClr val="FF0000"/>
                </a:solidFill>
              </a:rPr>
              <a:t>對象的實際類型</a:t>
            </a:r>
            <a:r>
              <a:rPr kumimoji="1" lang="zh-CN" altLang="en-US" dirty="0"/>
              <a:t>決定是調用基類中的函數，還是調用派生類重寫的函數</a:t>
            </a:r>
            <a:endParaRPr kumimoji="1" lang="en-US" altLang="zh-CN" dirty="0"/>
          </a:p>
        </p:txBody>
      </p:sp>
    </p:spTree>
    <p:extLst>
      <p:ext uri="{BB962C8B-B14F-4D97-AF65-F5344CB8AC3E}">
        <p14:creationId xmlns:p14="http://schemas.microsoft.com/office/powerpoint/2010/main" val="3074443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虛函數</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虛函數</a:t>
            </a:r>
            <a:endParaRPr lang="en-US" altLang="zh-CN" dirty="0"/>
          </a:p>
          <a:p>
            <a:pPr lvl="1"/>
            <a:r>
              <a:rPr lang="zh-CN" altLang="en-US" dirty="0"/>
              <a:t>只對指針和引用有效</a:t>
            </a:r>
            <a:endParaRPr lang="en-US" altLang="zh-CN" dirty="0"/>
          </a:p>
          <a:p>
            <a:pPr lvl="1"/>
            <a:r>
              <a:rPr lang="zh-CN" altLang="en-US" dirty="0"/>
              <a:t>晚綁定通過虛函數表實現</a:t>
            </a:r>
            <a:endParaRPr lang="en-US" altLang="zh-CN" dirty="0"/>
          </a:p>
          <a:p>
            <a:pPr lvl="2"/>
            <a:r>
              <a:rPr lang="zh-CN" altLang="en-US" dirty="0"/>
              <a:t>虛函數表</a:t>
            </a:r>
            <a:r>
              <a:rPr lang="en-US" altLang="zh-CN" dirty="0"/>
              <a:t>VTABLE</a:t>
            </a:r>
            <a:r>
              <a:rPr lang="zh-CN" altLang="en-US" dirty="0"/>
              <a:t>：包含虛函數的類存儲虛函數位址的表</a:t>
            </a:r>
            <a:endParaRPr lang="en-US" altLang="zh-CN" dirty="0"/>
          </a:p>
          <a:p>
            <a:pPr lvl="3"/>
            <a:r>
              <a:rPr lang="zh-CN" altLang="en-US" dirty="0"/>
              <a:t>編譯時建立，記錄該類和該類的基類中所有已聲明的虛函數入口位址</a:t>
            </a:r>
            <a:endParaRPr lang="en-US" altLang="zh-CN" dirty="0"/>
          </a:p>
          <a:p>
            <a:pPr lvl="2"/>
            <a:r>
              <a:rPr lang="zh-CN" altLang="en-US" dirty="0"/>
              <a:t>虛函數指標</a:t>
            </a:r>
            <a:r>
              <a:rPr lang="en-US" altLang="zh-CN" dirty="0"/>
              <a:t>VPTR</a:t>
            </a:r>
            <a:r>
              <a:rPr lang="zh-CN" altLang="en-US" dirty="0"/>
              <a:t>：包含虛函數的物件中，指向該類</a:t>
            </a:r>
            <a:r>
              <a:rPr lang="en-US" altLang="zh-CN" dirty="0"/>
              <a:t>VTABLE</a:t>
            </a:r>
            <a:r>
              <a:rPr lang="zh-CN" altLang="en-US" dirty="0"/>
              <a:t>的指針</a:t>
            </a:r>
            <a:endParaRPr lang="en-US" altLang="zh-CN" dirty="0"/>
          </a:p>
          <a:p>
            <a:pPr lvl="3"/>
            <a:r>
              <a:rPr lang="zh-CN" altLang="en-US" dirty="0"/>
              <a:t>運行時設立，在構造函數中發生</a:t>
            </a:r>
            <a:endParaRPr lang="en-US" altLang="zh-CN" dirty="0"/>
          </a:p>
          <a:p>
            <a:pPr lvl="3"/>
            <a:r>
              <a:rPr lang="zh-CN" altLang="en-US" dirty="0"/>
              <a:t>實質上，通過指向特定</a:t>
            </a:r>
            <a:r>
              <a:rPr lang="en-US" altLang="zh-CN" dirty="0"/>
              <a:t>VTABLE</a:t>
            </a:r>
            <a:r>
              <a:rPr lang="zh-CN" altLang="en-US" dirty="0"/>
              <a:t>，起到</a:t>
            </a:r>
            <a:r>
              <a:rPr lang="zh-CN" altLang="en-US" b="1" dirty="0"/>
              <a:t>記錄物件類型</a:t>
            </a:r>
            <a:r>
              <a:rPr lang="zh-CN" altLang="en-US" dirty="0"/>
              <a:t>的作用，從而可以進行</a:t>
            </a:r>
            <a:r>
              <a:rPr lang="zh-CN" altLang="en-US" b="1" dirty="0"/>
              <a:t>晚捆綁</a:t>
            </a:r>
            <a:endParaRPr lang="en-US" altLang="zh-CN" b="1" dirty="0"/>
          </a:p>
          <a:p>
            <a:pPr lvl="2"/>
            <a:endParaRPr lang="zh-CN" altLang="en-US" dirty="0"/>
          </a:p>
        </p:txBody>
      </p:sp>
    </p:spTree>
    <p:extLst>
      <p:ext uri="{BB962C8B-B14F-4D97-AF65-F5344CB8AC3E}">
        <p14:creationId xmlns:p14="http://schemas.microsoft.com/office/powerpoint/2010/main" val="3550769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虛函數</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047806" cy="5229200"/>
          </a:xfrm>
        </p:spPr>
        <p:txBody>
          <a:bodyPr/>
          <a:lstStyle/>
          <a:p>
            <a:r>
              <a:rPr lang="zh-CN" altLang="en-US" dirty="0"/>
              <a:t>虛函數</a:t>
            </a:r>
            <a:endParaRPr lang="en-US" altLang="zh-CN" dirty="0"/>
          </a:p>
          <a:p>
            <a:pPr lvl="1"/>
            <a:r>
              <a:rPr lang="zh-CN" altLang="en-US" dirty="0"/>
              <a:t>虛函數與構造函數</a:t>
            </a:r>
            <a:endParaRPr lang="en-US" altLang="zh-CN" dirty="0"/>
          </a:p>
          <a:p>
            <a:pPr lvl="2"/>
            <a:r>
              <a:rPr kumimoji="1" lang="zh-CN" altLang="en-US" dirty="0"/>
              <a:t>構造函數</a:t>
            </a:r>
            <a:r>
              <a:rPr kumimoji="1" lang="zh-CN" altLang="en-US" dirty="0">
                <a:solidFill>
                  <a:srgbClr val="FF0000"/>
                </a:solidFill>
              </a:rPr>
              <a:t>不能也不必</a:t>
            </a:r>
            <a:r>
              <a:rPr kumimoji="1" lang="zh-CN" altLang="en-US" dirty="0"/>
              <a:t>是虛函數</a:t>
            </a:r>
          </a:p>
          <a:p>
            <a:pPr lvl="3"/>
            <a:r>
              <a:rPr kumimoji="1" lang="zh-CN" altLang="en-US" b="1" dirty="0">
                <a:solidFill>
                  <a:srgbClr val="FF0000"/>
                </a:solidFill>
              </a:rPr>
              <a:t>不能</a:t>
            </a:r>
            <a:r>
              <a:rPr kumimoji="1" lang="zh-CN" altLang="en-US" dirty="0"/>
              <a:t>：在構造函式呼叫前，</a:t>
            </a:r>
            <a:r>
              <a:rPr kumimoji="1" lang="en-US" altLang="zh-CN" dirty="0"/>
              <a:t>VPTR</a:t>
            </a:r>
            <a:r>
              <a:rPr kumimoji="1" lang="zh-CN" altLang="en-US" dirty="0"/>
              <a:t>未初始化，無法使用虛函數</a:t>
            </a:r>
          </a:p>
          <a:p>
            <a:pPr lvl="3"/>
            <a:r>
              <a:rPr kumimoji="1" lang="zh-CN" altLang="en-US" b="1" dirty="0">
                <a:solidFill>
                  <a:srgbClr val="FF0000"/>
                </a:solidFill>
              </a:rPr>
              <a:t>不必</a:t>
            </a:r>
            <a:r>
              <a:rPr kumimoji="1" lang="zh-CN" altLang="en-US" dirty="0"/>
              <a:t>：</a:t>
            </a:r>
            <a:r>
              <a:rPr lang="zh-CN" altLang="en-US" dirty="0"/>
              <a:t>構造函數的作用是提供類中成員初始化，調用時</a:t>
            </a:r>
            <a:r>
              <a:rPr lang="zh-CN" altLang="en-US" dirty="0">
                <a:solidFill>
                  <a:srgbClr val="FF0000"/>
                </a:solidFill>
              </a:rPr>
              <a:t>明確指定</a:t>
            </a:r>
            <a:r>
              <a:rPr lang="zh-CN" altLang="en-US" dirty="0"/>
              <a:t>要創建物件的類型，沒有必要是虛函數</a:t>
            </a:r>
            <a:endParaRPr lang="en-US" altLang="zh-CN" dirty="0"/>
          </a:p>
          <a:p>
            <a:pPr lvl="1"/>
            <a:r>
              <a:rPr lang="zh-CN" altLang="en-US" dirty="0"/>
              <a:t>虛函數與析構函數</a:t>
            </a:r>
            <a:endParaRPr lang="en-US" altLang="zh-CN" dirty="0"/>
          </a:p>
          <a:p>
            <a:pPr lvl="2"/>
            <a:r>
              <a:rPr kumimoji="1" lang="zh-CN" altLang="en-US" dirty="0"/>
              <a:t>應當總是將基類的析構函數設置為虛析構函數</a:t>
            </a:r>
            <a:endParaRPr kumimoji="1" lang="en-US" altLang="zh-CN" dirty="0"/>
          </a:p>
          <a:p>
            <a:pPr lvl="3"/>
            <a:r>
              <a:rPr kumimoji="1" lang="zh-CN" altLang="en-US" dirty="0"/>
              <a:t>析構需要根據物件的實際類型進行析構</a:t>
            </a:r>
          </a:p>
          <a:p>
            <a:pPr lvl="1"/>
            <a:r>
              <a:rPr kumimoji="1" lang="zh-CN" altLang="en-US" dirty="0"/>
              <a:t>在構造函數和析構函數中調用一個虛函數，被調用的只是這個函數的</a:t>
            </a:r>
            <a:r>
              <a:rPr kumimoji="1" lang="zh-CN" altLang="en-US" dirty="0">
                <a:solidFill>
                  <a:srgbClr val="FF0000"/>
                </a:solidFill>
              </a:rPr>
              <a:t>本地版本</a:t>
            </a:r>
            <a:r>
              <a:rPr kumimoji="1" lang="zh-CN" altLang="en-US" dirty="0"/>
              <a:t>，即虛機制在構造函數和析構函數中不工作</a:t>
            </a:r>
            <a:endParaRPr kumimoji="1" lang="en-US" altLang="zh-CN" dirty="0"/>
          </a:p>
        </p:txBody>
      </p:sp>
    </p:spTree>
    <p:extLst>
      <p:ext uri="{BB962C8B-B14F-4D97-AF65-F5344CB8AC3E}">
        <p14:creationId xmlns:p14="http://schemas.microsoft.com/office/powerpoint/2010/main" val="3798817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虛函數</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虛函數的重寫覆蓋</a:t>
            </a:r>
            <a:endParaRPr lang="en-US" altLang="zh-CN" dirty="0"/>
          </a:p>
          <a:p>
            <a:pPr lvl="1"/>
            <a:r>
              <a:rPr lang="zh-CN" altLang="en-US" dirty="0"/>
              <a:t>派生類重新定義基類中的</a:t>
            </a:r>
            <a:r>
              <a:rPr lang="zh-CN" altLang="en-US" dirty="0">
                <a:solidFill>
                  <a:srgbClr val="FF0000"/>
                </a:solidFill>
              </a:rPr>
              <a:t>虛函數</a:t>
            </a:r>
            <a:r>
              <a:rPr lang="zh-CN" altLang="en-US" dirty="0"/>
              <a:t>，函數名必須</a:t>
            </a:r>
            <a:r>
              <a:rPr lang="zh-CN" altLang="en-US" dirty="0">
                <a:solidFill>
                  <a:srgbClr val="FF0000"/>
                </a:solidFill>
              </a:rPr>
              <a:t>相同</a:t>
            </a:r>
            <a:r>
              <a:rPr lang="zh-CN" altLang="en-US" dirty="0"/>
              <a:t>，函數參數必須</a:t>
            </a:r>
            <a:r>
              <a:rPr lang="zh-CN" altLang="en-US" dirty="0">
                <a:solidFill>
                  <a:srgbClr val="FF0000"/>
                </a:solidFill>
              </a:rPr>
              <a:t>相同</a:t>
            </a:r>
            <a:r>
              <a:rPr lang="zh-CN" altLang="en-US" dirty="0"/>
              <a:t>，返回值一般情況應</a:t>
            </a:r>
            <a:r>
              <a:rPr lang="zh-CN" altLang="en-US" dirty="0">
                <a:solidFill>
                  <a:srgbClr val="FF0000"/>
                </a:solidFill>
              </a:rPr>
              <a:t>相同</a:t>
            </a:r>
            <a:r>
              <a:rPr lang="zh-CN" altLang="en-US" dirty="0"/>
              <a:t>。</a:t>
            </a:r>
            <a:endParaRPr lang="en-US" altLang="zh-CN" dirty="0"/>
          </a:p>
          <a:p>
            <a:pPr lvl="1"/>
            <a:r>
              <a:rPr lang="zh-CN" altLang="en-US" dirty="0"/>
              <a:t>重載、重寫隱藏、重寫覆蓋</a:t>
            </a:r>
            <a:endParaRPr lang="en-US" altLang="zh-CN" dirty="0"/>
          </a:p>
        </p:txBody>
      </p:sp>
      <p:graphicFrame>
        <p:nvGraphicFramePr>
          <p:cNvPr id="4" name="表格 4">
            <a:extLst>
              <a:ext uri="{FF2B5EF4-FFF2-40B4-BE49-F238E27FC236}">
                <a16:creationId xmlns:a16="http://schemas.microsoft.com/office/drawing/2014/main" id="{BECC2B1D-2946-E34B-AB69-BFDECD222952}"/>
              </a:ext>
            </a:extLst>
          </p:cNvPr>
          <p:cNvGraphicFramePr>
            <a:graphicFrameLocks noGrp="1"/>
          </p:cNvGraphicFramePr>
          <p:nvPr>
            <p:extLst>
              <p:ext uri="{D42A27DB-BD31-4B8C-83A1-F6EECF244321}">
                <p14:modId xmlns:p14="http://schemas.microsoft.com/office/powerpoint/2010/main" val="2470470462"/>
              </p:ext>
            </p:extLst>
          </p:nvPr>
        </p:nvGraphicFramePr>
        <p:xfrm>
          <a:off x="368076" y="3645024"/>
          <a:ext cx="8568953" cy="2529840"/>
        </p:xfrm>
        <a:graphic>
          <a:graphicData uri="http://schemas.openxmlformats.org/drawingml/2006/table">
            <a:tbl>
              <a:tblPr firstRow="1" bandRow="1">
                <a:tableStyleId>{5C22544A-7EE6-4342-B048-85BDC9FD1C3A}</a:tableStyleId>
              </a:tblPr>
              <a:tblGrid>
                <a:gridCol w="1266715">
                  <a:extLst>
                    <a:ext uri="{9D8B030D-6E8A-4147-A177-3AD203B41FA5}">
                      <a16:colId xmlns:a16="http://schemas.microsoft.com/office/drawing/2014/main" val="20000"/>
                    </a:ext>
                  </a:extLst>
                </a:gridCol>
                <a:gridCol w="2235379">
                  <a:extLst>
                    <a:ext uri="{9D8B030D-6E8A-4147-A177-3AD203B41FA5}">
                      <a16:colId xmlns:a16="http://schemas.microsoft.com/office/drawing/2014/main" val="20001"/>
                    </a:ext>
                  </a:extLst>
                </a:gridCol>
                <a:gridCol w="2607942">
                  <a:extLst>
                    <a:ext uri="{9D8B030D-6E8A-4147-A177-3AD203B41FA5}">
                      <a16:colId xmlns:a16="http://schemas.microsoft.com/office/drawing/2014/main" val="20002"/>
                    </a:ext>
                  </a:extLst>
                </a:gridCol>
                <a:gridCol w="2458917">
                  <a:extLst>
                    <a:ext uri="{9D8B030D-6E8A-4147-A177-3AD203B41FA5}">
                      <a16:colId xmlns:a16="http://schemas.microsoft.com/office/drawing/2014/main" val="20003"/>
                    </a:ext>
                  </a:extLst>
                </a:gridCol>
              </a:tblGrid>
              <a:tr h="261888">
                <a:tc>
                  <a:txBody>
                    <a:bodyPr/>
                    <a:lstStyle/>
                    <a:p>
                      <a:pPr algn="ct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重載</a:t>
                      </a:r>
                      <a:r>
                        <a:rPr lang="en-US" altLang="zh-CN" sz="2000" dirty="0">
                          <a:latin typeface="华文楷体" pitchFamily="2" charset="-122"/>
                          <a:ea typeface="华文楷体" pitchFamily="2" charset="-122"/>
                        </a:rPr>
                        <a:t>(overload)</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重寫隱藏</a:t>
                      </a:r>
                      <a:r>
                        <a:rPr lang="en-US" altLang="zh-CN" sz="2000" dirty="0">
                          <a:latin typeface="华文楷体" pitchFamily="2" charset="-122"/>
                          <a:ea typeface="华文楷体" pitchFamily="2" charset="-122"/>
                        </a:rPr>
                        <a:t>(redefining)</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重寫覆蓋</a:t>
                      </a:r>
                      <a:r>
                        <a:rPr lang="en-US" altLang="zh-CN" sz="2000" dirty="0">
                          <a:latin typeface="华文楷体" pitchFamily="2" charset="-122"/>
                          <a:ea typeface="华文楷体" pitchFamily="2" charset="-122"/>
                        </a:rPr>
                        <a:t>(override)</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0"/>
                  </a:ext>
                </a:extLst>
              </a:tr>
              <a:tr h="370840">
                <a:tc>
                  <a:txBody>
                    <a:bodyPr/>
                    <a:lstStyle/>
                    <a:p>
                      <a:pPr algn="ctr"/>
                      <a:r>
                        <a:rPr lang="zh-CN" altLang="en-US" sz="2000" dirty="0">
                          <a:latin typeface="华文楷体" pitchFamily="2" charset="-122"/>
                          <a:ea typeface="华文楷体" pitchFamily="2" charset="-122"/>
                        </a:rPr>
                        <a:t>作用域</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同一個類中，或者均為全域函數</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派生類和基類</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ctr"/>
                      <a:r>
                        <a:rPr lang="zh-CN" altLang="en-US" sz="2000" dirty="0">
                          <a:latin typeface="华文楷体" pitchFamily="2" charset="-122"/>
                          <a:ea typeface="华文楷体" pitchFamily="2" charset="-122"/>
                        </a:rPr>
                        <a:t>不同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派生類和基類</a:t>
                      </a: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2000" dirty="0">
                          <a:latin typeface="华文楷体" pitchFamily="2" charset="-122"/>
                          <a:ea typeface="华文楷体" pitchFamily="2" charset="-122"/>
                        </a:rPr>
                        <a:t>函數名</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2"/>
                  </a:ext>
                </a:extLst>
              </a:tr>
              <a:tr h="370840">
                <a:tc>
                  <a:txBody>
                    <a:bodyPr/>
                    <a:lstStyle/>
                    <a:p>
                      <a:pPr algn="ctr"/>
                      <a:r>
                        <a:rPr lang="zh-CN" altLang="en-US" sz="2000" dirty="0">
                          <a:latin typeface="华文楷体" pitchFamily="2" charset="-122"/>
                          <a:ea typeface="华文楷体" pitchFamily="2" charset="-122"/>
                        </a:rPr>
                        <a:t>函數參數</a:t>
                      </a:r>
                    </a:p>
                  </a:txBody>
                  <a:tcPr/>
                </a:tc>
                <a:tc>
                  <a:txBody>
                    <a:bodyPr/>
                    <a:lstStyle/>
                    <a:p>
                      <a:pPr algn="ct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r>
                        <a:rPr lang="en-US" altLang="zh-CN" sz="2000" dirty="0">
                          <a:latin typeface="华文楷体" pitchFamily="2" charset="-122"/>
                          <a:ea typeface="华文楷体" pitchFamily="2" charset="-122"/>
                        </a:rPr>
                        <a:t>/</a:t>
                      </a:r>
                      <a:r>
                        <a:rPr lang="zh-CN" altLang="en-US" sz="2000" dirty="0">
                          <a:latin typeface="华文楷体" pitchFamily="2" charset="-122"/>
                          <a:ea typeface="华文楷体" pitchFamily="2" charset="-122"/>
                        </a:rPr>
                        <a:t>不同</a:t>
                      </a:r>
                    </a:p>
                  </a:txBody>
                  <a:tcPr/>
                </a:tc>
                <a:tc>
                  <a:txBody>
                    <a:bodyPr/>
                    <a:lstStyle/>
                    <a:p>
                      <a:pPr algn="ctr"/>
                      <a:r>
                        <a:rPr lang="zh-CN" altLang="en-US" sz="2000" dirty="0">
                          <a:latin typeface="华文楷体" pitchFamily="2" charset="-122"/>
                          <a:ea typeface="华文楷体" pitchFamily="2" charset="-122"/>
                        </a:rPr>
                        <a:t>相同</a:t>
                      </a:r>
                    </a:p>
                  </a:txBody>
                  <a:tcPr/>
                </a:tc>
                <a:extLst>
                  <a:ext uri="{0D108BD9-81ED-4DB2-BD59-A6C34878D82A}">
                    <a16:rowId xmlns:a16="http://schemas.microsoft.com/office/drawing/2014/main" val="10003"/>
                  </a:ext>
                </a:extLst>
              </a:tr>
              <a:tr h="370840">
                <a:tc>
                  <a:txBody>
                    <a:bodyPr/>
                    <a:lstStyle/>
                    <a:p>
                      <a:pPr algn="ctr"/>
                      <a:r>
                        <a:rPr lang="zh-CN" altLang="en-US" sz="2000" dirty="0">
                          <a:latin typeface="华文楷体" pitchFamily="2" charset="-122"/>
                          <a:ea typeface="华文楷体" pitchFamily="2" charset="-122"/>
                        </a:rPr>
                        <a:t>其他要求</a:t>
                      </a:r>
                    </a:p>
                  </a:txBody>
                  <a:tcPr/>
                </a:tc>
                <a:tc>
                  <a:txBody>
                    <a:bodyPr/>
                    <a:lstStyle/>
                    <a:p>
                      <a:pPr algn="ctr"/>
                      <a:r>
                        <a:rPr lang="en-US" altLang="zh-CN" sz="2000" dirty="0">
                          <a:latin typeface="华文楷体" pitchFamily="2" charset="-122"/>
                          <a:ea typeface="华文楷体" pitchFamily="2" charset="-122"/>
                        </a:rPr>
                        <a:t>—</a:t>
                      </a:r>
                      <a:endParaRPr lang="zh-CN" altLang="en-US" sz="2000" dirty="0">
                        <a:latin typeface="华文楷体" pitchFamily="2" charset="-122"/>
                        <a:ea typeface="华文楷体" pitchFamily="2" charset="-122"/>
                      </a:endParaRPr>
                    </a:p>
                  </a:txBody>
                  <a:tcPr/>
                </a:tc>
                <a:tc>
                  <a:txBody>
                    <a:bodyPr/>
                    <a:lstStyle/>
                    <a:p>
                      <a:pPr algn="just"/>
                      <a:r>
                        <a:rPr lang="zh-CN" altLang="en-US" sz="1800" dirty="0">
                          <a:latin typeface="华文楷体" pitchFamily="2" charset="-122"/>
                          <a:ea typeface="华文楷体" pitchFamily="2" charset="-122"/>
                        </a:rPr>
                        <a:t>如果函數參數相同，則基類函數不能為虛函數</a:t>
                      </a:r>
                    </a:p>
                  </a:txBody>
                  <a:tcPr/>
                </a:tc>
                <a:tc>
                  <a:txBody>
                    <a:bodyPr/>
                    <a:lstStyle/>
                    <a:p>
                      <a:pPr algn="ctr"/>
                      <a:r>
                        <a:rPr lang="zh-CN" altLang="en-US" sz="1800" dirty="0">
                          <a:latin typeface="华文楷体" pitchFamily="2" charset="-122"/>
                          <a:ea typeface="华文楷体" pitchFamily="2" charset="-122"/>
                        </a:rPr>
                        <a:t>基類函數為虛函數</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5300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36997-BA92-4996-9FA4-18821A358AFA}"/>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3B02E019-8483-4D5C-9D1C-9A69F2716A0C}"/>
              </a:ext>
            </a:extLst>
          </p:cNvPr>
          <p:cNvSpPr>
            <a:spLocks noGrp="1"/>
          </p:cNvSpPr>
          <p:nvPr>
            <p:ph idx="1"/>
          </p:nvPr>
        </p:nvSpPr>
        <p:spPr>
          <a:xfrm>
            <a:off x="628650" y="1313384"/>
            <a:ext cx="8515350" cy="5544616"/>
          </a:xfrm>
        </p:spPr>
        <p:txBody>
          <a:bodyPr/>
          <a:lstStyle/>
          <a:p>
            <a:r>
              <a:rPr lang="zh-CN" altLang="en-US" dirty="0"/>
              <a:t>聲明與定義（函數）</a:t>
            </a:r>
            <a:endParaRPr lang="en-US" altLang="zh-CN" dirty="0"/>
          </a:p>
          <a:p>
            <a:pPr lvl="1"/>
            <a:r>
              <a:rPr lang="zh-CN" altLang="en-US" dirty="0"/>
              <a:t>函式宣告</a:t>
            </a:r>
            <a:endParaRPr lang="en-US" altLang="zh-CN" dirty="0"/>
          </a:p>
          <a:p>
            <a:pPr lvl="2"/>
            <a:r>
              <a:rPr lang="en-US" altLang="zh-CN" dirty="0"/>
              <a:t>int ADD(int a, int b);</a:t>
            </a:r>
          </a:p>
          <a:p>
            <a:pPr lvl="1"/>
            <a:r>
              <a:rPr lang="zh-CN" altLang="en-US" dirty="0"/>
              <a:t>函式定義（實現）</a:t>
            </a:r>
            <a:endParaRPr lang="en-US" altLang="zh-CN" dirty="0"/>
          </a:p>
          <a:p>
            <a:pPr lvl="2"/>
            <a:r>
              <a:rPr lang="en-US" altLang="zh-CN" dirty="0"/>
              <a:t>int ADD(int a, int b) {return a + b;}</a:t>
            </a:r>
          </a:p>
          <a:p>
            <a:pPr lvl="1"/>
            <a:r>
              <a:rPr lang="zh-CN" altLang="en-US" dirty="0"/>
              <a:t>同一個函數可以有多次聲明，但只能有一次實現；否則連結錯誤</a:t>
            </a:r>
            <a:endParaRPr lang="en-US" altLang="zh-CN" dirty="0"/>
          </a:p>
          <a:p>
            <a:r>
              <a:rPr lang="zh-CN" altLang="en-US" dirty="0"/>
              <a:t>聲明與定義（變數）</a:t>
            </a:r>
            <a:endParaRPr lang="en-US" altLang="zh-CN" dirty="0"/>
          </a:p>
          <a:p>
            <a:pPr lvl="1"/>
            <a:r>
              <a:rPr lang="zh-CN" altLang="en-US" dirty="0"/>
              <a:t>定義</a:t>
            </a:r>
            <a:r>
              <a:rPr lang="en-US" altLang="zh-CN" dirty="0"/>
              <a:t>=</a:t>
            </a:r>
            <a:r>
              <a:rPr lang="zh-CN" altLang="en-US" dirty="0"/>
              <a:t>聲明</a:t>
            </a:r>
            <a:r>
              <a:rPr lang="en-US" altLang="zh-CN" dirty="0"/>
              <a:t>+</a:t>
            </a:r>
            <a:r>
              <a:rPr lang="zh-CN" altLang="en-US" dirty="0"/>
              <a:t>記憶體分配</a:t>
            </a:r>
            <a:endParaRPr lang="en-US" altLang="zh-CN" dirty="0"/>
          </a:p>
          <a:p>
            <a:pPr lvl="1"/>
            <a:r>
              <a:rPr lang="zh-CN" altLang="en-US" dirty="0"/>
              <a:t>變數定義</a:t>
            </a:r>
            <a:endParaRPr lang="en-US" altLang="zh-CN" dirty="0"/>
          </a:p>
          <a:p>
            <a:pPr lvl="2"/>
            <a:r>
              <a:rPr lang="en-US" altLang="zh-CN" dirty="0"/>
              <a:t>int x = 0; // </a:t>
            </a:r>
            <a:r>
              <a:rPr lang="zh-CN" altLang="en-US" dirty="0"/>
              <a:t>定義並初始化</a:t>
            </a:r>
            <a:endParaRPr lang="en-US" altLang="zh-CN" dirty="0"/>
          </a:p>
          <a:p>
            <a:pPr lvl="2"/>
            <a:r>
              <a:rPr lang="zh-CN" altLang="en-US" u="sng" dirty="0"/>
              <a:t>全域變數</a:t>
            </a:r>
            <a:r>
              <a:rPr lang="zh-CN" altLang="en-US" dirty="0"/>
              <a:t>不初始化會設置預設值</a:t>
            </a:r>
            <a:r>
              <a:rPr lang="en-US" altLang="zh-CN" dirty="0"/>
              <a:t>0</a:t>
            </a:r>
          </a:p>
          <a:p>
            <a:pPr lvl="1"/>
            <a:r>
              <a:rPr lang="zh-CN" altLang="en-US" dirty="0"/>
              <a:t>變數聲明：</a:t>
            </a:r>
            <a:r>
              <a:rPr lang="en-US" altLang="zh-CN" dirty="0"/>
              <a:t>extern</a:t>
            </a:r>
          </a:p>
          <a:p>
            <a:pPr lvl="2"/>
            <a:r>
              <a:rPr lang="en-US" altLang="zh-CN" dirty="0"/>
              <a:t>extern int x;</a:t>
            </a:r>
          </a:p>
        </p:txBody>
      </p:sp>
    </p:spTree>
    <p:extLst>
      <p:ext uri="{BB962C8B-B14F-4D97-AF65-F5344CB8AC3E}">
        <p14:creationId xmlns:p14="http://schemas.microsoft.com/office/powerpoint/2010/main" val="1489533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抽象類別</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純虛函數</a:t>
            </a:r>
            <a:endParaRPr lang="en-US" altLang="zh-CN" dirty="0"/>
          </a:p>
          <a:p>
            <a:pPr lvl="1"/>
            <a:r>
              <a:rPr kumimoji="1" lang="en-US" altLang="zh-CN" dirty="0">
                <a:solidFill>
                  <a:srgbClr val="FF0000"/>
                </a:solidFill>
              </a:rPr>
              <a:t>virtual</a:t>
            </a:r>
            <a:r>
              <a:rPr kumimoji="1" lang="zh-CN" altLang="en-US" dirty="0">
                <a:solidFill>
                  <a:srgbClr val="FF0000"/>
                </a:solidFill>
              </a:rPr>
              <a:t> </a:t>
            </a:r>
            <a:r>
              <a:rPr kumimoji="1" lang="zh-CN" altLang="en-US" dirty="0"/>
              <a:t>返回類型 函數名</a:t>
            </a:r>
            <a:r>
              <a:rPr kumimoji="1" lang="en-US" altLang="zh-CN" dirty="0"/>
              <a:t>(</a:t>
            </a:r>
            <a:r>
              <a:rPr kumimoji="1" lang="zh-CN" altLang="en-US" dirty="0"/>
              <a:t>形式參數</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en-US" altLang="zh-CN" dirty="0"/>
              <a:t>(</a:t>
            </a:r>
            <a:r>
              <a:rPr lang="zh-CN" altLang="en-US" dirty="0"/>
              <a:t>此處</a:t>
            </a:r>
            <a:r>
              <a:rPr lang="en-US" altLang="zh-CN" dirty="0"/>
              <a:t>0</a:t>
            </a:r>
            <a:r>
              <a:rPr lang="zh-CN" altLang="en-US" dirty="0"/>
              <a:t>填充在虛表中</a:t>
            </a:r>
            <a:r>
              <a:rPr lang="en-US" altLang="zh-CN" dirty="0"/>
              <a:t>)</a:t>
            </a:r>
          </a:p>
          <a:p>
            <a:pPr lvl="1"/>
            <a:r>
              <a:rPr lang="zh-CN" altLang="en-US" dirty="0"/>
              <a:t>由於編譯器不允許被調用函數的位址為</a:t>
            </a:r>
            <a:r>
              <a:rPr lang="en-US" altLang="zh-CN" dirty="0"/>
              <a:t>0</a:t>
            </a:r>
            <a:r>
              <a:rPr lang="zh-CN" altLang="en-US" dirty="0"/>
              <a:t>，所以該類不能生成物件。</a:t>
            </a:r>
            <a:endParaRPr lang="en-US" altLang="zh-CN" dirty="0"/>
          </a:p>
          <a:p>
            <a:pPr lvl="1"/>
            <a:r>
              <a:rPr lang="zh-CN" altLang="en-US" dirty="0"/>
              <a:t>在它的派生類中，除非重寫此函數，否則也不能生成物件。</a:t>
            </a:r>
            <a:endParaRPr lang="en-US" altLang="zh-CN" dirty="0"/>
          </a:p>
          <a:p>
            <a:pPr lvl="2"/>
            <a:endParaRPr lang="en-US" altLang="zh-CN" dirty="0"/>
          </a:p>
        </p:txBody>
      </p:sp>
    </p:spTree>
    <p:extLst>
      <p:ext uri="{BB962C8B-B14F-4D97-AF65-F5344CB8AC3E}">
        <p14:creationId xmlns:p14="http://schemas.microsoft.com/office/powerpoint/2010/main" val="1420247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en-US" dirty="0"/>
              <a:t>類型轉換</a:t>
            </a:r>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p:txBody>
          <a:bodyPr/>
          <a:lstStyle/>
          <a:p>
            <a:r>
              <a:rPr lang="zh-CN" altLang="en-US" dirty="0"/>
              <a:t>兩種類型轉化</a:t>
            </a:r>
            <a:endParaRPr lang="en-US" altLang="zh-CN" dirty="0"/>
          </a:p>
          <a:p>
            <a:pPr lvl="1"/>
            <a:r>
              <a:rPr lang="en-US" altLang="zh-CN" dirty="0" err="1"/>
              <a:t>static_cast</a:t>
            </a:r>
            <a:endParaRPr lang="en-US" altLang="zh-CN" dirty="0"/>
          </a:p>
          <a:p>
            <a:pPr lvl="2"/>
            <a:r>
              <a:rPr lang="zh-CN" altLang="en-US" dirty="0"/>
              <a:t>可以進行內置資料類型的轉換，也可以進行類的指標或者類的引用的強制轉換</a:t>
            </a:r>
            <a:endParaRPr lang="en-US" altLang="zh-CN" dirty="0"/>
          </a:p>
          <a:p>
            <a:pPr lvl="1"/>
            <a:r>
              <a:rPr lang="en-US" altLang="zh-CN" dirty="0" err="1"/>
              <a:t>dynamic_cast</a:t>
            </a:r>
            <a:endParaRPr lang="en-US" altLang="zh-CN" dirty="0"/>
          </a:p>
          <a:p>
            <a:pPr lvl="2"/>
            <a:r>
              <a:rPr lang="zh-CN" altLang="en-US" dirty="0"/>
              <a:t>主要用於將基類類型轉化為子類類型</a:t>
            </a:r>
            <a:endParaRPr lang="en-US" altLang="zh-CN" dirty="0"/>
          </a:p>
          <a:p>
            <a:pPr lvl="2"/>
            <a:r>
              <a:rPr lang="zh-CN" altLang="en-US" dirty="0"/>
              <a:t>根據虛函數表的資訊判斷實際類型</a:t>
            </a:r>
            <a:endParaRPr lang="en-US" altLang="zh-CN" dirty="0"/>
          </a:p>
          <a:p>
            <a:pPr lvl="2"/>
            <a:r>
              <a:rPr lang="zh-CN" altLang="en-US" dirty="0"/>
              <a:t>不能用於內置基底資料型別的強制轉換</a:t>
            </a:r>
            <a:endParaRPr lang="en-US" altLang="zh-CN" dirty="0"/>
          </a:p>
          <a:p>
            <a:pPr lvl="2"/>
            <a:r>
              <a:rPr lang="zh-CN" altLang="en-US" dirty="0"/>
              <a:t>不允許兩個沒有關聯的類的指標相互轉換</a:t>
            </a:r>
          </a:p>
          <a:p>
            <a:pPr lvl="3"/>
            <a:endParaRPr lang="en-US" altLang="zh-CN" dirty="0"/>
          </a:p>
        </p:txBody>
      </p:sp>
    </p:spTree>
    <p:extLst>
      <p:ext uri="{BB962C8B-B14F-4D97-AF65-F5344CB8AC3E}">
        <p14:creationId xmlns:p14="http://schemas.microsoft.com/office/powerpoint/2010/main" val="2354460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pt-PT" dirty="0"/>
              <a:t>模板</a:t>
            </a:r>
            <a:endParaRPr lang="zh-CN" altLang="en-US" dirty="0"/>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pt-PT" dirty="0"/>
              <a:t>模板</a:t>
            </a:r>
            <a:endParaRPr lang="en-US" altLang="zh-CN" dirty="0"/>
          </a:p>
          <a:p>
            <a:pPr lvl="1"/>
            <a:r>
              <a:rPr kumimoji="1" lang="zh-CN" altLang="en-US" dirty="0">
                <a:latin typeface="STKaiti" charset="-122"/>
                <a:ea typeface="STKaiti" charset="-122"/>
                <a:cs typeface="STKaiti" charset="-122"/>
              </a:rPr>
              <a:t>繼承與組合提供了</a:t>
            </a:r>
            <a:r>
              <a:rPr kumimoji="1" lang="zh-CN" altLang="en-US" dirty="0">
                <a:solidFill>
                  <a:srgbClr val="FF0000"/>
                </a:solidFill>
                <a:latin typeface="STKaiti" charset="-122"/>
                <a:ea typeface="STKaiti" charset="-122"/>
                <a:cs typeface="STKaiti" charset="-122"/>
              </a:rPr>
              <a:t>重用物件代碼</a:t>
            </a:r>
            <a:r>
              <a:rPr kumimoji="1" lang="zh-CN" altLang="en-US" dirty="0">
                <a:latin typeface="STKaiti" charset="-122"/>
                <a:ea typeface="STKaiti" charset="-122"/>
                <a:cs typeface="STKaiti" charset="-122"/>
              </a:rPr>
              <a:t>的方法，</a:t>
            </a:r>
            <a:r>
              <a:rPr kumimoji="1" lang="zh-CN" altLang="en-US" sz="2400" dirty="0">
                <a:latin typeface="STKaiti" charset="-122"/>
                <a:ea typeface="STKaiti" charset="-122"/>
                <a:cs typeface="STKaiti" charset="-122"/>
              </a:rPr>
              <a:t>而</a:t>
            </a:r>
            <a:r>
              <a:rPr kumimoji="1" lang="en-US" altLang="zh-CN" sz="2400" dirty="0">
                <a:latin typeface="STKaiti" charset="-122"/>
                <a:ea typeface="STKaiti" charset="-122"/>
                <a:cs typeface="STKaiti" charset="-122"/>
              </a:rPr>
              <a:t>C++</a:t>
            </a:r>
            <a:r>
              <a:rPr kumimoji="1" lang="zh-CN" altLang="en-US" sz="2400" dirty="0">
                <a:latin typeface="STKaiti" charset="-122"/>
                <a:ea typeface="STKaiti" charset="-122"/>
                <a:cs typeface="STKaiti" charset="-122"/>
              </a:rPr>
              <a:t>的</a:t>
            </a:r>
            <a:r>
              <a:rPr kumimoji="1" lang="zh-CN" altLang="pt-PT" sz="2400" dirty="0">
                <a:latin typeface="STKaiti" charset="-122"/>
                <a:ea typeface="STKaiti" charset="-122"/>
                <a:cs typeface="STKaiti" charset="-122"/>
              </a:rPr>
              <a:t>模板</a:t>
            </a:r>
            <a:r>
              <a:rPr kumimoji="1" lang="zh-CN" altLang="en-US" sz="2400" dirty="0">
                <a:latin typeface="STKaiti" charset="-122"/>
                <a:ea typeface="STKaiti" charset="-122"/>
                <a:cs typeface="STKaiti" charset="-122"/>
              </a:rPr>
              <a:t>特徵提供了</a:t>
            </a:r>
            <a:r>
              <a:rPr kumimoji="1" lang="zh-CN" altLang="en-US" sz="2400" dirty="0">
                <a:solidFill>
                  <a:srgbClr val="FF0000"/>
                </a:solidFill>
                <a:latin typeface="STKaiti" charset="-122"/>
                <a:ea typeface="STKaiti" charset="-122"/>
                <a:cs typeface="STKaiti" charset="-122"/>
              </a:rPr>
              <a:t>重用原始程式碼</a:t>
            </a:r>
            <a:r>
              <a:rPr kumimoji="1" lang="zh-CN" altLang="en-US" sz="2400" dirty="0">
                <a:latin typeface="STKaiti" charset="-122"/>
                <a:ea typeface="STKaiti" charset="-122"/>
                <a:cs typeface="STKaiti" charset="-122"/>
              </a:rPr>
              <a:t>的方法。</a:t>
            </a:r>
            <a:endParaRPr lang="en-US" altLang="zh-CN" dirty="0"/>
          </a:p>
          <a:p>
            <a:pPr lvl="1"/>
            <a:r>
              <a:rPr lang="zh-CN" altLang="en-US" dirty="0"/>
              <a:t>函數</a:t>
            </a:r>
            <a:r>
              <a:rPr lang="zh-CN" altLang="pt-PT" dirty="0"/>
              <a:t>模板</a:t>
            </a:r>
            <a:endParaRPr lang="en-US" altLang="zh-CN" dirty="0"/>
          </a:p>
          <a:p>
            <a:pPr marL="457200" lvl="1" indent="0">
              <a:buNone/>
            </a:pPr>
            <a:r>
              <a:rPr kumimoji="1" lang="en-US" altLang="zh-CN" sz="2000" dirty="0"/>
              <a:t>	template</a:t>
            </a:r>
            <a:r>
              <a:rPr kumimoji="1" lang="zh-CN" altLang="en-US" sz="2000" dirty="0"/>
              <a:t> </a:t>
            </a:r>
            <a:r>
              <a:rPr kumimoji="1" lang="en-US" altLang="zh-CN" sz="2000" dirty="0"/>
              <a:t>&lt;</a:t>
            </a:r>
            <a:r>
              <a:rPr kumimoji="1" lang="en-US" altLang="zh-CN" sz="2000" dirty="0" err="1"/>
              <a:t>typename</a:t>
            </a:r>
            <a:r>
              <a:rPr kumimoji="1" lang="zh-CN" altLang="en-US" sz="2000" dirty="0"/>
              <a:t> </a:t>
            </a:r>
            <a:r>
              <a:rPr kumimoji="1" lang="en-US" altLang="zh-CN" sz="2000" dirty="0"/>
              <a:t>T&gt;</a:t>
            </a:r>
            <a:r>
              <a:rPr kumimoji="1" lang="zh-CN" altLang="en-US" sz="2000" dirty="0"/>
              <a:t> </a:t>
            </a:r>
            <a:r>
              <a:rPr kumimoji="1" lang="en-US" altLang="zh-CN" sz="2000" dirty="0" err="1"/>
              <a:t>ReturnType</a:t>
            </a:r>
            <a:r>
              <a:rPr kumimoji="1" lang="zh-CN" altLang="en-US" sz="2000" dirty="0"/>
              <a:t> </a:t>
            </a:r>
            <a:r>
              <a:rPr kumimoji="1" lang="en-US" altLang="zh-CN" sz="2000" dirty="0" err="1"/>
              <a:t>Func</a:t>
            </a:r>
            <a:r>
              <a:rPr kumimoji="1" lang="en-US" altLang="zh-CN" sz="2000" dirty="0"/>
              <a:t>(</a:t>
            </a:r>
            <a:r>
              <a:rPr kumimoji="1" lang="en-US" altLang="zh-CN" sz="2000" dirty="0" err="1"/>
              <a:t>Args</a:t>
            </a:r>
            <a:r>
              <a:rPr kumimoji="1" lang="en-US" altLang="zh-CN" sz="2000" dirty="0"/>
              <a:t>);</a:t>
            </a:r>
            <a:endParaRPr lang="en-US" altLang="zh-CN" dirty="0"/>
          </a:p>
          <a:p>
            <a:pPr lvl="2"/>
            <a:r>
              <a:rPr lang="zh-CN" altLang="en-US" dirty="0"/>
              <a:t>函數</a:t>
            </a:r>
            <a:r>
              <a:rPr lang="zh-CN" altLang="pt-PT" dirty="0"/>
              <a:t>模板</a:t>
            </a:r>
            <a:r>
              <a:rPr lang="zh-CN" altLang="en-US" dirty="0"/>
              <a:t>在調用時，編譯器能自動推導出實際參數的類型（這個過程叫做</a:t>
            </a:r>
            <a:r>
              <a:rPr lang="zh-CN" altLang="en-US" dirty="0">
                <a:solidFill>
                  <a:srgbClr val="FF0000"/>
                </a:solidFill>
              </a:rPr>
              <a:t>產生實體</a:t>
            </a:r>
            <a:r>
              <a:rPr lang="zh-CN" altLang="en-US" dirty="0"/>
              <a:t>）</a:t>
            </a:r>
            <a:endParaRPr lang="en-US" altLang="zh-CN" dirty="0"/>
          </a:p>
          <a:p>
            <a:pPr lvl="2"/>
            <a:r>
              <a:rPr lang="zh-CN" altLang="en-US" dirty="0"/>
              <a:t>對</a:t>
            </a:r>
            <a:r>
              <a:rPr lang="zh-CN" altLang="pt-PT" dirty="0"/>
              <a:t>模板</a:t>
            </a:r>
            <a:r>
              <a:rPr lang="zh-CN" altLang="en-US" dirty="0"/>
              <a:t>的處理是在</a:t>
            </a:r>
            <a:r>
              <a:rPr lang="zh-CN" altLang="en-US" dirty="0">
                <a:solidFill>
                  <a:srgbClr val="FF0000"/>
                </a:solidFill>
              </a:rPr>
              <a:t>編譯期</a:t>
            </a:r>
            <a:r>
              <a:rPr lang="zh-CN" altLang="en-US" dirty="0"/>
              <a:t>進行的，每當編譯器發現對</a:t>
            </a:r>
            <a:r>
              <a:rPr lang="zh-CN" altLang="pt-PT" dirty="0"/>
              <a:t>模板</a:t>
            </a:r>
            <a:r>
              <a:rPr lang="zh-CN" altLang="en-US" dirty="0"/>
              <a:t>的一種參數的使用，就生成對應參數的一份代碼</a:t>
            </a:r>
          </a:p>
        </p:txBody>
      </p:sp>
    </p:spTree>
    <p:extLst>
      <p:ext uri="{BB962C8B-B14F-4D97-AF65-F5344CB8AC3E}">
        <p14:creationId xmlns:p14="http://schemas.microsoft.com/office/powerpoint/2010/main" val="3515502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92CA1-AB59-4392-A6D1-B498662CEEF0}"/>
              </a:ext>
            </a:extLst>
          </p:cNvPr>
          <p:cNvSpPr>
            <a:spLocks noGrp="1"/>
          </p:cNvSpPr>
          <p:nvPr>
            <p:ph type="title"/>
          </p:nvPr>
        </p:nvSpPr>
        <p:spPr/>
        <p:txBody>
          <a:bodyPr/>
          <a:lstStyle/>
          <a:p>
            <a:r>
              <a:rPr lang="zh-CN" altLang="en-US" dirty="0"/>
              <a:t>類和物件基礎 </a:t>
            </a:r>
            <a:r>
              <a:rPr lang="en-US" altLang="zh-CN" dirty="0"/>
              <a:t>– </a:t>
            </a:r>
            <a:r>
              <a:rPr lang="zh-CN" altLang="pt-PT" dirty="0"/>
              <a:t>模板</a:t>
            </a:r>
            <a:endParaRPr lang="zh-CN" altLang="en-US" dirty="0"/>
          </a:p>
        </p:txBody>
      </p:sp>
      <p:sp>
        <p:nvSpPr>
          <p:cNvPr id="3" name="内容占位符 2">
            <a:extLst>
              <a:ext uri="{FF2B5EF4-FFF2-40B4-BE49-F238E27FC236}">
                <a16:creationId xmlns:a16="http://schemas.microsoft.com/office/drawing/2014/main" id="{C977D6B4-3436-44D7-B715-FB4066A6A55B}"/>
              </a:ext>
            </a:extLst>
          </p:cNvPr>
          <p:cNvSpPr>
            <a:spLocks noGrp="1"/>
          </p:cNvSpPr>
          <p:nvPr>
            <p:ph idx="1"/>
          </p:nvPr>
        </p:nvSpPr>
        <p:spPr>
          <a:xfrm>
            <a:off x="628650" y="1628800"/>
            <a:ext cx="8263830" cy="4749029"/>
          </a:xfrm>
        </p:spPr>
        <p:txBody>
          <a:bodyPr/>
          <a:lstStyle/>
          <a:p>
            <a:r>
              <a:rPr lang="zh-CN" altLang="pt-PT" dirty="0"/>
              <a:t>模板</a:t>
            </a:r>
            <a:endParaRPr lang="en-US" altLang="zh-CN" dirty="0"/>
          </a:p>
          <a:p>
            <a:pPr lvl="1"/>
            <a:r>
              <a:rPr lang="zh-CN" altLang="en-US" dirty="0"/>
              <a:t>類</a:t>
            </a:r>
            <a:r>
              <a:rPr lang="zh-CN" altLang="pt-PT" dirty="0"/>
              <a:t>模板</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a:t>
            </a:r>
            <a:r>
              <a:rPr kumimoji="1" lang="zh-CN" altLang="en-US" sz="2000" dirty="0">
                <a:solidFill>
                  <a:srgbClr val="FF0000"/>
                </a:solidFill>
              </a:rPr>
              <a:t> </a:t>
            </a:r>
            <a:r>
              <a:rPr kumimoji="1" lang="en-US" altLang="zh-CN" sz="2000" dirty="0">
                <a:solidFill>
                  <a:srgbClr val="FF0000"/>
                </a:solidFill>
              </a:rPr>
              <a:t>&lt;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r>
              <a:rPr kumimoji="1" lang="zh-CN" altLang="en-US" sz="2000" dirty="0">
                <a:solidFill>
                  <a:srgbClr val="FF0000"/>
                </a:solidFill>
              </a:rPr>
              <a:t> </a:t>
            </a:r>
            <a:r>
              <a:rPr kumimoji="1" lang="en-US" altLang="zh-CN" sz="2000" dirty="0"/>
              <a:t>class</a:t>
            </a:r>
            <a:r>
              <a:rPr kumimoji="1" lang="zh-CN" altLang="en-US" sz="2000" dirty="0"/>
              <a:t> </a:t>
            </a:r>
            <a:r>
              <a:rPr kumimoji="1" lang="en-US" altLang="zh-CN" sz="2000" dirty="0"/>
              <a:t>A</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kumimoji="1" lang="zh-CN" altLang="en-US" sz="2000" dirty="0"/>
          </a:p>
          <a:p>
            <a:pPr lvl="2"/>
            <a:r>
              <a:rPr lang="zh-CN" altLang="en-US" dirty="0"/>
              <a:t>類</a:t>
            </a:r>
            <a:r>
              <a:rPr lang="zh-CN" altLang="pt-PT" dirty="0"/>
              <a:t>模板</a:t>
            </a:r>
            <a:r>
              <a:rPr lang="zh-CN" altLang="en-US" dirty="0"/>
              <a:t>中成員函數的類外定義</a:t>
            </a:r>
            <a:endParaRPr lang="en-US" altLang="zh-CN" dirty="0"/>
          </a:p>
          <a:p>
            <a:pPr marL="457200" lvl="1" indent="0">
              <a:buNone/>
            </a:pPr>
            <a:r>
              <a:rPr kumimoji="1" lang="en-US" altLang="zh-CN" dirty="0">
                <a:solidFill>
                  <a:srgbClr val="FF0000"/>
                </a:solidFill>
              </a:rPr>
              <a:t>		</a:t>
            </a:r>
            <a:r>
              <a:rPr kumimoji="1" lang="en-US" altLang="zh-CN" sz="2000" dirty="0">
                <a:solidFill>
                  <a:srgbClr val="FF0000"/>
                </a:solidFill>
              </a:rPr>
              <a:t>template&lt;</a:t>
            </a:r>
            <a:r>
              <a:rPr kumimoji="1" lang="en-US" altLang="zh-CN" sz="2000" dirty="0" err="1">
                <a:solidFill>
                  <a:srgbClr val="FF0000"/>
                </a:solidFill>
              </a:rPr>
              <a:t>typename</a:t>
            </a:r>
            <a:r>
              <a:rPr kumimoji="1" lang="zh-CN" altLang="en-US" sz="2000" dirty="0">
                <a:solidFill>
                  <a:srgbClr val="FF0000"/>
                </a:solidFill>
              </a:rPr>
              <a:t> </a:t>
            </a:r>
            <a:r>
              <a:rPr kumimoji="1" lang="en-US" altLang="zh-CN" sz="2000" dirty="0">
                <a:solidFill>
                  <a:srgbClr val="FF0000"/>
                </a:solidFill>
              </a:rPr>
              <a:t>T&gt;</a:t>
            </a:r>
            <a:endParaRPr kumimoji="1" lang="zh-CN" altLang="en-US" sz="2000" dirty="0">
              <a:solidFill>
                <a:srgbClr val="FF0000"/>
              </a:solidFill>
            </a:endParaRPr>
          </a:p>
          <a:p>
            <a:pPr marL="457200" lvl="1" indent="0">
              <a:buNone/>
            </a:pPr>
            <a:r>
              <a:rPr kumimoji="1" lang="en-US" altLang="zh-CN" sz="2000" dirty="0">
                <a:solidFill>
                  <a:srgbClr val="0066CC"/>
                </a:solidFill>
              </a:rPr>
              <a:t>		</a:t>
            </a:r>
            <a:r>
              <a:rPr kumimoji="1" lang="en-US" altLang="zh-CN" sz="2000" dirty="0"/>
              <a:t>void</a:t>
            </a:r>
            <a:r>
              <a:rPr kumimoji="1" lang="zh-CN" altLang="en-US" sz="2000" dirty="0"/>
              <a:t> </a:t>
            </a:r>
            <a:r>
              <a:rPr kumimoji="1" lang="en-US" altLang="zh-CN" sz="2000" dirty="0"/>
              <a:t>A&lt;T&gt;::</a:t>
            </a:r>
            <a:r>
              <a:rPr kumimoji="1" lang="en-US" altLang="zh-CN" sz="2000" dirty="0" err="1"/>
              <a:t>func</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r>
              <a:rPr kumimoji="1" lang="zh-CN" altLang="en-US" sz="2000" dirty="0"/>
              <a:t> </a:t>
            </a:r>
            <a:r>
              <a:rPr kumimoji="1" lang="en-US" altLang="zh-CN" sz="2000" dirty="0"/>
              <a:t>}</a:t>
            </a:r>
            <a:endParaRPr lang="en-US" altLang="zh-CN" sz="2000" dirty="0"/>
          </a:p>
          <a:p>
            <a:pPr marL="0" indent="0">
              <a:buNone/>
            </a:pPr>
            <a:endParaRPr lang="en-US" altLang="zh-CN" dirty="0"/>
          </a:p>
          <a:p>
            <a:r>
              <a:rPr lang="zh-CN" altLang="pt-PT" kern="100" dirty="0">
                <a:cs typeface="STKaiti" charset="-122"/>
              </a:rPr>
              <a:t>模板</a:t>
            </a:r>
            <a:r>
              <a:rPr lang="zh-CN" altLang="en-US" kern="100" dirty="0">
                <a:cs typeface="STKaiti" charset="-122"/>
              </a:rPr>
              <a:t>使用泛型標記，使用</a:t>
            </a:r>
            <a:r>
              <a:rPr lang="zh-CN" altLang="en-US" kern="100" dirty="0">
                <a:solidFill>
                  <a:srgbClr val="FF0000"/>
                </a:solidFill>
                <a:cs typeface="STKaiti" charset="-122"/>
              </a:rPr>
              <a:t>同一段代碼</a:t>
            </a:r>
            <a:r>
              <a:rPr lang="zh-CN" altLang="en-US" kern="100" dirty="0">
                <a:cs typeface="STKaiti" charset="-122"/>
              </a:rPr>
              <a:t>，來關聯不同但相似的特定行為，最後可以獲得不同的結果。</a:t>
            </a:r>
            <a:r>
              <a:rPr lang="zh-CN" altLang="pt-PT" kern="100" dirty="0">
                <a:cs typeface="STKaiti" charset="-122"/>
              </a:rPr>
              <a:t>模板</a:t>
            </a:r>
            <a:r>
              <a:rPr lang="zh-CN" altLang="en-US" kern="100" dirty="0">
                <a:cs typeface="STKaiti" charset="-122"/>
              </a:rPr>
              <a:t>也是</a:t>
            </a:r>
            <a:r>
              <a:rPr lang="zh-CN" altLang="en-US" kern="100" dirty="0">
                <a:solidFill>
                  <a:srgbClr val="FF0000"/>
                </a:solidFill>
                <a:cs typeface="STKaiti" charset="-122"/>
              </a:rPr>
              <a:t>多態</a:t>
            </a:r>
            <a:r>
              <a:rPr lang="zh-CN" altLang="en-US" kern="100" dirty="0">
                <a:cs typeface="STKaiti" charset="-122"/>
              </a:rPr>
              <a:t>的一種體現</a:t>
            </a:r>
            <a:r>
              <a:rPr lang="en-US" dirty="0"/>
              <a:t>	</a:t>
            </a:r>
            <a:endParaRPr lang="en-US" altLang="zh-CN" dirty="0"/>
          </a:p>
        </p:txBody>
      </p:sp>
    </p:spTree>
    <p:extLst>
      <p:ext uri="{BB962C8B-B14F-4D97-AF65-F5344CB8AC3E}">
        <p14:creationId xmlns:p14="http://schemas.microsoft.com/office/powerpoint/2010/main" val="2032384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en-US" altLang="zh-CN" b="1" dirty="0">
                <a:solidFill>
                  <a:srgbClr val="0066CC"/>
                </a:solidFill>
                <a:latin typeface="微软雅黑" panose="020B0503020204020204" pitchFamily="34" charset="-122"/>
                <a:ea typeface="微软雅黑" panose="020B0503020204020204" pitchFamily="34" charset="-122"/>
              </a:rPr>
              <a:t>Git</a:t>
            </a:r>
            <a:r>
              <a:rPr lang="zh-CN" altLang="en-US" dirty="0">
                <a:solidFill>
                  <a:srgbClr val="0066CC"/>
                </a:solidFill>
              </a:rPr>
              <a:t>、</a:t>
            </a:r>
            <a:r>
              <a:rPr lang="en-US" altLang="zh-CN" dirty="0">
                <a:solidFill>
                  <a:srgbClr val="0066CC"/>
                </a:solidFill>
              </a:rPr>
              <a:t>BASH</a:t>
            </a:r>
            <a:r>
              <a:rPr lang="zh-CN" altLang="en-US" dirty="0">
                <a:solidFill>
                  <a:srgbClr val="0066CC"/>
                </a:solidFill>
              </a:rPr>
              <a:t>腳本、</a:t>
            </a:r>
            <a:r>
              <a:rPr lang="en-US" altLang="zh-CN" dirty="0">
                <a:solidFill>
                  <a:srgbClr val="0066CC"/>
                </a:solidFill>
              </a:rPr>
              <a:t>Markdown</a:t>
            </a:r>
            <a:r>
              <a:rPr lang="zh-CN" altLang="en-US" dirty="0">
                <a:solidFill>
                  <a:srgbClr val="0066CC"/>
                </a:solidFill>
              </a:rPr>
              <a:t>語法簡介</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46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5315"/>
            <a:ext cx="7886700" cy="1325563"/>
          </a:xfrm>
        </p:spPr>
        <p:txBody>
          <a:bodyPr/>
          <a:lstStyle/>
          <a:p>
            <a:r>
              <a:rPr kumimoji="1" lang="zh-CN" altLang="en-US" dirty="0"/>
              <a:t>目錄</a:t>
            </a:r>
          </a:p>
        </p:txBody>
      </p:sp>
      <p:sp>
        <p:nvSpPr>
          <p:cNvPr id="3" name="内容占位符 2"/>
          <p:cNvSpPr>
            <a:spLocks noGrp="1"/>
          </p:cNvSpPr>
          <p:nvPr>
            <p:ph idx="1"/>
          </p:nvPr>
        </p:nvSpPr>
        <p:spPr/>
        <p:txBody>
          <a:bodyPr/>
          <a:lstStyle/>
          <a:p>
            <a:r>
              <a:rPr kumimoji="1" lang="en-US" altLang="zh-CN" b="0" dirty="0">
                <a:ea typeface="STKaiti" panose="02010600040101010101" pitchFamily="2" charset="-122"/>
                <a:cs typeface="Consolas" panose="020B0609020204030204" pitchFamily="49" charset="0"/>
              </a:rPr>
              <a:t>Git</a:t>
            </a:r>
            <a:r>
              <a:rPr kumimoji="1" lang="zh-CN" altLang="en-US"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Github</a:t>
            </a:r>
            <a:endParaRPr kumimoji="1" lang="en-US" altLang="zh-CN" b="0" dirty="0">
              <a:ea typeface="STKaiti" panose="02010600040101010101" pitchFamily="2" charset="-122"/>
              <a:cs typeface="Consolas" panose="020B0609020204030204" pitchFamily="49" charset="0"/>
            </a:endParaRPr>
          </a:p>
          <a:p>
            <a:pPr lvl="1"/>
            <a:r>
              <a:rPr kumimoji="1" lang="zh-CN" altLang="en-US" dirty="0">
                <a:ea typeface="STKaiti" panose="02010600040101010101" pitchFamily="2" charset="-122"/>
              </a:rPr>
              <a:t>什麼是</a:t>
            </a:r>
            <a:r>
              <a:rPr kumimoji="1" lang="en-US" altLang="zh-CN" dirty="0">
                <a:ea typeface="STKaiti" panose="02010600040101010101" pitchFamily="2" charset="-122"/>
              </a:rPr>
              <a:t>GIT</a:t>
            </a:r>
          </a:p>
          <a:p>
            <a:pPr lvl="1"/>
            <a:r>
              <a:rPr kumimoji="1" lang="zh-CN" altLang="en-US" dirty="0">
                <a:ea typeface="STKaiti" panose="02010600040101010101" pitchFamily="2" charset="-122"/>
              </a:rPr>
              <a:t>為什麼用</a:t>
            </a:r>
            <a:r>
              <a:rPr kumimoji="1" lang="en-US" altLang="zh-CN" dirty="0">
                <a:ea typeface="STKaiti" panose="02010600040101010101" pitchFamily="2" charset="-122"/>
              </a:rPr>
              <a:t>GIT</a:t>
            </a:r>
          </a:p>
          <a:p>
            <a:pPr lvl="1"/>
            <a:r>
              <a:rPr kumimoji="1" lang="en-US" altLang="zh-CN" dirty="0">
                <a:ea typeface="STKaiti" panose="02010600040101010101" pitchFamily="2" charset="-122"/>
              </a:rPr>
              <a:t>GIT</a:t>
            </a:r>
            <a:r>
              <a:rPr kumimoji="1" lang="zh-CN" altLang="en-US" dirty="0">
                <a:ea typeface="STKaiti" panose="02010600040101010101" pitchFamily="2" charset="-122"/>
              </a:rPr>
              <a:t>簡單操作介紹</a:t>
            </a:r>
            <a:endParaRPr kumimoji="1" lang="en-US" altLang="zh-CN" dirty="0">
              <a:ea typeface="STKaiti" panose="02010600040101010101" pitchFamily="2" charset="-122"/>
            </a:endParaRPr>
          </a:p>
          <a:p>
            <a:pPr lvl="1"/>
            <a:r>
              <a:rPr kumimoji="1" lang="zh-CN" altLang="en-US" dirty="0">
                <a:ea typeface="STKaiti" panose="02010600040101010101" pitchFamily="2" charset="-122"/>
              </a:rPr>
              <a:t>使用</a:t>
            </a:r>
            <a:r>
              <a:rPr kumimoji="1" lang="en-US" altLang="zh-CN" dirty="0" err="1">
                <a:ea typeface="STKaiti" panose="02010600040101010101" pitchFamily="2" charset="-122"/>
              </a:rPr>
              <a:t>Github</a:t>
            </a:r>
            <a:r>
              <a:rPr kumimoji="1" lang="zh-CN" altLang="en-US" dirty="0">
                <a:ea typeface="STKaiti" panose="02010600040101010101" pitchFamily="2" charset="-122"/>
              </a:rPr>
              <a:t>管理倉庫</a:t>
            </a:r>
            <a:endParaRPr kumimoji="1" lang="en-US" altLang="zh-CN" dirty="0">
              <a:ea typeface="STKaiti" panose="02010600040101010101" pitchFamily="2" charset="-122"/>
            </a:endParaRPr>
          </a:p>
          <a:p>
            <a:r>
              <a:rPr kumimoji="1" lang="en-US" altLang="zh-CN" b="0" dirty="0">
                <a:ea typeface="STKaiti" panose="02010600040101010101" pitchFamily="2" charset="-122"/>
                <a:cs typeface="Consolas" panose="020B0609020204030204" pitchFamily="49" charset="0"/>
              </a:rPr>
              <a:t>BASH</a:t>
            </a:r>
            <a:r>
              <a:rPr kumimoji="1" lang="zh-CN" altLang="en-US" b="0" dirty="0">
                <a:ea typeface="STKaiti" panose="02010600040101010101" pitchFamily="2" charset="-122"/>
                <a:cs typeface="Consolas" panose="020B0609020204030204" pitchFamily="49" charset="0"/>
              </a:rPr>
              <a:t>腳本</a:t>
            </a:r>
            <a:endParaRPr kumimoji="1" lang="en-US" altLang="zh-CN" b="0" dirty="0">
              <a:ea typeface="STKaiti" panose="02010600040101010101" pitchFamily="2" charset="-122"/>
              <a:cs typeface="Consolas" panose="020B0609020204030204" pitchFamily="49" charset="0"/>
            </a:endParaRPr>
          </a:p>
          <a:p>
            <a:r>
              <a:rPr kumimoji="1" lang="en-US" altLang="zh-CN" b="0" dirty="0">
                <a:ea typeface="STKaiti" panose="02010600040101010101" pitchFamily="2" charset="-122"/>
                <a:cs typeface="Consolas" panose="020B0609020204030204" pitchFamily="49" charset="0"/>
              </a:rPr>
              <a:t>Markdown</a:t>
            </a:r>
          </a:p>
          <a:p>
            <a:pPr lvl="1"/>
            <a:r>
              <a:rPr kumimoji="1" lang="zh-CN" altLang="en-US" dirty="0">
                <a:ea typeface="STKaiti" panose="02010600040101010101" pitchFamily="2" charset="-122"/>
              </a:rPr>
              <a:t>語法簡單介紹</a:t>
            </a:r>
            <a:endParaRPr kumimoji="1" lang="en-US" altLang="zh-CN" dirty="0">
              <a:ea typeface="STKaiti" panose="02010600040101010101" pitchFamily="2" charset="-122"/>
            </a:endParaRPr>
          </a:p>
          <a:p>
            <a:pPr lvl="1"/>
            <a:r>
              <a:rPr kumimoji="1" lang="zh-CN" altLang="en-US" dirty="0">
                <a:ea typeface="STKaiti" panose="02010600040101010101" pitchFamily="2" charset="-122"/>
              </a:rPr>
              <a:t>操作演示</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dirty="0"/>
          </a:p>
        </p:txBody>
      </p:sp>
    </p:spTree>
    <p:extLst>
      <p:ext uri="{BB962C8B-B14F-4D97-AF65-F5344CB8AC3E}">
        <p14:creationId xmlns:p14="http://schemas.microsoft.com/office/powerpoint/2010/main" val="648857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什麼是</a:t>
            </a:r>
            <a:r>
              <a:rPr kumimoji="1" lang="en-US" altLang="zh-CN" dirty="0"/>
              <a:t>git</a:t>
            </a:r>
            <a:r>
              <a:rPr kumimoji="1" lang="zh-CN" altLang="en-US" dirty="0"/>
              <a:t>？</a:t>
            </a:r>
          </a:p>
        </p:txBody>
      </p:sp>
      <p:sp>
        <p:nvSpPr>
          <p:cNvPr id="3" name="内容占位符 2"/>
          <p:cNvSpPr>
            <a:spLocks noGrp="1"/>
          </p:cNvSpPr>
          <p:nvPr>
            <p:ph idx="1"/>
          </p:nvPr>
        </p:nvSpPr>
        <p:spPr/>
        <p:txBody>
          <a:bodyPr/>
          <a:lstStyle/>
          <a:p>
            <a:pPr>
              <a:lnSpc>
                <a:spcPct val="150000"/>
              </a:lnSpc>
            </a:pPr>
            <a:r>
              <a:rPr kumimoji="1" lang="en-US" altLang="zh-CN" b="0" dirty="0">
                <a:ea typeface="STKaiti" panose="02010600040101010101" pitchFamily="2" charset="-122"/>
                <a:cs typeface="Consolas" panose="020B0609020204030204" pitchFamily="49" charset="0"/>
              </a:rPr>
              <a:t>Linux</a:t>
            </a:r>
            <a:r>
              <a:rPr kumimoji="1" lang="zh-CN" altLang="en-US" b="0" dirty="0">
                <a:ea typeface="STKaiti" panose="02010600040101010101" pitchFamily="2" charset="-122"/>
                <a:cs typeface="Consolas" panose="020B0609020204030204" pitchFamily="49" charset="0"/>
              </a:rPr>
              <a:t>之父</a:t>
            </a:r>
            <a:r>
              <a:rPr kumimoji="1" lang="en-US" altLang="zh-CN" b="0" dirty="0">
                <a:ea typeface="STKaiti" panose="02010600040101010101" pitchFamily="2" charset="-122"/>
                <a:cs typeface="Consolas" panose="020B0609020204030204" pitchFamily="49" charset="0"/>
              </a:rPr>
              <a:t>Linus</a:t>
            </a:r>
            <a:r>
              <a:rPr kumimoji="1" lang="zh-CN" altLang="en-US" b="0" dirty="0">
                <a:ea typeface="STKaiti" panose="02010600040101010101" pitchFamily="2" charset="-122"/>
                <a:cs typeface="Consolas" panose="020B0609020204030204" pitchFamily="49" charset="0"/>
              </a:rPr>
              <a:t> </a:t>
            </a:r>
            <a:r>
              <a:rPr lang="en" altLang="zh-CN" b="0" dirty="0">
                <a:ea typeface="STKaiti" panose="02010600040101010101" pitchFamily="2" charset="-122"/>
                <a:cs typeface="Consolas" panose="020B0609020204030204" pitchFamily="49" charset="0"/>
              </a:rPr>
              <a:t>Torvalds</a:t>
            </a:r>
            <a:r>
              <a:rPr lang="zh-CN" altLang="en" b="0" dirty="0">
                <a:ea typeface="STKaiti" panose="02010600040101010101" pitchFamily="2" charset="-122"/>
                <a:cs typeface="Consolas" panose="020B0609020204030204" pitchFamily="49" charset="0"/>
              </a:rPr>
              <a:t>為</a:t>
            </a:r>
            <a:r>
              <a:rPr lang="zh-CN" altLang="en-US" b="0" dirty="0">
                <a:ea typeface="STKaiti" panose="02010600040101010101" pitchFamily="2" charset="-122"/>
                <a:cs typeface="Consolas" panose="020B0609020204030204" pitchFamily="49" charset="0"/>
              </a:rPr>
              <a:t>開發</a:t>
            </a:r>
            <a:r>
              <a:rPr lang="en-US" altLang="zh-CN" b="0" dirty="0">
                <a:ea typeface="STKaiti" panose="02010600040101010101" pitchFamily="2" charset="-122"/>
                <a:cs typeface="Consolas" panose="020B0609020204030204" pitchFamily="49" charset="0"/>
              </a:rPr>
              <a:t>Linux</a:t>
            </a:r>
            <a:r>
              <a:rPr lang="zh-CN" altLang="en-US" b="0" dirty="0">
                <a:ea typeface="STKaiti" panose="02010600040101010101" pitchFamily="2" charset="-122"/>
                <a:cs typeface="Consolas" panose="020B0609020204030204" pitchFamily="49" charset="0"/>
              </a:rPr>
              <a:t>內核而建立的一個</a:t>
            </a:r>
            <a:r>
              <a:rPr kumimoji="1" lang="zh-CN" altLang="en-US" dirty="0">
                <a:solidFill>
                  <a:srgbClr val="F16748"/>
                </a:solidFill>
                <a:latin typeface="STKaiti" panose="02010600040101010101" pitchFamily="2" charset="-122"/>
                <a:ea typeface="STKaiti" panose="02010600040101010101" pitchFamily="2" charset="-122"/>
              </a:rPr>
              <a:t>分散式</a:t>
            </a:r>
            <a:r>
              <a:rPr lang="zh-CN" altLang="en-US" dirty="0">
                <a:solidFill>
                  <a:srgbClr val="F16748"/>
                </a:solidFill>
                <a:latin typeface="STKaiti" panose="02010600040101010101" pitchFamily="2" charset="-122"/>
                <a:ea typeface="STKaiti" panose="02010600040101010101" pitchFamily="2" charset="-122"/>
              </a:rPr>
              <a:t>版本控制軟體</a:t>
            </a:r>
            <a:endParaRPr lang="zh-CN" altLang="en-US"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dirty="0"/>
          </a:p>
        </p:txBody>
      </p:sp>
    </p:spTree>
    <p:extLst>
      <p:ext uri="{BB962C8B-B14F-4D97-AF65-F5344CB8AC3E}">
        <p14:creationId xmlns:p14="http://schemas.microsoft.com/office/powerpoint/2010/main" val="2019223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47</a:t>
            </a:fld>
            <a:endParaRPr lang="en-US" altLang="zh-CN" dirty="0">
              <a:latin typeface="Consolas" panose="020B0609020204030204" pitchFamily="49" charset="0"/>
              <a:ea typeface="STKaiti" panose="02010600040101010101" pitchFamily="2" charset="-122"/>
              <a:cs typeface="Consolas" panose="020B0609020204030204" pitchFamily="49" charset="0"/>
            </a:endParaRPr>
          </a:p>
        </p:txBody>
      </p:sp>
      <p:pic>
        <p:nvPicPr>
          <p:cNvPr id="11" name="Picture 2" descr="central-repo">
            <a:extLst>
              <a:ext uri="{FF2B5EF4-FFF2-40B4-BE49-F238E27FC236}">
                <a16:creationId xmlns:a16="http://schemas.microsoft.com/office/drawing/2014/main" id="{9979B744-39B8-F04A-957A-ED98E677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42" y="1381986"/>
            <a:ext cx="3312368" cy="23936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istributed-repo">
            <a:extLst>
              <a:ext uri="{FF2B5EF4-FFF2-40B4-BE49-F238E27FC236}">
                <a16:creationId xmlns:a16="http://schemas.microsoft.com/office/drawing/2014/main" id="{40C020FF-389F-B242-827A-72B41EA588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94" y="4114143"/>
            <a:ext cx="3011064" cy="258688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直线连接符 13">
            <a:extLst>
              <a:ext uri="{FF2B5EF4-FFF2-40B4-BE49-F238E27FC236}">
                <a16:creationId xmlns:a16="http://schemas.microsoft.com/office/drawing/2014/main" id="{291BCD2E-9E00-604A-808C-231870CA6326}"/>
              </a:ext>
            </a:extLst>
          </p:cNvPr>
          <p:cNvCxnSpPr>
            <a:cxnSpLocks/>
          </p:cNvCxnSpPr>
          <p:nvPr/>
        </p:nvCxnSpPr>
        <p:spPr>
          <a:xfrm>
            <a:off x="709454" y="4005064"/>
            <a:ext cx="30963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686" y="1872598"/>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4397517" y="1872598"/>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我改了哪裡</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剛剛還好好的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怎麼突然有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6"/>
          <a:stretch>
            <a:fillRect/>
          </a:stretch>
        </p:blipFill>
        <p:spPr>
          <a:xfrm>
            <a:off x="4572000" y="4229799"/>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4572000" y="4005064"/>
            <a:ext cx="3764996"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1A3E9CC-7D0C-F249-AE4B-0779579F7919}"/>
              </a:ext>
            </a:extLst>
          </p:cNvPr>
          <p:cNvSpPr txBox="1"/>
          <p:nvPr/>
        </p:nvSpPr>
        <p:spPr>
          <a:xfrm>
            <a:off x="493430" y="327357"/>
            <a:ext cx="1415772" cy="584775"/>
          </a:xfrm>
          <a:prstGeom prst="rect">
            <a:avLst/>
          </a:prstGeom>
          <a:noFill/>
        </p:spPr>
        <p:txBody>
          <a:bodyPr wrap="none" rtlCol="0">
            <a:spAutoFit/>
          </a:bodyPr>
          <a:lstStyle/>
          <a:p>
            <a:r>
              <a:rPr kumimoji="1"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分散式</a:t>
            </a:r>
          </a:p>
        </p:txBody>
      </p:sp>
      <p:sp>
        <p:nvSpPr>
          <p:cNvPr id="25" name="矩形 24">
            <a:extLst>
              <a:ext uri="{FF2B5EF4-FFF2-40B4-BE49-F238E27FC236}">
                <a16:creationId xmlns:a16="http://schemas.microsoft.com/office/drawing/2014/main" id="{117413DE-09BF-DA47-B82C-8E405F8286B4}"/>
              </a:ext>
            </a:extLst>
          </p:cNvPr>
          <p:cNvSpPr/>
          <p:nvPr/>
        </p:nvSpPr>
        <p:spPr>
          <a:xfrm>
            <a:off x="4369186" y="354669"/>
            <a:ext cx="2646878" cy="584775"/>
          </a:xfrm>
          <a:prstGeom prst="rect">
            <a:avLst/>
          </a:prstGeom>
        </p:spPr>
        <p:txBody>
          <a:bodyPr wrap="none">
            <a:spAutoFit/>
          </a:bodyPr>
          <a:lstStyle/>
          <a:p>
            <a:r>
              <a:rPr lang="zh-CN" altLang="en-US" sz="3200"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版本控制軟體</a:t>
            </a:r>
          </a:p>
        </p:txBody>
      </p:sp>
    </p:spTree>
    <p:extLst>
      <p:ext uri="{BB962C8B-B14F-4D97-AF65-F5344CB8AC3E}">
        <p14:creationId xmlns:p14="http://schemas.microsoft.com/office/powerpoint/2010/main" val="67450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D32745B-F671-9D4C-9A2F-F05ABBAB41A1}"/>
              </a:ext>
            </a:extLst>
          </p:cNvPr>
          <p:cNvSpPr>
            <a:spLocks noGrp="1"/>
          </p:cNvSpPr>
          <p:nvPr>
            <p:ph type="sldNum" sz="quarter" idx="12"/>
          </p:nvPr>
        </p:nvSpPr>
        <p:spPr/>
        <p:txBody>
          <a:bodyPr/>
          <a:lstStyle/>
          <a:p>
            <a:pPr>
              <a:defRPr/>
            </a:pPr>
            <a:fld id="{E8EEA948-DC3E-4FC8-BEDF-6D0D5F7E4CBF}" type="slidenum">
              <a:rPr lang="en-US" altLang="zh-CN" smtClean="0">
                <a:latin typeface="Consolas" panose="020B0609020204030204" pitchFamily="49" charset="0"/>
                <a:ea typeface="STKaiti" panose="02010600040101010101" pitchFamily="2" charset="-122"/>
                <a:cs typeface="Consolas" panose="020B0609020204030204" pitchFamily="49" charset="0"/>
              </a:rPr>
              <a:t>48</a:t>
            </a:fld>
            <a:endParaRPr lang="en-US" altLang="zh-CN" dirty="0">
              <a:latin typeface="Consolas" panose="020B0609020204030204" pitchFamily="49" charset="0"/>
              <a:ea typeface="STKaiti" panose="02010600040101010101" pitchFamily="2" charset="-122"/>
              <a:cs typeface="Consolas" panose="020B0609020204030204" pitchFamily="49" charset="0"/>
            </a:endParaRPr>
          </a:p>
        </p:txBody>
      </p:sp>
      <p:pic>
        <p:nvPicPr>
          <p:cNvPr id="18" name="图片 17">
            <a:extLst>
              <a:ext uri="{FF2B5EF4-FFF2-40B4-BE49-F238E27FC236}">
                <a16:creationId xmlns:a16="http://schemas.microsoft.com/office/drawing/2014/main" id="{0E945380-3080-B742-86F4-A94C8A7FE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11" y="2016614"/>
            <a:ext cx="2284743" cy="1412386"/>
          </a:xfrm>
          <a:prstGeom prst="rect">
            <a:avLst/>
          </a:prstGeom>
        </p:spPr>
      </p:pic>
      <p:sp>
        <p:nvSpPr>
          <p:cNvPr id="21" name="文本框 20">
            <a:extLst>
              <a:ext uri="{FF2B5EF4-FFF2-40B4-BE49-F238E27FC236}">
                <a16:creationId xmlns:a16="http://schemas.microsoft.com/office/drawing/2014/main" id="{96C7D385-71AA-D246-9AFE-66F8328FB643}"/>
              </a:ext>
            </a:extLst>
          </p:cNvPr>
          <p:cNvSpPr txBox="1"/>
          <p:nvPr/>
        </p:nvSpPr>
        <p:spPr>
          <a:xfrm>
            <a:off x="20642" y="2016614"/>
            <a:ext cx="2541080" cy="1508105"/>
          </a:xfrm>
          <a:prstGeom prst="rect">
            <a:avLst/>
          </a:prstGeom>
          <a:noFill/>
        </p:spPr>
        <p:txBody>
          <a:bodyPr wrap="none" rtlCol="0">
            <a:spAutoFit/>
          </a:bodyPr>
          <a:lstStyle/>
          <a:p>
            <a:pPr algn="ctr"/>
            <a:r>
              <a:rPr kumimoji="1" lang="zh-CN" altLang="en-US"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rPr>
              <a:t>我改了哪裡</a:t>
            </a:r>
            <a:endParaRPr kumimoji="1" lang="en-US" altLang="zh-CN" sz="1600" dirty="0">
              <a:solidFill>
                <a:schemeClr val="bg1">
                  <a:lumMod val="7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rPr>
              <a:t>剛剛還好好的</a:t>
            </a:r>
            <a:endParaRPr kumimoji="1" lang="en-US" altLang="zh-CN" sz="2000" dirty="0">
              <a:solidFill>
                <a:schemeClr val="bg1">
                  <a:lumMod val="50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怎麼突然有</a:t>
            </a:r>
            <a:r>
              <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BUG</a:t>
            </a:r>
            <a:r>
              <a:rPr kumimoji="1" lang="zh-CN" altLang="en-US"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rPr>
              <a:t>了</a:t>
            </a:r>
            <a:endParaRPr kumimoji="1" lang="en-US" altLang="zh-CN" sz="2400" dirty="0">
              <a:solidFill>
                <a:schemeClr val="tx1">
                  <a:lumMod val="65000"/>
                  <a:lumOff val="35000"/>
                </a:schemeClr>
              </a:solidFill>
              <a:latin typeface="Consolas" panose="020B0609020204030204" pitchFamily="49" charset="0"/>
              <a:ea typeface="STKaiti" panose="02010600040101010101" pitchFamily="2" charset="-122"/>
              <a:cs typeface="Consolas" panose="020B0609020204030204" pitchFamily="49" charset="0"/>
            </a:endParaRPr>
          </a:p>
          <a:p>
            <a:pPr algn="ctr"/>
            <a:r>
              <a:rPr kumimoji="1" lang="zh-CN" altLang="en-US" sz="3200" dirty="0">
                <a:solidFill>
                  <a:schemeClr val="tx1">
                    <a:lumMod val="95000"/>
                    <a:lumOff val="5000"/>
                  </a:schemeClr>
                </a:solidFill>
                <a:latin typeface="Consolas" panose="020B0609020204030204" pitchFamily="49" charset="0"/>
                <a:ea typeface="STKaiti" panose="02010600040101010101" pitchFamily="2" charset="-122"/>
                <a:cs typeface="Consolas" panose="020B0609020204030204" pitchFamily="49" charset="0"/>
              </a:rPr>
              <a:t>？？？？</a:t>
            </a:r>
          </a:p>
        </p:txBody>
      </p:sp>
      <p:pic>
        <p:nvPicPr>
          <p:cNvPr id="22" name="图片 21">
            <a:extLst>
              <a:ext uri="{FF2B5EF4-FFF2-40B4-BE49-F238E27FC236}">
                <a16:creationId xmlns:a16="http://schemas.microsoft.com/office/drawing/2014/main" id="{CCD4353A-72F4-0244-8F8D-55BE16D6163A}"/>
              </a:ext>
            </a:extLst>
          </p:cNvPr>
          <p:cNvPicPr>
            <a:picLocks noChangeAspect="1"/>
          </p:cNvPicPr>
          <p:nvPr/>
        </p:nvPicPr>
        <p:blipFill>
          <a:blip r:embed="rId4"/>
          <a:stretch>
            <a:fillRect/>
          </a:stretch>
        </p:blipFill>
        <p:spPr>
          <a:xfrm>
            <a:off x="5562650" y="1549298"/>
            <a:ext cx="2952700" cy="2347018"/>
          </a:xfrm>
          <a:prstGeom prst="rect">
            <a:avLst/>
          </a:prstGeom>
        </p:spPr>
      </p:pic>
      <p:cxnSp>
        <p:nvCxnSpPr>
          <p:cNvPr id="23" name="直线连接符 22">
            <a:extLst>
              <a:ext uri="{FF2B5EF4-FFF2-40B4-BE49-F238E27FC236}">
                <a16:creationId xmlns:a16="http://schemas.microsoft.com/office/drawing/2014/main" id="{D64935FF-1001-194E-A590-26885AE37A0F}"/>
              </a:ext>
            </a:extLst>
          </p:cNvPr>
          <p:cNvCxnSpPr>
            <a:cxnSpLocks/>
          </p:cNvCxnSpPr>
          <p:nvPr/>
        </p:nvCxnSpPr>
        <p:spPr>
          <a:xfrm>
            <a:off x="539552" y="4005064"/>
            <a:ext cx="7797444" cy="0"/>
          </a:xfrm>
          <a:prstGeom prst="line">
            <a:avLst/>
          </a:prstGeom>
          <a:ln w="9525">
            <a:solidFill>
              <a:srgbClr val="003366"/>
            </a:solidFill>
            <a:prstDash val="lgDash"/>
          </a:ln>
        </p:spPr>
        <p:style>
          <a:lnRef idx="1">
            <a:schemeClr val="accent1"/>
          </a:lnRef>
          <a:fillRef idx="0">
            <a:schemeClr val="accent1"/>
          </a:fillRef>
          <a:effectRef idx="0">
            <a:schemeClr val="accent1"/>
          </a:effectRef>
          <a:fontRef idx="minor">
            <a:schemeClr val="tx1"/>
          </a:fontRef>
        </p:style>
      </p:cxnSp>
      <p:sp>
        <p:nvSpPr>
          <p:cNvPr id="13" name="标题 1">
            <a:extLst>
              <a:ext uri="{FF2B5EF4-FFF2-40B4-BE49-F238E27FC236}">
                <a16:creationId xmlns:a16="http://schemas.microsoft.com/office/drawing/2014/main" id="{AF409B22-873A-354D-A76E-CBF6795C7389}"/>
              </a:ext>
            </a:extLst>
          </p:cNvPr>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版本控制軟體</a:t>
            </a:r>
          </a:p>
        </p:txBody>
      </p:sp>
      <p:sp>
        <p:nvSpPr>
          <p:cNvPr id="3" name="文本框 2">
            <a:extLst>
              <a:ext uri="{FF2B5EF4-FFF2-40B4-BE49-F238E27FC236}">
                <a16:creationId xmlns:a16="http://schemas.microsoft.com/office/drawing/2014/main" id="{1BCB825B-6896-4D45-AE5C-1A72C2626B3E}"/>
              </a:ext>
            </a:extLst>
          </p:cNvPr>
          <p:cNvSpPr txBox="1"/>
          <p:nvPr/>
        </p:nvSpPr>
        <p:spPr>
          <a:xfrm>
            <a:off x="352574" y="4308526"/>
            <a:ext cx="5587578" cy="1790170"/>
          </a:xfrm>
          <a:prstGeom prst="rect">
            <a:avLst/>
          </a:prstGeom>
          <a:noFill/>
        </p:spPr>
        <p:txBody>
          <a:bodyPr wrap="square" numCol="1" rtlCol="0">
            <a:spAutoFit/>
          </a:bodyPr>
          <a:lstStyle/>
          <a:p>
            <a:pPr>
              <a:lnSpc>
                <a:spcPct val="150000"/>
              </a:lnSpc>
            </a:pPr>
            <a:r>
              <a:rPr kumimoji="1" lang="zh-CN" altLang="en-US" sz="2800" b="1" dirty="0">
                <a:solidFill>
                  <a:srgbClr val="003366"/>
                </a:solidFill>
                <a:latin typeface="Consolas" panose="020B0609020204030204" pitchFamily="49" charset="0"/>
                <a:ea typeface="STKaiti" panose="02010600040101010101" pitchFamily="2" charset="-122"/>
                <a:cs typeface="Consolas" panose="020B0609020204030204" pitchFamily="49" charset="0"/>
              </a:rPr>
              <a:t>版本控制軟體説明使用者找出</a:t>
            </a:r>
            <a:endParaRPr kumimoji="1" lang="en-US" altLang="zh-CN" sz="28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不同版本之間的差異</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誰做出了這個修改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
        <p:nvSpPr>
          <p:cNvPr id="4" name="文本框 3">
            <a:extLst>
              <a:ext uri="{FF2B5EF4-FFF2-40B4-BE49-F238E27FC236}">
                <a16:creationId xmlns:a16="http://schemas.microsoft.com/office/drawing/2014/main" id="{5F4B2AAB-07AA-464E-82E6-56674E2BC73C}"/>
              </a:ext>
            </a:extLst>
          </p:cNvPr>
          <p:cNvSpPr txBox="1"/>
          <p:nvPr/>
        </p:nvSpPr>
        <p:spPr>
          <a:xfrm>
            <a:off x="4202093" y="4954857"/>
            <a:ext cx="4647426" cy="1143839"/>
          </a:xfrm>
          <a:prstGeom prst="rect">
            <a:avLst/>
          </a:prstGeom>
          <a:noFill/>
        </p:spPr>
        <p:txBody>
          <a:bodyPr wrap="none" rtlCol="0">
            <a:spAutoFit/>
          </a:bodyPr>
          <a:lstStyle/>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什麼時候做出了這個修改</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a:p>
            <a:pPr marL="457200" indent="-457200">
              <a:lnSpc>
                <a:spcPct val="150000"/>
              </a:lnSpc>
              <a:buFont typeface="Wingdings" pitchFamily="2" charset="2"/>
              <a:buChar char="l"/>
            </a:pPr>
            <a:r>
              <a:rPr kumimoji="1" lang="zh-CN" altLang="en-US" sz="2400" b="1" dirty="0">
                <a:solidFill>
                  <a:srgbClr val="003366"/>
                </a:solidFill>
                <a:latin typeface="Consolas" panose="020B0609020204030204" pitchFamily="49" charset="0"/>
                <a:ea typeface="STKaiti" panose="02010600040101010101" pitchFamily="2" charset="-122"/>
                <a:cs typeface="Consolas" panose="020B0609020204030204" pitchFamily="49" charset="0"/>
              </a:rPr>
              <a:t>做出修改的人給出的修改理由</a:t>
            </a:r>
            <a:endParaRPr kumimoji="1" lang="en-US" altLang="zh-CN" sz="2400" b="1"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862496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為什麼用</a:t>
            </a:r>
            <a:r>
              <a:rPr kumimoji="1" lang="en-US" altLang="zh-CN" dirty="0">
                <a:latin typeface="Microsoft YaHei" panose="020B0503020204020204" pitchFamily="34" charset="-122"/>
                <a:ea typeface="Microsoft YaHei" panose="020B0503020204020204" pitchFamily="34" charset="-122"/>
                <a:cs typeface="Consolas" panose="020B0609020204030204" pitchFamily="49" charset="0"/>
              </a:rPr>
              <a:t>git</a:t>
            </a:r>
            <a:r>
              <a:rPr kumimoji="1" lang="zh-CN" altLang="en-US" dirty="0">
                <a:latin typeface="Microsoft YaHei" panose="020B0503020204020204" pitchFamily="34" charset="-122"/>
                <a:ea typeface="Microsoft YaHei" panose="020B0503020204020204" pitchFamily="34" charset="-122"/>
                <a:cs typeface="Consolas" panose="020B0609020204030204" pitchFamily="49" charset="0"/>
              </a:rPr>
              <a:t>？</a:t>
            </a:r>
          </a:p>
        </p:txBody>
      </p:sp>
      <p:sp>
        <p:nvSpPr>
          <p:cNvPr id="3" name="内容占位符 2"/>
          <p:cNvSpPr>
            <a:spLocks noGrp="1"/>
          </p:cNvSpPr>
          <p:nvPr>
            <p:ph idx="1"/>
          </p:nvPr>
        </p:nvSpPr>
        <p:spPr/>
        <p:txBody>
          <a:bodyPr/>
          <a:lstStyle/>
          <a:p>
            <a:pPr>
              <a:lnSpc>
                <a:spcPct val="150000"/>
              </a:lnSpc>
            </a:pPr>
            <a:r>
              <a:rPr lang="zh-CN" altLang="en-US" b="0" dirty="0">
                <a:ea typeface="STKaiti" panose="02010600040101010101" pitchFamily="2" charset="-122"/>
                <a:cs typeface="Consolas" panose="020B0609020204030204" pitchFamily="49" charset="0"/>
              </a:rPr>
              <a:t> 除了版本控制軟體本身的優勢以外：</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通過查看</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history</a:t>
            </a:r>
            <a:r>
              <a:rPr lang="zh-CN" altLang="en-US" dirty="0">
                <a:ea typeface="STKaiti" panose="02010600040101010101" pitchFamily="2" charset="-122"/>
              </a:rPr>
              <a:t>，開發者可以看到一個專案開發的時間線</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通過</a:t>
            </a:r>
            <a:r>
              <a:rPr lang="en-US" altLang="zh-CN" dirty="0">
                <a:solidFill>
                  <a:schemeClr val="bg1">
                    <a:lumMod val="85000"/>
                  </a:schemeClr>
                </a:solidFill>
                <a:highlight>
                  <a:srgbClr val="353A44"/>
                </a:highlight>
                <a:ea typeface="STKaiti" panose="02010600040101010101" pitchFamily="2" charset="-122"/>
              </a:rPr>
              <a:t>git</a:t>
            </a:r>
            <a:r>
              <a:rPr lang="zh-CN" altLang="en-US" dirty="0">
                <a:solidFill>
                  <a:schemeClr val="bg1">
                    <a:lumMod val="85000"/>
                  </a:schemeClr>
                </a:solidFill>
                <a:highlight>
                  <a:srgbClr val="353A44"/>
                </a:highlight>
                <a:ea typeface="STKaiti" panose="02010600040101010101" pitchFamily="2" charset="-122"/>
              </a:rPr>
              <a:t> </a:t>
            </a:r>
            <a:r>
              <a:rPr lang="en-US" altLang="zh-CN" dirty="0">
                <a:solidFill>
                  <a:schemeClr val="bg1">
                    <a:lumMod val="85000"/>
                  </a:schemeClr>
                </a:solidFill>
                <a:highlight>
                  <a:srgbClr val="353A44"/>
                </a:highlight>
                <a:ea typeface="STKaiti" panose="02010600040101010101" pitchFamily="2" charset="-122"/>
              </a:rPr>
              <a:t>branch</a:t>
            </a:r>
            <a:r>
              <a:rPr lang="zh-CN" altLang="en-US" dirty="0">
                <a:ea typeface="STKaiti" panose="02010600040101010101" pitchFamily="2" charset="-122"/>
              </a:rPr>
              <a:t>，開發者可以在不用擔心影響主代碼的情況下進行開發</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latin typeface="Consolas" panose="020B0609020204030204" pitchFamily="49" charset="0"/>
                <a:ea typeface="STKaiti" panose="02010600040101010101" pitchFamily="2" charset="-122"/>
                <a:cs typeface="Consolas" panose="020B0609020204030204" pitchFamily="49" charset="0"/>
              </a:rPr>
              <a:t>49</a:t>
            </a:fld>
            <a:endParaRPr lang="en-US" altLang="zh-CN" dirty="0">
              <a:latin typeface="Consolas" panose="020B0609020204030204" pitchFamily="49" charset="0"/>
              <a:ea typeface="STKaiti" panose="02010600040101010101" pitchFamily="2" charset="-122"/>
              <a:cs typeface="Consolas" panose="020B0609020204030204" pitchFamily="49" charset="0"/>
            </a:endParaRPr>
          </a:p>
        </p:txBody>
      </p:sp>
      <p:pic>
        <p:nvPicPr>
          <p:cNvPr id="5" name="图片 4">
            <a:extLst>
              <a:ext uri="{FF2B5EF4-FFF2-40B4-BE49-F238E27FC236}">
                <a16:creationId xmlns:a16="http://schemas.microsoft.com/office/drawing/2014/main" id="{7BAC99D9-23B9-1247-B595-59D8DF493CE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475656" y="4279619"/>
            <a:ext cx="6697502" cy="2578381"/>
          </a:xfrm>
          <a:prstGeom prst="rect">
            <a:avLst/>
          </a:prstGeom>
        </p:spPr>
      </p:pic>
      <p:sp>
        <p:nvSpPr>
          <p:cNvPr id="10" name="任意形状 9">
            <a:extLst>
              <a:ext uri="{FF2B5EF4-FFF2-40B4-BE49-F238E27FC236}">
                <a16:creationId xmlns:a16="http://schemas.microsoft.com/office/drawing/2014/main" id="{A9CB9D97-EA23-6A4D-879A-3FDA21744890}"/>
              </a:ext>
            </a:extLst>
          </p:cNvPr>
          <p:cNvSpPr/>
          <p:nvPr/>
        </p:nvSpPr>
        <p:spPr>
          <a:xfrm>
            <a:off x="4369676" y="4279618"/>
            <a:ext cx="3247395" cy="2098211"/>
          </a:xfrm>
          <a:custGeom>
            <a:avLst/>
            <a:gdLst>
              <a:gd name="connsiteX0" fmla="*/ 2837948 w 3247395"/>
              <a:gd name="connsiteY0" fmla="*/ 19556 h 2276247"/>
              <a:gd name="connsiteX1" fmla="*/ 1049489 w 3247395"/>
              <a:gd name="connsiteY1" fmla="*/ 328839 h 2276247"/>
              <a:gd name="connsiteX2" fmla="*/ 618 w 3247395"/>
              <a:gd name="connsiteY2" fmla="*/ 2184533 h 2276247"/>
              <a:gd name="connsiteX3" fmla="*/ 901571 w 3247395"/>
              <a:gd name="connsiteY3" fmla="*/ 1902144 h 2276247"/>
              <a:gd name="connsiteX4" fmla="*/ 1237748 w 3247395"/>
              <a:gd name="connsiteY4" fmla="*/ 1108768 h 2276247"/>
              <a:gd name="connsiteX5" fmla="*/ 2703477 w 3247395"/>
              <a:gd name="connsiteY5" fmla="*/ 1108768 h 2276247"/>
              <a:gd name="connsiteX6" fmla="*/ 3241359 w 3247395"/>
              <a:gd name="connsiteY6" fmla="*/ 570886 h 2276247"/>
              <a:gd name="connsiteX7" fmla="*/ 2837948 w 3247395"/>
              <a:gd name="connsiteY7" fmla="*/ 19556 h 227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7395" h="2276247">
                <a:moveTo>
                  <a:pt x="2837948" y="19556"/>
                </a:moveTo>
                <a:cubicBezTo>
                  <a:pt x="2472636" y="-20785"/>
                  <a:pt x="1522377" y="-31991"/>
                  <a:pt x="1049489" y="328839"/>
                </a:cubicBezTo>
                <a:cubicBezTo>
                  <a:pt x="576601" y="689669"/>
                  <a:pt x="25271" y="1922315"/>
                  <a:pt x="618" y="2184533"/>
                </a:cubicBezTo>
                <a:cubicBezTo>
                  <a:pt x="-24035" y="2446751"/>
                  <a:pt x="695383" y="2081438"/>
                  <a:pt x="901571" y="1902144"/>
                </a:cubicBezTo>
                <a:cubicBezTo>
                  <a:pt x="1107759" y="1722850"/>
                  <a:pt x="937430" y="1240997"/>
                  <a:pt x="1237748" y="1108768"/>
                </a:cubicBezTo>
                <a:cubicBezTo>
                  <a:pt x="1538066" y="976539"/>
                  <a:pt x="2369542" y="1198415"/>
                  <a:pt x="2703477" y="1108768"/>
                </a:cubicBezTo>
                <a:cubicBezTo>
                  <a:pt x="3037412" y="1019121"/>
                  <a:pt x="3212224" y="752421"/>
                  <a:pt x="3241359" y="570886"/>
                </a:cubicBezTo>
                <a:cubicBezTo>
                  <a:pt x="3270494" y="389351"/>
                  <a:pt x="3203260" y="59897"/>
                  <a:pt x="2837948" y="19556"/>
                </a:cubicBezTo>
                <a:close/>
              </a:path>
            </a:pathLst>
          </a:custGeom>
          <a:noFill/>
          <a:ln>
            <a:solidFill>
              <a:srgbClr val="00336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Consolas" panose="020B0609020204030204" pitchFamily="49" charset="0"/>
              <a:ea typeface="STKaiti" panose="02010600040101010101" pitchFamily="2" charset="-122"/>
              <a:cs typeface="Consolas" panose="020B0609020204030204" pitchFamily="49" charset="0"/>
            </a:endParaRPr>
          </a:p>
        </p:txBody>
      </p:sp>
      <p:sp>
        <p:nvSpPr>
          <p:cNvPr id="12" name="文本框 11">
            <a:extLst>
              <a:ext uri="{FF2B5EF4-FFF2-40B4-BE49-F238E27FC236}">
                <a16:creationId xmlns:a16="http://schemas.microsoft.com/office/drawing/2014/main" id="{65B99E44-EBEC-3541-ADA6-D94B3DDB3A03}"/>
              </a:ext>
            </a:extLst>
          </p:cNvPr>
          <p:cNvSpPr txBox="1"/>
          <p:nvPr/>
        </p:nvSpPr>
        <p:spPr>
          <a:xfrm>
            <a:off x="7524632" y="4279618"/>
            <a:ext cx="1175322" cy="369332"/>
          </a:xfrm>
          <a:prstGeom prst="rect">
            <a:avLst/>
          </a:prstGeom>
          <a:noFill/>
        </p:spPr>
        <p:txBody>
          <a:bodyPr wrap="none" rtlCol="0">
            <a:spAutoFit/>
          </a:bodyPr>
          <a:lstStyle/>
          <a:p>
            <a:r>
              <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rPr>
              <a:t>新</a:t>
            </a:r>
            <a:r>
              <a:rPr kumimoji="1" lang="en-US" altLang="zh-CN" dirty="0">
                <a:solidFill>
                  <a:srgbClr val="003366"/>
                </a:solidFill>
                <a:latin typeface="Consolas" panose="020B0609020204030204" pitchFamily="49" charset="0"/>
                <a:ea typeface="STKaiti" panose="02010600040101010101" pitchFamily="2" charset="-122"/>
                <a:cs typeface="Consolas" panose="020B0609020204030204" pitchFamily="49" charset="0"/>
              </a:rPr>
              <a:t>branch</a:t>
            </a:r>
            <a:endParaRPr kumimoji="1" lang="zh-CN" altLang="en-US" dirty="0">
              <a:solidFill>
                <a:srgbClr val="003366"/>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87770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1396F-9EEC-4E9D-9367-A48D9BFEBB78}"/>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A9D0F999-006F-4E18-B439-9BA1B246921B}"/>
              </a:ext>
            </a:extLst>
          </p:cNvPr>
          <p:cNvSpPr>
            <a:spLocks noGrp="1"/>
          </p:cNvSpPr>
          <p:nvPr>
            <p:ph idx="1"/>
          </p:nvPr>
        </p:nvSpPr>
        <p:spPr/>
        <p:txBody>
          <a:bodyPr/>
          <a:lstStyle/>
          <a:p>
            <a:r>
              <a:rPr lang="zh-CN" altLang="en-US" dirty="0"/>
              <a:t>巨集定義</a:t>
            </a:r>
            <a:endParaRPr lang="en-US" altLang="zh-CN" dirty="0"/>
          </a:p>
          <a:p>
            <a:pPr lvl="1"/>
            <a:r>
              <a:rPr lang="zh-CN" altLang="en-US" dirty="0"/>
              <a:t>最簡單形式：</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PI </a:t>
            </a:r>
            <a:r>
              <a:rPr lang="it-IT" altLang="zh-CN" sz="2000" dirty="0">
                <a:solidFill>
                  <a:srgbClr val="FFC000"/>
                </a:solidFill>
                <a:latin typeface="Consolas" panose="020B0609020204030204" pitchFamily="49" charset="0"/>
                <a:cs typeface="Consolas" panose="020B0609020204030204" pitchFamily="49" charset="0"/>
              </a:rPr>
              <a:t>3.1415926535</a:t>
            </a:r>
            <a:endParaRPr lang="it-IT" altLang="zh-CN" dirty="0">
              <a:solidFill>
                <a:srgbClr val="FFC000"/>
              </a:solidFill>
              <a:latin typeface="Consolas" panose="020B0609020204030204" pitchFamily="49" charset="0"/>
              <a:cs typeface="Consolas" panose="020B0609020204030204" pitchFamily="49" charset="0"/>
            </a:endParaRPr>
          </a:p>
          <a:p>
            <a:pPr lvl="1"/>
            <a:r>
              <a:rPr lang="zh-CN" altLang="en-US" dirty="0"/>
              <a:t>帶參數巨集定義：</a:t>
            </a:r>
            <a:r>
              <a:rPr lang="it-IT" altLang="zh-CN" sz="2400" dirty="0">
                <a:solidFill>
                  <a:srgbClr val="0070C0"/>
                </a:solidFill>
                <a:latin typeface="Consolas" panose="020B0609020204030204" pitchFamily="49" charset="0"/>
                <a:cs typeface="Consolas" panose="020B0609020204030204" pitchFamily="49" charset="0"/>
              </a:rPr>
              <a:t>#</a:t>
            </a:r>
            <a:r>
              <a:rPr lang="it-IT" altLang="zh-CN" sz="2400" dirty="0">
                <a:solidFill>
                  <a:srgbClr val="FF0000"/>
                </a:solidFill>
                <a:latin typeface="Consolas" panose="020B0609020204030204" pitchFamily="49" charset="0"/>
                <a:cs typeface="Consolas" panose="020B0609020204030204" pitchFamily="49" charset="0"/>
              </a:rPr>
              <a:t>define</a:t>
            </a:r>
            <a:r>
              <a:rPr lang="it-IT" altLang="zh-CN" sz="2400" dirty="0">
                <a:latin typeface="Consolas" panose="020B0609020204030204" pitchFamily="49" charset="0"/>
                <a:cs typeface="Consolas" panose="020B0609020204030204" pitchFamily="49" charset="0"/>
              </a:rPr>
              <a:t> &lt;</a:t>
            </a:r>
            <a:r>
              <a:rPr lang="zh-CN" altLang="it-IT" sz="2400" dirty="0">
                <a:latin typeface="Consolas" panose="020B0609020204030204" pitchFamily="49" charset="0"/>
                <a:cs typeface="Consolas" panose="020B0609020204030204" pitchFamily="49" charset="0"/>
              </a:rPr>
              <a:t>宏名</a:t>
            </a:r>
            <a:r>
              <a:rPr lang="it-IT" altLang="zh-CN" sz="2400" dirty="0">
                <a:latin typeface="Consolas" panose="020B0609020204030204" pitchFamily="49" charset="0"/>
                <a:cs typeface="Consolas" panose="020B0609020204030204" pitchFamily="49" charset="0"/>
              </a:rPr>
              <a:t>&gt;</a:t>
            </a:r>
            <a:r>
              <a:rPr lang="en-US" altLang="zh-CN" sz="2400" dirty="0">
                <a:latin typeface="Consolas" panose="020B0609020204030204" pitchFamily="49" charset="0"/>
                <a:cs typeface="Consolas" panose="020B0609020204030204" pitchFamily="49" charset="0"/>
              </a:rPr>
              <a:t>(&lt;</a:t>
            </a:r>
            <a:r>
              <a:rPr lang="zh-CN" altLang="en-US" sz="2400" dirty="0">
                <a:latin typeface="Consolas" panose="020B0609020204030204" pitchFamily="49" charset="0"/>
                <a:cs typeface="Consolas" panose="020B0609020204030204" pitchFamily="49" charset="0"/>
              </a:rPr>
              <a:t>參數表</a:t>
            </a:r>
            <a:r>
              <a:rPr lang="en-US" altLang="zh-CN" sz="2400" dirty="0">
                <a:latin typeface="Consolas" panose="020B0609020204030204" pitchFamily="49" charset="0"/>
                <a:cs typeface="Consolas" panose="020B0609020204030204" pitchFamily="49" charset="0"/>
              </a:rPr>
              <a:t>&gt;)</a:t>
            </a:r>
            <a:r>
              <a:rPr lang="zh-CN" altLang="en-US" sz="2400" dirty="0">
                <a:latin typeface="Consolas" panose="020B0609020204030204" pitchFamily="49" charset="0"/>
                <a:cs typeface="Consolas" panose="020B0609020204030204" pitchFamily="49" charset="0"/>
              </a:rPr>
              <a:t> </a:t>
            </a:r>
            <a:r>
              <a:rPr lang="it-IT" altLang="zh-CN" sz="2400" dirty="0">
                <a:latin typeface="Consolas" panose="020B0609020204030204" pitchFamily="49" charset="0"/>
                <a:cs typeface="Consolas" panose="020B0609020204030204" pitchFamily="49" charset="0"/>
              </a:rPr>
              <a:t>&lt;</a:t>
            </a:r>
            <a:r>
              <a:rPr lang="zh-CN" altLang="it-IT" sz="2400" dirty="0">
                <a:latin typeface="Consolas" panose="020B0609020204030204" pitchFamily="49" charset="0"/>
                <a:cs typeface="Consolas" panose="020B0609020204030204" pitchFamily="49" charset="0"/>
              </a:rPr>
              <a:t>字串</a:t>
            </a:r>
            <a:r>
              <a:rPr lang="it-IT" altLang="zh-CN" sz="2400" dirty="0">
                <a:latin typeface="Consolas" panose="020B0609020204030204" pitchFamily="49" charset="0"/>
                <a:cs typeface="Consolas" panose="020B0609020204030204" pitchFamily="49" charset="0"/>
              </a:rPr>
              <a:t>&gt;</a:t>
            </a:r>
          </a:p>
          <a:p>
            <a:pPr lvl="2"/>
            <a:r>
              <a:rPr lang="it-IT" altLang="zh-CN" sz="2000" dirty="0">
                <a:solidFill>
                  <a:srgbClr val="0070C0"/>
                </a:solidFill>
                <a:latin typeface="Consolas" panose="020B0609020204030204" pitchFamily="49" charset="0"/>
                <a:cs typeface="Consolas" panose="020B0609020204030204" pitchFamily="49" charset="0"/>
              </a:rPr>
              <a:t>#</a:t>
            </a:r>
            <a:r>
              <a:rPr lang="it-IT" altLang="zh-CN" sz="2000" dirty="0">
                <a:solidFill>
                  <a:srgbClr val="FF0000"/>
                </a:solidFill>
                <a:latin typeface="Consolas" panose="020B0609020204030204" pitchFamily="49" charset="0"/>
                <a:cs typeface="Consolas" panose="020B0609020204030204" pitchFamily="49" charset="0"/>
              </a:rPr>
              <a:t>define</a:t>
            </a:r>
            <a:r>
              <a:rPr lang="it-IT" altLang="zh-CN" sz="2000" dirty="0">
                <a:latin typeface="Consolas" panose="020B0609020204030204" pitchFamily="49" charset="0"/>
                <a:cs typeface="Consolas" panose="020B0609020204030204" pitchFamily="49" charset="0"/>
              </a:rPr>
              <a:t> sqr(x)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 </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x</a:t>
            </a:r>
            <a:r>
              <a:rPr lang="it-IT" altLang="zh-CN" sz="2000" dirty="0">
                <a:solidFill>
                  <a:srgbClr val="FF0000"/>
                </a:solidFill>
                <a:latin typeface="Consolas" panose="020B0609020204030204" pitchFamily="49" charset="0"/>
                <a:cs typeface="Consolas" panose="020B0609020204030204" pitchFamily="49" charset="0"/>
              </a:rPr>
              <a:t>)</a:t>
            </a:r>
            <a:r>
              <a:rPr lang="it-IT" altLang="zh-CN" sz="2000" dirty="0">
                <a:latin typeface="Consolas" panose="020B0609020204030204" pitchFamily="49" charset="0"/>
                <a:cs typeface="Consolas" panose="020B0609020204030204" pitchFamily="49" charset="0"/>
              </a:rPr>
              <a:t> )</a:t>
            </a:r>
            <a:endParaRPr lang="en-US" altLang="zh-CN" sz="2000" dirty="0">
              <a:latin typeface="Consolas" panose="020B0609020204030204" pitchFamily="49" charset="0"/>
              <a:cs typeface="Consolas" panose="020B0609020204030204" pitchFamily="49" charset="0"/>
            </a:endParaRPr>
          </a:p>
          <a:p>
            <a:pPr lvl="2"/>
            <a:r>
              <a:rPr lang="zh-CN" altLang="en-US" dirty="0">
                <a:cs typeface="Consolas" panose="020B0609020204030204" pitchFamily="49" charset="0"/>
              </a:rPr>
              <a:t>注意添加括弧以保證替換正確性</a:t>
            </a:r>
            <a:endParaRPr lang="en-US" altLang="zh-CN" dirty="0">
              <a:cs typeface="Consolas" panose="020B0609020204030204" pitchFamily="49" charset="0"/>
            </a:endParaRPr>
          </a:p>
          <a:p>
            <a:pPr lvl="2"/>
            <a:endParaRPr lang="en-US" altLang="zh-CN" dirty="0">
              <a:cs typeface="Consolas" panose="020B0609020204030204" pitchFamily="49" charset="0"/>
            </a:endParaRPr>
          </a:p>
          <a:p>
            <a:pPr lvl="1"/>
            <a:r>
              <a:rPr lang="zh-CN" altLang="en-US" dirty="0">
                <a:latin typeface="Consolas" panose="020B0609020204030204" pitchFamily="49" charset="0"/>
                <a:cs typeface="Consolas" panose="020B0609020204030204" pitchFamily="49" charset="0"/>
              </a:rPr>
              <a:t>例：</a:t>
            </a:r>
            <a:endParaRPr lang="en-US" altLang="zh-CN" dirty="0">
              <a:latin typeface="Consolas" panose="020B0609020204030204" pitchFamily="49" charset="0"/>
              <a:cs typeface="Consolas" panose="020B0609020204030204" pitchFamily="49" charset="0"/>
            </a:endParaRPr>
          </a:p>
          <a:p>
            <a:pPr lvl="2"/>
            <a:r>
              <a:rPr lang="zh-CN" altLang="en-US" dirty="0">
                <a:ea typeface="STKaiti" panose="02010600040101010101" pitchFamily="2" charset="-122"/>
                <a:cs typeface="Consolas" panose="020B0609020204030204" pitchFamily="49" charset="0"/>
              </a:rPr>
              <a:t>巨集定義</a:t>
            </a:r>
            <a:r>
              <a:rPr lang="en-US" altLang="zh-CN" dirty="0">
                <a:solidFill>
                  <a:srgbClr val="FF0000"/>
                </a:solidFill>
                <a:ea typeface="STKaiti" panose="02010600040101010101" pitchFamily="2" charset="-122"/>
                <a:cs typeface="Consolas" panose="020B0609020204030204" pitchFamily="49" charset="0"/>
              </a:rPr>
              <a:t>#define M(y) y*y+3*y</a:t>
            </a:r>
            <a:r>
              <a:rPr lang="en-US" altLang="zh-CN" dirty="0">
                <a:ea typeface="STKaiti" panose="02010600040101010101" pitchFamily="2" charset="-122"/>
                <a:cs typeface="Consolas" panose="020B0609020204030204" pitchFamily="49" charset="0"/>
              </a:rPr>
              <a:t>,</a:t>
            </a:r>
            <a:r>
              <a:rPr lang="zh-CN" altLang="en-US" dirty="0">
                <a:ea typeface="STKaiti" panose="02010600040101010101" pitchFamily="2" charset="-122"/>
                <a:cs typeface="Consolas" panose="020B0609020204030204" pitchFamily="49" charset="0"/>
              </a:rPr>
              <a:t> 則</a:t>
            </a:r>
            <a:r>
              <a:rPr lang="en-US" altLang="zh-CN" dirty="0">
                <a:ea typeface="STKaiti" panose="02010600040101010101" pitchFamily="2" charset="-122"/>
                <a:cs typeface="Consolas" panose="020B0609020204030204" pitchFamily="49" charset="0"/>
              </a:rPr>
              <a:t>M(1+1)</a:t>
            </a:r>
            <a:r>
              <a:rPr lang="zh-CN" altLang="en-US" dirty="0">
                <a:ea typeface="STKaiti" panose="02010600040101010101" pitchFamily="2" charset="-122"/>
                <a:cs typeface="Consolas" panose="020B0609020204030204" pitchFamily="49" charset="0"/>
              </a:rPr>
              <a:t>的值是？</a:t>
            </a:r>
            <a:endParaRPr lang="zh-CN" altLang="en-US" dirty="0">
              <a:solidFill>
                <a:srgbClr val="000000"/>
              </a:solidFill>
              <a:ea typeface="STKaiti" panose="02010600040101010101" pitchFamily="2" charset="-122"/>
              <a:cs typeface="Consolas" panose="020B0609020204030204" pitchFamily="49" charset="0"/>
              <a:sym typeface="Microsoft Yahei" panose="020B0503020204020204" pitchFamily="34" charset="-122"/>
            </a:endParaRPr>
          </a:p>
          <a:p>
            <a:pPr lvl="3"/>
            <a:endParaRPr lang="it-IT" altLang="zh-CN"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DBF92AA9-245E-5541-9EF8-0C1E05EA57CD}"/>
              </a:ext>
            </a:extLst>
          </p:cNvPr>
          <p:cNvSpPr/>
          <p:nvPr/>
        </p:nvSpPr>
        <p:spPr>
          <a:xfrm>
            <a:off x="2366553" y="5364105"/>
            <a:ext cx="4572000" cy="400110"/>
          </a:xfrm>
          <a:prstGeom prst="rect">
            <a:avLst/>
          </a:prstGeom>
        </p:spPr>
        <p:txBody>
          <a:bodyPr>
            <a:spAutoFit/>
          </a:bodyPr>
          <a:lstStyle/>
          <a:p>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M(1+1)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1+1*1+1+3*1+1</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a:t>
            </a:r>
            <a:r>
              <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 </a:t>
            </a:r>
            <a:r>
              <a:rPr lang="en-US" altLang="zh-CN"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rPr>
              <a:t>7</a:t>
            </a:r>
            <a:endParaRPr lang="zh-CN" altLang="en-US" sz="2000" b="1" dirty="0">
              <a:solidFill>
                <a:srgbClr val="000000"/>
              </a:solidFill>
              <a:latin typeface="Consolas" panose="020B0609020204030204" pitchFamily="49" charset="0"/>
              <a:ea typeface="Microsoft Yahei" panose="020B0503020204020204" pitchFamily="34" charset="-122"/>
              <a:cs typeface="Consolas" panose="020B0609020204030204" pitchFamily="49" charset="0"/>
              <a:sym typeface="Microsoft Yahei" panose="020B0503020204020204" pitchFamily="34" charset="-122"/>
            </a:endParaRPr>
          </a:p>
        </p:txBody>
      </p:sp>
    </p:spTree>
    <p:extLst>
      <p:ext uri="{BB962C8B-B14F-4D97-AF65-F5344CB8AC3E}">
        <p14:creationId xmlns:p14="http://schemas.microsoft.com/office/powerpoint/2010/main" val="20146848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lvl="1">
              <a:lnSpc>
                <a:spcPct val="150000"/>
              </a:lnSpc>
            </a:pPr>
            <a:r>
              <a:rPr lang="zh-CN" altLang="en-US" b="0" dirty="0">
                <a:ea typeface="Microsoft YaHei" panose="020B0503020204020204" pitchFamily="34" charset="-122"/>
                <a:cs typeface="Consolas" panose="020B0609020204030204" pitchFamily="49" charset="0"/>
              </a:rPr>
              <a:t>包含了一個專案的所有檔、資料夾，每個檔的修改、刪除，</a:t>
            </a:r>
            <a:r>
              <a:rPr lang="en"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都能跟蹤，以便任何時刻都可以追蹤歷史，或者在將來某個時刻可以“還原”</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dirty="0"/>
          </a:p>
        </p:txBody>
      </p:sp>
      <p:pic>
        <p:nvPicPr>
          <p:cNvPr id="5" name="图片 4">
            <a:extLst>
              <a:ext uri="{FF2B5EF4-FFF2-40B4-BE49-F238E27FC236}">
                <a16:creationId xmlns:a16="http://schemas.microsoft.com/office/drawing/2014/main" id="{4BE94631-039F-9748-8EA9-D349E2170967}"/>
              </a:ext>
            </a:extLst>
          </p:cNvPr>
          <p:cNvPicPr>
            <a:picLocks noChangeAspect="1"/>
          </p:cNvPicPr>
          <p:nvPr/>
        </p:nvPicPr>
        <p:blipFill rotWithShape="1">
          <a:blip r:embed="rId3"/>
          <a:srcRect b="21023"/>
          <a:stretch/>
        </p:blipFill>
        <p:spPr>
          <a:xfrm>
            <a:off x="1832958" y="4140715"/>
            <a:ext cx="5478084" cy="2602240"/>
          </a:xfrm>
          <a:prstGeom prst="rect">
            <a:avLst/>
          </a:prstGeom>
        </p:spPr>
      </p:pic>
    </p:spTree>
    <p:extLst>
      <p:ext uri="{BB962C8B-B14F-4D97-AF65-F5344CB8AC3E}">
        <p14:creationId xmlns:p14="http://schemas.microsoft.com/office/powerpoint/2010/main" val="2300518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創建倉庫</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創建一個新資料夾作為你的第一個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，在命令列中進入該資料夾，輸入</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t>
            </a:r>
            <a:r>
              <a:rPr lang="en-US" altLang="zh-CN" b="0" dirty="0" err="1">
                <a:solidFill>
                  <a:schemeClr val="bg1">
                    <a:lumMod val="85000"/>
                  </a:schemeClr>
                </a:solidFill>
                <a:highlight>
                  <a:srgbClr val="353A44"/>
                </a:highlight>
                <a:ea typeface="Microsoft YaHei" panose="020B0503020204020204" pitchFamily="34" charset="-122"/>
                <a:cs typeface="Consolas" panose="020B0609020204030204" pitchFamily="49" charset="0"/>
              </a:rPr>
              <a:t>init</a:t>
            </a:r>
            <a:r>
              <a:rPr lang="zh-CN" altLang="en-US" b="0" dirty="0">
                <a:ea typeface="Microsoft YaHei" panose="020B0503020204020204" pitchFamily="34" charset="-122"/>
                <a:cs typeface="Consolas" panose="020B0609020204030204" pitchFamily="49" charset="0"/>
              </a:rPr>
              <a:t>，以使用</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來管理這個資料夾</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dirty="0"/>
          </a:p>
        </p:txBody>
      </p:sp>
      <p:pic>
        <p:nvPicPr>
          <p:cNvPr id="6" name="图片 5">
            <a:extLst>
              <a:ext uri="{FF2B5EF4-FFF2-40B4-BE49-F238E27FC236}">
                <a16:creationId xmlns:a16="http://schemas.microsoft.com/office/drawing/2014/main" id="{B8E0D831-5A25-BE4C-831A-EB327FACAA39}"/>
              </a:ext>
            </a:extLst>
          </p:cNvPr>
          <p:cNvPicPr>
            <a:picLocks noChangeAspect="1"/>
          </p:cNvPicPr>
          <p:nvPr/>
        </p:nvPicPr>
        <p:blipFill>
          <a:blip r:embed="rId3"/>
          <a:stretch>
            <a:fillRect/>
          </a:stretch>
        </p:blipFill>
        <p:spPr>
          <a:xfrm>
            <a:off x="706713" y="4180625"/>
            <a:ext cx="7730573" cy="2376264"/>
          </a:xfrm>
          <a:prstGeom prst="rect">
            <a:avLst/>
          </a:prstGeom>
        </p:spPr>
      </p:pic>
    </p:spTree>
    <p:extLst>
      <p:ext uri="{BB962C8B-B14F-4D97-AF65-F5344CB8AC3E}">
        <p14:creationId xmlns:p14="http://schemas.microsoft.com/office/powerpoint/2010/main" val="3354706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添加文件</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在這個資料夾中添加檔（例如我們寫了一個空的</a:t>
            </a:r>
            <a:r>
              <a:rPr lang="en-US" altLang="zh-CN" b="0" dirty="0">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test.py</a:t>
            </a:r>
            <a:r>
              <a:rPr lang="zh-CN" altLang="en-US" b="0" dirty="0">
                <a:ea typeface="Microsoft YaHei" panose="020B0503020204020204" pitchFamily="34" charset="-122"/>
                <a:cs typeface="Consolas" panose="020B0609020204030204" pitchFamily="49" charset="0"/>
              </a:rPr>
              <a:t>將檔到目前為止的修改放入</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的暫存區。</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dirty="0"/>
          </a:p>
        </p:txBody>
      </p:sp>
      <p:pic>
        <p:nvPicPr>
          <p:cNvPr id="5" name="图片 4">
            <a:extLst>
              <a:ext uri="{FF2B5EF4-FFF2-40B4-BE49-F238E27FC236}">
                <a16:creationId xmlns:a16="http://schemas.microsoft.com/office/drawing/2014/main" id="{EBF9C510-D8EE-0E4D-ADEE-25CA2FE65D59}"/>
              </a:ext>
            </a:extLst>
          </p:cNvPr>
          <p:cNvPicPr>
            <a:picLocks noChangeAspect="1"/>
          </p:cNvPicPr>
          <p:nvPr/>
        </p:nvPicPr>
        <p:blipFill>
          <a:blip r:embed="rId3"/>
          <a:stretch>
            <a:fillRect/>
          </a:stretch>
        </p:blipFill>
        <p:spPr>
          <a:xfrm>
            <a:off x="951827" y="4289597"/>
            <a:ext cx="7240345" cy="2088232"/>
          </a:xfrm>
          <a:prstGeom prst="rect">
            <a:avLst/>
          </a:prstGeom>
        </p:spPr>
      </p:pic>
    </p:spTree>
    <p:extLst>
      <p:ext uri="{BB962C8B-B14F-4D97-AF65-F5344CB8AC3E}">
        <p14:creationId xmlns:p14="http://schemas.microsoft.com/office/powerpoint/2010/main" val="1238736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記錄修改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當所有的修改都用</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加入到暫存區後，就使用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commit –m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備註內容</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將所有的暫存區裡的修改提交至本地倉庫</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dirty="0"/>
          </a:p>
        </p:txBody>
      </p:sp>
      <p:pic>
        <p:nvPicPr>
          <p:cNvPr id="6" name="图片 5">
            <a:extLst>
              <a:ext uri="{FF2B5EF4-FFF2-40B4-BE49-F238E27FC236}">
                <a16:creationId xmlns:a16="http://schemas.microsoft.com/office/drawing/2014/main" id="{947C45DC-6920-824C-AAF4-603011A65B86}"/>
              </a:ext>
            </a:extLst>
          </p:cNvPr>
          <p:cNvPicPr>
            <a:picLocks noChangeAspect="1"/>
          </p:cNvPicPr>
          <p:nvPr/>
        </p:nvPicPr>
        <p:blipFill>
          <a:blip r:embed="rId3"/>
          <a:stretch>
            <a:fillRect/>
          </a:stretch>
        </p:blipFill>
        <p:spPr>
          <a:xfrm>
            <a:off x="297319" y="4365104"/>
            <a:ext cx="8549361" cy="1225886"/>
          </a:xfrm>
          <a:prstGeom prst="rect">
            <a:avLst/>
          </a:prstGeom>
        </p:spPr>
      </p:pic>
    </p:spTree>
    <p:extLst>
      <p:ext uri="{BB962C8B-B14F-4D97-AF65-F5344CB8AC3E}">
        <p14:creationId xmlns:p14="http://schemas.microsoft.com/office/powerpoint/2010/main" val="38900744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為了展示</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的作用，我們在</a:t>
            </a:r>
            <a:r>
              <a:rPr lang="en-US" altLang="zh-CN" b="0" dirty="0">
                <a:ea typeface="Microsoft YaHei" panose="020B0503020204020204" pitchFamily="34" charset="-122"/>
                <a:cs typeface="Consolas" panose="020B0609020204030204" pitchFamily="49" charset="0"/>
              </a:rPr>
              <a:t>test.py</a:t>
            </a:r>
            <a:r>
              <a:rPr lang="zh-CN" altLang="en-US" b="0" dirty="0">
                <a:ea typeface="Microsoft YaHei" panose="020B0503020204020204" pitchFamily="34" charset="-122"/>
                <a:cs typeface="Consolas" panose="020B0609020204030204" pitchFamily="49" charset="0"/>
              </a:rPr>
              <a:t>中添加兩行代碼</a:t>
            </a:r>
            <a:endParaRPr lang="en-US" altLang="zh-CN" b="0" dirty="0">
              <a:ea typeface="Microsoft YaHei" panose="020B0503020204020204" pitchFamily="34" charset="-122"/>
              <a:cs typeface="Consolas" panose="020B0609020204030204" pitchFamily="49" charset="0"/>
            </a:endParaRPr>
          </a:p>
          <a:p>
            <a:pPr>
              <a:lnSpc>
                <a:spcPct val="150000"/>
              </a:lnSpc>
            </a:pPr>
            <a:endParaRPr lang="en-US" altLang="zh-CN" b="0" dirty="0">
              <a:ea typeface="Microsoft YaHei" panose="020B0503020204020204" pitchFamily="34" charset="-122"/>
              <a:cs typeface="Consolas" panose="020B0609020204030204" pitchFamily="49" charset="0"/>
            </a:endParaRPr>
          </a:p>
          <a:p>
            <a:pPr>
              <a:lnSpc>
                <a:spcPct val="150000"/>
              </a:lnSpc>
            </a:pPr>
            <a:r>
              <a:rPr lang="zh-CN" altLang="en-US" b="0" dirty="0">
                <a:ea typeface="Microsoft YaHei" panose="020B0503020204020204" pitchFamily="34" charset="-122"/>
                <a:cs typeface="Consolas" panose="020B0609020204030204" pitchFamily="49" charset="0"/>
              </a:rPr>
              <a:t>然後再次執行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add test.py; git commit –m “…”</a:t>
            </a:r>
            <a:r>
              <a:rPr lang="zh-CN" altLang="en-US" b="0" dirty="0">
                <a:ea typeface="Microsoft YaHei" panose="020B0503020204020204" pitchFamily="34" charset="-122"/>
                <a:cs typeface="Consolas" panose="020B0609020204030204" pitchFamily="49" charset="0"/>
              </a:rPr>
              <a:t>提交更改</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dirty="0"/>
          </a:p>
        </p:txBody>
      </p:sp>
      <p:pic>
        <p:nvPicPr>
          <p:cNvPr id="5" name="图片 4">
            <a:extLst>
              <a:ext uri="{FF2B5EF4-FFF2-40B4-BE49-F238E27FC236}">
                <a16:creationId xmlns:a16="http://schemas.microsoft.com/office/drawing/2014/main" id="{668196CE-573A-1F4C-AD31-5B09566F684C}"/>
              </a:ext>
            </a:extLst>
          </p:cNvPr>
          <p:cNvPicPr>
            <a:picLocks noChangeAspect="1"/>
          </p:cNvPicPr>
          <p:nvPr/>
        </p:nvPicPr>
        <p:blipFill>
          <a:blip r:embed="rId3"/>
          <a:stretch>
            <a:fillRect/>
          </a:stretch>
        </p:blipFill>
        <p:spPr>
          <a:xfrm>
            <a:off x="300688" y="5373216"/>
            <a:ext cx="8542623" cy="878346"/>
          </a:xfrm>
          <a:prstGeom prst="rect">
            <a:avLst/>
          </a:prstGeom>
        </p:spPr>
      </p:pic>
      <p:sp>
        <p:nvSpPr>
          <p:cNvPr id="6" name="TextBox 5">
            <a:extLst>
              <a:ext uri="{FF2B5EF4-FFF2-40B4-BE49-F238E27FC236}">
                <a16:creationId xmlns:a16="http://schemas.microsoft.com/office/drawing/2014/main" id="{CA0976E3-6545-9540-80D8-108B8649E6A3}"/>
              </a:ext>
            </a:extLst>
          </p:cNvPr>
          <p:cNvSpPr txBox="1"/>
          <p:nvPr/>
        </p:nvSpPr>
        <p:spPr>
          <a:xfrm>
            <a:off x="2785696" y="2474893"/>
            <a:ext cx="3733714" cy="954107"/>
          </a:xfrm>
          <a:prstGeom prst="rect">
            <a:avLst/>
          </a:prstGeom>
          <a:noFill/>
        </p:spPr>
        <p:txBody>
          <a:bodyPr wrap="none" rtlCol="0">
            <a:spAutoFit/>
          </a:bodyPr>
          <a:lstStyle/>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torch</a:t>
            </a:r>
          </a:p>
          <a:p>
            <a:pPr marL="0" indent="0">
              <a:buNone/>
            </a:pPr>
            <a:r>
              <a:rPr lang="en-US" altLang="zh-CN" sz="2800" dirty="0">
                <a:latin typeface="Consolas" panose="020B0609020204030204" pitchFamily="49" charset="0"/>
                <a:ea typeface="微软雅黑" panose="020B0503020204020204" pitchFamily="34" charset="-122"/>
                <a:cs typeface="Consolas" panose="020B0609020204030204" pitchFamily="49" charset="0"/>
              </a:rPr>
              <a:t>import </a:t>
            </a:r>
            <a:r>
              <a:rPr lang="en-US" altLang="zh-CN" sz="2800" dirty="0" err="1">
                <a:latin typeface="Consolas" panose="020B0609020204030204" pitchFamily="49" charset="0"/>
                <a:ea typeface="微软雅黑" panose="020B0503020204020204" pitchFamily="34" charset="-122"/>
                <a:cs typeface="Consolas" panose="020B0609020204030204" pitchFamily="49" charset="0"/>
              </a:rPr>
              <a:t>numpy</a:t>
            </a:r>
            <a:r>
              <a:rPr lang="en-US" altLang="zh-CN" sz="2800" dirty="0">
                <a:latin typeface="Consolas" panose="020B0609020204030204" pitchFamily="49" charset="0"/>
                <a:ea typeface="微软雅黑" panose="020B0503020204020204" pitchFamily="34" charset="-122"/>
                <a:cs typeface="Consolas" panose="020B0609020204030204" pitchFamily="49" charset="0"/>
              </a:rPr>
              <a:t> as np</a:t>
            </a:r>
          </a:p>
        </p:txBody>
      </p:sp>
    </p:spTree>
    <p:extLst>
      <p:ext uri="{BB962C8B-B14F-4D97-AF65-F5344CB8AC3E}">
        <p14:creationId xmlns:p14="http://schemas.microsoft.com/office/powerpoint/2010/main" val="3251784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p:txBody>
          <a:bodyPr/>
          <a:lstStyle/>
          <a:p>
            <a:pPr>
              <a:lnSpc>
                <a:spcPct val="150000"/>
              </a:lnSpc>
            </a:pPr>
            <a:r>
              <a:rPr lang="zh-CN" altLang="en-CN" b="0" dirty="0">
                <a:ea typeface="Microsoft YaHei" panose="020B0503020204020204" pitchFamily="34" charset="-122"/>
                <a:cs typeface="Consolas" panose="020B0609020204030204" pitchFamily="49" charset="0"/>
              </a:rPr>
              <a:t>查看</a:t>
            </a:r>
            <a:r>
              <a:rPr lang="zh-CN" altLang="en-US" b="0" dirty="0">
                <a:ea typeface="Microsoft YaHei" panose="020B0503020204020204" pitchFamily="34" charset="-122"/>
                <a:cs typeface="Consolas" panose="020B0609020204030204" pitchFamily="49" charset="0"/>
              </a:rPr>
              <a:t>歷史</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通過</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log</a:t>
            </a:r>
            <a:r>
              <a:rPr lang="zh-CN" altLang="en-US" b="0" dirty="0">
                <a:ea typeface="Microsoft YaHei" panose="020B0503020204020204" pitchFamily="34" charset="-122"/>
                <a:cs typeface="Consolas" panose="020B0609020204030204" pitchFamily="49" charset="0"/>
              </a:rPr>
              <a:t>，我們可以查看之前的</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記錄，以及對應的</a:t>
            </a:r>
            <a:r>
              <a:rPr lang="en-US" altLang="zh-CN" b="0" dirty="0">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編碼</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dirty="0"/>
          </a:p>
        </p:txBody>
      </p:sp>
      <p:pic>
        <p:nvPicPr>
          <p:cNvPr id="7" name="图片 6">
            <a:extLst>
              <a:ext uri="{FF2B5EF4-FFF2-40B4-BE49-F238E27FC236}">
                <a16:creationId xmlns:a16="http://schemas.microsoft.com/office/drawing/2014/main" id="{745DBE6E-639E-4248-A77C-0F98638F3DAB}"/>
              </a:ext>
            </a:extLst>
          </p:cNvPr>
          <p:cNvPicPr>
            <a:picLocks noChangeAspect="1"/>
          </p:cNvPicPr>
          <p:nvPr/>
        </p:nvPicPr>
        <p:blipFill>
          <a:blip r:embed="rId3"/>
          <a:stretch>
            <a:fillRect/>
          </a:stretch>
        </p:blipFill>
        <p:spPr>
          <a:xfrm>
            <a:off x="699806" y="3647662"/>
            <a:ext cx="7744387" cy="2920997"/>
          </a:xfrm>
          <a:prstGeom prst="rect">
            <a:avLst/>
          </a:prstGeom>
        </p:spPr>
      </p:pic>
    </p:spTree>
    <p:extLst>
      <p:ext uri="{BB962C8B-B14F-4D97-AF65-F5344CB8AC3E}">
        <p14:creationId xmlns:p14="http://schemas.microsoft.com/office/powerpoint/2010/main" val="25184069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a:xfrm>
            <a:off x="683568" y="1408445"/>
            <a:ext cx="8047806"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查看修改</a:t>
            </a:r>
            <a:endParaRPr lang="en-US" altLang="zh-CN" b="0" dirty="0">
              <a:ea typeface="Microsoft YaHei" panose="020B0503020204020204" pitchFamily="34" charset="-122"/>
              <a:cs typeface="Consolas" panose="020B0609020204030204" pitchFamily="49" charset="0"/>
            </a:endParaRPr>
          </a:p>
          <a:p>
            <a:pPr lvl="1">
              <a:lnSpc>
                <a:spcPct val="150000"/>
              </a:lnSpc>
            </a:pPr>
            <a:r>
              <a:rPr lang="zh-CN" altLang="en-US" b="0" dirty="0">
                <a:ea typeface="Microsoft YaHei" panose="020B0503020204020204" pitchFamily="34" charset="-122"/>
                <a:cs typeface="Consolas" panose="020B0609020204030204" pitchFamily="49" charset="0"/>
              </a:rPr>
              <a:t>如果想要查看某次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相對上次的改動，可以記錄下此次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a:t>
            </a:r>
            <a:r>
              <a:rPr lang="en-US" altLang="zh-CN" b="0" dirty="0">
                <a:ea typeface="Microsoft YaHei" panose="020B0503020204020204" pitchFamily="34" charset="-122"/>
                <a:cs typeface="Consolas" panose="020B0609020204030204" pitchFamily="49" charset="0"/>
              </a:rPr>
              <a:t>sha</a:t>
            </a:r>
            <a:r>
              <a:rPr lang="zh-CN" altLang="en-US" b="0" dirty="0">
                <a:ea typeface="Microsoft YaHei" panose="020B0503020204020204" pitchFamily="34" charset="-122"/>
                <a:cs typeface="Consolas" panose="020B0609020204030204" pitchFamily="49" charset="0"/>
              </a:rPr>
              <a:t>編碼，通過</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git show </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編碼</a:t>
            </a:r>
            <a:r>
              <a:rPr lang="zh-CN" altLang="en-US" b="0" dirty="0">
                <a:ea typeface="Microsoft YaHei" panose="020B0503020204020204" pitchFamily="34" charset="-122"/>
                <a:cs typeface="Consolas" panose="020B0609020204030204" pitchFamily="49" charset="0"/>
              </a:rPr>
              <a:t>來查看</a:t>
            </a:r>
            <a:endParaRPr lang="en-US" altLang="zh-CN" b="0" dirty="0">
              <a:solidFill>
                <a:srgbClr val="F16748"/>
              </a:solidFill>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56</a:t>
            </a:fld>
            <a:endParaRPr lang="en-US" altLang="zh-CN" dirty="0"/>
          </a:p>
        </p:txBody>
      </p:sp>
      <p:pic>
        <p:nvPicPr>
          <p:cNvPr id="8" name="图片 7">
            <a:extLst>
              <a:ext uri="{FF2B5EF4-FFF2-40B4-BE49-F238E27FC236}">
                <a16:creationId xmlns:a16="http://schemas.microsoft.com/office/drawing/2014/main" id="{BAA20D03-2BD4-4745-B600-B9C187F88E0F}"/>
              </a:ext>
            </a:extLst>
          </p:cNvPr>
          <p:cNvPicPr>
            <a:picLocks noChangeAspect="1"/>
          </p:cNvPicPr>
          <p:nvPr/>
        </p:nvPicPr>
        <p:blipFill>
          <a:blip r:embed="rId3"/>
          <a:stretch>
            <a:fillRect/>
          </a:stretch>
        </p:blipFill>
        <p:spPr>
          <a:xfrm>
            <a:off x="1484995" y="3782960"/>
            <a:ext cx="6174010" cy="3075040"/>
          </a:xfrm>
          <a:prstGeom prst="rect">
            <a:avLst/>
          </a:prstGeom>
        </p:spPr>
      </p:pic>
    </p:spTree>
    <p:extLst>
      <p:ext uri="{BB962C8B-B14F-4D97-AF65-F5344CB8AC3E}">
        <p14:creationId xmlns:p14="http://schemas.microsoft.com/office/powerpoint/2010/main" val="63614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從</a:t>
            </a:r>
            <a:r>
              <a:rPr kumimoji="1" lang="en-US" altLang="zh-CN" dirty="0"/>
              <a:t>git repository</a:t>
            </a:r>
            <a:r>
              <a:rPr kumimoji="1" lang="zh-CN" altLang="en-US" dirty="0"/>
              <a:t>開始</a:t>
            </a:r>
          </a:p>
        </p:txBody>
      </p:sp>
      <p:sp>
        <p:nvSpPr>
          <p:cNvPr id="3" name="内容占位符 2"/>
          <p:cNvSpPr>
            <a:spLocks noGrp="1"/>
          </p:cNvSpPr>
          <p:nvPr>
            <p:ph idx="1"/>
          </p:nvPr>
        </p:nvSpPr>
        <p:spPr>
          <a:xfrm>
            <a:off x="628650" y="1628800"/>
            <a:ext cx="7255718" cy="4749029"/>
          </a:xfrm>
        </p:spPr>
        <p:txBody>
          <a:bodyPr/>
          <a:lstStyle/>
          <a:p>
            <a:pPr>
              <a:lnSpc>
                <a:spcPct val="150000"/>
              </a:lnSpc>
            </a:pPr>
            <a:r>
              <a:rPr lang="zh-CN" altLang="en-US" b="0" dirty="0">
                <a:ea typeface="Microsoft YaHei" panose="020B0503020204020204" pitchFamily="34" charset="-122"/>
                <a:cs typeface="Consolas" panose="020B0609020204030204" pitchFamily="49" charset="0"/>
              </a:rPr>
              <a:t> 如果想要回退到某一次</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，可以使用</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 git reset</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 </a:t>
            </a:r>
            <a:r>
              <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rPr>
              <a:t>--hard sha</a:t>
            </a:r>
            <a:r>
              <a:rPr lang="zh-CN" altLang="en-US" b="0" dirty="0">
                <a:solidFill>
                  <a:schemeClr val="bg1">
                    <a:lumMod val="85000"/>
                  </a:schemeClr>
                </a:solidFill>
                <a:highlight>
                  <a:srgbClr val="353A44"/>
                </a:highlight>
                <a:ea typeface="Microsoft YaHei" panose="020B0503020204020204" pitchFamily="34" charset="-122"/>
                <a:cs typeface="Consolas" panose="020B0609020204030204" pitchFamily="49" charset="0"/>
              </a:rPr>
              <a:t>編碼</a:t>
            </a:r>
            <a:endParaRPr lang="en-US" altLang="zh-CN" b="0" dirty="0">
              <a:solidFill>
                <a:schemeClr val="bg1">
                  <a:lumMod val="85000"/>
                </a:schemeClr>
              </a:solidFill>
              <a:highlight>
                <a:srgbClr val="353A44"/>
              </a:highlight>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57</a:t>
            </a:fld>
            <a:endParaRPr lang="en-US" altLang="zh-CN" dirty="0"/>
          </a:p>
        </p:txBody>
      </p:sp>
      <p:pic>
        <p:nvPicPr>
          <p:cNvPr id="5" name="图片 4">
            <a:extLst>
              <a:ext uri="{FF2B5EF4-FFF2-40B4-BE49-F238E27FC236}">
                <a16:creationId xmlns:a16="http://schemas.microsoft.com/office/drawing/2014/main" id="{D3FE92DD-8AE4-A442-9D98-D46D71745BD8}"/>
              </a:ext>
            </a:extLst>
          </p:cNvPr>
          <p:cNvPicPr>
            <a:picLocks noChangeAspect="1"/>
          </p:cNvPicPr>
          <p:nvPr/>
        </p:nvPicPr>
        <p:blipFill>
          <a:blip r:embed="rId3"/>
          <a:stretch>
            <a:fillRect/>
          </a:stretch>
        </p:blipFill>
        <p:spPr>
          <a:xfrm>
            <a:off x="670958" y="4143995"/>
            <a:ext cx="7802083" cy="810606"/>
          </a:xfrm>
          <a:prstGeom prst="rect">
            <a:avLst/>
          </a:prstGeom>
        </p:spPr>
      </p:pic>
    </p:spTree>
    <p:extLst>
      <p:ext uri="{BB962C8B-B14F-4D97-AF65-F5344CB8AC3E}">
        <p14:creationId xmlns:p14="http://schemas.microsoft.com/office/powerpoint/2010/main" val="9266237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遠程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登陸</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後，在左側可以創建新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58</a:t>
            </a:fld>
            <a:endParaRPr lang="en-US" altLang="zh-CN" dirty="0"/>
          </a:p>
        </p:txBody>
      </p:sp>
      <p:pic>
        <p:nvPicPr>
          <p:cNvPr id="6" name="图片 5">
            <a:extLst>
              <a:ext uri="{FF2B5EF4-FFF2-40B4-BE49-F238E27FC236}">
                <a16:creationId xmlns:a16="http://schemas.microsoft.com/office/drawing/2014/main" id="{A99092A4-1DDD-9F47-9DB5-5AE07F940FB0}"/>
              </a:ext>
            </a:extLst>
          </p:cNvPr>
          <p:cNvPicPr>
            <a:picLocks noChangeAspect="1"/>
          </p:cNvPicPr>
          <p:nvPr/>
        </p:nvPicPr>
        <p:blipFill>
          <a:blip r:embed="rId3"/>
          <a:stretch>
            <a:fillRect/>
          </a:stretch>
        </p:blipFill>
        <p:spPr>
          <a:xfrm>
            <a:off x="2222302" y="3429000"/>
            <a:ext cx="4521200" cy="2184400"/>
          </a:xfrm>
          <a:prstGeom prst="rect">
            <a:avLst/>
          </a:prstGeom>
        </p:spPr>
      </p:pic>
    </p:spTree>
    <p:extLst>
      <p:ext uri="{BB962C8B-B14F-4D97-AF65-F5344CB8AC3E}">
        <p14:creationId xmlns:p14="http://schemas.microsoft.com/office/powerpoint/2010/main" val="3402217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遠程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 登陸</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後，在左側可以創建新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59</a:t>
            </a:fld>
            <a:endParaRPr lang="en-US" altLang="zh-CN" dirty="0"/>
          </a:p>
        </p:txBody>
      </p:sp>
      <p:pic>
        <p:nvPicPr>
          <p:cNvPr id="7" name="图片 6">
            <a:extLst>
              <a:ext uri="{FF2B5EF4-FFF2-40B4-BE49-F238E27FC236}">
                <a16:creationId xmlns:a16="http://schemas.microsoft.com/office/drawing/2014/main" id="{A04B6CD4-210E-754D-9CA0-8AAFDEF4BD4E}"/>
              </a:ext>
            </a:extLst>
          </p:cNvPr>
          <p:cNvPicPr>
            <a:picLocks noChangeAspect="1"/>
          </p:cNvPicPr>
          <p:nvPr/>
        </p:nvPicPr>
        <p:blipFill>
          <a:blip r:embed="rId3"/>
          <a:stretch>
            <a:fillRect/>
          </a:stretch>
        </p:blipFill>
        <p:spPr>
          <a:xfrm>
            <a:off x="235416" y="2705584"/>
            <a:ext cx="8494971" cy="3672245"/>
          </a:xfrm>
          <a:prstGeom prst="rect">
            <a:avLst/>
          </a:prstGeom>
        </p:spPr>
      </p:pic>
    </p:spTree>
    <p:extLst>
      <p:ext uri="{BB962C8B-B14F-4D97-AF65-F5344CB8AC3E}">
        <p14:creationId xmlns:p14="http://schemas.microsoft.com/office/powerpoint/2010/main" val="388032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C6DD7-D38C-4433-8693-E7E0C7F07283}"/>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022534A8-8305-47F0-82E9-902D125FFFE9}"/>
              </a:ext>
            </a:extLst>
          </p:cNvPr>
          <p:cNvSpPr>
            <a:spLocks noGrp="1"/>
          </p:cNvSpPr>
          <p:nvPr>
            <p:ph idx="1"/>
          </p:nvPr>
        </p:nvSpPr>
        <p:spPr/>
        <p:txBody>
          <a:bodyPr/>
          <a:lstStyle/>
          <a:p>
            <a:r>
              <a:rPr lang="zh-CN" altLang="en-US" dirty="0"/>
              <a:t>巨集定義的使用</a:t>
            </a:r>
            <a:endParaRPr lang="en-US" altLang="zh-CN" dirty="0"/>
          </a:p>
          <a:p>
            <a:pPr lvl="1"/>
            <a:r>
              <a:rPr lang="en-US" altLang="zh-CN" dirty="0"/>
              <a:t>#include</a:t>
            </a:r>
            <a:r>
              <a:rPr lang="zh-CN" altLang="en-US" dirty="0"/>
              <a:t> 直接複製標頭檔內容</a:t>
            </a:r>
            <a:endParaRPr lang="en-US" altLang="zh-CN" dirty="0"/>
          </a:p>
          <a:p>
            <a:pPr lvl="1"/>
            <a:r>
              <a:rPr lang="zh-CN" altLang="en-US" dirty="0"/>
              <a:t>巨集定義可以用於防止標頭檔被重複包含</a:t>
            </a:r>
            <a:endParaRPr lang="en-US" altLang="zh-CN" dirty="0"/>
          </a:p>
          <a:p>
            <a:pPr lvl="1"/>
            <a:r>
              <a:rPr lang="en-US" altLang="zh-CN" dirty="0"/>
              <a:t>#ifndef</a:t>
            </a:r>
          </a:p>
          <a:p>
            <a:pPr lvl="1"/>
            <a:endParaRPr lang="en-US" altLang="zh-CN" dirty="0"/>
          </a:p>
          <a:p>
            <a:pPr lvl="1"/>
            <a:endParaRPr lang="en-US" altLang="zh-CN" dirty="0"/>
          </a:p>
          <a:p>
            <a:pPr lvl="1"/>
            <a:endParaRPr lang="en-US" altLang="zh-CN" dirty="0"/>
          </a:p>
          <a:p>
            <a:pPr lvl="1"/>
            <a:endParaRPr lang="en-US" altLang="zh-CN" dirty="0"/>
          </a:p>
          <a:p>
            <a:pPr lvl="1"/>
            <a:r>
              <a:rPr lang="en-US" altLang="zh-CN" dirty="0"/>
              <a:t>#pragma once</a:t>
            </a:r>
          </a:p>
          <a:p>
            <a:pPr lvl="1"/>
            <a:endParaRPr lang="zh-CN" altLang="en-US" dirty="0"/>
          </a:p>
        </p:txBody>
      </p:sp>
      <p:sp>
        <p:nvSpPr>
          <p:cNvPr id="5" name="文本框 4">
            <a:extLst>
              <a:ext uri="{FF2B5EF4-FFF2-40B4-BE49-F238E27FC236}">
                <a16:creationId xmlns:a16="http://schemas.microsoft.com/office/drawing/2014/main" id="{4AC64325-DC1D-4244-A530-956EF8D8C6F7}"/>
              </a:ext>
            </a:extLst>
          </p:cNvPr>
          <p:cNvSpPr txBox="1"/>
          <p:nvPr/>
        </p:nvSpPr>
        <p:spPr>
          <a:xfrm>
            <a:off x="2699792" y="3140968"/>
            <a:ext cx="4505250" cy="1569660"/>
          </a:xfrm>
          <a:prstGeom prst="rect">
            <a:avLst/>
          </a:prstGeom>
          <a:noFill/>
        </p:spPr>
        <p:txBody>
          <a:bodyPr wrap="square" rtlCol="0">
            <a:spAutoFit/>
          </a:bodyPr>
          <a:lstStyle/>
          <a:p>
            <a:r>
              <a:rPr lang="en-US" altLang="zh-CN" sz="2400" dirty="0">
                <a:solidFill>
                  <a:srgbClr val="FF0000"/>
                </a:solidFill>
                <a:latin typeface="Consolas" panose="020B0609020204030204" pitchFamily="49" charset="0"/>
                <a:cs typeface="Consolas" panose="020B0609020204030204" pitchFamily="49" charset="0"/>
              </a:rPr>
              <a:t>#</a:t>
            </a:r>
            <a:r>
              <a:rPr lang="en-US" altLang="zh-CN" sz="2400" dirty="0" err="1">
                <a:solidFill>
                  <a:srgbClr val="FF0000"/>
                </a:solidFill>
                <a:latin typeface="Consolas" panose="020B0609020204030204" pitchFamily="49" charset="0"/>
                <a:cs typeface="Consolas" panose="020B0609020204030204" pitchFamily="49" charset="0"/>
              </a:rPr>
              <a:t>ifndef</a:t>
            </a:r>
            <a:r>
              <a:rPr lang="en-US" altLang="zh-CN" sz="2400" dirty="0">
                <a:solidFill>
                  <a:srgbClr val="FF0000"/>
                </a:solidFill>
                <a:latin typeface="Consolas" panose="020B0609020204030204" pitchFamily="49" charset="0"/>
                <a:cs typeface="Consolas" panose="020B0609020204030204" pitchFamily="49" charset="0"/>
              </a:rPr>
              <a:t> __BODYDEF_H__</a:t>
            </a:r>
          </a:p>
          <a:p>
            <a:r>
              <a:rPr lang="en-US" altLang="zh-CN" sz="2400" dirty="0">
                <a:solidFill>
                  <a:srgbClr val="FF0000"/>
                </a:solidFill>
                <a:latin typeface="Consolas" panose="020B0609020204030204" pitchFamily="49" charset="0"/>
                <a:cs typeface="Consolas" panose="020B0609020204030204" pitchFamily="49" charset="0"/>
              </a:rPr>
              <a:t>#define __BODYDEF_H__ </a:t>
            </a:r>
          </a:p>
          <a:p>
            <a:r>
              <a:rPr lang="en-US" altLang="zh-CN" sz="2400" dirty="0">
                <a:latin typeface="Consolas" panose="020B0609020204030204" pitchFamily="49" charset="0"/>
                <a:cs typeface="Consolas" panose="020B0609020204030204" pitchFamily="49" charset="0"/>
              </a:rPr>
              <a:t> // </a:t>
            </a:r>
            <a:r>
              <a:rPr lang="zh-CN" altLang="en-US" sz="2400" dirty="0">
                <a:latin typeface="Consolas" panose="020B0609020204030204" pitchFamily="49" charset="0"/>
                <a:cs typeface="Consolas" panose="020B0609020204030204" pitchFamily="49" charset="0"/>
              </a:rPr>
              <a:t>標頭檔內容 </a:t>
            </a:r>
          </a:p>
          <a:p>
            <a:r>
              <a:rPr lang="en-US" altLang="zh-CN" sz="2400" dirty="0">
                <a:solidFill>
                  <a:srgbClr val="0070C0"/>
                </a:solidFill>
                <a:latin typeface="Consolas" panose="020B0609020204030204" pitchFamily="49" charset="0"/>
                <a:cs typeface="Consolas" panose="020B0609020204030204" pitchFamily="49" charset="0"/>
              </a:rPr>
              <a:t>#</a:t>
            </a:r>
            <a:r>
              <a:rPr lang="en-US" altLang="zh-CN" sz="2400" dirty="0">
                <a:solidFill>
                  <a:srgbClr val="FF0000"/>
                </a:solidFill>
                <a:latin typeface="Consolas" panose="020B0609020204030204" pitchFamily="49" charset="0"/>
                <a:cs typeface="Consolas" panose="020B0609020204030204" pitchFamily="49" charset="0"/>
              </a:rPr>
              <a:t>endif</a:t>
            </a:r>
          </a:p>
        </p:txBody>
      </p:sp>
    </p:spTree>
    <p:extLst>
      <p:ext uri="{BB962C8B-B14F-4D97-AF65-F5344CB8AC3E}">
        <p14:creationId xmlns:p14="http://schemas.microsoft.com/office/powerpoint/2010/main" val="1747025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遠程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微软雅黑" panose="020B0503020204020204" pitchFamily="34" charset="-122"/>
              </a:rPr>
              <a:t>打開電腦命令列，創建資料夾，進入後按照</a:t>
            </a:r>
            <a:r>
              <a:rPr lang="en-US" altLang="zh-CN" b="0" dirty="0" err="1">
                <a:ea typeface="微软雅黑" panose="020B0503020204020204" pitchFamily="34" charset="-122"/>
              </a:rPr>
              <a:t>github</a:t>
            </a:r>
            <a:r>
              <a:rPr lang="zh-CN" altLang="en-US" b="0" dirty="0">
                <a:ea typeface="微软雅黑" panose="020B0503020204020204" pitchFamily="34" charset="-122"/>
              </a:rPr>
              <a:t>的提示進行輸入</a:t>
            </a:r>
            <a:endParaRPr lang="en-US" altLang="zh-CN" sz="1600"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dirty="0"/>
          </a:p>
        </p:txBody>
      </p:sp>
      <p:sp>
        <p:nvSpPr>
          <p:cNvPr id="11" name="文本框 10">
            <a:extLst>
              <a:ext uri="{FF2B5EF4-FFF2-40B4-BE49-F238E27FC236}">
                <a16:creationId xmlns:a16="http://schemas.microsoft.com/office/drawing/2014/main" id="{3BC27F1C-E61E-E846-A52F-92501F8B70FA}"/>
              </a:ext>
            </a:extLst>
          </p:cNvPr>
          <p:cNvSpPr txBox="1"/>
          <p:nvPr/>
        </p:nvSpPr>
        <p:spPr>
          <a:xfrm>
            <a:off x="628650" y="5527469"/>
            <a:ext cx="6576096" cy="1200329"/>
          </a:xfrm>
          <a:prstGeom prst="rect">
            <a:avLst/>
          </a:prstGeom>
          <a:noFill/>
        </p:spPr>
        <p:txBody>
          <a:bodyPr wrap="none" rtlCol="0">
            <a:spAutoFit/>
          </a:bodyPr>
          <a:lstStyle/>
          <a:p>
            <a:r>
              <a:rPr kumimoji="1" lang="zh-CN" altLang="en-US" sz="2400" b="1" dirty="0">
                <a:solidFill>
                  <a:srgbClr val="003366"/>
                </a:solidFill>
              </a:rPr>
              <a:t>注：你可能需要先進行本地的</a:t>
            </a:r>
            <a:r>
              <a:rPr kumimoji="1" lang="en-US" altLang="zh-CN" sz="2400" b="1" dirty="0">
                <a:solidFill>
                  <a:srgbClr val="003366"/>
                </a:solidFill>
              </a:rPr>
              <a:t>git</a:t>
            </a:r>
            <a:r>
              <a:rPr kumimoji="1" lang="zh-CN" altLang="en-US" sz="2400" b="1" dirty="0">
                <a:solidFill>
                  <a:srgbClr val="003366"/>
                </a:solidFill>
              </a:rPr>
              <a:t>配置</a:t>
            </a:r>
            <a:endParaRPr kumimoji="1" lang="en-US" altLang="zh-CN" sz="2400" b="1" dirty="0">
              <a:solidFill>
                <a:srgbClr val="003366"/>
              </a:solidFill>
            </a:endParaRPr>
          </a:p>
          <a:p>
            <a:r>
              <a:rPr kumimoji="1" lang="en" altLang="zh-CN" sz="2400" b="1" dirty="0">
                <a:solidFill>
                  <a:srgbClr val="003366"/>
                </a:solidFill>
              </a:rPr>
              <a:t>git config --global </a:t>
            </a:r>
            <a:r>
              <a:rPr kumimoji="1" lang="en" altLang="zh-CN" sz="2400" b="1" dirty="0" err="1">
                <a:solidFill>
                  <a:srgbClr val="003366"/>
                </a:solidFill>
              </a:rPr>
              <a:t>user.email</a:t>
            </a:r>
            <a:r>
              <a:rPr kumimoji="1" lang="en" altLang="zh-CN" sz="2400" b="1" dirty="0">
                <a:solidFill>
                  <a:srgbClr val="003366"/>
                </a:solidFill>
              </a:rPr>
              <a:t> "</a:t>
            </a:r>
            <a:r>
              <a:rPr kumimoji="1" lang="en" altLang="zh-CN" sz="2400" b="1" dirty="0" err="1">
                <a:solidFill>
                  <a:srgbClr val="003366"/>
                </a:solidFill>
              </a:rPr>
              <a:t>you@example.com</a:t>
            </a:r>
            <a:r>
              <a:rPr kumimoji="1" lang="en" altLang="zh-CN" sz="2400" b="1" dirty="0">
                <a:solidFill>
                  <a:srgbClr val="003366"/>
                </a:solidFill>
              </a:rPr>
              <a:t>"</a:t>
            </a:r>
          </a:p>
          <a:p>
            <a:r>
              <a:rPr kumimoji="1" lang="en" altLang="zh-CN" sz="2400" b="1" dirty="0">
                <a:solidFill>
                  <a:srgbClr val="003366"/>
                </a:solidFill>
              </a:rPr>
              <a:t>git config --global </a:t>
            </a:r>
            <a:r>
              <a:rPr kumimoji="1" lang="en" altLang="zh-CN" sz="2400" b="1" dirty="0" err="1">
                <a:solidFill>
                  <a:srgbClr val="003366"/>
                </a:solidFill>
              </a:rPr>
              <a:t>user.name</a:t>
            </a:r>
            <a:r>
              <a:rPr kumimoji="1" lang="en" altLang="zh-CN" sz="2400" b="1" dirty="0">
                <a:solidFill>
                  <a:srgbClr val="003366"/>
                </a:solidFill>
              </a:rPr>
              <a:t> "Your Name"</a:t>
            </a:r>
          </a:p>
        </p:txBody>
      </p:sp>
      <p:pic>
        <p:nvPicPr>
          <p:cNvPr id="13" name="图片 12">
            <a:extLst>
              <a:ext uri="{FF2B5EF4-FFF2-40B4-BE49-F238E27FC236}">
                <a16:creationId xmlns:a16="http://schemas.microsoft.com/office/drawing/2014/main" id="{9BBB8428-A65E-C14A-8496-7D2F6B1EB8FD}"/>
              </a:ext>
            </a:extLst>
          </p:cNvPr>
          <p:cNvPicPr>
            <a:picLocks noChangeAspect="1"/>
          </p:cNvPicPr>
          <p:nvPr/>
        </p:nvPicPr>
        <p:blipFill>
          <a:blip r:embed="rId3"/>
          <a:stretch>
            <a:fillRect/>
          </a:stretch>
        </p:blipFill>
        <p:spPr>
          <a:xfrm>
            <a:off x="235496" y="3210595"/>
            <a:ext cx="8673008" cy="2090016"/>
          </a:xfrm>
          <a:prstGeom prst="rect">
            <a:avLst/>
          </a:prstGeom>
        </p:spPr>
      </p:pic>
    </p:spTree>
    <p:extLst>
      <p:ext uri="{BB962C8B-B14F-4D97-AF65-F5344CB8AC3E}">
        <p14:creationId xmlns:p14="http://schemas.microsoft.com/office/powerpoint/2010/main" val="3759956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遠程</a:t>
            </a:r>
            <a:r>
              <a:rPr kumimoji="1" lang="en-US" altLang="zh-CN" dirty="0"/>
              <a:t>repository</a:t>
            </a:r>
            <a:endParaRPr kumimoji="1" lang="zh-CN" altLang="en-US" dirty="0"/>
          </a:p>
        </p:txBody>
      </p:sp>
      <p:sp>
        <p:nvSpPr>
          <p:cNvPr id="3" name="内容占位符 2"/>
          <p:cNvSpPr>
            <a:spLocks noGrp="1"/>
          </p:cNvSpPr>
          <p:nvPr>
            <p:ph idx="1"/>
          </p:nvPr>
        </p:nvSpPr>
        <p:spPr/>
        <p:txBody>
          <a:bodyPr/>
          <a:lstStyle/>
          <a:p>
            <a:pPr>
              <a:lnSpc>
                <a:spcPct val="150000"/>
              </a:lnSpc>
            </a:pPr>
            <a:r>
              <a:rPr lang="zh-CN" altLang="en-US" b="0" dirty="0">
                <a:ea typeface="Microsoft YaHei" panose="020B0503020204020204" pitchFamily="34" charset="-122"/>
                <a:cs typeface="Consolas" panose="020B0609020204030204" pitchFamily="49" charset="0"/>
              </a:rPr>
              <a:t>現在，你有了你的第一個</a:t>
            </a:r>
            <a:r>
              <a:rPr lang="en-US" altLang="zh-CN" b="0" dirty="0" err="1">
                <a:ea typeface="Microsoft YaHei" panose="020B0503020204020204" pitchFamily="34" charset="-122"/>
                <a:cs typeface="Consolas" panose="020B0609020204030204" pitchFamily="49" charset="0"/>
              </a:rPr>
              <a:t>github</a:t>
            </a:r>
            <a:r>
              <a:rPr lang="en-US" altLang="zh-CN" b="0" dirty="0">
                <a:ea typeface="Microsoft YaHei" panose="020B0503020204020204" pitchFamily="34" charset="-122"/>
                <a:cs typeface="Consolas" panose="020B0609020204030204" pitchFamily="49" charset="0"/>
              </a:rPr>
              <a:t> repository!</a:t>
            </a:r>
            <a:r>
              <a:rPr lang="zh-CN" altLang="en-US" b="0" dirty="0">
                <a:ea typeface="Microsoft YaHei" panose="020B0503020204020204" pitchFamily="34" charset="-122"/>
                <a:cs typeface="Consolas" panose="020B0609020204030204" pitchFamily="49" charset="0"/>
              </a:rPr>
              <a:t> 開始和同學合作工作吧！</a:t>
            </a:r>
            <a:endParaRPr lang="en-US" altLang="zh-CN" sz="1600"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61</a:t>
            </a:fld>
            <a:endParaRPr lang="en-US" altLang="zh-CN" dirty="0"/>
          </a:p>
        </p:txBody>
      </p:sp>
      <p:pic>
        <p:nvPicPr>
          <p:cNvPr id="7" name="图片 6">
            <a:extLst>
              <a:ext uri="{FF2B5EF4-FFF2-40B4-BE49-F238E27FC236}">
                <a16:creationId xmlns:a16="http://schemas.microsoft.com/office/drawing/2014/main" id="{1B6B762D-FE07-F640-9AE8-7D43C394F231}"/>
              </a:ext>
            </a:extLst>
          </p:cNvPr>
          <p:cNvPicPr>
            <a:picLocks noChangeAspect="1"/>
          </p:cNvPicPr>
          <p:nvPr/>
        </p:nvPicPr>
        <p:blipFill>
          <a:blip r:embed="rId3"/>
          <a:stretch>
            <a:fillRect/>
          </a:stretch>
        </p:blipFill>
        <p:spPr>
          <a:xfrm>
            <a:off x="1778329" y="2968531"/>
            <a:ext cx="5409145" cy="3889469"/>
          </a:xfrm>
          <a:prstGeom prst="rect">
            <a:avLst/>
          </a:prstGeom>
        </p:spPr>
      </p:pic>
    </p:spTree>
    <p:extLst>
      <p:ext uri="{BB962C8B-B14F-4D97-AF65-F5344CB8AC3E}">
        <p14:creationId xmlns:p14="http://schemas.microsoft.com/office/powerpoint/2010/main" val="74840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t>Git</a:t>
            </a:r>
            <a:r>
              <a:rPr kumimoji="1" lang="zh-CN" altLang="en-US" dirty="0"/>
              <a:t>常用命令</a:t>
            </a:r>
          </a:p>
        </p:txBody>
      </p:sp>
      <p:sp>
        <p:nvSpPr>
          <p:cNvPr id="3" name="内容占位符 2"/>
          <p:cNvSpPr>
            <a:spLocks noGrp="1"/>
          </p:cNvSpPr>
          <p:nvPr>
            <p:ph idx="1"/>
          </p:nvPr>
        </p:nvSpPr>
        <p:spPr/>
        <p:txBody>
          <a:bodyPr/>
          <a:lstStyle/>
          <a:p>
            <a:pPr>
              <a:lnSpc>
                <a:spcPct val="150000"/>
              </a:lnSpc>
            </a:pPr>
            <a:r>
              <a:rPr lang="en-US" altLang="zh-CN" b="0" dirty="0">
                <a:ea typeface="Microsoft YaHei" panose="020B0503020204020204" pitchFamily="34" charset="-122"/>
                <a:cs typeface="Consolas" panose="020B0609020204030204" pitchFamily="49" charset="0"/>
              </a:rPr>
              <a:t>git </a:t>
            </a:r>
            <a:r>
              <a:rPr lang="en-US" altLang="zh-CN" b="0" dirty="0" err="1">
                <a:ea typeface="Microsoft YaHei" panose="020B0503020204020204" pitchFamily="34" charset="-122"/>
                <a:cs typeface="Consolas" panose="020B0609020204030204" pitchFamily="49" charset="0"/>
              </a:rPr>
              <a:t>init</a:t>
            </a:r>
            <a:r>
              <a:rPr lang="en-US" altLang="zh-CN" b="0" dirty="0">
                <a:ea typeface="Microsoft YaHei" panose="020B0503020204020204" pitchFamily="34" charset="-122"/>
                <a:cs typeface="Consolas" panose="020B0609020204030204" pitchFamily="49" charset="0"/>
              </a:rPr>
              <a:t>:</a:t>
            </a:r>
            <a:r>
              <a:rPr lang="zh-CN" altLang="en-US" b="0" dirty="0">
                <a:ea typeface="Microsoft YaHei" panose="020B0503020204020204" pitchFamily="34" charset="-122"/>
                <a:cs typeface="Consolas" panose="020B0609020204030204" pitchFamily="49" charset="0"/>
              </a:rPr>
              <a:t> 把當前資料夾作為一個全新的</a:t>
            </a:r>
            <a:r>
              <a:rPr lang="en-US" altLang="zh-CN" b="0" dirty="0">
                <a:ea typeface="Microsoft YaHei" panose="020B0503020204020204" pitchFamily="34" charset="-122"/>
                <a:cs typeface="Consolas" panose="020B0609020204030204" pitchFamily="49" charset="0"/>
              </a:rPr>
              <a:t>git</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repo</a:t>
            </a:r>
          </a:p>
          <a:p>
            <a:pPr>
              <a:lnSpc>
                <a:spcPct val="150000"/>
              </a:lnSpc>
            </a:pP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 </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 當你修改了</a:t>
            </a:r>
            <a:r>
              <a:rPr lang="en-US" altLang="zh-CN" b="0" dirty="0">
                <a:ea typeface="Microsoft YaHei" panose="020B0503020204020204" pitchFamily="34" charset="-122"/>
                <a:cs typeface="Consolas" panose="020B0609020204030204" pitchFamily="49" charset="0"/>
              </a:rPr>
              <a:t>filename</a:t>
            </a:r>
            <a:r>
              <a:rPr lang="zh-CN" altLang="en-US" b="0" dirty="0">
                <a:ea typeface="Microsoft YaHei" panose="020B0503020204020204" pitchFamily="34" charset="-122"/>
                <a:cs typeface="Consolas" panose="020B0609020204030204" pitchFamily="49" charset="0"/>
              </a:rPr>
              <a:t>這個檔，通過這條命令可以把修改暫存，以供之後</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提交</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commit:</a:t>
            </a:r>
            <a:r>
              <a:rPr lang="zh-CN" altLang="en-US" b="0" dirty="0">
                <a:ea typeface="Microsoft YaHei" panose="020B0503020204020204" pitchFamily="34" charset="-122"/>
                <a:cs typeface="Consolas" panose="020B0609020204030204" pitchFamily="49" charset="0"/>
              </a:rPr>
              <a:t> 把通過</a:t>
            </a:r>
            <a:r>
              <a:rPr lang="en-US" altLang="zh-CN" b="0" dirty="0">
                <a:ea typeface="Microsoft YaHei" panose="020B0503020204020204" pitchFamily="34" charset="-122"/>
                <a:cs typeface="Consolas" panose="020B0609020204030204" pitchFamily="49" charset="0"/>
              </a:rPr>
              <a:t>git add</a:t>
            </a:r>
            <a:r>
              <a:rPr lang="zh-CN" altLang="en-US" b="0" dirty="0">
                <a:ea typeface="Microsoft YaHei" panose="020B0503020204020204" pitchFamily="34" charset="-122"/>
                <a:cs typeface="Consolas" panose="020B0609020204030204" pitchFamily="49" charset="0"/>
              </a:rPr>
              <a:t>放到暫存區裡的所有修改提交到本地</a:t>
            </a:r>
            <a:r>
              <a:rPr lang="en-US" altLang="zh-CN" b="0" dirty="0">
                <a:ea typeface="Microsoft YaHei" panose="020B0503020204020204" pitchFamily="34" charset="-122"/>
                <a:cs typeface="Consolas" panose="020B0609020204030204" pitchFamily="49" charset="0"/>
              </a:rPr>
              <a:t>repo</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62</a:t>
            </a:fld>
            <a:endParaRPr lang="en-US" altLang="zh-CN" dirty="0"/>
          </a:p>
        </p:txBody>
      </p:sp>
    </p:spTree>
    <p:extLst>
      <p:ext uri="{BB962C8B-B14F-4D97-AF65-F5344CB8AC3E}">
        <p14:creationId xmlns:p14="http://schemas.microsoft.com/office/powerpoint/2010/main" val="81977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en-US" altLang="zh-CN" dirty="0">
                <a:solidFill>
                  <a:srgbClr val="003366"/>
                </a:solidFill>
              </a:rPr>
              <a:t>Git</a:t>
            </a:r>
            <a:r>
              <a:rPr kumimoji="1" lang="zh-CN" altLang="en-US" dirty="0">
                <a:solidFill>
                  <a:srgbClr val="003366"/>
                </a:solidFill>
              </a:rPr>
              <a:t>常用命令</a:t>
            </a:r>
          </a:p>
        </p:txBody>
      </p:sp>
      <p:sp>
        <p:nvSpPr>
          <p:cNvPr id="3" name="内容占位符 2"/>
          <p:cNvSpPr>
            <a:spLocks noGrp="1"/>
          </p:cNvSpPr>
          <p:nvPr>
            <p:ph idx="1"/>
          </p:nvPr>
        </p:nvSpPr>
        <p:spPr/>
        <p:txBody>
          <a:bodyPr>
            <a:normAutofit fontScale="92500" lnSpcReduction="10000"/>
          </a:bodyPr>
          <a:lstStyle/>
          <a:p>
            <a:pPr>
              <a:lnSpc>
                <a:spcPct val="150000"/>
              </a:lnSpc>
            </a:pPr>
            <a:r>
              <a:rPr lang="en-US" altLang="zh-CN" b="0" dirty="0">
                <a:ea typeface="Microsoft YaHei" panose="020B0503020204020204" pitchFamily="34" charset="-122"/>
                <a:cs typeface="Consolas" panose="020B0609020204030204" pitchFamily="49" charset="0"/>
              </a:rPr>
              <a:t>git push: </a:t>
            </a:r>
            <a:r>
              <a:rPr lang="zh-CN" altLang="en-US" b="0" dirty="0">
                <a:ea typeface="Microsoft YaHei" panose="020B0503020204020204" pitchFamily="34" charset="-122"/>
                <a:cs typeface="Consolas" panose="020B0609020204030204" pitchFamily="49" charset="0"/>
              </a:rPr>
              <a:t>把本地</a:t>
            </a:r>
            <a:r>
              <a:rPr lang="en-US" altLang="zh-CN" b="0" dirty="0">
                <a:ea typeface="Microsoft YaHei" panose="020B0503020204020204" pitchFamily="34" charset="-122"/>
                <a:cs typeface="Consolas" panose="020B0609020204030204" pitchFamily="49" charset="0"/>
              </a:rPr>
              <a:t>commit</a:t>
            </a:r>
            <a:r>
              <a:rPr lang="zh-CN" altLang="en-US" b="0" dirty="0">
                <a:ea typeface="Microsoft YaHei" panose="020B0503020204020204" pitchFamily="34" charset="-122"/>
                <a:cs typeface="Consolas" panose="020B0609020204030204" pitchFamily="49" charset="0"/>
              </a:rPr>
              <a:t>的所有修改推送到遠端</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（推送到</a:t>
            </a:r>
            <a:r>
              <a:rPr lang="en-US" altLang="zh-CN" b="0" dirty="0" err="1">
                <a:ea typeface="Microsoft YaHei" panose="020B0503020204020204" pitchFamily="34" charset="-122"/>
                <a:cs typeface="Consolas" panose="020B0609020204030204" pitchFamily="49" charset="0"/>
              </a:rPr>
              <a:t>github</a:t>
            </a:r>
            <a:r>
              <a:rPr lang="zh-CN" altLang="en-US" b="0" dirty="0">
                <a:ea typeface="Microsoft YaHei" panose="020B0503020204020204" pitchFamily="34" charset="-122"/>
                <a:cs typeface="Consolas" panose="020B0609020204030204" pitchFamily="49" charset="0"/>
              </a:rPr>
              <a:t>上）</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pull: </a:t>
            </a:r>
            <a:r>
              <a:rPr lang="zh-CN" altLang="en" b="0" dirty="0">
                <a:ea typeface="Microsoft YaHei" panose="020B0503020204020204" pitchFamily="34" charset="-122"/>
                <a:cs typeface="Consolas" panose="020B0609020204030204" pitchFamily="49" charset="0"/>
              </a:rPr>
              <a:t>把</a:t>
            </a:r>
            <a:r>
              <a:rPr lang="zh-CN" altLang="en-US" b="0" dirty="0">
                <a:ea typeface="Microsoft YaHei" panose="020B0503020204020204" pitchFamily="34" charset="-122"/>
                <a:cs typeface="Consolas" panose="020B0609020204030204" pitchFamily="49" charset="0"/>
              </a:rPr>
              <a:t>遠程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同步到本地</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status: </a:t>
            </a:r>
            <a:r>
              <a:rPr lang="zh-CN" altLang="en-US" b="0" dirty="0">
                <a:ea typeface="Microsoft YaHei" panose="020B0503020204020204" pitchFamily="34" charset="-122"/>
                <a:cs typeface="Consolas" panose="020B0609020204030204" pitchFamily="49" charset="0"/>
              </a:rPr>
              <a:t>查看本地</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中檔追蹤的情況</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branch</a:t>
            </a:r>
            <a:r>
              <a:rPr lang="en-US" altLang="zh-CN" b="0" dirty="0">
                <a:ea typeface="Microsoft YaHei" panose="020B0503020204020204" pitchFamily="34" charset="-122"/>
                <a:cs typeface="Consolas" panose="020B0609020204030204" pitchFamily="49" charset="0"/>
              </a:rPr>
              <a:t>: </a:t>
            </a:r>
            <a:r>
              <a:rPr lang="zh-CN" altLang="en-US" b="0" dirty="0">
                <a:ea typeface="Microsoft YaHei" panose="020B0503020204020204" pitchFamily="34" charset="-122"/>
                <a:cs typeface="Consolas" panose="020B0609020204030204" pitchFamily="49" charset="0"/>
              </a:rPr>
              <a:t>查看</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不同分支情況、開新分支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 altLang="zh-CN" b="0" dirty="0">
                <a:ea typeface="Microsoft YaHei" panose="020B0503020204020204" pitchFamily="34" charset="-122"/>
                <a:cs typeface="Consolas" panose="020B0609020204030204" pitchFamily="49" charset="0"/>
              </a:rPr>
              <a:t>git merge: </a:t>
            </a:r>
            <a:r>
              <a:rPr lang="zh-CN" altLang="en" b="0" dirty="0">
                <a:ea typeface="Microsoft YaHei" panose="020B0503020204020204" pitchFamily="34" charset="-122"/>
                <a:cs typeface="Consolas" panose="020B0609020204030204" pitchFamily="49" charset="0"/>
              </a:rPr>
              <a:t>合併</a:t>
            </a:r>
            <a:r>
              <a:rPr lang="zh-CN" altLang="en-US" b="0" dirty="0">
                <a:ea typeface="Microsoft YaHei" panose="020B0503020204020204" pitchFamily="34" charset="-122"/>
                <a:cs typeface="Consolas" panose="020B0609020204030204" pitchFamily="49" charset="0"/>
              </a:rPr>
              <a:t>兩個分支</a:t>
            </a:r>
            <a:endParaRPr lang="en-US" altLang="zh-CN" b="0" dirty="0">
              <a:ea typeface="Microsoft YaHei" panose="020B0503020204020204" pitchFamily="34" charset="-122"/>
              <a:cs typeface="Consolas" panose="020B0609020204030204" pitchFamily="49" charset="0"/>
            </a:endParaRPr>
          </a:p>
          <a:p>
            <a:pPr>
              <a:lnSpc>
                <a:spcPct val="150000"/>
              </a:lnSpc>
            </a:pPr>
            <a:r>
              <a:rPr lang="en-US" altLang="zh-CN" b="0" dirty="0">
                <a:ea typeface="Microsoft YaHei" panose="020B0503020204020204" pitchFamily="34" charset="-122"/>
                <a:cs typeface="Consolas" panose="020B0609020204030204" pitchFamily="49" charset="0"/>
              </a:rPr>
              <a:t>git clone: </a:t>
            </a:r>
            <a:r>
              <a:rPr lang="zh-CN" altLang="en-US" b="0" dirty="0">
                <a:ea typeface="Microsoft YaHei" panose="020B0503020204020204" pitchFamily="34" charset="-122"/>
                <a:cs typeface="Consolas" panose="020B0609020204030204" pitchFamily="49" charset="0"/>
              </a:rPr>
              <a:t>把一個遠端</a:t>
            </a:r>
            <a:r>
              <a:rPr lang="en-US" altLang="zh-CN" b="0" dirty="0">
                <a:ea typeface="Microsoft YaHei" panose="020B0503020204020204" pitchFamily="34" charset="-122"/>
                <a:cs typeface="Consolas" panose="020B0609020204030204" pitchFamily="49" charset="0"/>
              </a:rPr>
              <a:t>repo</a:t>
            </a:r>
            <a:r>
              <a:rPr lang="zh-CN" altLang="en-US" b="0" dirty="0">
                <a:ea typeface="Microsoft YaHei" panose="020B0503020204020204" pitchFamily="34" charset="-122"/>
                <a:cs typeface="Consolas" panose="020B0609020204030204" pitchFamily="49" charset="0"/>
              </a:rPr>
              <a:t>克隆到本地</a:t>
            </a:r>
            <a:endParaRPr lang="en-US" altLang="zh-CN" b="0" dirty="0">
              <a:ea typeface="Microsoft YaHei" panose="020B0503020204020204" pitchFamily="34"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dirty="0"/>
          </a:p>
        </p:txBody>
      </p:sp>
    </p:spTree>
    <p:extLst>
      <p:ext uri="{BB962C8B-B14F-4D97-AF65-F5344CB8AC3E}">
        <p14:creationId xmlns:p14="http://schemas.microsoft.com/office/powerpoint/2010/main" val="2962791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創建遠程</a:t>
            </a:r>
            <a:r>
              <a:rPr kumimoji="1" lang="en-US" altLang="zh-CN" dirty="0"/>
              <a:t>repo</a:t>
            </a:r>
            <a:r>
              <a:rPr kumimoji="1" lang="zh-CN" altLang="en-US" dirty="0"/>
              <a:t>的命令解釋</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dirty="0"/>
          </a:p>
        </p:txBody>
      </p:sp>
      <p:sp>
        <p:nvSpPr>
          <p:cNvPr id="6" name="文本框 5">
            <a:extLst>
              <a:ext uri="{FF2B5EF4-FFF2-40B4-BE49-F238E27FC236}">
                <a16:creationId xmlns:a16="http://schemas.microsoft.com/office/drawing/2014/main" id="{34640A5C-BBB1-C049-A13D-5CF18B912B36}"/>
              </a:ext>
            </a:extLst>
          </p:cNvPr>
          <p:cNvSpPr txBox="1"/>
          <p:nvPr/>
        </p:nvSpPr>
        <p:spPr>
          <a:xfrm>
            <a:off x="690810" y="4313623"/>
            <a:ext cx="8191824" cy="2246769"/>
          </a:xfrm>
          <a:prstGeom prst="rect">
            <a:avLst/>
          </a:prstGeom>
          <a:noFill/>
        </p:spPr>
        <p:txBody>
          <a:bodyPr wrap="square" rtlCol="0">
            <a:spAutoFit/>
          </a:bodyPr>
          <a:lstStyle/>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1.</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a:t>
            </a:r>
            <a:r>
              <a:rPr kumimoji="1" lang="en-US" altLang="zh-CN" sz="2800" dirty="0" err="1">
                <a:solidFill>
                  <a:srgbClr val="003366"/>
                </a:solidFill>
                <a:latin typeface="Consolas" panose="020B0609020204030204" pitchFamily="49" charset="0"/>
                <a:ea typeface="Microsoft YaHei" panose="020B0503020204020204" pitchFamily="34" charset="-122"/>
                <a:cs typeface="Consolas" panose="020B0609020204030204" pitchFamily="49" charset="0"/>
              </a:rPr>
              <a:t>github</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託管的那個</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repo</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連結與本地關聯，並用</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作為簡寫</a:t>
            </a:r>
            <a:endPar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endParaRP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2.</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將當前的分支命名為</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p>
          <a:p>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3.</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 把本地的</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main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分支推送到</a:t>
            </a:r>
            <a:r>
              <a:rPr kumimoji="1" lang="en-US" altLang="zh-CN"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origin</a:t>
            </a:r>
            <a:r>
              <a:rPr kumimoji="1" lang="zh-CN" altLang="en-US" sz="2800" dirty="0">
                <a:solidFill>
                  <a:srgbClr val="003366"/>
                </a:solidFill>
                <a:latin typeface="Consolas" panose="020B0609020204030204" pitchFamily="49" charset="0"/>
                <a:ea typeface="Microsoft YaHei" panose="020B0503020204020204" pitchFamily="34" charset="-122"/>
                <a:cs typeface="Consolas" panose="020B0609020204030204" pitchFamily="49" charset="0"/>
              </a:rPr>
              <a:t>代表的遠程倉庫</a:t>
            </a:r>
          </a:p>
        </p:txBody>
      </p:sp>
      <p:sp>
        <p:nvSpPr>
          <p:cNvPr id="7" name="文本框 6">
            <a:extLst>
              <a:ext uri="{FF2B5EF4-FFF2-40B4-BE49-F238E27FC236}">
                <a16:creationId xmlns:a16="http://schemas.microsoft.com/office/drawing/2014/main" id="{B76E03AD-5909-5447-AA8A-311F1C5BCF94}"/>
              </a:ext>
            </a:extLst>
          </p:cNvPr>
          <p:cNvSpPr txBox="1"/>
          <p:nvPr/>
        </p:nvSpPr>
        <p:spPr>
          <a:xfrm>
            <a:off x="1046756" y="2308780"/>
            <a:ext cx="7479933" cy="1384995"/>
          </a:xfrm>
          <a:prstGeom prst="rect">
            <a:avLst/>
          </a:prstGeom>
          <a:solidFill>
            <a:srgbClr val="353A44"/>
          </a:solidFill>
        </p:spPr>
        <p:txBody>
          <a:bodyPr wrap="none" rtlCol="0">
            <a:spAutoFit/>
          </a:bodyPr>
          <a:lstStyle/>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remote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add origin </a:t>
            </a:r>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git@github...</a:t>
            </a:r>
          </a:p>
          <a:p>
            <a:r>
              <a:rPr kumimoji="1" lang="en-US" altLang="zh-CN" sz="2800" dirty="0">
                <a:solidFill>
                  <a:schemeClr val="bg1">
                    <a:lumMod val="85000"/>
                  </a:schemeClr>
                </a:solidFill>
                <a:latin typeface="Consolas" panose="020B0609020204030204" pitchFamily="49" charset="0"/>
                <a:cs typeface="Consolas" panose="020B0609020204030204" pitchFamily="49" charset="0"/>
              </a:rPr>
              <a:t>$ </a:t>
            </a:r>
            <a:r>
              <a:rPr kumimoji="1" lang="en-US" altLang="zh-CN" sz="2800" dirty="0">
                <a:solidFill>
                  <a:srgbClr val="F16748"/>
                </a:solidFill>
                <a:latin typeface="Consolas" panose="020B0609020204030204" pitchFamily="49" charset="0"/>
                <a:cs typeface="Consolas" panose="020B0609020204030204" pitchFamily="49" charset="0"/>
              </a:rPr>
              <a:t>git branch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–M main</a:t>
            </a:r>
            <a:endPar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endParaRPr>
          </a:p>
          <a:p>
            <a:r>
              <a:rPr kumimoji="1" lang="en-US" altLang="zh-CN" sz="2800" dirty="0">
                <a:solidFill>
                  <a:schemeClr val="bg1">
                    <a:lumMod val="85000"/>
                  </a:schemeClr>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 </a:t>
            </a:r>
            <a:r>
              <a:rPr kumimoji="1" lang="en-US" altLang="zh-CN" sz="2800" dirty="0">
                <a:solidFill>
                  <a:srgbClr val="F16748"/>
                </a:solidFill>
                <a:latin typeface="Consolas" panose="020B0609020204030204" pitchFamily="49" charset="0"/>
                <a:cs typeface="Consolas" panose="020B0609020204030204" pitchFamily="49" charset="0"/>
                <a:hlinkClick r:id="rId3">
                  <a:extLst>
                    <a:ext uri="{A12FA001-AC4F-418D-AE19-62706E023703}">
                      <ahyp:hlinkClr xmlns:ahyp="http://schemas.microsoft.com/office/drawing/2018/hyperlinkcolor" val="tx"/>
                    </a:ext>
                  </a:extLst>
                </a:hlinkClick>
              </a:rPr>
              <a:t>git</a:t>
            </a:r>
            <a:r>
              <a:rPr kumimoji="1" lang="en-US" altLang="zh-CN" sz="2800" dirty="0">
                <a:solidFill>
                  <a:srgbClr val="F16748"/>
                </a:solidFill>
                <a:latin typeface="Consolas" panose="020B0609020204030204" pitchFamily="49" charset="0"/>
                <a:cs typeface="Consolas" panose="020B0609020204030204" pitchFamily="49" charset="0"/>
              </a:rPr>
              <a:t> push </a:t>
            </a:r>
            <a:r>
              <a:rPr kumimoji="1" lang="en-US" altLang="zh-CN" sz="2800" dirty="0">
                <a:solidFill>
                  <a:schemeClr val="bg1">
                    <a:lumMod val="85000"/>
                  </a:schemeClr>
                </a:solidFill>
                <a:latin typeface="Consolas" panose="020B0609020204030204" pitchFamily="49" charset="0"/>
                <a:cs typeface="Consolas" panose="020B0609020204030204" pitchFamily="49" charset="0"/>
              </a:rPr>
              <a:t>–u origin main</a:t>
            </a:r>
            <a:endParaRPr kumimoji="1" lang="zh-CN" altLang="en-US" sz="2800" dirty="0">
              <a:solidFill>
                <a:schemeClr val="bg1">
                  <a:lumMod val="8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101353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5045"/>
            <a:ext cx="7886700" cy="1325563"/>
          </a:xfrm>
        </p:spPr>
        <p:txBody>
          <a:bodyPr/>
          <a:lstStyle/>
          <a:p>
            <a:r>
              <a:rPr kumimoji="1" lang="zh-CN" altLang="en-US" dirty="0"/>
              <a:t>更多資源</a:t>
            </a:r>
          </a:p>
        </p:txBody>
      </p:sp>
      <p:sp>
        <p:nvSpPr>
          <p:cNvPr id="3" name="内容占位符 2"/>
          <p:cNvSpPr>
            <a:spLocks noGrp="1"/>
          </p:cNvSpPr>
          <p:nvPr>
            <p:ph idx="1"/>
          </p:nvPr>
        </p:nvSpPr>
        <p:spPr/>
        <p:txBody>
          <a:bodyPr>
            <a:normAutofit/>
          </a:bodyPr>
          <a:lstStyle/>
          <a:p>
            <a:pPr>
              <a:lnSpc>
                <a:spcPct val="150000"/>
              </a:lnSpc>
            </a:pPr>
            <a:r>
              <a:rPr lang="en" altLang="zh-CN" b="0" dirty="0">
                <a:ea typeface="微软雅黑" panose="020B0503020204020204" pitchFamily="34" charset="-122"/>
                <a:hlinkClick r:id="rId3"/>
              </a:rPr>
              <a:t>https://try.github.io/</a:t>
            </a:r>
            <a:r>
              <a:rPr lang="zh-CN" altLang="en-US" b="0" dirty="0">
                <a:ea typeface="微软雅黑" panose="020B0503020204020204" pitchFamily="34" charset="-122"/>
              </a:rPr>
              <a:t> 列舉了幾個學習</a:t>
            </a:r>
            <a:r>
              <a:rPr lang="en-US" altLang="zh-CN" b="0" dirty="0">
                <a:ea typeface="微软雅黑" panose="020B0503020204020204" pitchFamily="34" charset="-122"/>
              </a:rPr>
              <a:t>git</a:t>
            </a:r>
            <a:r>
              <a:rPr lang="zh-CN" altLang="en-US" b="0" dirty="0">
                <a:ea typeface="微软雅黑" panose="020B0503020204020204" pitchFamily="34" charset="-122"/>
              </a:rPr>
              <a:t>的連結</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4"/>
              </a:rPr>
              <a:t>https://git-scm.com/book/zh/v2</a:t>
            </a:r>
            <a:r>
              <a:rPr lang="zh-CN" altLang="en-US" b="0" dirty="0">
                <a:ea typeface="微软雅黑" panose="020B0503020204020204" pitchFamily="34" charset="-122"/>
              </a:rPr>
              <a:t> 提供中文版的</a:t>
            </a:r>
            <a:r>
              <a:rPr lang="en-US" altLang="zh-CN" b="0" dirty="0">
                <a:ea typeface="微软雅黑" panose="020B0503020204020204" pitchFamily="34" charset="-122"/>
              </a:rPr>
              <a:t>《Pro</a:t>
            </a:r>
            <a:r>
              <a:rPr lang="zh-CN" altLang="en-US" b="0" dirty="0">
                <a:ea typeface="微软雅黑" panose="020B0503020204020204" pitchFamily="34" charset="-122"/>
              </a:rPr>
              <a:t> </a:t>
            </a:r>
            <a:r>
              <a:rPr lang="en-US" altLang="zh-CN" b="0" dirty="0">
                <a:ea typeface="微软雅黑" panose="020B0503020204020204" pitchFamily="34" charset="-122"/>
              </a:rPr>
              <a:t>git》</a:t>
            </a:r>
            <a:r>
              <a:rPr lang="zh-CN" altLang="en-US" b="0" dirty="0">
                <a:ea typeface="微软雅黑" panose="020B0503020204020204" pitchFamily="34" charset="-122"/>
              </a:rPr>
              <a:t>，詳細但複雜</a:t>
            </a:r>
            <a:endParaRPr lang="en-US" altLang="zh-CN" b="0" dirty="0">
              <a:ea typeface="微软雅黑" panose="020B0503020204020204" pitchFamily="34" charset="-122"/>
            </a:endParaRPr>
          </a:p>
          <a:p>
            <a:pPr>
              <a:lnSpc>
                <a:spcPct val="150000"/>
              </a:lnSpc>
            </a:pPr>
            <a:r>
              <a:rPr lang="en-US" altLang="zh-CN" b="0" dirty="0">
                <a:ea typeface="微软雅黑" panose="020B0503020204020204" pitchFamily="34" charset="-122"/>
                <a:hlinkClick r:id="rId5"/>
              </a:rPr>
              <a:t>https://www.liaoxuefeng.com/wiki/896043488029600</a:t>
            </a:r>
            <a:r>
              <a:rPr lang="zh-CN" altLang="en-US" b="0" dirty="0">
                <a:ea typeface="微软雅黑" panose="020B0503020204020204" pitchFamily="34" charset="-122"/>
              </a:rPr>
              <a:t> 廖雪峰的中文</a:t>
            </a:r>
            <a:r>
              <a:rPr lang="en-US" altLang="zh-CN" b="0" dirty="0">
                <a:ea typeface="微软雅黑" panose="020B0503020204020204" pitchFamily="34" charset="-122"/>
              </a:rPr>
              <a:t>git</a:t>
            </a:r>
            <a:r>
              <a:rPr lang="zh-CN" altLang="en-US" b="0" dirty="0">
                <a:ea typeface="微软雅黑" panose="020B0503020204020204" pitchFamily="34" charset="-122"/>
              </a:rPr>
              <a:t>教程</a:t>
            </a:r>
            <a:endParaRPr lang="en-US" altLang="zh-CN" b="0" dirty="0">
              <a:ea typeface="微软雅黑" panose="020B0503020204020204" pitchFamily="34"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65</a:t>
            </a:fld>
            <a:endParaRPr lang="en-US" altLang="zh-CN" dirty="0"/>
          </a:p>
        </p:txBody>
      </p:sp>
    </p:spTree>
    <p:extLst>
      <p:ext uri="{BB962C8B-B14F-4D97-AF65-F5344CB8AC3E}">
        <p14:creationId xmlns:p14="http://schemas.microsoft.com/office/powerpoint/2010/main" val="1651536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BASH</a:t>
            </a:r>
            <a:r>
              <a:rPr lang="zh-CN" altLang="en-US" dirty="0">
                <a:solidFill>
                  <a:srgbClr val="0066CC"/>
                </a:solidFill>
              </a:rPr>
              <a:t>腳本</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61748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A1D65-C1BC-D14A-9DB6-E7D842449715}"/>
              </a:ext>
            </a:extLst>
          </p:cNvPr>
          <p:cNvSpPr>
            <a:spLocks noGrp="1"/>
          </p:cNvSpPr>
          <p:nvPr>
            <p:ph type="title"/>
          </p:nvPr>
        </p:nvSpPr>
        <p:spPr>
          <a:xfrm>
            <a:off x="539552" y="146351"/>
            <a:ext cx="7886700" cy="1325563"/>
          </a:xfrm>
        </p:spPr>
        <p:txBody>
          <a:bodyPr/>
          <a:lstStyle/>
          <a:p>
            <a:r>
              <a:rPr kumimoji="1" lang="zh-CN" altLang="en-US" dirty="0"/>
              <a:t>什麼是</a:t>
            </a:r>
            <a:r>
              <a:rPr kumimoji="1" lang="en-US" altLang="zh-CN" dirty="0"/>
              <a:t>BASH</a:t>
            </a:r>
            <a:r>
              <a:rPr kumimoji="1" lang="zh-CN" altLang="en-US" dirty="0"/>
              <a:t>腳本</a:t>
            </a:r>
          </a:p>
        </p:txBody>
      </p:sp>
      <p:sp>
        <p:nvSpPr>
          <p:cNvPr id="3" name="内容占位符 2">
            <a:extLst>
              <a:ext uri="{FF2B5EF4-FFF2-40B4-BE49-F238E27FC236}">
                <a16:creationId xmlns:a16="http://schemas.microsoft.com/office/drawing/2014/main" id="{277954A6-04E1-E843-AD15-16620141C6AA}"/>
              </a:ext>
            </a:extLst>
          </p:cNvPr>
          <p:cNvSpPr>
            <a:spLocks noGrp="1"/>
          </p:cNvSpPr>
          <p:nvPr>
            <p:ph idx="1"/>
          </p:nvPr>
        </p:nvSpPr>
        <p:spPr>
          <a:xfrm>
            <a:off x="442426" y="3429000"/>
            <a:ext cx="8234030" cy="2948829"/>
          </a:xfrm>
        </p:spPr>
        <p:txBody>
          <a:bodyPr/>
          <a:lstStyle/>
          <a:p>
            <a:r>
              <a:rPr kumimoji="1" lang="zh-CN" altLang="en-US" b="0" dirty="0">
                <a:ea typeface="STKaiti" panose="02010600040101010101" pitchFamily="2" charset="-122"/>
                <a:cs typeface="Consolas" panose="020B0609020204030204" pitchFamily="49" charset="0"/>
              </a:rPr>
              <a:t>便於一次性執行大量命令</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一般使用</a:t>
            </a:r>
            <a:r>
              <a:rPr kumimoji="1" lang="en-US" altLang="zh-CN" b="0" dirty="0">
                <a:ea typeface="STKaiti" panose="02010600040101010101" pitchFamily="2" charset="-122"/>
                <a:cs typeface="Consolas" panose="020B0609020204030204" pitchFamily="49" charset="0"/>
              </a:rPr>
              <a:t>.</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作為檔尾碼</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一般在命令行使用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bash xxx.sh</a:t>
            </a:r>
            <a:r>
              <a:rPr kumimoji="1" lang="zh-CN" altLang="en-US" b="0" dirty="0">
                <a:ea typeface="STKaiti" panose="02010600040101010101" pitchFamily="2" charset="-122"/>
                <a:cs typeface="Consolas" panose="020B0609020204030204" pitchFamily="49" charset="0"/>
              </a:rPr>
              <a:t>啟動腳本</a:t>
            </a:r>
            <a:endParaRPr kumimoji="1" lang="en-US" altLang="zh-CN" b="0" dirty="0">
              <a:ea typeface="STKaiti" panose="02010600040101010101" pitchFamily="2" charset="-122"/>
              <a:cs typeface="Consolas" panose="020B0609020204030204" pitchFamily="49" charset="0"/>
            </a:endParaRPr>
          </a:p>
          <a:p>
            <a:r>
              <a:rPr kumimoji="1" lang="zh-CN" altLang="en-US" b="0" dirty="0">
                <a:ea typeface="STKaiti" panose="02010600040101010101" pitchFamily="2" charset="-122"/>
                <a:cs typeface="Consolas" panose="020B0609020204030204" pitchFamily="49" charset="0"/>
              </a:rPr>
              <a:t>如在</a:t>
            </a:r>
            <a:r>
              <a:rPr kumimoji="1" lang="en-US" altLang="zh-CN" b="0" dirty="0" err="1">
                <a:ea typeface="STKaiti" panose="02010600040101010101" pitchFamily="2" charset="-122"/>
                <a:cs typeface="Consolas" panose="020B0609020204030204" pitchFamily="49" charset="0"/>
              </a:rPr>
              <a:t>sh</a:t>
            </a:r>
            <a:r>
              <a:rPr kumimoji="1" lang="zh-CN" altLang="en-US" b="0" dirty="0">
                <a:ea typeface="STKaiti" panose="02010600040101010101" pitchFamily="2" charset="-122"/>
                <a:cs typeface="Consolas" panose="020B0609020204030204" pitchFamily="49" charset="0"/>
              </a:rPr>
              <a:t>檔第一行通過特定指令指定解譯器，如</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#!/bin/bash</a:t>
            </a:r>
            <a:r>
              <a:rPr kumimoji="1" lang="zh-CN" altLang="en-US" b="0" dirty="0">
                <a:ea typeface="STKaiti" panose="02010600040101010101" pitchFamily="2" charset="-122"/>
                <a:cs typeface="Consolas" panose="020B0609020204030204" pitchFamily="49" charset="0"/>
              </a:rPr>
              <a:t>，則可以在使用</a:t>
            </a:r>
            <a:r>
              <a:rPr kumimoji="1"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./xxx.sh</a:t>
            </a:r>
            <a:r>
              <a:rPr kumimoji="1" lang="zh-CN" altLang="en-US" b="0" dirty="0">
                <a:ea typeface="STKaiti" panose="02010600040101010101" pitchFamily="2" charset="-122"/>
                <a:cs typeface="Consolas" panose="020B0609020204030204" pitchFamily="49" charset="0"/>
              </a:rPr>
              <a:t>啟動腳本</a:t>
            </a:r>
          </a:p>
        </p:txBody>
      </p:sp>
      <p:sp>
        <p:nvSpPr>
          <p:cNvPr id="4" name="灯片编号占位符 3">
            <a:extLst>
              <a:ext uri="{FF2B5EF4-FFF2-40B4-BE49-F238E27FC236}">
                <a16:creationId xmlns:a16="http://schemas.microsoft.com/office/drawing/2014/main" id="{1F22B6F7-10EE-BE4D-9069-1AEC511AEBD4}"/>
              </a:ext>
            </a:extLst>
          </p:cNvPr>
          <p:cNvSpPr>
            <a:spLocks noGrp="1"/>
          </p:cNvSpPr>
          <p:nvPr>
            <p:ph type="sldNum" sz="quarter" idx="12"/>
          </p:nvPr>
        </p:nvSpPr>
        <p:spPr/>
        <p:txBody>
          <a:bodyPr/>
          <a:lstStyle/>
          <a:p>
            <a:pPr>
              <a:defRPr/>
            </a:pPr>
            <a:fld id="{BFD7BE51-03DD-4CCA-8227-D775462981B4}" type="slidenum">
              <a:rPr lang="en-US" altLang="zh-CN" smtClean="0"/>
              <a:t>67</a:t>
            </a:fld>
            <a:endParaRPr lang="en-US" altLang="zh-CN" dirty="0"/>
          </a:p>
        </p:txBody>
      </p:sp>
      <p:sp>
        <p:nvSpPr>
          <p:cNvPr id="5" name="文本框 4">
            <a:extLst>
              <a:ext uri="{FF2B5EF4-FFF2-40B4-BE49-F238E27FC236}">
                <a16:creationId xmlns:a16="http://schemas.microsoft.com/office/drawing/2014/main" id="{0DE2ADB7-E358-BD46-B59B-637C57243A51}"/>
              </a:ext>
            </a:extLst>
          </p:cNvPr>
          <p:cNvSpPr txBox="1"/>
          <p:nvPr/>
        </p:nvSpPr>
        <p:spPr>
          <a:xfrm>
            <a:off x="442426" y="1631702"/>
            <a:ext cx="8511477" cy="1077218"/>
          </a:xfrm>
          <a:prstGeom prst="rect">
            <a:avLst/>
          </a:prstGeom>
          <a:noFill/>
        </p:spPr>
        <p:txBody>
          <a:bodyPr wrap="square" rtlCol="0">
            <a:spAutoFit/>
          </a:bodyPr>
          <a:lstStyle/>
          <a:p>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任何在命令列中能正常執行的命令都可以被寫進一個</a:t>
            </a:r>
            <a:r>
              <a:rPr kumimoji="1" lang="en-US" altLang="zh-CN" sz="3200" dirty="0">
                <a:solidFill>
                  <a:srgbClr val="003366"/>
                </a:solidFill>
                <a:latin typeface="STKaiti" panose="02010600040101010101" pitchFamily="2" charset="-122"/>
                <a:ea typeface="STKaiti" panose="02010600040101010101" pitchFamily="2" charset="-122"/>
                <a:cs typeface="Consolas" panose="020B0609020204030204" pitchFamily="49" charset="0"/>
              </a:rPr>
              <a:t>BASH</a:t>
            </a:r>
            <a:r>
              <a:rPr kumimoji="1" lang="zh-CN" altLang="en-US" sz="3200" dirty="0">
                <a:solidFill>
                  <a:srgbClr val="003366"/>
                </a:solidFill>
                <a:latin typeface="STKaiti" panose="02010600040101010101" pitchFamily="2" charset="-122"/>
                <a:ea typeface="STKaiti" panose="02010600040101010101" pitchFamily="2" charset="-122"/>
                <a:cs typeface="Consolas" panose="020B0609020204030204" pitchFamily="49" charset="0"/>
              </a:rPr>
              <a:t>腳本並完成一樣的事，反之亦然</a:t>
            </a:r>
          </a:p>
        </p:txBody>
      </p:sp>
      <p:sp>
        <p:nvSpPr>
          <p:cNvPr id="6" name="文本框 5">
            <a:extLst>
              <a:ext uri="{FF2B5EF4-FFF2-40B4-BE49-F238E27FC236}">
                <a16:creationId xmlns:a16="http://schemas.microsoft.com/office/drawing/2014/main" id="{5CB35749-5C17-C74E-866B-2783E5F9F0DE}"/>
              </a:ext>
            </a:extLst>
          </p:cNvPr>
          <p:cNvSpPr txBox="1"/>
          <p:nvPr/>
        </p:nvSpPr>
        <p:spPr>
          <a:xfrm>
            <a:off x="89653" y="1415678"/>
            <a:ext cx="543739" cy="523220"/>
          </a:xfrm>
          <a:prstGeom prst="rect">
            <a:avLst/>
          </a:prstGeom>
          <a:noFill/>
        </p:spPr>
        <p:txBody>
          <a:bodyPr wrap="none" rtlCol="0">
            <a:spAutoFit/>
          </a:bodyPr>
          <a:lstStyle/>
          <a:p>
            <a:r>
              <a:rPr kumimoji="1" lang="zh-CN" altLang="en-US" sz="2800" b="1" dirty="0">
                <a:solidFill>
                  <a:srgbClr val="003366"/>
                </a:solidFill>
              </a:rPr>
              <a:t>「</a:t>
            </a:r>
            <a:endParaRPr kumimoji="1" lang="en-US" altLang="zh-CN" sz="2800" b="1" dirty="0">
              <a:solidFill>
                <a:srgbClr val="003366"/>
              </a:solidFill>
            </a:endParaRPr>
          </a:p>
        </p:txBody>
      </p:sp>
      <p:sp>
        <p:nvSpPr>
          <p:cNvPr id="7" name="文本框 6">
            <a:extLst>
              <a:ext uri="{FF2B5EF4-FFF2-40B4-BE49-F238E27FC236}">
                <a16:creationId xmlns:a16="http://schemas.microsoft.com/office/drawing/2014/main" id="{C01BE3F1-25AC-EE47-9863-925EC6F02EBC}"/>
              </a:ext>
            </a:extLst>
          </p:cNvPr>
          <p:cNvSpPr txBox="1"/>
          <p:nvPr/>
        </p:nvSpPr>
        <p:spPr>
          <a:xfrm>
            <a:off x="8085250" y="2332618"/>
            <a:ext cx="1005403" cy="523220"/>
          </a:xfrm>
          <a:prstGeom prst="rect">
            <a:avLst/>
          </a:prstGeom>
          <a:noFill/>
        </p:spPr>
        <p:txBody>
          <a:bodyPr wrap="none" rtlCol="0">
            <a:spAutoFit/>
          </a:bodyPr>
          <a:lstStyle/>
          <a:p>
            <a:pPr lvl="1"/>
            <a:r>
              <a:rPr kumimoji="1" lang="zh-CN" altLang="en-US" sz="2800" b="1" dirty="0">
                <a:solidFill>
                  <a:srgbClr val="003366"/>
                </a:solidFill>
              </a:rPr>
              <a:t>」</a:t>
            </a:r>
          </a:p>
        </p:txBody>
      </p:sp>
    </p:spTree>
    <p:extLst>
      <p:ext uri="{BB962C8B-B14F-4D97-AF65-F5344CB8AC3E}">
        <p14:creationId xmlns:p14="http://schemas.microsoft.com/office/powerpoint/2010/main" val="1161194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腳本示例</a:t>
            </a:r>
          </a:p>
        </p:txBody>
      </p:sp>
      <p:sp>
        <p:nvSpPr>
          <p:cNvPr id="3" name="内容占位符 2"/>
          <p:cNvSpPr>
            <a:spLocks noGrp="1"/>
          </p:cNvSpPr>
          <p:nvPr>
            <p:ph idx="1"/>
          </p:nvPr>
        </p:nvSpPr>
        <p:spPr>
          <a:xfrm>
            <a:off x="628650" y="1116572"/>
            <a:ext cx="7886700" cy="648072"/>
          </a:xfrm>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 批量修改檔案名</a:t>
            </a:r>
            <a:r>
              <a:rPr lang="en-US" altLang="zh-CN" b="0" dirty="0">
                <a:ea typeface="STKaiti" panose="02010600040101010101" pitchFamily="2" charset="-122"/>
                <a:cs typeface="Consolas" panose="020B0609020204030204" pitchFamily="49" charset="0"/>
              </a:rPr>
              <a:t>(.txt</a:t>
            </a:r>
            <a:r>
              <a:rPr lang="en-US" altLang="zh-CN" b="0" dirty="0">
                <a:ea typeface="STKaiti" panose="02010600040101010101" pitchFamily="2" charset="-122"/>
                <a:cs typeface="Consolas" panose="020B0609020204030204" pitchFamily="49" charset="0"/>
                <a:sym typeface="Wingdings" pitchFamily="2" charset="2"/>
              </a:rPr>
              <a:t>.cpp</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 </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68</a:t>
            </a:fld>
            <a:endParaRPr lang="en-US" altLang="zh-CN" dirty="0"/>
          </a:p>
        </p:txBody>
      </p:sp>
      <p:sp>
        <p:nvSpPr>
          <p:cNvPr id="5" name="文本框 4">
            <a:extLst>
              <a:ext uri="{FF2B5EF4-FFF2-40B4-BE49-F238E27FC236}">
                <a16:creationId xmlns:a16="http://schemas.microsoft.com/office/drawing/2014/main" id="{0D7D3C08-1F12-C143-84BE-9C2B0FD75A2C}"/>
              </a:ext>
            </a:extLst>
          </p:cNvPr>
          <p:cNvSpPr txBox="1"/>
          <p:nvPr/>
        </p:nvSpPr>
        <p:spPr>
          <a:xfrm>
            <a:off x="1115616" y="1781106"/>
            <a:ext cx="4172937" cy="1015663"/>
          </a:xfrm>
          <a:prstGeom prst="rect">
            <a:avLst/>
          </a:prstGeom>
          <a:solidFill>
            <a:srgbClr val="353A44"/>
          </a:solidFill>
        </p:spPr>
        <p:txBody>
          <a:bodyPr wrap="none" rtlCol="0">
            <a:spAutoFit/>
          </a:bodyPr>
          <a:lstStyle/>
          <a:p>
            <a:r>
              <a:rPr lang="en" altLang="zh-CN" sz="2000" dirty="0">
                <a:solidFill>
                  <a:srgbClr val="C678DD"/>
                </a:solidFill>
                <a:latin typeface="Consolas" panose="020B0609020204030204" pitchFamily="49" charset="0"/>
                <a:cs typeface="Consolas" panose="020B0609020204030204" pitchFamily="49" charset="0"/>
              </a:rPr>
              <a:t>for</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in</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98C379"/>
                </a:solidFill>
                <a:latin typeface="Consolas" panose="020B0609020204030204" pitchFamily="49" charset="0"/>
                <a:cs typeface="Consolas" panose="020B0609020204030204" pitchFamily="49" charset="0"/>
              </a:rPr>
              <a:t>`ls </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a:solidFill>
                  <a:srgbClr val="98C379"/>
                </a:solidFill>
                <a:latin typeface="Consolas" panose="020B0609020204030204" pitchFamily="49" charset="0"/>
                <a:cs typeface="Consolas" panose="020B0609020204030204" pitchFamily="49" charset="0"/>
              </a:rPr>
              <a:t>.txt`</a:t>
            </a:r>
            <a:r>
              <a:rPr lang="en-US" altLang="zh-CN" sz="2000" dirty="0">
                <a:solidFill>
                  <a:srgbClr val="98C379"/>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C678DD"/>
                </a:solidFill>
                <a:latin typeface="Consolas" panose="020B0609020204030204" pitchFamily="49" charset="0"/>
                <a:cs typeface="Consolas" panose="020B0609020204030204" pitchFamily="49" charset="0"/>
              </a:rPr>
              <a:t>do</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ABB2BF"/>
                </a:solidFill>
                <a:latin typeface="Consolas" panose="020B0609020204030204" pitchFamily="49" charset="0"/>
                <a:cs typeface="Consolas" panose="020B0609020204030204" pitchFamily="49" charset="0"/>
              </a:rPr>
              <a:t>	mv </a:t>
            </a:r>
            <a:r>
              <a:rPr lang="en" altLang="zh-CN" sz="2000" dirty="0">
                <a:solidFill>
                  <a:srgbClr val="E06C75"/>
                </a:solidFill>
                <a:latin typeface="Consolas" panose="020B0609020204030204" pitchFamily="49" charset="0"/>
                <a:cs typeface="Consolas" panose="020B0609020204030204" pitchFamily="49" charset="0"/>
              </a:rPr>
              <a:t>$name</a:t>
            </a:r>
            <a:r>
              <a:rPr lang="en" altLang="zh-CN" sz="2000" dirty="0">
                <a:solidFill>
                  <a:srgbClr val="ABB2BF"/>
                </a:solidFill>
                <a:latin typeface="Consolas" panose="020B0609020204030204" pitchFamily="49" charset="0"/>
                <a:cs typeface="Consolas" panose="020B0609020204030204" pitchFamily="49" charset="0"/>
              </a:rPr>
              <a:t> </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name</a:t>
            </a:r>
            <a:r>
              <a:rPr lang="en" altLang="zh-CN" sz="2000" dirty="0" err="1">
                <a:solidFill>
                  <a:srgbClr val="ABB2BF"/>
                </a:solidFill>
                <a:latin typeface="Consolas" panose="020B0609020204030204" pitchFamily="49" charset="0"/>
                <a:cs typeface="Consolas" panose="020B0609020204030204" pitchFamily="49" charset="0"/>
              </a:rPr>
              <a:t>%</a:t>
            </a:r>
            <a:r>
              <a:rPr lang="en" altLang="zh-CN" sz="2000" dirty="0" err="1">
                <a:solidFill>
                  <a:srgbClr val="E06C75"/>
                </a:solidFill>
                <a:latin typeface="Consolas" panose="020B0609020204030204" pitchFamily="49" charset="0"/>
                <a:cs typeface="Consolas" panose="020B0609020204030204" pitchFamily="49" charset="0"/>
              </a:rPr>
              <a:t>.txt</a:t>
            </a:r>
            <a:r>
              <a:rPr lang="en" altLang="zh-CN" sz="2000" dirty="0">
                <a:solidFill>
                  <a:srgbClr val="E06C75"/>
                </a:solidFill>
                <a:latin typeface="Consolas" panose="020B0609020204030204" pitchFamily="49" charset="0"/>
                <a:cs typeface="Consolas" panose="020B0609020204030204" pitchFamily="49" charset="0"/>
              </a:rPr>
              <a:t>}</a:t>
            </a:r>
            <a:r>
              <a:rPr lang="en" altLang="zh-CN" sz="2000" dirty="0">
                <a:solidFill>
                  <a:srgbClr val="ABB2BF"/>
                </a:solidFill>
                <a:latin typeface="Consolas" panose="020B0609020204030204" pitchFamily="49" charset="0"/>
                <a:cs typeface="Consolas" panose="020B0609020204030204" pitchFamily="49" charset="0"/>
              </a:rPr>
              <a:t>.</a:t>
            </a:r>
            <a:r>
              <a:rPr lang="en" altLang="zh-CN" sz="2000" dirty="0" err="1">
                <a:solidFill>
                  <a:srgbClr val="ABB2BF"/>
                </a:solidFill>
                <a:latin typeface="Consolas" panose="020B0609020204030204" pitchFamily="49" charset="0"/>
                <a:cs typeface="Consolas" panose="020B0609020204030204" pitchFamily="49" charset="0"/>
              </a:rPr>
              <a:t>cpp</a:t>
            </a:r>
            <a:endParaRPr lang="en" altLang="zh-CN" sz="2000" dirty="0">
              <a:solidFill>
                <a:srgbClr val="ABB2BF"/>
              </a:solidFill>
              <a:latin typeface="Consolas" panose="020B0609020204030204" pitchFamily="49" charset="0"/>
              <a:cs typeface="Consolas" panose="020B0609020204030204" pitchFamily="49" charset="0"/>
            </a:endParaRPr>
          </a:p>
          <a:p>
            <a:r>
              <a:rPr lang="en" altLang="zh-CN" sz="2000" dirty="0">
                <a:solidFill>
                  <a:srgbClr val="C678DD"/>
                </a:solidFill>
                <a:latin typeface="Consolas" panose="020B0609020204030204" pitchFamily="49" charset="0"/>
                <a:cs typeface="Consolas" panose="020B0609020204030204" pitchFamily="49" charset="0"/>
              </a:rPr>
              <a:t>done</a:t>
            </a:r>
            <a:endParaRPr lang="en" altLang="zh-CN" sz="2000" dirty="0">
              <a:solidFill>
                <a:srgbClr val="ABB2BF"/>
              </a:solidFill>
              <a:latin typeface="Consolas" panose="020B0609020204030204" pitchFamily="49" charset="0"/>
              <a:cs typeface="Consolas" panose="020B0609020204030204" pitchFamily="49" charset="0"/>
            </a:endParaRPr>
          </a:p>
        </p:txBody>
      </p:sp>
      <p:sp>
        <p:nvSpPr>
          <p:cNvPr id="6" name="内容占位符 2">
            <a:extLst>
              <a:ext uri="{FF2B5EF4-FFF2-40B4-BE49-F238E27FC236}">
                <a16:creationId xmlns:a16="http://schemas.microsoft.com/office/drawing/2014/main" id="{31E66A3B-4A2C-CE4A-B509-FC5F915A6DFD}"/>
              </a:ext>
            </a:extLst>
          </p:cNvPr>
          <p:cNvSpPr txBox="1">
            <a:spLocks/>
          </p:cNvSpPr>
          <p:nvPr/>
        </p:nvSpPr>
        <p:spPr bwMode="auto">
          <a:xfrm>
            <a:off x="628650" y="2926262"/>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90204" pitchFamily="34" charset="0"/>
              <a:buChar char="•"/>
              <a:defRPr sz="2400" kern="1200" baseline="0">
                <a:solidFill>
                  <a:schemeClr val="tx1"/>
                </a:solidFill>
                <a:latin typeface="Consolas" panose="020B0609020204030204" pitchFamily="49" charset="0"/>
                <a:ea typeface="Hei" pitchFamily="2" charset="-122"/>
                <a:cs typeface="Consolas" panose="020B0609020204030204" pitchFamily="49" charset="0"/>
              </a:defRPr>
            </a:lvl2pPr>
            <a:lvl3pPr marL="1143000" indent="-228600" algn="l" rtl="0" fontAlgn="base">
              <a:lnSpc>
                <a:spcPct val="90000"/>
              </a:lnSpc>
              <a:spcBef>
                <a:spcPts val="500"/>
              </a:spcBef>
              <a:spcAft>
                <a:spcPct val="0"/>
              </a:spcAft>
              <a:buFont typeface="Arial" panose="020B0604020202090204" pitchFamily="34" charset="0"/>
              <a:buChar char="•"/>
              <a:defRPr sz="2000" kern="1200" baseline="0">
                <a:solidFill>
                  <a:schemeClr val="tx1"/>
                </a:solidFill>
                <a:latin typeface="Consolas" panose="020B0609020204030204" pitchFamily="49" charset="0"/>
                <a:ea typeface="Hei" pitchFamily="2" charset="-122"/>
                <a:cs typeface="Consolas" panose="020B0609020204030204" pitchFamily="49" charset="0"/>
              </a:defRPr>
            </a:lvl3pPr>
            <a:lvl4pPr marL="16002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4pPr>
            <a:lvl5pPr marL="2057400" indent="-228600" algn="l" rtl="0" fontAlgn="base">
              <a:lnSpc>
                <a:spcPct val="90000"/>
              </a:lnSpc>
              <a:spcBef>
                <a:spcPts val="500"/>
              </a:spcBef>
              <a:spcAft>
                <a:spcPct val="0"/>
              </a:spcAft>
              <a:buFont typeface="Arial" panose="020B0604020202090204" pitchFamily="34" charset="0"/>
              <a:buChar char="•"/>
              <a:defRPr kern="1200" baseline="0">
                <a:solidFill>
                  <a:schemeClr val="tx1"/>
                </a:solidFill>
                <a:latin typeface="Consolas" panose="020B0609020204030204" pitchFamily="49" charset="0"/>
                <a:ea typeface="Hei" pitchFamily="2" charset="-122"/>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defTabSz="914400" eaLnBrk="1" hangingPunct="1">
              <a:lnSpc>
                <a:spcPct val="150000"/>
              </a:lnSpc>
            </a:pPr>
            <a:r>
              <a:rPr lang="zh-CN" altLang="en-US" b="0" dirty="0">
                <a:ea typeface="STKaiti" panose="02010600040101010101" pitchFamily="2" charset="-122"/>
                <a:cs typeface="Consolas" panose="020B0609020204030204" pitchFamily="49" charset="0"/>
              </a:rPr>
              <a:t> 批量輸入檔</a:t>
            </a:r>
            <a:endParaRPr lang="en-US" altLang="zh-CN" b="0" dirty="0">
              <a:ea typeface="STKaiti" panose="02010600040101010101" pitchFamily="2" charset="-122"/>
              <a:cs typeface="Consolas" panose="020B0609020204030204" pitchFamily="49" charset="0"/>
            </a:endParaRPr>
          </a:p>
        </p:txBody>
      </p:sp>
      <p:sp>
        <p:nvSpPr>
          <p:cNvPr id="7" name="文本框 6">
            <a:extLst>
              <a:ext uri="{FF2B5EF4-FFF2-40B4-BE49-F238E27FC236}">
                <a16:creationId xmlns:a16="http://schemas.microsoft.com/office/drawing/2014/main" id="{37DF8641-4475-9445-A483-2D005AC8B817}"/>
              </a:ext>
            </a:extLst>
          </p:cNvPr>
          <p:cNvSpPr txBox="1"/>
          <p:nvPr/>
        </p:nvSpPr>
        <p:spPr>
          <a:xfrm>
            <a:off x="1115616" y="3590796"/>
            <a:ext cx="7225055" cy="3170099"/>
          </a:xfrm>
          <a:prstGeom prst="rect">
            <a:avLst/>
          </a:prstGeom>
          <a:solidFill>
            <a:srgbClr val="353A44"/>
          </a:solidFill>
        </p:spPr>
        <p:txBody>
          <a:bodyPr wrap="none" rtlCol="0">
            <a:spAutoFit/>
          </a:bodyPr>
          <a:lstStyle/>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INPUT_DIR=testcases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測例所在資料夾</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OUTPUT_DIR=output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輸出資料夾</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mkdir -p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若不存在輸出資料夾，則創建</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for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in</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`ls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$INPUT_DIR</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/case</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98C379"/>
                </a:solidFill>
                <a:latin typeface="Consolas" panose="020B0609020204030204" pitchFamily="49" charset="0"/>
                <a:ea typeface="STKaiti" panose="02010600040101010101" pitchFamily="2" charset="-122"/>
                <a:cs typeface="Consolas" panose="020B0609020204030204" pitchFamily="49" charset="0"/>
              </a:rPr>
              <a:t>.txt`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a:t>
            </a:r>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'&lt;'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用於輸入重定向，將</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表示的檔裡的內容</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輸入到</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test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程式裡。</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'&gt;'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用於輸出重定向。</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表示獲取</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input</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的</a:t>
            </a:r>
            <a:endParaRPr lang="zh-CN" altLang="en-US"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 </a:t>
            </a:r>
            <a:r>
              <a:rPr lang="zh-CN" altLang="en-US"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檔案名，如</a:t>
            </a:r>
            <a:r>
              <a:rPr lang="en-US"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aaa</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r>
              <a:rPr lang="en" altLang="zh-CN" sz="2000" i="1" dirty="0">
                <a:solidFill>
                  <a:srgbClr val="7F848E"/>
                </a:solidFill>
                <a:latin typeface="Consolas" panose="020B0609020204030204" pitchFamily="49" charset="0"/>
                <a:ea typeface="STKaiti" panose="02010600040101010101" pitchFamily="2" charset="-122"/>
                <a:cs typeface="Consolas" panose="020B0609020204030204" pitchFamily="49" charset="0"/>
              </a:rPr>
              <a:t>##*/} --&gt; </a:t>
            </a:r>
            <a:r>
              <a:rPr lang="en" altLang="zh-CN" sz="2000" i="1" dirty="0" err="1">
                <a:solidFill>
                  <a:srgbClr val="7F848E"/>
                </a:solidFill>
                <a:latin typeface="Consolas" panose="020B0609020204030204" pitchFamily="49" charset="0"/>
                <a:ea typeface="STKaiti" panose="02010600040101010101" pitchFamily="2" charset="-122"/>
                <a:cs typeface="Consolas" panose="020B0609020204030204" pitchFamily="49" charset="0"/>
              </a:rPr>
              <a:t>bcd.txt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./test &lt;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 &gt; </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$OUTPUT_DIR</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${input</a:t>
            </a:r>
            <a:r>
              <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rPr>
              <a:t>##*/</a:t>
            </a:r>
            <a:r>
              <a:rPr lang="en" altLang="zh-CN" sz="2000" dirty="0">
                <a:solidFill>
                  <a:srgbClr val="E06C75"/>
                </a:solidFill>
                <a:latin typeface="Consolas" panose="020B0609020204030204" pitchFamily="49" charset="0"/>
                <a:ea typeface="STKaiti" panose="02010600040101010101" pitchFamily="2" charset="-122"/>
                <a:cs typeface="Consolas" panose="020B0609020204030204" pitchFamily="49" charset="0"/>
              </a:rPr>
              <a:t>}</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a:p>
            <a:r>
              <a:rPr lang="en" altLang="zh-CN" sz="2000" dirty="0">
                <a:solidFill>
                  <a:srgbClr val="C678DD"/>
                </a:solidFill>
                <a:latin typeface="Consolas" panose="020B0609020204030204" pitchFamily="49" charset="0"/>
                <a:ea typeface="STKaiti" panose="02010600040101010101" pitchFamily="2" charset="-122"/>
                <a:cs typeface="Consolas" panose="020B0609020204030204" pitchFamily="49" charset="0"/>
              </a:rPr>
              <a:t>done</a:t>
            </a:r>
            <a:endParaRPr lang="en" altLang="zh-CN" sz="2000" dirty="0">
              <a:solidFill>
                <a:srgbClr val="ABB2BF"/>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2398388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fontScale="92500"/>
          </a:bodyPr>
          <a:lstStyle/>
          <a:p>
            <a:pPr>
              <a:lnSpc>
                <a:spcPct val="150000"/>
              </a:lnSpc>
            </a:pPr>
            <a:r>
              <a:rPr lang="zh-CN" altLang="en-US" b="0" dirty="0">
                <a:ea typeface="STKaiti" panose="02010600040101010101" pitchFamily="2" charset="-122"/>
                <a:cs typeface="Consolas" panose="020B0609020204030204" pitchFamily="49" charset="0"/>
              </a:rPr>
              <a:t>空格或</a:t>
            </a:r>
            <a:r>
              <a:rPr lang="en-US" altLang="zh-CN" b="0" dirty="0">
                <a:ea typeface="STKaiti" panose="02010600040101010101" pitchFamily="2" charset="-122"/>
                <a:cs typeface="Consolas" panose="020B0609020204030204" pitchFamily="49" charset="0"/>
              </a:rPr>
              <a:t>tab</a:t>
            </a:r>
            <a:r>
              <a:rPr lang="zh-CN" altLang="en-US" b="0" dirty="0">
                <a:ea typeface="STKaiti" panose="02010600040101010101" pitchFamily="2" charset="-122"/>
                <a:cs typeface="Consolas" panose="020B0609020204030204" pitchFamily="49" charset="0"/>
              </a:rPr>
              <a:t>區分參數</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command foo bar</a:t>
            </a:r>
            <a:r>
              <a:rPr lang="zh-CN" altLang="en-US" dirty="0">
                <a:ea typeface="STKaiti" panose="02010600040101010101" pitchFamily="2" charset="-122"/>
              </a:rPr>
              <a:t>表示</a:t>
            </a:r>
            <a:r>
              <a:rPr lang="en-US" altLang="zh-CN" dirty="0">
                <a:ea typeface="STKaiti" panose="02010600040101010101" pitchFamily="2" charset="-122"/>
              </a:rPr>
              <a:t>foo</a:t>
            </a:r>
            <a:r>
              <a:rPr lang="zh-CN" altLang="en-US" dirty="0">
                <a:ea typeface="STKaiti" panose="02010600040101010101" pitchFamily="2" charset="-122"/>
              </a:rPr>
              <a:t>和</a:t>
            </a:r>
            <a:r>
              <a:rPr lang="en-US" altLang="zh-CN" dirty="0">
                <a:ea typeface="STKaiti" panose="02010600040101010101" pitchFamily="2" charset="-122"/>
              </a:rPr>
              <a:t>bar</a:t>
            </a:r>
            <a:r>
              <a:rPr lang="zh-CN" altLang="en-US" dirty="0">
                <a:ea typeface="STKaiti" panose="02010600040101010101" pitchFamily="2" charset="-122"/>
              </a:rPr>
              <a:t>為</a:t>
            </a:r>
            <a:r>
              <a:rPr lang="en-US" altLang="zh-CN" dirty="0">
                <a:ea typeface="STKaiti" panose="02010600040101010101" pitchFamily="2" charset="-122"/>
              </a:rPr>
              <a:t>command</a:t>
            </a:r>
            <a:r>
              <a:rPr lang="zh-CN" altLang="en-US" dirty="0">
                <a:ea typeface="STKaiti" panose="02010600040101010101" pitchFamily="2" charset="-122"/>
              </a:rPr>
              <a:t>的兩個參數</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使用分號隔開不同命令表示循序執行這些命令</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 clear; ls</a:t>
            </a:r>
            <a:r>
              <a:rPr lang="zh-CN" altLang="en-US" dirty="0">
                <a:ea typeface="STKaiti" panose="02010600040101010101" pitchFamily="2" charset="-122"/>
              </a:rPr>
              <a:t>表示先執行</a:t>
            </a:r>
            <a:r>
              <a:rPr lang="en-US" altLang="zh-CN" dirty="0">
                <a:ea typeface="STKaiti" panose="02010600040101010101" pitchFamily="2" charset="-122"/>
              </a:rPr>
              <a:t>clear</a:t>
            </a:r>
            <a:r>
              <a:rPr lang="zh-CN" altLang="en-US" dirty="0">
                <a:ea typeface="STKaiti" panose="02010600040101010101" pitchFamily="2" charset="-122"/>
              </a:rPr>
              <a:t>再執行</a:t>
            </a:r>
            <a:r>
              <a:rPr lang="en-US" altLang="zh-CN" dirty="0">
                <a:ea typeface="STKaiti" panose="02010600040101010101" pitchFamily="2" charset="-122"/>
              </a:rPr>
              <a:t>ls</a:t>
            </a:r>
            <a:r>
              <a:rPr lang="zh-CN" altLang="en-US" dirty="0">
                <a:ea typeface="STKaiti" panose="02010600040101010101" pitchFamily="2" charset="-122"/>
              </a:rPr>
              <a:t>，與兩條指令分兩行效果相同</a:t>
            </a:r>
            <a:endParaRPr lang="en-US" altLang="zh-CN" dirty="0">
              <a:ea typeface="STKaiti" panose="02010600040101010101" pitchFamily="2" charset="-122"/>
            </a:endParaRP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&amp;&amp;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成功，才執行</a:t>
            </a:r>
            <a:r>
              <a:rPr lang="en-US" altLang="zh-CN" b="0" dirty="0">
                <a:ea typeface="STKaiti" panose="02010600040101010101" pitchFamily="2" charset="-122"/>
                <a:cs typeface="Consolas" panose="020B0609020204030204" pitchFamily="49" charset="0"/>
              </a:rPr>
              <a:t>cmd2</a:t>
            </a:r>
          </a:p>
          <a:p>
            <a:pPr>
              <a:lnSpc>
                <a:spcPct val="150000"/>
              </a:lnSpc>
            </a:pPr>
            <a:r>
              <a:rPr lang="zh-CN" altLang="en-US" b="0" dirty="0">
                <a:highlight>
                  <a:srgbClr val="353A44"/>
                </a:highlight>
                <a:ea typeface="STKaiti" panose="02010600040101010101" pitchFamily="2" charset="-122"/>
                <a:cs typeface="Consolas" panose="020B0609020204030204" pitchFamily="49" charset="0"/>
              </a:rPr>
              <a:t> </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 cmd1 || cmd2</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若</a:t>
            </a:r>
            <a:r>
              <a:rPr lang="en-US" altLang="zh-CN" b="0" dirty="0">
                <a:ea typeface="STKaiti" panose="02010600040101010101" pitchFamily="2" charset="-122"/>
                <a:cs typeface="Consolas" panose="020B0609020204030204" pitchFamily="49" charset="0"/>
              </a:rPr>
              <a:t>cmd1</a:t>
            </a:r>
            <a:r>
              <a:rPr lang="zh-CN" altLang="en-US" b="0" dirty="0">
                <a:ea typeface="STKaiti" panose="02010600040101010101" pitchFamily="2" charset="-122"/>
                <a:cs typeface="Consolas" panose="020B0609020204030204" pitchFamily="49" charset="0"/>
              </a:rPr>
              <a:t>失敗，才執行</a:t>
            </a:r>
            <a:r>
              <a:rPr lang="en-US" altLang="zh-CN" b="0" dirty="0">
                <a:ea typeface="STKaiti" panose="02010600040101010101" pitchFamily="2" charset="-122"/>
                <a:cs typeface="Consolas" panose="020B0609020204030204" pitchFamily="49" charset="0"/>
              </a:rPr>
              <a:t>cmd2</a:t>
            </a:r>
          </a:p>
          <a:p>
            <a:pPr>
              <a:lnSpc>
                <a:spcPct val="150000"/>
              </a:lnSpc>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69</a:t>
            </a:fld>
            <a:endParaRPr lang="en-US" altLang="zh-CN" dirty="0"/>
          </a:p>
        </p:txBody>
      </p:sp>
    </p:spTree>
    <p:extLst>
      <p:ext uri="{BB962C8B-B14F-4D97-AF65-F5344CB8AC3E}">
        <p14:creationId xmlns:p14="http://schemas.microsoft.com/office/powerpoint/2010/main" val="247249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EF1CF-629D-485D-B3D8-C4A6976D894B}"/>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AFF14C62-8E8C-4F93-8A50-0A876E45E6C5}"/>
              </a:ext>
            </a:extLst>
          </p:cNvPr>
          <p:cNvSpPr>
            <a:spLocks noGrp="1"/>
          </p:cNvSpPr>
          <p:nvPr>
            <p:ph idx="1"/>
          </p:nvPr>
        </p:nvSpPr>
        <p:spPr/>
        <p:txBody>
          <a:bodyPr/>
          <a:lstStyle/>
          <a:p>
            <a:r>
              <a:rPr lang="en-US" altLang="zh-CN" dirty="0"/>
              <a:t>Make</a:t>
            </a:r>
            <a:r>
              <a:rPr lang="zh-CN" altLang="en-US" dirty="0"/>
              <a:t>與</a:t>
            </a:r>
            <a:r>
              <a:rPr lang="en-US" altLang="zh-CN" dirty="0" err="1"/>
              <a:t>Makefile</a:t>
            </a:r>
            <a:endParaRPr lang="en-US" altLang="zh-CN" dirty="0"/>
          </a:p>
          <a:p>
            <a:pPr lvl="1"/>
            <a:r>
              <a:rPr lang="zh-CN" altLang="en-US" dirty="0">
                <a:solidFill>
                  <a:srgbClr val="FF0000"/>
                </a:solidFill>
              </a:rPr>
              <a:t>自動檢測修改</a:t>
            </a:r>
            <a:r>
              <a:rPr lang="zh-CN" altLang="en-US" dirty="0"/>
              <a:t>，編譯修改模組，連結目的程式</a:t>
            </a:r>
            <a:endParaRPr lang="en-US" altLang="zh-CN" dirty="0"/>
          </a:p>
          <a:p>
            <a:pPr lvl="1"/>
            <a:r>
              <a:rPr lang="zh-CN" altLang="en-US" dirty="0"/>
              <a:t>運行</a:t>
            </a:r>
            <a:r>
              <a:rPr lang="en-US" altLang="zh-CN" dirty="0" err="1"/>
              <a:t>Makefile</a:t>
            </a:r>
            <a:endParaRPr lang="en-US" altLang="zh-CN" dirty="0"/>
          </a:p>
          <a:p>
            <a:pPr lvl="2"/>
            <a:r>
              <a:rPr lang="en-US" altLang="zh-CN" dirty="0"/>
              <a:t>make</a:t>
            </a:r>
          </a:p>
          <a:p>
            <a:pPr lvl="2"/>
            <a:r>
              <a:rPr lang="en-US" altLang="zh-CN" dirty="0"/>
              <a:t>make &lt;</a:t>
            </a:r>
            <a:r>
              <a:rPr lang="zh-CN" altLang="en-US" dirty="0"/>
              <a:t>任務名</a:t>
            </a:r>
            <a:r>
              <a:rPr lang="en-US" altLang="zh-CN" dirty="0"/>
              <a:t>&gt;</a:t>
            </a:r>
            <a:endParaRPr lang="zh-CN" altLang="en-US" dirty="0"/>
          </a:p>
          <a:p>
            <a:pPr lvl="2"/>
            <a:endParaRPr lang="zh-CN" altLang="en-US" dirty="0"/>
          </a:p>
        </p:txBody>
      </p:sp>
      <p:grpSp>
        <p:nvGrpSpPr>
          <p:cNvPr id="12" name="Group 11">
            <a:extLst>
              <a:ext uri="{FF2B5EF4-FFF2-40B4-BE49-F238E27FC236}">
                <a16:creationId xmlns:a16="http://schemas.microsoft.com/office/drawing/2014/main" id="{31AD2CC4-C0D3-7744-A675-04E059D180F5}"/>
              </a:ext>
            </a:extLst>
          </p:cNvPr>
          <p:cNvGrpSpPr/>
          <p:nvPr/>
        </p:nvGrpSpPr>
        <p:grpSpPr>
          <a:xfrm>
            <a:off x="398362" y="3356992"/>
            <a:ext cx="7667850" cy="3422156"/>
            <a:chOff x="0" y="1592263"/>
            <a:chExt cx="7667850" cy="3422156"/>
          </a:xfrm>
        </p:grpSpPr>
        <p:sp>
          <p:nvSpPr>
            <p:cNvPr id="13" name="Text Box 4">
              <a:extLst>
                <a:ext uri="{FF2B5EF4-FFF2-40B4-BE49-F238E27FC236}">
                  <a16:creationId xmlns:a16="http://schemas.microsoft.com/office/drawing/2014/main" id="{726737B2-29FE-3C48-882D-38E4B460857E}"/>
                </a:ext>
              </a:extLst>
            </p:cNvPr>
            <p:cNvSpPr txBox="1">
              <a:spLocks noChangeArrowheads="1"/>
            </p:cNvSpPr>
            <p:nvPr/>
          </p:nvSpPr>
          <p:spPr bwMode="auto">
            <a:xfrm>
              <a:off x="1258888" y="1916113"/>
              <a:ext cx="6160661" cy="2308324"/>
            </a:xfrm>
            <a:prstGeom prst="rect">
              <a:avLst/>
            </a:prstGeom>
            <a:noFill/>
            <a:ln w="9525">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FontTx/>
                <a:buNone/>
              </a:pPr>
              <a:r>
                <a:rPr lang="en-US" altLang="zh-CN" sz="1800" b="1" dirty="0">
                  <a:solidFill>
                    <a:srgbClr val="33CC33"/>
                  </a:solidFill>
                  <a:latin typeface="Courier New" panose="02070309020205020404" pitchFamily="49" charset="0"/>
                  <a:ea typeface="宋体" panose="02010600030101010101" pitchFamily="2" charset="-122"/>
                </a:rPr>
                <a:t># </a:t>
              </a:r>
              <a:r>
                <a:rPr lang="zh-CN" altLang="en-US" sz="1800" b="1" dirty="0">
                  <a:solidFill>
                    <a:srgbClr val="33CC33"/>
                  </a:solidFill>
                  <a:latin typeface="Courier New" panose="02070309020205020404" pitchFamily="49" charset="0"/>
                  <a:ea typeface="宋体" panose="02010600030101010101" pitchFamily="2" charset="-122"/>
                </a:rPr>
                <a:t>注釋用</a:t>
              </a:r>
              <a:r>
                <a:rPr lang="en-US" altLang="zh-CN" sz="1800" b="1" dirty="0">
                  <a:solidFill>
                    <a:srgbClr val="33CC33"/>
                  </a:solidFill>
                  <a:latin typeface="Courier New" panose="02070309020205020404" pitchFamily="49" charset="0"/>
                  <a:ea typeface="宋体" panose="02010600030101010101" pitchFamily="2" charset="-122"/>
                </a:rPr>
                <a:t>#</a:t>
              </a:r>
              <a:r>
                <a:rPr lang="zh-CN" altLang="en-US" sz="1800" b="1" dirty="0">
                  <a:solidFill>
                    <a:srgbClr val="33CC33"/>
                  </a:solidFill>
                  <a:latin typeface="Courier New" panose="02070309020205020404" pitchFamily="49" charset="0"/>
                  <a:ea typeface="宋体" panose="02010600030101010101" pitchFamily="2" charset="-122"/>
                </a:rPr>
                <a:t>開頭</a:t>
              </a:r>
              <a:endParaRPr lang="en-US" altLang="zh-CN" sz="1800" b="1" dirty="0">
                <a:solidFill>
                  <a:srgbClr val="33CC33"/>
                </a:solidFill>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all</a:t>
              </a:r>
              <a:r>
                <a:rPr lang="en-US" altLang="zh-CN" sz="1800" b="1" dirty="0">
                  <a:latin typeface="Courier New" panose="02070309020205020404" pitchFamily="49" charset="0"/>
                  <a:ea typeface="宋体" panose="02010600030101010101" pitchFamily="2" charset="-122"/>
                </a:rPr>
                <a:t>: main test</a:t>
              </a: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main</a:t>
              </a:r>
              <a:r>
                <a:rPr lang="en-US" altLang="zh-CN" sz="1800" b="1" dirty="0">
                  <a:latin typeface="Courier New" panose="02070309020205020404" pitchFamily="49" charset="0"/>
                  <a:ea typeface="宋体" panose="02010600030101010101" pitchFamily="2" charset="-122"/>
                </a:rPr>
                <a:t>: main.cpp student.cpp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main main.cpp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test</a:t>
              </a:r>
              <a:r>
                <a:rPr lang="en-US" altLang="zh-CN" sz="1800" b="1" dirty="0">
                  <a:latin typeface="Courier New" panose="02070309020205020404" pitchFamily="49" charset="0"/>
                  <a:ea typeface="宋体" panose="02010600030101010101" pitchFamily="2" charset="-122"/>
                </a:rPr>
                <a:t>: student.cpp student_test.cpp</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accent2"/>
                  </a:solidFill>
                  <a:latin typeface="Courier New" panose="02070309020205020404" pitchFamily="49" charset="0"/>
                  <a:ea typeface="宋体" panose="02010600030101010101" pitchFamily="2" charset="-122"/>
                </a:rPr>
                <a:t>g++ -o test student_test.cpp </a:t>
              </a:r>
              <a:r>
                <a:rPr lang="en-US" altLang="zh-CN" sz="1800" b="1" dirty="0" err="1">
                  <a:solidFill>
                    <a:schemeClr val="accent2"/>
                  </a:solidFill>
                  <a:latin typeface="Courier New" panose="02070309020205020404" pitchFamily="49" charset="0"/>
                  <a:ea typeface="宋体" panose="02010600030101010101" pitchFamily="2" charset="-122"/>
                </a:rPr>
                <a:t>student.cpp</a:t>
              </a:r>
              <a:endParaRPr lang="en-US" altLang="zh-CN" sz="1800" b="1" dirty="0">
                <a:latin typeface="Courier New" panose="02070309020205020404" pitchFamily="49" charset="0"/>
                <a:ea typeface="宋体" panose="02010600030101010101" pitchFamily="2" charset="-122"/>
              </a:endParaRPr>
            </a:p>
            <a:p>
              <a:pPr eaLnBrk="1" hangingPunct="1">
                <a:spcBef>
                  <a:spcPct val="0"/>
                </a:spcBef>
                <a:buFontTx/>
                <a:buNone/>
              </a:pPr>
              <a:r>
                <a:rPr lang="en-US" altLang="zh-CN" sz="1800" b="1" dirty="0">
                  <a:solidFill>
                    <a:srgbClr val="FF0000"/>
                  </a:solidFill>
                  <a:latin typeface="Courier New" panose="02070309020205020404" pitchFamily="49" charset="0"/>
                  <a:ea typeface="宋体" panose="02010600030101010101" pitchFamily="2" charset="-122"/>
                </a:rPr>
                <a:t>clean</a:t>
              </a:r>
              <a:r>
                <a:rPr lang="en-US" altLang="zh-CN" sz="1800" b="1" dirty="0">
                  <a:latin typeface="Courier New" panose="02070309020205020404" pitchFamily="49" charset="0"/>
                  <a:ea typeface="宋体" panose="02010600030101010101" pitchFamily="2" charset="-122"/>
                </a:rPr>
                <a:t>:</a:t>
              </a:r>
            </a:p>
            <a:p>
              <a:pPr eaLnBrk="1" hangingPunct="1">
                <a:spcBef>
                  <a:spcPct val="0"/>
                </a:spcBef>
                <a:buFontTx/>
                <a:buNone/>
              </a:pPr>
              <a:r>
                <a:rPr lang="en-US" altLang="zh-CN" sz="1800" b="1" dirty="0">
                  <a:latin typeface="Courier New" panose="02070309020205020404" pitchFamily="49" charset="0"/>
                  <a:ea typeface="宋体" panose="02010600030101010101" pitchFamily="2" charset="-122"/>
                </a:rPr>
                <a:t>	</a:t>
              </a:r>
              <a:r>
                <a:rPr lang="en-US" altLang="zh-CN" sz="1800" b="1" dirty="0" err="1">
                  <a:latin typeface="Courier New" panose="02070309020205020404" pitchFamily="49" charset="0"/>
                  <a:ea typeface="宋体" panose="02010600030101010101" pitchFamily="2" charset="-122"/>
                </a:rPr>
                <a:t>rm</a:t>
              </a:r>
              <a:r>
                <a:rPr lang="en-US" altLang="zh-CN" sz="1800" b="1" dirty="0">
                  <a:latin typeface="Courier New" panose="02070309020205020404" pitchFamily="49" charset="0"/>
                  <a:ea typeface="宋体" panose="02010600030101010101" pitchFamily="2" charset="-122"/>
                </a:rPr>
                <a:t> main</a:t>
              </a:r>
              <a:r>
                <a:rPr lang="zh-CN" altLang="en-US" sz="1800" b="1" dirty="0">
                  <a:latin typeface="Courier New" panose="02070309020205020404" pitchFamily="49" charset="0"/>
                  <a:ea typeface="宋体" panose="02010600030101010101" pitchFamily="2" charset="-122"/>
                </a:rPr>
                <a:t> </a:t>
              </a:r>
              <a:r>
                <a:rPr lang="en-US" altLang="zh-CN" sz="1800" b="1" dirty="0">
                  <a:latin typeface="Courier New" panose="02070309020205020404" pitchFamily="49" charset="0"/>
                  <a:ea typeface="宋体" panose="02010600030101010101" pitchFamily="2" charset="-122"/>
                </a:rPr>
                <a:t>test</a:t>
              </a:r>
            </a:p>
          </p:txBody>
        </p:sp>
        <p:sp>
          <p:nvSpPr>
            <p:cNvPr id="14" name="AutoShape 7">
              <a:extLst>
                <a:ext uri="{FF2B5EF4-FFF2-40B4-BE49-F238E27FC236}">
                  <a16:creationId xmlns:a16="http://schemas.microsoft.com/office/drawing/2014/main" id="{063940DD-63F8-E341-B91F-857C9D3E15F8}"/>
                </a:ext>
              </a:extLst>
            </p:cNvPr>
            <p:cNvSpPr>
              <a:spLocks noChangeArrowheads="1"/>
            </p:cNvSpPr>
            <p:nvPr/>
          </p:nvSpPr>
          <p:spPr bwMode="auto">
            <a:xfrm>
              <a:off x="0" y="4365104"/>
              <a:ext cx="1079500" cy="576262"/>
            </a:xfrm>
            <a:prstGeom prst="wedgeRoundRectCallout">
              <a:avLst>
                <a:gd name="adj1" fmla="val 71619"/>
                <a:gd name="adj2" fmla="val -336225"/>
                <a:gd name="adj3" fmla="val 16667"/>
              </a:avLst>
            </a:prstGeom>
            <a:solidFill>
              <a:srgbClr val="FF0000"/>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600" dirty="0">
                  <a:solidFill>
                    <a:schemeClr val="bg1"/>
                  </a:solidFill>
                  <a:latin typeface="+mn-ea"/>
                  <a:ea typeface="+mn-ea"/>
                </a:rPr>
                <a:t>冒號前為“任務”名</a:t>
              </a:r>
            </a:p>
          </p:txBody>
        </p:sp>
        <p:sp>
          <p:nvSpPr>
            <p:cNvPr id="15" name="AutoShape 8">
              <a:extLst>
                <a:ext uri="{FF2B5EF4-FFF2-40B4-BE49-F238E27FC236}">
                  <a16:creationId xmlns:a16="http://schemas.microsoft.com/office/drawing/2014/main" id="{F3EB3A7C-7C6F-EF40-8D9C-4EE5D418FC09}"/>
                </a:ext>
              </a:extLst>
            </p:cNvPr>
            <p:cNvSpPr>
              <a:spLocks noChangeArrowheads="1"/>
            </p:cNvSpPr>
            <p:nvPr/>
          </p:nvSpPr>
          <p:spPr bwMode="auto">
            <a:xfrm>
              <a:off x="5941023" y="4366719"/>
              <a:ext cx="1726827" cy="647700"/>
            </a:xfrm>
            <a:prstGeom prst="wedgeRoundRectCallout">
              <a:avLst>
                <a:gd name="adj1" fmla="val -95971"/>
                <a:gd name="adj2" fmla="val -158888"/>
                <a:gd name="adj3" fmla="val 16667"/>
              </a:avLst>
            </a:prstGeom>
            <a:solidFill>
              <a:schemeClr val="accent2"/>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完成“任務”的指令（過程）</a:t>
              </a:r>
            </a:p>
          </p:txBody>
        </p:sp>
        <p:sp>
          <p:nvSpPr>
            <p:cNvPr id="16" name="AutoShape 9">
              <a:extLst>
                <a:ext uri="{FF2B5EF4-FFF2-40B4-BE49-F238E27FC236}">
                  <a16:creationId xmlns:a16="http://schemas.microsoft.com/office/drawing/2014/main" id="{67472E5C-E3F8-B844-872F-1B525B14E1CF}"/>
                </a:ext>
              </a:extLst>
            </p:cNvPr>
            <p:cNvSpPr>
              <a:spLocks noChangeArrowheads="1"/>
            </p:cNvSpPr>
            <p:nvPr/>
          </p:nvSpPr>
          <p:spPr bwMode="auto">
            <a:xfrm>
              <a:off x="5180248" y="1592263"/>
              <a:ext cx="1799851" cy="647700"/>
            </a:xfrm>
            <a:prstGeom prst="wedgeRoundRectCallout">
              <a:avLst>
                <a:gd name="adj1" fmla="val -148347"/>
                <a:gd name="adj2" fmla="val 70111"/>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rgbClr val="FF0000"/>
                  </a:solidFill>
                  <a:latin typeface="+mn-ea"/>
                  <a:ea typeface="+mn-ea"/>
                </a:rPr>
                <a:t>冒號後為“任務”的“條件”</a:t>
              </a:r>
            </a:p>
          </p:txBody>
        </p:sp>
      </p:grpSp>
      <p:sp>
        <p:nvSpPr>
          <p:cNvPr id="18" name="AutoShape 8">
            <a:extLst>
              <a:ext uri="{FF2B5EF4-FFF2-40B4-BE49-F238E27FC236}">
                <a16:creationId xmlns:a16="http://schemas.microsoft.com/office/drawing/2014/main" id="{1D608A52-25BF-8C48-A7EB-A09F2598F065}"/>
              </a:ext>
            </a:extLst>
          </p:cNvPr>
          <p:cNvSpPr>
            <a:spLocks noChangeArrowheads="1"/>
          </p:cNvSpPr>
          <p:nvPr/>
        </p:nvSpPr>
        <p:spPr bwMode="auto">
          <a:xfrm>
            <a:off x="3044774" y="6173474"/>
            <a:ext cx="1887266" cy="647700"/>
          </a:xfrm>
          <a:prstGeom prst="wedgeRoundRectCallout">
            <a:avLst>
              <a:gd name="adj1" fmla="val -114037"/>
              <a:gd name="adj2" fmla="val -104079"/>
              <a:gd name="adj3" fmla="val 16667"/>
            </a:avLst>
          </a:prstGeom>
          <a:solidFill>
            <a:schemeClr val="accent4">
              <a:lumMod val="60000"/>
              <a:lumOff val="40000"/>
            </a:schemeClr>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FontTx/>
              <a:buNone/>
            </a:pPr>
            <a:r>
              <a:rPr lang="zh-CN" altLang="en-US" sz="1800" dirty="0">
                <a:solidFill>
                  <a:schemeClr val="bg1"/>
                </a:solidFill>
                <a:latin typeface="+mn-ea"/>
                <a:ea typeface="+mn-ea"/>
              </a:rPr>
              <a:t>指令前必須為</a:t>
            </a:r>
            <a:r>
              <a:rPr lang="en-US" altLang="zh-CN" sz="1800" dirty="0">
                <a:solidFill>
                  <a:schemeClr val="bg1"/>
                </a:solidFill>
                <a:latin typeface="+mn-ea"/>
                <a:ea typeface="+mn-ea"/>
              </a:rPr>
              <a:t>Tab</a:t>
            </a:r>
          </a:p>
          <a:p>
            <a:pPr algn="ctr" eaLnBrk="1" hangingPunct="1">
              <a:spcBef>
                <a:spcPct val="0"/>
              </a:spcBef>
              <a:buFontTx/>
              <a:buNone/>
            </a:pPr>
            <a:endParaRPr lang="en-US" altLang="zh-CN" sz="1800" dirty="0">
              <a:solidFill>
                <a:schemeClr val="bg1"/>
              </a:solidFill>
              <a:latin typeface="+mn-ea"/>
              <a:ea typeface="+mn-ea"/>
            </a:endParaRPr>
          </a:p>
        </p:txBody>
      </p:sp>
    </p:spTree>
    <p:extLst>
      <p:ext uri="{BB962C8B-B14F-4D97-AF65-F5344CB8AC3E}">
        <p14:creationId xmlns:p14="http://schemas.microsoft.com/office/powerpoint/2010/main" val="2179920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b="0" dirty="0">
                <a:ea typeface="STKaiti" panose="02010600040101010101" pitchFamily="2" charset="-122"/>
                <a:cs typeface="Consolas" panose="020B0609020204030204" pitchFamily="49" charset="0"/>
              </a:rPr>
              <a:t>變數聲明：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variable=value</a:t>
            </a:r>
          </a:p>
          <a:p>
            <a:pPr lvl="1">
              <a:lnSpc>
                <a:spcPct val="150000"/>
              </a:lnSpc>
            </a:pPr>
            <a:r>
              <a:rPr lang="zh-CN" altLang="en-US" dirty="0">
                <a:ea typeface="STKaiti" panose="02010600040101010101" pitchFamily="2" charset="-122"/>
              </a:rPr>
              <a:t>等號兩側不能有空格！</a:t>
            </a:r>
            <a:endParaRPr lang="en-US" altLang="zh-CN" dirty="0">
              <a:ea typeface="STKaiti" panose="02010600040101010101" pitchFamily="2" charset="-122"/>
            </a:endParaRPr>
          </a:p>
          <a:p>
            <a:pPr lvl="1">
              <a:lnSpc>
                <a:spcPct val="150000"/>
              </a:lnSpc>
            </a:pPr>
            <a:r>
              <a:rPr lang="en-US" altLang="zh-CN" dirty="0">
                <a:ea typeface="STKaiti" panose="02010600040101010101" pitchFamily="2" charset="-122"/>
              </a:rPr>
              <a:t>Bash</a:t>
            </a:r>
            <a:r>
              <a:rPr lang="zh-CN" altLang="en-US" dirty="0">
                <a:ea typeface="STKaiti" panose="02010600040101010101" pitchFamily="2" charset="-122"/>
              </a:rPr>
              <a:t>沒有資料類型的概念，所有的變數值都是字串</a:t>
            </a:r>
            <a:endParaRPr lang="en-US" altLang="zh-CN" dirty="0">
              <a:ea typeface="STKaiti" panose="02010600040101010101" pitchFamily="2" charset="-122"/>
            </a:endParaRPr>
          </a:p>
          <a:p>
            <a:pPr>
              <a:lnSpc>
                <a:spcPct val="150000"/>
              </a:lnSpc>
            </a:pPr>
            <a:r>
              <a:rPr lang="zh-CN" altLang="en-US" b="0" dirty="0">
                <a:ea typeface="STKaiti" panose="02010600040101010101" pitchFamily="2" charset="-122"/>
                <a:cs typeface="Consolas" panose="020B0609020204030204" pitchFamily="49" charset="0"/>
              </a:rPr>
              <a:t>讀取變數：</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r>
              <a:rPr lang="zh-CN" altLang="en-US" b="0" dirty="0">
                <a:ea typeface="STKaiti" panose="02010600040101010101" pitchFamily="2" charset="-122"/>
                <a:cs typeface="Consolas" panose="020B0609020204030204" pitchFamily="49" charset="0"/>
              </a:rPr>
              <a:t>或</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${variable}</a:t>
            </a:r>
          </a:p>
          <a:p>
            <a:pPr>
              <a:lnSpc>
                <a:spcPct val="150000"/>
              </a:lnSpc>
            </a:pPr>
            <a:r>
              <a:rPr lang="zh-CN" altLang="en-US" b="0" dirty="0">
                <a:ea typeface="STKaiti" panose="02010600040101010101" pitchFamily="2" charset="-122"/>
                <a:cs typeface="Consolas" panose="020B0609020204030204" pitchFamily="49" charset="0"/>
              </a:rPr>
              <a:t>特殊變數：</a:t>
            </a:r>
            <a:endParaRPr lang="en-US" altLang="zh-CN" b="0" dirty="0">
              <a:ea typeface="STKaiti" panose="02010600040101010101" pitchFamily="2" charset="-122"/>
              <a:cs typeface="Consolas" panose="020B0609020204030204" pitchFamily="49" charset="0"/>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：上一個命令的退出碼，成功為</a:t>
            </a:r>
            <a:r>
              <a:rPr lang="en-US" altLang="zh-CN" dirty="0">
                <a:ea typeface="STKaiti" panose="02010600040101010101" pitchFamily="2" charset="-122"/>
              </a:rPr>
              <a:t>0</a:t>
            </a:r>
            <a:r>
              <a:rPr lang="zh-CN" altLang="en-US" dirty="0">
                <a:ea typeface="STKaiti" panose="02010600040101010101" pitchFamily="2" charset="-122"/>
              </a:rPr>
              <a:t>，失敗為非</a:t>
            </a:r>
            <a:r>
              <a:rPr lang="en-US" altLang="zh-CN" dirty="0">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zh-CN" altLang="en-US" b="0" dirty="0">
                <a:ea typeface="STKaiti" panose="02010600040101010101" pitchFamily="2" charset="-122"/>
              </a:rPr>
              <a:t>：傳遞給腳本的參數個數</a:t>
            </a:r>
            <a:endParaRPr lang="en-US" altLang="zh-CN" b="0"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：傳遞給腳本的全部參數</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70</a:t>
            </a:fld>
            <a:endParaRPr lang="en-US" altLang="zh-CN" dirty="0"/>
          </a:p>
        </p:txBody>
      </p:sp>
    </p:spTree>
    <p:extLst>
      <p:ext uri="{BB962C8B-B14F-4D97-AF65-F5344CB8AC3E}">
        <p14:creationId xmlns:p14="http://schemas.microsoft.com/office/powerpoint/2010/main" val="1804630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獲取腳本參數</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對於命令列調用</a:t>
            </a:r>
            <a:r>
              <a:rPr lang="en-US" altLang="zh-CN" dirty="0">
                <a:solidFill>
                  <a:schemeClr val="bg1">
                    <a:lumMod val="85000"/>
                  </a:schemeClr>
                </a:solidFill>
                <a:highlight>
                  <a:srgbClr val="353A44"/>
                </a:highlight>
                <a:ea typeface="STKaiti" panose="02010600040101010101" pitchFamily="2" charset="-122"/>
              </a:rPr>
              <a:t>$ bash script.sh arg1 arg2</a:t>
            </a:r>
          </a:p>
          <a:p>
            <a:pPr lvl="1">
              <a:lnSpc>
                <a:spcPct val="150000"/>
              </a:lnSpc>
            </a:pPr>
            <a:r>
              <a:rPr lang="en-US" altLang="zh-CN" b="0" dirty="0">
                <a:ea typeface="STKaiti" panose="02010600040101010101" pitchFamily="2" charset="-122"/>
              </a:rPr>
              <a:t>$0</a:t>
            </a:r>
            <a:r>
              <a:rPr lang="zh-CN" altLang="en-US" dirty="0">
                <a:ea typeface="STKaiti" panose="02010600040101010101" pitchFamily="2" charset="-122"/>
              </a:rPr>
              <a:t>為指令檔名，</a:t>
            </a:r>
            <a:r>
              <a:rPr lang="en-US" altLang="zh-CN" dirty="0">
                <a:ea typeface="STKaiti" panose="02010600040101010101" pitchFamily="2" charset="-122"/>
              </a:rPr>
              <a:t>$1</a:t>
            </a:r>
            <a:r>
              <a:rPr lang="zh-CN" altLang="en-US" dirty="0">
                <a:ea typeface="STKaiti" panose="02010600040101010101" pitchFamily="2" charset="-122"/>
              </a:rPr>
              <a:t>為</a:t>
            </a:r>
            <a:r>
              <a:rPr lang="en-US" altLang="zh-CN" dirty="0">
                <a:ea typeface="STKaiti" panose="02010600040101010101" pitchFamily="2" charset="-122"/>
              </a:rPr>
              <a:t>arg1</a:t>
            </a:r>
            <a:r>
              <a:rPr lang="zh-CN" altLang="en-US" dirty="0">
                <a:ea typeface="STKaiti" panose="02010600040101010101" pitchFamily="2" charset="-122"/>
              </a:rPr>
              <a:t>，</a:t>
            </a:r>
            <a:r>
              <a:rPr lang="en-US" altLang="zh-CN" dirty="0">
                <a:ea typeface="STKaiti" panose="02010600040101010101" pitchFamily="2" charset="-122"/>
              </a:rPr>
              <a:t>$2</a:t>
            </a:r>
            <a:r>
              <a:rPr lang="zh-CN" altLang="en-US" dirty="0">
                <a:ea typeface="STKaiti" panose="02010600040101010101" pitchFamily="2" charset="-122"/>
              </a:rPr>
              <a:t>為</a:t>
            </a:r>
            <a:r>
              <a:rPr lang="en-US" altLang="zh-CN" dirty="0">
                <a:ea typeface="STKaiti" panose="02010600040101010101" pitchFamily="2" charset="-122"/>
              </a:rPr>
              <a:t>arg2</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71</a:t>
            </a:fld>
            <a:endParaRPr lang="en-US" altLang="zh-CN" dirty="0"/>
          </a:p>
        </p:txBody>
      </p:sp>
      <p:sp>
        <p:nvSpPr>
          <p:cNvPr id="5" name="文本框 4">
            <a:extLst>
              <a:ext uri="{FF2B5EF4-FFF2-40B4-BE49-F238E27FC236}">
                <a16:creationId xmlns:a16="http://schemas.microsoft.com/office/drawing/2014/main" id="{BE8E03D4-A0B6-4848-8F71-A3FAC6F50E1B}"/>
              </a:ext>
            </a:extLst>
          </p:cNvPr>
          <p:cNvSpPr txBox="1"/>
          <p:nvPr/>
        </p:nvSpPr>
        <p:spPr>
          <a:xfrm>
            <a:off x="216289" y="3869566"/>
            <a:ext cx="3991134" cy="2554545"/>
          </a:xfrm>
          <a:prstGeom prst="rect">
            <a:avLst/>
          </a:prstGeom>
          <a:solidFill>
            <a:srgbClr val="353A44"/>
          </a:solidFill>
        </p:spPr>
        <p:txBody>
          <a:bodyPr wrap="square" rtlCol="0">
            <a:spAutoFit/>
          </a:bodyPr>
          <a:lstStyle/>
          <a:p>
            <a:r>
              <a:rPr lang="en" altLang="zh-CN" sz="2000" dirty="0">
                <a:solidFill>
                  <a:schemeClr val="bg1">
                    <a:lumMod val="85000"/>
                  </a:schemeClr>
                </a:solidFill>
                <a:latin typeface="Consolas" panose="020B0609020204030204" pitchFamily="49" charset="0"/>
                <a:cs typeface="Consolas" panose="020B0609020204030204" pitchFamily="49" charset="0"/>
              </a:rPr>
              <a:t>#!/bin/bash</a:t>
            </a:r>
          </a:p>
          <a:p>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en" altLang="zh-CN" sz="2000" dirty="0" err="1">
                <a:solidFill>
                  <a:schemeClr val="bg1">
                    <a:lumMod val="85000"/>
                  </a:schemeClr>
                </a:solidFill>
                <a:latin typeface="Consolas" panose="020B0609020204030204" pitchFamily="49" charset="0"/>
                <a:cs typeface="Consolas" panose="020B0609020204030204" pitchFamily="49" charset="0"/>
              </a:rPr>
              <a:t>script.sh</a:t>
            </a:r>
            <a:r>
              <a:rPr lang="en" altLang="zh-CN" sz="2000" dirty="0">
                <a:solidFill>
                  <a:schemeClr val="bg1">
                    <a:lumMod val="85000"/>
                  </a:schemeClr>
                </a:solidFill>
                <a:latin typeface="Consolas" panose="020B0609020204030204" pitchFamily="49" charset="0"/>
                <a:cs typeface="Consolas" panose="020B0609020204030204" pitchFamily="49" charset="0"/>
              </a:rPr>
              <a:t>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全部參數：</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a:t>
            </a:r>
            <a:r>
              <a:rPr lang="zh-CN" altLang="en-US" sz="2000" dirty="0">
                <a:solidFill>
                  <a:schemeClr val="bg1">
                    <a:lumMod val="85000"/>
                  </a:schemeClr>
                </a:solidFill>
                <a:latin typeface="Consolas" panose="020B0609020204030204" pitchFamily="49" charset="0"/>
                <a:cs typeface="Consolas" panose="020B0609020204030204" pitchFamily="49" charset="0"/>
              </a:rPr>
              <a:t>命令列參數數量：</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r>
              <a:rPr lang="en-US" altLang="zh-CN" sz="2000" dirty="0">
                <a:solidFill>
                  <a:schemeClr val="bg1">
                    <a:lumMod val="85000"/>
                  </a:schemeClr>
                </a:solidFill>
                <a:latin typeface="Consolas" panose="020B0609020204030204" pitchFamily="49" charset="0"/>
                <a:cs typeface="Consolas" panose="020B0609020204030204" pitchFamily="49" charset="0"/>
              </a:rPr>
              <a:t>$#</a:t>
            </a:r>
            <a:r>
              <a:rPr lang="zh-CN" altLang="en-US" sz="2000" dirty="0">
                <a:solidFill>
                  <a:schemeClr val="bg1">
                    <a:lumMod val="85000"/>
                  </a:schemeClr>
                </a:solidFill>
                <a:latin typeface="Consolas" panose="020B0609020204030204" pitchFamily="49" charset="0"/>
                <a:cs typeface="Consolas" panose="020B0609020204030204" pitchFamily="49" charset="0"/>
              </a:rPr>
              <a:t> </a:t>
            </a:r>
            <a:endParaRPr lang="en-US" altLang="zh-CN" sz="2000" dirty="0">
              <a:solidFill>
                <a:schemeClr val="bg1">
                  <a:lumMod val="85000"/>
                </a:schemeClr>
              </a:solidFill>
              <a:latin typeface="Consolas" panose="020B0609020204030204" pitchFamily="49" charset="0"/>
              <a:cs typeface="Consolas" panose="020B0609020204030204" pitchFamily="49" charset="0"/>
            </a:endParaRP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'$0 = ' $0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'$1 = ' $1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'$2 = ' $2 </a:t>
            </a:r>
          </a:p>
          <a:p>
            <a:r>
              <a:rPr lang="en" altLang="zh-CN" sz="2000" dirty="0">
                <a:solidFill>
                  <a:srgbClr val="FFC000"/>
                </a:solidFill>
                <a:latin typeface="Consolas" panose="020B0609020204030204" pitchFamily="49" charset="0"/>
                <a:cs typeface="Consolas" panose="020B0609020204030204" pitchFamily="49" charset="0"/>
              </a:rPr>
              <a:t>echo</a:t>
            </a:r>
            <a:r>
              <a:rPr lang="en" altLang="zh-CN" sz="2000" dirty="0">
                <a:solidFill>
                  <a:schemeClr val="bg1">
                    <a:lumMod val="85000"/>
                  </a:schemeClr>
                </a:solidFill>
                <a:latin typeface="Consolas" panose="020B0609020204030204" pitchFamily="49" charset="0"/>
                <a:cs typeface="Consolas" panose="020B0609020204030204" pitchFamily="49" charset="0"/>
              </a:rPr>
              <a:t> '$3 = ' $3</a:t>
            </a:r>
            <a:endParaRPr kumimoji="1" lang="zh-CN" altLang="en-US" sz="2000" b="1" dirty="0">
              <a:solidFill>
                <a:schemeClr val="bg1">
                  <a:lumMod val="85000"/>
                </a:schemeClr>
              </a:solidFill>
              <a:latin typeface="Consolas" panose="020B0609020204030204" pitchFamily="49" charset="0"/>
              <a:cs typeface="Consolas" panose="020B0609020204030204" pitchFamily="49" charset="0"/>
            </a:endParaRPr>
          </a:p>
        </p:txBody>
      </p:sp>
      <p:pic>
        <p:nvPicPr>
          <p:cNvPr id="6" name="图片 5">
            <a:extLst>
              <a:ext uri="{FF2B5EF4-FFF2-40B4-BE49-F238E27FC236}">
                <a16:creationId xmlns:a16="http://schemas.microsoft.com/office/drawing/2014/main" id="{AB0C9B17-0953-1E4D-A68F-E502A8CB6004}"/>
              </a:ext>
            </a:extLst>
          </p:cNvPr>
          <p:cNvPicPr>
            <a:picLocks noChangeAspect="1"/>
          </p:cNvPicPr>
          <p:nvPr/>
        </p:nvPicPr>
        <p:blipFill>
          <a:blip r:embed="rId3"/>
          <a:stretch>
            <a:fillRect/>
          </a:stretch>
        </p:blipFill>
        <p:spPr>
          <a:xfrm>
            <a:off x="4355976" y="4025458"/>
            <a:ext cx="4469033" cy="2242762"/>
          </a:xfrm>
          <a:prstGeom prst="rect">
            <a:avLst/>
          </a:prstGeom>
        </p:spPr>
      </p:pic>
    </p:spTree>
    <p:extLst>
      <p:ext uri="{BB962C8B-B14F-4D97-AF65-F5344CB8AC3E}">
        <p14:creationId xmlns:p14="http://schemas.microsoft.com/office/powerpoint/2010/main" val="31735034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陣列聲明：</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array=(value1 value2 value3…</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=(1 2 3)</a:t>
            </a:r>
          </a:p>
          <a:p>
            <a:pPr lvl="1">
              <a:lnSpc>
                <a:spcPct val="150000"/>
              </a:lnSpc>
            </a:pPr>
            <a:r>
              <a:rPr lang="zh-CN" altLang="en-US" dirty="0">
                <a:ea typeface="STKaiti" panose="02010600040101010101" pitchFamily="2" charset="-122"/>
              </a:rPr>
              <a:t>可以不使用連續下標，如</a:t>
            </a:r>
            <a:r>
              <a:rPr lang="en-US" altLang="zh-CN" dirty="0">
                <a:solidFill>
                  <a:schemeClr val="bg1">
                    <a:lumMod val="85000"/>
                  </a:schemeClr>
                </a:solidFill>
                <a:highlight>
                  <a:srgbClr val="353A44"/>
                </a:highlight>
                <a:ea typeface="STKaiti" panose="02010600040101010101" pitchFamily="2" charset="-122"/>
              </a:rPr>
              <a:t>array[0]=1; array[5]=0</a:t>
            </a:r>
          </a:p>
          <a:p>
            <a:pPr>
              <a:lnSpc>
                <a:spcPct val="150000"/>
              </a:lnSpc>
            </a:pPr>
            <a:r>
              <a:rPr lang="zh-CN" altLang="en-US" b="0" dirty="0">
                <a:ea typeface="STKaiti" panose="02010600040101010101" pitchFamily="2" charset="-122"/>
                <a:cs typeface="Consolas" panose="020B0609020204030204" pitchFamily="49" charset="0"/>
              </a:rPr>
              <a:t>讀取陣列：</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${array[n]}</a:t>
            </a:r>
          </a:p>
          <a:p>
            <a:pPr lvl="1">
              <a:lnSpc>
                <a:spcPct val="150000"/>
              </a:lnSpc>
            </a:pPr>
            <a:r>
              <a:rPr lang="zh-CN" altLang="en-US" dirty="0">
                <a:ea typeface="STKaiti" panose="02010600040101010101" pitchFamily="2" charset="-122"/>
              </a:rPr>
              <a:t>例如：</a:t>
            </a:r>
            <a:r>
              <a:rPr lang="en-US" altLang="zh-CN" dirty="0">
                <a:solidFill>
                  <a:schemeClr val="bg1">
                    <a:lumMod val="85000"/>
                  </a:schemeClr>
                </a:solidFill>
                <a:highlight>
                  <a:srgbClr val="353A44"/>
                </a:highlight>
                <a:ea typeface="STKaiti" panose="02010600040101010101" pitchFamily="2" charset="-122"/>
              </a:rPr>
              <a:t>${</a:t>
            </a:r>
            <a:r>
              <a:rPr lang="en-US" altLang="zh-CN" dirty="0" err="1">
                <a:solidFill>
                  <a:schemeClr val="bg1">
                    <a:lumMod val="85000"/>
                  </a:schemeClr>
                </a:solidFill>
                <a:highlight>
                  <a:srgbClr val="353A44"/>
                </a:highlight>
                <a:ea typeface="STKaiti" panose="02010600040101010101" pitchFamily="2" charset="-122"/>
              </a:rPr>
              <a:t>tmp</a:t>
            </a:r>
            <a:r>
              <a:rPr lang="en-US" altLang="zh-CN" dirty="0">
                <a:solidFill>
                  <a:schemeClr val="bg1">
                    <a:lumMod val="85000"/>
                  </a:schemeClr>
                </a:solidFill>
                <a:highlight>
                  <a:srgbClr val="353A44"/>
                </a:highlight>
                <a:ea typeface="STKaiti" panose="02010600040101010101" pitchFamily="2" charset="-122"/>
              </a:rPr>
              <a:t>[0]}</a:t>
            </a:r>
          </a:p>
          <a:p>
            <a:pPr lvl="1">
              <a:lnSpc>
                <a:spcPct val="150000"/>
              </a:lnSpc>
            </a:pPr>
            <a:r>
              <a:rPr lang="en-US" altLang="zh-CN" b="0" dirty="0">
                <a:solidFill>
                  <a:schemeClr val="bg1">
                    <a:lumMod val="85000"/>
                  </a:schemeClr>
                </a:solidFill>
                <a:highlight>
                  <a:srgbClr val="353A44"/>
                </a:highlight>
                <a:ea typeface="STKaiti" panose="02010600040101010101" pitchFamily="2" charset="-122"/>
              </a:rPr>
              <a:t>${</a:t>
            </a:r>
            <a:r>
              <a:rPr lang="en-US" altLang="zh-CN" b="0" dirty="0" err="1">
                <a:solidFill>
                  <a:schemeClr val="bg1">
                    <a:lumMod val="85000"/>
                  </a:schemeClr>
                </a:solidFill>
                <a:highlight>
                  <a:srgbClr val="353A44"/>
                </a:highlight>
                <a:ea typeface="STKaiti" panose="02010600040101010101" pitchFamily="2" charset="-122"/>
              </a:rPr>
              <a:t>tmp</a:t>
            </a:r>
            <a:r>
              <a:rPr lang="en-US" altLang="zh-CN" b="0" dirty="0">
                <a:solidFill>
                  <a:schemeClr val="bg1">
                    <a:lumMod val="85000"/>
                  </a:schemeClr>
                </a:solidFill>
                <a:highlight>
                  <a:srgbClr val="353A44"/>
                </a:highlight>
                <a:ea typeface="STKaiti" panose="02010600040101010101" pitchFamily="2" charset="-122"/>
              </a:rPr>
              <a:t>[@]}</a:t>
            </a:r>
            <a:r>
              <a:rPr lang="zh-CN" altLang="en-US" dirty="0">
                <a:ea typeface="STKaiti" panose="02010600040101010101" pitchFamily="2" charset="-122"/>
              </a:rPr>
              <a:t>可獲得</a:t>
            </a:r>
            <a:r>
              <a:rPr lang="en-US" altLang="zh-CN" dirty="0" err="1">
                <a:ea typeface="STKaiti" panose="02010600040101010101" pitchFamily="2" charset="-122"/>
              </a:rPr>
              <a:t>tmp</a:t>
            </a:r>
            <a:r>
              <a:rPr lang="zh-CN" altLang="en-US" dirty="0">
                <a:ea typeface="STKaiti" panose="02010600040101010101" pitchFamily="2" charset="-122"/>
              </a:rPr>
              <a:t>陣列所有元素</a:t>
            </a:r>
            <a:endParaRPr lang="en-US" altLang="zh-CN" dirty="0">
              <a:ea typeface="STKaiti" panose="02010600040101010101" pitchFamily="2" charset="-122"/>
            </a:endParaRPr>
          </a:p>
          <a:p>
            <a:pPr lvl="1">
              <a:lnSpc>
                <a:spcPct val="150000"/>
              </a:lnSpc>
            </a:pPr>
            <a:r>
              <a:rPr lang="en" altLang="zh-CN" dirty="0">
                <a:solidFill>
                  <a:schemeClr val="bg1">
                    <a:lumMod val="85000"/>
                  </a:schemeClr>
                </a:solidFill>
                <a:highlight>
                  <a:srgbClr val="353A44"/>
                </a:highlight>
                <a:ea typeface="STKaiti" panose="02010600040101010101" pitchFamily="2" charset="-122"/>
              </a:rPr>
              <a:t>${#tmp[@]}</a:t>
            </a:r>
            <a:r>
              <a:rPr lang="zh-CN" altLang="en" dirty="0">
                <a:ea typeface="STKaiti" panose="02010600040101010101" pitchFamily="2" charset="-122"/>
              </a:rPr>
              <a:t>可獲得</a:t>
            </a:r>
            <a:r>
              <a:rPr lang="en-US" altLang="zh-CN" dirty="0" err="1">
                <a:ea typeface="STKaiti" panose="02010600040101010101" pitchFamily="2" charset="-122"/>
              </a:rPr>
              <a:t>tmp</a:t>
            </a:r>
            <a:r>
              <a:rPr lang="zh-CN" altLang="en-US" dirty="0">
                <a:ea typeface="STKaiti" panose="02010600040101010101" pitchFamily="2" charset="-122"/>
              </a:rPr>
              <a:t>陣列長度</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72</a:t>
            </a:fld>
            <a:endParaRPr lang="en-US" altLang="zh-CN" dirty="0"/>
          </a:p>
        </p:txBody>
      </p:sp>
    </p:spTree>
    <p:extLst>
      <p:ext uri="{BB962C8B-B14F-4D97-AF65-F5344CB8AC3E}">
        <p14:creationId xmlns:p14="http://schemas.microsoft.com/office/powerpoint/2010/main" val="362663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a:xfrm>
            <a:off x="628650" y="1628801"/>
            <a:ext cx="8047806" cy="720080"/>
          </a:xfrm>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條件判斷</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73</a:t>
            </a:fld>
            <a:endParaRPr lang="en-US" altLang="zh-CN" dirty="0"/>
          </a:p>
        </p:txBody>
      </p:sp>
      <p:sp>
        <p:nvSpPr>
          <p:cNvPr id="7" name="文本框 6">
            <a:extLst>
              <a:ext uri="{FF2B5EF4-FFF2-40B4-BE49-F238E27FC236}">
                <a16:creationId xmlns:a16="http://schemas.microsoft.com/office/drawing/2014/main" id="{D8631EB1-A79C-A24C-9C0B-7CACB93BB150}"/>
              </a:ext>
            </a:extLst>
          </p:cNvPr>
          <p:cNvSpPr txBox="1"/>
          <p:nvPr/>
        </p:nvSpPr>
        <p:spPr>
          <a:xfrm>
            <a:off x="179512" y="2551543"/>
            <a:ext cx="3456384" cy="2677656"/>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if</a:t>
            </a:r>
            <a:r>
              <a:rPr lang="en" altLang="zh-CN" sz="2400" dirty="0">
                <a:solidFill>
                  <a:schemeClr val="bg1">
                    <a:lumMod val="85000"/>
                  </a:schemeClr>
                </a:solidFill>
                <a:latin typeface="Consolas" panose="020B0609020204030204" pitchFamily="49" charset="0"/>
                <a:cs typeface="Consolas" panose="020B0609020204030204" pitchFamily="49" charset="0"/>
              </a:rPr>
              <a:t> commands</a:t>
            </a:r>
            <a:r>
              <a:rPr lang="en-US"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then</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err="1">
                <a:solidFill>
                  <a:srgbClr val="DA0178"/>
                </a:solidFill>
                <a:latin typeface="Consolas" panose="020B0609020204030204" pitchFamily="49" charset="0"/>
                <a:cs typeface="Consolas" panose="020B0609020204030204" pitchFamily="49" charset="0"/>
              </a:rPr>
              <a:t>elif</a:t>
            </a:r>
            <a:r>
              <a:rPr lang="en" altLang="zh-CN" sz="2400" dirty="0">
                <a:solidFill>
                  <a:schemeClr val="bg1">
                    <a:lumMod val="85000"/>
                  </a:schemeClr>
                </a:solidFill>
                <a:latin typeface="Consolas" panose="020B0609020204030204" pitchFamily="49" charset="0"/>
                <a:cs typeface="Consolas" panose="020B0609020204030204" pitchFamily="49" charset="0"/>
              </a:rPr>
              <a:t> commands; </a:t>
            </a:r>
            <a:r>
              <a:rPr lang="en" altLang="zh-CN" sz="2400" dirty="0">
                <a:solidFill>
                  <a:srgbClr val="DA0178"/>
                </a:solidFill>
                <a:latin typeface="Consolas" panose="020B0609020204030204" pitchFamily="49" charset="0"/>
                <a:cs typeface="Consolas" panose="020B0609020204030204" pitchFamily="49" charset="0"/>
              </a:rPr>
              <a:t>then</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else</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a:t>
            </a:r>
          </a:p>
          <a:p>
            <a:r>
              <a:rPr lang="en" altLang="zh-CN" sz="2400" dirty="0">
                <a:solidFill>
                  <a:srgbClr val="DA0178"/>
                </a:solidFill>
                <a:latin typeface="Consolas" panose="020B0609020204030204" pitchFamily="49" charset="0"/>
                <a:cs typeface="Consolas" panose="020B0609020204030204" pitchFamily="49" charset="0"/>
              </a:rPr>
              <a:t>fi</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61D17119-5684-1448-94C4-B41DB52F5BBD}"/>
              </a:ext>
            </a:extLst>
          </p:cNvPr>
          <p:cNvSpPr txBox="1"/>
          <p:nvPr/>
        </p:nvSpPr>
        <p:spPr>
          <a:xfrm>
            <a:off x="3672630" y="1969239"/>
            <a:ext cx="5471370" cy="4154984"/>
          </a:xfrm>
          <a:prstGeom prst="rect">
            <a:avLst/>
          </a:prstGeom>
          <a:solidFill>
            <a:srgbClr val="353A44"/>
          </a:solidFill>
        </p:spPr>
        <p:txBody>
          <a:bodyPr wrap="none" rtlCol="0">
            <a:spAutoFit/>
          </a:bodyPr>
          <a:lstStyle/>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#!/bin/bash</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-n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輸入一個</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1</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到</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3</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之間的數字</a:t>
            </a:r>
            <a:r>
              <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&gt; ”</a:t>
            </a:r>
          </a:p>
          <a:p>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read</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character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"1"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1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"2"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2 </a:t>
            </a:r>
          </a:p>
          <a:p>
            <a:r>
              <a:rPr lang="en" altLang="zh-CN" sz="2200" dirty="0" err="1">
                <a:solidFill>
                  <a:srgbClr val="DA0178"/>
                </a:solidFill>
                <a:latin typeface="Consolas" panose="020B0609020204030204" pitchFamily="49" charset="0"/>
                <a:ea typeface="STKaiti" panose="02010600040101010101" pitchFamily="2" charset="-122"/>
                <a:cs typeface="Consolas" panose="020B0609020204030204" pitchFamily="49" charset="0"/>
              </a:rPr>
              <a:t>elif</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 "$character" = "3" ]; then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3 </a:t>
            </a: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else</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p>
          <a:p>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 altLang="zh-CN" sz="2200" dirty="0">
                <a:solidFill>
                  <a:srgbClr val="FFC000"/>
                </a:solidFill>
                <a:latin typeface="Consolas" panose="020B0609020204030204" pitchFamily="49" charset="0"/>
                <a:ea typeface="STKaiti" panose="02010600040101010101" pitchFamily="2" charset="-122"/>
                <a:cs typeface="Consolas" panose="020B0609020204030204" pitchFamily="49" charset="0"/>
              </a:rPr>
              <a:t>echo</a:t>
            </a:r>
            <a:r>
              <a:rPr lang="en"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zh-CN" altLang="en-US"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輸入不符合要求 </a:t>
            </a:r>
            <a:endParaRPr lang="en-US" altLang="zh-CN" sz="22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 altLang="zh-CN" sz="2200" dirty="0">
                <a:solidFill>
                  <a:srgbClr val="DA0178"/>
                </a:solidFill>
                <a:latin typeface="Consolas" panose="020B0609020204030204" pitchFamily="49" charset="0"/>
                <a:ea typeface="STKaiti" panose="02010600040101010101" pitchFamily="2" charset="-122"/>
                <a:cs typeface="Consolas" panose="020B0609020204030204" pitchFamily="49" charset="0"/>
              </a:rPr>
              <a:t>fi</a:t>
            </a:r>
            <a:endParaRPr kumimoji="1" lang="zh-CN" altLang="en-US" sz="2200" b="1" dirty="0">
              <a:solidFill>
                <a:srgbClr val="DA0178"/>
              </a:solidFill>
              <a:latin typeface="Consolas" panose="020B0609020204030204" pitchFamily="49" charset="0"/>
              <a:ea typeface="STKaiti" panose="02010600040101010101" pitchFamily="2" charset="-122"/>
              <a:cs typeface="Consolas" panose="020B0609020204030204" pitchFamily="49" charset="0"/>
            </a:endParaRPr>
          </a:p>
        </p:txBody>
      </p:sp>
    </p:spTree>
    <p:extLst>
      <p:ext uri="{BB962C8B-B14F-4D97-AF65-F5344CB8AC3E}">
        <p14:creationId xmlns:p14="http://schemas.microsoft.com/office/powerpoint/2010/main" val="31866221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迴圈：</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迴圈、</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迴圈</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74</a:t>
            </a:fld>
            <a:endParaRPr lang="en-US" altLang="zh-CN" dirty="0"/>
          </a:p>
        </p:txBody>
      </p:sp>
      <p:sp>
        <p:nvSpPr>
          <p:cNvPr id="7" name="文本框 6">
            <a:extLst>
              <a:ext uri="{FF2B5EF4-FFF2-40B4-BE49-F238E27FC236}">
                <a16:creationId xmlns:a16="http://schemas.microsoft.com/office/drawing/2014/main" id="{E90F7818-ADFF-004F-B22E-449381CC2C63}"/>
              </a:ext>
            </a:extLst>
          </p:cNvPr>
          <p:cNvSpPr txBox="1"/>
          <p:nvPr/>
        </p:nvSpPr>
        <p:spPr>
          <a:xfrm>
            <a:off x="511800" y="2695256"/>
            <a:ext cx="3583032"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while</a:t>
            </a:r>
            <a:r>
              <a:rPr lang="en" altLang="zh-CN" sz="2400" dirty="0">
                <a:solidFill>
                  <a:schemeClr val="bg1">
                    <a:lumMod val="85000"/>
                  </a:schemeClr>
                </a:solidFill>
                <a:latin typeface="Consolas" panose="020B0609020204030204" pitchFamily="49" charset="0"/>
                <a:cs typeface="Consolas" panose="020B0609020204030204" pitchFamily="49" charset="0"/>
              </a:rPr>
              <a:t> condition;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8" name="文本框 7">
            <a:extLst>
              <a:ext uri="{FF2B5EF4-FFF2-40B4-BE49-F238E27FC236}">
                <a16:creationId xmlns:a16="http://schemas.microsoft.com/office/drawing/2014/main" id="{259EBE28-4FB3-394E-B3D1-9E02F895F0C4}"/>
              </a:ext>
            </a:extLst>
          </p:cNvPr>
          <p:cNvSpPr txBox="1"/>
          <p:nvPr/>
        </p:nvSpPr>
        <p:spPr>
          <a:xfrm>
            <a:off x="61791" y="4629035"/>
            <a:ext cx="9020418"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 expression1; expression2; expression3 ));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r>
              <a:rPr lang="en" altLang="zh-CN" sz="2400" dirty="0">
                <a:solidFill>
                  <a:schemeClr val="bg1">
                    <a:lumMod val="85000"/>
                  </a:schemeClr>
                </a:solidFill>
                <a:latin typeface="Consolas" panose="020B0609020204030204" pitchFamily="49" charset="0"/>
                <a:cs typeface="Consolas" panose="020B0609020204030204" pitchFamily="49" charset="0"/>
              </a:rPr>
              <a:t> </a:t>
            </a:r>
            <a:endParaRPr kumimoji="1" lang="zh-CN" altLang="en-US" sz="2400" b="1" dirty="0">
              <a:solidFill>
                <a:schemeClr val="bg1">
                  <a:lumMod val="85000"/>
                </a:schemeClr>
              </a:solidFill>
              <a:latin typeface="Consolas" panose="020B0609020204030204" pitchFamily="49" charset="0"/>
              <a:cs typeface="Consolas" panose="020B0609020204030204" pitchFamily="49" charset="0"/>
            </a:endParaRPr>
          </a:p>
        </p:txBody>
      </p:sp>
      <p:sp>
        <p:nvSpPr>
          <p:cNvPr id="9" name="文本框 8">
            <a:extLst>
              <a:ext uri="{FF2B5EF4-FFF2-40B4-BE49-F238E27FC236}">
                <a16:creationId xmlns:a16="http://schemas.microsoft.com/office/drawing/2014/main" id="{3F8F5009-E060-C044-BAE5-03EB354E972F}"/>
              </a:ext>
            </a:extLst>
          </p:cNvPr>
          <p:cNvSpPr txBox="1"/>
          <p:nvPr/>
        </p:nvSpPr>
        <p:spPr>
          <a:xfrm>
            <a:off x="4489284" y="2695478"/>
            <a:ext cx="4432624" cy="1200329"/>
          </a:xfrm>
          <a:prstGeom prst="rect">
            <a:avLst/>
          </a:prstGeom>
          <a:solidFill>
            <a:srgbClr val="353A44"/>
          </a:solidFill>
        </p:spPr>
        <p:txBody>
          <a:bodyPr wrap="non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65433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迴圈：</a:t>
            </a:r>
            <a:r>
              <a:rPr lang="en-US" altLang="zh-CN" b="0" dirty="0">
                <a:ea typeface="STKaiti" panose="02010600040101010101" pitchFamily="2" charset="-122"/>
                <a:cs typeface="Consolas" panose="020B0609020204030204" pitchFamily="49" charset="0"/>
              </a:rPr>
              <a:t>while</a:t>
            </a:r>
            <a:r>
              <a:rPr lang="zh-CN" altLang="en-US" b="0" dirty="0">
                <a:ea typeface="STKaiti" panose="02010600040101010101" pitchFamily="2" charset="-122"/>
                <a:cs typeface="Consolas" panose="020B0609020204030204" pitchFamily="49" charset="0"/>
              </a:rPr>
              <a:t>迴圈、</a:t>
            </a:r>
            <a:r>
              <a:rPr lang="en-US" altLang="zh-CN" b="0" dirty="0">
                <a:ea typeface="STKaiti" panose="02010600040101010101" pitchFamily="2" charset="-122"/>
                <a:cs typeface="Consolas" panose="020B0609020204030204" pitchFamily="49" charset="0"/>
              </a:rPr>
              <a:t>for</a:t>
            </a:r>
            <a:r>
              <a:rPr lang="zh-CN" altLang="en-US" b="0" dirty="0">
                <a:ea typeface="STKaiti" panose="02010600040101010101" pitchFamily="2" charset="-122"/>
                <a:cs typeface="Consolas" panose="020B0609020204030204" pitchFamily="49" charset="0"/>
              </a:rPr>
              <a:t>迴圈</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75</a:t>
            </a:fld>
            <a:endParaRPr lang="en-US" altLang="zh-CN" dirty="0"/>
          </a:p>
        </p:txBody>
      </p:sp>
      <p:sp>
        <p:nvSpPr>
          <p:cNvPr id="9" name="文本框 8">
            <a:extLst>
              <a:ext uri="{FF2B5EF4-FFF2-40B4-BE49-F238E27FC236}">
                <a16:creationId xmlns:a16="http://schemas.microsoft.com/office/drawing/2014/main" id="{3F8F5009-E060-C044-BAE5-03EB354E972F}"/>
              </a:ext>
            </a:extLst>
          </p:cNvPr>
          <p:cNvSpPr txBox="1"/>
          <p:nvPr/>
        </p:nvSpPr>
        <p:spPr>
          <a:xfrm>
            <a:off x="4716016" y="2605594"/>
            <a:ext cx="4349594" cy="1200329"/>
          </a:xfrm>
          <a:prstGeom prst="rect">
            <a:avLst/>
          </a:prstGeom>
          <a:solidFill>
            <a:srgbClr val="353A44"/>
          </a:solidFill>
        </p:spPr>
        <p:txBody>
          <a:bodyPr wrap="square" rtlCol="0">
            <a:spAutoFit/>
          </a:bodyPr>
          <a:lstStyle/>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variable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list;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commands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sp>
        <p:nvSpPr>
          <p:cNvPr id="10" name="文本框 9">
            <a:extLst>
              <a:ext uri="{FF2B5EF4-FFF2-40B4-BE49-F238E27FC236}">
                <a16:creationId xmlns:a16="http://schemas.microsoft.com/office/drawing/2014/main" id="{008A979A-1D50-6246-A686-2EBCC724C128}"/>
              </a:ext>
            </a:extLst>
          </p:cNvPr>
          <p:cNvSpPr txBox="1"/>
          <p:nvPr/>
        </p:nvSpPr>
        <p:spPr>
          <a:xfrm>
            <a:off x="439525" y="2603145"/>
            <a:ext cx="4165756" cy="1938992"/>
          </a:xfrm>
          <a:prstGeom prst="rect">
            <a:avLst/>
          </a:prstGeom>
          <a:solidFill>
            <a:srgbClr val="353A44"/>
          </a:solidFill>
        </p:spPr>
        <p:txBody>
          <a:bodyPr wrap="square" rtlCol="0">
            <a:spAutoFit/>
          </a:bodyPr>
          <a:lstStyle/>
          <a:p>
            <a:r>
              <a:rPr lang="en" altLang="zh-CN" sz="2400" dirty="0">
                <a:solidFill>
                  <a:schemeClr val="bg1">
                    <a:lumMod val="85000"/>
                  </a:schemeClr>
                </a:solidFill>
                <a:latin typeface="Consolas" panose="020B0609020204030204" pitchFamily="49" charset="0"/>
                <a:cs typeface="Consolas" panose="020B0609020204030204" pitchFamily="49" charset="0"/>
              </a:rPr>
              <a:t>#!/bin/bash </a:t>
            </a:r>
          </a:p>
          <a:p>
            <a:r>
              <a:rPr lang="en" altLang="zh-CN" sz="2400" dirty="0">
                <a:solidFill>
                  <a:srgbClr val="DA0178"/>
                </a:solidFill>
                <a:latin typeface="Consolas" panose="020B0609020204030204" pitchFamily="49" charset="0"/>
                <a:cs typeface="Consolas" panose="020B0609020204030204" pitchFamily="49" charset="0"/>
              </a:rPr>
              <a:t>for</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r>
              <a:rPr lang="en" altLang="zh-CN" sz="2400" dirty="0">
                <a:solidFill>
                  <a:srgbClr val="DA0178"/>
                </a:solidFill>
                <a:latin typeface="Consolas" panose="020B0609020204030204" pitchFamily="49" charset="0"/>
                <a:cs typeface="Consolas" panose="020B0609020204030204" pitchFamily="49" charset="0"/>
              </a:rPr>
              <a:t>in</a:t>
            </a:r>
            <a:r>
              <a:rPr lang="en" altLang="zh-CN" sz="2400" dirty="0">
                <a:solidFill>
                  <a:schemeClr val="bg1">
                    <a:lumMod val="85000"/>
                  </a:schemeClr>
                </a:solidFill>
                <a:latin typeface="Consolas" panose="020B0609020204030204" pitchFamily="49" charset="0"/>
                <a:cs typeface="Consolas" panose="020B0609020204030204" pitchFamily="49" charset="0"/>
              </a:rPr>
              <a:t> word1 word2; </a:t>
            </a:r>
            <a:r>
              <a:rPr lang="en" altLang="zh-CN" sz="2400" dirty="0">
                <a:solidFill>
                  <a:srgbClr val="DA0178"/>
                </a:solidFill>
                <a:latin typeface="Consolas" panose="020B0609020204030204" pitchFamily="49" charset="0"/>
                <a:cs typeface="Consolas" panose="020B0609020204030204" pitchFamily="49" charset="0"/>
              </a:rPr>
              <a:t>do</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chemeClr val="bg1">
                    <a:lumMod val="85000"/>
                  </a:schemeClr>
                </a:solidFill>
                <a:latin typeface="Consolas" panose="020B0609020204030204" pitchFamily="49" charset="0"/>
                <a:cs typeface="Consolas" panose="020B0609020204030204" pitchFamily="49" charset="0"/>
              </a:rPr>
              <a:t>	echo $</a:t>
            </a:r>
            <a:r>
              <a:rPr lang="en" altLang="zh-CN" sz="2400" dirty="0" err="1">
                <a:solidFill>
                  <a:schemeClr val="bg1">
                    <a:lumMod val="85000"/>
                  </a:schemeClr>
                </a:solidFill>
                <a:latin typeface="Consolas" panose="020B0609020204030204" pitchFamily="49" charset="0"/>
                <a:cs typeface="Consolas" panose="020B0609020204030204" pitchFamily="49" charset="0"/>
              </a:rPr>
              <a:t>i</a:t>
            </a:r>
            <a:r>
              <a:rPr lang="en" altLang="zh-CN" sz="2400" dirty="0">
                <a:solidFill>
                  <a:schemeClr val="bg1">
                    <a:lumMod val="85000"/>
                  </a:schemeClr>
                </a:solidFill>
                <a:latin typeface="Consolas" panose="020B0609020204030204" pitchFamily="49" charset="0"/>
                <a:cs typeface="Consolas" panose="020B0609020204030204" pitchFamily="49" charset="0"/>
              </a:rPr>
              <a:t> </a:t>
            </a:r>
          </a:p>
          <a:p>
            <a:r>
              <a:rPr lang="en" altLang="zh-CN" sz="2400" dirty="0">
                <a:solidFill>
                  <a:srgbClr val="DA0178"/>
                </a:solidFill>
                <a:latin typeface="Consolas" panose="020B0609020204030204" pitchFamily="49" charset="0"/>
                <a:cs typeface="Consolas" panose="020B0609020204030204" pitchFamily="49" charset="0"/>
              </a:rPr>
              <a:t>done</a:t>
            </a:r>
            <a:endParaRPr kumimoji="1" lang="zh-CN" altLang="en-US" sz="2400" b="1" dirty="0">
              <a:solidFill>
                <a:srgbClr val="DA0178"/>
              </a:solidFill>
              <a:latin typeface="Consolas" panose="020B0609020204030204" pitchFamily="49" charset="0"/>
              <a:cs typeface="Consolas" panose="020B0609020204030204" pitchFamily="49" charset="0"/>
            </a:endParaRPr>
          </a:p>
        </p:txBody>
      </p:sp>
      <p:pic>
        <p:nvPicPr>
          <p:cNvPr id="5" name="图片 4">
            <a:extLst>
              <a:ext uri="{FF2B5EF4-FFF2-40B4-BE49-F238E27FC236}">
                <a16:creationId xmlns:a16="http://schemas.microsoft.com/office/drawing/2014/main" id="{A1894B47-8583-8C48-8B64-4911751B9910}"/>
              </a:ext>
            </a:extLst>
          </p:cNvPr>
          <p:cNvPicPr>
            <a:picLocks noChangeAspect="1"/>
          </p:cNvPicPr>
          <p:nvPr/>
        </p:nvPicPr>
        <p:blipFill>
          <a:blip r:embed="rId3"/>
          <a:stretch>
            <a:fillRect/>
          </a:stretch>
        </p:blipFill>
        <p:spPr>
          <a:xfrm>
            <a:off x="629607" y="4707094"/>
            <a:ext cx="3785591" cy="1024632"/>
          </a:xfrm>
          <a:prstGeom prst="rect">
            <a:avLst/>
          </a:prstGeom>
        </p:spPr>
      </p:pic>
    </p:spTree>
    <p:extLst>
      <p:ext uri="{BB962C8B-B14F-4D97-AF65-F5344CB8AC3E}">
        <p14:creationId xmlns:p14="http://schemas.microsoft.com/office/powerpoint/2010/main" val="2465243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BASH</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函數、重定向等其他內容，請自行查閱相關資料</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a:p>
            <a:pPr>
              <a:lnSpc>
                <a:spcPct val="150000"/>
              </a:lnSpc>
            </a:pPr>
            <a:r>
              <a:rPr lang="zh-CN" altLang="en-US" b="0" dirty="0">
                <a:latin typeface="STKaiti" panose="02010600040101010101" pitchFamily="2" charset="-122"/>
                <a:ea typeface="STKaiti" panose="02010600040101010101" pitchFamily="2" charset="-122"/>
              </a:rPr>
              <a:t>在實踐中學習</a:t>
            </a: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76</a:t>
            </a:fld>
            <a:endParaRPr lang="en-US" altLang="zh-CN" dirty="0"/>
          </a:p>
        </p:txBody>
      </p:sp>
    </p:spTree>
    <p:extLst>
      <p:ext uri="{BB962C8B-B14F-4D97-AF65-F5344CB8AC3E}">
        <p14:creationId xmlns:p14="http://schemas.microsoft.com/office/powerpoint/2010/main" val="28133663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0544" y="1779798"/>
            <a:ext cx="8062912" cy="2952328"/>
          </a:xfrm>
        </p:spPr>
        <p:txBody>
          <a:bodyPr rtlCol="0" anchor="ctr">
            <a:normAutofit/>
          </a:bodyPr>
          <a:lstStyle/>
          <a:p>
            <a:pPr fontAlgn="auto">
              <a:lnSpc>
                <a:spcPct val="150000"/>
              </a:lnSpc>
              <a:spcAft>
                <a:spcPts val="0"/>
              </a:spcAft>
              <a:defRPr/>
            </a:pPr>
            <a:r>
              <a:rPr lang="en-US" altLang="zh-CN" dirty="0">
                <a:solidFill>
                  <a:srgbClr val="0066CC"/>
                </a:solidFill>
              </a:rPr>
              <a:t>Markdown</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77119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zh-CN" altLang="en-US" dirty="0">
                <a:solidFill>
                  <a:srgbClr val="003366"/>
                </a:solidFill>
              </a:rPr>
              <a:t>什麼是</a:t>
            </a:r>
            <a:r>
              <a:rPr kumimoji="1" lang="en-US" altLang="zh-CN" dirty="0">
                <a:solidFill>
                  <a:srgbClr val="003366"/>
                </a:solidFill>
              </a:rPr>
              <a:t>Markdown</a:t>
            </a:r>
            <a:r>
              <a:rPr kumimoji="1" lang="zh-CN" altLang="en-US" dirty="0">
                <a:solidFill>
                  <a:srgbClr val="003366"/>
                </a:solidFill>
              </a:rPr>
              <a:t>？</a:t>
            </a:r>
          </a:p>
        </p:txBody>
      </p:sp>
      <p:sp>
        <p:nvSpPr>
          <p:cNvPr id="3" name="内容占位符 2"/>
          <p:cNvSpPr>
            <a:spLocks noGrp="1"/>
          </p:cNvSpPr>
          <p:nvPr>
            <p:ph idx="1"/>
          </p:nvPr>
        </p:nvSpPr>
        <p:spPr/>
        <p:txBody>
          <a:bodyPr>
            <a:normAutofit/>
          </a:bodyPr>
          <a:lstStyle/>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是一種</a:t>
            </a:r>
            <a:r>
              <a:rPr lang="zh-CN" altLang="en-US" b="0" dirty="0">
                <a:solidFill>
                  <a:srgbClr val="F16748"/>
                </a:solidFill>
                <a:ea typeface="STKaiti" panose="02010600040101010101" pitchFamily="2" charset="-122"/>
                <a:cs typeface="Consolas" panose="020B0609020204030204" pitchFamily="49" charset="0"/>
              </a:rPr>
              <a:t>羽量級標記語言</a:t>
            </a:r>
            <a:r>
              <a:rPr lang="zh-CN" altLang="en-US" b="0" dirty="0">
                <a:ea typeface="STKaiti" panose="02010600040101010101" pitchFamily="2" charset="-122"/>
                <a:cs typeface="Consolas" panose="020B0609020204030204" pitchFamily="49" charset="0"/>
              </a:rPr>
              <a:t>，它允許人們使用易讀易寫的純文字格式編寫文檔。</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能被使用來撰寫電子書，如：</a:t>
            </a:r>
            <a:r>
              <a:rPr lang="en-US" altLang="zh-CN" b="0" dirty="0" err="1">
                <a:ea typeface="STKaiti" panose="02010600040101010101" pitchFamily="2" charset="-122"/>
                <a:cs typeface="Consolas" panose="020B0609020204030204" pitchFamily="49" charset="0"/>
              </a:rPr>
              <a:t>Gitbook</a:t>
            </a:r>
            <a:endParaRPr lang="en-US" altLang="zh-CN" b="0" dirty="0">
              <a:ea typeface="STKaiti" panose="02010600040101010101" pitchFamily="2" charset="-122"/>
              <a:cs typeface="Consolas" panose="020B0609020204030204" pitchFamily="49" charset="0"/>
            </a:endParaRPr>
          </a:p>
          <a:p>
            <a:pPr>
              <a:lnSpc>
                <a:spcPct val="150000"/>
              </a:lnSpc>
            </a:pPr>
            <a:r>
              <a:rPr lang="en-US" altLang="zh-CN" b="0" dirty="0">
                <a:ea typeface="STKaiti" panose="02010600040101010101" pitchFamily="2" charset="-122"/>
                <a:cs typeface="Consolas" panose="020B0609020204030204" pitchFamily="49" charset="0"/>
              </a:rPr>
              <a:t>GitHub</a:t>
            </a:r>
            <a:r>
              <a:rPr lang="zh-CN" altLang="en-US" b="0" dirty="0">
                <a:ea typeface="STKaiti" panose="02010600040101010101" pitchFamily="2" charset="-122"/>
                <a:cs typeface="Consolas" panose="020B0609020204030204" pitchFamily="49" charset="0"/>
              </a:rPr>
              <a:t>、簡書、</a:t>
            </a:r>
            <a:r>
              <a:rPr lang="en-US" altLang="zh-CN" b="0" dirty="0">
                <a:ea typeface="STKaiti" panose="02010600040101010101" pitchFamily="2" charset="-122"/>
                <a:cs typeface="Consolas" panose="020B0609020204030204" pitchFamily="49" charset="0"/>
              </a:rPr>
              <a:t>reddit</a:t>
            </a:r>
            <a:r>
              <a:rPr lang="zh-CN" altLang="en-US" b="0" dirty="0">
                <a:ea typeface="STKaiti" panose="02010600040101010101" pitchFamily="2" charset="-122"/>
                <a:cs typeface="Consolas" panose="020B0609020204030204" pitchFamily="49" charset="0"/>
              </a:rPr>
              <a:t>等網站都支持</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的顯示</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78</a:t>
            </a:fld>
            <a:endParaRPr lang="en-US" altLang="zh-CN" dirty="0"/>
          </a:p>
        </p:txBody>
      </p:sp>
    </p:spTree>
    <p:extLst>
      <p:ext uri="{BB962C8B-B14F-4D97-AF65-F5344CB8AC3E}">
        <p14:creationId xmlns:p14="http://schemas.microsoft.com/office/powerpoint/2010/main" val="33410757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編輯器推薦</a:t>
            </a:r>
          </a:p>
        </p:txBody>
      </p:sp>
      <p:sp>
        <p:nvSpPr>
          <p:cNvPr id="3" name="内容占位符 2"/>
          <p:cNvSpPr>
            <a:spLocks noGrp="1"/>
          </p:cNvSpPr>
          <p:nvPr>
            <p:ph idx="1"/>
          </p:nvPr>
        </p:nvSpPr>
        <p:spPr/>
        <p:txBody>
          <a:bodyPr>
            <a:normAutofit/>
          </a:bodyPr>
          <a:lstStyle/>
          <a:p>
            <a:pPr>
              <a:lnSpc>
                <a:spcPct val="150000"/>
              </a:lnSpc>
            </a:pPr>
            <a:r>
              <a:rPr lang="en-US" altLang="zh-CN" b="0" dirty="0" err="1">
                <a:ea typeface="STKaiti" panose="02010600040101010101" pitchFamily="2" charset="-122"/>
                <a:cs typeface="Consolas" panose="020B0609020204030204" pitchFamily="49" charset="0"/>
              </a:rPr>
              <a:t>Typora</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即時渲染效果</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簡潔易用</a:t>
            </a:r>
            <a:endParaRPr lang="en-US" altLang="zh-CN" b="0" dirty="0">
              <a:ea typeface="STKaiti" panose="02010600040101010101" pitchFamily="2" charset="-122"/>
            </a:endParaRPr>
          </a:p>
          <a:p>
            <a:pPr>
              <a:lnSpc>
                <a:spcPct val="150000"/>
              </a:lnSpc>
            </a:pPr>
            <a:r>
              <a:rPr lang="en-US" altLang="zh-CN" b="0" dirty="0" err="1">
                <a:ea typeface="STKaiti" panose="02010600040101010101" pitchFamily="2" charset="-122"/>
                <a:cs typeface="Consolas" panose="020B0609020204030204" pitchFamily="49" charset="0"/>
              </a:rPr>
              <a:t>VsCode</a:t>
            </a:r>
            <a:r>
              <a:rPr lang="zh-CN" altLang="en-US" b="0" dirty="0">
                <a:ea typeface="STKaiti" panose="02010600040101010101" pitchFamily="2" charset="-122"/>
                <a:cs typeface="Consolas" panose="020B0609020204030204" pitchFamily="49" charset="0"/>
              </a:rPr>
              <a:t>的外掛程式</a:t>
            </a:r>
            <a:r>
              <a:rPr lang="en-US" altLang="zh-CN" b="0" dirty="0">
                <a:ea typeface="STKaiti" panose="02010600040101010101" pitchFamily="2" charset="-122"/>
                <a:cs typeface="Consolas" panose="020B0609020204030204" pitchFamily="49" charset="0"/>
              </a:rPr>
              <a:t>Markdown</a:t>
            </a:r>
            <a:r>
              <a:rPr lang="zh-CN" altLang="en-US" b="0" dirty="0">
                <a:ea typeface="STKaiti" panose="02010600040101010101" pitchFamily="2" charset="-122"/>
                <a:cs typeface="Consolas" panose="020B0609020204030204" pitchFamily="49" charset="0"/>
              </a:rPr>
              <a:t> </a:t>
            </a:r>
            <a:r>
              <a:rPr lang="en-US" altLang="zh-CN" b="0" dirty="0">
                <a:ea typeface="STKaiti" panose="02010600040101010101" pitchFamily="2" charset="-122"/>
                <a:cs typeface="Consolas" panose="020B0609020204030204" pitchFamily="49" charset="0"/>
              </a:rPr>
              <a:t>All in One</a:t>
            </a:r>
          </a:p>
          <a:p>
            <a:pPr>
              <a:lnSpc>
                <a:spcPct val="150000"/>
              </a:lnSpc>
            </a:pPr>
            <a:r>
              <a:rPr lang="zh-CN" altLang="en-US" b="0" dirty="0">
                <a:ea typeface="STKaiti" panose="02010600040101010101" pitchFamily="2" charset="-122"/>
                <a:cs typeface="Consolas" panose="020B0609020204030204" pitchFamily="49" charset="0"/>
              </a:rPr>
              <a:t>用純文字編輯器也不是不行</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79</a:t>
            </a:fld>
            <a:endParaRPr lang="en-US" altLang="zh-CN" dirty="0"/>
          </a:p>
        </p:txBody>
      </p:sp>
    </p:spTree>
    <p:extLst>
      <p:ext uri="{BB962C8B-B14F-4D97-AF65-F5344CB8AC3E}">
        <p14:creationId xmlns:p14="http://schemas.microsoft.com/office/powerpoint/2010/main" val="193838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F03C9-1BCB-4A12-BEFD-4F2B4BF9641C}"/>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C8FFD879-B7E3-4DE5-83A2-1103E77A802B}"/>
              </a:ext>
            </a:extLst>
          </p:cNvPr>
          <p:cNvSpPr>
            <a:spLocks noGrp="1"/>
          </p:cNvSpPr>
          <p:nvPr>
            <p:ph idx="1"/>
          </p:nvPr>
        </p:nvSpPr>
        <p:spPr/>
        <p:txBody>
          <a:bodyPr/>
          <a:lstStyle/>
          <a:p>
            <a:r>
              <a:rPr lang="zh-CN" altLang="en-US" dirty="0"/>
              <a:t>函數重載</a:t>
            </a:r>
            <a:endParaRPr lang="en-US" altLang="zh-CN" dirty="0"/>
          </a:p>
          <a:p>
            <a:pPr lvl="1"/>
            <a:r>
              <a:rPr lang="zh-CN" altLang="en-US" dirty="0"/>
              <a:t>同一名稱的函數，有兩個以上不同的實現</a:t>
            </a:r>
            <a:endParaRPr lang="en-US" altLang="zh-CN" dirty="0"/>
          </a:p>
          <a:p>
            <a:pPr lvl="1"/>
            <a:r>
              <a:rPr lang="zh-CN" altLang="en-US" dirty="0"/>
              <a:t>條件</a:t>
            </a:r>
            <a:endParaRPr lang="en-US" altLang="zh-CN" dirty="0"/>
          </a:p>
          <a:p>
            <a:pPr lvl="2"/>
            <a:r>
              <a:rPr lang="zh-CN" altLang="en-US" dirty="0"/>
              <a:t>至少有一個參數的類型不同；或參數數目不同</a:t>
            </a:r>
            <a:endParaRPr lang="en-US" altLang="zh-CN" dirty="0"/>
          </a:p>
          <a:p>
            <a:pPr lvl="2"/>
            <a:r>
              <a:rPr lang="zh-CN" altLang="en-US" dirty="0"/>
              <a:t>返回值，參數名稱等不能作為區分標識</a:t>
            </a:r>
            <a:endParaRPr lang="en-US" altLang="zh-CN" dirty="0"/>
          </a:p>
          <a:p>
            <a:pPr lvl="1"/>
            <a:r>
              <a:rPr lang="zh-CN" altLang="en-US" dirty="0"/>
              <a:t>優先調用類型匹配的函數實現，否則才進行類型轉換</a:t>
            </a:r>
          </a:p>
        </p:txBody>
      </p:sp>
    </p:spTree>
    <p:extLst>
      <p:ext uri="{BB962C8B-B14F-4D97-AF65-F5344CB8AC3E}">
        <p14:creationId xmlns:p14="http://schemas.microsoft.com/office/powerpoint/2010/main" val="6692171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lnSpcReduction="10000"/>
          </a:bodyPr>
          <a:lstStyle/>
          <a:p>
            <a:pPr>
              <a:lnSpc>
                <a:spcPct val="150000"/>
              </a:lnSpc>
            </a:pPr>
            <a:r>
              <a:rPr lang="zh-CN" altLang="en-US" b="0" dirty="0">
                <a:ea typeface="STKaiti" panose="02010600040101010101" pitchFamily="2" charset="-122"/>
                <a:cs typeface="Consolas" panose="020B0609020204030204" pitchFamily="49" charset="0"/>
              </a:rPr>
              <a:t>標題</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使用</a:t>
            </a:r>
            <a:r>
              <a:rPr lang="en-US" altLang="zh-CN" dirty="0">
                <a:ea typeface="STKaiti" panose="02010600040101010101" pitchFamily="2" charset="-122"/>
              </a:rPr>
              <a:t>#</a:t>
            </a:r>
            <a:r>
              <a:rPr lang="zh-CN" altLang="en-US" dirty="0">
                <a:ea typeface="STKaiti" panose="02010600040101010101" pitchFamily="2" charset="-122"/>
              </a:rPr>
              <a:t>標記，可表示</a:t>
            </a:r>
            <a:r>
              <a:rPr lang="en-US" altLang="zh-CN" dirty="0">
                <a:ea typeface="STKaiti" panose="02010600040101010101" pitchFamily="2" charset="-122"/>
              </a:rPr>
              <a:t>1-6</a:t>
            </a:r>
            <a:r>
              <a:rPr lang="zh-CN" altLang="en-US" dirty="0">
                <a:ea typeface="STKaiti" panose="02010600040101010101" pitchFamily="2" charset="-122"/>
              </a:rPr>
              <a:t>級標題，有幾個</a:t>
            </a:r>
            <a:r>
              <a:rPr lang="en-US" altLang="zh-CN" dirty="0">
                <a:ea typeface="STKaiti" panose="02010600040101010101" pitchFamily="2" charset="-122"/>
              </a:rPr>
              <a:t>#</a:t>
            </a:r>
            <a:r>
              <a:rPr lang="zh-CN" altLang="en-US" dirty="0">
                <a:ea typeface="STKaiti" panose="02010600040101010101" pitchFamily="2" charset="-122"/>
              </a:rPr>
              <a:t>就是幾級標題，例如</a:t>
            </a:r>
            <a:endParaRPr lang="en-US" altLang="zh-CN" dirty="0">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一級標題</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二級標題</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三級標題</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注意</a:t>
            </a:r>
            <a:r>
              <a:rPr lang="en-US" altLang="zh-CN" dirty="0">
                <a:ea typeface="STKaiti" panose="02010600040101010101" pitchFamily="2" charset="-122"/>
              </a:rPr>
              <a:t>#</a:t>
            </a:r>
            <a:r>
              <a:rPr lang="zh-CN" altLang="en-US" dirty="0">
                <a:ea typeface="STKaiti" panose="02010600040101010101" pitchFamily="2" charset="-122"/>
              </a:rPr>
              <a:t>號後的空格</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顯示效果見右</a:t>
            </a:r>
            <a:endParaRPr lang="en-US" altLang="zh-CN"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80</a:t>
            </a:fld>
            <a:endParaRPr lang="en-US" altLang="zh-CN" dirty="0"/>
          </a:p>
        </p:txBody>
      </p:sp>
      <p:pic>
        <p:nvPicPr>
          <p:cNvPr id="5" name="图片 4">
            <a:extLst>
              <a:ext uri="{FF2B5EF4-FFF2-40B4-BE49-F238E27FC236}">
                <a16:creationId xmlns:a16="http://schemas.microsoft.com/office/drawing/2014/main" id="{5CBEA528-F2D5-F141-AFFB-98CF38A2FAA7}"/>
              </a:ext>
            </a:extLst>
          </p:cNvPr>
          <p:cNvPicPr>
            <a:picLocks noChangeAspect="1"/>
          </p:cNvPicPr>
          <p:nvPr/>
        </p:nvPicPr>
        <p:blipFill>
          <a:blip r:embed="rId3"/>
          <a:stretch>
            <a:fillRect/>
          </a:stretch>
        </p:blipFill>
        <p:spPr>
          <a:xfrm>
            <a:off x="5652120" y="3087749"/>
            <a:ext cx="2222500" cy="3492500"/>
          </a:xfrm>
          <a:prstGeom prst="rect">
            <a:avLst/>
          </a:prstGeom>
        </p:spPr>
      </p:pic>
    </p:spTree>
    <p:extLst>
      <p:ext uri="{BB962C8B-B14F-4D97-AF65-F5344CB8AC3E}">
        <p14:creationId xmlns:p14="http://schemas.microsoft.com/office/powerpoint/2010/main" val="2347125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斜體：</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000000"/>
                </a:highlight>
                <a:ea typeface="STKaiti" panose="02010600040101010101" pitchFamily="2" charset="-122"/>
                <a:cs typeface="Consolas" panose="020B0609020204030204" pitchFamily="49" charset="0"/>
              </a:rPr>
              <a:t>斜體文本</a:t>
            </a:r>
            <a:r>
              <a:rPr lang="en-US" altLang="zh-CN" b="0" dirty="0">
                <a:solidFill>
                  <a:schemeClr val="bg1">
                    <a:lumMod val="85000"/>
                  </a:schemeClr>
                </a:solidFill>
                <a:highlight>
                  <a:srgbClr val="000000"/>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粗體：</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*粗體文本</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刪除線：</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刪除線</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a:t>
            </a:r>
          </a:p>
          <a:p>
            <a:pPr>
              <a:lnSpc>
                <a:spcPct val="150000"/>
              </a:lnSpc>
            </a:pPr>
            <a:r>
              <a:rPr lang="zh-CN" altLang="en-US" b="0" dirty="0">
                <a:ea typeface="STKaiti" panose="02010600040101010101" pitchFamily="2" charset="-122"/>
                <a:cs typeface="Consolas" panose="020B0609020204030204" pitchFamily="49" charset="0"/>
              </a:rPr>
              <a:t>底線：</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底線</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&lt;/u&gt;</a:t>
            </a:r>
            <a:endParaRPr lang="en-US" altLang="zh-CN" dirty="0">
              <a:solidFill>
                <a:schemeClr val="bg1">
                  <a:lumMod val="85000"/>
                </a:schemeClr>
              </a:solidFill>
              <a:highlight>
                <a:srgbClr val="353A44"/>
              </a:highlight>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81</a:t>
            </a:fld>
            <a:endParaRPr lang="en-US" altLang="zh-CN" dirty="0"/>
          </a:p>
        </p:txBody>
      </p:sp>
      <p:pic>
        <p:nvPicPr>
          <p:cNvPr id="6" name="图片 5">
            <a:extLst>
              <a:ext uri="{FF2B5EF4-FFF2-40B4-BE49-F238E27FC236}">
                <a16:creationId xmlns:a16="http://schemas.microsoft.com/office/drawing/2014/main" id="{4BA53C24-5EAC-4945-A5AE-2C3D0EE695FD}"/>
              </a:ext>
            </a:extLst>
          </p:cNvPr>
          <p:cNvPicPr>
            <a:picLocks noChangeAspect="1"/>
          </p:cNvPicPr>
          <p:nvPr/>
        </p:nvPicPr>
        <p:blipFill>
          <a:blip r:embed="rId3"/>
          <a:stretch>
            <a:fillRect/>
          </a:stretch>
        </p:blipFill>
        <p:spPr>
          <a:xfrm>
            <a:off x="6579305" y="1628799"/>
            <a:ext cx="1846947" cy="3037202"/>
          </a:xfrm>
          <a:prstGeom prst="rect">
            <a:avLst/>
          </a:prstGeom>
        </p:spPr>
      </p:pic>
    </p:spTree>
    <p:extLst>
      <p:ext uri="{BB962C8B-B14F-4D97-AF65-F5344CB8AC3E}">
        <p14:creationId xmlns:p14="http://schemas.microsoft.com/office/powerpoint/2010/main" val="2377941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列表</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無序列表：</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 第一項</a:t>
            </a:r>
            <a:endParaRPr lang="en-US" altLang="zh-CN" dirty="0">
              <a:solidFill>
                <a:schemeClr val="bg1">
                  <a:lumMod val="85000"/>
                </a:schemeClr>
              </a:solidFill>
              <a:highlight>
                <a:srgbClr val="353A44"/>
              </a:highlight>
              <a:ea typeface="STKaiti" panose="02010600040101010101" pitchFamily="2" charset="-122"/>
            </a:endParaRPr>
          </a:p>
          <a:p>
            <a:pPr lvl="1">
              <a:lnSpc>
                <a:spcPct val="150000"/>
              </a:lnSpc>
            </a:pPr>
            <a:r>
              <a:rPr lang="zh-CN" altLang="en-US" dirty="0">
                <a:ea typeface="STKaiti" panose="02010600040101010101" pitchFamily="2" charset="-122"/>
              </a:rPr>
              <a:t>有序列表：</a:t>
            </a:r>
            <a:r>
              <a:rPr lang="en-US" altLang="zh-CN" dirty="0">
                <a:solidFill>
                  <a:schemeClr val="bg1">
                    <a:lumMod val="85000"/>
                  </a:schemeClr>
                </a:solidFill>
                <a:highlight>
                  <a:srgbClr val="353A44"/>
                </a:highlight>
                <a:ea typeface="STKaiti" panose="02010600040101010101" pitchFamily="2" charset="-122"/>
              </a:rPr>
              <a:t>1.</a:t>
            </a:r>
            <a:r>
              <a:rPr lang="zh-CN" altLang="en-US" dirty="0">
                <a:solidFill>
                  <a:schemeClr val="bg1">
                    <a:lumMod val="85000"/>
                  </a:schemeClr>
                </a:solidFill>
                <a:highlight>
                  <a:srgbClr val="353A44"/>
                </a:highlight>
                <a:ea typeface="STKaiti" panose="02010600040101010101" pitchFamily="2" charset="-122"/>
              </a:rPr>
              <a:t> 第一項</a:t>
            </a:r>
            <a:endParaRPr lang="en-US" altLang="zh-CN"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82</a:t>
            </a:fld>
            <a:endParaRPr lang="en-US" altLang="zh-CN" dirty="0"/>
          </a:p>
        </p:txBody>
      </p:sp>
      <p:pic>
        <p:nvPicPr>
          <p:cNvPr id="5" name="图片 4">
            <a:extLst>
              <a:ext uri="{FF2B5EF4-FFF2-40B4-BE49-F238E27FC236}">
                <a16:creationId xmlns:a16="http://schemas.microsoft.com/office/drawing/2014/main" id="{66574DF9-1281-BD43-81A8-72CDB3C419D0}"/>
              </a:ext>
            </a:extLst>
          </p:cNvPr>
          <p:cNvPicPr>
            <a:picLocks noChangeAspect="1"/>
          </p:cNvPicPr>
          <p:nvPr/>
        </p:nvPicPr>
        <p:blipFill>
          <a:blip r:embed="rId3"/>
          <a:stretch>
            <a:fillRect/>
          </a:stretch>
        </p:blipFill>
        <p:spPr>
          <a:xfrm>
            <a:off x="2267744" y="4272293"/>
            <a:ext cx="1656184" cy="1913813"/>
          </a:xfrm>
          <a:prstGeom prst="rect">
            <a:avLst/>
          </a:prstGeom>
        </p:spPr>
      </p:pic>
      <p:pic>
        <p:nvPicPr>
          <p:cNvPr id="7" name="图片 6">
            <a:extLst>
              <a:ext uri="{FF2B5EF4-FFF2-40B4-BE49-F238E27FC236}">
                <a16:creationId xmlns:a16="http://schemas.microsoft.com/office/drawing/2014/main" id="{3C918211-FD60-754A-9274-A0C423E57D19}"/>
              </a:ext>
            </a:extLst>
          </p:cNvPr>
          <p:cNvPicPr>
            <a:picLocks noChangeAspect="1"/>
          </p:cNvPicPr>
          <p:nvPr/>
        </p:nvPicPr>
        <p:blipFill>
          <a:blip r:embed="rId4"/>
          <a:stretch>
            <a:fillRect/>
          </a:stretch>
        </p:blipFill>
        <p:spPr>
          <a:xfrm>
            <a:off x="5469770" y="4272293"/>
            <a:ext cx="1656184" cy="1853348"/>
          </a:xfrm>
          <a:prstGeom prst="rect">
            <a:avLst/>
          </a:prstGeom>
        </p:spPr>
      </p:pic>
    </p:spTree>
    <p:extLst>
      <p:ext uri="{BB962C8B-B14F-4D97-AF65-F5344CB8AC3E}">
        <p14:creationId xmlns:p14="http://schemas.microsoft.com/office/powerpoint/2010/main" val="3361138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引用：</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&gt; </a:t>
            </a:r>
            <a:r>
              <a:rPr lang="zh-CN" altLang="en-US" b="0" dirty="0">
                <a:solidFill>
                  <a:schemeClr val="bg1">
                    <a:lumMod val="85000"/>
                  </a:schemeClr>
                </a:solidFill>
                <a:highlight>
                  <a:srgbClr val="353A44"/>
                </a:highlight>
                <a:ea typeface="STKaiti" panose="02010600040101010101" pitchFamily="2" charset="-122"/>
                <a:cs typeface="Consolas" panose="020B0609020204030204" pitchFamily="49" charset="0"/>
              </a:rPr>
              <a:t>引用文本</a:t>
            </a:r>
            <a:endPar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endParaRPr>
          </a:p>
          <a:p>
            <a:pPr>
              <a:lnSpc>
                <a:spcPct val="150000"/>
              </a:lnSpc>
            </a:pPr>
            <a:r>
              <a:rPr lang="zh-CN" altLang="en-US" b="0" dirty="0">
                <a:ea typeface="STKaiti" panose="02010600040101010101" pitchFamily="2" charset="-122"/>
                <a:cs typeface="Consolas" panose="020B0609020204030204" pitchFamily="49" charset="0"/>
              </a:rPr>
              <a:t>代碼塊（可以指定語言）：</a:t>
            </a: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83</a:t>
            </a:fld>
            <a:endParaRPr lang="en-US" altLang="zh-CN" dirty="0"/>
          </a:p>
        </p:txBody>
      </p:sp>
      <p:pic>
        <p:nvPicPr>
          <p:cNvPr id="6" name="图片 5">
            <a:extLst>
              <a:ext uri="{FF2B5EF4-FFF2-40B4-BE49-F238E27FC236}">
                <a16:creationId xmlns:a16="http://schemas.microsoft.com/office/drawing/2014/main" id="{7B4ABB05-3046-F648-B5C1-207ED204FB15}"/>
              </a:ext>
            </a:extLst>
          </p:cNvPr>
          <p:cNvPicPr>
            <a:picLocks noChangeAspect="1"/>
          </p:cNvPicPr>
          <p:nvPr/>
        </p:nvPicPr>
        <p:blipFill>
          <a:blip r:embed="rId3"/>
          <a:stretch>
            <a:fillRect/>
          </a:stretch>
        </p:blipFill>
        <p:spPr>
          <a:xfrm>
            <a:off x="6011859" y="1602531"/>
            <a:ext cx="1965105" cy="793600"/>
          </a:xfrm>
          <a:prstGeom prst="rect">
            <a:avLst/>
          </a:prstGeom>
        </p:spPr>
      </p:pic>
      <p:sp>
        <p:nvSpPr>
          <p:cNvPr id="8" name="文本框 7">
            <a:extLst>
              <a:ext uri="{FF2B5EF4-FFF2-40B4-BE49-F238E27FC236}">
                <a16:creationId xmlns:a16="http://schemas.microsoft.com/office/drawing/2014/main" id="{86A96618-F0A8-CC49-B97F-42890A408A91}"/>
              </a:ext>
            </a:extLst>
          </p:cNvPr>
          <p:cNvSpPr txBox="1"/>
          <p:nvPr/>
        </p:nvSpPr>
        <p:spPr>
          <a:xfrm>
            <a:off x="827584" y="3429000"/>
            <a:ext cx="2747868" cy="2677656"/>
          </a:xfrm>
          <a:prstGeom prst="rect">
            <a:avLst/>
          </a:prstGeom>
          <a:solidFill>
            <a:srgbClr val="353A44"/>
          </a:solidFill>
        </p:spPr>
        <p:txBody>
          <a:bodyPr wrap="none" rtlCol="0">
            <a:spAutoFit/>
          </a:bodyPr>
          <a:lstStyle/>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r>
              <a:rPr lang="en-US" altLang="zh-CN" sz="2800" dirty="0" err="1">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c++</a:t>
            </a:r>
            <a:endPar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endParaRP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int main() {</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int a =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   return 0;</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a:p>
            <a:pPr marL="0" indent="0">
              <a:buNone/>
            </a:pPr>
            <a:r>
              <a:rPr lang="en-US" altLang="zh-CN" sz="2800" dirty="0">
                <a:solidFill>
                  <a:schemeClr val="bg1">
                    <a:lumMod val="85000"/>
                  </a:schemeClr>
                </a:solidFill>
                <a:latin typeface="Consolas" panose="020B0609020204030204" pitchFamily="49" charset="0"/>
                <a:ea typeface="微软雅黑" panose="020B0503020204020204" pitchFamily="34" charset="-122"/>
                <a:cs typeface="Consolas" panose="020B0609020204030204" pitchFamily="49" charset="0"/>
              </a:rPr>
              <a:t>```</a:t>
            </a:r>
          </a:p>
        </p:txBody>
      </p:sp>
      <p:pic>
        <p:nvPicPr>
          <p:cNvPr id="10" name="图片 9">
            <a:extLst>
              <a:ext uri="{FF2B5EF4-FFF2-40B4-BE49-F238E27FC236}">
                <a16:creationId xmlns:a16="http://schemas.microsoft.com/office/drawing/2014/main" id="{6B6068D8-37AB-D347-ACBC-A5683AA1AD48}"/>
              </a:ext>
            </a:extLst>
          </p:cNvPr>
          <p:cNvPicPr>
            <a:picLocks noChangeAspect="1"/>
          </p:cNvPicPr>
          <p:nvPr/>
        </p:nvPicPr>
        <p:blipFill>
          <a:blip r:embed="rId4"/>
          <a:stretch>
            <a:fillRect/>
          </a:stretch>
        </p:blipFill>
        <p:spPr>
          <a:xfrm>
            <a:off x="4457154" y="3429000"/>
            <a:ext cx="3550682" cy="2673706"/>
          </a:xfrm>
          <a:prstGeom prst="rect">
            <a:avLst/>
          </a:prstGeom>
        </p:spPr>
      </p:pic>
    </p:spTree>
    <p:extLst>
      <p:ext uri="{BB962C8B-B14F-4D97-AF65-F5344CB8AC3E}">
        <p14:creationId xmlns:p14="http://schemas.microsoft.com/office/powerpoint/2010/main" val="1709149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連結：</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連結名稱</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連結位址</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例如：</a:t>
            </a:r>
            <a:r>
              <a:rPr lang="zh-CN" altLang="en-US" dirty="0">
                <a:solidFill>
                  <a:schemeClr val="bg1">
                    <a:lumMod val="85000"/>
                  </a:schemeClr>
                </a:solidFill>
                <a:highlight>
                  <a:srgbClr val="353A44"/>
                </a:highlight>
                <a:ea typeface="STKaiti" panose="02010600040101010101" pitchFamily="2" charset="-122"/>
              </a:rPr>
              <a:t>請點擊</a:t>
            </a:r>
            <a:r>
              <a:rPr lang="en-US" altLang="zh-CN" dirty="0">
                <a:solidFill>
                  <a:schemeClr val="bg1">
                    <a:lumMod val="85000"/>
                  </a:schemeClr>
                </a:solidFill>
                <a:highlight>
                  <a:srgbClr val="353A44"/>
                </a:highlight>
                <a:ea typeface="STKaiti" panose="02010600040101010101" pitchFamily="2" charset="-122"/>
              </a:rPr>
              <a:t>[</a:t>
            </a:r>
            <a:r>
              <a:rPr lang="zh-CN" altLang="en-US" dirty="0">
                <a:solidFill>
                  <a:schemeClr val="bg1">
                    <a:lumMod val="85000"/>
                  </a:schemeClr>
                </a:solidFill>
                <a:highlight>
                  <a:srgbClr val="353A44"/>
                </a:highlight>
                <a:ea typeface="STKaiti" panose="02010600040101010101" pitchFamily="2" charset="-122"/>
              </a:rPr>
              <a:t>這裡</a:t>
            </a:r>
            <a:r>
              <a:rPr lang="en-US" altLang="zh-CN" dirty="0">
                <a:solidFill>
                  <a:schemeClr val="bg1">
                    <a:lumMod val="85000"/>
                  </a:schemeClr>
                </a:solidFill>
                <a:highlight>
                  <a:srgbClr val="353A44"/>
                </a:highlight>
                <a:ea typeface="STKaiti" panose="02010600040101010101" pitchFamily="2" charset="-122"/>
              </a:rPr>
              <a:t>](www.baidu.com)</a:t>
            </a:r>
          </a:p>
          <a:p>
            <a:pPr>
              <a:lnSpc>
                <a:spcPct val="150000"/>
              </a:lnSpc>
            </a:pPr>
            <a:r>
              <a:rPr lang="zh-CN" altLang="en-US" b="0" dirty="0">
                <a:ea typeface="STKaiti" panose="02010600040101010101" pitchFamily="2" charset="-122"/>
                <a:cs typeface="Consolas" panose="020B0609020204030204" pitchFamily="49" charset="0"/>
              </a:rPr>
              <a:t>圖片：</a:t>
            </a:r>
            <a:r>
              <a:rPr lang="en" altLang="zh-CN" b="0" dirty="0">
                <a:ea typeface="STKaiti" panose="02010600040101010101" pitchFamily="2" charset="-122"/>
                <a:cs typeface="Consolas" panose="020B0609020204030204" pitchFamily="49" charset="0"/>
              </a:rPr>
              <a:t>![alt </a:t>
            </a:r>
            <a:r>
              <a:rPr lang="zh-CN" altLang="en-US" b="0" dirty="0">
                <a:ea typeface="STKaiti" panose="02010600040101010101" pitchFamily="2" charset="-122"/>
                <a:cs typeface="Consolas" panose="020B0609020204030204" pitchFamily="49" charset="0"/>
              </a:rPr>
              <a:t>屬性文本</a:t>
            </a:r>
            <a:r>
              <a:rPr lang="en-US" altLang="zh-CN" b="0" dirty="0">
                <a:ea typeface="STKaiti" panose="02010600040101010101" pitchFamily="2" charset="-122"/>
                <a:cs typeface="Consolas" panose="020B0609020204030204" pitchFamily="49" charset="0"/>
              </a:rPr>
              <a:t>](</a:t>
            </a:r>
            <a:r>
              <a:rPr lang="zh-CN" altLang="en-US" b="0" dirty="0">
                <a:ea typeface="STKaiti" panose="02010600040101010101" pitchFamily="2" charset="-122"/>
                <a:cs typeface="Consolas" panose="020B0609020204030204" pitchFamily="49" charset="0"/>
              </a:rPr>
              <a:t>圖片路徑</a:t>
            </a:r>
            <a:r>
              <a:rPr lang="en-US" altLang="zh-CN" b="0" dirty="0">
                <a:ea typeface="STKaiti" panose="02010600040101010101" pitchFamily="2" charset="-122"/>
                <a:cs typeface="Consolas" panose="020B0609020204030204" pitchFamily="49" charset="0"/>
              </a:rPr>
              <a:t>)</a:t>
            </a:r>
          </a:p>
          <a:p>
            <a:pPr lvl="1">
              <a:lnSpc>
                <a:spcPct val="150000"/>
              </a:lnSpc>
            </a:pPr>
            <a:r>
              <a:rPr lang="zh-CN" altLang="en-US" dirty="0">
                <a:ea typeface="STKaiti" panose="02010600040101010101" pitchFamily="2" charset="-122"/>
              </a:rPr>
              <a:t>如要指定圖片寬度高度，需要使用</a:t>
            </a:r>
            <a:r>
              <a:rPr lang="en-US" altLang="zh-CN" dirty="0">
                <a:ea typeface="STKaiti" panose="02010600040101010101" pitchFamily="2" charset="-122"/>
              </a:rPr>
              <a:t>html</a:t>
            </a:r>
            <a:r>
              <a:rPr lang="zh-CN" altLang="en-US" dirty="0">
                <a:ea typeface="STKaiti" panose="02010600040101010101" pitchFamily="2" charset="-122"/>
              </a:rPr>
              <a:t>語言：</a:t>
            </a:r>
            <a:r>
              <a:rPr lang="en" altLang="zh-CN" dirty="0">
                <a:solidFill>
                  <a:schemeClr val="bg1">
                    <a:lumMod val="85000"/>
                  </a:schemeClr>
                </a:solidFill>
                <a:highlight>
                  <a:srgbClr val="353A44"/>
                </a:highlight>
                <a:ea typeface="STKaiti" panose="02010600040101010101" pitchFamily="2" charset="-122"/>
              </a:rPr>
              <a:t>&lt;img src="</a:t>
            </a:r>
            <a:r>
              <a:rPr lang="zh-CN" altLang="en" dirty="0">
                <a:solidFill>
                  <a:schemeClr val="bg1">
                    <a:lumMod val="85000"/>
                  </a:schemeClr>
                </a:solidFill>
                <a:highlight>
                  <a:srgbClr val="353A44"/>
                </a:highlight>
                <a:ea typeface="STKaiti" panose="02010600040101010101" pitchFamily="2" charset="-122"/>
              </a:rPr>
              <a:t>圖片路徑</a:t>
            </a:r>
            <a:r>
              <a:rPr lang="en" altLang="zh-CN" dirty="0">
                <a:solidFill>
                  <a:schemeClr val="bg1">
                    <a:lumMod val="85000"/>
                  </a:schemeClr>
                </a:solidFill>
                <a:highlight>
                  <a:srgbClr val="353A44"/>
                </a:highlight>
                <a:ea typeface="STKaiti" panose="02010600040101010101" pitchFamily="2" charset="-122"/>
              </a:rPr>
              <a:t>" width="50%"&gt;</a:t>
            </a:r>
            <a:endParaRPr lang="en-US" altLang="zh-CN" b="0" dirty="0">
              <a:solidFill>
                <a:schemeClr val="bg1">
                  <a:lumMod val="85000"/>
                </a:schemeClr>
              </a:solidFill>
              <a:highlight>
                <a:srgbClr val="353A44"/>
              </a:highlight>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84</a:t>
            </a:fld>
            <a:endParaRPr lang="en-US" altLang="zh-CN" dirty="0"/>
          </a:p>
        </p:txBody>
      </p:sp>
      <p:pic>
        <p:nvPicPr>
          <p:cNvPr id="6" name="图片 5">
            <a:extLst>
              <a:ext uri="{FF2B5EF4-FFF2-40B4-BE49-F238E27FC236}">
                <a16:creationId xmlns:a16="http://schemas.microsoft.com/office/drawing/2014/main" id="{77B4968C-B1E6-A245-A16E-B297B06BFA16}"/>
              </a:ext>
            </a:extLst>
          </p:cNvPr>
          <p:cNvPicPr>
            <a:picLocks noChangeAspect="1"/>
          </p:cNvPicPr>
          <p:nvPr/>
        </p:nvPicPr>
        <p:blipFill>
          <a:blip r:embed="rId3"/>
          <a:stretch>
            <a:fillRect/>
          </a:stretch>
        </p:blipFill>
        <p:spPr>
          <a:xfrm>
            <a:off x="6920209" y="2348880"/>
            <a:ext cx="1756247" cy="653487"/>
          </a:xfrm>
          <a:prstGeom prst="rect">
            <a:avLst/>
          </a:prstGeom>
        </p:spPr>
      </p:pic>
    </p:spTree>
    <p:extLst>
      <p:ext uri="{BB962C8B-B14F-4D97-AF65-F5344CB8AC3E}">
        <p14:creationId xmlns:p14="http://schemas.microsoft.com/office/powerpoint/2010/main" val="7267340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latin typeface="STKaiti" panose="02010600040101010101" pitchFamily="2" charset="-122"/>
                <a:ea typeface="STKaiti" panose="02010600040101010101" pitchFamily="2" charset="-122"/>
              </a:rPr>
              <a:t>表格</a:t>
            </a:r>
            <a:endParaRPr lang="en-US" altLang="zh-CN" b="0" dirty="0">
              <a:latin typeface="STKaiti" panose="02010600040101010101" pitchFamily="2" charset="-122"/>
              <a:ea typeface="STKaiti" panose="02010600040101010101" pitchFamily="2" charset="-122"/>
            </a:endParaRPr>
          </a:p>
          <a:p>
            <a:pPr>
              <a:lnSpc>
                <a:spcPct val="150000"/>
              </a:lnSpc>
            </a:pPr>
            <a:endParaRPr lang="en-US" altLang="zh-CN" b="0" dirty="0">
              <a:latin typeface="STKaiti" panose="02010600040101010101" pitchFamily="2" charset="-122"/>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85</a:t>
            </a:fld>
            <a:endParaRPr lang="en-US" altLang="zh-CN" dirty="0"/>
          </a:p>
        </p:txBody>
      </p:sp>
      <p:sp>
        <p:nvSpPr>
          <p:cNvPr id="5" name="文本框 4">
            <a:extLst>
              <a:ext uri="{FF2B5EF4-FFF2-40B4-BE49-F238E27FC236}">
                <a16:creationId xmlns:a16="http://schemas.microsoft.com/office/drawing/2014/main" id="{FBC64F67-1684-7C44-AA6B-E06F25C47EAA}"/>
              </a:ext>
            </a:extLst>
          </p:cNvPr>
          <p:cNvSpPr txBox="1"/>
          <p:nvPr/>
        </p:nvSpPr>
        <p:spPr>
          <a:xfrm>
            <a:off x="628650" y="2636912"/>
            <a:ext cx="3916457" cy="1815882"/>
          </a:xfrm>
          <a:prstGeom prst="rect">
            <a:avLst/>
          </a:prstGeom>
          <a:solidFill>
            <a:srgbClr val="353A44"/>
          </a:solidFill>
        </p:spPr>
        <p:txBody>
          <a:bodyPr wrap="none" rtlCol="0">
            <a:spAutoFit/>
          </a:bodyPr>
          <a:lstStyle/>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表頭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表頭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儲存格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儲存格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a:t>
            </a:r>
            <a:endPar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a:p>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儲存格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r>
              <a:rPr lang="zh-CN" altLang="en-US"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 儲存格 </a:t>
            </a:r>
            <a:r>
              <a:rPr lang="en-US" altLang="zh-CN" sz="2800"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rPr>
              <a:t>|</a:t>
            </a:r>
            <a:endParaRPr kumimoji="1" lang="zh-CN" altLang="en-US" sz="2800" b="1" dirty="0">
              <a:solidFill>
                <a:schemeClr val="bg1">
                  <a:lumMod val="85000"/>
                </a:schemeClr>
              </a:solidFill>
              <a:latin typeface="Consolas" panose="020B0609020204030204" pitchFamily="49" charset="0"/>
              <a:ea typeface="STKaiti" panose="02010600040101010101" pitchFamily="2" charset="-122"/>
              <a:cs typeface="Consolas" panose="020B0609020204030204" pitchFamily="49" charset="0"/>
            </a:endParaRPr>
          </a:p>
        </p:txBody>
      </p:sp>
      <p:pic>
        <p:nvPicPr>
          <p:cNvPr id="7" name="图片 6">
            <a:extLst>
              <a:ext uri="{FF2B5EF4-FFF2-40B4-BE49-F238E27FC236}">
                <a16:creationId xmlns:a16="http://schemas.microsoft.com/office/drawing/2014/main" id="{81F92043-E1FD-6445-BC76-AC49E90D922F}"/>
              </a:ext>
            </a:extLst>
          </p:cNvPr>
          <p:cNvPicPr>
            <a:picLocks noChangeAspect="1"/>
          </p:cNvPicPr>
          <p:nvPr/>
        </p:nvPicPr>
        <p:blipFill>
          <a:blip r:embed="rId3"/>
          <a:stretch>
            <a:fillRect/>
          </a:stretch>
        </p:blipFill>
        <p:spPr>
          <a:xfrm>
            <a:off x="4170157" y="2572745"/>
            <a:ext cx="4367442" cy="1944216"/>
          </a:xfrm>
          <a:prstGeom prst="rect">
            <a:avLst/>
          </a:prstGeom>
        </p:spPr>
      </p:pic>
    </p:spTree>
    <p:extLst>
      <p:ext uri="{BB962C8B-B14F-4D97-AF65-F5344CB8AC3E}">
        <p14:creationId xmlns:p14="http://schemas.microsoft.com/office/powerpoint/2010/main" val="4060065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r>
              <a:rPr lang="zh-CN" altLang="en-US" b="0" dirty="0">
                <a:ea typeface="STKaiti" panose="02010600040101010101" pitchFamily="2" charset="-122"/>
                <a:cs typeface="Consolas" panose="020B0609020204030204" pitchFamily="49" charset="0"/>
              </a:rPr>
              <a:t>行內公式</a:t>
            </a:r>
            <a:r>
              <a:rPr lang="en-US" altLang="zh-CN" b="0" dirty="0">
                <a:ea typeface="STKaiti" panose="02010600040101010101" pitchFamily="2" charset="-122"/>
                <a:cs typeface="Consolas" panose="020B0609020204030204" pitchFamily="49" charset="0"/>
              </a:rPr>
              <a:t>:</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$\eta=\frac{</a:t>
            </a:r>
            <a:r>
              <a:rPr lang="en-US" altLang="zh-CN" b="0" dirty="0" err="1">
                <a:solidFill>
                  <a:schemeClr val="bg1">
                    <a:lumMod val="85000"/>
                  </a:schemeClr>
                </a:solidFill>
                <a:highlight>
                  <a:srgbClr val="353A44"/>
                </a:highlight>
                <a:ea typeface="STKaiti" panose="02010600040101010101" pitchFamily="2" charset="-122"/>
                <a:cs typeface="Consolas" panose="020B0609020204030204" pitchFamily="49" charset="0"/>
              </a:rPr>
              <a:t>dy</a:t>
            </a:r>
            <a:r>
              <a:rPr lang="en-US" altLang="zh-CN" b="0" dirty="0">
                <a:solidFill>
                  <a:schemeClr val="bg1">
                    <a:lumMod val="85000"/>
                  </a:schemeClr>
                </a:solidFill>
                <a:highlight>
                  <a:srgbClr val="353A44"/>
                </a:highlight>
                <a:ea typeface="STKaiti" panose="02010600040101010101" pitchFamily="2" charset="-122"/>
                <a:cs typeface="Consolas" panose="020B0609020204030204" pitchFamily="49" charset="0"/>
              </a:rPr>
              <a:t>}{dx}$</a:t>
            </a:r>
          </a:p>
          <a:p>
            <a:pPr marL="0" indent="0">
              <a:lnSpc>
                <a:spcPct val="150000"/>
              </a:lnSpc>
              <a:buNone/>
            </a:pPr>
            <a:r>
              <a:rPr lang="zh-CN" altLang="en-US" b="0" dirty="0">
                <a:ea typeface="STKaiti" panose="02010600040101010101" pitchFamily="2" charset="-122"/>
                <a:cs typeface="Consolas" panose="020B0609020204030204" pitchFamily="49" charset="0"/>
              </a:rPr>
              <a:t>行間公式：</a:t>
            </a:r>
            <a:endParaRPr lang="en-US" altLang="zh-CN" b="0" dirty="0">
              <a:ea typeface="STKaiti" panose="02010600040101010101" pitchFamily="2" charset="-122"/>
              <a:cs typeface="Consolas" panose="020B0609020204030204" pitchFamily="49" charset="0"/>
            </a:endParaRPr>
          </a:p>
          <a:p>
            <a:pPr marL="0" indent="0">
              <a:lnSpc>
                <a:spcPct val="150000"/>
              </a:lnSpc>
              <a:buNone/>
            </a:pPr>
            <a:endParaRPr lang="en-US" altLang="zh-CN" b="0" dirty="0">
              <a:ea typeface="STKaiti" panose="02010600040101010101" pitchFamily="2" charset="-122"/>
              <a:cs typeface="Consolas" panose="020B0609020204030204" pitchFamily="49" charset="0"/>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86</a:t>
            </a:fld>
            <a:endParaRPr lang="en-US" altLang="zh-CN" dirty="0"/>
          </a:p>
        </p:txBody>
      </p:sp>
      <p:sp>
        <p:nvSpPr>
          <p:cNvPr id="8" name="文本框 7">
            <a:extLst>
              <a:ext uri="{FF2B5EF4-FFF2-40B4-BE49-F238E27FC236}">
                <a16:creationId xmlns:a16="http://schemas.microsoft.com/office/drawing/2014/main" id="{6B3E3385-1E17-F84B-9D83-888A163402FF}"/>
              </a:ext>
            </a:extLst>
          </p:cNvPr>
          <p:cNvSpPr txBox="1"/>
          <p:nvPr/>
        </p:nvSpPr>
        <p:spPr>
          <a:xfrm>
            <a:off x="1321478" y="3863278"/>
            <a:ext cx="3057707" cy="2893100"/>
          </a:xfrm>
          <a:prstGeom prst="rect">
            <a:avLst/>
          </a:prstGeom>
          <a:solidFill>
            <a:srgbClr val="353A44"/>
          </a:solidFill>
        </p:spPr>
        <p:txBody>
          <a:bodyPr wrap="square" rtlCol="0">
            <a:spAutoFit/>
          </a:bodyPr>
          <a:lstStyle/>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\begin{</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1 &amp; 2\\</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3 &amp; 4</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\end{</a:t>
            </a:r>
            <a:r>
              <a:rPr kumimoji="1" lang="en-US" altLang="zh-CN" sz="2600" dirty="0" err="1">
                <a:solidFill>
                  <a:schemeClr val="bg1">
                    <a:lumMod val="85000"/>
                  </a:schemeClr>
                </a:solidFill>
                <a:latin typeface="Consolas" panose="020B0609020204030204" pitchFamily="49" charset="0"/>
                <a:cs typeface="Consolas" panose="020B0609020204030204" pitchFamily="49" charset="0"/>
              </a:rPr>
              <a:t>bmatrix</a:t>
            </a:r>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p>
          <a:p>
            <a:r>
              <a:rPr kumimoji="1" lang="en-US" altLang="zh-CN" sz="2600" dirty="0">
                <a:solidFill>
                  <a:schemeClr val="bg1">
                    <a:lumMod val="85000"/>
                  </a:schemeClr>
                </a:solidFill>
                <a:latin typeface="Consolas" panose="020B0609020204030204" pitchFamily="49" charset="0"/>
                <a:cs typeface="Consolas" panose="020B0609020204030204" pitchFamily="49" charset="0"/>
              </a:rPr>
              <a:t>$$</a:t>
            </a:r>
            <a:endParaRPr kumimoji="1" lang="zh-CN" altLang="en-US" sz="2600" dirty="0">
              <a:solidFill>
                <a:schemeClr val="bg1">
                  <a:lumMod val="85000"/>
                </a:schemeClr>
              </a:solidFill>
              <a:latin typeface="Consolas" panose="020B0609020204030204" pitchFamily="49" charset="0"/>
              <a:cs typeface="Consolas" panose="020B0609020204030204" pitchFamily="49" charset="0"/>
            </a:endParaRPr>
          </a:p>
        </p:txBody>
      </p:sp>
      <p:pic>
        <p:nvPicPr>
          <p:cNvPr id="10" name="图片 9">
            <a:extLst>
              <a:ext uri="{FF2B5EF4-FFF2-40B4-BE49-F238E27FC236}">
                <a16:creationId xmlns:a16="http://schemas.microsoft.com/office/drawing/2014/main" id="{C8FEA28B-EED2-8248-9C9B-03F7A4FFC1A6}"/>
              </a:ext>
            </a:extLst>
          </p:cNvPr>
          <p:cNvPicPr>
            <a:picLocks noChangeAspect="1"/>
          </p:cNvPicPr>
          <p:nvPr/>
        </p:nvPicPr>
        <p:blipFill>
          <a:blip r:embed="rId3"/>
          <a:stretch>
            <a:fillRect/>
          </a:stretch>
        </p:blipFill>
        <p:spPr>
          <a:xfrm>
            <a:off x="6521450" y="2420888"/>
            <a:ext cx="2457664" cy="720080"/>
          </a:xfrm>
          <a:prstGeom prst="rect">
            <a:avLst/>
          </a:prstGeom>
        </p:spPr>
      </p:pic>
      <p:pic>
        <p:nvPicPr>
          <p:cNvPr id="11" name="图片 10">
            <a:extLst>
              <a:ext uri="{FF2B5EF4-FFF2-40B4-BE49-F238E27FC236}">
                <a16:creationId xmlns:a16="http://schemas.microsoft.com/office/drawing/2014/main" id="{DC87BAFC-7631-514A-AEFA-F73A4D13988A}"/>
              </a:ext>
            </a:extLst>
          </p:cNvPr>
          <p:cNvPicPr>
            <a:picLocks noChangeAspect="1"/>
          </p:cNvPicPr>
          <p:nvPr/>
        </p:nvPicPr>
        <p:blipFill>
          <a:blip r:embed="rId4"/>
          <a:stretch>
            <a:fillRect/>
          </a:stretch>
        </p:blipFill>
        <p:spPr>
          <a:xfrm>
            <a:off x="5076057" y="3849504"/>
            <a:ext cx="3168352" cy="2072192"/>
          </a:xfrm>
          <a:prstGeom prst="rect">
            <a:avLst/>
          </a:prstGeom>
        </p:spPr>
      </p:pic>
    </p:spTree>
    <p:extLst>
      <p:ext uri="{BB962C8B-B14F-4D97-AF65-F5344CB8AC3E}">
        <p14:creationId xmlns:p14="http://schemas.microsoft.com/office/powerpoint/2010/main" val="13004163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5045"/>
            <a:ext cx="7886700" cy="1325563"/>
          </a:xfrm>
        </p:spPr>
        <p:txBody>
          <a:bodyPr/>
          <a:lstStyle/>
          <a:p>
            <a:r>
              <a:rPr kumimoji="1" lang="en-US" altLang="zh-CN" dirty="0"/>
              <a:t>Md</a:t>
            </a:r>
            <a:r>
              <a:rPr kumimoji="1" lang="zh-CN" altLang="en-US" dirty="0"/>
              <a:t>基本語法</a:t>
            </a:r>
          </a:p>
        </p:txBody>
      </p:sp>
      <p:sp>
        <p:nvSpPr>
          <p:cNvPr id="3" name="内容占位符 2"/>
          <p:cNvSpPr>
            <a:spLocks noGrp="1"/>
          </p:cNvSpPr>
          <p:nvPr>
            <p:ph idx="1"/>
          </p:nvPr>
        </p:nvSpPr>
        <p:spPr/>
        <p:txBody>
          <a:bodyPr>
            <a:normAutofit/>
          </a:bodyPr>
          <a:lstStyle/>
          <a:p>
            <a:pPr>
              <a:lnSpc>
                <a:spcPct val="150000"/>
              </a:lnSpc>
            </a:pPr>
            <a:r>
              <a:rPr lang="zh-CN" altLang="en-US" b="0" dirty="0">
                <a:ea typeface="STKaiti" panose="02010600040101010101" pitchFamily="2" charset="-122"/>
                <a:cs typeface="Consolas" panose="020B0609020204030204" pitchFamily="49" charset="0"/>
              </a:rPr>
              <a:t>更多</a:t>
            </a:r>
            <a:endParaRPr lang="en-US" altLang="zh-CN" b="0" dirty="0">
              <a:ea typeface="STKaiti" panose="02010600040101010101" pitchFamily="2" charset="-122"/>
              <a:cs typeface="Consolas" panose="020B0609020204030204" pitchFamily="49" charset="0"/>
            </a:endParaRPr>
          </a:p>
          <a:p>
            <a:pPr lvl="1">
              <a:lnSpc>
                <a:spcPct val="150000"/>
              </a:lnSpc>
            </a:pPr>
            <a:r>
              <a:rPr lang="zh-CN" altLang="en-US" dirty="0">
                <a:ea typeface="STKaiti" panose="02010600040101010101" pitchFamily="2" charset="-122"/>
              </a:rPr>
              <a:t>支持</a:t>
            </a:r>
            <a:r>
              <a:rPr lang="en-US" altLang="zh-CN" dirty="0">
                <a:ea typeface="STKaiti" panose="02010600040101010101" pitchFamily="2" charset="-122"/>
              </a:rPr>
              <a:t>HTML</a:t>
            </a:r>
            <a:r>
              <a:rPr lang="zh-CN" altLang="en-US" dirty="0">
                <a:ea typeface="STKaiti" panose="02010600040101010101" pitchFamily="2" charset="-122"/>
              </a:rPr>
              <a:t>代碼</a:t>
            </a:r>
            <a:endParaRPr lang="en-US" altLang="zh-CN" dirty="0">
              <a:ea typeface="STKaiti" panose="02010600040101010101" pitchFamily="2" charset="-122"/>
            </a:endParaRPr>
          </a:p>
          <a:p>
            <a:pPr lvl="1">
              <a:lnSpc>
                <a:spcPct val="150000"/>
              </a:lnSpc>
            </a:pPr>
            <a:r>
              <a:rPr lang="zh-CN" altLang="en-US" dirty="0">
                <a:ea typeface="STKaiti" panose="02010600040101010101" pitchFamily="2" charset="-122"/>
              </a:rPr>
              <a:t>甚至可以在</a:t>
            </a:r>
            <a:r>
              <a:rPr lang="en-US" altLang="zh-CN" dirty="0" err="1">
                <a:ea typeface="STKaiti" panose="02010600040101010101" pitchFamily="2" charset="-122"/>
              </a:rPr>
              <a:t>typora</a:t>
            </a:r>
            <a:r>
              <a:rPr lang="zh-CN" altLang="en-US" dirty="0">
                <a:ea typeface="STKaiti" panose="02010600040101010101" pitchFamily="2" charset="-122"/>
              </a:rPr>
              <a:t>中直接畫流程圖、</a:t>
            </a:r>
            <a:r>
              <a:rPr lang="en-US" altLang="zh-CN" dirty="0">
                <a:ea typeface="STKaiti" panose="02010600040101010101" pitchFamily="2" charset="-122"/>
              </a:rPr>
              <a:t>UML</a:t>
            </a:r>
            <a:r>
              <a:rPr lang="zh-CN" altLang="en-US" dirty="0">
                <a:ea typeface="STKaiti" panose="02010600040101010101" pitchFamily="2" charset="-122"/>
              </a:rPr>
              <a:t>圖、甘特圖等圖形</a:t>
            </a:r>
            <a:endParaRPr lang="en-US" altLang="zh-CN" dirty="0">
              <a:ea typeface="STKaiti" panose="02010600040101010101" pitchFamily="2" charset="-122"/>
            </a:endParaRPr>
          </a:p>
          <a:p>
            <a:pPr lvl="1">
              <a:lnSpc>
                <a:spcPct val="150000"/>
              </a:lnSpc>
            </a:pPr>
            <a:r>
              <a:rPr lang="zh-CN" altLang="en-US" b="0" dirty="0">
                <a:ea typeface="STKaiti" panose="02010600040101010101" pitchFamily="2" charset="-122"/>
              </a:rPr>
              <a:t>自行探索</a:t>
            </a:r>
            <a:endParaRPr lang="en-US" altLang="zh-CN" b="0" dirty="0">
              <a:ea typeface="STKaiti"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t>87</a:t>
            </a:fld>
            <a:endParaRPr lang="en-US" altLang="zh-CN" dirty="0"/>
          </a:p>
        </p:txBody>
      </p:sp>
    </p:spTree>
    <p:extLst>
      <p:ext uri="{BB962C8B-B14F-4D97-AF65-F5344CB8AC3E}">
        <p14:creationId xmlns:p14="http://schemas.microsoft.com/office/powerpoint/2010/main" val="9588304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
        <p:nvSpPr>
          <p:cNvPr id="2" name="灯片编号占位符 1"/>
          <p:cNvSpPr>
            <a:spLocks noGrp="1"/>
          </p:cNvSpPr>
          <p:nvPr>
            <p:ph type="sldNum" sz="quarter" idx="12"/>
          </p:nvPr>
        </p:nvSpPr>
        <p:spPr/>
        <p:txBody>
          <a:bodyPr/>
          <a:lstStyle/>
          <a:p>
            <a:pPr>
              <a:defRPr/>
            </a:pPr>
            <a:fld id="{E5375CB7-C50A-49C3-BF10-448E10BBECBB}" type="slidenum">
              <a:rPr lang="en-US" altLang="zh-CN"/>
              <a:t>88</a:t>
            </a:fld>
            <a:endParaRPr lang="en-US" altLang="zh-CN" dirty="0"/>
          </a:p>
        </p:txBody>
      </p:sp>
    </p:spTree>
    <p:extLst>
      <p:ext uri="{BB962C8B-B14F-4D97-AF65-F5344CB8AC3E}">
        <p14:creationId xmlns:p14="http://schemas.microsoft.com/office/powerpoint/2010/main" val="18412995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DE4FE-508A-47CF-AB57-CEB1DABC7BB6}"/>
              </a:ext>
            </a:extLst>
          </p:cNvPr>
          <p:cNvSpPr>
            <a:spLocks noGrp="1"/>
          </p:cNvSpPr>
          <p:nvPr>
            <p:ph type="title"/>
          </p:nvPr>
        </p:nvSpPr>
        <p:spPr/>
        <p:txBody>
          <a:bodyPr/>
          <a:lstStyle/>
          <a:p>
            <a:r>
              <a:rPr lang="zh-CN" altLang="en-US" dirty="0"/>
              <a:t>基礎知識</a:t>
            </a:r>
          </a:p>
        </p:txBody>
      </p:sp>
      <p:sp>
        <p:nvSpPr>
          <p:cNvPr id="3" name="内容占位符 2">
            <a:extLst>
              <a:ext uri="{FF2B5EF4-FFF2-40B4-BE49-F238E27FC236}">
                <a16:creationId xmlns:a16="http://schemas.microsoft.com/office/drawing/2014/main" id="{AC54F701-098B-419F-914F-073CAFB94C71}"/>
              </a:ext>
            </a:extLst>
          </p:cNvPr>
          <p:cNvSpPr>
            <a:spLocks noGrp="1"/>
          </p:cNvSpPr>
          <p:nvPr>
            <p:ph idx="1"/>
          </p:nvPr>
        </p:nvSpPr>
        <p:spPr/>
        <p:txBody>
          <a:bodyPr/>
          <a:lstStyle/>
          <a:p>
            <a:r>
              <a:rPr lang="zh-CN" altLang="en-US" dirty="0"/>
              <a:t>函數參數的缺省值</a:t>
            </a:r>
            <a:endParaRPr lang="en-US" altLang="zh-CN" dirty="0"/>
          </a:p>
          <a:p>
            <a:pPr lvl="1"/>
            <a:r>
              <a:rPr lang="zh-CN" altLang="en-US" dirty="0"/>
              <a:t>缺省值必須是最後一個參數</a:t>
            </a:r>
            <a:endParaRPr lang="en-US" altLang="zh-CN" dirty="0"/>
          </a:p>
          <a:p>
            <a:pPr lvl="1"/>
            <a:r>
              <a:rPr lang="zh-CN" altLang="en-US" dirty="0"/>
              <a:t>參數順序：先放無缺省值的，再放有缺省值的</a:t>
            </a:r>
            <a:endParaRPr lang="en-US" altLang="zh-CN" dirty="0"/>
          </a:p>
          <a:p>
            <a:pPr lvl="2"/>
            <a:r>
              <a:rPr lang="en-US" altLang="zh-CN" sz="2000" dirty="0">
                <a:solidFill>
                  <a:srgbClr val="C00000"/>
                </a:solidFill>
              </a:rPr>
              <a:t>void</a:t>
            </a:r>
            <a:r>
              <a:rPr lang="zh-CN" altLang="en-US" sz="2000" dirty="0"/>
              <a:t> </a:t>
            </a:r>
            <a:r>
              <a:rPr lang="en-US" altLang="zh-CN" sz="2000" dirty="0"/>
              <a:t>print(</a:t>
            </a:r>
            <a:r>
              <a:rPr lang="en-US" altLang="zh-CN" sz="2000" dirty="0">
                <a:solidFill>
                  <a:srgbClr val="C00000"/>
                </a:solidFill>
              </a:rPr>
              <a:t>char</a:t>
            </a:r>
            <a:r>
              <a:rPr lang="zh-CN" altLang="en-US" sz="2000" dirty="0"/>
              <a:t>* </a:t>
            </a:r>
            <a:r>
              <a:rPr lang="en-US" altLang="zh-CN" sz="2000" dirty="0"/>
              <a:t>name,</a:t>
            </a:r>
            <a:r>
              <a:rPr lang="zh-CN" altLang="en-US" sz="2000" dirty="0"/>
              <a:t> </a:t>
            </a:r>
            <a:r>
              <a:rPr lang="en-US" altLang="zh-CN" sz="2000" dirty="0">
                <a:solidFill>
                  <a:srgbClr val="C00000"/>
                </a:solidFill>
              </a:rPr>
              <a:t>int</a:t>
            </a:r>
            <a:r>
              <a:rPr lang="zh-CN" altLang="en-US" sz="2000" dirty="0"/>
              <a:t> </a:t>
            </a:r>
            <a:r>
              <a:rPr lang="en-US" altLang="zh-CN" sz="2000" dirty="0"/>
              <a:t>score=0,</a:t>
            </a:r>
            <a:r>
              <a:rPr lang="zh-CN" altLang="en-US" sz="2000" dirty="0"/>
              <a:t> </a:t>
            </a:r>
            <a:r>
              <a:rPr lang="en-US" altLang="zh-CN" sz="2000" dirty="0">
                <a:solidFill>
                  <a:srgbClr val="C00000"/>
                </a:solidFill>
              </a:rPr>
              <a:t>char</a:t>
            </a:r>
            <a:r>
              <a:rPr lang="zh-CN" altLang="en-US" sz="2000" dirty="0"/>
              <a:t>* </a:t>
            </a:r>
            <a:r>
              <a:rPr lang="en-US" altLang="zh-CN" sz="2000" dirty="0"/>
              <a:t>msg=</a:t>
            </a:r>
            <a:r>
              <a:rPr lang="en-US" altLang="zh-CN" sz="2000" dirty="0">
                <a:solidFill>
                  <a:schemeClr val="tx1"/>
                </a:solidFill>
              </a:rPr>
              <a:t>"pass"</a:t>
            </a:r>
            <a:r>
              <a:rPr lang="en-US" altLang="zh-CN" sz="2000" dirty="0"/>
              <a:t>)</a:t>
            </a:r>
          </a:p>
          <a:p>
            <a:pPr lvl="1"/>
            <a:r>
              <a:rPr lang="zh-CN" altLang="en-US" dirty="0"/>
              <a:t>缺省值導致函式呼叫二義性</a:t>
            </a:r>
          </a:p>
        </p:txBody>
      </p:sp>
      <p:sp>
        <p:nvSpPr>
          <p:cNvPr id="4" name="文本框 3">
            <a:extLst>
              <a:ext uri="{FF2B5EF4-FFF2-40B4-BE49-F238E27FC236}">
                <a16:creationId xmlns:a16="http://schemas.microsoft.com/office/drawing/2014/main" id="{733EBB1B-D4C3-433C-AAA2-CE8F5F6ADF03}"/>
              </a:ext>
            </a:extLst>
          </p:cNvPr>
          <p:cNvSpPr txBox="1"/>
          <p:nvPr/>
        </p:nvSpPr>
        <p:spPr>
          <a:xfrm>
            <a:off x="1096194" y="3948333"/>
            <a:ext cx="8047806" cy="2616101"/>
          </a:xfrm>
          <a:prstGeom prst="rect">
            <a:avLst/>
          </a:prstGeom>
          <a:noFill/>
        </p:spPr>
        <p:txBody>
          <a:bodyPr wrap="square" rtlCol="0">
            <a:spAutoFit/>
          </a:bodyPr>
          <a:lstStyle/>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r>
              <a:rPr lang="en-US" altLang="zh-CN" sz="1600" b="1" dirty="0" err="1">
                <a:solidFill>
                  <a:srgbClr val="FF0000"/>
                </a:solidFill>
                <a:latin typeface="Consolas" panose="020B0609020204030204" pitchFamily="49" charset="0"/>
              </a:rPr>
              <a:t>int</a:t>
            </a:r>
            <a:r>
              <a:rPr lang="en-US" altLang="zh-CN" sz="1600" b="1" dirty="0">
                <a:solidFill>
                  <a:srgbClr val="FF0000"/>
                </a:solidFill>
                <a:latin typeface="Consolas" panose="020B0609020204030204" pitchFamily="49" charset="0"/>
              </a:rPr>
              <a:t> b=1</a:t>
            </a:r>
            <a:r>
              <a:rPr lang="en-US" altLang="zh-CN" sz="1600" b="1" dirty="0">
                <a:latin typeface="Consolas" panose="020B0609020204030204" pitchFamily="49" charset="0"/>
              </a:rPr>
              <a: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 b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C00000"/>
                </a:solidFill>
                <a:latin typeface="Consolas" panose="020B0609020204030204" pitchFamily="49" charset="0"/>
              </a:rPr>
              <a:t>void</a:t>
            </a:r>
            <a:r>
              <a:rPr lang="en-US" altLang="zh-CN" sz="1600" b="1" dirty="0">
                <a:latin typeface="Consolas" panose="020B0609020204030204" pitchFamily="49" charset="0"/>
              </a:rPr>
              <a:t> fun(</a:t>
            </a:r>
            <a:r>
              <a:rPr lang="en-US" altLang="zh-CN" sz="1600" b="1" dirty="0" err="1">
                <a:solidFill>
                  <a:srgbClr val="C00000"/>
                </a:solidFill>
                <a:latin typeface="Consolas" panose="020B0609020204030204" pitchFamily="49" charset="0"/>
              </a:rPr>
              <a:t>int</a:t>
            </a:r>
            <a:r>
              <a:rPr lang="en-US" altLang="zh-CN" sz="1600" b="1" dirty="0">
                <a:latin typeface="Consolas" panose="020B0609020204030204" pitchFamily="49" charset="0"/>
              </a:rPr>
              <a:t> a) {</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a:t>
            </a:r>
          </a:p>
          <a:p>
            <a:endParaRPr lang="en-US" altLang="zh-CN" sz="1600" b="1" dirty="0">
              <a:latin typeface="Consolas" panose="020B0609020204030204" pitchFamily="49" charset="0"/>
            </a:endParaRPr>
          </a:p>
          <a:p>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測試代碼</a:t>
            </a:r>
            <a:endParaRPr lang="en-US" altLang="zh-CN" sz="1600" b="1" dirty="0">
              <a:solidFill>
                <a:srgbClr val="008000"/>
              </a:solidFill>
              <a:latin typeface="Consolas" panose="020B0609020204030204" pitchFamily="49" charset="0"/>
            </a:endParaRPr>
          </a:p>
          <a:p>
            <a:r>
              <a:rPr lang="en-US" altLang="zh-CN" sz="1600" b="1" dirty="0">
                <a:latin typeface="Consolas" panose="020B0609020204030204" pitchFamily="49" charset="0"/>
              </a:rPr>
              <a:t>fun(2);</a:t>
            </a:r>
            <a:r>
              <a:rPr lang="en-US" altLang="zh-CN" sz="1600" b="1" dirty="0">
                <a:solidFill>
                  <a:srgbClr val="008000"/>
                </a:solidFill>
                <a:latin typeface="Consolas" panose="020B0609020204030204" pitchFamily="49" charset="0"/>
              </a:rPr>
              <a:t>//</a:t>
            </a:r>
            <a:r>
              <a:rPr lang="zh-CN" altLang="en-US" sz="1600" b="1" dirty="0">
                <a:solidFill>
                  <a:srgbClr val="008000"/>
                </a:solidFill>
                <a:latin typeface="Consolas" panose="020B0609020204030204" pitchFamily="49" charset="0"/>
              </a:rPr>
              <a:t>編譯器不知道該調用第一個還是第二個函數</a:t>
            </a:r>
          </a:p>
        </p:txBody>
      </p:sp>
    </p:spTree>
    <p:extLst>
      <p:ext uri="{BB962C8B-B14F-4D97-AF65-F5344CB8AC3E}">
        <p14:creationId xmlns:p14="http://schemas.microsoft.com/office/powerpoint/2010/main" val="1889925717"/>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17138</TotalTime>
  <Words>11051</Words>
  <Application>Microsoft Office PowerPoint</Application>
  <PresentationFormat>Apresentação no Ecrã (4:3)</PresentationFormat>
  <Paragraphs>989</Paragraphs>
  <Slides>88</Slides>
  <Notes>45</Notes>
  <HiddenSlides>0</HiddenSlides>
  <MMClips>0</MMClips>
  <ScaleCrop>false</ScaleCrop>
  <HeadingPairs>
    <vt:vector size="6" baseType="variant">
      <vt:variant>
        <vt:lpstr>Tipos de letra usados</vt:lpstr>
      </vt:variant>
      <vt:variant>
        <vt:i4>11</vt:i4>
      </vt:variant>
      <vt:variant>
        <vt:lpstr>Tema</vt:lpstr>
      </vt:variant>
      <vt:variant>
        <vt:i4>1</vt:i4>
      </vt:variant>
      <vt:variant>
        <vt:lpstr>Títulos dos diapositivos</vt:lpstr>
      </vt:variant>
      <vt:variant>
        <vt:i4>88</vt:i4>
      </vt:variant>
    </vt:vector>
  </HeadingPairs>
  <TitlesOfParts>
    <vt:vector size="100" baseType="lpstr">
      <vt:lpstr>Menlo-Regular</vt:lpstr>
      <vt:lpstr>微软雅黑</vt:lpstr>
      <vt:lpstr>微软雅黑</vt:lpstr>
      <vt:lpstr>STKaiti</vt:lpstr>
      <vt:lpstr>STKaiti</vt:lpstr>
      <vt:lpstr>Arial</vt:lpstr>
      <vt:lpstr>Calibri</vt:lpstr>
      <vt:lpstr>Calibri Light</vt:lpstr>
      <vt:lpstr>Consolas</vt:lpstr>
      <vt:lpstr>Courier New</vt:lpstr>
      <vt:lpstr>Wingdings</vt:lpstr>
      <vt:lpstr>Office Theme</vt:lpstr>
      <vt:lpstr>課程複習與實用技巧</vt:lpstr>
      <vt:lpstr>本講內容題要</vt:lpstr>
      <vt:lpstr>基礎知識</vt:lpstr>
      <vt:lpstr>基礎知識</vt:lpstr>
      <vt:lpstr>基礎知識</vt:lpstr>
      <vt:lpstr>基礎知識</vt:lpstr>
      <vt:lpstr>基礎知識</vt:lpstr>
      <vt:lpstr>基礎知識</vt:lpstr>
      <vt:lpstr>基礎知識</vt:lpstr>
      <vt:lpstr>基礎知識</vt:lpstr>
      <vt:lpstr>類和物件基礎</vt:lpstr>
      <vt:lpstr>類和物件基礎</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創建與銷毀</vt:lpstr>
      <vt:lpstr>類和物件基礎 – 引用與複製</vt:lpstr>
      <vt:lpstr>類和物件基礎 – 引用與複製</vt:lpstr>
      <vt:lpstr>類和物件基礎 – 引用與複製</vt:lpstr>
      <vt:lpstr>類和物件基礎 – 引用與複製</vt:lpstr>
      <vt:lpstr>類和物件基礎 – 引用與複製</vt:lpstr>
      <vt:lpstr>類和物件基礎 – 組合與繼承</vt:lpstr>
      <vt:lpstr>類和物件基礎 – 組合與繼承</vt:lpstr>
      <vt:lpstr>類和物件基礎 – 組合與繼承</vt:lpstr>
      <vt:lpstr>類和物件基礎 – 組合與繼承</vt:lpstr>
      <vt:lpstr>類和物件基礎 – 虛函數</vt:lpstr>
      <vt:lpstr>類和物件基礎 – 虛函數</vt:lpstr>
      <vt:lpstr>類和物件基礎 – 虛函數</vt:lpstr>
      <vt:lpstr>類和物件基礎 – 虛函數</vt:lpstr>
      <vt:lpstr>類和物件基礎 – 虛函數</vt:lpstr>
      <vt:lpstr>類和物件基礎 – 抽象類別</vt:lpstr>
      <vt:lpstr>類和物件基礎 – 類型轉換</vt:lpstr>
      <vt:lpstr>類和物件基礎 – 模板</vt:lpstr>
      <vt:lpstr>類和物件基礎 – 模板</vt:lpstr>
      <vt:lpstr>Git、BASH腳本、Markdown語法簡介</vt:lpstr>
      <vt:lpstr>目錄</vt:lpstr>
      <vt:lpstr>什麼是git？</vt:lpstr>
      <vt:lpstr>Apresentação do PowerPoint</vt:lpstr>
      <vt:lpstr>版本控制軟體</vt:lpstr>
      <vt:lpstr>為什麼用git？</vt:lpstr>
      <vt:lpstr>從git repository開始</vt:lpstr>
      <vt:lpstr>從git repository開始</vt:lpstr>
      <vt:lpstr>從git repository開始</vt:lpstr>
      <vt:lpstr>從git repository開始</vt:lpstr>
      <vt:lpstr>從git repository開始</vt:lpstr>
      <vt:lpstr>從git repository開始</vt:lpstr>
      <vt:lpstr>從git repository開始</vt:lpstr>
      <vt:lpstr>從git repository開始</vt:lpstr>
      <vt:lpstr>遠程repository</vt:lpstr>
      <vt:lpstr>遠程repository</vt:lpstr>
      <vt:lpstr>遠程repository</vt:lpstr>
      <vt:lpstr>遠程repository</vt:lpstr>
      <vt:lpstr>Git常用命令</vt:lpstr>
      <vt:lpstr>Git常用命令</vt:lpstr>
      <vt:lpstr>創建遠程repo的命令解釋</vt:lpstr>
      <vt:lpstr>更多資源</vt:lpstr>
      <vt:lpstr>BASH腳本</vt:lpstr>
      <vt:lpstr>什麼是BASH腳本</vt:lpstr>
      <vt:lpstr>BASH腳本示例</vt:lpstr>
      <vt:lpstr>BASH基本語法</vt:lpstr>
      <vt:lpstr>BASH基本語法</vt:lpstr>
      <vt:lpstr>BASH基本語法</vt:lpstr>
      <vt:lpstr>BASH基本語法</vt:lpstr>
      <vt:lpstr>BASH基本語法</vt:lpstr>
      <vt:lpstr>BASH基本語法</vt:lpstr>
      <vt:lpstr>BASH基本語法</vt:lpstr>
      <vt:lpstr>BASH</vt:lpstr>
      <vt:lpstr>Markdown</vt:lpstr>
      <vt:lpstr>什麼是Markdown？</vt:lpstr>
      <vt:lpstr>Md編輯器推薦</vt:lpstr>
      <vt:lpstr>Md基本語法</vt:lpstr>
      <vt:lpstr>Md基本語法</vt:lpstr>
      <vt:lpstr>Md基本語法</vt:lpstr>
      <vt:lpstr>Md基本語法</vt:lpstr>
      <vt:lpstr>Md基本語法</vt:lpstr>
      <vt:lpstr>Md基本語法</vt:lpstr>
      <vt:lpstr>Md基本語法</vt:lpstr>
      <vt:lpstr>Md基本語法</vt:lpstr>
      <vt:lpstr>結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Terry C.</cp:lastModifiedBy>
  <cp:revision>2886</cp:revision>
  <dcterms:created xsi:type="dcterms:W3CDTF">2002-09-18T00:55:13Z</dcterms:created>
  <dcterms:modified xsi:type="dcterms:W3CDTF">2024-05-14T05:34:32Z</dcterms:modified>
</cp:coreProperties>
</file>