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438" r:id="rId2"/>
    <p:sldId id="342" r:id="rId3"/>
    <p:sldId id="320" r:id="rId4"/>
    <p:sldId id="261" r:id="rId5"/>
    <p:sldId id="366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311" r:id="rId14"/>
    <p:sldId id="319" r:id="rId15"/>
    <p:sldId id="313" r:id="rId16"/>
    <p:sldId id="275" r:id="rId17"/>
    <p:sldId id="276" r:id="rId18"/>
    <p:sldId id="277" r:id="rId19"/>
    <p:sldId id="339" r:id="rId20"/>
    <p:sldId id="278" r:id="rId21"/>
    <p:sldId id="279" r:id="rId22"/>
    <p:sldId id="380" r:id="rId23"/>
    <p:sldId id="314" r:id="rId24"/>
    <p:sldId id="359" r:id="rId25"/>
    <p:sldId id="280" r:id="rId26"/>
    <p:sldId id="281" r:id="rId27"/>
    <p:sldId id="296" r:id="rId28"/>
    <p:sldId id="326" r:id="rId29"/>
    <p:sldId id="297" r:id="rId30"/>
    <p:sldId id="298" r:id="rId31"/>
    <p:sldId id="299" r:id="rId32"/>
    <p:sldId id="300" r:id="rId33"/>
    <p:sldId id="324" r:id="rId34"/>
    <p:sldId id="332" r:id="rId35"/>
    <p:sldId id="301" r:id="rId36"/>
    <p:sldId id="302" r:id="rId37"/>
    <p:sldId id="303" r:id="rId38"/>
    <p:sldId id="335" r:id="rId39"/>
    <p:sldId id="330" r:id="rId40"/>
    <p:sldId id="376" r:id="rId41"/>
    <p:sldId id="336" r:id="rId42"/>
    <p:sldId id="312" r:id="rId43"/>
    <p:sldId id="334" r:id="rId44"/>
    <p:sldId id="360" r:id="rId45"/>
    <p:sldId id="377" r:id="rId46"/>
    <p:sldId id="284" r:id="rId47"/>
    <p:sldId id="341" r:id="rId48"/>
    <p:sldId id="340" r:id="rId49"/>
    <p:sldId id="285" r:id="rId50"/>
    <p:sldId id="286" r:id="rId51"/>
    <p:sldId id="288" r:id="rId52"/>
    <p:sldId id="289" r:id="rId53"/>
    <p:sldId id="290" r:id="rId54"/>
    <p:sldId id="309" r:id="rId55"/>
    <p:sldId id="331" r:id="rId56"/>
    <p:sldId id="294" r:id="rId57"/>
    <p:sldId id="371" r:id="rId58"/>
    <p:sldId id="372" r:id="rId59"/>
    <p:sldId id="373" r:id="rId60"/>
    <p:sldId id="378" r:id="rId61"/>
    <p:sldId id="374" r:id="rId62"/>
    <p:sldId id="375" r:id="rId63"/>
    <p:sldId id="379" r:id="rId64"/>
    <p:sldId id="345" r:id="rId65"/>
    <p:sldId id="361" r:id="rId66"/>
    <p:sldId id="321" r:id="rId67"/>
    <p:sldId id="370" r:id="rId68"/>
    <p:sldId id="266" r:id="rId69"/>
    <p:sldId id="316" r:id="rId70"/>
    <p:sldId id="347" r:id="rId71"/>
    <p:sldId id="325" r:id="rId72"/>
    <p:sldId id="351" r:id="rId73"/>
    <p:sldId id="367" r:id="rId74"/>
    <p:sldId id="369" r:id="rId75"/>
    <p:sldId id="349" r:id="rId76"/>
    <p:sldId id="343" r:id="rId77"/>
    <p:sldId id="267" r:id="rId78"/>
    <p:sldId id="357" r:id="rId79"/>
    <p:sldId id="352" r:id="rId80"/>
    <p:sldId id="295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78980" autoAdjust="0"/>
  </p:normalViewPr>
  <p:slideViewPr>
    <p:cSldViewPr snapToGrid="0">
      <p:cViewPr varScale="1">
        <p:scale>
          <a:sx n="68" d="100"/>
          <a:sy n="68" d="100"/>
        </p:scale>
        <p:origin x="1479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****補充使用這些類的客戶代碼：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3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到了一定程度之後，可能會造成陣列的整體移動，導致所有的記憶體位址發生改變。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07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3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 err="1"/>
              <a:t>vec.end</a:t>
            </a:r>
            <a:r>
              <a:rPr kumimoji="1" lang="en-US" altLang="zh-CN" dirty="0"/>
              <a:t>()</a:t>
            </a:r>
            <a:r>
              <a:rPr kumimoji="1" lang="zh-CN" altLang="en-US" dirty="0"/>
              <a:t>為最後一個元素之後一位置的</a:t>
            </a:r>
            <a:r>
              <a:rPr kumimoji="1" lang="zh-CN" altLang="pt-PT" dirty="0"/>
              <a:t>迭代</a:t>
            </a:r>
            <a:r>
              <a:rPr kumimoji="1" lang="zh-CN" altLang="en-US" dirty="0"/>
              <a:t>器</a:t>
            </a:r>
            <a:endParaRPr kumimoji="1" lang="en-US" altLang="zh-CN" dirty="0"/>
          </a:p>
          <a:p>
            <a:r>
              <a:rPr kumimoji="1" lang="en-US" altLang="zh-CN" dirty="0"/>
              <a:t>【A】</a:t>
            </a:r>
            <a:r>
              <a:rPr kumimoji="1" lang="zh-CN" altLang="en-US" dirty="0"/>
              <a:t>注意，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答案是錯的。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09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函數物件：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00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多數操作複雜度為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底層實現是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雙向鏈表，下標訪問複雜度為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下標訪問時如果元素不存在，則創建對應元素。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5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下標訪問複雜度為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插入刪除複雜度為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尾部插入平均複雜度為</a:t>
            </a:r>
            <a:r>
              <a:rPr kumimoji="1" lang="en-US" altLang="zh-CN" dirty="0"/>
              <a:t>O(1)</a:t>
            </a:r>
            <a:r>
              <a:rPr kumimoji="1" lang="zh-CN" altLang="en-US" dirty="0"/>
              <a:t>，頭部為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具體的例子（即不允許的情況）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8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這一頁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54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具體的例子（即不允許的情況）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40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****補充使用這些類的客戶代碼：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22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4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4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89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1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06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這一頁要表達的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是什麼？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8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紅色部分是我們課程涉及的內容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6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刪除：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創建：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返回右值引用的元組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7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2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長度只在編譯時確定，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兩成員類型可以不同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1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左值引用：可以取位址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ren1987.github.io/" TargetMode="External"/><Relationship Id="rId2" Type="http://schemas.openxmlformats.org/officeDocument/2006/relationships/hyperlink" Target="mailto:renju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vector/vector/push_bac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notesSlide" Target="../notesSlides/notesSlide1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image" Target="../media/image2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notesSlide" Target="../notesSlides/notesSlide15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image" Target="../media/image2.tmp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notesSlide" Target="../notesSlides/notesSlide16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2.tm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pt-PT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與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STL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OOP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 txBox="1"/>
          <p:nvPr/>
        </p:nvSpPr>
        <p:spPr bwMode="auto">
          <a:xfrm>
            <a:off x="0" y="4509120"/>
            <a:ext cx="9144000" cy="2348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3600" b="1" dirty="0"/>
              <a:t>任炬</a:t>
            </a:r>
            <a:endParaRPr lang="en-US" altLang="zh-CN" sz="3600" b="1" dirty="0"/>
          </a:p>
          <a:p>
            <a:pPr defTabSz="914400"/>
            <a:r>
              <a:rPr lang="en-US" altLang="zh-CN" sz="2800" b="1" dirty="0">
                <a:hlinkClick r:id="rId2"/>
              </a:rPr>
              <a:t>renju@tsinghua.edu.cn</a:t>
            </a:r>
            <a:endParaRPr lang="en-US" altLang="zh-CN" sz="2800" b="1" dirty="0"/>
          </a:p>
          <a:p>
            <a:pPr defTabSz="914400"/>
            <a:r>
              <a:rPr lang="en-US" altLang="zh-CN" sz="2800" b="1" dirty="0">
                <a:hlinkClick r:id="rId3"/>
              </a:rPr>
              <a:t>https://juren1987.github.io</a:t>
            </a:r>
            <a:r>
              <a:rPr lang="zh-CN" altLang="en-US" sz="2800" b="1" dirty="0"/>
              <a:t>  </a:t>
            </a:r>
            <a:endParaRPr lang="en-US" altLang="zh-CN" sz="2800" b="1" dirty="0"/>
          </a:p>
          <a:p>
            <a:pPr defTabSz="914400"/>
            <a:r>
              <a:rPr lang="zh-CN" altLang="en-US" b="1" dirty="0"/>
              <a:t>課程團隊：黃民烈 劉知遠 任炬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命名空間（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聲明簡化命名空間使用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使用整個命名空間：所有成員都直接可用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 A;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使用部分成員：所選成員可直接使用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任何情況下，都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不應出現命名衝突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43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30661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簡介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標準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庫（英文：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，縮寫：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），是一個高效的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軟體庫，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它被容納於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標準程式庫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個組件，分別為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演算法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基於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編寫。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關鍵理念：將“在資料上執行的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”與“要執行操作的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數據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”分離。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8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簡介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簡介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的命名空間是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一般使用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來使用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的函數或物件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using namespace 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來引入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的命名空間（不推薦在大型工程中使用，容易污染命名空間）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關於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的文檔和例子可以在以下網址查詢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http://www.cplusplus.com/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多寫多查多用，是學習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庫的最好方法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34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簡介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356128-6520-48EC-A105-9F343DD1D3E6}"/>
              </a:ext>
            </a:extLst>
          </p:cNvPr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1F524CF-B2F3-4F75-91AE-EF418EEC57CD}"/>
                </a:ext>
              </a:extLst>
            </p:cNvPr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4C9D30-C584-4FA8-A777-2326E6B71B1C}"/>
                </a:ext>
              </a:extLst>
            </p:cNvPr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86AD3C-01D4-457B-B6EF-1D1AFE5FBE87}"/>
                </a:ext>
              </a:extLst>
            </p:cNvPr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A06168-6612-4B1C-A4E7-55EE35454DAE}"/>
                </a:ext>
              </a:extLst>
            </p:cNvPr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2EDBF8-758B-41F0-87BC-C2C852EFBC0C}"/>
                </a:ext>
              </a:extLst>
            </p:cNvPr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25D260-6E6A-4946-B6E9-707FF5480F26}"/>
                </a:ext>
              </a:extLst>
            </p:cNvPr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C077D1-8F7B-4400-B5FA-DF3D7243E024}"/>
                </a:ext>
              </a:extLst>
            </p:cNvPr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57D66DF-432F-4BCD-A665-8AC867309F9F}"/>
                </a:ext>
              </a:extLst>
            </p:cNvPr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3DDF42-DFC3-4382-982D-408D7D9AC3FB}"/>
                </a:ext>
              </a:extLst>
            </p:cNvPr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71D8B2-10AA-406B-B060-735C3D4EFAF3}"/>
                </a:ext>
              </a:extLst>
            </p:cNvPr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Unified initialization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Lambda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Multithreading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Regular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Hash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9759DE1-7FCC-49FF-90B3-438C988310E1}"/>
                </a:ext>
              </a:extLst>
            </p:cNvPr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Reader-writer 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Generalized lambdas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C9217D-52D4-4B9F-A19A-154B6E616DA2}"/>
                </a:ext>
              </a:extLst>
            </p:cNvPr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Fold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Guarantees copy elision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filesystem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24E8D62-DA38-4F7C-B05E-8BD433D86205}"/>
              </a:ext>
            </a:extLst>
          </p:cNvPr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課程主要介紹紅色的部分</a:t>
            </a:r>
          </a:p>
        </p:txBody>
      </p:sp>
    </p:spTree>
    <p:extLst>
      <p:ext uri="{BB962C8B-B14F-4D97-AF65-F5344CB8AC3E}">
        <p14:creationId xmlns:p14="http://schemas.microsoft.com/office/powerpoint/2010/main" val="377823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是包含、放置資料的工具。通常為資料結構。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簡單容器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關係容器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4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最簡單的容器，由兩個單獨資料組成。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若干其它函數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兩個成員變數獲取資料。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5;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55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創建：使用函數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7.8);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優勢：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自動推導成員類型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支持小於、等於等比較運算子。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先比較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，後比較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要求成員類型支持比較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實現比較運算子重載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4BE4-A61A-4BFC-99D7-D90E3B12E07F}"/>
              </a:ext>
            </a:extLst>
          </p:cNvPr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2003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舉例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使用舉例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DF88069F-43F0-AB4D-BE66-A90FA67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上期要點回顧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81EB6B-438A-D445-89F2-0AB92F65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純虛函數與抽象類別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向下類型轉換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多重繼承的利弊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多態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函數</a:t>
            </a:r>
            <a:r>
              <a:rPr lang="zh-CN" altLang="pt-PT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和類</a:t>
            </a:r>
            <a:r>
              <a:rPr lang="zh-CN" altLang="pt-PT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模板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3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的擴展，由若干成員組成的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42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創建：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創建：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返回左值引用的元組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std::string x; double y; int z;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等價於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6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通過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函數獲取資料。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v0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&lt;0&gt;(t);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v1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&lt;1&gt;(t);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其下標需要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在編譯時確定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：不能設定運行時可變的長度，不能當做陣列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FE026-4159-492E-A811-252E67D11B0C}"/>
              </a:ext>
            </a:extLst>
          </p:cNvPr>
          <p:cNvSpPr txBox="1"/>
          <p:nvPr/>
        </p:nvSpPr>
        <p:spPr>
          <a:xfrm>
            <a:off x="1841539" y="5831027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0;</a:t>
            </a: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編譯錯誤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7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舉例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用於函數多返回值的傳遞：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&lt;tuple&gt;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std::tuple&lt;int, double&gt; f(int x){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double(x)/2);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 = f(7);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作為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可用於兩個返回值的傳遞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92DACE-0D3D-44C3-800C-172A8ADBA1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4614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下面關於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描述正確的是：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A2E110-0F96-49C9-8E30-75FF2CCBD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28775" y="2409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的長度可在運行時改變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A07368-A62A-402D-B8DF-1346427177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28775" y="32672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的兩個成員的類型必須相同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A1F5D-AA44-4B92-870F-2DBAF51030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28775" y="4124460"/>
            <a:ext cx="69695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之間比較大小時，先比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，再比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second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F1F08-6821-49A9-947A-B22CC3F9D7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28775" y="4981710"/>
            <a:ext cx="74267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make_pair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初始化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可自動推導成員類型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68B764-521A-40F4-8975-064E8203049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4400" y="24742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93D7AE-9C01-4501-9249-D48AEE8707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14400" y="333150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057F6-B071-428A-BAAB-7666AC6446F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14400" y="4188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2E1A46-A3A6-4F11-9F88-950FCE431E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14400" y="50460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842451-1CF1-47E0-9CEB-2669C8D1981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102522-7224-462E-B0A6-5570C7E259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AA4DF3-CDA1-44B7-90DA-7E4CA9A51F4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979A9E-0BD9-4AB2-815A-79DE5F433D6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 dirty="0">
                <a:solidFill>
                  <a:prstClr val="black"/>
                </a:solidFill>
              </a:rPr>
              <a:t>A: Tuple</a:t>
            </a:r>
            <a:r>
              <a:rPr kumimoji="1" lang="zh-CN" altLang="en-US" sz="2000" dirty="0">
                <a:solidFill>
                  <a:prstClr val="black"/>
                </a:solidFill>
              </a:rPr>
              <a:t>長度在編譯時確定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lvl="0"/>
            <a:endParaRPr kumimoji="1" lang="en-US" altLang="zh-CN" sz="2000" dirty="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 dirty="0">
                <a:solidFill>
                  <a:prstClr val="black"/>
                </a:solidFill>
              </a:rPr>
              <a:t>B: pair</a:t>
            </a:r>
            <a:r>
              <a:rPr kumimoji="1" lang="zh-CN" altLang="en-US" sz="2000" dirty="0">
                <a:solidFill>
                  <a:prstClr val="black"/>
                </a:solidFill>
              </a:rPr>
              <a:t>兩成員類型可以不同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6D5F72-105C-4BE8-BC53-2220C9B50A2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D0476DD4-6E95-4EAB-91F7-38D2D93AD46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152DE231-E321-4CD2-9206-D4D9D36E511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D02325C6-9123-40CA-BE04-F5AACACD00C9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3FA3AAE0-5AE1-44E6-977D-730F1141D61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637FE0EE-01A8-4ABB-9BBE-22BACB9AF2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9037A966-77E4-4EED-9959-5000C4B2BBD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669DAF-E0E3-4AD2-B792-EFDF427FB49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67EC76F-241F-4723-AB9E-C6BAA72FEB3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739DFE2-F2B2-4536-839E-6FB84518FB0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0A1AC79-8965-4B73-841B-3A0D918ED2C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32B844F-666F-4EE8-A81D-2BB98050A23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DC35A6-B632-4AB7-980B-486EC0CE3C1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093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會自動擴展容量的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陣列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的方式維護變數集合。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	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template&lt;class T, class Allocator = std::allocator&lt;T&gt;&gt;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class vector;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中最基本的序列容器，提供有效、安全的陣列以替代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語言中原生陣列。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允許直接以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下標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訪問。（高速）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21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創建：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&lt;int&gt;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當前陣列長度：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（使用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）在中間添加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()+1, 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52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一種檢查容器內元素並遍歷元素的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資料類型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提供一種方法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順序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訪問一個聚合物件中各個元素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而又不需暴露該物件的內部表示。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為遍歷不同的聚合結構（需擁有相同的基類）提供一個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統一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的介面。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類似指針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185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...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2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定義了一個名為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的變數，它的資料類型是由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vector&lt;int&gt;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中第一個元素的</a:t>
            </a:r>
            <a:r>
              <a:rPr lang="zh-CN" altLang="pt-PT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中最後一個元素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之後的位置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zh-CN" altLang="pt-PT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函數構成所有元素的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左閉右開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區間。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7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本講內容提要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命名空間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容器與</a:t>
            </a:r>
            <a:r>
              <a:rPr lang="zh-CN" altLang="pt-PT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迭代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函數</a:t>
            </a:r>
            <a:r>
              <a:rPr lang="zh-CN" altLang="pt-PT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與類</a:t>
            </a:r>
            <a:r>
              <a:rPr lang="zh-CN" altLang="pt-PT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特化（自學）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下一個元素：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上一個元素：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個元素：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個元素：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訪問元素值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解引用運算子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 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解引用運算子返回的是左值引用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55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pt-PT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器移動：與整數作加法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元素位置差：</a:t>
            </a:r>
            <a:r>
              <a:rPr lang="zh-CN" altLang="pt-PT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器相減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iter2;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其本質都是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重定義運算子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151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遍歷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vector&lt;int&gt;::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，以簡化代碼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9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22B3C-961C-8742-BAE9-F4C31E7744B8}"/>
              </a:ext>
            </a:extLst>
          </p:cNvPr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389F3-DA63-FD41-AFBD-EF662B9D45FA}"/>
              </a:ext>
            </a:extLst>
          </p:cNvPr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91799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中按範圍遍歷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for(auto &amp; x :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與以下方法等價：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for(vector&lt;int&gt;::iterator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是指向元素的指標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95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是否能繼續使用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pt-PT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27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當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器不再指向本應指向的元素時，稱此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中什麼情況下會發生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看作純粹的指針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後，所修改位置之後的所有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器失效。（原先的記憶體空間存儲的元素被改變）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調用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大小的方法時，可能會使所有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為什麼？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798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是會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自動擴展容量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陣列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達到了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，則另申請一片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的空間，並整體遷移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內容。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其時間複雜度為均攤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整體遷移過程使所有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在遍歷的時候增加元素，可能會導致</a:t>
            </a:r>
            <a:r>
              <a:rPr lang="zh-CN" altLang="pt-PT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&lt;vector&gt;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  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//Error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07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回顧：類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在定義類時也可以將一些類型資訊抽取出來，用</a:t>
            </a:r>
            <a:r>
              <a:rPr kumimoji="1" lang="zh-CN" altLang="pt-PT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參數來替換，從而使類更具通用性。這種類被稱為“類</a:t>
            </a:r>
            <a:r>
              <a:rPr kumimoji="1" lang="zh-CN" altLang="pt-PT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79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A4BD5D-2A12-7E44-BB43-224C6920CDC7}"/>
              </a:ext>
            </a:extLst>
          </p:cNvPr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887BA28E-B3DB-8B41-B06B-D17505134CFE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8A370C-EEB2-B24C-8078-9B6CF9630E9E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B19682-0BF2-9844-93BE-48E521D99627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7966E1-EF84-D743-8D61-1F8CFE8E8EA3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FDCF15-A4E1-DD4E-9478-29CAF87AA7AD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1B0E8340-41A9-954B-9B65-9096AC75BDD0}"/>
              </a:ext>
            </a:extLst>
          </p:cNvPr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30755CB7-F965-5145-9582-2F211977DBAB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81DD074F-75AC-5141-9FF7-168623021A0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>
              <a:extLst>
                <a:ext uri="{FF2B5EF4-FFF2-40B4-BE49-F238E27FC236}">
                  <a16:creationId xmlns:a16="http://schemas.microsoft.com/office/drawing/2014/main" id="{9FF02690-5C7B-774C-B113-E1C0503C855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>
              <a:extLst>
                <a:ext uri="{FF2B5EF4-FFF2-40B4-BE49-F238E27FC236}">
                  <a16:creationId xmlns:a16="http://schemas.microsoft.com/office/drawing/2014/main" id="{E3353956-60B2-0049-BF03-588B52D35B95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>
              <a:extLst>
                <a:ext uri="{FF2B5EF4-FFF2-40B4-BE49-F238E27FC236}">
                  <a16:creationId xmlns:a16="http://schemas.microsoft.com/office/drawing/2014/main" id="{3D68B00C-907F-234A-ACEC-9DBECFD07990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>
              <a:extLst>
                <a:ext uri="{FF2B5EF4-FFF2-40B4-BE49-F238E27FC236}">
                  <a16:creationId xmlns:a16="http://schemas.microsoft.com/office/drawing/2014/main" id="{AA28DAD4-E8E3-6D4A-9D88-F24B545F86FA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>
              <a:extLst>
                <a:ext uri="{FF2B5EF4-FFF2-40B4-BE49-F238E27FC236}">
                  <a16:creationId xmlns:a16="http://schemas.microsoft.com/office/drawing/2014/main" id="{868173C4-E5C8-9046-AB9F-886B2792A275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>
              <a:extLst>
                <a:ext uri="{FF2B5EF4-FFF2-40B4-BE49-F238E27FC236}">
                  <a16:creationId xmlns:a16="http://schemas.microsoft.com/office/drawing/2014/main" id="{868AA9D4-D28D-1A4C-8745-5447136C2D1D}"/>
                </a:ext>
              </a:extLst>
            </p:cNvPr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>
            <a:extLst>
              <a:ext uri="{FF2B5EF4-FFF2-40B4-BE49-F238E27FC236}">
                <a16:creationId xmlns:a16="http://schemas.microsoft.com/office/drawing/2014/main" id="{12D9011E-57C1-1348-B699-EB8E28A608F8}"/>
              </a:ext>
            </a:extLst>
          </p:cNvPr>
          <p:cNvCxnSpPr>
            <a:cxnSpLocks/>
          </p:cNvCxnSpPr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>
            <a:extLst>
              <a:ext uri="{FF2B5EF4-FFF2-40B4-BE49-F238E27FC236}">
                <a16:creationId xmlns:a16="http://schemas.microsoft.com/office/drawing/2014/main" id="{6EA50726-8092-094A-B705-980D5FFB271C}"/>
              </a:ext>
            </a:extLst>
          </p:cNvPr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>
            <a:extLst>
              <a:ext uri="{FF2B5EF4-FFF2-40B4-BE49-F238E27FC236}">
                <a16:creationId xmlns:a16="http://schemas.microsoft.com/office/drawing/2014/main" id="{038F2F62-A22C-7A47-ABA8-29A86179460D}"/>
              </a:ext>
            </a:extLst>
          </p:cNvPr>
          <p:cNvSpPr txBox="1"/>
          <p:nvPr/>
        </p:nvSpPr>
        <p:spPr>
          <a:xfrm>
            <a:off x="1103763" y="373724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開闢新倍增記憶體並複製已有資料，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pt-PT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器失效</a:t>
            </a:r>
          </a:p>
        </p:txBody>
      </p:sp>
      <p:sp>
        <p:nvSpPr>
          <p:cNvPr id="30" name="文本框 41">
            <a:extLst>
              <a:ext uri="{FF2B5EF4-FFF2-40B4-BE49-F238E27FC236}">
                <a16:creationId xmlns:a16="http://schemas.microsoft.com/office/drawing/2014/main" id="{47DAB039-28E9-304B-AF55-4AC8917436D1}"/>
              </a:ext>
            </a:extLst>
          </p:cNvPr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>
            <a:extLst>
              <a:ext uri="{FF2B5EF4-FFF2-40B4-BE49-F238E27FC236}">
                <a16:creationId xmlns:a16="http://schemas.microsoft.com/office/drawing/2014/main" id="{E269D4A9-19F0-4643-A776-FEB7FC8BD21B}"/>
              </a:ext>
            </a:extLst>
          </p:cNvPr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>
            <a:extLst>
              <a:ext uri="{FF2B5EF4-FFF2-40B4-BE49-F238E27FC236}">
                <a16:creationId xmlns:a16="http://schemas.microsoft.com/office/drawing/2014/main" id="{C0B08B6F-5EBE-294A-BE9B-E7BA5C278E6D}"/>
              </a:ext>
            </a:extLst>
          </p:cNvPr>
          <p:cNvCxnSpPr>
            <a:cxnSpLocks/>
          </p:cNvCxnSpPr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>
            <a:extLst>
              <a:ext uri="{FF2B5EF4-FFF2-40B4-BE49-F238E27FC236}">
                <a16:creationId xmlns:a16="http://schemas.microsoft.com/office/drawing/2014/main" id="{96A8F814-C701-FE47-984E-EE316D01FEC9}"/>
              </a:ext>
            </a:extLst>
          </p:cNvPr>
          <p:cNvCxnSpPr>
            <a:cxnSpLocks/>
          </p:cNvCxnSpPr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239492-3229-244D-9701-B77C21E386EB}"/>
              </a:ext>
            </a:extLst>
          </p:cNvPr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>
            <a:extLst>
              <a:ext uri="{FF2B5EF4-FFF2-40B4-BE49-F238E27FC236}">
                <a16:creationId xmlns:a16="http://schemas.microsoft.com/office/drawing/2014/main" id="{8D4DEEA6-5E9D-F542-8B33-D826465CDF07}"/>
              </a:ext>
            </a:extLst>
          </p:cNvPr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>
            <a:extLst>
              <a:ext uri="{FF2B5EF4-FFF2-40B4-BE49-F238E27FC236}">
                <a16:creationId xmlns:a16="http://schemas.microsoft.com/office/drawing/2014/main" id="{912147E2-9713-804A-BED1-957D0A14E04F}"/>
              </a:ext>
            </a:extLst>
          </p:cNvPr>
          <p:cNvCxnSpPr>
            <a:cxnSpLocks/>
          </p:cNvCxnSpPr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>
            <a:extLst>
              <a:ext uri="{FF2B5EF4-FFF2-40B4-BE49-F238E27FC236}">
                <a16:creationId xmlns:a16="http://schemas.microsoft.com/office/drawing/2014/main" id="{7BC7F8E6-5AD4-354E-BD83-3CE01215A7B8}"/>
              </a:ext>
            </a:extLst>
          </p:cNvPr>
          <p:cNvCxnSpPr>
            <a:cxnSpLocks/>
          </p:cNvCxnSpPr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738D01-B804-FD46-950F-A0607207426D}"/>
              </a:ext>
            </a:extLst>
          </p:cNvPr>
          <p:cNvCxnSpPr>
            <a:cxnSpLocks/>
          </p:cNvCxnSpPr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4EFEDD3-3CC9-7E4B-858E-E69E2E6E377C}"/>
              </a:ext>
            </a:extLst>
          </p:cNvPr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E7CAE1-0FE2-4C70-B750-A2D4CB43FB61}"/>
              </a:ext>
            </a:extLst>
          </p:cNvPr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F4300B-6038-4573-97AF-B4B8A97304F6}"/>
              </a:ext>
            </a:extLst>
          </p:cNvPr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504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刪除元素，被刪除元素及之後的所有元素均會失效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+ 1;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(second);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3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13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8F8B07-C72C-4D6B-9EDA-707A5CD44C23}"/>
              </a:ext>
            </a:extLst>
          </p:cNvPr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099655-7DFB-415F-852D-0BDE4EF2392A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CEC2DC-AC56-452B-8AD8-DD76E0CD7B6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731F12-1B65-4BC0-89D0-7E3319FBEDA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5E2A7C-92A6-4E34-89BE-1AA2A5D3EF10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D5F9A8-FEC8-43BA-9590-1FCD5566AE51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B03894-BFA6-4490-92D6-638760051505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CFA25-042D-4931-8BAE-947B3A9EB49B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DBCC27-45F3-41CF-A448-F7E5E32229C6}"/>
              </a:ext>
            </a:extLst>
          </p:cNvPr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C6EBB6-D185-4B03-B614-56178F562C03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CB634DA-0F88-4790-93AE-78099F041ED2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27601-3641-47BB-9752-49E7614B4806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51BF33-0BA6-4B8A-B6F9-47108576B3D6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B75BFF3-3F9D-4188-B12F-F2AA5E144B1B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DD9F77-1DA8-4CF0-BEBB-F9BE5DE722A4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05C27A-66E6-4A0B-B136-BDACC125A8E9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F1FC53-B3E4-4553-8849-EF92691506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6BAA27F-E333-4285-9257-FE8A158028A6}"/>
              </a:ext>
            </a:extLst>
          </p:cNvPr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刪除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526716-6D7C-4E9A-B5AB-7723793BB628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EDDEDB-EC2D-49DB-8ED5-B24E4DC0C55C}"/>
              </a:ext>
            </a:extLst>
          </p:cNvPr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11E2-4B90-4EF8-A075-319CB5962523}"/>
              </a:ext>
            </a:extLst>
          </p:cNvPr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593A12-7675-40C7-866D-33818A1A6094}"/>
              </a:ext>
            </a:extLst>
          </p:cNvPr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9A0467-9F0C-4EE3-95E5-0142528D81BC}"/>
              </a:ext>
            </a:extLst>
          </p:cNvPr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8E3A22B-DCFF-45AB-934F-530A0C39D6F3}"/>
              </a:ext>
            </a:extLst>
          </p:cNvPr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E79F05-08BE-4BB1-BAFB-55D24208738B}"/>
              </a:ext>
            </a:extLst>
          </p:cNvPr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</a:p>
        </p:txBody>
      </p:sp>
    </p:spTree>
    <p:extLst>
      <p:ext uri="{BB962C8B-B14F-4D97-AF65-F5344CB8AC3E}">
        <p14:creationId xmlns:p14="http://schemas.microsoft.com/office/powerpoint/2010/main" val="101761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pt-PT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器是否會失效，和實現容器的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資料結構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有關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在文檔中，容器的修改操作有一項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，表示該操作是否會引發</a:t>
            </a:r>
            <a:r>
              <a:rPr lang="zh-CN" altLang="pt-PT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一個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絕對安全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的準則：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在修改過容器後，不使用之前的</a:t>
            </a:r>
            <a:r>
              <a:rPr lang="zh-CN" altLang="pt-PT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若一定要使用，查文檔確定</a:t>
            </a:r>
            <a:r>
              <a:rPr lang="zh-CN" altLang="pt-PT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CA61F-9B1C-425A-9EDE-259BAC24242A}"/>
              </a:ext>
            </a:extLst>
          </p:cNvPr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對</a:t>
            </a:r>
            <a:r>
              <a:rPr lang="zh-CN" altLang="pt-PT" sz="2000" dirty="0"/>
              <a:t>迭代</a:t>
            </a:r>
            <a:r>
              <a:rPr lang="zh-CN" altLang="en-US" sz="2000" dirty="0"/>
              <a:t>器是否失效的影響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2131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A6177B-BB91-48EB-87F7-054569A371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2925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下面關於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的相關描述正確的是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270E1-ED9A-4E96-B886-4C0223E71F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70517" y="21727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在任意位置插入的平均複雜度為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O(1)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EB8427-7DFE-4178-96AD-6C83512908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70517" y="3074608"/>
            <a:ext cx="79285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在大小發生改變時，可能致使所有</a:t>
            </a:r>
            <a:r>
              <a:rPr lang="zh-CN" altLang="pt-PT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迭代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器失效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98AAF-CC8E-4BB3-815E-0972E93F9A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70516" y="4043371"/>
            <a:ext cx="792851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定義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vector&lt;int&gt;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{1,2,3};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則*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vec.end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8AC500-F2DD-4F85-8D61-9D385F7EFC8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70516" y="5067886"/>
            <a:ext cx="78393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當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達到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capacity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，則將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的內容遷移到另外申請的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2*capacity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的空間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E9FE5-A035-412A-B81A-9714EF67D39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142" y="223704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5351FF-41CA-4EE6-89D2-2A4DF9AB583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6142" y="31723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210E4-8D5E-43BA-9C6E-A640AFCE68C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6142" y="410766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DAD892-940C-4ECA-B715-04C5764F850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56142" y="494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41EB22-7A42-492C-98CB-7C14D86B60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7F51D7-B659-419D-8EE7-1D6F70CE34D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DA5D6B-6668-4FEF-A81B-6798ABB60BC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7BC6A7-F5F9-403B-946E-1E3E3F808ED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</a:t>
            </a:r>
            <a:r>
              <a:rPr kumimoji="1" lang="en-US" altLang="zh-CN" sz="2000" dirty="0" err="1"/>
              <a:t>vec.end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為最後一個元素的後一位置的</a:t>
            </a:r>
            <a:r>
              <a:rPr kumimoji="1" lang="zh-CN" altLang="pt-PT" sz="2000" dirty="0"/>
              <a:t>迭代</a:t>
            </a:r>
            <a:r>
              <a:rPr kumimoji="1" lang="zh-CN" altLang="en-US" sz="2000" dirty="0"/>
              <a:t>器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67343F-3624-4DB4-BCAA-F09DDB2DBEE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82375D82-7C0A-42DA-BCE2-CB1BBFDEC91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60FE2E8F-607A-43CF-9EF5-B37A6639A61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7D641AD6-9175-4C94-BD9C-3321FE9278F4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A0DB1CF0-1185-45E4-9066-C834A199D87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B4B2B4A2-781D-48D7-B902-981B20C443A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A5CC820D-C9C5-4A63-9E46-3F56813296A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E70076-1F1A-4602-BD31-850AC1B389F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85264D8-0EDD-4279-85C0-2964CDE616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DB2F7A6-5B8C-4301-A8A7-E659F844EE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17F4E72-0066-4FA3-BDA9-39862CA4369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65B8B7A-687B-47EF-83BE-874623DDB57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10B9F32-C107-48DA-ABC1-39089D4EFA2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217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5D3-858D-462E-B6A1-2225EA6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B00A-ECEE-4A62-8F7B-30CFC93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接下來簡要介紹幾種常見容器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鏈表容器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無序集合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關聯陣列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具體使用方法大家可以在作業中多做探索</a:t>
            </a:r>
          </a:p>
        </p:txBody>
      </p:sp>
    </p:spTree>
    <p:extLst>
      <p:ext uri="{BB962C8B-B14F-4D97-AF65-F5344CB8AC3E}">
        <p14:creationId xmlns:p14="http://schemas.microsoft.com/office/powerpoint/2010/main" val="162047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鏈表容器（底層實現是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雙向鏈表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607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返回</a:t>
            </a:r>
            <a:r>
              <a:rPr lang="zh-CN" altLang="pt-PT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為</a:t>
            </a:r>
            <a:r>
              <a:rPr lang="zh-CN" altLang="pt-PT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007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不支持下標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等隨機訪問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支援在任意位置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刪除資料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其訪問主要依賴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插入和刪除操作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不會導致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（除指向被刪除的元素的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17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不重複元素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構成的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無序集合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::allocator&lt;Key&gt;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set;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內部按大小順序排列，比較器由函數物件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無序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插入順序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，容器內部排列順序是根據元素大小排列。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s;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7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回顧：類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類</a:t>
            </a:r>
            <a:r>
              <a:rPr kumimoji="1" lang="zh-CN" altLang="pt-PT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除了可以用於指定成員變數的類型，還可以約束成員函數的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返回數值型別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參數類型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1780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插入（不允許出現重複元素）：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查詢值為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</a:t>
            </a:r>
            <a:r>
              <a:rPr lang="zh-CN" altLang="pt-PT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導致</a:t>
            </a:r>
            <a:r>
              <a:rPr lang="zh-CN" altLang="pt-PT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迭代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統計：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的個數，總是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23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關聯陣列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每個元素由兩個資料項目組成，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將一個資料項目映射到另一個資料項目中。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Key, T&gt; 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map;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285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其數值型別為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必須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可以通過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下標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訪問（即使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不是整數）。下標訪問時如果元素不存在，則創建對應元素。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函數進行插入。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int&gt; s;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s["Monday"] = 1;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(std::string("Tuesday"), 2));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727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查詢鍵為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</a:t>
            </a:r>
            <a:r>
              <a:rPr lang="zh-CN" altLang="pt-PT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迭代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統計鍵為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的元素個數：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刪除：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導致被刪元素的</a:t>
            </a:r>
            <a:r>
              <a:rPr lang="zh-CN" altLang="pt-PT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迭代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846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舉例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常用作稀疏陣列或以字串為下標的陣列。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std::string&gt; M;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"c";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786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容器：關聯容器原理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所用到的資料結構都是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紅黑樹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（一種二叉平衡樹）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其幾乎所有操作複雜度均為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相關內容將在資料結構課程中學習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89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容器：總結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list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關聯容器：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序列容器與關聯容器的區別：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有順序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按順序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訪問。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關聯容器中的元素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無順序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按數值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（大小）訪問。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中插入刪除操作會使操作位置之後全部的</a:t>
            </a:r>
            <a:r>
              <a:rPr lang="zh-CN" altLang="pt-PT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其他容器中只有被刪除元素的</a:t>
            </a:r>
            <a:r>
              <a:rPr lang="zh-CN" altLang="pt-PT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353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容器：總結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選擇合適的容器：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在實際應用中，容器的選擇可能需要綜合考慮多方面因素，包括演算法複雜度，功能需求，記憶體分配策略等，下面提供幾個可供參考但不完整的角度（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可以進一步閱讀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演算法複雜度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：對於序列容器而言，如果在序列中間存在頻繁的插入或刪除操作，使用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，否則使用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元素的順序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：如果需要在容器的任意位置插入新元素，需要選擇序列容器而不是關聯容器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：如元素的查找速度是關鍵的考慮因素，可以考慮排序的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或關聯容器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pt-PT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器、指針或引用失效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：如果希望在元素插入和刪除操作後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</a:t>
            </a:r>
            <a:r>
              <a:rPr lang="zh-CN" altLang="pt-PT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器、指標或引用失效的情況盡可能少出現，可以考慮使用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和關聯容器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330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功能需求：構建詞語與其同義詞的映射關係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效率：詞語的查找速度很關鍵，考慮使用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是詞語，使用字串類型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是相應的同義詞容器，可以使用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vector&lt;string&gt;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585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測試函數，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是待實現的同義詞查詢庫類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同義詞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查詢輸出所有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的同義詞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9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回顧：函數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有些演算法實現與類型無關，所以可以將函數的參數類型也定義為一種特殊的“參數”，這樣就得到了“函數</a:t>
            </a:r>
            <a:r>
              <a:rPr kumimoji="1" lang="zh-CN" altLang="pt-PT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定義函數</a:t>
            </a:r>
            <a:r>
              <a:rPr kumimoji="1" lang="zh-CN" altLang="pt-PT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如：任意類型兩個變數相加的“函數</a:t>
            </a:r>
            <a:r>
              <a:rPr kumimoji="1" lang="zh-CN" altLang="pt-PT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0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vector&lt;string&gt;&gt;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synonym){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(synonym);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沒有找到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26428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增加需求：判定給定的兩個詞是否是同義詞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功能需求：構建詞語與其同義詞的映射關係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效率：詞語的查找速度很關鍵，考慮使用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是詞語，使用字串類型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是相應的同義詞容器。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對於新增需求，需要查詢一個詞是否在另一個詞的同義詞容器裡；如果一個詞的同義詞較多，可以使用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作為同義詞容器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699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或者判定給定的兩個詞是否是同義詞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測試函數，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是待實現的同義詞查詢庫類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同義詞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查詢輸出所有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的同義詞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5514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例子：同義詞查詢庫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場景：針對一個大型同義詞庫，頻繁查詢給定詞語的所有同義詞，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或者判定給定的兩個詞是否是同義詞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set&lt;string&gt;&gt;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函數*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&amp;&amp; synonyms[word1].find(word2) != synonyms[word1].end();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if(word1 == word2)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(word2, word1))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return false;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3988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64B9F0-5991-41C1-A5C5-0797B8C5C8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1"/>
            <a:ext cx="7315200" cy="12830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下列關於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STL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的說法正確的是：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3F57CD-1980-415C-8D0F-36F5EECC4D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25905" y="2215390"/>
            <a:ext cx="70921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在大小發生改變時，可能致使所有</a:t>
            </a:r>
            <a:r>
              <a:rPr lang="zh-CN" altLang="pt-PT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迭代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器失效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41CB2-A57C-479F-9503-9A1C7246CE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25905" y="32323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為了計算效率，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的訪問主要依賴下標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354DA-FF0D-4E2F-BA09-F58606FD0CC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25905" y="4330648"/>
            <a:ext cx="70029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通過下標訪問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map&lt;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int,int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時，如果元素不存在，程式會拋出異常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FB9542-A380-4673-8400-BDE13C1AF3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25904" y="5310559"/>
            <a:ext cx="6779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關聯容器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set)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可以使用</a:t>
            </a:r>
            <a:r>
              <a:rPr lang="zh-CN" altLang="pt-PT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迭代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器訪問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6ED948-F736-473A-92B6-2C7AD11CF6D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11530" y="212854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3C4FD7-0322-47CB-A6C8-61C1336184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11530" y="32966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5EA55-1F9C-4A10-A36E-24A8C54D993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11530" y="42075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178158-4C33-4428-A028-F44404EC6CB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11530" y="537485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88FCC8-F87E-4B02-9862-E44227AB5B9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07CB35-7ADC-4B82-B610-EF413DE3610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B0F1AD-81D4-4CBC-9255-D641DBD5912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994273-7069-4C8F-9063-CC740FC9EC1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 </a:t>
            </a:r>
            <a:r>
              <a:rPr kumimoji="1" lang="en-US" altLang="zh-CN" sz="2000" dirty="0"/>
              <a:t>list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底層實現是</a:t>
            </a:r>
            <a:r>
              <a:rPr lang="zh-CN" altLang="en-US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雙向鏈表，下標訪問複雜度為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</a:p>
          <a:p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C: 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下標訪問時，如果元素不存在，則創建對應元素。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AD713A-CD97-4397-B7FD-EAA7FEEDF8C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97F47D7C-B3FD-4D6B-A87D-2CCEF702E20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C59485CE-4E30-4EBA-8BE1-7C91B938E4A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A3B73769-5CF5-4F9D-BA09-A2D5EA88B57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F2C0AA3D-69BC-41ED-A5FD-49C8F7DE306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193D6618-F892-413D-B263-4C219BB1E6A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A3835190-8B22-4068-AB20-A2730F37EAD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BEFDA0-5FFC-4AB1-914A-0C6CC6D2842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F291029-CF0D-432E-8C3B-7CD032C2009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3F8EED6-8BD8-41A0-AC97-94AF4B8CCD4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03EB4C9-2869-4494-A1EC-AB49D709EED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9A25745-B699-42DE-A5A4-D947057C51DA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A09E120-D6A1-4DC2-A3DA-56D5DEFCA28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5793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5288C2-4279-48C8-9430-E9BBA6C4311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下列從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運行效率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使用方式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的角度上考慮，關於容器的選擇合理的是：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CF0329-2B51-495C-A97B-6B790F8D2F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38506" y="2456656"/>
            <a:ext cx="717209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使用下標訪問容器中的元素選擇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5CF90-E187-449A-8672-4E2B81ECA86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38506" y="3313906"/>
            <a:ext cx="717209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使用鍵值對方式訪問元素選擇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48D2E-CB6D-4740-90D6-5443333DE4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38506" y="4171156"/>
            <a:ext cx="74115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對容器的中間位置進行插入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刪除選擇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CE5C83-63C0-4B2E-A095-3808493D872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38507" y="502840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在容器的首尾插入元素選擇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E59070-D3FC-4038-92FF-2044C170C39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4132" y="25209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0925C8-8CD1-4AA6-B57F-1E1BC60B8F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4132" y="337819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CF0A06-21D9-4942-999C-EC39E48076C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4132" y="42354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3311255-38DE-412F-9DFB-1EBE913B038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24132" y="50926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9CBBF0-98CB-4639-8CD3-E3C4DECE8E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31F170-60F6-44FC-8C29-D75A6445DA9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621E8-87D7-4CBD-B938-CCEE9DB224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8DE545-9BC3-4537-8AE5-B86F066D5DD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 dirty="0">
                <a:solidFill>
                  <a:prstClr val="black"/>
                </a:solidFill>
              </a:rPr>
              <a:t>A. list</a:t>
            </a:r>
            <a:r>
              <a:rPr kumimoji="1" lang="zh-CN" altLang="en-US" sz="2000" dirty="0">
                <a:solidFill>
                  <a:prstClr val="black"/>
                </a:solidFill>
              </a:rPr>
              <a:t>下標訪問複雜度為</a:t>
            </a:r>
            <a:r>
              <a:rPr kumimoji="1" lang="en-US" altLang="zh-CN" sz="2000" dirty="0">
                <a:solidFill>
                  <a:prstClr val="black"/>
                </a:solidFill>
              </a:rPr>
              <a:t>O(n)</a:t>
            </a:r>
            <a:r>
              <a:rPr kumimoji="1" lang="zh-CN" altLang="en-US" sz="2000" dirty="0">
                <a:solidFill>
                  <a:prstClr val="black"/>
                </a:solidFill>
              </a:rPr>
              <a:t>，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 dirty="0">
                <a:solidFill>
                  <a:prstClr val="black"/>
                </a:solidFill>
              </a:rPr>
              <a:t>C. vector</a:t>
            </a:r>
            <a:r>
              <a:rPr kumimoji="1" lang="zh-CN" altLang="en-US" sz="2000" dirty="0">
                <a:solidFill>
                  <a:prstClr val="black"/>
                </a:solidFill>
              </a:rPr>
              <a:t>插入刪除複雜度為</a:t>
            </a:r>
            <a:r>
              <a:rPr kumimoji="1" lang="en-US" altLang="zh-CN" sz="2000" dirty="0">
                <a:solidFill>
                  <a:prstClr val="black"/>
                </a:solidFill>
              </a:rPr>
              <a:t>O(n)</a:t>
            </a:r>
          </a:p>
          <a:p>
            <a:pPr lvl="0"/>
            <a:r>
              <a:rPr kumimoji="1" lang="en-US" altLang="zh-CN" sz="2000" dirty="0">
                <a:solidFill>
                  <a:prstClr val="black"/>
                </a:solidFill>
              </a:rPr>
              <a:t>D. vector</a:t>
            </a:r>
            <a:r>
              <a:rPr kumimoji="1" lang="zh-CN" altLang="en-US" sz="2000" dirty="0">
                <a:solidFill>
                  <a:prstClr val="black"/>
                </a:solidFill>
              </a:rPr>
              <a:t>尾部插入平均複雜度為</a:t>
            </a:r>
            <a:r>
              <a:rPr kumimoji="1" lang="en-US" altLang="zh-CN" sz="2000" dirty="0">
                <a:solidFill>
                  <a:prstClr val="black"/>
                </a:solidFill>
              </a:rPr>
              <a:t>O(1)</a:t>
            </a:r>
            <a:r>
              <a:rPr kumimoji="1" lang="zh-CN" altLang="en-US" sz="2000" dirty="0">
                <a:solidFill>
                  <a:prstClr val="black"/>
                </a:solidFill>
              </a:rPr>
              <a:t>，頭部為</a:t>
            </a:r>
            <a:r>
              <a:rPr kumimoji="1" lang="en-US" altLang="zh-CN" sz="2000" dirty="0">
                <a:solidFill>
                  <a:prstClr val="black"/>
                </a:solidFill>
              </a:rPr>
              <a:t>O(n)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5ED934-E809-42F6-9151-CB5E8062CAC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AEAB06D4-61B9-491C-98DD-51204283B6E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0B195E42-A230-403A-BE35-80930EE95A1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41CDE51E-F7F1-4018-B4FA-F6B047F786E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C14DD40C-331B-4381-A3BE-2FAECEA4597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2426F0C1-9D26-4367-A80A-1681BEA287D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867EB0FC-0E8A-41F2-AD1F-FFE57818027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F447377-1656-4CFC-A7B6-835AC599082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D1A241B-F4EA-406B-8808-D57E30F3758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F5851B-CB8C-4854-805D-C517097060C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14D32A4-E74A-40A2-85D2-4194CD652957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單選題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3A4AD18-078A-4A08-B33A-800232861EC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5F0794A-35CE-48BD-9662-1668D847474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534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課後閱讀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程式設計思想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介紹，第十六章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強烈推薦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源碼剖析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112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lang="zh-CN" altLang="pt-PT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與類</a:t>
            </a:r>
            <a:r>
              <a:rPr lang="zh-CN" altLang="pt-PT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（自學）</a:t>
            </a:r>
          </a:p>
        </p:txBody>
      </p:sp>
    </p:spTree>
    <p:extLst>
      <p:ext uri="{BB962C8B-B14F-4D97-AF65-F5344CB8AC3E}">
        <p14:creationId xmlns:p14="http://schemas.microsoft.com/office/powerpoint/2010/main" val="914316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有時，有些類型並不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合適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，則需要對</a:t>
            </a:r>
            <a:r>
              <a:rPr lang="zh-CN" altLang="pt-PT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在某種情況下的具體類型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進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特殊處理，這稱為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“</a:t>
            </a:r>
            <a:r>
              <a:rPr lang="zh-CN" altLang="pt-PT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對於如下</a:t>
            </a:r>
            <a:r>
              <a:rPr lang="zh-CN" altLang="pt-PT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進行特化的兩種方法：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在函數名後用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括弧括起具體類型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由編譯器推導出具體類型，函數名為普通形式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926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函數</a:t>
            </a:r>
            <a:r>
              <a:rPr lang="zh-CN" altLang="pt-P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模板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EB06DF-E051-47C5-BD32-5770386C7D87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0.75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better solution!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8EFEE-1E01-45CD-B2AA-836FDF1728C2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91327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命名空間</a:t>
            </a:r>
          </a:p>
        </p:txBody>
      </p:sp>
    </p:spTree>
    <p:extLst>
      <p:ext uri="{BB962C8B-B14F-4D97-AF65-F5344CB8AC3E}">
        <p14:creationId xmlns:p14="http://schemas.microsoft.com/office/powerpoint/2010/main" val="1262267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注意：對於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zh-CN" altLang="pt-PT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，如果有多個</a:t>
            </a:r>
            <a:r>
              <a:rPr lang="zh-CN" altLang="pt-PT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參數 ，則特化時必須提供所有參數的特例類型，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但可以用重載來替代部分特化。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341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不是部分特化，而是重載函數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26204-52D7-4A8A-BFFA-81A82CB79CD4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3.8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overload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710F9-C00B-459B-A198-791E81089260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222118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FEA0-CB70-4EBC-8155-718E5A3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0ED-1D8B-4371-928E-3491798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重載解析順序：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類型匹配的普通函數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基礎函數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全特化函數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如果有普通函數且類型匹配，則直接選中，重載解析結束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如果沒有類型匹配的普通函數，則選擇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最合適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的基礎</a:t>
            </a:r>
            <a:r>
              <a:rPr lang="zh-CN" altLang="pt-PT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如果選中的基礎</a:t>
            </a:r>
            <a:r>
              <a:rPr lang="zh-CN" altLang="pt-PT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，則選擇全特化版本，否則使用基礎</a:t>
            </a:r>
            <a:r>
              <a:rPr lang="zh-CN" altLang="pt-PT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19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主函式呼叫的是哪一個版本？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優先匹配特化版本，前提是被特化的對應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基礎函數</a:t>
            </a:r>
            <a:r>
              <a:rPr lang="zh-CN" altLang="pt-PT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為基礎</a:t>
            </a:r>
            <a:r>
              <a:rPr lang="zh-CN" altLang="pt-PT" sz="1800" b="1" dirty="0">
                <a:solidFill>
                  <a:srgbClr val="00B050"/>
                </a:solidFill>
                <a:latin typeface="AndaleMono" charset="0"/>
              </a:rPr>
              <a:t>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的重載，仍是基礎</a:t>
            </a:r>
            <a:r>
              <a:rPr lang="zh-CN" altLang="pt-PT" sz="1800" b="1" dirty="0">
                <a:solidFill>
                  <a:srgbClr val="00B050"/>
                </a:solidFill>
                <a:latin typeface="AndaleMono" charset="0"/>
              </a:rPr>
              <a:t>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177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函數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主函式呼叫的是哪一個版本？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先從基礎</a:t>
            </a:r>
            <a:r>
              <a:rPr lang="zh-CN" altLang="pt-PT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中選擇更匹配的</a:t>
            </a:r>
            <a:r>
              <a:rPr lang="zh-CN" altLang="pt-PT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實例，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參數類型更匹配，因此優先選中。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函數</a:t>
            </a:r>
            <a:r>
              <a:rPr lang="zh-CN" altLang="pt-PT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無特化版本，因此直接調用</a:t>
            </a:r>
            <a:r>
              <a:rPr lang="zh-CN" altLang="pt-PT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為基礎</a:t>
            </a:r>
            <a:r>
              <a:rPr lang="zh-CN" altLang="pt-PT" sz="1800" b="1" dirty="0">
                <a:solidFill>
                  <a:srgbClr val="00B050"/>
                </a:solidFill>
                <a:latin typeface="AndaleMono" charset="0"/>
              </a:rPr>
              <a:t>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的重載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仍是基礎</a:t>
            </a:r>
            <a:r>
              <a:rPr lang="zh-CN" altLang="pt-PT" sz="1800" b="1" dirty="0">
                <a:solidFill>
                  <a:srgbClr val="00B050"/>
                </a:solidFill>
                <a:latin typeface="AndaleMono" charset="0"/>
              </a:rPr>
              <a:t>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567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對於類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也可以進行特化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對於以下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函數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類似，可以進行全部特化：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9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特化：全部特化（自學）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示例：計算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的類</a:t>
            </a:r>
            <a:r>
              <a:rPr lang="zh-CN" altLang="pt-PT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類</a:t>
            </a:r>
            <a:r>
              <a:rPr lang="zh-CN" altLang="pt-PT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類</a:t>
            </a:r>
            <a:r>
              <a:rPr lang="zh-CN" altLang="pt-PT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int&gt; s1(1,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double&gt; s2(1,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AC53-483D-4161-BA14-45ED587A0F80}"/>
              </a:ext>
            </a:extLst>
          </p:cNvPr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3.5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EE8A7-EC6B-4253-99A9-9D0FD3BF562D}"/>
              </a:ext>
            </a:extLst>
          </p:cNvPr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2692761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對於類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還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允許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部分限制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通用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部分特化：第二個類型指定為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對比全部特化：指定所有類型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3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類</a:t>
            </a:r>
            <a:r>
              <a:rPr kumimoji="1"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特化：部分特化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0C5925-04C2-47C0-A1AE-D703A5AC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示例：計算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的類</a:t>
            </a:r>
            <a:r>
              <a:rPr lang="zh-CN" altLang="pt-PT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類</a:t>
            </a:r>
            <a:r>
              <a:rPr lang="zh-CN" altLang="pt-PT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類</a:t>
            </a:r>
            <a:r>
              <a:rPr lang="zh-CN" altLang="pt-PT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int&gt; s1(1.5,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double&gt; s2(1.5,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49B475-A567-434E-BE2D-1037D25BE275}"/>
              </a:ext>
            </a:extLst>
          </p:cNvPr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3.5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5297A-F6E9-437B-A326-2322BF451C47}"/>
              </a:ext>
            </a:extLst>
          </p:cNvPr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767612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3577-E2CE-4F16-A4E6-6281041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PT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特化總結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7746E-A3EF-41D8-97B6-C2EF5557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類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，編譯器會根據調用時的類型參數自動選擇合適的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類。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函數</a:t>
            </a:r>
            <a:r>
              <a:rPr lang="zh-CN" altLang="pt-PT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重載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代替部分特化的實現。編譯器在編譯階段決定使用特化函數或者標準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函數。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的全特化版本的匹配優先順序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可能低於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重載的非特化基礎函數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，因此最好不要使用全特化函數</a:t>
            </a:r>
            <a:r>
              <a:rPr lang="zh-CN" altLang="pt-PT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而直接使用重載函數。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命名空間（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為了避免在大規模程式的設計中，以及在程式師使用各種各樣的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庫時，識別字的命名發生衝突，標準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引入了關鍵字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（命名空間），可以更好地控制識別字的作用域。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標準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庫（不包括標準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庫）中所包含的所有內容（包括常量、變數、結構、類和函數等）都被定義在命名空間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標準）中。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622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結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命名空間（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定義命名空間：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x, y;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使用命名空間：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 = 3;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89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Tuple长度在编译时确定&#10;&#10;B: pair两成员类型可以不同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REMARK" val="C: vec.end()为最后一个元素的后一位置的迭代器"/>
  <p:tag name="PROBLEMSCORE_HALF" val="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B: list底层实现是双向链表，下标访问复杂度为O(n)&#10;&#10;C: map下标访问时，如果元素不存在，则创建对应元素。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. list下标访问复杂度为O(n)，&#10;C. vector插入删除复杂度为O(n)&#10;D. vector尾部插入平均复杂度为O(1)，头部为O(n)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10213</TotalTime>
  <Words>7610</Words>
  <Application>Microsoft Office PowerPoint</Application>
  <PresentationFormat>Apresentação no Ecrã (4:3)</PresentationFormat>
  <Paragraphs>905</Paragraphs>
  <Slides>80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80</vt:i4>
      </vt:variant>
    </vt:vector>
  </HeadingPairs>
  <TitlesOfParts>
    <vt:vector size="91" baseType="lpstr">
      <vt:lpstr>AndaleMono</vt:lpstr>
      <vt:lpstr>DengXian</vt:lpstr>
      <vt:lpstr>微软雅黑</vt:lpstr>
      <vt:lpstr>微软雅黑</vt:lpstr>
      <vt:lpstr>华文楷体</vt:lpstr>
      <vt:lpstr>Arial</vt:lpstr>
      <vt:lpstr>Calibri</vt:lpstr>
      <vt:lpstr>Calibri Light</vt:lpstr>
      <vt:lpstr>Consolas</vt:lpstr>
      <vt:lpstr>Wingdings</vt:lpstr>
      <vt:lpstr>Office 主题</vt:lpstr>
      <vt:lpstr>模板與STL初步 （OOP）</vt:lpstr>
      <vt:lpstr>上期要點回顧</vt:lpstr>
      <vt:lpstr>本講內容提要</vt:lpstr>
      <vt:lpstr>回顧：類模板</vt:lpstr>
      <vt:lpstr>回顧：類模板</vt:lpstr>
      <vt:lpstr>回顧：函數模板</vt:lpstr>
      <vt:lpstr>Apresentação do PowerPoint</vt:lpstr>
      <vt:lpstr>命名空間（1）</vt:lpstr>
      <vt:lpstr>命名空間（2）</vt:lpstr>
      <vt:lpstr>命名空間（3）</vt:lpstr>
      <vt:lpstr>Apresentação do PowerPoint</vt:lpstr>
      <vt:lpstr>STL簡介</vt:lpstr>
      <vt:lpstr>STL簡介</vt:lpstr>
      <vt:lpstr>STL簡介</vt:lpstr>
      <vt:lpstr>STL簡介</vt:lpstr>
      <vt:lpstr>STL容器</vt:lpstr>
      <vt:lpstr>STL容器：pair</vt:lpstr>
      <vt:lpstr>STL容器：pair</vt:lpstr>
      <vt:lpstr>STL容器：pair舉例</vt:lpstr>
      <vt:lpstr>STL容器：tuple</vt:lpstr>
      <vt:lpstr>STL容器：tuple</vt:lpstr>
      <vt:lpstr>STL容器：tuple</vt:lpstr>
      <vt:lpstr>STL容器：tuple舉例</vt:lpstr>
      <vt:lpstr>Apresentação do PowerPoint</vt:lpstr>
      <vt:lpstr>STL容器：vector</vt:lpstr>
      <vt:lpstr>STL容器：vector</vt:lpstr>
      <vt:lpstr>迭代器</vt:lpstr>
      <vt:lpstr>迭代器：以vector為例</vt:lpstr>
      <vt:lpstr>迭代器：以vector為例</vt:lpstr>
      <vt:lpstr>迭代器：以vector為例</vt:lpstr>
      <vt:lpstr>迭代器：以vector為例</vt:lpstr>
      <vt:lpstr>迭代器：以vector為例</vt:lpstr>
      <vt:lpstr>迭代器：以vector為例</vt:lpstr>
      <vt:lpstr>迭代器：以vector為例</vt:lpstr>
      <vt:lpstr>迭代器：以vector為例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Apresentação do PowerPoint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STL容器：map舉例</vt:lpstr>
      <vt:lpstr>STL容器：關聯容器原理</vt:lpstr>
      <vt:lpstr>STL容器：總結</vt:lpstr>
      <vt:lpstr>STL容器：總結</vt:lpstr>
      <vt:lpstr>例子：同義詞查詢庫</vt:lpstr>
      <vt:lpstr>例子：同義詞查詢庫</vt:lpstr>
      <vt:lpstr>例子：同義詞查詢庫</vt:lpstr>
      <vt:lpstr>例子：同義詞查詢庫</vt:lpstr>
      <vt:lpstr>例子：同義詞查詢庫</vt:lpstr>
      <vt:lpstr>例子：同義詞查詢庫</vt:lpstr>
      <vt:lpstr>Apresentação do PowerPoint</vt:lpstr>
      <vt:lpstr>Apresentação do PowerPoint</vt:lpstr>
      <vt:lpstr>課後閱讀</vt:lpstr>
      <vt:lpstr>Apresentação do PowerPoint</vt:lpstr>
      <vt:lpstr>函數模板特化</vt:lpstr>
      <vt:lpstr>函數模板特化</vt:lpstr>
      <vt:lpstr>函數模板特化</vt:lpstr>
      <vt:lpstr>函數模板特化</vt:lpstr>
      <vt:lpstr>函數模板特化</vt:lpstr>
      <vt:lpstr>函數模板特化</vt:lpstr>
      <vt:lpstr>函數模板特化</vt:lpstr>
      <vt:lpstr>類模板特化</vt:lpstr>
      <vt:lpstr>類模板特化：全部特化（自學）</vt:lpstr>
      <vt:lpstr>類模板特化</vt:lpstr>
      <vt:lpstr>類模板特化：部分特化</vt:lpstr>
      <vt:lpstr>模板特化總結</vt:lpstr>
      <vt:lpstr>結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Terry C.</cp:lastModifiedBy>
  <cp:revision>831</cp:revision>
  <cp:lastPrinted>2021-05-06T00:50:48Z</cp:lastPrinted>
  <dcterms:created xsi:type="dcterms:W3CDTF">2018-01-30T06:43:45Z</dcterms:created>
  <dcterms:modified xsi:type="dcterms:W3CDTF">2024-05-14T05:34:07Z</dcterms:modified>
</cp:coreProperties>
</file>