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6"/>
  </p:notesMasterIdLst>
  <p:handoutMasterIdLst>
    <p:handoutMasterId r:id="rId67"/>
  </p:handoutMasterIdLst>
  <p:sldIdLst>
    <p:sldId id="466" r:id="rId2"/>
    <p:sldId id="320" r:id="rId3"/>
    <p:sldId id="751" r:id="rId4"/>
    <p:sldId id="683" r:id="rId5"/>
    <p:sldId id="684" r:id="rId6"/>
    <p:sldId id="689" r:id="rId7"/>
    <p:sldId id="690" r:id="rId8"/>
    <p:sldId id="691" r:id="rId9"/>
    <p:sldId id="692" r:id="rId10"/>
    <p:sldId id="766" r:id="rId11"/>
    <p:sldId id="960" r:id="rId12"/>
    <p:sldId id="685" r:id="rId13"/>
    <p:sldId id="693" r:id="rId14"/>
    <p:sldId id="694" r:id="rId15"/>
    <p:sldId id="695" r:id="rId16"/>
    <p:sldId id="700" r:id="rId17"/>
    <p:sldId id="767" r:id="rId18"/>
    <p:sldId id="698" r:id="rId19"/>
    <p:sldId id="702" r:id="rId20"/>
    <p:sldId id="752" r:id="rId21"/>
    <p:sldId id="753" r:id="rId22"/>
    <p:sldId id="699" r:id="rId23"/>
    <p:sldId id="709" r:id="rId24"/>
    <p:sldId id="953" r:id="rId25"/>
    <p:sldId id="696" r:id="rId26"/>
    <p:sldId id="704" r:id="rId27"/>
    <p:sldId id="707" r:id="rId28"/>
    <p:sldId id="714" r:id="rId29"/>
    <p:sldId id="697" r:id="rId30"/>
    <p:sldId id="705" r:id="rId31"/>
    <p:sldId id="706" r:id="rId32"/>
    <p:sldId id="711" r:id="rId33"/>
    <p:sldId id="713" r:id="rId34"/>
    <p:sldId id="715" r:id="rId35"/>
    <p:sldId id="954" r:id="rId36"/>
    <p:sldId id="688" r:id="rId37"/>
    <p:sldId id="747" r:id="rId38"/>
    <p:sldId id="906" r:id="rId39"/>
    <p:sldId id="895" r:id="rId40"/>
    <p:sldId id="754" r:id="rId41"/>
    <p:sldId id="755" r:id="rId42"/>
    <p:sldId id="756" r:id="rId43"/>
    <p:sldId id="910" r:id="rId44"/>
    <p:sldId id="911" r:id="rId45"/>
    <p:sldId id="748" r:id="rId46"/>
    <p:sldId id="912" r:id="rId47"/>
    <p:sldId id="763" r:id="rId48"/>
    <p:sldId id="914" r:id="rId49"/>
    <p:sldId id="915" r:id="rId50"/>
    <p:sldId id="896" r:id="rId51"/>
    <p:sldId id="898" r:id="rId52"/>
    <p:sldId id="916" r:id="rId53"/>
    <p:sldId id="903" r:id="rId54"/>
    <p:sldId id="919" r:id="rId55"/>
    <p:sldId id="856" r:id="rId56"/>
    <p:sldId id="965" r:id="rId57"/>
    <p:sldId id="966" r:id="rId58"/>
    <p:sldId id="967" r:id="rId59"/>
    <p:sldId id="475" r:id="rId60"/>
    <p:sldId id="962" r:id="rId61"/>
    <p:sldId id="961" r:id="rId62"/>
    <p:sldId id="759" r:id="rId63"/>
    <p:sldId id="963" r:id="rId64"/>
    <p:sldId id="764" r:id="rId65"/>
  </p:sldIdLst>
  <p:sldSz cx="9144000" cy="6858000" type="screen4x3"/>
  <p:notesSz cx="6858000" cy="9144000"/>
  <p:custDataLst>
    <p:tags r:id="rId68"/>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CC00"/>
    <a:srgbClr val="008000"/>
    <a:srgbClr val="0066CC"/>
    <a:srgbClr val="1D9A78"/>
    <a:srgbClr val="FFFFFF"/>
    <a:srgbClr val="3A536D"/>
    <a:srgbClr val="003366"/>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43" autoAdjust="0"/>
    <p:restoredTop sz="81474" autoAdjust="0"/>
  </p:normalViewPr>
  <p:slideViewPr>
    <p:cSldViewPr showGuides="1">
      <p:cViewPr varScale="1">
        <p:scale>
          <a:sx n="70" d="100"/>
          <a:sy n="70" d="100"/>
        </p:scale>
        <p:origin x="1545" y="45"/>
      </p:cViewPr>
      <p:guideLst>
        <p:guide orient="horz" pos="211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2024/5/28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‹nº›</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t>‹nº›</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1</a:t>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函數指標作為參數</a:t>
            </a:r>
            <a:endParaRPr kumimoji="1" lang="en-US" altLang="zh-CN" dirty="0"/>
          </a:p>
          <a:p>
            <a:r>
              <a:rPr kumimoji="1" lang="en-US" altLang="zh-CN" dirty="0"/>
              <a:t>https://zh.wikipedia.org/wiki/%E5%87%BD%E6%95%B0%E6%8C%87%E9%92%88</a:t>
            </a:r>
          </a:p>
          <a:p>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max</a:t>
            </a:r>
            <a:r>
              <a:rPr lang="en-US" altLang="zh-CN" dirty="0"/>
              <a:t>(</a:t>
            </a:r>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x, </a:t>
            </a:r>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y) </a:t>
            </a:r>
          </a:p>
          <a:p>
            <a:r>
              <a:rPr lang="en-US" altLang="zh-CN" dirty="0"/>
              <a:t>{ </a:t>
            </a:r>
            <a:r>
              <a:rPr lang="en-US" altLang="zh-CN" sz="1200" b="1" kern="1200" dirty="0">
                <a:solidFill>
                  <a:schemeClr val="tx1"/>
                </a:solidFill>
                <a:effectLst/>
                <a:latin typeface="Arial" panose="020B0604020202020204" pitchFamily="34" charset="0"/>
                <a:ea typeface="宋体" panose="02010600030101010101" pitchFamily="2" charset="-122"/>
                <a:cs typeface="+mn-cs"/>
              </a:rPr>
              <a:t>return</a:t>
            </a:r>
            <a:r>
              <a:rPr lang="en-US" altLang="zh-CN" dirty="0"/>
              <a:t> x </a:t>
            </a:r>
            <a:r>
              <a:rPr lang="en-US" altLang="zh-CN" sz="1200" kern="1200" dirty="0">
                <a:solidFill>
                  <a:schemeClr val="tx1"/>
                </a:solidFill>
                <a:effectLst/>
                <a:latin typeface="Arial" panose="020B0604020202020204" pitchFamily="34" charset="0"/>
                <a:ea typeface="宋体" panose="02010600030101010101" pitchFamily="2" charset="-122"/>
                <a:cs typeface="+mn-cs"/>
              </a:rPr>
              <a:t>&gt;</a:t>
            </a:r>
            <a:r>
              <a:rPr lang="en-US" altLang="zh-CN" dirty="0"/>
              <a:t> y </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x</a:t>
            </a:r>
            <a:r>
              <a:rPr lang="en-US" altLang="zh-CN" dirty="0"/>
              <a:t> : y; } </a:t>
            </a:r>
          </a:p>
          <a:p>
            <a:endParaRPr lang="en-US" altLang="zh-CN" dirty="0"/>
          </a:p>
          <a:p>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main</a:t>
            </a:r>
            <a:r>
              <a:rPr lang="en-US" altLang="zh-CN" dirty="0"/>
              <a:t>(</a:t>
            </a:r>
            <a:r>
              <a:rPr lang="en-US" altLang="zh-CN" sz="1200" kern="1200" dirty="0">
                <a:solidFill>
                  <a:schemeClr val="tx1"/>
                </a:solidFill>
                <a:effectLst/>
                <a:latin typeface="Arial" panose="020B0604020202020204" pitchFamily="34" charset="0"/>
                <a:ea typeface="宋体" panose="02010600030101010101" pitchFamily="2" charset="-122"/>
                <a:cs typeface="+mn-cs"/>
              </a:rPr>
              <a:t>void</a:t>
            </a:r>
            <a:r>
              <a:rPr lang="en-US" altLang="zh-CN" dirty="0"/>
              <a:t>) </a:t>
            </a:r>
          </a:p>
          <a:p>
            <a:r>
              <a:rPr lang="en-US" altLang="zh-CN" dirty="0"/>
              <a:t>{ 	</a:t>
            </a:r>
            <a:r>
              <a:rPr lang="en-US" altLang="zh-CN" sz="1200" i="1" kern="1200" dirty="0">
                <a:solidFill>
                  <a:schemeClr val="tx1"/>
                </a:solidFill>
                <a:effectLst/>
                <a:latin typeface="Arial" panose="020B0604020202020204" pitchFamily="34" charset="0"/>
                <a:ea typeface="宋体" panose="02010600030101010101" pitchFamily="2" charset="-122"/>
                <a:cs typeface="+mn-cs"/>
              </a:rPr>
              <a:t>/* p </a:t>
            </a:r>
            <a:r>
              <a:rPr lang="zh-CN" altLang="en-US" sz="1200" i="1" kern="1200" dirty="0">
                <a:solidFill>
                  <a:schemeClr val="tx1"/>
                </a:solidFill>
                <a:effectLst/>
                <a:latin typeface="Arial" panose="020B0604020202020204" pitchFamily="34" charset="0"/>
                <a:ea typeface="宋体" panose="02010600030101010101" pitchFamily="2" charset="-122"/>
                <a:cs typeface="+mn-cs"/>
              </a:rPr>
              <a:t>是函數指標 *</a:t>
            </a:r>
            <a:r>
              <a:rPr lang="en-US" altLang="zh-CN" sz="1200" i="1" kern="1200" dirty="0">
                <a:solidFill>
                  <a:schemeClr val="tx1"/>
                </a:solidFill>
                <a:effectLst/>
                <a:latin typeface="Arial" panose="020B0604020202020204" pitchFamily="34" charset="0"/>
                <a:ea typeface="宋体" panose="02010600030101010101" pitchFamily="2" charset="-122"/>
                <a:cs typeface="+mn-cs"/>
              </a:rPr>
              <a:t>/</a:t>
            </a:r>
            <a:r>
              <a:rPr lang="zh-CN" altLang="en-US" dirty="0"/>
              <a:t> </a:t>
            </a:r>
            <a:endParaRPr lang="en-US" altLang="zh-CN" dirty="0"/>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dirty="0"/>
              <a:t> p)(</a:t>
            </a:r>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a:t>
            </a:r>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&amp;</a:t>
            </a:r>
            <a:r>
              <a:rPr lang="en-US" altLang="zh-CN" dirty="0"/>
              <a:t> max; </a:t>
            </a:r>
            <a:r>
              <a:rPr lang="en-US" altLang="zh-CN" sz="1200" i="1" kern="1200" dirty="0">
                <a:solidFill>
                  <a:schemeClr val="tx1"/>
                </a:solidFill>
                <a:effectLst/>
                <a:latin typeface="Arial" panose="020B0604020202020204" pitchFamily="34" charset="0"/>
                <a:ea typeface="宋体" panose="02010600030101010101" pitchFamily="2" charset="-122"/>
                <a:cs typeface="+mn-cs"/>
              </a:rPr>
              <a:t>// &amp;</a:t>
            </a:r>
            <a:r>
              <a:rPr lang="zh-CN" altLang="en-US" sz="1200" i="1" kern="1200" dirty="0">
                <a:solidFill>
                  <a:schemeClr val="tx1"/>
                </a:solidFill>
                <a:effectLst/>
                <a:latin typeface="Arial" panose="020B0604020202020204" pitchFamily="34" charset="0"/>
                <a:ea typeface="宋体" panose="02010600030101010101" pitchFamily="2" charset="-122"/>
                <a:cs typeface="+mn-cs"/>
              </a:rPr>
              <a:t>可以省略</a:t>
            </a:r>
            <a:r>
              <a:rPr lang="zh-CN" altLang="en-US" dirty="0"/>
              <a:t> </a:t>
            </a:r>
            <a:endParaRPr lang="en-US" altLang="zh-CN" dirty="0"/>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a, b, c, d; </a:t>
            </a:r>
          </a:p>
          <a:p>
            <a:r>
              <a:rPr lang="en-US" altLang="zh-CN" dirty="0"/>
              <a:t>	</a:t>
            </a:r>
            <a:r>
              <a:rPr lang="en-US" altLang="zh-CN" dirty="0" err="1"/>
              <a:t>printf</a:t>
            </a:r>
            <a:r>
              <a:rPr lang="en-US" altLang="zh-CN" dirty="0"/>
              <a:t>(</a:t>
            </a:r>
            <a:r>
              <a:rPr lang="en-US" altLang="zh-CN" sz="1200" kern="1200" dirty="0">
                <a:solidFill>
                  <a:schemeClr val="tx1"/>
                </a:solidFill>
                <a:effectLst/>
                <a:latin typeface="Arial" panose="020B0604020202020204" pitchFamily="34" charset="0"/>
                <a:ea typeface="宋体" panose="02010600030101010101" pitchFamily="2" charset="-122"/>
                <a:cs typeface="+mn-cs"/>
              </a:rPr>
              <a:t>"please input 3 numbers:"</a:t>
            </a:r>
            <a:r>
              <a:rPr lang="en-US" altLang="zh-CN" dirty="0"/>
              <a:t>); </a:t>
            </a:r>
          </a:p>
          <a:p>
            <a:r>
              <a:rPr lang="en-US" altLang="zh-CN" dirty="0"/>
              <a:t>	</a:t>
            </a:r>
            <a:r>
              <a:rPr lang="en-US" altLang="zh-CN" dirty="0" err="1"/>
              <a:t>scanf</a:t>
            </a:r>
            <a:r>
              <a:rPr lang="en-US" altLang="zh-CN" dirty="0"/>
              <a:t>(</a:t>
            </a:r>
            <a:r>
              <a:rPr lang="en-US" altLang="zh-CN" sz="1200" kern="1200" dirty="0">
                <a:solidFill>
                  <a:schemeClr val="tx1"/>
                </a:solidFill>
                <a:effectLst/>
                <a:latin typeface="Arial" panose="020B0604020202020204" pitchFamily="34" charset="0"/>
                <a:ea typeface="宋体" panose="02010600030101010101" pitchFamily="2" charset="-122"/>
                <a:cs typeface="+mn-cs"/>
              </a:rPr>
              <a:t>"%d %d %d"</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&amp;</a:t>
            </a:r>
            <a:r>
              <a:rPr lang="en-US" altLang="zh-CN" dirty="0"/>
              <a:t> a, </a:t>
            </a:r>
            <a:r>
              <a:rPr lang="en-US" altLang="zh-CN" sz="1200" kern="1200" dirty="0">
                <a:solidFill>
                  <a:schemeClr val="tx1"/>
                </a:solidFill>
                <a:effectLst/>
                <a:latin typeface="Arial" panose="020B0604020202020204" pitchFamily="34" charset="0"/>
                <a:ea typeface="宋体" panose="02010600030101010101" pitchFamily="2" charset="-122"/>
                <a:cs typeface="+mn-cs"/>
              </a:rPr>
              <a:t>&amp;</a:t>
            </a:r>
            <a:r>
              <a:rPr lang="en-US" altLang="zh-CN" dirty="0"/>
              <a:t> b, </a:t>
            </a:r>
            <a:r>
              <a:rPr lang="en-US" altLang="zh-CN" sz="1200" kern="1200" dirty="0">
                <a:solidFill>
                  <a:schemeClr val="tx1"/>
                </a:solidFill>
                <a:effectLst/>
                <a:latin typeface="Arial" panose="020B0604020202020204" pitchFamily="34" charset="0"/>
                <a:ea typeface="宋体" panose="02010600030101010101" pitchFamily="2" charset="-122"/>
                <a:cs typeface="+mn-cs"/>
              </a:rPr>
              <a:t>&amp;</a:t>
            </a:r>
            <a:r>
              <a:rPr lang="en-US" altLang="zh-CN" dirty="0"/>
              <a:t> c); </a:t>
            </a:r>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en-US" sz="1200" i="1" kern="1200" dirty="0">
                <a:solidFill>
                  <a:schemeClr val="tx1"/>
                </a:solidFill>
                <a:effectLst/>
                <a:latin typeface="Arial" panose="020B0604020202020204" pitchFamily="34" charset="0"/>
                <a:ea typeface="宋体" panose="02010600030101010101" pitchFamily="2" charset="-122"/>
                <a:cs typeface="+mn-cs"/>
              </a:rPr>
              <a:t>與直接調用函數等價，</a:t>
            </a:r>
            <a:r>
              <a:rPr lang="en-US" altLang="zh-CN" sz="1200" i="1" kern="1200" dirty="0">
                <a:solidFill>
                  <a:schemeClr val="tx1"/>
                </a:solidFill>
                <a:effectLst/>
                <a:latin typeface="Arial" panose="020B0604020202020204" pitchFamily="34" charset="0"/>
                <a:ea typeface="宋体" panose="02010600030101010101" pitchFamily="2" charset="-122"/>
                <a:cs typeface="+mn-cs"/>
              </a:rPr>
              <a:t>d = max(max(a, b), c) */</a:t>
            </a:r>
            <a:r>
              <a:rPr lang="en-US" altLang="zh-CN" dirty="0"/>
              <a:t> </a:t>
            </a:r>
          </a:p>
          <a:p>
            <a:r>
              <a:rPr lang="en-US" altLang="zh-CN" dirty="0"/>
              <a:t>	d </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dirty="0"/>
              <a:t> p(p(a, b), c); </a:t>
            </a:r>
          </a:p>
          <a:p>
            <a:r>
              <a:rPr lang="en-US" altLang="zh-CN" dirty="0"/>
              <a:t>	</a:t>
            </a:r>
            <a:r>
              <a:rPr lang="en-US" altLang="zh-CN" dirty="0" err="1"/>
              <a:t>printf</a:t>
            </a:r>
            <a:r>
              <a:rPr lang="en-US" altLang="zh-CN" dirty="0"/>
              <a:t>(</a:t>
            </a:r>
            <a:r>
              <a:rPr lang="en-US" altLang="zh-CN" sz="1200" kern="1200" dirty="0">
                <a:solidFill>
                  <a:schemeClr val="tx1"/>
                </a:solidFill>
                <a:effectLst/>
                <a:latin typeface="Arial" panose="020B0604020202020204" pitchFamily="34" charset="0"/>
                <a:ea typeface="宋体" panose="02010600030101010101" pitchFamily="2" charset="-122"/>
                <a:cs typeface="+mn-cs"/>
              </a:rPr>
              <a:t>"the </a:t>
            </a:r>
            <a:r>
              <a:rPr lang="en-US" altLang="zh-CN" sz="1200" kern="1200" dirty="0" err="1">
                <a:solidFill>
                  <a:schemeClr val="tx1"/>
                </a:solidFill>
                <a:effectLst/>
                <a:latin typeface="Arial" panose="020B0604020202020204" pitchFamily="34" charset="0"/>
                <a:ea typeface="宋体" panose="02010600030101010101" pitchFamily="2" charset="-122"/>
                <a:cs typeface="+mn-cs"/>
              </a:rPr>
              <a:t>maxumum</a:t>
            </a:r>
            <a:r>
              <a:rPr lang="en-US" altLang="zh-CN" sz="1200" kern="1200" dirty="0">
                <a:solidFill>
                  <a:schemeClr val="tx1"/>
                </a:solidFill>
                <a:effectLst/>
                <a:latin typeface="Arial" panose="020B0604020202020204" pitchFamily="34" charset="0"/>
                <a:ea typeface="宋体" panose="02010600030101010101" pitchFamily="2" charset="-122"/>
                <a:cs typeface="+mn-cs"/>
              </a:rPr>
              <a:t> number is: %d</a:t>
            </a:r>
            <a:r>
              <a:rPr lang="en-US" altLang="zh-CN" sz="1200" b="1" kern="1200" dirty="0">
                <a:solidFill>
                  <a:schemeClr val="tx1"/>
                </a:solidFill>
                <a:effectLst/>
                <a:latin typeface="Arial" panose="020B0604020202020204" pitchFamily="34" charset="0"/>
                <a:ea typeface="宋体" panose="02010600030101010101" pitchFamily="2" charset="-122"/>
                <a:cs typeface="+mn-cs"/>
              </a:rPr>
              <a:t>\n</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dirty="0"/>
              <a:t>, d); </a:t>
            </a:r>
          </a:p>
          <a:p>
            <a:r>
              <a:rPr lang="en-US" altLang="zh-CN" sz="1200" b="1" kern="1200" dirty="0">
                <a:solidFill>
                  <a:schemeClr val="tx1"/>
                </a:solidFill>
                <a:effectLst/>
                <a:latin typeface="Arial" panose="020B0604020202020204" pitchFamily="34" charset="0"/>
                <a:ea typeface="宋体" panose="02010600030101010101" pitchFamily="2" charset="-122"/>
                <a:cs typeface="+mn-cs"/>
              </a:rPr>
              <a:t>	return</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0</a:t>
            </a:r>
            <a:r>
              <a:rPr lang="en-US" altLang="zh-CN" dirty="0"/>
              <a:t>; </a:t>
            </a:r>
          </a:p>
          <a:p>
            <a:r>
              <a:rPr lang="en-US" altLang="zh-CN" dirty="0"/>
              <a: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21</a:t>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22</a:t>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bool</a:t>
            </a:r>
            <a:r>
              <a:rPr lang="zh-CN" altLang="en-US" dirty="0"/>
              <a:t>運算子指 物件可以隱式轉換為</a:t>
            </a:r>
            <a:r>
              <a:rPr lang="en-US" altLang="zh-CN" dirty="0"/>
              <a:t>true</a:t>
            </a:r>
            <a:r>
              <a:rPr lang="zh-CN" altLang="en-US" dirty="0"/>
              <a:t>或</a:t>
            </a:r>
            <a:r>
              <a:rPr lang="en-US" altLang="zh-CN" dirty="0"/>
              <a:t>false</a:t>
            </a:r>
          </a:p>
          <a:p>
            <a:r>
              <a:rPr lang="en-US" altLang="zh-CN" b="1" dirty="0"/>
              <a:t>peek</a:t>
            </a:r>
            <a:r>
              <a:rPr lang="zh-CN" altLang="en-US" b="1" dirty="0"/>
              <a:t>：</a:t>
            </a:r>
            <a:r>
              <a:rPr lang="zh-CN" altLang="en-US" dirty="0"/>
              <a:t>返回一個char類型的字元，返回值是指向的當前字元，但指標並不後移</a:t>
            </a:r>
          </a:p>
          <a:p>
            <a:r>
              <a:rPr lang="en-US" altLang="zh-CN" b="1" dirty="0" err="1">
                <a:solidFill>
                  <a:srgbClr val="FF0000"/>
                </a:solidFill>
                <a:latin typeface="Consolas" panose="020B0609020204030204" pitchFamily="49" charset="0"/>
                <a:sym typeface="+mn-ea"/>
              </a:rPr>
              <a:t>isdigit</a:t>
            </a:r>
            <a:r>
              <a:rPr lang="zh-CN" altLang="en-US" dirty="0"/>
              <a:t>檢查參數是否為十進位數字字字元</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26</a:t>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peek()相當於佇列的中的front()，而get()則相當於佇列中的pop()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a:t>
            </a:r>
            <a:r>
              <a:rPr kumimoji="1" lang="en-US" altLang="zh-CN" dirty="0"/>
              <a:t>】</a:t>
            </a:r>
            <a:r>
              <a:rPr kumimoji="1" lang="zh-CN" altLang="en-US" dirty="0"/>
              <a:t>這一頁的動機很好，但是</a:t>
            </a:r>
            <a:r>
              <a:rPr kumimoji="1" lang="en-US" altLang="zh-CN" dirty="0" err="1"/>
              <a:t>cout</a:t>
            </a:r>
            <a:r>
              <a:rPr kumimoji="1" lang="zh-CN" altLang="en-US" dirty="0"/>
              <a:t>之前是否應該有類似</a:t>
            </a:r>
            <a:r>
              <a:rPr kumimoji="1" lang="en-US" altLang="zh-CN" dirty="0" err="1"/>
              <a:t>printf</a:t>
            </a:r>
            <a:r>
              <a:rPr kumimoji="1" lang="zh-CN" altLang="en-US" dirty="0"/>
              <a:t>的？？？</a:t>
            </a:r>
            <a:endParaRPr kumimoji="1" lang="en-US" altLang="zh-CN" dirty="0"/>
          </a:p>
          <a:p>
            <a:endParaRPr kumimoji="1" lang="en-US" altLang="zh-CN" dirty="0"/>
          </a:p>
          <a:p>
            <a:r>
              <a:rPr kumimoji="1" lang="en-US" altLang="zh-CN" dirty="0" err="1"/>
              <a:t>cout</a:t>
            </a:r>
            <a:r>
              <a:rPr kumimoji="1" lang="zh-CN" altLang="en-US" dirty="0"/>
              <a:t>取代</a:t>
            </a:r>
            <a:r>
              <a:rPr kumimoji="1" lang="en-US" altLang="zh-CN" dirty="0" err="1"/>
              <a:t>printf</a:t>
            </a:r>
            <a:r>
              <a:rPr kumimoji="1" lang="zh-CN" altLang="en-US" dirty="0"/>
              <a:t>的動機和</a:t>
            </a:r>
            <a:r>
              <a:rPr kumimoji="1" lang="en-US" altLang="zh-CN" dirty="0" err="1"/>
              <a:t>cin</a:t>
            </a:r>
            <a:r>
              <a:rPr kumimoji="1" lang="zh-CN" altLang="en-US" dirty="0"/>
              <a:t>取代</a:t>
            </a:r>
            <a:r>
              <a:rPr kumimoji="1" lang="en-US" altLang="zh-CN" dirty="0" err="1"/>
              <a:t>scanf</a:t>
            </a:r>
            <a:r>
              <a:rPr kumimoji="1" lang="zh-CN" altLang="en-US" dirty="0"/>
              <a:t>的動機基本一致，沒有什麼不同的點，如果講兩遍太過囉嗦。</a:t>
            </a:r>
            <a:endParaRPr kumimoji="1" lang="en-US" altLang="zh-CN" dirty="0"/>
          </a:p>
          <a:p>
            <a:r>
              <a:rPr kumimoji="1" lang="en-US" altLang="zh-CN" dirty="0" err="1"/>
              <a:t>cout</a:t>
            </a:r>
            <a:r>
              <a:rPr kumimoji="1" lang="zh-CN" altLang="en-US" dirty="0"/>
              <a:t>本身的內容較多，所以之前是帶過講了一下</a:t>
            </a:r>
            <a:r>
              <a:rPr kumimoji="1" lang="en-US" altLang="zh-CN" dirty="0" err="1"/>
              <a:t>printf</a:t>
            </a:r>
            <a:r>
              <a:rPr kumimoji="1" lang="zh-CN" altLang="en-US" dirty="0"/>
              <a:t>比較混亂。輸入流的要點比較少，所以這裡仔細解釋了一下。</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28</a:t>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kumimoji="1" lang="en-US" altLang="zh-CN" dirty="0">
                <a:sym typeface="+mn-ea"/>
              </a:rPr>
              <a:t>【</a:t>
            </a:r>
            <a:r>
              <a:rPr kumimoji="1" lang="zh-CN" altLang="en-US" dirty="0">
                <a:sym typeface="+mn-ea"/>
              </a:rPr>
              <a:t>？？？</a:t>
            </a:r>
            <a:r>
              <a:rPr kumimoji="1" lang="en-US" altLang="zh-CN" dirty="0">
                <a:sym typeface="+mn-ea"/>
              </a:rPr>
              <a:t>】</a:t>
            </a:r>
            <a:r>
              <a:rPr kumimoji="1" lang="zh-CN" altLang="en-US" dirty="0">
                <a:sym typeface="+mn-ea"/>
              </a:rPr>
              <a:t>：這裡的</a:t>
            </a:r>
            <a:r>
              <a:rPr kumimoji="1" lang="en-US" altLang="zh-CN" dirty="0">
                <a:sym typeface="+mn-ea"/>
              </a:rPr>
              <a:t>head</a:t>
            </a:r>
            <a:r>
              <a:rPr kumimoji="1" lang="zh-CN" altLang="en-US" dirty="0">
                <a:sym typeface="+mn-ea"/>
              </a:rPr>
              <a:t>和</a:t>
            </a:r>
            <a:r>
              <a:rPr kumimoji="1" lang="en-US" altLang="zh-CN" dirty="0">
                <a:sym typeface="+mn-ea"/>
              </a:rPr>
              <a:t>tail</a:t>
            </a:r>
            <a:r>
              <a:rPr kumimoji="1" lang="zh-CN" altLang="en-US" dirty="0">
                <a:sym typeface="+mn-ea"/>
              </a:rPr>
              <a:t>，完全沒講；跟後面的狀態位置</a:t>
            </a:r>
            <a:endParaRPr kumimoji="1" lang="en-US" altLang="zh-CN" dirty="0"/>
          </a:p>
          <a:p>
            <a:endParaRPr kumimoji="1" lang="en-US" altLang="zh-CN" dirty="0"/>
          </a:p>
          <a:p>
            <a:r>
              <a:rPr kumimoji="1" lang="zh-CN" altLang="en-US" dirty="0">
                <a:sym typeface="+mn-ea"/>
              </a:rPr>
              <a:t>為什麼</a:t>
            </a:r>
            <a:r>
              <a:rPr kumimoji="1" lang="en-US" altLang="zh-CN" dirty="0">
                <a:sym typeface="+mn-ea"/>
              </a:rPr>
              <a:t>head</a:t>
            </a:r>
            <a:r>
              <a:rPr kumimoji="1" lang="zh-CN" altLang="en-US" dirty="0">
                <a:sym typeface="+mn-ea"/>
              </a:rPr>
              <a:t>在後面：</a:t>
            </a:r>
            <a:r>
              <a:rPr kumimoji="1" lang="en-US" altLang="zh-CN" dirty="0">
                <a:sym typeface="+mn-ea"/>
              </a:rPr>
              <a:t>head</a:t>
            </a:r>
            <a:r>
              <a:rPr kumimoji="1" lang="zh-CN" altLang="en-US" dirty="0">
                <a:sym typeface="+mn-ea"/>
              </a:rPr>
              <a:t> 是等待讀入的最後位置</a:t>
            </a:r>
            <a:r>
              <a:rPr kumimoji="1" lang="en-US" altLang="zh-CN" dirty="0">
                <a:sym typeface="+mn-ea"/>
              </a:rPr>
              <a:t>(</a:t>
            </a:r>
            <a:r>
              <a:rPr kumimoji="1" lang="zh-CN" altLang="en-US" dirty="0">
                <a:sym typeface="+mn-ea"/>
              </a:rPr>
              <a:t>還沒有讀過的在開頭；已經讀過的在尾巴）</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effectLst/>
                <a:sym typeface="+mn-ea"/>
              </a:rPr>
              <a:t>head</a:t>
            </a:r>
            <a:r>
              <a:rPr lang="zh-CN" altLang="en-US" dirty="0">
                <a:effectLst/>
                <a:sym typeface="+mn-ea"/>
              </a:rPr>
              <a:t>到</a:t>
            </a:r>
            <a:r>
              <a:rPr lang="en-US" altLang="zh-CN" dirty="0">
                <a:effectLst/>
                <a:sym typeface="+mn-ea"/>
              </a:rPr>
              <a:t>tail</a:t>
            </a:r>
            <a:r>
              <a:rPr lang="zh-CN" altLang="en-US" dirty="0">
                <a:effectLst/>
                <a:sym typeface="+mn-ea"/>
              </a:rPr>
              <a:t>表示當前等待讀入的部分，所以</a:t>
            </a:r>
            <a:r>
              <a:rPr lang="en-US" altLang="zh-CN" dirty="0">
                <a:effectLst/>
                <a:sym typeface="+mn-ea"/>
              </a:rPr>
              <a:t>head</a:t>
            </a:r>
            <a:r>
              <a:rPr lang="zh-CN" altLang="en-US" dirty="0">
                <a:effectLst/>
                <a:sym typeface="+mn-ea"/>
              </a:rPr>
              <a:t>在後面；</a:t>
            </a:r>
            <a:endParaRPr lang="zh-CN" altLang="en-US" kern="1200" dirty="0">
              <a:solidFill>
                <a:schemeClr val="tx1"/>
              </a:solidFill>
              <a:effectLst/>
              <a:latin typeface="Arial" panose="020B0604020202020204" pitchFamily="34" charset="0"/>
              <a:ea typeface="宋体" panose="02010600030101010101" pitchFamily="2" charset="-122"/>
              <a:cs typeface="+mn-cs"/>
            </a:endParaRPr>
          </a:p>
          <a:p>
            <a:endParaRPr kumimoji="1" lang="zh-CN" altLang="en-US" dirty="0"/>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函數</a:t>
            </a:r>
            <a:r>
              <a:rPr lang="zh-CN" altLang="pt-PT" dirty="0"/>
              <a:t>模板</a:t>
            </a:r>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33</a:t>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狀態位元？和緩衝區的差別，要徹底講清楚？</a:t>
            </a:r>
            <a:endParaRPr kumimoji="1" lang="en-US" altLang="zh-CN" dirty="0"/>
          </a:p>
          <a:p>
            <a:r>
              <a:rPr kumimoji="1" lang="en-US" altLang="zh-CN" dirty="0"/>
              <a:t>clear:</a:t>
            </a:r>
            <a:r>
              <a:rPr kumimoji="1" lang="zh-CN" altLang="en-US" baseline="0" dirty="0"/>
              <a:t> 錯誤標誌位元、流末位元標誌；如果不調用可能導致如法輸入。</a:t>
            </a:r>
            <a:endParaRPr kumimoji="1" lang="en-US" altLang="zh-CN" baseline="0" dirty="0"/>
          </a:p>
          <a:p>
            <a:r>
              <a:rPr lang="en-US" altLang="zh-CN" dirty="0" err="1"/>
              <a:t>goodbit</a:t>
            </a:r>
            <a:r>
              <a:rPr lang="en-US" altLang="zh-CN" dirty="0"/>
              <a:t>\</a:t>
            </a:r>
            <a:r>
              <a:rPr lang="en-US" altLang="zh-CN" dirty="0" err="1"/>
              <a:t>eofbit</a:t>
            </a:r>
            <a:r>
              <a:rPr lang="en-US" altLang="zh-CN" dirty="0"/>
              <a:t>\</a:t>
            </a:r>
            <a:r>
              <a:rPr lang="en-US" altLang="zh-CN" dirty="0" err="1"/>
              <a:t>failbit</a:t>
            </a:r>
            <a:r>
              <a:rPr lang="en-US" altLang="zh-CN" dirty="0"/>
              <a:t>\</a:t>
            </a:r>
            <a:r>
              <a:rPr lang="en-US" altLang="zh-CN" dirty="0" err="1"/>
              <a:t>badbit</a:t>
            </a:r>
          </a:p>
          <a:p>
            <a:endParaRPr kumimoji="1" lang="zh-CN" altLang="en-US" dirty="0"/>
          </a:p>
          <a:p>
            <a:r>
              <a:rPr lang="en-US" altLang="zh-CN" b="1" dirty="0" err="1">
                <a:latin typeface="Consolas" panose="020B0609020204030204" pitchFamily="49" charset="0"/>
                <a:sym typeface="+mn-ea"/>
              </a:rPr>
              <a:t>ss.clear</a:t>
            </a:r>
            <a:r>
              <a:rPr lang="en-US" altLang="zh-CN" b="1" dirty="0">
                <a:latin typeface="Consolas" panose="020B0609020204030204" pitchFamily="49" charset="0"/>
                <a:sym typeface="+mn-ea"/>
              </a:rPr>
              <a:t>()</a:t>
            </a:r>
            <a:r>
              <a:rPr lang="zh-CN" altLang="en-US" dirty="0">
                <a:latin typeface="Consolas" panose="020B0609020204030204" pitchFamily="49" charset="0"/>
                <a:sym typeface="+mn-ea"/>
              </a:rPr>
              <a:t>在</a:t>
            </a:r>
            <a:r>
              <a:rPr kumimoji="1" lang="zh-CN" altLang="en-US" dirty="0">
                <a:sym typeface="+mn-ea"/>
              </a:rPr>
              <a:t>stringstream中</a:t>
            </a:r>
            <a:r>
              <a:rPr lang="zh-CN" altLang="en-US" dirty="0">
                <a:latin typeface="Consolas" panose="020B0609020204030204" pitchFamily="49" charset="0"/>
                <a:sym typeface="+mn-ea"/>
              </a:rPr>
              <a:t>的功能</a:t>
            </a:r>
            <a:r>
              <a:rPr kumimoji="1" lang="zh-CN" altLang="en-US" dirty="0"/>
              <a:t>是</a:t>
            </a:r>
            <a:r>
              <a:rPr kumimoji="1" lang="zh-CN" altLang="en-US" dirty="0">
                <a:sym typeface="+mn-ea"/>
              </a:rPr>
              <a:t>用來清除流的錯誤狀態，而</a:t>
            </a:r>
            <a:r>
              <a:rPr lang="en-US" altLang="zh-CN" b="1" dirty="0" err="1">
                <a:latin typeface="Consolas" panose="020B0609020204030204" pitchFamily="49" charset="0"/>
                <a:sym typeface="+mn-ea"/>
              </a:rPr>
              <a:t>ss.str</a:t>
            </a:r>
            <a:r>
              <a:rPr lang="en-US" altLang="zh-CN" b="1" dirty="0">
                <a:latin typeface="Consolas" panose="020B0609020204030204" pitchFamily="49" charset="0"/>
                <a:sym typeface="+mn-ea"/>
              </a:rPr>
              <a:t>("");</a:t>
            </a:r>
            <a:r>
              <a:rPr lang="en-US" altLang="zh-CN" dirty="0">
                <a:latin typeface="Consolas" panose="020B0609020204030204" pitchFamily="49" charset="0"/>
                <a:sym typeface="+mn-ea"/>
              </a:rPr>
              <a:t> </a:t>
            </a:r>
            <a:r>
              <a:rPr lang="zh-CN" altLang="en-US" dirty="0">
                <a:latin typeface="Consolas" panose="020B0609020204030204" pitchFamily="49" charset="0"/>
                <a:sym typeface="+mn-ea"/>
              </a:rPr>
              <a:t>才是清空緩衝區</a:t>
            </a:r>
            <a:endParaRPr kumimoji="1" lang="zh-CN" altLang="en-US" b="1" dirty="0"/>
          </a:p>
          <a:p>
            <a:r>
              <a:rPr kumimoji="1" lang="zh-CN" altLang="en-US" dirty="0"/>
              <a:t>stringstream繼承自iostream，繼承了標準輸入輸出流的很多特性，可以識別變數類型</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34</a:t>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36</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40</a:t>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Vector&lt;char&gt;</a:t>
            </a:r>
            <a:r>
              <a:rPr kumimoji="1" lang="zh-CN" altLang="en-US" dirty="0"/>
              <a:t>使用上很不方便，</a:t>
            </a:r>
            <a:r>
              <a:rPr kumimoji="1" lang="zh-CN" altLang="en-US" dirty="0">
                <a:sym typeface="+mn-ea"/>
              </a:rPr>
              <a:t>性能不如</a:t>
            </a:r>
            <a:r>
              <a:rPr kumimoji="1" lang="en-US" altLang="zh-CN" dirty="0">
                <a:sym typeface="+mn-ea"/>
              </a:rPr>
              <a:t>string</a:t>
            </a:r>
            <a:r>
              <a:rPr kumimoji="1" lang="zh-CN" altLang="en-US" dirty="0">
                <a:sym typeface="+mn-ea"/>
              </a:rPr>
              <a:t>，同時還涉及記憶體管理的問題</a:t>
            </a: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a:t>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a:t>
            </a:r>
            <a:r>
              <a:rPr lang="en-US" altLang="zh-CN" dirty="0" err="1"/>
              <a:t>aeiou</a:t>
            </a:r>
            <a:r>
              <a:rPr lang="en-US" altLang="zh-CN" dirty="0"/>
              <a:t>] </a:t>
            </a:r>
            <a:r>
              <a:rPr lang="zh-CN" altLang="en-US" dirty="0"/>
              <a:t>匹配任意</a:t>
            </a:r>
            <a:r>
              <a:rPr lang="zh-CN" altLang="en-US" dirty="0">
                <a:solidFill>
                  <a:srgbClr val="FF0000"/>
                </a:solidFill>
              </a:rPr>
              <a:t>一個</a:t>
            </a:r>
            <a:r>
              <a:rPr lang="zh-CN" altLang="en-US" dirty="0"/>
              <a:t>母音字元</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41</a:t>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en-GB" dirty="0" err="1">
                <a:latin typeface="Consolas" panose="020B0609020204030204" pitchFamily="49" charset="0"/>
                <a:sym typeface="+mn-ea"/>
              </a:rPr>
              <a:t>s</a:t>
            </a:r>
            <a:r>
              <a:rPr lang="en-GB" altLang="zh-CN" dirty="0" err="1">
                <a:latin typeface="Consolas" panose="020B0609020204030204" pitchFamily="49" charset="0"/>
                <a:sym typeface="+mn-ea"/>
              </a:rPr>
              <a:t>uffix</a:t>
            </a:r>
            <a:r>
              <a:rPr lang="en-GB" altLang="zh-CN" dirty="0">
                <a:latin typeface="Consolas" panose="020B0609020204030204" pitchFamily="49" charset="0"/>
                <a:sym typeface="+mn-ea"/>
              </a:rPr>
              <a:t>()</a:t>
            </a:r>
            <a:r>
              <a:rPr lang="zh-CN" altLang="en-GB" dirty="0">
                <a:latin typeface="Consolas" panose="020B0609020204030204" pitchFamily="49" charset="0"/>
                <a:sym typeface="+mn-ea"/>
              </a:rPr>
              <a:t>用於</a:t>
            </a:r>
            <a:r>
              <a:rPr lang="en-GB" altLang="zh-CN" dirty="0" err="1">
                <a:latin typeface="Consolas" panose="020B0609020204030204" pitchFamily="49" charset="0"/>
                <a:sym typeface="+mn-ea"/>
              </a:rPr>
              <a:t>獲取每次匹配後的剩餘字串</a:t>
            </a:r>
            <a:endParaRPr lang="en-GB" altLang="zh-CN" dirty="0">
              <a:latin typeface="Consolas" panose="020B0609020204030204" pitchFamily="49" charset="0"/>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53</a:t>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分別匹配到兩組：</a:t>
            </a:r>
            <a:endParaRPr lang="en-US" altLang="zh-CN" dirty="0"/>
          </a:p>
          <a:p>
            <a:r>
              <a:rPr lang="en-US" altLang="zh-CN" dirty="0"/>
              <a:t>Subject</a:t>
            </a:r>
            <a:r>
              <a:rPr lang="zh-CN" altLang="en-US" dirty="0"/>
              <a:t> </a:t>
            </a:r>
            <a:r>
              <a:rPr lang="en-US" altLang="zh-CN" dirty="0"/>
              <a:t>$1</a:t>
            </a:r>
            <a:r>
              <a:rPr lang="zh-CN" altLang="en-US" dirty="0"/>
              <a:t> </a:t>
            </a:r>
            <a:r>
              <a:rPr lang="en-US" altLang="zh-CN" dirty="0"/>
              <a:t>=</a:t>
            </a:r>
            <a:r>
              <a:rPr lang="zh-CN" altLang="en-US" dirty="0"/>
              <a:t> </a:t>
            </a:r>
            <a:r>
              <a:rPr lang="en-US" altLang="zh-CN" dirty="0"/>
              <a:t>sub</a:t>
            </a:r>
            <a:r>
              <a:rPr lang="zh-CN" altLang="en-US" dirty="0"/>
              <a:t> </a:t>
            </a:r>
            <a:r>
              <a:rPr lang="en-US" altLang="zh-CN" dirty="0"/>
              <a:t>$2=</a:t>
            </a:r>
            <a:r>
              <a:rPr lang="en-US" altLang="zh-CN" dirty="0" err="1"/>
              <a:t>ject</a:t>
            </a:r>
            <a:endParaRPr lang="en-US" altLang="zh-CN" dirty="0"/>
          </a:p>
          <a:p>
            <a:r>
              <a:rPr lang="en-US" altLang="zh-CN" dirty="0"/>
              <a:t>Submarine</a:t>
            </a:r>
            <a:r>
              <a:rPr lang="zh-CN" altLang="en-US" dirty="0"/>
              <a:t> </a:t>
            </a:r>
            <a:r>
              <a:rPr lang="en-US" altLang="zh-CN" dirty="0"/>
              <a:t>$1=</a:t>
            </a:r>
            <a:r>
              <a:rPr lang="zh-CN" altLang="en-US" dirty="0"/>
              <a:t> </a:t>
            </a:r>
            <a:r>
              <a:rPr lang="en-US" altLang="zh-CN" dirty="0"/>
              <a:t>sub</a:t>
            </a:r>
            <a:r>
              <a:rPr lang="zh-CN" altLang="en-US" dirty="0"/>
              <a:t> </a:t>
            </a:r>
            <a:r>
              <a:rPr lang="en-US" altLang="zh-CN" dirty="0"/>
              <a:t>$2=marine</a:t>
            </a:r>
          </a:p>
          <a:p>
            <a:r>
              <a:rPr lang="en-US" altLang="zh-CN" dirty="0"/>
              <a:t>$0=[$&amp;]</a:t>
            </a:r>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55</a:t>
            </a:fld>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每一個同學輸出的資訊的格式為：姓名</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生日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電話號碼</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郵箱，其中生日格式為</a:t>
            </a:r>
            <a:r>
              <a:rPr lang="en-GB" altLang="zh-CN" dirty="0"/>
              <a:t>yyyy.mm.dd</a:t>
            </a:r>
            <a:r>
              <a:rPr lang="zh-CN" altLang="en-GB"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當月份、日期數字小於</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時，補全至兩位數。</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56</a:t>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57</a:t>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通過cin輸入不可能得到空字串，需要讀取空格要用</a:t>
            </a:r>
            <a:r>
              <a:rPr lang="en-US" altLang="zh-CN" dirty="0" err="1">
                <a:sym typeface="+mn-ea"/>
              </a:rPr>
              <a:t>getline</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Why?</a:t>
            </a:r>
            <a:r>
              <a:rPr kumimoji="1" lang="zh-CN" altLang="en-US" dirty="0"/>
              <a:t> </a:t>
            </a:r>
            <a:r>
              <a:rPr kumimoji="1" lang="en-US" altLang="zh-CN" dirty="0"/>
              <a:t>---</a:t>
            </a:r>
            <a:r>
              <a:rPr kumimoji="1" lang="zh-CN" altLang="en-US" dirty="0"/>
              <a:t>每次要移動</a:t>
            </a:r>
            <a:r>
              <a:rPr kumimoji="1" lang="en-US" altLang="zh-CN" dirty="0" err="1"/>
              <a:t>allname</a:t>
            </a:r>
            <a:r>
              <a:rPr kumimoji="1" lang="zh-CN" altLang="en-US" dirty="0"/>
              <a:t>中的內容</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9</a:t>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sym typeface="+mn-ea"/>
              </a:rPr>
              <a:t>to_string</a:t>
            </a:r>
            <a:r>
              <a:rPr lang="zh-CN" altLang="en-US" dirty="0">
                <a:sym typeface="+mn-ea"/>
              </a:rPr>
              <a:t>默認</a:t>
            </a:r>
            <a:r>
              <a:rPr kumimoji="1" lang="en-US" altLang="zh-CN" dirty="0">
                <a:sym typeface="+mn-ea"/>
              </a:rPr>
              <a:t>保留6位小數</a:t>
            </a:r>
            <a:endParaRPr kumimoji="1" lang="en-US" altLang="zh-CN" dirty="0"/>
          </a:p>
          <a:p>
            <a:r>
              <a:rPr kumimoji="1" lang="en-US" altLang="zh-CN" dirty="0" err="1">
                <a:sym typeface="+mn-ea"/>
              </a:rPr>
              <a:t>stoi</a:t>
            </a:r>
            <a:r>
              <a:rPr kumimoji="1" lang="zh-CN" altLang="en-US" dirty="0">
                <a:sym typeface="+mn-ea"/>
              </a:rPr>
              <a:t>三個參數含義分別為要轉換的字串、轉換結束的位置、轉換時使用的進制</a:t>
            </a:r>
            <a:endParaRPr kumimoji="1" lang="zh-CN" altLang="en-US" dirty="0"/>
          </a:p>
          <a:p>
            <a:r>
              <a:rPr kumimoji="1" lang="en-US" altLang="zh-CN" dirty="0">
                <a:sym typeface="+mn-ea"/>
              </a:rPr>
              <a:t>s</a:t>
            </a:r>
            <a:r>
              <a:rPr kumimoji="1" lang="zh-CN" altLang="en-US" dirty="0">
                <a:sym typeface="+mn-ea"/>
              </a:rPr>
              <a:t>表示</a:t>
            </a:r>
            <a:r>
              <a:rPr kumimoji="1" lang="en-US" altLang="zh-CN" dirty="0">
                <a:sym typeface="+mn-ea"/>
              </a:rPr>
              <a:t>string</a:t>
            </a:r>
            <a:r>
              <a:rPr kumimoji="1" lang="zh-CN" altLang="en-US" dirty="0">
                <a:sym typeface="+mn-ea"/>
              </a:rPr>
              <a:t>；</a:t>
            </a:r>
            <a:r>
              <a:rPr kumimoji="1" lang="en-US" altLang="zh-CN" dirty="0" err="1">
                <a:sym typeface="+mn-ea"/>
              </a:rPr>
              <a:t>i,d,f</a:t>
            </a:r>
            <a:r>
              <a:rPr kumimoji="1" lang="zh-CN" altLang="en-US" dirty="0">
                <a:sym typeface="+mn-ea"/>
              </a:rPr>
              <a:t>表示目標的類型</a:t>
            </a:r>
            <a:endParaRPr kumimoji="1" lang="en-US" altLang="zh-CN" dirty="0"/>
          </a:p>
          <a:p>
            <a:endParaRPr kumimoji="1" lang="en-US" altLang="zh-CN" dirty="0"/>
          </a:p>
          <a:p>
            <a:r>
              <a:rPr lang="en-US" altLang="zh-CN" dirty="0" err="1">
                <a:sym typeface="+mn-ea"/>
              </a:rPr>
              <a:t>std</a:t>
            </a:r>
            <a:r>
              <a:rPr lang="en-US" altLang="zh-CN" dirty="0">
                <a:sym typeface="+mn-ea"/>
              </a:rPr>
              <a:t>::string::</a:t>
            </a:r>
            <a:r>
              <a:rPr lang="en-US" altLang="zh-CN" dirty="0" err="1">
                <a:sym typeface="+mn-ea"/>
              </a:rPr>
              <a:t>size_type</a:t>
            </a:r>
            <a:r>
              <a:rPr lang="en-US" altLang="zh-CN" dirty="0">
                <a:sym typeface="+mn-ea"/>
              </a:rPr>
              <a:t> </a:t>
            </a:r>
            <a:r>
              <a:rPr lang="en-US" altLang="zh-CN" dirty="0" err="1">
                <a:sym typeface="+mn-ea"/>
              </a:rPr>
              <a:t>sz</a:t>
            </a:r>
            <a:r>
              <a:rPr lang="en-US" altLang="zh-CN" dirty="0">
                <a:sym typeface="+mn-ea"/>
              </a:rPr>
              <a:t>;</a:t>
            </a:r>
            <a:r>
              <a:rPr lang="zh-CN" altLang="en-US" dirty="0">
                <a:sym typeface="+mn-ea"/>
              </a:rPr>
              <a:t> </a:t>
            </a:r>
            <a:endParaRPr lang="en-US" altLang="zh-CN" dirty="0"/>
          </a:p>
          <a:p>
            <a:endParaRPr kumimoji="1" lang="en-US" altLang="zh-CN" dirty="0"/>
          </a:p>
          <a:p>
            <a:r>
              <a:rPr kumimoji="1" lang="en-US" altLang="zh-CN" dirty="0" err="1">
                <a:sym typeface="+mn-ea"/>
              </a:rPr>
              <a:t>Size_t</a:t>
            </a:r>
            <a:r>
              <a:rPr kumimoji="1" lang="en-US" altLang="zh-CN" dirty="0">
                <a:sym typeface="+mn-ea"/>
              </a:rPr>
              <a:t>:</a:t>
            </a:r>
            <a:r>
              <a:rPr kumimoji="1" lang="zh-CN" altLang="en-US" dirty="0">
                <a:sym typeface="+mn-ea"/>
              </a:rPr>
              <a:t> </a:t>
            </a:r>
            <a:r>
              <a:rPr kumimoji="1" lang="en-US" altLang="zh-CN" dirty="0">
                <a:sym typeface="+mn-ea"/>
              </a:rPr>
              <a:t>unsigned</a:t>
            </a:r>
            <a:r>
              <a:rPr kumimoji="1" lang="zh-CN" altLang="en-US" dirty="0">
                <a:sym typeface="+mn-ea"/>
              </a:rPr>
              <a:t> </a:t>
            </a:r>
            <a:r>
              <a:rPr kumimoji="1" lang="en-US" altLang="zh-CN" dirty="0">
                <a:sym typeface="+mn-ea"/>
              </a:rPr>
              <a:t>integers</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10</a:t>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橙色為對象</a:t>
            </a:r>
            <a:endParaRPr lang="en-US" altLang="zh-CN" dirty="0"/>
          </a:p>
          <a:p>
            <a:endParaRPr lang="en-US" altLang="zh-CN" dirty="0"/>
          </a:p>
          <a:p>
            <a:r>
              <a:rPr lang="en-US" altLang="zh-CN" dirty="0"/>
              <a:t>iostream</a:t>
            </a:r>
            <a:r>
              <a:rPr lang="zh-CN" altLang="en-US" dirty="0"/>
              <a:t>類比較神奇，定義在了</a:t>
            </a:r>
            <a:r>
              <a:rPr lang="en-US" altLang="zh-CN" dirty="0" err="1"/>
              <a:t>istream</a:t>
            </a:r>
            <a:r>
              <a:rPr lang="zh-CN" altLang="en-US" dirty="0"/>
              <a:t>裡</a:t>
            </a:r>
            <a:endParaRPr lang="en-US" altLang="zh-CN" dirty="0"/>
          </a:p>
          <a:p>
            <a:r>
              <a:rPr lang="en-US" altLang="zh-CN" dirty="0"/>
              <a:t>&lt;iostream&gt;</a:t>
            </a:r>
            <a:r>
              <a:rPr lang="zh-CN" altLang="en-US" dirty="0"/>
              <a:t>標頭檔中只有</a:t>
            </a:r>
            <a:r>
              <a:rPr lang="en-US" altLang="zh-CN" dirty="0" err="1"/>
              <a:t>cin</a:t>
            </a:r>
            <a:r>
              <a:rPr lang="zh-CN" altLang="en-US" dirty="0"/>
              <a:t>和</a:t>
            </a:r>
            <a:r>
              <a:rPr lang="en-US" altLang="zh-CN" dirty="0" err="1"/>
              <a:t>cout</a:t>
            </a:r>
            <a:r>
              <a:rPr lang="zh-CN" altLang="en-US" dirty="0"/>
              <a:t>對象</a:t>
            </a:r>
            <a:endParaRPr lang="en-US" altLang="zh-CN"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14</a:t>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a:t>
            </a:r>
            <a:r>
              <a:rPr kumimoji="1" lang="en-US" altLang="zh-CN" dirty="0"/>
              <a:t>】</a:t>
            </a:r>
            <a:r>
              <a:rPr kumimoji="1" lang="zh-CN" altLang="en-US" dirty="0"/>
              <a:t>這個基礎元素是指編譯器內嵌的類型？？</a:t>
            </a:r>
            <a:r>
              <a:rPr kumimoji="1" lang="en-US" altLang="zh-CN" dirty="0"/>
              <a:t>Int</a:t>
            </a:r>
            <a:r>
              <a:rPr kumimoji="1" lang="zh-CN" altLang="en-US" dirty="0"/>
              <a:t> </a:t>
            </a:r>
            <a:r>
              <a:rPr kumimoji="1" lang="en-US" altLang="zh-CN" dirty="0"/>
              <a:t>double</a:t>
            </a:r>
            <a:r>
              <a:rPr kumimoji="1" lang="zh-CN" altLang="en-US" dirty="0"/>
              <a:t> </a:t>
            </a:r>
            <a:r>
              <a:rPr kumimoji="1" lang="en-US" altLang="zh-CN" dirty="0"/>
              <a:t>float</a:t>
            </a:r>
            <a:r>
              <a:rPr kumimoji="1" lang="zh-CN" altLang="en-US" dirty="0"/>
              <a:t> </a:t>
            </a:r>
            <a:r>
              <a:rPr kumimoji="1" lang="en-US" altLang="zh-CN" dirty="0"/>
              <a:t>char</a:t>
            </a:r>
            <a:r>
              <a:rPr kumimoji="1" lang="zh-CN" altLang="en-US" dirty="0"/>
              <a:t>* </a:t>
            </a:r>
            <a:r>
              <a:rPr kumimoji="1" lang="en-US" altLang="zh-CN" dirty="0"/>
              <a:t>char</a:t>
            </a:r>
          </a:p>
          <a:p>
            <a:endParaRPr kumimoji="1" lang="en-US" altLang="zh-CN" dirty="0"/>
          </a:p>
          <a:p>
            <a:r>
              <a:rPr kumimoji="1" lang="zh-CN" altLang="en-US" dirty="0"/>
              <a:t>是的，包括但不限於以上部分，還有</a:t>
            </a:r>
            <a:r>
              <a:rPr kumimoji="1" lang="en-US" altLang="zh-CN" dirty="0"/>
              <a:t>bool short long </a:t>
            </a:r>
            <a:r>
              <a:rPr kumimoji="1" lang="en-US" altLang="zh-CN" dirty="0" err="1"/>
              <a:t>long</a:t>
            </a:r>
            <a:r>
              <a:rPr kumimoji="1" lang="zh-CN" altLang="en-US" dirty="0"/>
              <a:t>等一系列類型。</a:t>
            </a:r>
            <a:endParaRPr kumimoji="1" lang="en-US" altLang="zh-CN" dirty="0"/>
          </a:p>
          <a:p>
            <a:r>
              <a:rPr kumimoji="1" lang="zh-CN" altLang="en-US" dirty="0"/>
              <a:t>基本包括在以下兩個頁面：</a:t>
            </a:r>
            <a:endParaRPr kumimoji="1" lang="en-US" altLang="zh-CN" dirty="0"/>
          </a:p>
          <a:p>
            <a:r>
              <a:rPr kumimoji="1" lang="en-US" altLang="zh-CN" dirty="0"/>
              <a:t>http://www.cplusplus.com/reference/ostream/ostream/operator%3C%3C/</a:t>
            </a:r>
          </a:p>
          <a:p>
            <a:r>
              <a:rPr kumimoji="1" lang="en-US" altLang="zh-CN" dirty="0"/>
              <a:t>http://www.cplusplus.com/reference/ostream/ostream/operator-free/</a:t>
            </a:r>
          </a:p>
          <a:p>
            <a:r>
              <a:rPr kumimoji="1" lang="zh-CN" altLang="en-US" dirty="0"/>
              <a:t>除了基礎元素以外，還有可能有</a:t>
            </a:r>
            <a:r>
              <a:rPr kumimoji="1" lang="en-US" altLang="zh-CN" dirty="0"/>
              <a:t>STL</a:t>
            </a:r>
            <a:r>
              <a:rPr kumimoji="1" lang="zh-CN" altLang="en-US" dirty="0"/>
              <a:t>中的其他類也重載了輸出流，比如</a:t>
            </a:r>
            <a:r>
              <a:rPr kumimoji="1" lang="en-US" altLang="zh-CN" dirty="0"/>
              <a:t>string</a:t>
            </a:r>
            <a:r>
              <a:rPr kumimoji="1" lang="zh-CN" altLang="en-US" dirty="0"/>
              <a:t>。</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15</a:t>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16</a:t>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sym typeface="+mn-ea"/>
              </a:rPr>
              <a:t>iomanip</a:t>
            </a:r>
            <a:r>
              <a:rPr lang="zh-CN" altLang="en-US" dirty="0">
                <a:sym typeface="+mn-ea"/>
              </a:rPr>
              <a:t>：io代表輸入輸出，manip是manipulator（操縱器）的縮寫</a:t>
            </a:r>
            <a:endParaRPr lang="zh-CN" altLang="en-US" dirty="0"/>
          </a:p>
          <a:p>
            <a:r>
              <a:rPr kumimoji="1" lang="en-US" altLang="zh-CN" dirty="0">
                <a:sym typeface="+mn-ea"/>
              </a:rPr>
              <a:t>----</a:t>
            </a:r>
            <a:r>
              <a:rPr kumimoji="1" lang="zh-CN" altLang="en-US" dirty="0">
                <a:sym typeface="+mn-ea"/>
              </a:rPr>
              <a:t>它</a:t>
            </a:r>
            <a:r>
              <a:rPr kumimoji="1" lang="en-US" altLang="zh-CN" dirty="0" err="1">
                <a:sym typeface="+mn-ea"/>
              </a:rPr>
              <a:t>在ios_base基類的基礎上將每一種格式的設置和刪除都進行了函數級的同名封裝，提供了全域的調用介面函數，支援在運算子</a:t>
            </a:r>
            <a:r>
              <a:rPr kumimoji="1" lang="en-US" altLang="zh-CN" dirty="0">
                <a:sym typeface="+mn-ea"/>
              </a:rPr>
              <a:t>“&lt;&lt;”和“&gt;&gt;”</a:t>
            </a:r>
            <a:r>
              <a:rPr kumimoji="1" lang="en-US" altLang="zh-CN" dirty="0" err="1">
                <a:sym typeface="+mn-ea"/>
              </a:rPr>
              <a:t>上的多次使用</a:t>
            </a:r>
            <a:r>
              <a:rPr kumimoji="1" lang="zh-CN" altLang="en-US" dirty="0">
                <a:sym typeface="+mn-ea"/>
              </a:rPr>
              <a:t>，來對輸入輸出操作的格式進行更加方便的控制</a:t>
            </a:r>
            <a:endParaRPr kumimoji="1" lang="en-US" altLang="zh-CN" dirty="0"/>
          </a:p>
          <a:p>
            <a:endParaRPr kumimoji="1" lang="en-US" altLang="zh-CN" dirty="0"/>
          </a:p>
          <a:p>
            <a:r>
              <a:rPr kumimoji="1" lang="en-US" altLang="zh-CN" dirty="0">
                <a:sym typeface="+mn-ea"/>
              </a:rPr>
              <a:t>【</a:t>
            </a:r>
            <a:r>
              <a:rPr kumimoji="1" lang="zh-CN" altLang="en-US" dirty="0">
                <a:sym typeface="+mn-ea"/>
              </a:rPr>
              <a:t>？？？</a:t>
            </a:r>
            <a:r>
              <a:rPr kumimoji="1" lang="en-US" altLang="zh-CN" dirty="0">
                <a:sym typeface="+mn-ea"/>
              </a:rPr>
              <a:t>】</a:t>
            </a:r>
            <a:r>
              <a:rPr kumimoji="1" lang="zh-CN" altLang="en-US" dirty="0">
                <a:sym typeface="+mn-ea"/>
              </a:rPr>
              <a:t>這些紅色都是什麼？？？ 實現方法與</a:t>
            </a:r>
            <a:r>
              <a:rPr kumimoji="1" lang="en-US" altLang="zh-CN" dirty="0" err="1">
                <a:sym typeface="+mn-ea"/>
              </a:rPr>
              <a:t>setprecision</a:t>
            </a:r>
            <a:r>
              <a:rPr kumimoji="1" lang="zh-CN" altLang="en-US" dirty="0">
                <a:sym typeface="+mn-ea"/>
              </a:rPr>
              <a:t> 方式一樣嗎，有幾種不同的實現方式？</a:t>
            </a:r>
            <a:endParaRPr kumimoji="1" lang="en-US" altLang="zh-CN" dirty="0"/>
          </a:p>
          <a:p>
            <a:endParaRPr kumimoji="1" lang="en-US" altLang="zh-CN" dirty="0"/>
          </a:p>
          <a:p>
            <a:r>
              <a:rPr kumimoji="1" lang="zh-CN" altLang="en-US" dirty="0">
                <a:sym typeface="+mn-ea"/>
              </a:rPr>
              <a:t>這都是流操縱運算元。</a:t>
            </a:r>
            <a:r>
              <a:rPr kumimoji="1" lang="en-US" altLang="zh-CN" dirty="0">
                <a:sym typeface="+mn-ea"/>
              </a:rPr>
              <a:t>fixed</a:t>
            </a:r>
            <a:r>
              <a:rPr kumimoji="1" lang="zh-CN" altLang="en-US" dirty="0">
                <a:sym typeface="+mn-ea"/>
              </a:rPr>
              <a:t>、</a:t>
            </a:r>
            <a:r>
              <a:rPr kumimoji="1" lang="en-US" altLang="zh-CN" dirty="0">
                <a:sym typeface="+mn-ea"/>
              </a:rPr>
              <a:t>scientific</a:t>
            </a:r>
            <a:r>
              <a:rPr kumimoji="1" lang="zh-CN" altLang="en-US" dirty="0">
                <a:sym typeface="+mn-ea"/>
              </a:rPr>
              <a:t>、</a:t>
            </a:r>
            <a:r>
              <a:rPr kumimoji="1" lang="en-US" altLang="zh-CN" dirty="0" err="1">
                <a:sym typeface="+mn-ea"/>
              </a:rPr>
              <a:t>defaultfloat</a:t>
            </a:r>
            <a:r>
              <a:rPr kumimoji="1" lang="zh-CN" altLang="en-US" dirty="0">
                <a:sym typeface="+mn-ea"/>
              </a:rPr>
              <a:t>、</a:t>
            </a:r>
            <a:r>
              <a:rPr kumimoji="1" lang="en-US" altLang="zh-CN" dirty="0">
                <a:sym typeface="+mn-ea"/>
              </a:rPr>
              <a:t>oct</a:t>
            </a:r>
            <a:r>
              <a:rPr kumimoji="1" lang="zh-CN" altLang="en-US" dirty="0">
                <a:sym typeface="+mn-ea"/>
              </a:rPr>
              <a:t>、</a:t>
            </a:r>
            <a:r>
              <a:rPr kumimoji="1" lang="en-US" altLang="zh-CN" dirty="0">
                <a:sym typeface="+mn-ea"/>
              </a:rPr>
              <a:t>hex</a:t>
            </a:r>
            <a:r>
              <a:rPr kumimoji="1" lang="zh-CN" altLang="en-US" dirty="0">
                <a:sym typeface="+mn-ea"/>
              </a:rPr>
              <a:t>、</a:t>
            </a:r>
            <a:r>
              <a:rPr kumimoji="1" lang="en-US" altLang="zh-CN" dirty="0">
                <a:sym typeface="+mn-ea"/>
              </a:rPr>
              <a:t>dec</a:t>
            </a:r>
            <a:r>
              <a:rPr kumimoji="1" lang="zh-CN" altLang="en-US" dirty="0">
                <a:sym typeface="+mn-ea"/>
              </a:rPr>
              <a:t>實現方式和</a:t>
            </a:r>
            <a:r>
              <a:rPr kumimoji="1" lang="en-US" altLang="zh-CN" dirty="0" err="1">
                <a:sym typeface="+mn-ea"/>
              </a:rPr>
              <a:t>endl</a:t>
            </a:r>
            <a:r>
              <a:rPr kumimoji="1" lang="zh-CN" altLang="en-US" dirty="0">
                <a:sym typeface="+mn-ea"/>
              </a:rPr>
              <a:t>一樣，這是標準中定義的。</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sym typeface="+mn-ea"/>
              </a:rPr>
              <a:t>但有一些流操縱運算元在規範裡沒有規定實現方式，不同的編譯器實現可能不同，比如</a:t>
            </a:r>
            <a:r>
              <a:rPr kumimoji="1" lang="en-US" altLang="zh-CN" dirty="0" err="1">
                <a:sym typeface="+mn-ea"/>
              </a:rPr>
              <a:t>setprecision</a:t>
            </a:r>
            <a:r>
              <a:rPr kumimoji="1" lang="zh-CN" altLang="en-US" dirty="0">
                <a:sym typeface="+mn-ea"/>
              </a:rPr>
              <a:t>、</a:t>
            </a:r>
            <a:r>
              <a:rPr kumimoji="1" lang="en-US" altLang="zh-CN" dirty="0" err="1">
                <a:sym typeface="+mn-ea"/>
              </a:rPr>
              <a:t>setw</a:t>
            </a:r>
            <a:r>
              <a:rPr kumimoji="1" lang="zh-CN" altLang="en-US" dirty="0">
                <a:sym typeface="+mn-ea"/>
              </a:rPr>
              <a:t>、</a:t>
            </a:r>
            <a:r>
              <a:rPr kumimoji="1" lang="en-US" altLang="zh-CN" dirty="0" err="1">
                <a:sym typeface="+mn-ea"/>
              </a:rPr>
              <a:t>setfill</a:t>
            </a:r>
            <a:r>
              <a:rPr kumimoji="1" lang="zh-CN" altLang="en-US" dirty="0">
                <a:sym typeface="+mn-ea"/>
              </a:rPr>
              <a:t>。</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sym typeface="+mn-ea"/>
              </a:rPr>
              <a:t>所以很難講一共有多少種實現方式。但是按道理來講，在同一編譯器內，應該就是兩種：</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b="1" dirty="0">
                <a:sym typeface="+mn-ea"/>
              </a:rPr>
              <a:t>一種是不帶參數的（以</a:t>
            </a:r>
            <a:r>
              <a:rPr kumimoji="1" lang="en-US" altLang="zh-CN" b="1" dirty="0" err="1">
                <a:sym typeface="+mn-ea"/>
              </a:rPr>
              <a:t>endl</a:t>
            </a:r>
            <a:r>
              <a:rPr kumimoji="1" lang="zh-CN" altLang="en-US" b="1" dirty="0">
                <a:sym typeface="+mn-ea"/>
              </a:rPr>
              <a:t>為代表，規範有定義）；一種是帶參數的（以</a:t>
            </a:r>
            <a:r>
              <a:rPr kumimoji="1" lang="en-US" altLang="zh-CN" b="1" dirty="0" err="1">
                <a:sym typeface="+mn-ea"/>
              </a:rPr>
              <a:t>setprecision</a:t>
            </a:r>
            <a:r>
              <a:rPr kumimoji="1" lang="zh-CN" altLang="en-US" b="1" dirty="0">
                <a:sym typeface="+mn-ea"/>
              </a:rPr>
              <a:t>為代表</a:t>
            </a:r>
            <a:r>
              <a:rPr kumimoji="1" lang="zh-CN" altLang="en-US" dirty="0">
                <a:sym typeface="+mn-ea"/>
              </a:rPr>
              <a:t>，規範沒有定義，不同編譯器實現不同）</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17</a:t>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t>‹nº›</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t>‹nº›</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t>‹nº›</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t>‹nº›</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t>‹nº›</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t>‹nº›</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t>‹nº›</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t>‹nº›</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t>‹nº›</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t>‹nº›</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t>‹nº›</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t>‹nº›</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enju@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juren1987.github.io/"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image" Target="../media/image1.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tags" Target="../tags/tag25.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slideLayout" Target="../slideLayouts/slideLayout7.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plusplus.com/reference/ostream/ostream/operator%3c%3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image" Target="../media/image1.png"/><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slideLayout" Target="../slideLayouts/slideLayout7.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3" Type="http://schemas.openxmlformats.org/officeDocument/2006/relationships/tags" Target="../tags/tag68.xml"/><Relationship Id="rId18" Type="http://schemas.openxmlformats.org/officeDocument/2006/relationships/tags" Target="../tags/tag73.xml"/><Relationship Id="rId26" Type="http://schemas.openxmlformats.org/officeDocument/2006/relationships/tags" Target="../tags/tag81.xml"/><Relationship Id="rId21" Type="http://schemas.openxmlformats.org/officeDocument/2006/relationships/tags" Target="../tags/tag76.xml"/><Relationship Id="rId34" Type="http://schemas.openxmlformats.org/officeDocument/2006/relationships/tags" Target="../tags/tag89.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5" Type="http://schemas.openxmlformats.org/officeDocument/2006/relationships/tags" Target="../tags/tag80.xml"/><Relationship Id="rId33" Type="http://schemas.openxmlformats.org/officeDocument/2006/relationships/tags" Target="../tags/tag88.xml"/><Relationship Id="rId38" Type="http://schemas.openxmlformats.org/officeDocument/2006/relationships/notesSlide" Target="../notesSlides/notesSlide15.xml"/><Relationship Id="rId2" Type="http://schemas.openxmlformats.org/officeDocument/2006/relationships/tags" Target="../tags/tag57.xml"/><Relationship Id="rId16" Type="http://schemas.openxmlformats.org/officeDocument/2006/relationships/tags" Target="../tags/tag71.xml"/><Relationship Id="rId20" Type="http://schemas.openxmlformats.org/officeDocument/2006/relationships/tags" Target="../tags/tag75.xml"/><Relationship Id="rId29" Type="http://schemas.openxmlformats.org/officeDocument/2006/relationships/tags" Target="../tags/tag84.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tags" Target="../tags/tag79.xml"/><Relationship Id="rId32" Type="http://schemas.openxmlformats.org/officeDocument/2006/relationships/tags" Target="../tags/tag87.xml"/><Relationship Id="rId37" Type="http://schemas.openxmlformats.org/officeDocument/2006/relationships/slideLayout" Target="../slideLayouts/slideLayout2.xml"/><Relationship Id="rId5" Type="http://schemas.openxmlformats.org/officeDocument/2006/relationships/tags" Target="../tags/tag60.xml"/><Relationship Id="rId15" Type="http://schemas.openxmlformats.org/officeDocument/2006/relationships/tags" Target="../tags/tag70.xml"/><Relationship Id="rId23" Type="http://schemas.openxmlformats.org/officeDocument/2006/relationships/tags" Target="../tags/tag78.xml"/><Relationship Id="rId28" Type="http://schemas.openxmlformats.org/officeDocument/2006/relationships/tags" Target="../tags/tag83.xml"/><Relationship Id="rId36" Type="http://schemas.openxmlformats.org/officeDocument/2006/relationships/tags" Target="../tags/tag91.xml"/><Relationship Id="rId10" Type="http://schemas.openxmlformats.org/officeDocument/2006/relationships/tags" Target="../tags/tag65.xml"/><Relationship Id="rId19" Type="http://schemas.openxmlformats.org/officeDocument/2006/relationships/tags" Target="../tags/tag74.xml"/><Relationship Id="rId31" Type="http://schemas.openxmlformats.org/officeDocument/2006/relationships/tags" Target="../tags/tag86.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 Id="rId22" Type="http://schemas.openxmlformats.org/officeDocument/2006/relationships/tags" Target="../tags/tag77.xml"/><Relationship Id="rId27" Type="http://schemas.openxmlformats.org/officeDocument/2006/relationships/tags" Target="../tags/tag82.xml"/><Relationship Id="rId30" Type="http://schemas.openxmlformats.org/officeDocument/2006/relationships/tags" Target="../tags/tag85.xml"/><Relationship Id="rId35" Type="http://schemas.openxmlformats.org/officeDocument/2006/relationships/tags" Target="../tags/tag90.xml"/><Relationship Id="rId8" Type="http://schemas.openxmlformats.org/officeDocument/2006/relationships/tags" Target="../tags/tag63.xml"/><Relationship Id="rId3" Type="http://schemas.openxmlformats.org/officeDocument/2006/relationships/tags" Target="../tags/tag5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cplusplus.com/reference/ios/ios/setstat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tags" Target="../tags/tag104.xml"/><Relationship Id="rId18" Type="http://schemas.openxmlformats.org/officeDocument/2006/relationships/tags" Target="../tags/tag109.xml"/><Relationship Id="rId26" Type="http://schemas.openxmlformats.org/officeDocument/2006/relationships/tags" Target="../tags/tag117.xml"/><Relationship Id="rId3" Type="http://schemas.openxmlformats.org/officeDocument/2006/relationships/tags" Target="../tags/tag94.xml"/><Relationship Id="rId21" Type="http://schemas.openxmlformats.org/officeDocument/2006/relationships/tags" Target="../tags/tag112.xml"/><Relationship Id="rId7" Type="http://schemas.openxmlformats.org/officeDocument/2006/relationships/tags" Target="../tags/tag98.xml"/><Relationship Id="rId12" Type="http://schemas.openxmlformats.org/officeDocument/2006/relationships/tags" Target="../tags/tag103.xml"/><Relationship Id="rId17" Type="http://schemas.openxmlformats.org/officeDocument/2006/relationships/tags" Target="../tags/tag108.xml"/><Relationship Id="rId25" Type="http://schemas.openxmlformats.org/officeDocument/2006/relationships/tags" Target="../tags/tag116.xml"/><Relationship Id="rId2" Type="http://schemas.openxmlformats.org/officeDocument/2006/relationships/tags" Target="../tags/tag93.xml"/><Relationship Id="rId16" Type="http://schemas.openxmlformats.org/officeDocument/2006/relationships/tags" Target="../tags/tag107.xml"/><Relationship Id="rId20" Type="http://schemas.openxmlformats.org/officeDocument/2006/relationships/tags" Target="../tags/tag111.xml"/><Relationship Id="rId29" Type="http://schemas.openxmlformats.org/officeDocument/2006/relationships/image" Target="../media/image1.png"/><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tags" Target="../tags/tag102.xml"/><Relationship Id="rId24" Type="http://schemas.openxmlformats.org/officeDocument/2006/relationships/tags" Target="../tags/tag115.xml"/><Relationship Id="rId5" Type="http://schemas.openxmlformats.org/officeDocument/2006/relationships/tags" Target="../tags/tag96.xml"/><Relationship Id="rId15" Type="http://schemas.openxmlformats.org/officeDocument/2006/relationships/tags" Target="../tags/tag106.xml"/><Relationship Id="rId23" Type="http://schemas.openxmlformats.org/officeDocument/2006/relationships/tags" Target="../tags/tag114.xml"/><Relationship Id="rId28" Type="http://schemas.openxmlformats.org/officeDocument/2006/relationships/slideLayout" Target="../slideLayouts/slideLayout7.xml"/><Relationship Id="rId10" Type="http://schemas.openxmlformats.org/officeDocument/2006/relationships/tags" Target="../tags/tag101.xml"/><Relationship Id="rId19" Type="http://schemas.openxmlformats.org/officeDocument/2006/relationships/tags" Target="../tags/tag110.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tags" Target="../tags/tag105.xml"/><Relationship Id="rId22" Type="http://schemas.openxmlformats.org/officeDocument/2006/relationships/tags" Target="../tags/tag113.xml"/><Relationship Id="rId27" Type="http://schemas.openxmlformats.org/officeDocument/2006/relationships/tags" Target="../tags/tag1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en-US" altLang="zh-CN" b="1" dirty="0">
                <a:solidFill>
                  <a:srgbClr val="0066CC"/>
                </a:solidFill>
                <a:latin typeface="微软雅黑" panose="020B0503020204020204" pitchFamily="34" charset="-122"/>
                <a:ea typeface="微软雅黑" panose="020B0503020204020204" pitchFamily="34" charset="-122"/>
              </a:rPr>
              <a:t>STL</a:t>
            </a:r>
            <a:r>
              <a:rPr lang="zh-CN" altLang="en-US" b="1" dirty="0">
                <a:solidFill>
                  <a:srgbClr val="0066CC"/>
                </a:solidFill>
                <a:latin typeface="微软雅黑" panose="020B0503020204020204" pitchFamily="34" charset="-122"/>
                <a:ea typeface="微软雅黑" panose="020B0503020204020204" pitchFamily="34" charset="-122"/>
              </a:rPr>
              <a:t> </a:t>
            </a:r>
            <a:r>
              <a:rPr lang="zh-CN" altLang="en-US" dirty="0">
                <a:solidFill>
                  <a:srgbClr val="0066CC"/>
                </a:solidFill>
              </a:rPr>
              <a:t>和字串處理</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4" name="副标题 2">
            <a:extLst>
              <a:ext uri="{FF2B5EF4-FFF2-40B4-BE49-F238E27FC236}">
                <a16:creationId xmlns:a16="http://schemas.microsoft.com/office/drawing/2014/main" id="{1C656841-5289-EE28-C490-1636B1DD4462}"/>
              </a:ext>
            </a:extLst>
          </p:cNvPr>
          <p:cNvSpPr txBox="1"/>
          <p:nvPr/>
        </p:nvSpPr>
        <p:spPr bwMode="auto">
          <a:xfrm>
            <a:off x="0" y="4509120"/>
            <a:ext cx="9144000" cy="2348880"/>
          </a:xfrm>
          <a:prstGeom prst="rect">
            <a:avLst/>
          </a:prstGeom>
          <a:noFill/>
          <a:ln>
            <a:noFill/>
          </a:ln>
        </p:spPr>
        <p:txBody>
          <a:bodyPr vert="horz" wrap="square" lIns="91440" tIns="45720" rIns="91440" bIns="45720" numCol="1" anchor="t" anchorCtr="0" compatLnSpc="1"/>
          <a:lstStyle>
            <a:lvl1pPr marL="0" indent="0" algn="ctr" rtl="0" eaLnBrk="1" fontAlgn="base" hangingPunct="1">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eaLnBrk="1" fontAlgn="base" hangingPunct="1">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eaLnBrk="1" fontAlgn="base" hangingPunct="1">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a:r>
              <a:rPr lang="zh-CN" altLang="en-US" sz="3600" b="1" dirty="0"/>
              <a:t>任炬</a:t>
            </a:r>
            <a:endParaRPr lang="en-US" altLang="zh-CN" sz="3600" b="1" dirty="0"/>
          </a:p>
          <a:p>
            <a:pPr defTabSz="914400"/>
            <a:r>
              <a:rPr lang="en-US" altLang="zh-CN" sz="2800" b="1" dirty="0">
                <a:hlinkClick r:id="rId3"/>
              </a:rPr>
              <a:t>renju@tsinghua.edu.cn</a:t>
            </a:r>
            <a:endParaRPr lang="en-US" altLang="zh-CN" sz="2800" b="1" dirty="0"/>
          </a:p>
          <a:p>
            <a:pPr defTabSz="914400"/>
            <a:r>
              <a:rPr lang="en-US" altLang="zh-CN" sz="2800" b="1" dirty="0">
                <a:hlinkClick r:id="rId4"/>
              </a:rPr>
              <a:t>https://juren1987.github.io</a:t>
            </a:r>
            <a:r>
              <a:rPr lang="zh-CN" altLang="en-US" sz="2800" b="1" dirty="0"/>
              <a:t>  </a:t>
            </a:r>
            <a:endParaRPr lang="en-US" altLang="zh-CN" sz="2800" b="1" dirty="0"/>
          </a:p>
          <a:p>
            <a:pPr defTabSz="914400"/>
            <a:r>
              <a:rPr lang="zh-CN" altLang="en-US" b="1" dirty="0"/>
              <a:t>課程團隊：黃民烈 劉知遠 任炬</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類常用函數</a:t>
            </a:r>
          </a:p>
        </p:txBody>
      </p:sp>
      <p:sp>
        <p:nvSpPr>
          <p:cNvPr id="3" name="内容占位符 2"/>
          <p:cNvSpPr>
            <a:spLocks noGrp="1"/>
          </p:cNvSpPr>
          <p:nvPr>
            <p:ph idx="1"/>
          </p:nvPr>
        </p:nvSpPr>
        <p:spPr>
          <a:xfrm>
            <a:off x="539552" y="1442195"/>
            <a:ext cx="8280920" cy="4749029"/>
          </a:xfrm>
        </p:spPr>
        <p:txBody>
          <a:bodyPr/>
          <a:lstStyle/>
          <a:p>
            <a:r>
              <a:rPr lang="zh-CN" altLang="en-US" dirty="0"/>
              <a:t>數數值型別字串化</a:t>
            </a:r>
            <a:endParaRPr lang="en-US" altLang="zh-CN" dirty="0"/>
          </a:p>
          <a:p>
            <a:pPr lvl="1"/>
            <a:r>
              <a:rPr lang="en-US" altLang="zh-CN" sz="2000" dirty="0" err="1"/>
              <a:t>to_string</a:t>
            </a:r>
            <a:r>
              <a:rPr lang="en-US" altLang="zh-CN" sz="2000" dirty="0"/>
              <a:t>(1)			</a:t>
            </a:r>
            <a:r>
              <a:rPr lang="en-US" altLang="zh-CN" sz="2000" dirty="0">
                <a:solidFill>
                  <a:schemeClr val="accent1"/>
                </a:solidFill>
              </a:rPr>
              <a:t>//"1"</a:t>
            </a:r>
          </a:p>
          <a:p>
            <a:pPr lvl="1"/>
            <a:r>
              <a:rPr lang="en-US" altLang="zh-CN" sz="2000" dirty="0" err="1"/>
              <a:t>to_string</a:t>
            </a:r>
            <a:r>
              <a:rPr lang="en-US" altLang="zh-CN" sz="2000" dirty="0"/>
              <a:t>(3.14)		</a:t>
            </a:r>
            <a:r>
              <a:rPr lang="en-US" altLang="zh-CN" sz="2000" dirty="0">
                <a:solidFill>
                  <a:schemeClr val="accent1"/>
                </a:solidFill>
              </a:rPr>
              <a:t>//"3.14"</a:t>
            </a:r>
          </a:p>
          <a:p>
            <a:pPr lvl="1"/>
            <a:r>
              <a:rPr lang="en-US" altLang="zh-CN" sz="2000" dirty="0" err="1"/>
              <a:t>to_string</a:t>
            </a:r>
            <a:r>
              <a:rPr lang="en-US" altLang="zh-CN" sz="2000" dirty="0"/>
              <a:t>(3.1415926)		</a:t>
            </a:r>
            <a:r>
              <a:rPr lang="en-US" altLang="zh-CN" sz="2000" dirty="0">
                <a:solidFill>
                  <a:schemeClr val="accent1"/>
                </a:solidFill>
              </a:rPr>
              <a:t>//"3.141593" </a:t>
            </a:r>
            <a:r>
              <a:rPr lang="zh-CN" altLang="en-US" sz="2000" dirty="0">
                <a:solidFill>
                  <a:schemeClr val="accent1"/>
                </a:solidFill>
              </a:rPr>
              <a:t>注意精度損失</a:t>
            </a:r>
            <a:endParaRPr lang="en-US" altLang="zh-CN" sz="2000" dirty="0">
              <a:solidFill>
                <a:schemeClr val="accent1"/>
              </a:solidFill>
            </a:endParaRPr>
          </a:p>
          <a:p>
            <a:pPr lvl="1"/>
            <a:r>
              <a:rPr lang="en-US" altLang="zh-CN" sz="2000" dirty="0" err="1"/>
              <a:t>to_string</a:t>
            </a:r>
            <a:r>
              <a:rPr lang="en-US" altLang="zh-CN" sz="2000" dirty="0"/>
              <a:t>(1+2+3)		</a:t>
            </a:r>
            <a:r>
              <a:rPr lang="en-US" altLang="zh-CN" sz="2000" dirty="0">
                <a:solidFill>
                  <a:schemeClr val="accent1"/>
                </a:solidFill>
              </a:rPr>
              <a:t>//"6"</a:t>
            </a:r>
          </a:p>
          <a:p>
            <a:pPr lvl="1"/>
            <a:endParaRPr lang="en-US" altLang="zh-CN" sz="1800" dirty="0"/>
          </a:p>
          <a:p>
            <a:r>
              <a:rPr lang="zh-CN" altLang="en-US" dirty="0"/>
              <a:t>字串轉數數值型別</a:t>
            </a:r>
            <a:endParaRPr lang="en-US" altLang="zh-CN" dirty="0"/>
          </a:p>
          <a:p>
            <a:pPr lvl="1"/>
            <a:r>
              <a:rPr lang="en-US" altLang="zh-CN" sz="2000" dirty="0" err="1"/>
              <a:t>int</a:t>
            </a:r>
            <a:r>
              <a:rPr lang="en-US" altLang="zh-CN" sz="2000" dirty="0"/>
              <a:t> a = </a:t>
            </a:r>
            <a:r>
              <a:rPr lang="en-US" altLang="zh-CN" sz="2000" dirty="0" err="1"/>
              <a:t>s</a:t>
            </a:r>
            <a:r>
              <a:rPr lang="en-US" altLang="zh-CN" sz="2000" dirty="0" err="1">
                <a:solidFill>
                  <a:srgbClr val="FF0000"/>
                </a:solidFill>
              </a:rPr>
              <a:t>to</a:t>
            </a:r>
            <a:r>
              <a:rPr lang="en-US" altLang="zh-CN" sz="2000" dirty="0" err="1"/>
              <a:t>i</a:t>
            </a:r>
            <a:r>
              <a:rPr lang="en-US" altLang="zh-CN" sz="2000" dirty="0"/>
              <a:t>("2001")		  </a:t>
            </a:r>
            <a:r>
              <a:rPr lang="en-US" altLang="zh-CN" sz="2000" dirty="0">
                <a:solidFill>
                  <a:schemeClr val="accent1"/>
                </a:solidFill>
              </a:rPr>
              <a:t>//a=2001</a:t>
            </a:r>
          </a:p>
          <a:p>
            <a:pPr lvl="1"/>
            <a:r>
              <a:rPr lang="en-US" altLang="zh-CN" sz="2000" dirty="0"/>
              <a:t>std::string::</a:t>
            </a:r>
            <a:r>
              <a:rPr lang="en-US" altLang="zh-CN" sz="2000" dirty="0" err="1"/>
              <a:t>size_type</a:t>
            </a:r>
            <a:r>
              <a:rPr lang="en-US" altLang="zh-CN" sz="2000" dirty="0"/>
              <a:t> </a:t>
            </a:r>
            <a:r>
              <a:rPr lang="en-US" altLang="zh-CN" sz="2000" dirty="0" err="1"/>
              <a:t>sz</a:t>
            </a:r>
            <a:r>
              <a:rPr lang="en-US" altLang="zh-CN" sz="2000" dirty="0"/>
              <a:t>;  </a:t>
            </a:r>
            <a:r>
              <a:rPr lang="en-US" altLang="zh-CN" sz="2000" dirty="0">
                <a:solidFill>
                  <a:schemeClr val="accent1"/>
                </a:solidFill>
              </a:rPr>
              <a:t>//</a:t>
            </a:r>
            <a:r>
              <a:rPr lang="zh-CN" altLang="en-US" sz="2000" dirty="0">
                <a:solidFill>
                  <a:schemeClr val="accent1"/>
                </a:solidFill>
              </a:rPr>
              <a:t>代表長度的類型 不帶正負號的整數</a:t>
            </a:r>
            <a:endParaRPr lang="en-US" altLang="zh-CN" sz="2000" dirty="0">
              <a:solidFill>
                <a:schemeClr val="accent1"/>
              </a:solidFill>
            </a:endParaRPr>
          </a:p>
          <a:p>
            <a:pPr lvl="1"/>
            <a:r>
              <a:rPr lang="en-US" altLang="zh-CN" sz="2000" dirty="0"/>
              <a:t>int b = </a:t>
            </a:r>
            <a:r>
              <a:rPr lang="en-US" altLang="zh-CN" sz="2000" dirty="0" err="1"/>
              <a:t>s</a:t>
            </a:r>
            <a:r>
              <a:rPr lang="en-US" altLang="zh-CN" sz="2000" dirty="0" err="1">
                <a:solidFill>
                  <a:srgbClr val="FF0000"/>
                </a:solidFill>
              </a:rPr>
              <a:t>to</a:t>
            </a:r>
            <a:r>
              <a:rPr lang="en-US" altLang="zh-CN" sz="2000" dirty="0" err="1"/>
              <a:t>i</a:t>
            </a:r>
            <a:r>
              <a:rPr lang="en-US" altLang="zh-CN" sz="2000" dirty="0"/>
              <a:t>("50 cats", &amp;</a:t>
            </a:r>
            <a:r>
              <a:rPr lang="en-US" altLang="zh-CN" sz="2000" dirty="0" err="1"/>
              <a:t>sz</a:t>
            </a:r>
            <a:r>
              <a:rPr lang="en-US" altLang="zh-CN" sz="2000" dirty="0"/>
              <a:t>)  </a:t>
            </a:r>
            <a:r>
              <a:rPr lang="en-US" altLang="zh-CN" sz="2000" dirty="0">
                <a:solidFill>
                  <a:schemeClr val="accent1"/>
                </a:solidFill>
              </a:rPr>
              <a:t>//b=50 </a:t>
            </a:r>
            <a:r>
              <a:rPr lang="en-US" altLang="zh-CN" sz="2000" dirty="0" err="1">
                <a:solidFill>
                  <a:schemeClr val="accent1"/>
                </a:solidFill>
              </a:rPr>
              <a:t>sz</a:t>
            </a:r>
            <a:r>
              <a:rPr lang="en-US" altLang="zh-CN" sz="2000" dirty="0">
                <a:solidFill>
                  <a:schemeClr val="accent1"/>
                </a:solidFill>
              </a:rPr>
              <a:t>=2 </a:t>
            </a:r>
            <a:r>
              <a:rPr lang="zh-CN" altLang="en-US" sz="2000" dirty="0">
                <a:solidFill>
                  <a:schemeClr val="accent1"/>
                </a:solidFill>
              </a:rPr>
              <a:t>代表讀入長度</a:t>
            </a:r>
            <a:endParaRPr lang="en-US" altLang="zh-CN" sz="2000" dirty="0"/>
          </a:p>
          <a:p>
            <a:pPr lvl="1"/>
            <a:r>
              <a:rPr lang="en-US" altLang="zh-CN" sz="2000" dirty="0"/>
              <a:t>int c = </a:t>
            </a:r>
            <a:r>
              <a:rPr lang="en-US" altLang="zh-CN" sz="2000" dirty="0" err="1"/>
              <a:t>s</a:t>
            </a:r>
            <a:r>
              <a:rPr lang="en-US" altLang="zh-CN" sz="2000" dirty="0" err="1">
                <a:solidFill>
                  <a:srgbClr val="FF0000"/>
                </a:solidFill>
              </a:rPr>
              <a:t>to</a:t>
            </a:r>
            <a:r>
              <a:rPr lang="en-US" altLang="zh-CN" sz="2000" dirty="0" err="1"/>
              <a:t>i</a:t>
            </a:r>
            <a:r>
              <a:rPr lang="en-US" altLang="zh-CN" sz="2000" dirty="0"/>
              <a:t>("40c3", </a:t>
            </a:r>
            <a:r>
              <a:rPr lang="en-US" altLang="zh-CN" sz="2000" dirty="0" err="1"/>
              <a:t>nullptr</a:t>
            </a:r>
            <a:r>
              <a:rPr lang="en-US" altLang="zh-CN" sz="2000" dirty="0"/>
              <a:t>, 16) </a:t>
            </a:r>
            <a:r>
              <a:rPr lang="en-US" altLang="zh-CN" sz="2000" dirty="0">
                <a:solidFill>
                  <a:schemeClr val="accent1"/>
                </a:solidFill>
              </a:rPr>
              <a:t>//c=0x40c3 </a:t>
            </a:r>
            <a:r>
              <a:rPr lang="zh-CN" altLang="en-US" sz="1800" dirty="0">
                <a:solidFill>
                  <a:schemeClr val="accent1"/>
                </a:solidFill>
              </a:rPr>
              <a:t>十六進位</a:t>
            </a:r>
            <a:endParaRPr lang="en-US" altLang="zh-CN" sz="2000" dirty="0">
              <a:solidFill>
                <a:schemeClr val="accent1"/>
              </a:solidFill>
            </a:endParaRPr>
          </a:p>
          <a:p>
            <a:pPr lvl="1"/>
            <a:r>
              <a:rPr lang="en-US" altLang="zh-CN" sz="2000" dirty="0"/>
              <a:t>int d = </a:t>
            </a:r>
            <a:r>
              <a:rPr lang="en-US" altLang="zh-CN" sz="2000" dirty="0" err="1"/>
              <a:t>s</a:t>
            </a:r>
            <a:r>
              <a:rPr lang="en-US" altLang="zh-CN" sz="2000" dirty="0" err="1">
                <a:solidFill>
                  <a:srgbClr val="FF0000"/>
                </a:solidFill>
              </a:rPr>
              <a:t>to</a:t>
            </a:r>
            <a:r>
              <a:rPr lang="en-US" altLang="zh-CN" sz="2000" dirty="0" err="1"/>
              <a:t>i</a:t>
            </a:r>
            <a:r>
              <a:rPr lang="en-US" altLang="zh-CN" sz="2000" dirty="0"/>
              <a:t>("0x7f", </a:t>
            </a:r>
            <a:r>
              <a:rPr lang="en-US" altLang="zh-CN" sz="2000" dirty="0" err="1"/>
              <a:t>nullptr</a:t>
            </a:r>
            <a:r>
              <a:rPr lang="en-US" altLang="zh-CN" sz="2000" dirty="0"/>
              <a:t>, 0)  </a:t>
            </a:r>
            <a:r>
              <a:rPr lang="en-US" altLang="zh-CN" sz="2000" dirty="0">
                <a:solidFill>
                  <a:schemeClr val="accent1"/>
                </a:solidFill>
              </a:rPr>
              <a:t>//d=0x7f </a:t>
            </a:r>
            <a:r>
              <a:rPr lang="zh-CN" altLang="en-US" sz="1800" dirty="0">
                <a:solidFill>
                  <a:schemeClr val="accent1"/>
                </a:solidFill>
              </a:rPr>
              <a:t>自動檢查進制</a:t>
            </a:r>
            <a:endParaRPr lang="en-US" altLang="zh-CN" sz="2000" dirty="0">
              <a:solidFill>
                <a:schemeClr val="accent1"/>
              </a:solidFill>
            </a:endParaRPr>
          </a:p>
          <a:p>
            <a:pPr lvl="1"/>
            <a:endParaRPr lang="en-US" altLang="zh-CN" sz="2000" dirty="0"/>
          </a:p>
          <a:p>
            <a:pPr lvl="1"/>
            <a:r>
              <a:rPr lang="en-US" altLang="zh-CN" sz="2000" dirty="0"/>
              <a:t>double e = </a:t>
            </a:r>
            <a:r>
              <a:rPr lang="en-US" altLang="zh-CN" sz="2000" dirty="0" err="1"/>
              <a:t>s</a:t>
            </a:r>
            <a:r>
              <a:rPr lang="en-US" altLang="zh-CN" sz="2000" dirty="0" err="1">
                <a:solidFill>
                  <a:srgbClr val="FF0000"/>
                </a:solidFill>
              </a:rPr>
              <a:t>to</a:t>
            </a:r>
            <a:r>
              <a:rPr lang="en-US" altLang="zh-CN" sz="2000" dirty="0" err="1"/>
              <a:t>d</a:t>
            </a:r>
            <a:r>
              <a:rPr lang="en-US" altLang="zh-CN" sz="2000" dirty="0"/>
              <a:t>("34.5")	  </a:t>
            </a:r>
            <a:r>
              <a:rPr lang="en-US" altLang="zh-CN" sz="2000" dirty="0">
                <a:solidFill>
                  <a:schemeClr val="accent1"/>
                </a:solidFill>
              </a:rPr>
              <a:t>//e=34.5</a:t>
            </a:r>
            <a:endParaRPr lang="en-US" altLang="zh-CN" sz="200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10</a:t>
            </a:fld>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11</a:t>
            </a:fld>
            <a:endParaRPr lang="en-US" altLang="zh-CN" dirty="0"/>
          </a:p>
        </p:txBody>
      </p:sp>
      <p:sp>
        <p:nvSpPr>
          <p:cNvPr id="7" name="文本框 6"/>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lvl="0"/>
            <a:r>
              <a:rPr lang="zh-CN" altLang="en-US" sz="2600" b="1" dirty="0">
                <a:solidFill>
                  <a:srgbClr val="000000"/>
                </a:solidFill>
                <a:latin typeface="微软雅黑" panose="020B0503020204020204" pitchFamily="34" charset="-122"/>
                <a:ea typeface="微软雅黑" panose="020B0503020204020204" pitchFamily="34" charset="-122"/>
              </a:rPr>
              <a:t>對於 std::string 和 std::vector&lt;char&gt;定義的字串 str，以下選項正確的是：</a:t>
            </a:r>
          </a:p>
        </p:txBody>
      </p:sp>
      <p:sp>
        <p:nvSpPr>
          <p:cNvPr id="8" name="文本框 7"/>
          <p:cNvSpPr txBox="1"/>
          <p:nvPr>
            <p:custDataLst>
              <p:tags r:id="rId3"/>
            </p:custDataLst>
          </p:nvPr>
        </p:nvSpPr>
        <p:spPr>
          <a:xfrm>
            <a:off x="1828800" y="2786063"/>
            <a:ext cx="6400800" cy="642938"/>
          </a:xfrm>
          <a:prstGeom prst="rect">
            <a:avLst/>
          </a:prstGeom>
          <a:noFill/>
        </p:spPr>
        <p:txBody>
          <a:bodyPr vert="horz" wrap="none" rtlCol="0" anchor="ctr" anchorCtr="0">
            <a:noAutofit/>
          </a:bodyPr>
          <a:lstStyle/>
          <a:p>
            <a:pPr lvl="0"/>
            <a:r>
              <a:rPr lang="zh-CN" altLang="en-US" sz="2000" dirty="0">
                <a:solidFill>
                  <a:srgbClr val="000000"/>
                </a:solidFill>
                <a:latin typeface="微软雅黑" panose="020B0503020204020204" pitchFamily="34" charset="-122"/>
                <a:ea typeface="微软雅黑" panose="020B0503020204020204" pitchFamily="34" charset="-122"/>
              </a:rPr>
              <a:t>都可以使用 str.length();獲得字串長度</a:t>
            </a:r>
          </a:p>
        </p:txBody>
      </p:sp>
      <p:sp>
        <p:nvSpPr>
          <p:cNvPr id="9" name="文本框 8"/>
          <p:cNvSpPr txBox="1"/>
          <p:nvPr>
            <p:custDataLst>
              <p:tags r:id="rId4"/>
            </p:custDataLst>
          </p:nvPr>
        </p:nvSpPr>
        <p:spPr>
          <a:xfrm>
            <a:off x="1828800" y="3643313"/>
            <a:ext cx="6400800" cy="642938"/>
          </a:xfrm>
          <a:prstGeom prst="rect">
            <a:avLst/>
          </a:prstGeom>
          <a:noFill/>
        </p:spPr>
        <p:txBody>
          <a:bodyPr vert="horz" wrap="none" rtlCol="0" anchor="ctr" anchorCtr="0">
            <a:noAutofit/>
          </a:bodyPr>
          <a:lstStyle/>
          <a:p>
            <a:r>
              <a:rPr lang="zh-CN" altLang="en-US" sz="2000" dirty="0">
                <a:solidFill>
                  <a:srgbClr val="000000"/>
                </a:solidFill>
                <a:latin typeface="微软雅黑" panose="020B0503020204020204" pitchFamily="34" charset="-122"/>
                <a:ea typeface="微软雅黑" panose="020B0503020204020204" pitchFamily="34" charset="-122"/>
              </a:rPr>
              <a:t>都可以使用 for(char c: str)遍歷字串中的所有字元</a:t>
            </a:r>
          </a:p>
        </p:txBody>
      </p:sp>
      <p:sp>
        <p:nvSpPr>
          <p:cNvPr id="10" name="文本框 9"/>
          <p:cNvSpPr txBox="1"/>
          <p:nvPr>
            <p:custDataLst>
              <p:tags r:id="rId5"/>
            </p:custDataLst>
          </p:nvPr>
        </p:nvSpPr>
        <p:spPr>
          <a:xfrm>
            <a:off x="1828800" y="4500563"/>
            <a:ext cx="6400800" cy="642938"/>
          </a:xfrm>
          <a:prstGeom prst="rect">
            <a:avLst/>
          </a:prstGeom>
          <a:noFill/>
        </p:spPr>
        <p:txBody>
          <a:bodyPr vert="horz" wrap="none" rtlCol="0" anchor="ctr" anchorCtr="0">
            <a:noAutofit/>
          </a:bodyPr>
          <a:lstStyle/>
          <a:p>
            <a:r>
              <a:rPr lang="zh-CN" altLang="en-US" sz="2000" dirty="0">
                <a:solidFill>
                  <a:srgbClr val="000000"/>
                </a:solidFill>
                <a:latin typeface="微软雅黑" panose="020B0503020204020204" pitchFamily="34" charset="-122"/>
                <a:ea typeface="微软雅黑" panose="020B0503020204020204" pitchFamily="34" charset="-122"/>
              </a:rPr>
              <a:t>都可以使用 cin&gt;&gt;str;從標準輸入輸入字串</a:t>
            </a:r>
          </a:p>
        </p:txBody>
      </p:sp>
      <p:sp>
        <p:nvSpPr>
          <p:cNvPr id="11" name="文本框 10"/>
          <p:cNvSpPr txBox="1"/>
          <p:nvPr>
            <p:custDataLst>
              <p:tags r:id="rId6"/>
            </p:custDataLst>
          </p:nvPr>
        </p:nvSpPr>
        <p:spPr>
          <a:xfrm>
            <a:off x="1828800" y="5357813"/>
            <a:ext cx="6400800" cy="642938"/>
          </a:xfrm>
          <a:prstGeom prst="rect">
            <a:avLst/>
          </a:prstGeom>
          <a:noFill/>
        </p:spPr>
        <p:txBody>
          <a:bodyPr vert="horz" wrap="none" rtlCol="0" anchor="ctr" anchorCtr="0">
            <a:noAutofit/>
          </a:bodyPr>
          <a:lstStyle/>
          <a:p>
            <a:r>
              <a:rPr lang="zh-CN" altLang="en-US" sz="2000" dirty="0">
                <a:solidFill>
                  <a:srgbClr val="000000"/>
                </a:solidFill>
                <a:latin typeface="微软雅黑" panose="020B0503020204020204" pitchFamily="34" charset="-122"/>
                <a:ea typeface="微软雅黑" panose="020B0503020204020204" pitchFamily="34" charset="-122"/>
              </a:rPr>
              <a:t>都可以使用 str+="abc";向字串尾部添加字元</a:t>
            </a:r>
          </a:p>
        </p:txBody>
      </p:sp>
      <p:sp>
        <p:nvSpPr>
          <p:cNvPr id="12" name="椭圆 11"/>
          <p:cNvSpPr>
            <a:spLocks noChangeAspect="1"/>
          </p:cNvSpPr>
          <p:nvPr>
            <p:custDataLst>
              <p:tags r:id="rId7"/>
            </p:custDataLst>
          </p:nvPr>
        </p:nvSpPr>
        <p:spPr>
          <a:xfrm>
            <a:off x="1114425" y="28503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椭圆 12"/>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椭圆 13"/>
          <p:cNvSpPr>
            <a:spLocks noChangeAspect="1"/>
          </p:cNvSpPr>
          <p:nvPr>
            <p:custDataLst>
              <p:tags r:id="rId9"/>
            </p:custDataLst>
          </p:nvPr>
        </p:nvSpPr>
        <p:spPr>
          <a:xfrm>
            <a:off x="1114425" y="456485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a:spLocks noChangeAspect="1"/>
          </p:cNvSpPr>
          <p:nvPr>
            <p:custDataLst>
              <p:tags r:id="rId10"/>
            </p:custDataLst>
          </p:nvPr>
        </p:nvSpPr>
        <p:spPr>
          <a:xfrm>
            <a:off x="1114425" y="5422106"/>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矩形: 圆角 15"/>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p>
        </p:txBody>
      </p:sp>
      <p:sp>
        <p:nvSpPr>
          <p:cNvPr id="23" name="矩形 22"/>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8" name="文本框 27"/>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可為此題添加文本、圖片、公式等解析，且需將內容全部放在本區域內。正常使用需</a:t>
            </a:r>
            <a:r>
              <a:rPr lang="en-US" altLang="zh-CN"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p>
        </p:txBody>
      </p:sp>
      <p:sp>
        <p:nvSpPr>
          <p:cNvPr id="29" name="文本框 28"/>
          <p:cNvSpPr txBox="1"/>
          <p:nvPr>
            <p:custDataLst>
              <p:tags r:id="rId14"/>
            </p:custDataLst>
          </p:nvPr>
        </p:nvSpPr>
        <p:spPr>
          <a:xfrm>
            <a:off x="9525000" y="1270000"/>
            <a:ext cx="3797130" cy="1938992"/>
          </a:xfrm>
          <a:prstGeom prst="rect">
            <a:avLst/>
          </a:prstGeom>
          <a:noFill/>
        </p:spPr>
        <p:txBody>
          <a:bodyPr vert="horz" wrap="none" rtlCol="0" anchor="t" anchorCtr="0">
            <a:spAutoFit/>
          </a:bodyPr>
          <a:lstStyle/>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 vector</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只能使用</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size</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獲得長度</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 vector</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不能使用</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cin</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直接輸入</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整個序列</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 vector</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不支持</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運算子</a:t>
            </a:r>
          </a:p>
        </p:txBody>
      </p:sp>
      <p:grpSp>
        <p:nvGrpSpPr>
          <p:cNvPr id="27" name="组合 26"/>
          <p:cNvGrpSpPr/>
          <p:nvPr>
            <p:custDataLst>
              <p:tags r:id="rId15"/>
            </p:custDataLst>
          </p:nvPr>
        </p:nvGrpSpPr>
        <p:grpSpPr>
          <a:xfrm>
            <a:off x="9537700" y="0"/>
            <a:ext cx="3815080" cy="647700"/>
            <a:chOff x="9537700" y="0"/>
            <a:chExt cx="3815080" cy="647700"/>
          </a:xfrm>
        </p:grpSpPr>
        <p:sp>
          <p:nvSpPr>
            <p:cNvPr id="24" name="RemarkBack"/>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markBlock"/>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markTitleText"/>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sp>
        <p:nvSpPr>
          <p:cNvPr id="2" name="RemarkBack"/>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markBlock"/>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nvGrpSpPr>
          <p:cNvPr id="21" name="组合 20"/>
          <p:cNvGrpSpPr/>
          <p:nvPr>
            <p:custDataLst>
              <p:tags r:id="rId19"/>
            </p:custDataLst>
          </p:nvPr>
        </p:nvGrpSpPr>
        <p:grpSpPr>
          <a:xfrm>
            <a:off x="0" y="0"/>
            <a:ext cx="9144000" cy="635000"/>
            <a:chOff x="0" y="0"/>
            <a:chExt cx="9144000" cy="635000"/>
          </a:xfrm>
        </p:grpSpPr>
        <p:sp>
          <p:nvSpPr>
            <p:cNvPr id="17" name="TitleBackground"/>
            <p:cNvSpPr/>
            <p:nvPr>
              <p:custDataLst>
                <p:tags r:id="rId21"/>
              </p:custDataLst>
            </p:nvPr>
          </p:nvSpPr>
          <p:spPr>
            <a:xfrm>
              <a:off x="0" y="0"/>
              <a:ext cx="9144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ColorBlock"/>
            <p:cNvSpPr/>
            <p:nvPr>
              <p:custDataLst>
                <p:tags r:id="rId22"/>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ypeText"/>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單選題</a:t>
              </a:r>
            </a:p>
          </p:txBody>
        </p:sp>
        <p:sp>
          <p:nvSpPr>
            <p:cNvPr id="20" name="TipText"/>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b="1"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6" name="图片 5"/>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ios</a:t>
            </a:r>
            <a:r>
              <a:rPr lang="en-US" altLang="zh-CN" sz="5400" b="1"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tream</a:t>
            </a:r>
            <a:b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輸入輸出流</a:t>
            </a:r>
            <a:endParaRPr lang="en-US" altLang="zh-CN" sz="5400" b="1"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12</a:t>
            </a:fld>
            <a:endParaRPr lang="en-US" altLang="zh-CN" sz="1400" dirty="0">
              <a:solidFill>
                <a:schemeClr val="hlink"/>
              </a:solidFill>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回憶：重載輸出流運算子</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ostream</a:t>
            </a:r>
            <a:r>
              <a:rPr lang="zh-CN" altLang="en-US" dirty="0"/>
              <a:t>到底是什麼？</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13</a:t>
            </a:fld>
            <a:endParaRPr lang="en-US" altLang="zh-CN" dirty="0"/>
          </a:p>
        </p:txBody>
      </p:sp>
      <p:sp>
        <p:nvSpPr>
          <p:cNvPr id="5" name="文本框 4"/>
          <p:cNvSpPr txBox="1"/>
          <p:nvPr/>
        </p:nvSpPr>
        <p:spPr>
          <a:xfrm>
            <a:off x="339593" y="1484784"/>
            <a:ext cx="8680581" cy="3477875"/>
          </a:xfrm>
          <a:prstGeom prst="rect">
            <a:avLst/>
          </a:prstGeom>
          <a:noFill/>
        </p:spPr>
        <p:txBody>
          <a:bodyPr wrap="none" rtlCol="0">
            <a:spAutoFit/>
          </a:bodyPr>
          <a:lstStyle/>
          <a:p>
            <a:r>
              <a:rPr lang="en-US" altLang="zh-CN" sz="2400" b="1" dirty="0" err="1">
                <a:solidFill>
                  <a:srgbClr val="008000"/>
                </a:solidFill>
                <a:latin typeface="Consolas" panose="020B0609020204030204" pitchFamily="49" charset="0"/>
              </a:rPr>
              <a:t>cout</a:t>
            </a:r>
            <a:r>
              <a:rPr lang="zh-CN" altLang="en-US" sz="2400" b="1" dirty="0">
                <a:solidFill>
                  <a:srgbClr val="008000"/>
                </a:solidFill>
                <a:latin typeface="Consolas" panose="020B0609020204030204" pitchFamily="49" charset="0"/>
              </a:rPr>
              <a:t> </a:t>
            </a:r>
            <a:r>
              <a:rPr lang="en-US" altLang="zh-CN" sz="2400" b="1" dirty="0">
                <a:solidFill>
                  <a:srgbClr val="008000"/>
                </a:solidFill>
                <a:latin typeface="Consolas" panose="020B0609020204030204" pitchFamily="49" charset="0"/>
              </a:rPr>
              <a:t>&lt;&lt;</a:t>
            </a:r>
            <a:r>
              <a:rPr lang="zh-CN" altLang="en-US" sz="2400" b="1" dirty="0">
                <a:solidFill>
                  <a:srgbClr val="008000"/>
                </a:solidFill>
                <a:latin typeface="Consolas" panose="020B0609020204030204" pitchFamily="49" charset="0"/>
              </a:rPr>
              <a:t> </a:t>
            </a:r>
            <a:r>
              <a:rPr lang="en-US" altLang="zh-CN" sz="2400" b="1" dirty="0" err="1">
                <a:solidFill>
                  <a:srgbClr val="008000"/>
                </a:solidFill>
                <a:latin typeface="Consolas" panose="020B0609020204030204" pitchFamily="49" charset="0"/>
              </a:rPr>
              <a:t>str</a:t>
            </a:r>
            <a:r>
              <a:rPr lang="zh-CN" altLang="en-US" sz="2400" b="1" dirty="0">
                <a:solidFill>
                  <a:srgbClr val="008000"/>
                </a:solidFill>
                <a:latin typeface="Consolas" panose="020B0609020204030204" pitchFamily="49" charset="0"/>
              </a:rPr>
              <a:t> </a:t>
            </a:r>
            <a:r>
              <a:rPr lang="en-US" altLang="zh-CN" sz="2400" b="1" dirty="0">
                <a:solidFill>
                  <a:srgbClr val="008000"/>
                </a:solidFill>
                <a:latin typeface="Consolas" panose="020B0609020204030204" pitchFamily="49" charset="0"/>
              </a:rPr>
              <a:t>&lt;&lt;</a:t>
            </a:r>
            <a:r>
              <a:rPr lang="zh-CN" altLang="en-US" sz="2400" b="1" dirty="0">
                <a:solidFill>
                  <a:srgbClr val="008000"/>
                </a:solidFill>
                <a:latin typeface="Consolas" panose="020B0609020204030204" pitchFamily="49" charset="0"/>
              </a:rPr>
              <a:t> </a:t>
            </a:r>
            <a:r>
              <a:rPr lang="en-US" altLang="zh-CN" sz="2400" b="1" dirty="0" err="1">
                <a:solidFill>
                  <a:srgbClr val="008000"/>
                </a:solidFill>
                <a:latin typeface="Consolas" panose="020B0609020204030204" pitchFamily="49" charset="0"/>
              </a:rPr>
              <a:t>endl</a:t>
            </a:r>
            <a:r>
              <a:rPr lang="en-US" altLang="zh-CN" sz="2400" b="1" dirty="0">
                <a:solidFill>
                  <a:srgbClr val="008000"/>
                </a:solidFill>
                <a:latin typeface="Consolas" panose="020B0609020204030204" pitchFamily="49" charset="0"/>
              </a:rPr>
              <a:t>;</a:t>
            </a:r>
          </a:p>
          <a:p>
            <a:r>
              <a:rPr lang="en-US" altLang="zh-CN" sz="2400" b="1" dirty="0" err="1">
                <a:solidFill>
                  <a:srgbClr val="008000"/>
                </a:solidFill>
                <a:latin typeface="Consolas" panose="020B0609020204030204" pitchFamily="49" charset="0"/>
              </a:rPr>
              <a:t>cin</a:t>
            </a:r>
            <a:r>
              <a:rPr lang="zh-CN" altLang="en-US" sz="2400" b="1" dirty="0">
                <a:solidFill>
                  <a:srgbClr val="008000"/>
                </a:solidFill>
                <a:latin typeface="Consolas" panose="020B0609020204030204" pitchFamily="49" charset="0"/>
              </a:rPr>
              <a:t> </a:t>
            </a:r>
            <a:r>
              <a:rPr lang="en-US" altLang="zh-CN" sz="2400" b="1" dirty="0">
                <a:solidFill>
                  <a:srgbClr val="008000"/>
                </a:solidFill>
                <a:latin typeface="Consolas" panose="020B0609020204030204" pitchFamily="49" charset="0"/>
              </a:rPr>
              <a:t>&gt;&gt;</a:t>
            </a:r>
            <a:r>
              <a:rPr lang="zh-CN" altLang="en-US" sz="2400" b="1" dirty="0">
                <a:solidFill>
                  <a:srgbClr val="008000"/>
                </a:solidFill>
                <a:latin typeface="Consolas" panose="020B0609020204030204" pitchFamily="49" charset="0"/>
              </a:rPr>
              <a:t> </a:t>
            </a:r>
            <a:r>
              <a:rPr lang="en-US" altLang="zh-CN" sz="2400" b="1" dirty="0" err="1">
                <a:solidFill>
                  <a:srgbClr val="008000"/>
                </a:solidFill>
                <a:latin typeface="Consolas" panose="020B0609020204030204" pitchFamily="49" charset="0"/>
              </a:rPr>
              <a:t>str</a:t>
            </a:r>
            <a:r>
              <a:rPr lang="en-US" altLang="zh-CN" sz="2400" b="1" dirty="0">
                <a:solidFill>
                  <a:srgbClr val="008000"/>
                </a:solidFill>
                <a:latin typeface="Consolas" panose="020B0609020204030204" pitchFamily="49" charset="0"/>
              </a:rPr>
              <a:t>;</a:t>
            </a:r>
          </a:p>
          <a:p>
            <a:endParaRPr lang="pl-PL" altLang="zh-CN" sz="2400" b="1" dirty="0">
              <a:solidFill>
                <a:srgbClr val="000000"/>
              </a:solidFill>
              <a:latin typeface="Consolas" panose="020B0609020204030204" pitchFamily="49" charset="0"/>
            </a:endParaRPr>
          </a:p>
          <a:p>
            <a:r>
              <a:rPr lang="pl-PL" altLang="zh-CN" sz="2400" b="1" dirty="0" err="1">
                <a:solidFill>
                  <a:srgbClr val="000000"/>
                </a:solidFill>
                <a:latin typeface="Consolas" panose="020B0609020204030204" pitchFamily="49" charset="0"/>
              </a:rPr>
              <a:t>ostream</a:t>
            </a:r>
            <a:r>
              <a:rPr lang="pl-PL" altLang="zh-CN" sz="2400" b="1" dirty="0">
                <a:solidFill>
                  <a:srgbClr val="000000"/>
                </a:solidFill>
                <a:latin typeface="Consolas" panose="020B0609020204030204" pitchFamily="49" charset="0"/>
              </a:rPr>
              <a:t>&amp; </a:t>
            </a:r>
            <a:r>
              <a:rPr lang="pl-PL" altLang="zh-CN" sz="2400" b="1" dirty="0">
                <a:solidFill>
                  <a:srgbClr val="B40062"/>
                </a:solidFill>
                <a:latin typeface="Consolas" panose="020B0609020204030204" pitchFamily="49" charset="0"/>
              </a:rPr>
              <a:t>operator</a:t>
            </a:r>
            <a:r>
              <a:rPr lang="pl-PL" altLang="zh-CN" sz="2400" b="1" dirty="0">
                <a:solidFill>
                  <a:srgbClr val="000000"/>
                </a:solidFill>
                <a:latin typeface="Consolas" panose="020B0609020204030204" pitchFamily="49" charset="0"/>
              </a:rPr>
              <a:t>&lt;&lt;(ostream&amp; out, </a:t>
            </a:r>
            <a:r>
              <a:rPr lang="pl-PL" altLang="zh-CN" sz="2400" b="1" dirty="0">
                <a:solidFill>
                  <a:srgbClr val="B40062"/>
                </a:solidFill>
                <a:latin typeface="Consolas" panose="020B0609020204030204" pitchFamily="49" charset="0"/>
              </a:rPr>
              <a:t>const</a:t>
            </a:r>
            <a:r>
              <a:rPr lang="pl-PL" altLang="zh-CN" sz="2400" b="1" dirty="0">
                <a:solidFill>
                  <a:srgbClr val="000000"/>
                </a:solidFill>
                <a:latin typeface="Consolas" panose="020B0609020204030204" pitchFamily="49" charset="0"/>
              </a:rPr>
              <a:t> Test&amp; src)</a:t>
            </a:r>
            <a:endParaRPr lang="en-US" altLang="zh-CN" sz="2400" b="1" dirty="0">
              <a:solidFill>
                <a:srgbClr val="000000"/>
              </a:solidFill>
              <a:latin typeface="Consolas" panose="020B0609020204030204" pitchFamily="49" charset="0"/>
            </a:endParaRPr>
          </a:p>
          <a:p>
            <a:r>
              <a:rPr lang="pl-PL" altLang="zh-CN" sz="2400" b="1" dirty="0">
                <a:solidFill>
                  <a:srgbClr val="000000"/>
                </a:solidFill>
                <a:latin typeface="Consolas" panose="020B0609020204030204" pitchFamily="49" charset="0"/>
              </a:rPr>
              <a:t>{</a:t>
            </a:r>
          </a:p>
          <a:p>
            <a:r>
              <a:rPr lang="pl-PL" altLang="zh-CN" sz="2400" b="1" dirty="0">
                <a:solidFill>
                  <a:srgbClr val="000000"/>
                </a:solidFill>
                <a:latin typeface="Consolas" panose="020B0609020204030204" pitchFamily="49" charset="0"/>
              </a:rPr>
              <a:t>	out &lt;&lt; src.id &lt;&lt; endl;</a:t>
            </a:r>
          </a:p>
          <a:p>
            <a:r>
              <a:rPr lang="pl-PL" altLang="zh-CN" sz="2400" b="1" dirty="0">
                <a:solidFill>
                  <a:srgbClr val="000000"/>
                </a:solidFill>
                <a:latin typeface="Consolas" panose="020B0609020204030204" pitchFamily="49" charset="0"/>
              </a:rPr>
              <a:t>	</a:t>
            </a:r>
            <a:r>
              <a:rPr lang="pl-PL" altLang="zh-CN" sz="2400" b="1" dirty="0">
                <a:solidFill>
                  <a:srgbClr val="B40062"/>
                </a:solidFill>
                <a:latin typeface="Consolas" panose="020B0609020204030204" pitchFamily="49" charset="0"/>
              </a:rPr>
              <a:t>return</a:t>
            </a:r>
            <a:r>
              <a:rPr lang="pl-PL" altLang="zh-CN" sz="2400" b="1" dirty="0">
                <a:solidFill>
                  <a:srgbClr val="000000"/>
                </a:solidFill>
                <a:latin typeface="Consolas" panose="020B0609020204030204" pitchFamily="49" charset="0"/>
              </a:rPr>
              <a:t> out;</a:t>
            </a:r>
          </a:p>
          <a:p>
            <a:r>
              <a:rPr lang="pl-PL" altLang="zh-CN" sz="2400" b="1" dirty="0">
                <a:solidFill>
                  <a:srgbClr val="000000"/>
                </a:solidFill>
                <a:latin typeface="Consolas" panose="020B0609020204030204" pitchFamily="49" charset="0"/>
              </a:rPr>
              <a:t>} </a:t>
            </a:r>
          </a:p>
          <a:p>
            <a:endParaRPr lang="zh-CN" altLang="en-US"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輸入輸出流</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14</a:t>
            </a:fld>
            <a:endParaRPr lang="en-US" altLang="zh-CN" dirty="0"/>
          </a:p>
        </p:txBody>
      </p:sp>
      <p:grpSp>
        <p:nvGrpSpPr>
          <p:cNvPr id="90" name="组合 89"/>
          <p:cNvGrpSpPr/>
          <p:nvPr/>
        </p:nvGrpSpPr>
        <p:grpSpPr>
          <a:xfrm>
            <a:off x="914945" y="1960822"/>
            <a:ext cx="7314109" cy="3966371"/>
            <a:chOff x="914945" y="2119409"/>
            <a:chExt cx="7314109" cy="3966371"/>
          </a:xfrm>
        </p:grpSpPr>
        <p:grpSp>
          <p:nvGrpSpPr>
            <p:cNvPr id="10" name="组合 9"/>
            <p:cNvGrpSpPr/>
            <p:nvPr/>
          </p:nvGrpSpPr>
          <p:grpSpPr>
            <a:xfrm>
              <a:off x="914945" y="2132856"/>
              <a:ext cx="7314109" cy="3952924"/>
              <a:chOff x="1177030" y="2780928"/>
              <a:chExt cx="6733623" cy="2862131"/>
            </a:xfrm>
            <a:solidFill>
              <a:schemeClr val="bg1">
                <a:lumMod val="85000"/>
              </a:schemeClr>
            </a:solidFill>
          </p:grpSpPr>
          <p:sp>
            <p:nvSpPr>
              <p:cNvPr id="5" name="矩形 4"/>
              <p:cNvSpPr/>
              <p:nvPr/>
            </p:nvSpPr>
            <p:spPr>
              <a:xfrm>
                <a:off x="1177030" y="2780928"/>
                <a:ext cx="1512168" cy="1836204"/>
              </a:xfrm>
              <a:prstGeom prst="rect">
                <a:avLst/>
              </a:prstGeom>
              <a:solidFill>
                <a:schemeClr val="accent4">
                  <a:lumMod val="20000"/>
                  <a:lumOff val="80000"/>
                </a:schemeClr>
              </a:solidFill>
              <a:ln w="19050">
                <a:solidFill>
                  <a:srgbClr val="3A5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1177030" y="4752244"/>
                <a:ext cx="1512168" cy="890815"/>
              </a:xfrm>
              <a:prstGeom prst="rect">
                <a:avLst/>
              </a:prstGeom>
              <a:solidFill>
                <a:schemeClr val="accent4">
                  <a:lumMod val="20000"/>
                  <a:lumOff val="80000"/>
                </a:schemeClr>
              </a:solidFill>
              <a:ln w="19050">
                <a:solidFill>
                  <a:srgbClr val="3A5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17515" y="2780928"/>
                <a:ext cx="1512168" cy="2862131"/>
              </a:xfrm>
              <a:prstGeom prst="rect">
                <a:avLst/>
              </a:prstGeom>
              <a:solidFill>
                <a:schemeClr val="accent4">
                  <a:lumMod val="20000"/>
                  <a:lumOff val="80000"/>
                </a:schemeClr>
              </a:solidFill>
              <a:ln w="19050">
                <a:solidFill>
                  <a:srgbClr val="3A5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658000" y="2780928"/>
                <a:ext cx="1512168" cy="2862131"/>
              </a:xfrm>
              <a:prstGeom prst="rect">
                <a:avLst/>
              </a:prstGeom>
              <a:solidFill>
                <a:schemeClr val="accent4">
                  <a:lumMod val="20000"/>
                  <a:lumOff val="80000"/>
                </a:schemeClr>
              </a:solidFill>
              <a:ln w="19050">
                <a:solidFill>
                  <a:srgbClr val="3A5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98485" y="2780928"/>
                <a:ext cx="1512168" cy="2862131"/>
              </a:xfrm>
              <a:prstGeom prst="rect">
                <a:avLst/>
              </a:prstGeom>
              <a:solidFill>
                <a:schemeClr val="accent4">
                  <a:lumMod val="20000"/>
                  <a:lumOff val="80000"/>
                </a:schemeClr>
              </a:solidFill>
              <a:ln w="19050">
                <a:solidFill>
                  <a:srgbClr val="3A5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004081" y="2840537"/>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istream</a:t>
              </a:r>
              <a:endParaRPr lang="zh-CN" altLang="en-US" dirty="0">
                <a:solidFill>
                  <a:schemeClr val="tx1"/>
                </a:solidFill>
              </a:endParaRPr>
            </a:p>
          </p:txBody>
        </p:sp>
        <p:sp>
          <p:nvSpPr>
            <p:cNvPr id="33" name="矩形 32"/>
            <p:cNvSpPr/>
            <p:nvPr/>
          </p:nvSpPr>
          <p:spPr>
            <a:xfrm>
              <a:off x="1000733" y="3964317"/>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iostream</a:t>
              </a:r>
              <a:endParaRPr lang="zh-CN" altLang="en-US" dirty="0">
                <a:solidFill>
                  <a:schemeClr val="tx1"/>
                </a:solidFill>
              </a:endParaRPr>
            </a:p>
          </p:txBody>
        </p:sp>
        <p:sp>
          <p:nvSpPr>
            <p:cNvPr id="48" name="矩形 47"/>
            <p:cNvSpPr/>
            <p:nvPr/>
          </p:nvSpPr>
          <p:spPr>
            <a:xfrm>
              <a:off x="1000292" y="5321613"/>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ostream</a:t>
              </a:r>
              <a:endParaRPr lang="zh-CN" altLang="en-US" dirty="0">
                <a:solidFill>
                  <a:schemeClr val="tx1"/>
                </a:solidFill>
              </a:endParaRPr>
            </a:p>
          </p:txBody>
        </p:sp>
        <p:sp>
          <p:nvSpPr>
            <p:cNvPr id="56" name="矩形 55"/>
            <p:cNvSpPr/>
            <p:nvPr/>
          </p:nvSpPr>
          <p:spPr>
            <a:xfrm>
              <a:off x="4800935" y="2596571"/>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ifstream</a:t>
              </a:r>
              <a:endParaRPr lang="zh-CN" altLang="en-US" dirty="0">
                <a:solidFill>
                  <a:schemeClr val="tx1"/>
                </a:solidFill>
              </a:endParaRPr>
            </a:p>
          </p:txBody>
        </p:sp>
        <p:sp>
          <p:nvSpPr>
            <p:cNvPr id="57" name="矩形 56"/>
            <p:cNvSpPr/>
            <p:nvPr/>
          </p:nvSpPr>
          <p:spPr>
            <a:xfrm>
              <a:off x="2910408" y="4629801"/>
              <a:ext cx="1432656" cy="4320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cout</a:t>
              </a:r>
              <a:endParaRPr lang="zh-CN" altLang="en-US" dirty="0">
                <a:solidFill>
                  <a:schemeClr val="tx1"/>
                </a:solidFill>
              </a:endParaRPr>
            </a:p>
          </p:txBody>
        </p:sp>
        <p:sp>
          <p:nvSpPr>
            <p:cNvPr id="58" name="矩形 57"/>
            <p:cNvSpPr/>
            <p:nvPr/>
          </p:nvSpPr>
          <p:spPr>
            <a:xfrm>
              <a:off x="2910408" y="3430235"/>
              <a:ext cx="1432656" cy="4320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cin</a:t>
              </a:r>
              <a:endParaRPr lang="zh-CN" altLang="en-US" dirty="0">
                <a:solidFill>
                  <a:schemeClr val="tx1"/>
                </a:solidFill>
              </a:endParaRPr>
            </a:p>
          </p:txBody>
        </p:sp>
        <p:sp>
          <p:nvSpPr>
            <p:cNvPr id="59" name="矩形 58"/>
            <p:cNvSpPr/>
            <p:nvPr/>
          </p:nvSpPr>
          <p:spPr>
            <a:xfrm>
              <a:off x="6692076" y="2996952"/>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istringstream</a:t>
              </a:r>
              <a:endParaRPr lang="zh-CN" altLang="en-US" dirty="0">
                <a:solidFill>
                  <a:schemeClr val="tx1"/>
                </a:solidFill>
              </a:endParaRPr>
            </a:p>
          </p:txBody>
        </p:sp>
        <p:sp>
          <p:nvSpPr>
            <p:cNvPr id="60" name="矩形 59"/>
            <p:cNvSpPr/>
            <p:nvPr/>
          </p:nvSpPr>
          <p:spPr>
            <a:xfrm>
              <a:off x="4800628" y="3768633"/>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fstream</a:t>
              </a:r>
              <a:endParaRPr lang="zh-CN" altLang="en-US" dirty="0">
                <a:solidFill>
                  <a:schemeClr val="tx1"/>
                </a:solidFill>
              </a:endParaRPr>
            </a:p>
          </p:txBody>
        </p:sp>
        <p:sp>
          <p:nvSpPr>
            <p:cNvPr id="61" name="矩形 60"/>
            <p:cNvSpPr/>
            <p:nvPr/>
          </p:nvSpPr>
          <p:spPr>
            <a:xfrm>
              <a:off x="6691769" y="4169014"/>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stringstream</a:t>
              </a:r>
              <a:endParaRPr lang="zh-CN" altLang="en-US" dirty="0">
                <a:solidFill>
                  <a:schemeClr val="tx1"/>
                </a:solidFill>
              </a:endParaRPr>
            </a:p>
          </p:txBody>
        </p:sp>
        <p:sp>
          <p:nvSpPr>
            <p:cNvPr id="70" name="矩形 69"/>
            <p:cNvSpPr/>
            <p:nvPr/>
          </p:nvSpPr>
          <p:spPr>
            <a:xfrm>
              <a:off x="4800935" y="5085184"/>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ofstream</a:t>
              </a:r>
              <a:endParaRPr lang="zh-CN" altLang="en-US" dirty="0">
                <a:solidFill>
                  <a:schemeClr val="tx1"/>
                </a:solidFill>
              </a:endParaRPr>
            </a:p>
          </p:txBody>
        </p:sp>
        <p:sp>
          <p:nvSpPr>
            <p:cNvPr id="71" name="矩形 70"/>
            <p:cNvSpPr/>
            <p:nvPr/>
          </p:nvSpPr>
          <p:spPr>
            <a:xfrm>
              <a:off x="6692076" y="5485565"/>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ostringstream</a:t>
              </a:r>
              <a:endParaRPr lang="zh-CN" altLang="en-US" sz="1600" dirty="0">
                <a:solidFill>
                  <a:schemeClr val="tx1"/>
                </a:solidFill>
              </a:endParaRPr>
            </a:p>
          </p:txBody>
        </p:sp>
        <p:cxnSp>
          <p:nvCxnSpPr>
            <p:cNvPr id="73" name="直接箭头连接符 72"/>
            <p:cNvCxnSpPr/>
            <p:nvPr/>
          </p:nvCxnSpPr>
          <p:spPr>
            <a:xfrm flipV="1">
              <a:off x="2433389" y="2935665"/>
              <a:ext cx="2367546" cy="6124"/>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2433389" y="3104125"/>
              <a:ext cx="4273876"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V="1">
              <a:off x="2435062" y="4088186"/>
              <a:ext cx="2367546" cy="6124"/>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2435062" y="4256646"/>
              <a:ext cx="4273876"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2433389" y="3272585"/>
              <a:ext cx="477019" cy="156415"/>
            </a:xfrm>
            <a:prstGeom prst="straightConnector1">
              <a:avLst/>
            </a:prstGeom>
            <a:ln w="222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V="1">
              <a:off x="2432948" y="5087917"/>
              <a:ext cx="477460" cy="233697"/>
            </a:xfrm>
            <a:prstGeom prst="straightConnector1">
              <a:avLst/>
            </a:prstGeom>
            <a:ln w="222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V="1">
              <a:off x="2433389" y="5465453"/>
              <a:ext cx="2367546" cy="6124"/>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2433389" y="5633913"/>
              <a:ext cx="4273876"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4859974" y="2120955"/>
              <a:ext cx="1244187" cy="400110"/>
            </a:xfrm>
            <a:prstGeom prst="rect">
              <a:avLst/>
            </a:prstGeom>
            <a:noFill/>
          </p:spPr>
          <p:txBody>
            <a:bodyPr wrap="none" rtlCol="0">
              <a:spAutoFit/>
            </a:bodyPr>
            <a:lstStyle/>
            <a:p>
              <a:r>
                <a:rPr lang="en-US" altLang="zh-CN" sz="2000" dirty="0"/>
                <a:t>&lt;</a:t>
              </a:r>
              <a:r>
                <a:rPr lang="en-US" altLang="zh-CN" sz="2000" dirty="0" err="1"/>
                <a:t>fstream</a:t>
              </a:r>
              <a:r>
                <a:rPr lang="en-US" altLang="zh-CN" sz="2000" dirty="0"/>
                <a:t>&gt;</a:t>
              </a:r>
              <a:endParaRPr lang="zh-CN" altLang="en-US" sz="2000" dirty="0"/>
            </a:p>
          </p:txBody>
        </p:sp>
        <p:sp>
          <p:nvSpPr>
            <p:cNvPr id="86" name="文本框 85"/>
            <p:cNvSpPr txBox="1"/>
            <p:nvPr/>
          </p:nvSpPr>
          <p:spPr>
            <a:xfrm>
              <a:off x="2945171" y="2119409"/>
              <a:ext cx="1363002" cy="400110"/>
            </a:xfrm>
            <a:prstGeom prst="rect">
              <a:avLst/>
            </a:prstGeom>
            <a:noFill/>
          </p:spPr>
          <p:txBody>
            <a:bodyPr wrap="none" rtlCol="0">
              <a:spAutoFit/>
            </a:bodyPr>
            <a:lstStyle/>
            <a:p>
              <a:r>
                <a:rPr lang="en-US" altLang="zh-CN" sz="2000" dirty="0"/>
                <a:t>&lt;iostream&gt;</a:t>
              </a:r>
              <a:endParaRPr lang="zh-CN" altLang="en-US" sz="2000" dirty="0"/>
            </a:p>
          </p:txBody>
        </p:sp>
        <p:sp>
          <p:nvSpPr>
            <p:cNvPr id="87" name="文本框 86"/>
            <p:cNvSpPr txBox="1"/>
            <p:nvPr/>
          </p:nvSpPr>
          <p:spPr>
            <a:xfrm>
              <a:off x="6774666" y="2132855"/>
              <a:ext cx="1270028" cy="400110"/>
            </a:xfrm>
            <a:prstGeom prst="rect">
              <a:avLst/>
            </a:prstGeom>
            <a:noFill/>
          </p:spPr>
          <p:txBody>
            <a:bodyPr wrap="none" rtlCol="0">
              <a:spAutoFit/>
            </a:bodyPr>
            <a:lstStyle/>
            <a:p>
              <a:r>
                <a:rPr lang="en-US" altLang="zh-CN" sz="2000" dirty="0"/>
                <a:t>&lt;</a:t>
              </a:r>
              <a:r>
                <a:rPr lang="en-US" altLang="zh-CN" sz="2000" dirty="0" err="1"/>
                <a:t>sstream</a:t>
              </a:r>
              <a:r>
                <a:rPr lang="en-US" altLang="zh-CN" sz="2000" dirty="0"/>
                <a:t>&gt;</a:t>
              </a:r>
              <a:endParaRPr lang="zh-CN" altLang="en-US" sz="2000" dirty="0"/>
            </a:p>
          </p:txBody>
        </p:sp>
        <p:sp>
          <p:nvSpPr>
            <p:cNvPr id="88" name="文本框 87"/>
            <p:cNvSpPr txBox="1"/>
            <p:nvPr/>
          </p:nvSpPr>
          <p:spPr>
            <a:xfrm>
              <a:off x="1108128" y="2119409"/>
              <a:ext cx="1228350" cy="400110"/>
            </a:xfrm>
            <a:prstGeom prst="rect">
              <a:avLst/>
            </a:prstGeom>
            <a:noFill/>
          </p:spPr>
          <p:txBody>
            <a:bodyPr wrap="none" rtlCol="0">
              <a:spAutoFit/>
            </a:bodyPr>
            <a:lstStyle/>
            <a:p>
              <a:r>
                <a:rPr lang="en-US" altLang="zh-CN" sz="2000" dirty="0"/>
                <a:t>&lt;</a:t>
              </a:r>
              <a:r>
                <a:rPr lang="en-US" altLang="zh-CN" sz="2000" dirty="0" err="1"/>
                <a:t>istream</a:t>
              </a:r>
              <a:r>
                <a:rPr lang="en-US" altLang="zh-CN" sz="2000" dirty="0"/>
                <a:t>&gt;</a:t>
              </a:r>
              <a:endParaRPr lang="zh-CN" altLang="en-US" sz="2000" dirty="0"/>
            </a:p>
          </p:txBody>
        </p:sp>
        <p:sp>
          <p:nvSpPr>
            <p:cNvPr id="89" name="文本框 88"/>
            <p:cNvSpPr txBox="1"/>
            <p:nvPr/>
          </p:nvSpPr>
          <p:spPr>
            <a:xfrm>
              <a:off x="1064775" y="5685670"/>
              <a:ext cx="1303690" cy="400110"/>
            </a:xfrm>
            <a:prstGeom prst="rect">
              <a:avLst/>
            </a:prstGeom>
            <a:noFill/>
          </p:spPr>
          <p:txBody>
            <a:bodyPr wrap="none" rtlCol="0">
              <a:spAutoFit/>
            </a:bodyPr>
            <a:lstStyle/>
            <a:p>
              <a:r>
                <a:rPr lang="en-US" altLang="zh-CN" sz="2000" dirty="0"/>
                <a:t>&lt;</a:t>
              </a:r>
              <a:r>
                <a:rPr lang="en-US" altLang="zh-CN" sz="2000" dirty="0" err="1"/>
                <a:t>ostream</a:t>
              </a:r>
              <a:r>
                <a:rPr lang="en-US" altLang="zh-CN" sz="2000" dirty="0"/>
                <a:t>&gt;</a:t>
              </a:r>
              <a:endParaRPr lang="zh-CN" altLang="en-US" sz="2000" dirty="0"/>
            </a:p>
          </p:txBody>
        </p:sp>
      </p:grpSp>
      <p:cxnSp>
        <p:nvCxnSpPr>
          <p:cNvPr id="92" name="直接箭头连接符 91"/>
          <p:cNvCxnSpPr>
            <a:stCxn id="11" idx="2"/>
            <a:endCxn id="33" idx="0"/>
          </p:cNvCxnSpPr>
          <p:nvPr/>
        </p:nvCxnSpPr>
        <p:spPr>
          <a:xfrm flipH="1">
            <a:off x="1717061" y="3113998"/>
            <a:ext cx="3348" cy="691732"/>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cxnSp>
        <p:nvCxnSpPr>
          <p:cNvPr id="94" name="直接箭头连接符 93"/>
          <p:cNvCxnSpPr>
            <a:stCxn id="48" idx="0"/>
            <a:endCxn id="33" idx="2"/>
          </p:cNvCxnSpPr>
          <p:nvPr/>
        </p:nvCxnSpPr>
        <p:spPr>
          <a:xfrm flipV="1">
            <a:off x="1716620" y="4237778"/>
            <a:ext cx="441" cy="925248"/>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3" name="文本框 2"/>
          <p:cNvSpPr txBox="1"/>
          <p:nvPr/>
        </p:nvSpPr>
        <p:spPr>
          <a:xfrm>
            <a:off x="4886014" y="1397683"/>
            <a:ext cx="1261884" cy="523220"/>
          </a:xfrm>
          <a:prstGeom prst="rect">
            <a:avLst/>
          </a:prstGeom>
          <a:noFill/>
        </p:spPr>
        <p:txBody>
          <a:bodyPr wrap="none" rtlCol="0">
            <a:spAutoFit/>
          </a:bodyPr>
          <a:lstStyle/>
          <a:p>
            <a:r>
              <a:rPr lang="zh-CN" altLang="en-US" sz="2800" b="1" dirty="0"/>
              <a:t>文件流</a:t>
            </a:r>
          </a:p>
        </p:txBody>
      </p:sp>
      <p:sp>
        <p:nvSpPr>
          <p:cNvPr id="39" name="文本框 38"/>
          <p:cNvSpPr txBox="1"/>
          <p:nvPr/>
        </p:nvSpPr>
        <p:spPr>
          <a:xfrm>
            <a:off x="6602943" y="1397396"/>
            <a:ext cx="1261884" cy="523220"/>
          </a:xfrm>
          <a:prstGeom prst="rect">
            <a:avLst/>
          </a:prstGeom>
          <a:noFill/>
        </p:spPr>
        <p:txBody>
          <a:bodyPr wrap="none" rtlCol="0">
            <a:spAutoFit/>
          </a:bodyPr>
          <a:lstStyle/>
          <a:p>
            <a:r>
              <a:rPr lang="zh-CN" altLang="en-US" sz="2800" b="1" dirty="0"/>
              <a:t>字串流</a:t>
            </a:r>
          </a:p>
        </p:txBody>
      </p:sp>
      <p:sp>
        <p:nvSpPr>
          <p:cNvPr id="40" name="文本框 39"/>
          <p:cNvSpPr txBox="1"/>
          <p:nvPr/>
        </p:nvSpPr>
        <p:spPr>
          <a:xfrm>
            <a:off x="2679304" y="1411547"/>
            <a:ext cx="1980029" cy="523220"/>
          </a:xfrm>
          <a:prstGeom prst="rect">
            <a:avLst/>
          </a:prstGeom>
          <a:noFill/>
        </p:spPr>
        <p:txBody>
          <a:bodyPr wrap="none" rtlCol="0">
            <a:spAutoFit/>
          </a:bodyPr>
          <a:lstStyle/>
          <a:p>
            <a:r>
              <a:rPr lang="zh-CN" altLang="en-US" sz="2800" b="1" dirty="0"/>
              <a:t>輸入輸出流</a:t>
            </a:r>
          </a:p>
        </p:txBody>
      </p:sp>
      <p:sp>
        <p:nvSpPr>
          <p:cNvPr id="42" name="文本框 41"/>
          <p:cNvSpPr txBox="1"/>
          <p:nvPr/>
        </p:nvSpPr>
        <p:spPr>
          <a:xfrm>
            <a:off x="1054188" y="1397396"/>
            <a:ext cx="1261884" cy="523220"/>
          </a:xfrm>
          <a:prstGeom prst="rect">
            <a:avLst/>
          </a:prstGeom>
          <a:noFill/>
        </p:spPr>
        <p:txBody>
          <a:bodyPr wrap="none" rtlCol="0">
            <a:spAutoFit/>
          </a:bodyPr>
          <a:lstStyle/>
          <a:p>
            <a:r>
              <a:rPr lang="zh-CN" altLang="en-US" sz="2800" b="1" dirty="0"/>
              <a:t>輸入流</a:t>
            </a:r>
          </a:p>
        </p:txBody>
      </p:sp>
      <p:sp>
        <p:nvSpPr>
          <p:cNvPr id="43" name="文本框 42"/>
          <p:cNvSpPr txBox="1"/>
          <p:nvPr/>
        </p:nvSpPr>
        <p:spPr>
          <a:xfrm>
            <a:off x="1108128" y="5959131"/>
            <a:ext cx="1261884" cy="523220"/>
          </a:xfrm>
          <a:prstGeom prst="rect">
            <a:avLst/>
          </a:prstGeom>
          <a:noFill/>
        </p:spPr>
        <p:txBody>
          <a:bodyPr wrap="none" rtlCol="0">
            <a:spAutoFit/>
          </a:bodyPr>
          <a:lstStyle/>
          <a:p>
            <a:r>
              <a:rPr lang="zh-CN" altLang="en-US" sz="2800" b="1" dirty="0"/>
              <a:t>輸出流</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從</a:t>
            </a:r>
            <a:r>
              <a:rPr lang="en-US" altLang="zh-CN" dirty="0" err="1"/>
              <a:t>ostream</a:t>
            </a:r>
            <a:r>
              <a:rPr lang="zh-CN" altLang="en-US" dirty="0"/>
              <a:t>和</a:t>
            </a:r>
            <a:r>
              <a:rPr lang="en-US" altLang="zh-CN" dirty="0" err="1"/>
              <a:t>cout</a:t>
            </a:r>
            <a:r>
              <a:rPr lang="zh-CN" altLang="en-US" dirty="0"/>
              <a:t>開始</a:t>
            </a:r>
          </a:p>
        </p:txBody>
      </p:sp>
      <p:sp>
        <p:nvSpPr>
          <p:cNvPr id="3" name="内容占位符 2"/>
          <p:cNvSpPr>
            <a:spLocks noGrp="1"/>
          </p:cNvSpPr>
          <p:nvPr>
            <p:ph idx="1"/>
          </p:nvPr>
        </p:nvSpPr>
        <p:spPr/>
        <p:txBody>
          <a:bodyPr/>
          <a:lstStyle/>
          <a:p>
            <a:r>
              <a:rPr lang="en-US" altLang="zh-CN" sz="2400" dirty="0" err="1"/>
              <a:t>ostream</a:t>
            </a:r>
            <a:r>
              <a:rPr lang="zh-CN" altLang="en-US" sz="2400" dirty="0"/>
              <a:t>即</a:t>
            </a:r>
            <a:r>
              <a:rPr lang="en-US" altLang="zh-CN" sz="2400" dirty="0"/>
              <a:t>output stream</a:t>
            </a:r>
          </a:p>
          <a:p>
            <a:pPr marL="0" indent="0">
              <a:buNone/>
            </a:pPr>
            <a:r>
              <a:rPr lang="en-US" altLang="zh-CN" sz="2400" dirty="0"/>
              <a:t>	</a:t>
            </a:r>
            <a:r>
              <a:rPr lang="zh-CN" altLang="en-US" sz="2400" dirty="0"/>
              <a:t>是</a:t>
            </a:r>
            <a:r>
              <a:rPr lang="en-US" altLang="zh-CN" sz="2400" dirty="0"/>
              <a:t>STL</a:t>
            </a:r>
            <a:r>
              <a:rPr lang="zh-CN" altLang="en-US" sz="2400" dirty="0"/>
              <a:t>庫中所有</a:t>
            </a:r>
            <a:r>
              <a:rPr lang="zh-CN" altLang="en-US" sz="2400" dirty="0">
                <a:solidFill>
                  <a:srgbClr val="FF0000"/>
                </a:solidFill>
              </a:rPr>
              <a:t>輸出流</a:t>
            </a:r>
            <a:r>
              <a:rPr lang="zh-CN" altLang="en-US" sz="2400" dirty="0"/>
              <a:t>的</a:t>
            </a:r>
            <a:r>
              <a:rPr lang="zh-CN" altLang="en-US" sz="2400" dirty="0">
                <a:solidFill>
                  <a:srgbClr val="FF0000"/>
                </a:solidFill>
              </a:rPr>
              <a:t>基類</a:t>
            </a:r>
            <a:endParaRPr lang="en-US" altLang="zh-CN" sz="2400" dirty="0">
              <a:solidFill>
                <a:srgbClr val="FF0000"/>
              </a:solidFill>
            </a:endParaRPr>
          </a:p>
          <a:p>
            <a:r>
              <a:rPr lang="zh-CN" altLang="en-US" sz="2400" dirty="0"/>
              <a:t>它重載了針對</a:t>
            </a:r>
            <a:r>
              <a:rPr lang="zh-CN" altLang="en-US" sz="2400" dirty="0">
                <a:solidFill>
                  <a:srgbClr val="FF0000"/>
                </a:solidFill>
              </a:rPr>
              <a:t>基礎類型</a:t>
            </a:r>
            <a:r>
              <a:rPr lang="zh-CN" altLang="en-US" sz="2400" dirty="0"/>
              <a:t>的輸出流運算子（</a:t>
            </a:r>
            <a:r>
              <a:rPr lang="en-US" altLang="zh-CN" sz="2400" dirty="0">
                <a:solidFill>
                  <a:srgbClr val="FF0000"/>
                </a:solidFill>
              </a:rPr>
              <a:t>&lt;&lt;</a:t>
            </a:r>
            <a:r>
              <a:rPr lang="en-US" altLang="zh-CN" sz="2400" dirty="0"/>
              <a:t>)</a:t>
            </a:r>
          </a:p>
          <a:p>
            <a:pPr marL="0" indent="0">
              <a:buNone/>
            </a:pPr>
            <a:r>
              <a:rPr lang="en-US" altLang="zh-CN" sz="2400" dirty="0"/>
              <a:t>	</a:t>
            </a:r>
            <a:r>
              <a:rPr lang="zh-CN" altLang="en-US" sz="2400" dirty="0"/>
              <a:t>接受不同類型的資料，再調用系統函數進行輸出</a:t>
            </a:r>
            <a:endParaRPr lang="en-US" altLang="zh-CN" sz="2400" dirty="0"/>
          </a:p>
          <a:p>
            <a:r>
              <a:rPr lang="zh-CN" altLang="en-US" sz="2400" dirty="0">
                <a:solidFill>
                  <a:srgbClr val="3A536D"/>
                </a:solidFill>
              </a:rPr>
              <a:t>統一</a:t>
            </a:r>
            <a:r>
              <a:rPr lang="zh-CN" altLang="en-US" sz="2400" dirty="0"/>
              <a:t>了輸出</a:t>
            </a:r>
            <a:r>
              <a:rPr lang="zh-CN" altLang="en-US" sz="2400" dirty="0">
                <a:solidFill>
                  <a:srgbClr val="FF0000"/>
                </a:solidFill>
              </a:rPr>
              <a:t>介面</a:t>
            </a:r>
            <a:r>
              <a:rPr lang="zh-CN" altLang="en-US" sz="2400" dirty="0"/>
              <a:t>，改善了</a:t>
            </a:r>
            <a:r>
              <a:rPr lang="en-US" altLang="zh-CN" sz="2400" dirty="0"/>
              <a:t>C</a:t>
            </a:r>
            <a:r>
              <a:rPr lang="zh-CN" altLang="en-US" sz="2400" dirty="0"/>
              <a:t>中輸出方式混亂的狀況</a:t>
            </a:r>
            <a:endParaRPr lang="en-US" altLang="zh-CN" sz="2400" dirty="0"/>
          </a:p>
          <a:p>
            <a:pPr lvl="1"/>
            <a:r>
              <a:rPr lang="en-US" altLang="zh-CN" b="1" dirty="0" err="1">
                <a:solidFill>
                  <a:srgbClr val="003366"/>
                </a:solidFill>
              </a:rPr>
              <a:t>printf</a:t>
            </a:r>
            <a:r>
              <a:rPr lang="en-US" altLang="zh-CN" b="1" dirty="0">
                <a:solidFill>
                  <a:srgbClr val="003366"/>
                </a:solidFill>
              </a:rPr>
              <a:t>("%d</a:t>
            </a:r>
            <a:r>
              <a:rPr lang="zh-CN" altLang="en-US" b="1" dirty="0">
                <a:solidFill>
                  <a:srgbClr val="003366"/>
                </a:solidFill>
              </a:rPr>
              <a:t> </a:t>
            </a:r>
            <a:r>
              <a:rPr lang="en-US" altLang="zh-CN" b="1" dirty="0">
                <a:solidFill>
                  <a:srgbClr val="003366"/>
                </a:solidFill>
              </a:rPr>
              <a:t>%f</a:t>
            </a:r>
            <a:r>
              <a:rPr lang="zh-CN" altLang="en-US" b="1" dirty="0">
                <a:solidFill>
                  <a:srgbClr val="003366"/>
                </a:solidFill>
              </a:rPr>
              <a:t> </a:t>
            </a:r>
            <a:r>
              <a:rPr lang="en-US" altLang="zh-CN" b="1" dirty="0">
                <a:solidFill>
                  <a:srgbClr val="003366"/>
                </a:solidFill>
              </a:rPr>
              <a:t>%s", 1, 2.3, "hello");</a:t>
            </a:r>
          </a:p>
          <a:p>
            <a:pPr marL="0" indent="0">
              <a:buNone/>
            </a:pPr>
            <a:r>
              <a:rPr kumimoji="1" lang="en-US" altLang="zh-CN" sz="1600" dirty="0">
                <a:hlinkClick r:id="rId3"/>
              </a:rPr>
              <a:t>http://www.cplusplus.com/reference/ostream/ostream/operator%3C%3C/</a:t>
            </a:r>
            <a:r>
              <a:rPr kumimoji="1" lang="zh-CN" altLang="en-US" sz="1600" dirty="0"/>
              <a:t> </a:t>
            </a:r>
            <a:endParaRPr kumimoji="1" lang="en-US" altLang="zh-CN" sz="1600" dirty="0"/>
          </a:p>
          <a:p>
            <a:pPr marL="0" indent="0">
              <a:buNone/>
            </a:pPr>
            <a:endParaRPr lang="en-US" altLang="zh-CN" dirty="0"/>
          </a:p>
          <a:p>
            <a:r>
              <a:rPr lang="en-US" altLang="zh-CN" sz="2400" dirty="0" err="1"/>
              <a:t>cout</a:t>
            </a:r>
            <a:r>
              <a:rPr lang="zh-CN" altLang="en-US" sz="2400" dirty="0"/>
              <a:t>是</a:t>
            </a:r>
            <a:r>
              <a:rPr lang="en-US" altLang="zh-CN" sz="2400" dirty="0"/>
              <a:t>STL</a:t>
            </a:r>
            <a:r>
              <a:rPr lang="zh-CN" altLang="en-US" sz="2400" dirty="0"/>
              <a:t>中內建的一個</a:t>
            </a:r>
            <a:r>
              <a:rPr lang="en-US" altLang="zh-CN" sz="2400" dirty="0" err="1"/>
              <a:t>ostream</a:t>
            </a:r>
            <a:r>
              <a:rPr lang="zh-CN" altLang="en-US" sz="2400" dirty="0"/>
              <a:t>對象</a:t>
            </a:r>
            <a:endParaRPr lang="en-US" altLang="zh-CN" sz="2400" dirty="0"/>
          </a:p>
          <a:p>
            <a:r>
              <a:rPr lang="zh-CN" altLang="en-US" sz="2400" dirty="0"/>
              <a:t>它會將數據送到</a:t>
            </a:r>
            <a:r>
              <a:rPr lang="zh-CN" altLang="en-US" sz="2400" dirty="0">
                <a:solidFill>
                  <a:srgbClr val="FF0000"/>
                </a:solidFill>
              </a:rPr>
              <a:t>標準輸出流</a:t>
            </a:r>
            <a:r>
              <a:rPr lang="zh-CN" altLang="en-US" sz="2400" dirty="0"/>
              <a:t>（一般是螢幕）</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實現自己的</a:t>
            </a:r>
            <a:r>
              <a:rPr lang="en-US" altLang="zh-CN" dirty="0" err="1"/>
              <a:t>ostream</a:t>
            </a:r>
            <a:endParaRPr lang="zh-CN" altLang="en-US" dirty="0"/>
          </a:p>
        </p:txBody>
      </p:sp>
      <p:sp>
        <p:nvSpPr>
          <p:cNvPr id="3" name="内容占位符 2"/>
          <p:cNvSpPr>
            <a:spLocks noGrp="1"/>
          </p:cNvSpPr>
          <p:nvPr>
            <p:ph idx="1"/>
          </p:nvPr>
        </p:nvSpPr>
        <p:spPr>
          <a:xfrm>
            <a:off x="4122862" y="4057480"/>
            <a:ext cx="3096344" cy="992693"/>
          </a:xfrm>
        </p:spPr>
        <p:txBody>
          <a:bodyPr/>
          <a:lstStyle/>
          <a:p>
            <a:pPr marL="0" indent="0">
              <a:buNone/>
            </a:pPr>
            <a:r>
              <a:rPr lang="zh-CN" altLang="en-US" dirty="0"/>
              <a:t>實現原理：</a:t>
            </a:r>
            <a:endParaRPr lang="en-US" altLang="zh-CN" dirty="0"/>
          </a:p>
          <a:p>
            <a:pPr marL="0" indent="0">
              <a:buNone/>
            </a:pPr>
            <a:r>
              <a:rPr lang="en-US" altLang="zh-CN" dirty="0"/>
              <a:t>&lt;&lt;</a:t>
            </a:r>
            <a:r>
              <a:rPr lang="zh-CN" altLang="en-US" dirty="0"/>
              <a:t>運算子為</a:t>
            </a:r>
            <a:r>
              <a:rPr lang="zh-CN" altLang="en-US" dirty="0">
                <a:solidFill>
                  <a:srgbClr val="FF0000"/>
                </a:solidFill>
              </a:rPr>
              <a:t>左結合</a:t>
            </a:r>
            <a:endParaRPr lang="en-US" altLang="zh-CN" dirty="0">
              <a:solidFill>
                <a:srgbClr val="FF0000"/>
              </a:solidFill>
            </a:endParaRPr>
          </a:p>
          <a:p>
            <a:pPr marL="0" indent="0">
              <a:buNone/>
            </a:pP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16</a:t>
            </a:fld>
            <a:endParaRPr lang="en-US" altLang="zh-CN" dirty="0"/>
          </a:p>
        </p:txBody>
      </p:sp>
      <p:sp>
        <p:nvSpPr>
          <p:cNvPr id="5" name="文本框 4"/>
          <p:cNvSpPr txBox="1"/>
          <p:nvPr/>
        </p:nvSpPr>
        <p:spPr>
          <a:xfrm>
            <a:off x="194821" y="1124744"/>
            <a:ext cx="5205271" cy="3970318"/>
          </a:xfrm>
          <a:prstGeom prst="rect">
            <a:avLst/>
          </a:prstGeom>
          <a:noFill/>
        </p:spPr>
        <p:txBody>
          <a:bodyPr wrap="none" rtlCol="0">
            <a:spAutoFit/>
          </a:bodyPr>
          <a:lstStyle/>
          <a:p>
            <a:r>
              <a:rPr lang="en-US" altLang="zh-CN" b="1" dirty="0">
                <a:latin typeface="Consolas" panose="020B0609020204030204" pitchFamily="49" charset="0"/>
              </a:rPr>
              <a:t>class </a:t>
            </a:r>
            <a:r>
              <a:rPr lang="en-US" altLang="zh-CN" b="1" dirty="0" err="1">
                <a:latin typeface="Consolas" panose="020B0609020204030204" pitchFamily="49" charset="0"/>
              </a:rPr>
              <a:t>ostream</a:t>
            </a:r>
            <a:endParaRPr lang="en-US" altLang="zh-CN" b="1" dirty="0">
              <a:latin typeface="Consolas" panose="020B0609020204030204" pitchFamily="49" charset="0"/>
            </a:endParaRPr>
          </a:p>
          <a:p>
            <a:r>
              <a:rPr lang="en-US" altLang="zh-CN" b="1" dirty="0">
                <a:latin typeface="Consolas" panose="020B0609020204030204" pitchFamily="49" charset="0"/>
              </a:rPr>
              <a:t>{</a:t>
            </a:r>
          </a:p>
          <a:p>
            <a:r>
              <a:rPr lang="en-US" altLang="zh-CN" b="1" dirty="0">
                <a:latin typeface="Consolas" panose="020B0609020204030204" pitchFamily="49" charset="0"/>
              </a:rPr>
              <a:t>public:</a:t>
            </a:r>
          </a:p>
          <a:p>
            <a:r>
              <a:rPr lang="en-US" altLang="zh-CN" b="1" dirty="0">
                <a:latin typeface="Consolas" panose="020B0609020204030204" pitchFamily="49" charset="0"/>
              </a:rPr>
              <a:t>	</a:t>
            </a:r>
            <a:r>
              <a:rPr lang="en-US" altLang="zh-CN" b="1" dirty="0" err="1">
                <a:solidFill>
                  <a:srgbClr val="FF0000"/>
                </a:solidFill>
                <a:latin typeface="Consolas" panose="020B0609020204030204" pitchFamily="49" charset="0"/>
              </a:rPr>
              <a:t>ostream</a:t>
            </a:r>
            <a:r>
              <a:rPr lang="en-US" altLang="zh-CN" b="1" dirty="0">
                <a:solidFill>
                  <a:srgbClr val="FF0000"/>
                </a:solidFill>
                <a:latin typeface="Consolas" panose="020B0609020204030204" pitchFamily="49" charset="0"/>
              </a:rPr>
              <a:t>&amp; operator&lt;&lt;(char c)</a:t>
            </a:r>
          </a:p>
          <a:p>
            <a:r>
              <a:rPr lang="en-US" altLang="zh-CN" b="1" dirty="0">
                <a:latin typeface="Consolas" panose="020B0609020204030204" pitchFamily="49" charset="0"/>
              </a:rPr>
              <a:t>	{</a:t>
            </a:r>
          </a:p>
          <a:p>
            <a:r>
              <a:rPr lang="en-US" altLang="zh-CN" b="1" dirty="0">
                <a:latin typeface="Consolas" panose="020B0609020204030204" pitchFamily="49" charset="0"/>
              </a:rPr>
              <a:t>		</a:t>
            </a:r>
            <a:r>
              <a:rPr lang="en-US" altLang="zh-CN" b="1" dirty="0" err="1">
                <a:latin typeface="Consolas" panose="020B0609020204030204" pitchFamily="49" charset="0"/>
              </a:rPr>
              <a:t>printf</a:t>
            </a:r>
            <a:r>
              <a:rPr lang="en-US" altLang="zh-CN" b="1" dirty="0">
                <a:latin typeface="Consolas" panose="020B0609020204030204" pitchFamily="49" charset="0"/>
              </a:rPr>
              <a:t>("%c", c);</a:t>
            </a:r>
          </a:p>
          <a:p>
            <a:r>
              <a:rPr lang="en-US" altLang="zh-CN" b="1" dirty="0">
                <a:latin typeface="Consolas" panose="020B0609020204030204" pitchFamily="49" charset="0"/>
              </a:rPr>
              <a:t>		return *this;</a:t>
            </a:r>
          </a:p>
          <a:p>
            <a:r>
              <a:rPr lang="en-US" altLang="zh-CN" b="1" dirty="0">
                <a:latin typeface="Consolas" panose="020B0609020204030204" pitchFamily="49" charset="0"/>
              </a:rPr>
              <a:t>	}</a:t>
            </a:r>
          </a:p>
          <a:p>
            <a:r>
              <a:rPr lang="en-US" altLang="zh-CN" b="1" dirty="0">
                <a:latin typeface="Consolas" panose="020B0609020204030204" pitchFamily="49" charset="0"/>
              </a:rPr>
              <a:t>	</a:t>
            </a:r>
            <a:r>
              <a:rPr lang="en-US" altLang="zh-CN" b="1" dirty="0" err="1">
                <a:solidFill>
                  <a:srgbClr val="00B050"/>
                </a:solidFill>
                <a:latin typeface="Consolas" panose="020B0609020204030204" pitchFamily="49" charset="0"/>
              </a:rPr>
              <a:t>ostream</a:t>
            </a:r>
            <a:r>
              <a:rPr lang="en-US" altLang="zh-CN" b="1" dirty="0">
                <a:solidFill>
                  <a:srgbClr val="00B050"/>
                </a:solidFill>
                <a:latin typeface="Consolas" panose="020B0609020204030204" pitchFamily="49" charset="0"/>
              </a:rPr>
              <a:t>&amp; operator&lt;&lt;(</a:t>
            </a:r>
            <a:r>
              <a:rPr lang="en-US" altLang="zh-CN" b="1" dirty="0" err="1">
                <a:solidFill>
                  <a:srgbClr val="00B050"/>
                </a:solidFill>
                <a:latin typeface="Consolas" panose="020B0609020204030204" pitchFamily="49" charset="0"/>
              </a:rPr>
              <a:t>const</a:t>
            </a:r>
            <a:r>
              <a:rPr lang="en-US" altLang="zh-CN" b="1" dirty="0">
                <a:solidFill>
                  <a:srgbClr val="00B050"/>
                </a:solidFill>
                <a:latin typeface="Consolas" panose="020B0609020204030204" pitchFamily="49" charset="0"/>
              </a:rPr>
              <a:t> char* </a:t>
            </a:r>
            <a:r>
              <a:rPr lang="en-US" altLang="zh-CN" b="1" dirty="0" err="1">
                <a:solidFill>
                  <a:srgbClr val="00B050"/>
                </a:solidFill>
                <a:latin typeface="Consolas" panose="020B0609020204030204" pitchFamily="49" charset="0"/>
              </a:rPr>
              <a:t>str</a:t>
            </a:r>
            <a:r>
              <a:rPr lang="en-US" altLang="zh-CN" b="1" dirty="0">
                <a:solidFill>
                  <a:srgbClr val="00B050"/>
                </a:solidFill>
                <a:latin typeface="Consolas" panose="020B0609020204030204" pitchFamily="49" charset="0"/>
              </a:rPr>
              <a:t>)</a:t>
            </a:r>
          </a:p>
          <a:p>
            <a:r>
              <a:rPr lang="en-US" altLang="zh-CN" b="1" dirty="0">
                <a:latin typeface="Consolas" panose="020B0609020204030204" pitchFamily="49" charset="0"/>
              </a:rPr>
              <a:t>	{</a:t>
            </a:r>
          </a:p>
          <a:p>
            <a:r>
              <a:rPr lang="en-US" altLang="zh-CN" b="1" dirty="0">
                <a:latin typeface="Consolas" panose="020B0609020204030204" pitchFamily="49" charset="0"/>
              </a:rPr>
              <a:t>		</a:t>
            </a:r>
            <a:r>
              <a:rPr lang="en-US" altLang="zh-CN" b="1" dirty="0" err="1">
                <a:latin typeface="Consolas" panose="020B0609020204030204" pitchFamily="49" charset="0"/>
              </a:rPr>
              <a:t>printf</a:t>
            </a:r>
            <a:r>
              <a:rPr lang="en-US" altLang="zh-CN" b="1" dirty="0">
                <a:latin typeface="Consolas" panose="020B0609020204030204" pitchFamily="49" charset="0"/>
              </a:rPr>
              <a:t>("%s", </a:t>
            </a:r>
            <a:r>
              <a:rPr lang="en-US" altLang="zh-CN" b="1" dirty="0" err="1">
                <a:latin typeface="Consolas" panose="020B0609020204030204" pitchFamily="49" charset="0"/>
              </a:rPr>
              <a:t>str</a:t>
            </a:r>
            <a:r>
              <a:rPr lang="en-US" altLang="zh-CN" b="1" dirty="0">
                <a:latin typeface="Consolas" panose="020B0609020204030204" pitchFamily="49" charset="0"/>
              </a:rPr>
              <a:t>);</a:t>
            </a:r>
          </a:p>
          <a:p>
            <a:r>
              <a:rPr lang="en-US" altLang="zh-CN" b="1" dirty="0">
                <a:latin typeface="Consolas" panose="020B0609020204030204" pitchFamily="49" charset="0"/>
              </a:rPr>
              <a:t>		return *this;</a:t>
            </a:r>
          </a:p>
          <a:p>
            <a:r>
              <a:rPr lang="en-US" altLang="zh-CN" b="1" dirty="0">
                <a:latin typeface="Consolas" panose="020B0609020204030204" pitchFamily="49" charset="0"/>
              </a:rPr>
              <a:t>	}</a:t>
            </a:r>
          </a:p>
          <a:p>
            <a:r>
              <a:rPr lang="en-US" altLang="zh-CN" b="1" dirty="0">
                <a:latin typeface="Consolas" panose="020B0609020204030204" pitchFamily="49" charset="0"/>
              </a:rPr>
              <a:t>}</a:t>
            </a:r>
            <a:r>
              <a:rPr lang="en-US" altLang="zh-CN" b="1" dirty="0" err="1">
                <a:latin typeface="Consolas" panose="020B0609020204030204" pitchFamily="49" charset="0"/>
              </a:rPr>
              <a:t>cout</a:t>
            </a:r>
            <a:r>
              <a:rPr lang="en-US" altLang="zh-CN" b="1" dirty="0">
                <a:latin typeface="Consolas" panose="020B0609020204030204" pitchFamily="49" charset="0"/>
              </a:rPr>
              <a:t>;</a:t>
            </a:r>
            <a:endParaRPr lang="zh-CN" altLang="en-US" b="1" dirty="0">
              <a:latin typeface="Consolas" panose="020B0609020204030204" pitchFamily="49" charset="0"/>
            </a:endParaRPr>
          </a:p>
        </p:txBody>
      </p:sp>
      <p:sp>
        <p:nvSpPr>
          <p:cNvPr id="7" name="文本框 6"/>
          <p:cNvSpPr txBox="1"/>
          <p:nvPr/>
        </p:nvSpPr>
        <p:spPr>
          <a:xfrm>
            <a:off x="246985" y="5212165"/>
            <a:ext cx="9001000" cy="1200329"/>
          </a:xfrm>
          <a:prstGeom prst="rect">
            <a:avLst/>
          </a:prstGeom>
          <a:noFill/>
        </p:spPr>
        <p:txBody>
          <a:bodyPr wrap="square" rtlCol="0">
            <a:spAutoFit/>
          </a:bodyPr>
          <a:lstStyle/>
          <a:p>
            <a:r>
              <a:rPr lang="zh-CN" altLang="en-US" sz="2400" b="1" dirty="0">
                <a:solidFill>
                  <a:srgbClr val="3A536D"/>
                </a:solidFill>
              </a:rPr>
              <a:t>先執行</a:t>
            </a:r>
            <a:r>
              <a:rPr lang="en-US" altLang="zh-CN" sz="2400" b="1" dirty="0" err="1">
                <a:solidFill>
                  <a:srgbClr val="3A536D"/>
                </a:solidFill>
                <a:latin typeface="Consolas" panose="020B0609020204030204" pitchFamily="49" charset="0"/>
              </a:rPr>
              <a:t>cout</a:t>
            </a:r>
            <a:r>
              <a:rPr lang="en-US" altLang="zh-CN" sz="2400" b="1" dirty="0">
                <a:solidFill>
                  <a:srgbClr val="3A536D"/>
                </a:solidFill>
                <a:latin typeface="Consolas" panose="020B0609020204030204" pitchFamily="49" charset="0"/>
              </a:rPr>
              <a:t> &lt;&lt; "hello" </a:t>
            </a:r>
            <a:r>
              <a:rPr lang="zh-CN" altLang="en-US" sz="2400" b="1" dirty="0">
                <a:solidFill>
                  <a:srgbClr val="3A536D"/>
                </a:solidFill>
              </a:rPr>
              <a:t>調用</a:t>
            </a:r>
            <a:r>
              <a:rPr lang="zh-CN" altLang="en-US" sz="2400" b="1" dirty="0">
                <a:solidFill>
                  <a:srgbClr val="00B050"/>
                </a:solidFill>
              </a:rPr>
              <a:t>第二個函數</a:t>
            </a:r>
            <a:r>
              <a:rPr lang="en-US" altLang="zh-CN" sz="2400" b="1" dirty="0">
                <a:solidFill>
                  <a:srgbClr val="00B050"/>
                </a:solidFill>
              </a:rPr>
              <a:t> </a:t>
            </a:r>
            <a:r>
              <a:rPr lang="zh-CN" altLang="en-US" sz="2400" b="1" dirty="0">
                <a:solidFill>
                  <a:srgbClr val="3A536D"/>
                </a:solidFill>
              </a:rPr>
              <a:t>返回</a:t>
            </a:r>
            <a:r>
              <a:rPr lang="en-US" altLang="zh-CN" sz="2400" b="1" dirty="0">
                <a:solidFill>
                  <a:schemeClr val="accent5"/>
                </a:solidFill>
              </a:rPr>
              <a:t>c1</a:t>
            </a:r>
            <a:r>
              <a:rPr lang="zh-CN" altLang="en-US" sz="2400" b="1" dirty="0">
                <a:solidFill>
                  <a:srgbClr val="3A536D"/>
                </a:solidFill>
              </a:rPr>
              <a:t>（</a:t>
            </a:r>
            <a:r>
              <a:rPr lang="en-US" altLang="zh-CN" sz="2400" b="1" dirty="0" err="1">
                <a:solidFill>
                  <a:srgbClr val="3A536D"/>
                </a:solidFill>
              </a:rPr>
              <a:t>cout</a:t>
            </a:r>
            <a:r>
              <a:rPr lang="zh-CN" altLang="en-US" sz="2400" b="1" dirty="0">
                <a:solidFill>
                  <a:srgbClr val="3A536D"/>
                </a:solidFill>
              </a:rPr>
              <a:t>的引用）</a:t>
            </a:r>
            <a:endParaRPr lang="en-US" altLang="zh-CN" sz="2400" b="1" dirty="0">
              <a:solidFill>
                <a:srgbClr val="3A536D"/>
              </a:solidFill>
            </a:endParaRPr>
          </a:p>
          <a:p>
            <a:r>
              <a:rPr lang="zh-CN" altLang="en-US" sz="2400" b="1" dirty="0">
                <a:solidFill>
                  <a:srgbClr val="3A536D"/>
                </a:solidFill>
              </a:rPr>
              <a:t>再執行</a:t>
            </a:r>
            <a:r>
              <a:rPr lang="en-US" altLang="zh-CN" sz="2400" b="1" dirty="0">
                <a:solidFill>
                  <a:schemeClr val="accent5"/>
                </a:solidFill>
                <a:latin typeface="Consolas" panose="020B0609020204030204" pitchFamily="49" charset="0"/>
              </a:rPr>
              <a:t>c1</a:t>
            </a:r>
            <a:r>
              <a:rPr lang="en-US" altLang="zh-CN" sz="2400" b="1" dirty="0">
                <a:solidFill>
                  <a:srgbClr val="3A536D"/>
                </a:solidFill>
                <a:latin typeface="Consolas" panose="020B0609020204030204" pitchFamily="49" charset="0"/>
              </a:rPr>
              <a:t> &lt;&lt; ' ' </a:t>
            </a:r>
            <a:r>
              <a:rPr lang="zh-CN" altLang="en-US" sz="2400" b="1" dirty="0">
                <a:solidFill>
                  <a:srgbClr val="3A536D"/>
                </a:solidFill>
              </a:rPr>
              <a:t>調用</a:t>
            </a:r>
            <a:r>
              <a:rPr lang="zh-CN" altLang="en-US" sz="2400" b="1" dirty="0">
                <a:solidFill>
                  <a:srgbClr val="FF0000"/>
                </a:solidFill>
              </a:rPr>
              <a:t>第一個函數 </a:t>
            </a:r>
            <a:r>
              <a:rPr lang="zh-CN" altLang="en-US" sz="2400" b="1" dirty="0">
                <a:solidFill>
                  <a:srgbClr val="3A536D"/>
                </a:solidFill>
              </a:rPr>
              <a:t>返回</a:t>
            </a:r>
            <a:r>
              <a:rPr lang="en-US" altLang="zh-CN" sz="2400" b="1" dirty="0">
                <a:solidFill>
                  <a:schemeClr val="accent5"/>
                </a:solidFill>
              </a:rPr>
              <a:t>c2</a:t>
            </a:r>
            <a:r>
              <a:rPr lang="en-US" altLang="zh-CN" sz="2400" b="1" dirty="0">
                <a:solidFill>
                  <a:srgbClr val="3A536D"/>
                </a:solidFill>
              </a:rPr>
              <a:t> (</a:t>
            </a:r>
            <a:r>
              <a:rPr lang="en-US" altLang="zh-CN" sz="2400" b="1" dirty="0" err="1">
                <a:solidFill>
                  <a:srgbClr val="3A536D"/>
                </a:solidFill>
              </a:rPr>
              <a:t>cout</a:t>
            </a:r>
            <a:r>
              <a:rPr lang="zh-CN" altLang="en-US" sz="2400" b="1" dirty="0">
                <a:solidFill>
                  <a:srgbClr val="3A536D"/>
                </a:solidFill>
              </a:rPr>
              <a:t>的引用）</a:t>
            </a:r>
            <a:endParaRPr lang="en-US" altLang="zh-CN" sz="2400" b="1" dirty="0">
              <a:solidFill>
                <a:srgbClr val="3A536D"/>
              </a:solidFill>
            </a:endParaRPr>
          </a:p>
          <a:p>
            <a:r>
              <a:rPr lang="zh-CN" altLang="en-US" sz="2400" b="1" dirty="0">
                <a:solidFill>
                  <a:srgbClr val="3A536D"/>
                </a:solidFill>
              </a:rPr>
              <a:t>最後執行</a:t>
            </a:r>
            <a:r>
              <a:rPr lang="en-US" altLang="zh-CN" sz="2400" b="1" dirty="0">
                <a:solidFill>
                  <a:schemeClr val="accent5"/>
                </a:solidFill>
                <a:latin typeface="Consolas" panose="020B0609020204030204" pitchFamily="49" charset="0"/>
              </a:rPr>
              <a:t>c2</a:t>
            </a:r>
            <a:r>
              <a:rPr lang="en-US" altLang="zh-CN" sz="2400" b="1" dirty="0">
                <a:solidFill>
                  <a:srgbClr val="3A536D"/>
                </a:solidFill>
                <a:latin typeface="Consolas" panose="020B0609020204030204" pitchFamily="49" charset="0"/>
              </a:rPr>
              <a:t> &lt;&lt; "world" </a:t>
            </a:r>
            <a:r>
              <a:rPr lang="zh-CN" altLang="en-US" sz="2400" b="1" dirty="0">
                <a:solidFill>
                  <a:srgbClr val="3A536D"/>
                </a:solidFill>
              </a:rPr>
              <a:t>調用</a:t>
            </a:r>
            <a:r>
              <a:rPr lang="zh-CN" altLang="en-US" sz="2400" b="1" dirty="0">
                <a:solidFill>
                  <a:srgbClr val="00B050"/>
                </a:solidFill>
              </a:rPr>
              <a:t>第二個函數</a:t>
            </a:r>
            <a:endParaRPr lang="en-US" altLang="zh-CN" sz="2400" b="1" dirty="0">
              <a:solidFill>
                <a:srgbClr val="00B050"/>
              </a:solidFill>
            </a:endParaRPr>
          </a:p>
        </p:txBody>
      </p:sp>
      <p:sp>
        <p:nvSpPr>
          <p:cNvPr id="8" name="文本框 7"/>
          <p:cNvSpPr txBox="1"/>
          <p:nvPr/>
        </p:nvSpPr>
        <p:spPr>
          <a:xfrm>
            <a:off x="5642186" y="1794797"/>
            <a:ext cx="3670853" cy="2185214"/>
          </a:xfrm>
          <a:prstGeom prst="rect">
            <a:avLst/>
          </a:prstGeom>
          <a:noFill/>
        </p:spPr>
        <p:txBody>
          <a:bodyPr wrap="square" rtlCol="0">
            <a:spAutoFit/>
          </a:bodyPr>
          <a:lstStyle/>
          <a:p>
            <a:r>
              <a:rPr lang="en-US" altLang="zh-CN" b="1" dirty="0" err="1">
                <a:latin typeface="Consolas" panose="020B0609020204030204" pitchFamily="49" charset="0"/>
              </a:rPr>
              <a:t>int</a:t>
            </a:r>
            <a:r>
              <a:rPr lang="en-US" altLang="zh-CN" b="1" dirty="0">
                <a:latin typeface="Consolas" panose="020B0609020204030204" pitchFamily="49" charset="0"/>
              </a:rPr>
              <a:t> main()</a:t>
            </a:r>
          </a:p>
          <a:p>
            <a:r>
              <a:rPr lang="en-US" altLang="zh-CN" b="1" dirty="0">
                <a:latin typeface="Consolas" panose="020B0609020204030204" pitchFamily="49" charset="0"/>
              </a:rPr>
              <a:t>{</a:t>
            </a:r>
          </a:p>
          <a:p>
            <a:r>
              <a:rPr lang="en-US" altLang="zh-CN" b="1" dirty="0">
                <a:latin typeface="Consolas" panose="020B0609020204030204" pitchFamily="49" charset="0"/>
              </a:rPr>
              <a:t>	</a:t>
            </a:r>
            <a:r>
              <a:rPr lang="en-US" altLang="zh-CN" b="1" dirty="0" err="1">
                <a:latin typeface="Consolas" panose="020B0609020204030204" pitchFamily="49" charset="0"/>
              </a:rPr>
              <a:t>cout</a:t>
            </a:r>
            <a:r>
              <a:rPr lang="en-US" altLang="zh-CN" b="1" dirty="0">
                <a:latin typeface="Consolas" panose="020B0609020204030204" pitchFamily="49" charset="0"/>
              </a:rPr>
              <a:t> &lt;&lt; "hello" &lt;&lt; ' '</a:t>
            </a:r>
          </a:p>
          <a:p>
            <a:r>
              <a:rPr lang="en-US" altLang="zh-CN" b="1" dirty="0">
                <a:latin typeface="Consolas" panose="020B0609020204030204" pitchFamily="49" charset="0"/>
              </a:rPr>
              <a:t>		 &lt;&lt; "world";</a:t>
            </a:r>
          </a:p>
          <a:p>
            <a:r>
              <a:rPr lang="en-US" altLang="zh-CN" b="1" dirty="0">
                <a:latin typeface="Consolas" panose="020B0609020204030204" pitchFamily="49" charset="0"/>
              </a:rPr>
              <a:t>    return 0;</a:t>
            </a:r>
          </a:p>
          <a:p>
            <a:r>
              <a:rPr lang="en-US" altLang="zh-CN" b="1" dirty="0">
                <a:latin typeface="Consolas" panose="020B0609020204030204" pitchFamily="49" charset="0"/>
              </a:rPr>
              <a:t>}</a:t>
            </a:r>
            <a:endParaRPr lang="zh-CN" altLang="en-US" sz="2800" b="1" dirty="0">
              <a:latin typeface="Consolas" panose="020B0609020204030204" pitchFamily="49" charset="0"/>
            </a:endParaRPr>
          </a:p>
          <a:p>
            <a:endParaRPr lang="zh-CN" altLang="en-US" b="1" dirty="0">
              <a:latin typeface="Consolas" panose="020B060902020403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格式化輸出</a:t>
            </a:r>
          </a:p>
        </p:txBody>
      </p:sp>
      <p:sp>
        <p:nvSpPr>
          <p:cNvPr id="3" name="内容占位符 2"/>
          <p:cNvSpPr>
            <a:spLocks noGrp="1"/>
          </p:cNvSpPr>
          <p:nvPr>
            <p:ph idx="1"/>
          </p:nvPr>
        </p:nvSpPr>
        <p:spPr>
          <a:xfrm>
            <a:off x="683568" y="1251381"/>
            <a:ext cx="8047806" cy="665452"/>
          </a:xfrm>
        </p:spPr>
        <p:txBody>
          <a:bodyPr/>
          <a:lstStyle/>
          <a:p>
            <a:r>
              <a:rPr lang="zh-CN" altLang="en-US" dirty="0"/>
              <a:t>如何格式化輸出 </a:t>
            </a:r>
            <a:r>
              <a:rPr lang="en-US" altLang="zh-CN" dirty="0"/>
              <a:t>– #include</a:t>
            </a:r>
            <a:r>
              <a:rPr lang="zh-CN" altLang="en-US" dirty="0"/>
              <a:t> </a:t>
            </a:r>
            <a:r>
              <a:rPr lang="en-US" altLang="zh-CN" dirty="0"/>
              <a:t>&lt;</a:t>
            </a:r>
            <a:r>
              <a:rPr lang="en-US" altLang="zh-CN" dirty="0" err="1"/>
              <a:t>iomanip</a:t>
            </a:r>
            <a:r>
              <a:rPr lang="en-US" altLang="zh-CN" dirty="0"/>
              <a:t>&gt;</a:t>
            </a:r>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17</a:t>
            </a:fld>
            <a:endParaRPr lang="en-US" altLang="zh-CN" dirty="0"/>
          </a:p>
        </p:txBody>
      </p:sp>
      <p:sp>
        <p:nvSpPr>
          <p:cNvPr id="6" name="文本框 5"/>
          <p:cNvSpPr txBox="1"/>
          <p:nvPr/>
        </p:nvSpPr>
        <p:spPr>
          <a:xfrm>
            <a:off x="954510" y="1916833"/>
            <a:ext cx="7776864" cy="3785652"/>
          </a:xfrm>
          <a:prstGeom prst="rect">
            <a:avLst/>
          </a:prstGeom>
          <a:noFill/>
        </p:spPr>
        <p:txBody>
          <a:bodyPr wrap="square" rtlCol="0">
            <a:spAutoFit/>
          </a:bodyPr>
          <a:lstStyle/>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a:solidFill>
                  <a:srgbClr val="FF0000"/>
                </a:solidFill>
                <a:latin typeface="Consolas" panose="020B0609020204030204" pitchFamily="49" charset="0"/>
              </a:rPr>
              <a:t>fixed</a:t>
            </a:r>
            <a:r>
              <a:rPr lang="en-US" altLang="zh-CN" sz="2000" b="1" dirty="0">
                <a:latin typeface="Consolas" panose="020B0609020204030204" pitchFamily="49" charset="0"/>
              </a:rPr>
              <a:t> &lt;&lt; 2018.0 &lt;&lt; " " &lt;&lt; 0.0001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solidFill>
                  <a:schemeClr val="accent1"/>
                </a:solidFill>
                <a:latin typeface="Consolas" panose="020B0609020204030204" pitchFamily="49" charset="0"/>
              </a:rPr>
              <a:t>				//</a:t>
            </a:r>
            <a:r>
              <a:rPr lang="zh-CN" altLang="en-US" sz="2000" b="1" dirty="0">
                <a:solidFill>
                  <a:schemeClr val="accent1"/>
                </a:solidFill>
                <a:latin typeface="Consolas" panose="020B0609020204030204" pitchFamily="49" charset="0"/>
              </a:rPr>
              <a:t>浮點數 </a:t>
            </a:r>
            <a:r>
              <a:rPr lang="en-US" altLang="zh-CN" sz="2000" b="1" dirty="0">
                <a:solidFill>
                  <a:schemeClr val="accent1"/>
                </a:solidFill>
                <a:latin typeface="Consolas" panose="020B0609020204030204" pitchFamily="49" charset="0"/>
              </a:rPr>
              <a:t>-&gt; 2018.000000 0.000100</a:t>
            </a:r>
          </a:p>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a:solidFill>
                  <a:srgbClr val="FF0000"/>
                </a:solidFill>
                <a:latin typeface="Consolas" panose="020B0609020204030204" pitchFamily="49" charset="0"/>
              </a:rPr>
              <a:t>scientific</a:t>
            </a:r>
            <a:r>
              <a:rPr lang="en-US" altLang="zh-CN" sz="2000" b="1" dirty="0">
                <a:latin typeface="Consolas" panose="020B0609020204030204" pitchFamily="49" charset="0"/>
              </a:rPr>
              <a:t> &lt;&lt; 2018.0 &lt;&lt; " " &lt;&lt; 0.0001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solidFill>
                  <a:schemeClr val="accent1"/>
                </a:solidFill>
                <a:latin typeface="Consolas" panose="020B0609020204030204" pitchFamily="49" charset="0"/>
              </a:rPr>
              <a:t>				//</a:t>
            </a:r>
            <a:r>
              <a:rPr lang="zh-CN" altLang="en-US" sz="2000" b="1" dirty="0">
                <a:solidFill>
                  <a:schemeClr val="accent1"/>
                </a:solidFill>
                <a:latin typeface="Consolas" panose="020B0609020204030204" pitchFamily="49" charset="0"/>
              </a:rPr>
              <a:t>科學計數法 </a:t>
            </a:r>
            <a:r>
              <a:rPr lang="en-US" altLang="zh-CN" sz="2000" b="1" dirty="0">
                <a:solidFill>
                  <a:schemeClr val="accent1"/>
                </a:solidFill>
                <a:latin typeface="Consolas" panose="020B0609020204030204" pitchFamily="49" charset="0"/>
              </a:rPr>
              <a:t>-&gt; 2.018000e+03 1.000000e-04</a:t>
            </a:r>
          </a:p>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solidFill>
                  <a:srgbClr val="FF0000"/>
                </a:solidFill>
                <a:latin typeface="Consolas" panose="020B0609020204030204" pitchFamily="49" charset="0"/>
              </a:rPr>
              <a:t>defaultfloat</a:t>
            </a:r>
            <a:r>
              <a:rPr lang="en-US" altLang="zh-CN" sz="2000" b="1" dirty="0">
                <a:latin typeface="Consolas" panose="020B0609020204030204" pitchFamily="49" charset="0"/>
              </a:rPr>
              <a:t>;  </a:t>
            </a:r>
            <a:r>
              <a:rPr lang="en-US" altLang="zh-CN" sz="2000" b="1" dirty="0">
                <a:solidFill>
                  <a:schemeClr val="accent1"/>
                </a:solidFill>
                <a:latin typeface="Consolas" panose="020B0609020204030204" pitchFamily="49" charset="0"/>
              </a:rPr>
              <a:t>//</a:t>
            </a:r>
            <a:r>
              <a:rPr lang="zh-CN" altLang="en-US" sz="2000" b="1" dirty="0">
                <a:solidFill>
                  <a:schemeClr val="accent1"/>
                </a:solidFill>
                <a:latin typeface="Consolas" panose="020B0609020204030204" pitchFamily="49" charset="0"/>
              </a:rPr>
              <a:t>還原默認輸出格式</a:t>
            </a:r>
            <a:endParaRPr lang="en-US" altLang="zh-CN" sz="2000" b="1" dirty="0">
              <a:solidFill>
                <a:schemeClr val="accent1"/>
              </a:solidFill>
              <a:latin typeface="Consolas" panose="020B0609020204030204" pitchFamily="49" charset="0"/>
            </a:endParaRPr>
          </a:p>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solidFill>
                  <a:srgbClr val="FF0000"/>
                </a:solidFill>
                <a:latin typeface="Consolas" panose="020B0609020204030204" pitchFamily="49" charset="0"/>
              </a:rPr>
              <a:t>setprecision</a:t>
            </a:r>
            <a:r>
              <a:rPr lang="en-US" altLang="zh-CN" sz="2000" b="1" dirty="0">
                <a:latin typeface="Consolas" panose="020B0609020204030204" pitchFamily="49" charset="0"/>
              </a:rPr>
              <a:t>(2) &lt;&lt; 3.1415926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solidFill>
                  <a:schemeClr val="accent1"/>
                </a:solidFill>
                <a:latin typeface="Consolas" panose="020B0609020204030204" pitchFamily="49" charset="0"/>
              </a:rPr>
              <a:t>				//</a:t>
            </a:r>
            <a:r>
              <a:rPr lang="zh-CN" altLang="en-US" sz="2000" b="1" dirty="0">
                <a:solidFill>
                  <a:schemeClr val="accent1"/>
                </a:solidFill>
                <a:latin typeface="Consolas" panose="020B0609020204030204" pitchFamily="49" charset="0"/>
              </a:rPr>
              <a:t>輸出精度設置為</a:t>
            </a:r>
            <a:r>
              <a:rPr lang="en-US" altLang="zh-CN" sz="2000" b="1" dirty="0">
                <a:solidFill>
                  <a:schemeClr val="accent1"/>
                </a:solidFill>
                <a:latin typeface="Consolas" panose="020B0609020204030204" pitchFamily="49" charset="0"/>
              </a:rPr>
              <a:t>2 -&gt; 3.2</a:t>
            </a:r>
          </a:p>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a:solidFill>
                  <a:srgbClr val="FF0000"/>
                </a:solidFill>
                <a:latin typeface="Consolas" panose="020B0609020204030204" pitchFamily="49" charset="0"/>
              </a:rPr>
              <a:t>oct</a:t>
            </a:r>
            <a:r>
              <a:rPr lang="en-US" altLang="zh-CN" sz="2000" b="1" dirty="0">
                <a:latin typeface="Consolas" panose="020B0609020204030204" pitchFamily="49" charset="0"/>
              </a:rPr>
              <a:t> &lt;&lt; 12 &lt;&lt; " " &lt;&lt; </a:t>
            </a:r>
            <a:r>
              <a:rPr lang="en-US" altLang="zh-CN" sz="2000" b="1" dirty="0">
                <a:solidFill>
                  <a:srgbClr val="FF0000"/>
                </a:solidFill>
                <a:latin typeface="Consolas" panose="020B0609020204030204" pitchFamily="49" charset="0"/>
              </a:rPr>
              <a:t>hex</a:t>
            </a:r>
            <a:r>
              <a:rPr lang="en-US" altLang="zh-CN" sz="2000" b="1" dirty="0">
                <a:latin typeface="Consolas" panose="020B0609020204030204" pitchFamily="49" charset="0"/>
              </a:rPr>
              <a:t> &lt;&lt; 12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 </a:t>
            </a:r>
          </a:p>
          <a:p>
            <a:r>
              <a:rPr lang="en-US" altLang="zh-CN" sz="2000" b="1" dirty="0">
                <a:solidFill>
                  <a:schemeClr val="accent1"/>
                </a:solidFill>
                <a:latin typeface="Consolas" panose="020B0609020204030204" pitchFamily="49" charset="0"/>
              </a:rPr>
              <a:t>				//</a:t>
            </a:r>
            <a:r>
              <a:rPr lang="zh-CN" altLang="en-US" sz="2000" b="1" dirty="0">
                <a:solidFill>
                  <a:schemeClr val="accent1"/>
                </a:solidFill>
                <a:latin typeface="Consolas" panose="020B0609020204030204" pitchFamily="49" charset="0"/>
              </a:rPr>
              <a:t>八進制輸出 </a:t>
            </a:r>
            <a:r>
              <a:rPr lang="en-US" altLang="zh-CN" sz="2000" b="1" dirty="0">
                <a:solidFill>
                  <a:schemeClr val="accent1"/>
                </a:solidFill>
                <a:latin typeface="Consolas" panose="020B0609020204030204" pitchFamily="49" charset="0"/>
              </a:rPr>
              <a:t>-&gt; 14</a:t>
            </a:r>
            <a:r>
              <a:rPr lang="zh-CN" altLang="en-US" sz="2000" b="1" dirty="0">
                <a:solidFill>
                  <a:schemeClr val="accent1"/>
                </a:solidFill>
                <a:latin typeface="Consolas" panose="020B0609020204030204" pitchFamily="49" charset="0"/>
              </a:rPr>
              <a:t>  十六進位輸出 </a:t>
            </a:r>
            <a:r>
              <a:rPr lang="en-US" altLang="zh-CN" sz="2000" b="1" dirty="0">
                <a:solidFill>
                  <a:schemeClr val="accent1"/>
                </a:solidFill>
                <a:latin typeface="Consolas" panose="020B0609020204030204" pitchFamily="49" charset="0"/>
              </a:rPr>
              <a:t>-&gt; c</a:t>
            </a:r>
          </a:p>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a:solidFill>
                  <a:srgbClr val="FF0000"/>
                </a:solidFill>
                <a:latin typeface="Consolas" panose="020B0609020204030204" pitchFamily="49" charset="0"/>
              </a:rPr>
              <a:t>dec</a:t>
            </a:r>
            <a:r>
              <a:rPr lang="en-US" altLang="zh-CN" sz="2000" b="1" dirty="0">
                <a:latin typeface="Consolas" panose="020B0609020204030204" pitchFamily="49" charset="0"/>
              </a:rPr>
              <a:t>;	</a:t>
            </a:r>
            <a:r>
              <a:rPr lang="en-US" altLang="zh-CN" sz="2000" b="1" dirty="0">
                <a:solidFill>
                  <a:schemeClr val="accent1"/>
                </a:solidFill>
                <a:latin typeface="Consolas" panose="020B0609020204030204" pitchFamily="49" charset="0"/>
              </a:rPr>
              <a:t>//</a:t>
            </a:r>
            <a:r>
              <a:rPr lang="zh-CN" altLang="en-US" sz="2000" b="1" dirty="0">
                <a:solidFill>
                  <a:schemeClr val="accent1"/>
                </a:solidFill>
                <a:latin typeface="Consolas" panose="020B0609020204030204" pitchFamily="49" charset="0"/>
              </a:rPr>
              <a:t>還原十進位</a:t>
            </a:r>
            <a:endParaRPr lang="en-US" altLang="zh-CN" sz="2000" b="1" dirty="0">
              <a:solidFill>
                <a:schemeClr val="accent1"/>
              </a:solidFill>
              <a:latin typeface="Consolas" panose="020B0609020204030204" pitchFamily="49" charset="0"/>
            </a:endParaRPr>
          </a:p>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solidFill>
                  <a:srgbClr val="FF0000"/>
                </a:solidFill>
                <a:latin typeface="Consolas" panose="020B0609020204030204" pitchFamily="49" charset="0"/>
              </a:rPr>
              <a:t>setw</a:t>
            </a:r>
            <a:r>
              <a:rPr lang="en-US" altLang="zh-CN" sz="2000" b="1" dirty="0">
                <a:latin typeface="Consolas" panose="020B0609020204030204" pitchFamily="49" charset="0"/>
              </a:rPr>
              <a:t>(3) &lt;&lt; </a:t>
            </a:r>
            <a:r>
              <a:rPr lang="en-US" altLang="zh-CN" sz="2000" b="1" dirty="0" err="1">
                <a:solidFill>
                  <a:srgbClr val="FF0000"/>
                </a:solidFill>
                <a:latin typeface="Consolas" panose="020B0609020204030204" pitchFamily="49" charset="0"/>
              </a:rPr>
              <a:t>setfill</a:t>
            </a:r>
            <a:r>
              <a:rPr lang="en-US" altLang="zh-CN" sz="2000" b="1" dirty="0">
                <a:latin typeface="Consolas" panose="020B0609020204030204" pitchFamily="49" charset="0"/>
              </a:rPr>
              <a:t>('*') &lt;&lt; 5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solidFill>
                  <a:schemeClr val="accent1"/>
                </a:solidFill>
                <a:latin typeface="Consolas" panose="020B0609020204030204" pitchFamily="49" charset="0"/>
              </a:rPr>
              <a:t>				//</a:t>
            </a:r>
            <a:r>
              <a:rPr lang="zh-CN" altLang="en-US" sz="2000" b="1" dirty="0">
                <a:solidFill>
                  <a:schemeClr val="accent1"/>
                </a:solidFill>
                <a:latin typeface="Consolas" panose="020B0609020204030204" pitchFamily="49" charset="0"/>
              </a:rPr>
              <a:t>設置對齊長度為</a:t>
            </a:r>
            <a:r>
              <a:rPr lang="en-US" altLang="zh-CN" sz="2000" b="1" dirty="0">
                <a:solidFill>
                  <a:schemeClr val="accent1"/>
                </a:solidFill>
                <a:latin typeface="Consolas" panose="020B0609020204030204" pitchFamily="49" charset="0"/>
              </a:rPr>
              <a:t>3</a:t>
            </a:r>
            <a:r>
              <a:rPr lang="zh-CN" altLang="en-US" sz="2000" b="1" dirty="0">
                <a:solidFill>
                  <a:schemeClr val="accent1"/>
                </a:solidFill>
                <a:latin typeface="Consolas" panose="020B0609020204030204" pitchFamily="49" charset="0"/>
              </a:rPr>
              <a:t>，對齊字元為</a:t>
            </a:r>
            <a:r>
              <a:rPr lang="en-US" altLang="zh-CN" sz="2000" b="1" dirty="0">
                <a:solidFill>
                  <a:schemeClr val="accent1"/>
                </a:solidFill>
                <a:latin typeface="Consolas" panose="020B0609020204030204" pitchFamily="49" charset="0"/>
              </a:rPr>
              <a:t>* -&gt; **5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格式化輸出</a:t>
            </a:r>
          </a:p>
        </p:txBody>
      </p:sp>
      <p:sp>
        <p:nvSpPr>
          <p:cNvPr id="3" name="内容占位符 2"/>
          <p:cNvSpPr>
            <a:spLocks noGrp="1"/>
          </p:cNvSpPr>
          <p:nvPr>
            <p:ph idx="1"/>
          </p:nvPr>
        </p:nvSpPr>
        <p:spPr>
          <a:xfrm>
            <a:off x="628650" y="1628801"/>
            <a:ext cx="8047806" cy="2664296"/>
          </a:xfrm>
        </p:spPr>
        <p:txBody>
          <a:bodyPr/>
          <a:lstStyle/>
          <a:p>
            <a:r>
              <a:rPr lang="zh-CN" altLang="en-US" dirty="0"/>
              <a:t>以</a:t>
            </a:r>
            <a:r>
              <a:rPr lang="en-US" altLang="zh-CN" dirty="0" err="1"/>
              <a:t>setprecision</a:t>
            </a:r>
            <a:r>
              <a:rPr lang="zh-CN" altLang="en-US" dirty="0"/>
              <a:t>為例</a:t>
            </a:r>
            <a:endParaRPr lang="en-US" altLang="zh-CN" dirty="0"/>
          </a:p>
          <a:p>
            <a:pPr lvl="1"/>
            <a:r>
              <a:rPr lang="en-US" altLang="zh-CN" dirty="0" err="1"/>
              <a:t>cout</a:t>
            </a:r>
            <a:r>
              <a:rPr lang="en-US" altLang="zh-CN" dirty="0"/>
              <a:t> &lt;&lt; </a:t>
            </a:r>
            <a:r>
              <a:rPr lang="en-US" altLang="zh-CN" dirty="0" err="1"/>
              <a:t>setprecision</a:t>
            </a:r>
            <a:r>
              <a:rPr lang="en-US" altLang="zh-CN" dirty="0"/>
              <a:t>(2)</a:t>
            </a:r>
            <a:r>
              <a:rPr lang="ja-JP" altLang="en-US" dirty="0"/>
              <a:t> </a:t>
            </a:r>
            <a:r>
              <a:rPr lang="en-US" altLang="ja-JP" dirty="0"/>
              <a:t>&lt;&lt;</a:t>
            </a:r>
            <a:r>
              <a:rPr lang="ja-JP" altLang="en-US" dirty="0"/>
              <a:t> </a:t>
            </a:r>
            <a:r>
              <a:rPr lang="en-US" altLang="ja-JP" dirty="0"/>
              <a:t>1.05 &lt;&lt; </a:t>
            </a:r>
            <a:r>
              <a:rPr lang="en-US" altLang="ja-JP" dirty="0" err="1"/>
              <a:t>endl</a:t>
            </a:r>
            <a:r>
              <a:rPr lang="en-US" altLang="ja-JP" dirty="0"/>
              <a:t>;</a:t>
            </a:r>
          </a:p>
          <a:p>
            <a:pPr lvl="1"/>
            <a:r>
              <a:rPr lang="zh-CN" altLang="en-US" dirty="0"/>
              <a:t>保留</a:t>
            </a:r>
            <a:r>
              <a:rPr lang="en-US" altLang="zh-CN" dirty="0"/>
              <a:t>2</a:t>
            </a:r>
            <a:r>
              <a:rPr lang="zh-CN" altLang="en-US" dirty="0"/>
              <a:t>位精度，輸出</a:t>
            </a:r>
            <a:r>
              <a:rPr lang="en-US" altLang="zh-CN" dirty="0"/>
              <a:t>1.1</a:t>
            </a:r>
          </a:p>
          <a:p>
            <a:r>
              <a:rPr lang="zh-CN" altLang="en-US" dirty="0"/>
              <a:t>如何實現？</a:t>
            </a:r>
            <a:endParaRPr lang="en-US" altLang="zh-CN" dirty="0"/>
          </a:p>
          <a:p>
            <a:pPr lvl="1"/>
            <a:r>
              <a:rPr lang="en-US" altLang="zh-CN" dirty="0"/>
              <a:t>C++</a:t>
            </a:r>
            <a:r>
              <a:rPr lang="zh-CN" altLang="en-US" dirty="0"/>
              <a:t>標準中未定義，不同編譯器有自己的實現方式</a:t>
            </a:r>
            <a:endParaRPr lang="en-US" altLang="zh-CN" dirty="0"/>
          </a:p>
          <a:p>
            <a:pPr lvl="1"/>
            <a:r>
              <a:rPr lang="zh-CN" altLang="en-US" dirty="0"/>
              <a:t>一種實現方式的示例</a:t>
            </a:r>
            <a:endParaRPr lang="en-US" altLang="zh-CN" dirty="0"/>
          </a:p>
          <a:p>
            <a:pPr lvl="1"/>
            <a:endParaRPr lang="en-US" altLang="ja-JP"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18</a:t>
            </a:fld>
            <a:endParaRPr lang="en-US" altLang="zh-CN" dirty="0"/>
          </a:p>
        </p:txBody>
      </p:sp>
      <p:sp>
        <p:nvSpPr>
          <p:cNvPr id="5" name="文本框 4"/>
          <p:cNvSpPr txBox="1"/>
          <p:nvPr/>
        </p:nvSpPr>
        <p:spPr>
          <a:xfrm>
            <a:off x="1763688" y="4123997"/>
            <a:ext cx="6624736" cy="2616101"/>
          </a:xfrm>
          <a:prstGeom prst="rect">
            <a:avLst/>
          </a:prstGeom>
          <a:noFill/>
        </p:spPr>
        <p:txBody>
          <a:bodyPr wrap="square" rtlCol="0">
            <a:spAutoFit/>
          </a:bodyPr>
          <a:lstStyle/>
          <a:p>
            <a:r>
              <a:rPr lang="en-US" altLang="zh-CN" b="1" dirty="0">
                <a:latin typeface="Consolas" panose="020B0609020204030204" pitchFamily="49" charset="0"/>
              </a:rPr>
              <a:t>class </a:t>
            </a:r>
            <a:r>
              <a:rPr lang="en-US" altLang="zh-CN" b="1" dirty="0" err="1">
                <a:solidFill>
                  <a:srgbClr val="FF0000"/>
                </a:solidFill>
                <a:latin typeface="Consolas" panose="020B0609020204030204" pitchFamily="49" charset="0"/>
              </a:rPr>
              <a:t>setprecision</a:t>
            </a:r>
            <a:endParaRPr lang="en-US" altLang="zh-CN" b="1" dirty="0">
              <a:solidFill>
                <a:srgbClr val="FF0000"/>
              </a:solidFill>
              <a:latin typeface="Consolas" panose="020B0609020204030204" pitchFamily="49" charset="0"/>
            </a:endParaRPr>
          </a:p>
          <a:p>
            <a:r>
              <a:rPr lang="en-US" altLang="zh-CN" b="1" dirty="0">
                <a:latin typeface="Consolas" panose="020B0609020204030204" pitchFamily="49" charset="0"/>
              </a:rPr>
              <a:t>{</a:t>
            </a:r>
          </a:p>
          <a:p>
            <a:r>
              <a:rPr lang="en-US" altLang="zh-CN" b="1" dirty="0">
                <a:latin typeface="Consolas" panose="020B0609020204030204" pitchFamily="49" charset="0"/>
              </a:rPr>
              <a:t>private:</a:t>
            </a:r>
          </a:p>
          <a:p>
            <a:r>
              <a:rPr lang="en-US" altLang="zh-CN" b="1" dirty="0">
                <a:latin typeface="Consolas" panose="020B0609020204030204" pitchFamily="49" charset="0"/>
              </a:rPr>
              <a:t>	</a:t>
            </a:r>
            <a:r>
              <a:rPr lang="en-US" altLang="zh-CN" b="1" dirty="0" err="1">
                <a:latin typeface="Consolas" panose="020B0609020204030204" pitchFamily="49" charset="0"/>
              </a:rPr>
              <a:t>int</a:t>
            </a:r>
            <a:r>
              <a:rPr lang="en-US" altLang="zh-CN" b="1" dirty="0">
                <a:latin typeface="Consolas" panose="020B0609020204030204" pitchFamily="49" charset="0"/>
              </a:rPr>
              <a:t> </a:t>
            </a:r>
            <a:r>
              <a:rPr lang="en-US" altLang="zh-CN" b="1" dirty="0">
                <a:solidFill>
                  <a:srgbClr val="FF0000"/>
                </a:solidFill>
                <a:latin typeface="Consolas" panose="020B0609020204030204" pitchFamily="49" charset="0"/>
              </a:rPr>
              <a:t>precision</a:t>
            </a:r>
            <a:r>
              <a:rPr lang="en-US" altLang="zh-CN" b="1" dirty="0">
                <a:latin typeface="Consolas" panose="020B0609020204030204" pitchFamily="49" charset="0"/>
              </a:rPr>
              <a:t>;</a:t>
            </a:r>
          </a:p>
          <a:p>
            <a:r>
              <a:rPr lang="en-US" altLang="zh-CN" b="1" dirty="0">
                <a:latin typeface="Consolas" panose="020B0609020204030204" pitchFamily="49" charset="0"/>
              </a:rPr>
              <a:t>public:</a:t>
            </a:r>
          </a:p>
          <a:p>
            <a:r>
              <a:rPr lang="en-US" altLang="zh-CN" b="1" dirty="0">
                <a:latin typeface="Consolas" panose="020B0609020204030204" pitchFamily="49" charset="0"/>
              </a:rPr>
              <a:t>	</a:t>
            </a:r>
            <a:r>
              <a:rPr lang="en-US" altLang="zh-CN" b="1" dirty="0" err="1">
                <a:latin typeface="Consolas" panose="020B0609020204030204" pitchFamily="49" charset="0"/>
              </a:rPr>
              <a:t>setprecision</a:t>
            </a:r>
            <a:r>
              <a:rPr lang="en-US" altLang="zh-CN" b="1" dirty="0">
                <a:latin typeface="Consolas" panose="020B0609020204030204" pitchFamily="49" charset="0"/>
              </a:rPr>
              <a:t>(</a:t>
            </a:r>
            <a:r>
              <a:rPr lang="en-US" altLang="zh-CN" b="1" dirty="0" err="1">
                <a:latin typeface="Consolas" panose="020B0609020204030204" pitchFamily="49" charset="0"/>
              </a:rPr>
              <a:t>int</a:t>
            </a:r>
            <a:r>
              <a:rPr lang="en-US" altLang="zh-CN" b="1" dirty="0">
                <a:latin typeface="Consolas" panose="020B0609020204030204" pitchFamily="49" charset="0"/>
              </a:rPr>
              <a:t> p) : precision(p) {}</a:t>
            </a:r>
          </a:p>
          <a:p>
            <a:r>
              <a:rPr lang="en-US" altLang="zh-CN" b="1" dirty="0">
                <a:latin typeface="Consolas" panose="020B0609020204030204" pitchFamily="49" charset="0"/>
              </a:rPr>
              <a:t>	</a:t>
            </a:r>
            <a:r>
              <a:rPr lang="en-US" altLang="zh-CN" b="1" dirty="0">
                <a:solidFill>
                  <a:srgbClr val="FF0000"/>
                </a:solidFill>
                <a:latin typeface="Consolas" panose="020B0609020204030204" pitchFamily="49" charset="0"/>
              </a:rPr>
              <a:t>friend class </a:t>
            </a:r>
            <a:r>
              <a:rPr lang="en-US" altLang="zh-CN" b="1" dirty="0" err="1">
                <a:solidFill>
                  <a:srgbClr val="FF0000"/>
                </a:solidFill>
                <a:latin typeface="Consolas" panose="020B0609020204030204" pitchFamily="49" charset="0"/>
              </a:rPr>
              <a:t>ostream</a:t>
            </a:r>
            <a:r>
              <a:rPr lang="en-US" altLang="zh-CN" b="1" dirty="0">
                <a:solidFill>
                  <a:srgbClr val="FF0000"/>
                </a:solidFill>
                <a:latin typeface="Consolas" panose="020B0609020204030204" pitchFamily="49" charset="0"/>
              </a:rPr>
              <a:t>;</a:t>
            </a:r>
          </a:p>
          <a:p>
            <a:r>
              <a:rPr lang="en-US" altLang="zh-CN" b="1" dirty="0">
                <a:latin typeface="Consolas" panose="020B0609020204030204" pitchFamily="49" charset="0"/>
              </a:rPr>
              <a:t>};</a:t>
            </a:r>
          </a:p>
          <a:p>
            <a:r>
              <a:rPr lang="en-US" altLang="zh-CN" sz="2000" b="1" dirty="0">
                <a:solidFill>
                  <a:srgbClr val="008000"/>
                </a:solidFill>
                <a:latin typeface="Kaiti SC" panose="02010600040101010101" pitchFamily="2" charset="-122"/>
                <a:ea typeface="Kaiti SC" panose="02010600040101010101" pitchFamily="2" charset="-122"/>
              </a:rPr>
              <a:t>// </a:t>
            </a:r>
            <a:r>
              <a:rPr lang="en-US" altLang="zh-CN" sz="2000" b="1" dirty="0" err="1">
                <a:solidFill>
                  <a:srgbClr val="008000"/>
                </a:solidFill>
                <a:latin typeface="Kaiti SC" panose="02010600040101010101" pitchFamily="2" charset="-122"/>
                <a:ea typeface="Kaiti SC" panose="02010600040101010101" pitchFamily="2" charset="-122"/>
              </a:rPr>
              <a:t>setprecision</a:t>
            </a:r>
            <a:r>
              <a:rPr lang="en-US" altLang="zh-CN" sz="2000" b="1" dirty="0">
                <a:solidFill>
                  <a:srgbClr val="008000"/>
                </a:solidFill>
                <a:latin typeface="Kaiti SC" panose="02010600040101010101" pitchFamily="2" charset="-122"/>
                <a:ea typeface="Kaiti SC" panose="02010600040101010101" pitchFamily="2" charset="-122"/>
              </a:rPr>
              <a:t>(2)</a:t>
            </a:r>
            <a:r>
              <a:rPr lang="zh-CN" altLang="en-US" sz="2000" b="1" dirty="0">
                <a:solidFill>
                  <a:srgbClr val="008000"/>
                </a:solidFill>
                <a:latin typeface="Kaiti SC" panose="02010600040101010101" pitchFamily="2" charset="-122"/>
                <a:ea typeface="Kaiti SC" panose="02010600040101010101" pitchFamily="2" charset="-122"/>
              </a:rPr>
              <a:t> 是一個類的物件</a:t>
            </a:r>
            <a:endParaRPr lang="zh-CN" altLang="en-US" b="1" dirty="0">
              <a:solidFill>
                <a:srgbClr val="008000"/>
              </a:solidFill>
              <a:latin typeface="Kaiti SC" panose="02010600040101010101" pitchFamily="2" charset="-122"/>
              <a:ea typeface="Kaiti SC"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nsolas" panose="020B0609020204030204" pitchFamily="49" charset="0"/>
              </a:rPr>
              <a:t>流操縱運算元</a:t>
            </a:r>
            <a:r>
              <a:rPr lang="en-US" altLang="zh-CN" sz="3200" dirty="0"/>
              <a:t>(stream manipulator)</a:t>
            </a:r>
            <a:endParaRPr lang="zh-CN" altLang="en-US" dirty="0"/>
          </a:p>
        </p:txBody>
      </p:sp>
      <p:sp>
        <p:nvSpPr>
          <p:cNvPr id="3" name="内容占位符 2"/>
          <p:cNvSpPr>
            <a:spLocks noGrp="1"/>
          </p:cNvSpPr>
          <p:nvPr>
            <p:ph idx="1"/>
          </p:nvPr>
        </p:nvSpPr>
        <p:spPr>
          <a:xfrm>
            <a:off x="5419862" y="1844824"/>
            <a:ext cx="3056804" cy="4439703"/>
          </a:xfrm>
        </p:spPr>
        <p:txBody>
          <a:bodyPr/>
          <a:lstStyle/>
          <a:p>
            <a:r>
              <a:rPr lang="zh-CN" altLang="en-US" dirty="0"/>
              <a:t>借助輔助類，</a:t>
            </a:r>
            <a:br>
              <a:rPr lang="en-US" altLang="zh-CN" dirty="0"/>
            </a:br>
            <a:r>
              <a:rPr lang="zh-CN" altLang="en-US" dirty="0"/>
              <a:t>設置成員變數</a:t>
            </a:r>
            <a:endParaRPr lang="en-US" altLang="zh-CN" dirty="0"/>
          </a:p>
          <a:p>
            <a:r>
              <a:rPr lang="zh-CN" altLang="en-US" dirty="0"/>
              <a:t>這種類叫</a:t>
            </a:r>
            <a:br>
              <a:rPr lang="en-US" altLang="zh-CN" dirty="0"/>
            </a:br>
            <a:r>
              <a:rPr lang="zh-CN" altLang="en-US" dirty="0"/>
              <a:t>流操縱運算元</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19</a:t>
            </a:fld>
            <a:endParaRPr lang="en-US" altLang="zh-CN" dirty="0"/>
          </a:p>
        </p:txBody>
      </p:sp>
      <p:sp>
        <p:nvSpPr>
          <p:cNvPr id="5" name="文本框 4"/>
          <p:cNvSpPr txBox="1"/>
          <p:nvPr/>
        </p:nvSpPr>
        <p:spPr>
          <a:xfrm>
            <a:off x="395536" y="1700808"/>
            <a:ext cx="5620578" cy="5078313"/>
          </a:xfrm>
          <a:prstGeom prst="rect">
            <a:avLst/>
          </a:prstGeom>
          <a:noFill/>
        </p:spPr>
        <p:txBody>
          <a:bodyPr wrap="none" rtlCol="0">
            <a:spAutoFit/>
          </a:bodyPr>
          <a:lstStyle/>
          <a:p>
            <a:r>
              <a:rPr lang="en-US" altLang="zh-CN" sz="2000" b="1" dirty="0">
                <a:latin typeface="Consolas" panose="020B0609020204030204" pitchFamily="49" charset="0"/>
              </a:rPr>
              <a:t>class </a:t>
            </a:r>
            <a:r>
              <a:rPr lang="en-US" altLang="zh-CN" sz="2000" b="1" dirty="0" err="1">
                <a:latin typeface="Consolas" panose="020B0609020204030204" pitchFamily="49" charset="0"/>
              </a:rPr>
              <a:t>ostream</a:t>
            </a:r>
            <a:endParaRPr lang="en-US" altLang="zh-CN" sz="2000" b="1" dirty="0">
              <a:latin typeface="Consolas" panose="020B0609020204030204" pitchFamily="49" charset="0"/>
            </a:endParaRPr>
          </a:p>
          <a:p>
            <a:r>
              <a:rPr lang="en-US" altLang="zh-CN" sz="2000" b="1" dirty="0">
                <a:latin typeface="Consolas" panose="020B0609020204030204" pitchFamily="49" charset="0"/>
              </a:rPr>
              <a:t>{</a:t>
            </a:r>
          </a:p>
          <a:p>
            <a:r>
              <a:rPr lang="en-US" altLang="zh-CN" sz="2000" b="1" dirty="0">
                <a:latin typeface="Consolas" panose="020B0609020204030204" pitchFamily="49" charset="0"/>
              </a:rPr>
              <a:t>private:</a:t>
            </a:r>
          </a:p>
          <a:p>
            <a:r>
              <a:rPr lang="en-US" altLang="zh-CN" sz="2000" b="1" dirty="0">
                <a:latin typeface="Consolas" panose="020B0609020204030204" pitchFamily="49" charset="0"/>
              </a:rPr>
              <a:t>	int </a:t>
            </a:r>
            <a:r>
              <a:rPr lang="en-US" altLang="zh-CN" sz="2000" b="1" dirty="0">
                <a:solidFill>
                  <a:srgbClr val="FF0000"/>
                </a:solidFill>
                <a:latin typeface="Consolas" panose="020B0609020204030204" pitchFamily="49" charset="0"/>
              </a:rPr>
              <a:t>precision</a:t>
            </a:r>
            <a:r>
              <a:rPr lang="en-US" altLang="zh-CN" sz="2000" b="1" dirty="0">
                <a:latin typeface="Consolas" panose="020B0609020204030204" pitchFamily="49" charset="0"/>
              </a:rPr>
              <a:t>; </a:t>
            </a:r>
            <a:r>
              <a:rPr lang="en-US" altLang="zh-CN" sz="2000" b="1" dirty="0">
                <a:solidFill>
                  <a:schemeClr val="accent1"/>
                </a:solidFill>
                <a:latin typeface="Consolas" panose="020B0609020204030204" pitchFamily="49" charset="0"/>
              </a:rPr>
              <a:t>//</a:t>
            </a:r>
            <a:r>
              <a:rPr lang="zh-CN" altLang="en-US" sz="2000" b="1" dirty="0">
                <a:solidFill>
                  <a:schemeClr val="accent1"/>
                </a:solidFill>
                <a:latin typeface="Consolas" panose="020B0609020204030204" pitchFamily="49" charset="0"/>
              </a:rPr>
              <a:t>記錄流的狀態</a:t>
            </a:r>
            <a:endParaRPr lang="en-US" altLang="zh-CN" sz="2000" b="1" dirty="0">
              <a:solidFill>
                <a:schemeClr val="accent1"/>
              </a:solidFill>
              <a:latin typeface="Consolas" panose="020B0609020204030204" pitchFamily="49" charset="0"/>
            </a:endParaRPr>
          </a:p>
          <a:p>
            <a:r>
              <a:rPr lang="en-US" altLang="zh-CN" sz="2000" b="1" dirty="0">
                <a:latin typeface="Consolas" panose="020B0609020204030204" pitchFamily="49" charset="0"/>
              </a:rPr>
              <a:t>public:</a:t>
            </a:r>
          </a:p>
          <a:p>
            <a:r>
              <a:rPr lang="en-US" altLang="zh-CN" sz="2000" b="1" dirty="0">
                <a:latin typeface="Consolas" panose="020B0609020204030204" pitchFamily="49" charset="0"/>
              </a:rPr>
              <a:t>	</a:t>
            </a:r>
            <a:r>
              <a:rPr lang="en-US" altLang="zh-CN" sz="2000" b="1" dirty="0" err="1">
                <a:latin typeface="Consolas" panose="020B0609020204030204" pitchFamily="49" charset="0"/>
              </a:rPr>
              <a:t>ostream</a:t>
            </a:r>
            <a:r>
              <a:rPr lang="en-US" altLang="zh-CN" sz="2000" b="1" dirty="0">
                <a:latin typeface="Consolas" panose="020B0609020204030204" pitchFamily="49" charset="0"/>
              </a:rPr>
              <a:t>&amp; </a:t>
            </a:r>
            <a:r>
              <a:rPr lang="en-US" altLang="zh-CN" sz="2000" b="1" dirty="0">
                <a:solidFill>
                  <a:srgbClr val="FF0000"/>
                </a:solidFill>
                <a:latin typeface="Consolas" panose="020B0609020204030204" pitchFamily="49" charset="0"/>
              </a:rPr>
              <a:t>operator</a:t>
            </a:r>
            <a:r>
              <a:rPr lang="en-US" altLang="zh-CN" sz="2000" b="1" dirty="0">
                <a:latin typeface="Consolas" panose="020B0609020204030204" pitchFamily="49" charset="0"/>
              </a:rPr>
              <a:t>&lt;&lt;</a:t>
            </a:r>
          </a:p>
          <a:p>
            <a:r>
              <a:rPr lang="en-US" altLang="zh-CN" sz="2000" b="1" dirty="0">
                <a:latin typeface="Consolas" panose="020B0609020204030204" pitchFamily="49" charset="0"/>
              </a:rPr>
              <a:t>			(</a:t>
            </a:r>
            <a:r>
              <a:rPr lang="en-US" altLang="zh-CN" sz="2000" b="1" dirty="0" err="1">
                <a:latin typeface="Consolas" panose="020B0609020204030204" pitchFamily="49" charset="0"/>
              </a:rPr>
              <a:t>const</a:t>
            </a:r>
            <a:r>
              <a:rPr lang="en-US" altLang="zh-CN" sz="2000" b="1" dirty="0">
                <a:latin typeface="Consolas" panose="020B0609020204030204" pitchFamily="49" charset="0"/>
              </a:rPr>
              <a:t> </a:t>
            </a:r>
            <a:r>
              <a:rPr lang="en-US" altLang="zh-CN" sz="2000" b="1" dirty="0" err="1">
                <a:latin typeface="Consolas" panose="020B0609020204030204" pitchFamily="49" charset="0"/>
              </a:rPr>
              <a:t>setprecision</a:t>
            </a:r>
            <a:r>
              <a:rPr lang="en-US" altLang="zh-CN" sz="2000" b="1" dirty="0">
                <a:latin typeface="Consolas" panose="020B0609020204030204" pitchFamily="49" charset="0"/>
              </a:rPr>
              <a:t> &amp;m) {</a:t>
            </a:r>
          </a:p>
          <a:p>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precision</a:t>
            </a:r>
            <a:r>
              <a:rPr lang="en-US" altLang="zh-CN" sz="2000" b="1" dirty="0">
                <a:latin typeface="Consolas" panose="020B0609020204030204" pitchFamily="49" charset="0"/>
              </a:rPr>
              <a:t> = </a:t>
            </a:r>
            <a:r>
              <a:rPr lang="en-US" altLang="zh-CN" sz="2000" b="1" dirty="0" err="1">
                <a:solidFill>
                  <a:srgbClr val="FF0000"/>
                </a:solidFill>
                <a:latin typeface="Consolas" panose="020B0609020204030204" pitchFamily="49" charset="0"/>
              </a:rPr>
              <a:t>m.precision</a:t>
            </a:r>
            <a:r>
              <a:rPr lang="en-US" altLang="zh-CN" sz="2000" b="1" dirty="0">
                <a:latin typeface="Consolas" panose="020B0609020204030204" pitchFamily="49" charset="0"/>
              </a:rPr>
              <a:t>;</a:t>
            </a:r>
          </a:p>
          <a:p>
            <a:r>
              <a:rPr lang="en-US" altLang="zh-CN" sz="2000" b="1" dirty="0">
                <a:latin typeface="Consolas" panose="020B0609020204030204" pitchFamily="49" charset="0"/>
              </a:rPr>
              <a:t>		return *this;</a:t>
            </a:r>
          </a:p>
          <a:p>
            <a:r>
              <a:rPr lang="en-US" altLang="zh-CN" sz="2000" b="1" dirty="0">
                <a:latin typeface="Consolas" panose="020B0609020204030204" pitchFamily="49" charset="0"/>
              </a:rPr>
              <a:t>	}</a:t>
            </a:r>
          </a:p>
          <a:p>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a:t>
            </a:r>
          </a:p>
          <a:p>
            <a:endParaRPr lang="en-US" altLang="zh-CN" sz="3200" b="1" dirty="0">
              <a:latin typeface="Consolas" panose="020B0609020204030204" pitchFamily="49" charset="0"/>
            </a:endParaRPr>
          </a:p>
          <a:p>
            <a:r>
              <a:rPr lang="en-US" altLang="zh-CN" sz="2400" b="1" dirty="0">
                <a:solidFill>
                  <a:srgbClr val="3A536D"/>
                </a:solidFill>
                <a:latin typeface="Consolas" panose="020B0609020204030204" pitchFamily="49" charset="0"/>
              </a:rPr>
              <a:t>	</a:t>
            </a:r>
            <a:r>
              <a:rPr lang="en-US" altLang="zh-CN" sz="2400" b="1" dirty="0" err="1">
                <a:solidFill>
                  <a:srgbClr val="3A536D"/>
                </a:solidFill>
                <a:latin typeface="Consolas" panose="020B0609020204030204" pitchFamily="49" charset="0"/>
              </a:rPr>
              <a:t>cout</a:t>
            </a:r>
            <a:r>
              <a:rPr lang="en-US" altLang="zh-CN" sz="2400" b="1" dirty="0">
                <a:solidFill>
                  <a:srgbClr val="3A536D"/>
                </a:solidFill>
                <a:latin typeface="Consolas" panose="020B0609020204030204" pitchFamily="49" charset="0"/>
              </a:rPr>
              <a:t> &lt;&lt; </a:t>
            </a:r>
            <a:r>
              <a:rPr lang="en-US" altLang="zh-CN" sz="2400" b="1" dirty="0" err="1">
                <a:solidFill>
                  <a:srgbClr val="3A536D"/>
                </a:solidFill>
                <a:latin typeface="Consolas" panose="020B0609020204030204" pitchFamily="49" charset="0"/>
              </a:rPr>
              <a:t>setprecision</a:t>
            </a:r>
            <a:r>
              <a:rPr lang="en-US" altLang="zh-CN" sz="2400" b="1" dirty="0">
                <a:solidFill>
                  <a:srgbClr val="3A536D"/>
                </a:solidFill>
                <a:latin typeface="Consolas" panose="020B0609020204030204" pitchFamily="49" charset="0"/>
              </a:rPr>
              <a:t>(2);</a:t>
            </a:r>
            <a:r>
              <a:rPr lang="zh-CN" altLang="en-US" sz="2400" b="1" dirty="0">
                <a:solidFill>
                  <a:srgbClr val="3A536D"/>
                </a:solidFill>
                <a:latin typeface="Consolas" panose="020B0609020204030204" pitchFamily="49" charset="0"/>
              </a:rPr>
              <a:t> </a:t>
            </a:r>
            <a:endParaRPr lang="en-US" altLang="zh-CN" sz="2400" b="1" dirty="0">
              <a:solidFill>
                <a:srgbClr val="3A536D"/>
              </a:solidFill>
              <a:latin typeface="Consolas" panose="020B0609020204030204" pitchFamily="49" charset="0"/>
            </a:endParaRPr>
          </a:p>
          <a:p>
            <a:r>
              <a:rPr lang="zh-CN" altLang="en-US" sz="2400" b="1" dirty="0">
                <a:solidFill>
                  <a:srgbClr val="3A536D"/>
                </a:solidFill>
                <a:latin typeface="Consolas" panose="020B0609020204030204" pitchFamily="49" charset="0"/>
                <a:ea typeface="Kaiti SC" panose="02010600040101010101" pitchFamily="2" charset="-122"/>
              </a:rPr>
              <a:t>   </a:t>
            </a:r>
            <a:r>
              <a:rPr lang="en-US" altLang="zh-CN" sz="2400" b="1" dirty="0">
                <a:solidFill>
                  <a:srgbClr val="008000"/>
                </a:solidFill>
                <a:latin typeface="Kaiti SC" panose="02010600040101010101" pitchFamily="2" charset="-122"/>
                <a:ea typeface="Kaiti SC" panose="02010600040101010101" pitchFamily="2" charset="-122"/>
              </a:rPr>
              <a:t>// </a:t>
            </a:r>
            <a:r>
              <a:rPr lang="en-US" altLang="zh-CN" sz="2400" b="1" dirty="0" err="1">
                <a:solidFill>
                  <a:srgbClr val="008000"/>
                </a:solidFill>
                <a:latin typeface="Kaiti SC" panose="02010600040101010101" pitchFamily="2" charset="-122"/>
                <a:ea typeface="Kaiti SC" panose="02010600040101010101" pitchFamily="2" charset="-122"/>
              </a:rPr>
              <a:t>setprecision</a:t>
            </a:r>
            <a:r>
              <a:rPr lang="en-US" altLang="zh-CN" sz="2400" b="1" dirty="0">
                <a:solidFill>
                  <a:srgbClr val="008000"/>
                </a:solidFill>
                <a:latin typeface="Kaiti SC" panose="02010600040101010101" pitchFamily="2" charset="-122"/>
                <a:ea typeface="Kaiti SC" panose="02010600040101010101" pitchFamily="2" charset="-122"/>
              </a:rPr>
              <a:t>(2)</a:t>
            </a:r>
            <a:r>
              <a:rPr lang="zh-CN" altLang="en-US" sz="2400" b="1" dirty="0">
                <a:solidFill>
                  <a:srgbClr val="008000"/>
                </a:solidFill>
                <a:latin typeface="Kaiti SC" panose="02010600040101010101" pitchFamily="2" charset="-122"/>
                <a:ea typeface="Kaiti SC" panose="02010600040101010101" pitchFamily="2" charset="-122"/>
              </a:rPr>
              <a:t> 是一個類的物件</a:t>
            </a:r>
          </a:p>
          <a:p>
            <a:endParaRPr lang="zh-CN" altLang="en-US" sz="2400" b="1" dirty="0">
              <a:solidFill>
                <a:srgbClr val="3A536D"/>
              </a:solidFill>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base">
              <a:spcAft>
                <a:spcPct val="0"/>
              </a:spcAft>
            </a:pPr>
            <a:r>
              <a:rPr lang="zh-CN" altLang="en-US" b="1" dirty="0">
                <a:latin typeface="微软雅黑" panose="020B0503020204020204" pitchFamily="34" charset="-122"/>
                <a:ea typeface="微软雅黑" panose="020B0503020204020204" pitchFamily="34" charset="-122"/>
              </a:rPr>
              <a:t>上期要點回顧</a:t>
            </a:r>
            <a:endParaRPr lang="en-US"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pPr fontAlgn="base">
              <a:spcAft>
                <a:spcPct val="0"/>
              </a:spcAft>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類</a:t>
            </a:r>
            <a:r>
              <a:rPr lang="zh-CN" altLang="pt-PT" dirty="0"/>
              <a:t>模板</a:t>
            </a:r>
            <a:r>
              <a:rPr lang="zh-CN" altLang="en-US" b="1" dirty="0">
                <a:solidFill>
                  <a:srgbClr val="003366"/>
                </a:solidFill>
                <a:latin typeface="Consolas" panose="020B0609020204030204" pitchFamily="49" charset="0"/>
                <a:ea typeface="华文楷体" panose="02010600040101010101" pitchFamily="2" charset="-122"/>
              </a:rPr>
              <a:t>與函數</a:t>
            </a:r>
            <a:r>
              <a:rPr lang="zh-CN" altLang="pt-PT" b="1" dirty="0">
                <a:solidFill>
                  <a:srgbClr val="003366"/>
                </a:solidFill>
                <a:latin typeface="Consolas" panose="020B0609020204030204" pitchFamily="49" charset="0"/>
                <a:ea typeface="华文楷体" panose="02010600040101010101" pitchFamily="2" charset="-122"/>
              </a:rPr>
              <a:t>模板</a:t>
            </a:r>
            <a:r>
              <a:rPr lang="zh-CN" altLang="en-US" b="1" dirty="0">
                <a:solidFill>
                  <a:srgbClr val="003366"/>
                </a:solidFill>
                <a:latin typeface="Consolas" panose="020B0609020204030204" pitchFamily="49" charset="0"/>
                <a:ea typeface="华文楷体" panose="02010600040101010101" pitchFamily="2" charset="-122"/>
              </a:rPr>
              <a:t>特化</a:t>
            </a:r>
          </a:p>
          <a:p>
            <a:pPr fontAlgn="base">
              <a:spcAft>
                <a:spcPct val="0"/>
              </a:spcAft>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命名空間</a:t>
            </a:r>
          </a:p>
          <a:p>
            <a:pPr fontAlgn="base">
              <a:spcAft>
                <a:spcPct val="0"/>
              </a:spcAft>
              <a:buSzPct val="75000"/>
              <a:buFont typeface="Wingdings" panose="05000000000000000000" pitchFamily="2" charset="2"/>
              <a:buChar char="n"/>
            </a:pPr>
            <a:r>
              <a:rPr lang="en-US" altLang="zh-CN" b="1" dirty="0">
                <a:solidFill>
                  <a:srgbClr val="003366"/>
                </a:solidFill>
                <a:latin typeface="Consolas" panose="020B0609020204030204" pitchFamily="49" charset="0"/>
                <a:ea typeface="华文楷体" panose="02010600040101010101" pitchFamily="2" charset="-122"/>
              </a:rPr>
              <a:t> STL</a:t>
            </a:r>
            <a:r>
              <a:rPr lang="zh-CN" altLang="en-US" b="1" dirty="0">
                <a:solidFill>
                  <a:srgbClr val="003366"/>
                </a:solidFill>
                <a:latin typeface="Consolas" panose="020B0609020204030204" pitchFamily="49" charset="0"/>
                <a:ea typeface="华文楷体" panose="02010600040101010101" pitchFamily="2" charset="-122"/>
              </a:rPr>
              <a:t>初步</a:t>
            </a:r>
            <a:r>
              <a:rPr lang="en-US" altLang="zh-CN" b="1" dirty="0">
                <a:solidFill>
                  <a:srgbClr val="003366"/>
                </a:solidFill>
                <a:latin typeface="Consolas" panose="020B0609020204030204" pitchFamily="49" charset="0"/>
                <a:ea typeface="华文楷体" panose="02010600040101010101" pitchFamily="2" charset="-122"/>
              </a:rPr>
              <a:t>——</a:t>
            </a:r>
            <a:r>
              <a:rPr lang="zh-CN" altLang="en-US" b="1" dirty="0">
                <a:solidFill>
                  <a:srgbClr val="003366"/>
                </a:solidFill>
                <a:latin typeface="Consolas" panose="020B0609020204030204" pitchFamily="49" charset="0"/>
                <a:ea typeface="华文楷体" panose="02010600040101010101" pitchFamily="2" charset="-122"/>
              </a:rPr>
              <a:t>容器與反覆運算器</a:t>
            </a:r>
            <a:endParaRPr lang="en-US" altLang="zh-CN" b="1" dirty="0">
              <a:solidFill>
                <a:srgbClr val="003366"/>
              </a:solidFill>
              <a:latin typeface="Consolas" panose="020B0609020204030204" pitchFamily="49" charset="0"/>
              <a:ea typeface="华文楷体" panose="02010600040101010101" pitchFamily="2" charset="-122"/>
            </a:endParaRPr>
          </a:p>
          <a:p>
            <a:pPr fontAlgn="base">
              <a:spcAft>
                <a:spcPct val="0"/>
              </a:spcAft>
              <a:buSzPct val="75000"/>
              <a:buFont typeface="Wingdings" panose="05000000000000000000" pitchFamily="2" charset="2"/>
              <a:buChar char="n"/>
            </a:pPr>
            <a:endParaRPr lang="zh-CN" altLang="en-US" b="1" dirty="0">
              <a:solidFill>
                <a:srgbClr val="003366"/>
              </a:solidFill>
              <a:latin typeface="Consolas" panose="020B0609020204030204" pitchFamily="49" charset="0"/>
              <a:ea typeface="华文楷体"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2</a:t>
            </a:fld>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流操縱運算元：</a:t>
            </a:r>
            <a:r>
              <a:rPr lang="en-US" altLang="zh-CN" dirty="0" err="1"/>
              <a:t>endl</a:t>
            </a:r>
            <a:endParaRPr lang="zh-CN" altLang="en-US" dirty="0"/>
          </a:p>
        </p:txBody>
      </p:sp>
      <p:sp>
        <p:nvSpPr>
          <p:cNvPr id="3" name="内容占位符 2"/>
          <p:cNvSpPr>
            <a:spLocks noGrp="1"/>
          </p:cNvSpPr>
          <p:nvPr>
            <p:ph idx="1"/>
          </p:nvPr>
        </p:nvSpPr>
        <p:spPr>
          <a:xfrm>
            <a:off x="662984" y="1295221"/>
            <a:ext cx="8047806" cy="5322710"/>
          </a:xfrm>
        </p:spPr>
        <p:txBody>
          <a:bodyPr/>
          <a:lstStyle/>
          <a:p>
            <a:r>
              <a:rPr lang="en-US" altLang="zh-CN" dirty="0"/>
              <a:t>C++</a:t>
            </a:r>
            <a:r>
              <a:rPr lang="zh-CN" altLang="en-US" dirty="0"/>
              <a:t>標準中</a:t>
            </a:r>
            <a:r>
              <a:rPr lang="en-US" altLang="zh-CN" dirty="0" err="1"/>
              <a:t>endl</a:t>
            </a:r>
            <a:r>
              <a:rPr lang="zh-CN" altLang="en-US" dirty="0"/>
              <a:t>的聲明</a:t>
            </a:r>
            <a:endParaRPr lang="en-US" altLang="zh-CN" dirty="0"/>
          </a:p>
          <a:p>
            <a:pPr lvl="1"/>
            <a:r>
              <a:rPr lang="en-US" altLang="zh-CN" dirty="0" err="1"/>
              <a:t>ostream</a:t>
            </a:r>
            <a:r>
              <a:rPr lang="en-US" altLang="zh-CN" dirty="0"/>
              <a:t>&amp; </a:t>
            </a:r>
            <a:r>
              <a:rPr lang="en-US" altLang="zh-CN" dirty="0" err="1"/>
              <a:t>endl</a:t>
            </a:r>
            <a:r>
              <a:rPr lang="en-US" altLang="zh-CN" dirty="0"/>
              <a:t>(</a:t>
            </a:r>
            <a:r>
              <a:rPr lang="en-US" altLang="zh-CN" dirty="0" err="1"/>
              <a:t>ostream</a:t>
            </a:r>
            <a:r>
              <a:rPr lang="en-US" altLang="zh-CN" dirty="0"/>
              <a:t>&amp; </a:t>
            </a:r>
            <a:r>
              <a:rPr lang="en-US" altLang="zh-CN" dirty="0" err="1"/>
              <a:t>os</a:t>
            </a:r>
            <a:r>
              <a:rPr lang="en-US" altLang="zh-CN" dirty="0"/>
              <a:t>);</a:t>
            </a:r>
          </a:p>
          <a:p>
            <a:r>
              <a:rPr lang="en-US" altLang="zh-CN" dirty="0" err="1"/>
              <a:t>endl</a:t>
            </a:r>
            <a:r>
              <a:rPr lang="zh-CN" altLang="en-US" dirty="0"/>
              <a:t>是一個函數</a:t>
            </a:r>
            <a:endParaRPr lang="en-US" altLang="zh-CN" dirty="0"/>
          </a:p>
          <a:p>
            <a:pPr lvl="1"/>
            <a:r>
              <a:rPr lang="zh-CN" altLang="en-US" dirty="0"/>
              <a:t>等同於輸出</a:t>
            </a:r>
            <a:r>
              <a:rPr lang="en-US" altLang="zh-CN" dirty="0"/>
              <a:t>'\n'</a:t>
            </a:r>
            <a:r>
              <a:rPr lang="zh-CN" altLang="en-US" dirty="0"/>
              <a:t>，再清空緩衝區 </a:t>
            </a:r>
            <a:r>
              <a:rPr lang="en-US" altLang="zh-CN" dirty="0" err="1"/>
              <a:t>os.flush</a:t>
            </a:r>
            <a:r>
              <a:rPr lang="en-US" altLang="zh-CN" dirty="0"/>
              <a:t>()</a:t>
            </a:r>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可以調用 </a:t>
            </a:r>
            <a:r>
              <a:rPr lang="en-US" altLang="zh-CN" dirty="0" err="1"/>
              <a:t>endl</a:t>
            </a:r>
            <a:r>
              <a:rPr lang="en-US" altLang="zh-CN" dirty="0"/>
              <a:t>(</a:t>
            </a:r>
            <a:r>
              <a:rPr lang="en-US" altLang="zh-CN" dirty="0" err="1"/>
              <a:t>cout</a:t>
            </a:r>
            <a:r>
              <a:rPr lang="en-US" altLang="zh-CN" dirty="0"/>
              <a:t>);</a:t>
            </a:r>
          </a:p>
          <a:p>
            <a:r>
              <a:rPr lang="zh-CN" altLang="en-US" dirty="0"/>
              <a:t>緩衝區</a:t>
            </a:r>
            <a:endParaRPr lang="en-US" altLang="zh-CN" dirty="0"/>
          </a:p>
          <a:p>
            <a:pPr lvl="1"/>
            <a:r>
              <a:rPr lang="zh-CN" altLang="en-US" dirty="0"/>
              <a:t>目的是減少外部讀寫次數</a:t>
            </a:r>
            <a:endParaRPr lang="en-US" altLang="zh-CN" dirty="0"/>
          </a:p>
          <a:p>
            <a:pPr lvl="1"/>
            <a:r>
              <a:rPr lang="zh-CN" altLang="en-US" dirty="0"/>
              <a:t>寫檔時，只有清空緩衝區或關閉檔才能保證內容正確寫入</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20</a:t>
            </a:fld>
            <a:endParaRPr lang="en-US" altLang="zh-CN" dirty="0"/>
          </a:p>
        </p:txBody>
      </p:sp>
      <p:sp>
        <p:nvSpPr>
          <p:cNvPr id="5" name="文本框 4"/>
          <p:cNvSpPr txBox="1"/>
          <p:nvPr/>
        </p:nvSpPr>
        <p:spPr>
          <a:xfrm>
            <a:off x="1856280" y="3021920"/>
            <a:ext cx="6624736" cy="1631216"/>
          </a:xfrm>
          <a:prstGeom prst="rect">
            <a:avLst/>
          </a:prstGeom>
          <a:noFill/>
        </p:spPr>
        <p:txBody>
          <a:bodyPr wrap="square" rtlCol="0">
            <a:spAutoFit/>
          </a:bodyPr>
          <a:lstStyle/>
          <a:p>
            <a:r>
              <a:rPr lang="en-US" altLang="zh-CN" sz="2000" b="1" dirty="0" err="1">
                <a:solidFill>
                  <a:srgbClr val="FF0000"/>
                </a:solidFill>
                <a:latin typeface="Consolas" panose="020B0609020204030204" pitchFamily="49" charset="0"/>
              </a:rPr>
              <a:t>ostream</a:t>
            </a:r>
            <a:r>
              <a:rPr lang="en-US" altLang="zh-CN" sz="2000" b="1" dirty="0">
                <a:solidFill>
                  <a:srgbClr val="FF0000"/>
                </a:solidFill>
                <a:latin typeface="Consolas" panose="020B0609020204030204" pitchFamily="49" charset="0"/>
              </a:rPr>
              <a:t>&amp;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r>
              <a:rPr lang="en-US" altLang="zh-CN" sz="2000" b="1" dirty="0" err="1">
                <a:solidFill>
                  <a:srgbClr val="FF0000"/>
                </a:solidFill>
                <a:latin typeface="Consolas" panose="020B0609020204030204" pitchFamily="49" charset="0"/>
              </a:rPr>
              <a:t>ostream</a:t>
            </a:r>
            <a:r>
              <a:rPr lang="en-US" altLang="zh-CN" sz="2000" b="1" dirty="0">
                <a:solidFill>
                  <a:srgbClr val="FF0000"/>
                </a:solidFill>
                <a:latin typeface="Consolas" panose="020B0609020204030204" pitchFamily="49" charset="0"/>
              </a:rPr>
              <a:t>&amp; </a:t>
            </a:r>
            <a:r>
              <a:rPr lang="en-US" altLang="zh-CN" sz="2000" b="1" dirty="0" err="1">
                <a:latin typeface="Consolas" panose="020B0609020204030204" pitchFamily="49" charset="0"/>
              </a:rPr>
              <a:t>os</a:t>
            </a:r>
            <a:r>
              <a:rPr lang="en-US" altLang="zh-CN" sz="2000" b="1" dirty="0">
                <a:latin typeface="Consolas" panose="020B0609020204030204" pitchFamily="49" charset="0"/>
              </a:rPr>
              <a:t>) {</a:t>
            </a:r>
          </a:p>
          <a:p>
            <a:r>
              <a:rPr lang="en-US" altLang="zh-CN" sz="2000" b="1" dirty="0">
                <a:latin typeface="Consolas" panose="020B0609020204030204" pitchFamily="49" charset="0"/>
              </a:rPr>
              <a:t>	</a:t>
            </a:r>
            <a:r>
              <a:rPr lang="en-US" altLang="zh-CN" sz="2000" b="1" dirty="0" err="1">
                <a:latin typeface="Consolas" panose="020B0609020204030204" pitchFamily="49" charset="0"/>
              </a:rPr>
              <a:t>os.put</a:t>
            </a:r>
            <a:r>
              <a:rPr lang="en-US" altLang="zh-CN" sz="2000" b="1" dirty="0">
                <a:latin typeface="Consolas" panose="020B0609020204030204" pitchFamily="49" charset="0"/>
              </a:rPr>
              <a:t>('\n');</a:t>
            </a:r>
          </a:p>
          <a:p>
            <a:r>
              <a:rPr lang="en-US" altLang="zh-CN" sz="2000" b="1" dirty="0">
                <a:latin typeface="Consolas" panose="020B0609020204030204" pitchFamily="49" charset="0"/>
              </a:rPr>
              <a:t>	</a:t>
            </a:r>
            <a:r>
              <a:rPr lang="en-US" altLang="zh-CN" sz="2000" b="1" dirty="0" err="1">
                <a:latin typeface="Consolas" panose="020B0609020204030204" pitchFamily="49" charset="0"/>
              </a:rPr>
              <a:t>os.</a:t>
            </a:r>
            <a:r>
              <a:rPr lang="en-US" altLang="zh-CN" sz="2000" b="1" dirty="0" err="1">
                <a:solidFill>
                  <a:srgbClr val="FF0000"/>
                </a:solidFill>
                <a:latin typeface="Consolas" panose="020B0609020204030204" pitchFamily="49" charset="0"/>
              </a:rPr>
              <a:t>flush</a:t>
            </a:r>
            <a:r>
              <a:rPr lang="en-US" altLang="zh-CN" sz="2000" b="1" dirty="0">
                <a:latin typeface="Consolas" panose="020B0609020204030204" pitchFamily="49" charset="0"/>
              </a:rPr>
              <a:t>();</a:t>
            </a:r>
          </a:p>
          <a:p>
            <a:r>
              <a:rPr lang="en-US" altLang="zh-CN" sz="2000" b="1" dirty="0">
                <a:latin typeface="Consolas" panose="020B0609020204030204" pitchFamily="49" charset="0"/>
              </a:rPr>
              <a:t>	return </a:t>
            </a:r>
            <a:r>
              <a:rPr lang="en-US" altLang="zh-CN" sz="2000" b="1" dirty="0" err="1">
                <a:latin typeface="Consolas" panose="020B0609020204030204" pitchFamily="49" charset="0"/>
              </a:rPr>
              <a:t>os</a:t>
            </a:r>
            <a:r>
              <a:rPr lang="en-US" altLang="zh-CN" sz="2000" b="1" dirty="0">
                <a:latin typeface="Consolas" panose="020B0609020204030204" pitchFamily="49" charset="0"/>
              </a:rPr>
              <a:t>;</a:t>
            </a:r>
          </a:p>
          <a:p>
            <a:r>
              <a:rPr lang="en-US" altLang="zh-CN" sz="2000" b="1" dirty="0">
                <a:latin typeface="Consolas" panose="020B0609020204030204" pitchFamily="49" charset="0"/>
              </a:rPr>
              <a:t>}</a:t>
            </a:r>
          </a:p>
        </p:txBody>
      </p:sp>
      <p:sp>
        <p:nvSpPr>
          <p:cNvPr id="6" name="圆角矩形 5"/>
          <p:cNvSpPr/>
          <p:nvPr/>
        </p:nvSpPr>
        <p:spPr>
          <a:xfrm>
            <a:off x="1403648" y="3029306"/>
            <a:ext cx="4882802" cy="1557596"/>
          </a:xfrm>
          <a:prstGeom prst="round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流操縱運算元：</a:t>
            </a:r>
            <a:r>
              <a:rPr lang="en-US" altLang="zh-CN" dirty="0" err="1"/>
              <a:t>endl</a:t>
            </a:r>
            <a:endParaRPr lang="zh-CN" altLang="en-US" dirty="0"/>
          </a:p>
        </p:txBody>
      </p:sp>
      <p:sp>
        <p:nvSpPr>
          <p:cNvPr id="3" name="内容占位符 2"/>
          <p:cNvSpPr>
            <a:spLocks noGrp="1"/>
          </p:cNvSpPr>
          <p:nvPr>
            <p:ph idx="1"/>
          </p:nvPr>
        </p:nvSpPr>
        <p:spPr/>
        <p:txBody>
          <a:bodyPr/>
          <a:lstStyle/>
          <a:p>
            <a:r>
              <a:rPr lang="en-US" altLang="zh-CN" dirty="0" err="1"/>
              <a:t>endl</a:t>
            </a:r>
            <a:r>
              <a:rPr lang="zh-CN" altLang="en-US" dirty="0"/>
              <a:t>同時也是流操縱運算元，如何實現？</a:t>
            </a:r>
            <a:endParaRPr lang="en-US" altLang="zh-CN" dirty="0"/>
          </a:p>
          <a:p>
            <a:pPr lvl="1"/>
            <a:r>
              <a:rPr lang="en-US" altLang="zh-CN" dirty="0" err="1"/>
              <a:t>cout</a:t>
            </a:r>
            <a:r>
              <a:rPr lang="en-US" altLang="zh-CN" dirty="0"/>
              <a:t> &lt;&lt; </a:t>
            </a:r>
            <a:r>
              <a:rPr lang="en-US" altLang="zh-CN" dirty="0" err="1"/>
              <a:t>endl</a:t>
            </a:r>
            <a:r>
              <a:rPr lang="en-US" altLang="zh-CN" dirty="0"/>
              <a:t>;</a:t>
            </a:r>
            <a:endParaRPr lang="zh-CN" altLang="en-US" dirty="0"/>
          </a:p>
          <a:p>
            <a:endParaRPr lang="en-US" altLang="zh-CN" dirty="0"/>
          </a:p>
          <a:p>
            <a:r>
              <a:rPr lang="zh-CN" altLang="en-US" dirty="0"/>
              <a:t>一種實現方式的示例</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21</a:t>
            </a:fld>
            <a:endParaRPr lang="en-US" altLang="zh-CN" dirty="0"/>
          </a:p>
        </p:txBody>
      </p:sp>
      <p:sp>
        <p:nvSpPr>
          <p:cNvPr id="6" name="文本框 5"/>
          <p:cNvSpPr txBox="1"/>
          <p:nvPr/>
        </p:nvSpPr>
        <p:spPr>
          <a:xfrm>
            <a:off x="1115616" y="3700173"/>
            <a:ext cx="8856984" cy="2677656"/>
          </a:xfrm>
          <a:prstGeom prst="rect">
            <a:avLst/>
          </a:prstGeom>
          <a:noFill/>
        </p:spPr>
        <p:txBody>
          <a:bodyPr wrap="square" rtlCol="0">
            <a:spAutoFit/>
          </a:bodyPr>
          <a:lstStyle/>
          <a:p>
            <a:r>
              <a:rPr lang="en-US" altLang="zh-CN" sz="2800" b="1" dirty="0" err="1">
                <a:latin typeface="Consolas" panose="020B0609020204030204" pitchFamily="49" charset="0"/>
              </a:rPr>
              <a:t>ostream</a:t>
            </a:r>
            <a:r>
              <a:rPr lang="en-US" altLang="zh-CN" sz="2800" b="1" dirty="0">
                <a:latin typeface="Consolas" panose="020B0609020204030204" pitchFamily="49" charset="0"/>
              </a:rPr>
              <a:t>&amp; </a:t>
            </a:r>
            <a:r>
              <a:rPr lang="en-US" altLang="zh-CN" sz="2800" b="1" dirty="0">
                <a:solidFill>
                  <a:srgbClr val="FF0000"/>
                </a:solidFill>
                <a:latin typeface="Consolas" panose="020B0609020204030204" pitchFamily="49" charset="0"/>
              </a:rPr>
              <a:t>operator</a:t>
            </a:r>
            <a:r>
              <a:rPr lang="en-US" altLang="zh-CN" sz="2800" b="1" dirty="0">
                <a:latin typeface="Consolas" panose="020B0609020204030204" pitchFamily="49" charset="0"/>
              </a:rPr>
              <a:t>&lt;&lt;</a:t>
            </a:r>
          </a:p>
          <a:p>
            <a:r>
              <a:rPr lang="en-US" altLang="zh-CN" sz="2800" b="1" dirty="0">
                <a:latin typeface="Consolas" panose="020B0609020204030204" pitchFamily="49" charset="0"/>
              </a:rPr>
              <a:t>		(</a:t>
            </a:r>
            <a:r>
              <a:rPr lang="en-US" altLang="zh-CN" sz="2800" b="1" dirty="0" err="1">
                <a:solidFill>
                  <a:srgbClr val="7030A0"/>
                </a:solidFill>
                <a:latin typeface="Consolas" panose="020B0609020204030204" pitchFamily="49" charset="0"/>
              </a:rPr>
              <a:t>ostream</a:t>
            </a:r>
            <a:r>
              <a:rPr lang="en-US" altLang="zh-CN" sz="2800" b="1" dirty="0">
                <a:solidFill>
                  <a:srgbClr val="7030A0"/>
                </a:solidFill>
                <a:latin typeface="Consolas" panose="020B0609020204030204" pitchFamily="49" charset="0"/>
              </a:rPr>
              <a:t>&amp; </a:t>
            </a:r>
            <a:r>
              <a:rPr lang="en-US" altLang="zh-CN" sz="2800" b="1" dirty="0">
                <a:latin typeface="Consolas" panose="020B0609020204030204" pitchFamily="49" charset="0"/>
              </a:rPr>
              <a:t>(*</a:t>
            </a:r>
            <a:r>
              <a:rPr lang="en-US" altLang="zh-CN" sz="2800" b="1" dirty="0" err="1">
                <a:latin typeface="Consolas" panose="020B0609020204030204" pitchFamily="49" charset="0"/>
              </a:rPr>
              <a:t>fn</a:t>
            </a:r>
            <a:r>
              <a:rPr lang="en-US" altLang="zh-CN" sz="2800" b="1" dirty="0">
                <a:latin typeface="Consolas" panose="020B0609020204030204" pitchFamily="49" charset="0"/>
              </a:rPr>
              <a:t>)(</a:t>
            </a:r>
            <a:r>
              <a:rPr lang="en-US" altLang="zh-CN" sz="2800" b="1" dirty="0" err="1">
                <a:solidFill>
                  <a:srgbClr val="0066CC"/>
                </a:solidFill>
                <a:latin typeface="Consolas" panose="020B0609020204030204" pitchFamily="49" charset="0"/>
              </a:rPr>
              <a:t>ostream</a:t>
            </a:r>
            <a:r>
              <a:rPr lang="en-US" altLang="zh-CN" sz="2800" b="1" dirty="0">
                <a:solidFill>
                  <a:srgbClr val="0066CC"/>
                </a:solidFill>
                <a:latin typeface="Consolas" panose="020B0609020204030204" pitchFamily="49" charset="0"/>
              </a:rPr>
              <a:t>&amp;</a:t>
            </a:r>
            <a:r>
              <a:rPr lang="en-US" altLang="zh-CN" sz="2800" b="1" dirty="0">
                <a:latin typeface="Consolas" panose="020B0609020204030204" pitchFamily="49" charset="0"/>
              </a:rPr>
              <a:t>)) {</a:t>
            </a:r>
          </a:p>
          <a:p>
            <a:r>
              <a:rPr lang="en-US" altLang="zh-CN" sz="2800" b="1" dirty="0">
                <a:latin typeface="Consolas" panose="020B0609020204030204" pitchFamily="49" charset="0"/>
              </a:rPr>
              <a:t>		</a:t>
            </a:r>
            <a:r>
              <a:rPr lang="en-US" altLang="zh-CN" sz="2800" b="1" dirty="0">
                <a:solidFill>
                  <a:srgbClr val="00B050"/>
                </a:solidFill>
                <a:latin typeface="Consolas" panose="020B0609020204030204" pitchFamily="49" charset="0"/>
              </a:rPr>
              <a:t>//</a:t>
            </a:r>
            <a:r>
              <a:rPr lang="zh-CN" altLang="en-US" sz="2800" b="1" dirty="0">
                <a:solidFill>
                  <a:srgbClr val="00B050"/>
                </a:solidFill>
                <a:latin typeface="Consolas" panose="020B0609020204030204" pitchFamily="49" charset="0"/>
              </a:rPr>
              <a:t>流運算子重載，函數指標作為參數</a:t>
            </a:r>
            <a:endParaRPr lang="en-US" altLang="zh-CN" sz="2800" b="1" dirty="0">
              <a:solidFill>
                <a:srgbClr val="00B050"/>
              </a:solidFill>
              <a:latin typeface="Consolas" panose="020B0609020204030204" pitchFamily="49" charset="0"/>
            </a:endParaRPr>
          </a:p>
          <a:p>
            <a:r>
              <a:rPr lang="en-US" altLang="zh-CN" sz="2800" b="1" dirty="0">
                <a:latin typeface="Consolas" panose="020B0609020204030204" pitchFamily="49" charset="0"/>
              </a:rPr>
              <a:t>	return </a:t>
            </a:r>
            <a:r>
              <a:rPr lang="en-US" altLang="zh-CN" sz="2800" b="1" dirty="0">
                <a:solidFill>
                  <a:srgbClr val="FF0000"/>
                </a:solidFill>
                <a:latin typeface="Consolas" panose="020B0609020204030204" pitchFamily="49" charset="0"/>
              </a:rPr>
              <a:t>(*</a:t>
            </a:r>
            <a:r>
              <a:rPr lang="en-US" altLang="zh-CN" sz="2800" b="1" dirty="0" err="1">
                <a:solidFill>
                  <a:srgbClr val="FF0000"/>
                </a:solidFill>
                <a:latin typeface="Consolas" panose="020B0609020204030204" pitchFamily="49" charset="0"/>
              </a:rPr>
              <a:t>fn</a:t>
            </a:r>
            <a:r>
              <a:rPr lang="en-US" altLang="zh-CN" sz="2800" b="1" dirty="0">
                <a:solidFill>
                  <a:srgbClr val="FF0000"/>
                </a:solidFill>
                <a:latin typeface="Consolas" panose="020B0609020204030204" pitchFamily="49" charset="0"/>
              </a:rPr>
              <a:t>)(*this);</a:t>
            </a:r>
          </a:p>
          <a:p>
            <a:r>
              <a:rPr lang="en-US" altLang="zh-CN" sz="2800" b="1" dirty="0">
                <a:latin typeface="Consolas" panose="020B0609020204030204" pitchFamily="49" charset="0"/>
              </a:rPr>
              <a:t>}</a:t>
            </a:r>
          </a:p>
          <a:p>
            <a:endParaRPr lang="zh-CN" altLang="en-US" sz="2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不能複製的</a:t>
            </a:r>
            <a:r>
              <a:rPr lang="en-US" altLang="zh-CN" dirty="0" err="1"/>
              <a:t>cout</a:t>
            </a:r>
            <a:endParaRPr lang="zh-CN" altLang="en-US" dirty="0"/>
          </a:p>
        </p:txBody>
      </p:sp>
      <p:sp>
        <p:nvSpPr>
          <p:cNvPr id="3" name="内容占位符 2"/>
          <p:cNvSpPr>
            <a:spLocks noGrp="1"/>
          </p:cNvSpPr>
          <p:nvPr>
            <p:ph idx="1"/>
          </p:nvPr>
        </p:nvSpPr>
        <p:spPr/>
        <p:txBody>
          <a:bodyPr/>
          <a:lstStyle/>
          <a:p>
            <a:r>
              <a:rPr lang="zh-CN" altLang="en-US" dirty="0"/>
              <a:t>注意重載流運算子的方式</a:t>
            </a:r>
            <a:endParaRPr lang="en-US" altLang="zh-CN" dirty="0"/>
          </a:p>
          <a:p>
            <a:pPr marL="457200" lvl="1" indent="0">
              <a:buNone/>
            </a:pPr>
            <a:r>
              <a:rPr lang="en-US" altLang="zh-CN" sz="2000" dirty="0" err="1">
                <a:solidFill>
                  <a:srgbClr val="FF0000"/>
                </a:solidFill>
              </a:rPr>
              <a:t>ostream</a:t>
            </a:r>
            <a:r>
              <a:rPr lang="en-US" altLang="zh-CN" sz="2000" dirty="0">
                <a:solidFill>
                  <a:srgbClr val="FF0000"/>
                </a:solidFill>
              </a:rPr>
              <a:t>&amp;</a:t>
            </a:r>
            <a:r>
              <a:rPr lang="en-US" altLang="zh-CN" sz="2000" dirty="0"/>
              <a:t> operator&lt;&lt;(</a:t>
            </a:r>
            <a:r>
              <a:rPr lang="en-US" altLang="zh-CN" sz="2000" dirty="0" err="1"/>
              <a:t>const</a:t>
            </a:r>
            <a:r>
              <a:rPr lang="en-US" altLang="zh-CN" sz="2000" dirty="0"/>
              <a:t> char &amp;c)</a:t>
            </a:r>
          </a:p>
          <a:p>
            <a:pPr marL="457200" lvl="1" indent="0">
              <a:buNone/>
            </a:pPr>
            <a:r>
              <a:rPr lang="en-US" altLang="zh-CN" sz="2000" dirty="0"/>
              <a:t>friend </a:t>
            </a:r>
            <a:r>
              <a:rPr lang="en-US" altLang="zh-CN" sz="2000" dirty="0" err="1">
                <a:solidFill>
                  <a:srgbClr val="FF0000"/>
                </a:solidFill>
              </a:rPr>
              <a:t>ostream</a:t>
            </a:r>
            <a:r>
              <a:rPr lang="en-US" altLang="zh-CN" sz="2000" dirty="0">
                <a:solidFill>
                  <a:srgbClr val="FF0000"/>
                </a:solidFill>
              </a:rPr>
              <a:t>&amp;</a:t>
            </a:r>
            <a:r>
              <a:rPr lang="en-US" altLang="zh-CN" sz="2000" dirty="0"/>
              <a:t> operator&lt;&lt;(</a:t>
            </a:r>
            <a:r>
              <a:rPr lang="en-US" altLang="zh-CN" sz="2000" dirty="0" err="1">
                <a:solidFill>
                  <a:srgbClr val="FF0000"/>
                </a:solidFill>
              </a:rPr>
              <a:t>ostream</a:t>
            </a:r>
            <a:r>
              <a:rPr lang="en-US" altLang="zh-CN" sz="2000" dirty="0">
                <a:solidFill>
                  <a:srgbClr val="FF0000"/>
                </a:solidFill>
              </a:rPr>
              <a:t>&amp; </a:t>
            </a:r>
            <a:r>
              <a:rPr lang="en-US" altLang="zh-CN" sz="2000" dirty="0" err="1"/>
              <a:t>os</a:t>
            </a:r>
            <a:r>
              <a:rPr lang="en-US" altLang="zh-CN" sz="2000" dirty="0"/>
              <a:t>, </a:t>
            </a:r>
            <a:r>
              <a:rPr lang="en-US" altLang="zh-CN" sz="2000" dirty="0" err="1"/>
              <a:t>MyClass</a:t>
            </a:r>
            <a:r>
              <a:rPr lang="en-US" altLang="zh-CN" sz="2000" dirty="0"/>
              <a:t> </a:t>
            </a:r>
            <a:r>
              <a:rPr lang="en-US" altLang="zh-CN" sz="2000" dirty="0" err="1"/>
              <a:t>obj</a:t>
            </a:r>
            <a:r>
              <a:rPr lang="en-US" altLang="zh-CN" sz="2000" dirty="0"/>
              <a:t>)</a:t>
            </a:r>
          </a:p>
          <a:p>
            <a:r>
              <a:rPr lang="zh-CN" altLang="en-US" dirty="0"/>
              <a:t>為什麼重載流運算子要返回引用？</a:t>
            </a:r>
            <a:endParaRPr lang="en-US" altLang="zh-CN" dirty="0"/>
          </a:p>
          <a:p>
            <a:pPr lvl="1"/>
            <a:r>
              <a:rPr lang="zh-CN" altLang="en-US" dirty="0">
                <a:solidFill>
                  <a:srgbClr val="FF0000"/>
                </a:solidFill>
              </a:rPr>
              <a:t>避免複製</a:t>
            </a:r>
            <a:endParaRPr lang="en-US" altLang="zh-CN" dirty="0">
              <a:solidFill>
                <a:srgbClr val="FF0000"/>
              </a:solidFill>
            </a:endParaRPr>
          </a:p>
          <a:p>
            <a:endParaRPr lang="en-US" altLang="zh-CN" dirty="0"/>
          </a:p>
          <a:p>
            <a:r>
              <a:rPr lang="zh-CN" altLang="en-US" dirty="0"/>
              <a:t>觀察</a:t>
            </a:r>
            <a:r>
              <a:rPr lang="en-US" altLang="zh-CN" dirty="0" err="1"/>
              <a:t>ostream</a:t>
            </a:r>
            <a:r>
              <a:rPr lang="zh-CN" altLang="en-US" dirty="0"/>
              <a:t>的複製構造函數</a:t>
            </a:r>
            <a:endParaRPr lang="en-US" altLang="zh-CN" dirty="0"/>
          </a:p>
          <a:p>
            <a:pPr lvl="1"/>
            <a:r>
              <a:rPr lang="en-US" altLang="zh-CN" dirty="0" err="1"/>
              <a:t>ostream</a:t>
            </a:r>
            <a:r>
              <a:rPr lang="en-US" altLang="zh-CN" dirty="0"/>
              <a:t>(</a:t>
            </a:r>
            <a:r>
              <a:rPr lang="en-US" altLang="zh-CN" dirty="0" err="1"/>
              <a:t>const</a:t>
            </a:r>
            <a:r>
              <a:rPr lang="en-US" altLang="zh-CN" dirty="0"/>
              <a:t> </a:t>
            </a:r>
            <a:r>
              <a:rPr lang="en-US" altLang="zh-CN" dirty="0" err="1"/>
              <a:t>ostream</a:t>
            </a:r>
            <a:r>
              <a:rPr lang="en-US" altLang="zh-CN" dirty="0"/>
              <a:t>&amp;) = </a:t>
            </a:r>
            <a:r>
              <a:rPr lang="en-US" altLang="zh-CN" dirty="0">
                <a:solidFill>
                  <a:srgbClr val="FF0000"/>
                </a:solidFill>
              </a:rPr>
              <a:t>delete</a:t>
            </a:r>
            <a:r>
              <a:rPr lang="en-US" altLang="zh-CN" dirty="0"/>
              <a:t>;</a:t>
            </a:r>
          </a:p>
          <a:p>
            <a:pPr lvl="1"/>
            <a:r>
              <a:rPr lang="en-US" altLang="zh-CN" dirty="0" err="1"/>
              <a:t>ostream</a:t>
            </a:r>
            <a:r>
              <a:rPr lang="en-US" altLang="zh-CN" dirty="0"/>
              <a:t>(</a:t>
            </a:r>
            <a:r>
              <a:rPr lang="en-US" altLang="zh-CN" dirty="0" err="1"/>
              <a:t>ostream</a:t>
            </a:r>
            <a:r>
              <a:rPr lang="en-US" altLang="zh-CN" dirty="0"/>
              <a:t>&amp;&amp; x);</a:t>
            </a:r>
          </a:p>
          <a:p>
            <a:pPr lvl="1"/>
            <a:r>
              <a:rPr lang="zh-CN" altLang="en-US" dirty="0">
                <a:solidFill>
                  <a:srgbClr val="FF0000"/>
                </a:solidFill>
              </a:rPr>
              <a:t>禁止複製、只允許移動</a:t>
            </a:r>
            <a:endParaRPr lang="en-US" altLang="zh-CN" dirty="0">
              <a:solidFill>
                <a:srgbClr val="FF0000"/>
              </a:solidFill>
            </a:endParaRPr>
          </a:p>
          <a:p>
            <a:pPr lvl="1"/>
            <a:r>
              <a:rPr lang="zh-CN" altLang="en-US" dirty="0"/>
              <a:t>僅使用</a:t>
            </a:r>
            <a:r>
              <a:rPr lang="en-US" altLang="zh-CN" dirty="0" err="1"/>
              <a:t>cout</a:t>
            </a:r>
            <a:r>
              <a:rPr lang="zh-CN" altLang="en-US" dirty="0"/>
              <a:t>一個全域物件</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不能複製的</a:t>
            </a:r>
            <a:r>
              <a:rPr lang="en-US" altLang="zh-CN" dirty="0" err="1"/>
              <a:t>cout</a:t>
            </a:r>
            <a:endParaRPr lang="zh-CN" altLang="en-US" dirty="0"/>
          </a:p>
        </p:txBody>
      </p:sp>
      <p:sp>
        <p:nvSpPr>
          <p:cNvPr id="3" name="内容占位符 2"/>
          <p:cNvSpPr>
            <a:spLocks noGrp="1"/>
          </p:cNvSpPr>
          <p:nvPr>
            <p:ph idx="1"/>
          </p:nvPr>
        </p:nvSpPr>
        <p:spPr/>
        <p:txBody>
          <a:bodyPr/>
          <a:lstStyle/>
          <a:p>
            <a:r>
              <a:rPr lang="zh-CN" altLang="en-US" dirty="0"/>
              <a:t>為什麼只能使用一個物件？</a:t>
            </a:r>
            <a:endParaRPr lang="en-US" altLang="zh-CN" dirty="0"/>
          </a:p>
          <a:p>
            <a:pPr lvl="1"/>
            <a:r>
              <a:rPr lang="zh-CN" altLang="en-US" dirty="0"/>
              <a:t>減少複製開銷</a:t>
            </a:r>
            <a:endParaRPr lang="en-US" altLang="zh-CN" dirty="0"/>
          </a:p>
          <a:p>
            <a:pPr lvl="1"/>
            <a:r>
              <a:rPr lang="zh-CN" altLang="en-US" dirty="0"/>
              <a:t>一個物件對應一個標準輸出，符合</a:t>
            </a:r>
            <a:r>
              <a:rPr lang="en-US" altLang="zh-CN" dirty="0"/>
              <a:t>OOP</a:t>
            </a:r>
            <a:r>
              <a:rPr lang="zh-CN" altLang="en-US" dirty="0"/>
              <a:t>思想</a:t>
            </a:r>
            <a:endParaRPr lang="en-US" altLang="zh-CN" dirty="0"/>
          </a:p>
          <a:p>
            <a:pPr lvl="1"/>
            <a:r>
              <a:rPr lang="zh-CN" altLang="en-US" dirty="0"/>
              <a:t>多個物件之間</a:t>
            </a:r>
            <a:r>
              <a:rPr lang="zh-CN" altLang="en-US" dirty="0">
                <a:solidFill>
                  <a:srgbClr val="FF0000"/>
                </a:solidFill>
              </a:rPr>
              <a:t>無法同步輸出狀態</a:t>
            </a:r>
            <a:endParaRPr lang="en-US" altLang="zh-CN" dirty="0">
              <a:solidFill>
                <a:srgbClr val="FF0000"/>
              </a:solidFill>
            </a:endParaRPr>
          </a:p>
          <a:p>
            <a:endParaRPr lang="en-US" altLang="zh-CN" dirty="0"/>
          </a:p>
          <a:p>
            <a:r>
              <a:rPr lang="zh-CN" altLang="en-US" dirty="0"/>
              <a:t>是否能做得更好？</a:t>
            </a:r>
            <a:endParaRPr lang="en-US" altLang="zh-CN" dirty="0"/>
          </a:p>
          <a:p>
            <a:pPr lvl="1"/>
            <a:r>
              <a:rPr lang="zh-CN" altLang="en-US" dirty="0"/>
              <a:t>全域物件往往引入初始化順序問題</a:t>
            </a:r>
            <a:endParaRPr lang="en-US" altLang="zh-CN" dirty="0"/>
          </a:p>
          <a:p>
            <a:pPr lvl="1"/>
            <a:r>
              <a:rPr lang="zh-CN" altLang="en-US" dirty="0"/>
              <a:t>單件模式（</a:t>
            </a:r>
            <a:r>
              <a:rPr lang="en-US" altLang="zh-CN" dirty="0"/>
              <a:t>Singleton Pattern</a:t>
            </a:r>
            <a:r>
              <a:rPr lang="zh-CN" altLang="en-US" dirty="0"/>
              <a:t>）</a:t>
            </a:r>
            <a:endParaRPr lang="en-US" altLang="zh-CN" dirty="0"/>
          </a:p>
          <a:p>
            <a:pPr lvl="1"/>
            <a:r>
              <a:rPr lang="zh-CN" altLang="en-US" dirty="0"/>
              <a:t>在之後的設計模式中會介紹</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23</a:t>
            </a:fld>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a:t>24</a:t>
            </a:fld>
            <a:endParaRPr lang="en-US" altLang="zh-CN" dirty="0"/>
          </a:p>
        </p:txBody>
      </p:sp>
      <p:sp>
        <p:nvSpPr>
          <p:cNvPr id="6" name="文本框 5"/>
          <p:cNvSpPr txBox="1"/>
          <p:nvPr>
            <p:custDataLst>
              <p:tags r:id="rId2"/>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zh-CN" sz="2600" b="1" dirty="0">
                <a:solidFill>
                  <a:srgbClr val="000000"/>
                </a:solidFill>
                <a:latin typeface="微软雅黑" panose="020B0503020204020204" pitchFamily="34" charset="-122"/>
                <a:ea typeface="微软雅黑" panose="020B0503020204020204" pitchFamily="34" charset="-122"/>
              </a:rPr>
              <a:t>下列說法正確的是</a:t>
            </a:r>
          </a:p>
        </p:txBody>
      </p:sp>
      <p:sp>
        <p:nvSpPr>
          <p:cNvPr id="7" name="文本框 6"/>
          <p:cNvSpPr txBox="1"/>
          <p:nvPr>
            <p:custDataLst>
              <p:tags r:id="rId3"/>
            </p:custDataLst>
          </p:nvPr>
        </p:nvSpPr>
        <p:spPr>
          <a:xfrm>
            <a:off x="1828800" y="2785745"/>
            <a:ext cx="6559624" cy="642620"/>
          </a:xfrm>
          <a:prstGeom prst="rect">
            <a:avLst/>
          </a:prstGeom>
          <a:noFill/>
        </p:spPr>
        <p:txBody>
          <a:bodyPr wrap="square" rtlCol="0" anchor="ctr" anchorCtr="0">
            <a:noAutofit/>
          </a:bodyPr>
          <a:lstStyle/>
          <a:p>
            <a:pPr lvl="0" algn="l">
              <a:buNone/>
            </a:pPr>
            <a:r>
              <a:rPr lang="zh-CN" altLang="en-US" sz="2400" b="1" dirty="0">
                <a:solidFill>
                  <a:srgbClr val="000000"/>
                </a:solidFill>
                <a:latin typeface="微软雅黑" panose="020B0503020204020204" pitchFamily="34" charset="-122"/>
                <a:ea typeface="微软雅黑" panose="020B0503020204020204" pitchFamily="34" charset="-122"/>
                <a:sym typeface="+mn-ea"/>
              </a:rPr>
              <a:t>流輸出運算子</a:t>
            </a:r>
            <a:r>
              <a:rPr lang="en-US" altLang="zh-CN" sz="2400" b="1" dirty="0">
                <a:solidFill>
                  <a:srgbClr val="000000"/>
                </a:solidFill>
                <a:latin typeface="微软雅黑" panose="020B0503020204020204" pitchFamily="34" charset="-122"/>
                <a:ea typeface="微软雅黑" panose="020B0503020204020204" pitchFamily="34" charset="-122"/>
                <a:sym typeface="+mn-ea"/>
              </a:rPr>
              <a:t>&lt;&lt;</a:t>
            </a:r>
            <a:r>
              <a:rPr lang="zh-CN" altLang="en-US" sz="2400" b="1" dirty="0">
                <a:solidFill>
                  <a:srgbClr val="000000"/>
                </a:solidFill>
                <a:latin typeface="微软雅黑" panose="020B0503020204020204" pitchFamily="34" charset="-122"/>
                <a:ea typeface="微软雅黑" panose="020B0503020204020204" pitchFamily="34" charset="-122"/>
                <a:sym typeface="+mn-ea"/>
              </a:rPr>
              <a:t>的兩個參數分別是</a:t>
            </a:r>
            <a:r>
              <a:rPr lang="en-US" altLang="zh-CN" sz="2400" b="1" dirty="0">
                <a:solidFill>
                  <a:srgbClr val="000000"/>
                </a:solidFill>
                <a:latin typeface="微软雅黑" panose="020B0503020204020204" pitchFamily="34" charset="-122"/>
                <a:ea typeface="微软雅黑" panose="020B0503020204020204" pitchFamily="34" charset="-122"/>
                <a:sym typeface="+mn-ea"/>
              </a:rPr>
              <a:t>o</a:t>
            </a:r>
            <a:r>
              <a:rPr lang="zh-CN" altLang="en-US" sz="2400" b="1" dirty="0">
                <a:solidFill>
                  <a:srgbClr val="000000"/>
                </a:solidFill>
                <a:latin typeface="微软雅黑" panose="020B0503020204020204" pitchFamily="34" charset="-122"/>
                <a:ea typeface="微软雅黑" panose="020B0503020204020204" pitchFamily="34" charset="-122"/>
                <a:sym typeface="+mn-ea"/>
              </a:rPr>
              <a:t>stream</a:t>
            </a:r>
            <a:r>
              <a:rPr lang="en-US" altLang="zh-CN" sz="2400" b="1" dirty="0">
                <a:solidFill>
                  <a:srgbClr val="000000"/>
                </a:solidFill>
                <a:latin typeface="微软雅黑" panose="020B0503020204020204" pitchFamily="34" charset="-122"/>
                <a:ea typeface="微软雅黑" panose="020B0503020204020204" pitchFamily="34" charset="-122"/>
                <a:sym typeface="+mn-ea"/>
              </a:rPr>
              <a:t>&amp;</a:t>
            </a:r>
            <a:r>
              <a:rPr lang="zh-CN" altLang="en-US" sz="2400" b="1" dirty="0">
                <a:solidFill>
                  <a:srgbClr val="000000"/>
                </a:solidFill>
                <a:latin typeface="微软雅黑" panose="020B0503020204020204" pitchFamily="34" charset="-122"/>
                <a:ea typeface="微软雅黑" panose="020B0503020204020204" pitchFamily="34" charset="-122"/>
                <a:sym typeface="+mn-ea"/>
              </a:rPr>
              <a:t>和</a:t>
            </a:r>
            <a:r>
              <a:rPr lang="en-US" altLang="zh-CN" sz="2400" b="1" dirty="0">
                <a:solidFill>
                  <a:srgbClr val="000000"/>
                </a:solidFill>
                <a:latin typeface="微软雅黑" panose="020B0503020204020204" pitchFamily="34" charset="-122"/>
                <a:ea typeface="微软雅黑" panose="020B0503020204020204" pitchFamily="34" charset="-122"/>
                <a:sym typeface="+mn-ea"/>
              </a:rPr>
              <a:t>T&amp;</a:t>
            </a:r>
            <a:r>
              <a:rPr lang="zh-CN" altLang="en-US" sz="2400" b="1" dirty="0">
                <a:solidFill>
                  <a:srgbClr val="000000"/>
                </a:solidFill>
                <a:latin typeface="微软雅黑" panose="020B0503020204020204" pitchFamily="34" charset="-122"/>
                <a:ea typeface="微软雅黑" panose="020B0503020204020204" pitchFamily="34" charset="-122"/>
                <a:sym typeface="+mn-ea"/>
              </a:rPr>
              <a:t>，其中第二個參數必須為引用。</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4"/>
            </p:custDataLst>
          </p:nvPr>
        </p:nvSpPr>
        <p:spPr>
          <a:xfrm>
            <a:off x="1828800" y="3642995"/>
            <a:ext cx="6400800" cy="642620"/>
          </a:xfrm>
          <a:prstGeom prst="rect">
            <a:avLst/>
          </a:prstGeom>
          <a:noFill/>
        </p:spPr>
        <p:txBody>
          <a:bodyPr wrap="square" rtlCol="0" anchor="ctr" anchorCtr="0">
            <a:noAutofit/>
          </a:bodyPr>
          <a:lstStyle/>
          <a:p>
            <a:pPr lvl="0" algn="l">
              <a:buClrTx/>
              <a:buSzTx/>
              <a:buFontTx/>
            </a:pPr>
            <a:r>
              <a:rPr lang="en-US" altLang="zh-CN" sz="2600" b="1" dirty="0" err="1">
                <a:solidFill>
                  <a:srgbClr val="000000"/>
                </a:solidFill>
                <a:latin typeface="微软雅黑" panose="020B0503020204020204" pitchFamily="34" charset="-122"/>
                <a:ea typeface="微软雅黑" panose="020B0503020204020204" pitchFamily="34" charset="-122"/>
                <a:sym typeface="+mn-ea"/>
              </a:rPr>
              <a:t>cin</a:t>
            </a:r>
            <a:r>
              <a:rPr lang="zh-CN" altLang="en-US" sz="2600" b="1" dirty="0">
                <a:solidFill>
                  <a:srgbClr val="000000"/>
                </a:solidFill>
                <a:latin typeface="微软雅黑" panose="020B0503020204020204" pitchFamily="34" charset="-122"/>
                <a:ea typeface="微软雅黑" panose="020B0503020204020204" pitchFamily="34" charset="-122"/>
                <a:sym typeface="+mn-ea"/>
              </a:rPr>
              <a:t>和</a:t>
            </a:r>
            <a:r>
              <a:rPr lang="en-US" altLang="zh-CN" sz="2600" b="1" dirty="0" err="1">
                <a:solidFill>
                  <a:srgbClr val="000000"/>
                </a:solidFill>
                <a:latin typeface="微软雅黑" panose="020B0503020204020204" pitchFamily="34" charset="-122"/>
                <a:ea typeface="微软雅黑" panose="020B0503020204020204" pitchFamily="34" charset="-122"/>
                <a:sym typeface="+mn-ea"/>
              </a:rPr>
              <a:t>cout</a:t>
            </a:r>
            <a:r>
              <a:rPr lang="zh-CN" altLang="en-US" sz="2600" b="1" dirty="0">
                <a:solidFill>
                  <a:srgbClr val="000000"/>
                </a:solidFill>
                <a:latin typeface="微软雅黑" panose="020B0503020204020204" pitchFamily="34" charset="-122"/>
                <a:ea typeface="微软雅黑" panose="020B0503020204020204" pitchFamily="34" charset="-122"/>
                <a:sym typeface="+mn-ea"/>
              </a:rPr>
              <a:t>是類，而不是對象</a:t>
            </a:r>
          </a:p>
        </p:txBody>
      </p:sp>
      <p:sp>
        <p:nvSpPr>
          <p:cNvPr id="9" name="文本框 8"/>
          <p:cNvSpPr txBox="1"/>
          <p:nvPr>
            <p:custDataLst>
              <p:tags r:id="rId5"/>
            </p:custDataLst>
          </p:nvPr>
        </p:nvSpPr>
        <p:spPr>
          <a:xfrm>
            <a:off x="1828800" y="4500245"/>
            <a:ext cx="6686550" cy="642620"/>
          </a:xfrm>
          <a:prstGeom prst="rect">
            <a:avLst/>
          </a:prstGeom>
          <a:noFill/>
        </p:spPr>
        <p:txBody>
          <a:bodyPr wrap="square" rtlCol="0" anchor="ctr" anchorCtr="0">
            <a:noAutofit/>
          </a:bodyPr>
          <a:lstStyle/>
          <a:p>
            <a:pPr lvl="0"/>
            <a:r>
              <a:rPr lang="zh-CN" altLang="en-US" sz="2600" b="1" dirty="0">
                <a:solidFill>
                  <a:srgbClr val="000000"/>
                </a:solidFill>
                <a:latin typeface="微软雅黑" panose="020B0503020204020204" pitchFamily="34" charset="-122"/>
                <a:ea typeface="微软雅黑" panose="020B0503020204020204" pitchFamily="34" charset="-122"/>
                <a:sym typeface="+mn-ea"/>
              </a:rPr>
              <a:t>重載流運算子要返回引用的原因是避免複製</a:t>
            </a:r>
          </a:p>
        </p:txBody>
      </p:sp>
      <p:sp>
        <p:nvSpPr>
          <p:cNvPr id="10" name="文本框 9"/>
          <p:cNvSpPr txBox="1"/>
          <p:nvPr>
            <p:custDataLst>
              <p:tags r:id="rId6"/>
            </p:custDataLst>
          </p:nvPr>
        </p:nvSpPr>
        <p:spPr>
          <a:xfrm>
            <a:off x="1828800" y="5357495"/>
            <a:ext cx="6400800" cy="642620"/>
          </a:xfrm>
          <a:prstGeom prst="rect">
            <a:avLst/>
          </a:prstGeom>
          <a:noFill/>
        </p:spPr>
        <p:txBody>
          <a:bodyPr wrap="square" rtlCol="0" anchor="ctr" anchorCtr="0">
            <a:noAutofit/>
          </a:bodyPr>
          <a:lstStyle/>
          <a:p>
            <a:pPr lvl="0" algn="l">
              <a:buClrTx/>
              <a:buSzTx/>
              <a:buFontTx/>
            </a:pPr>
            <a:r>
              <a:rPr lang="zh-CN" altLang="en-US" sz="2600" b="1" dirty="0">
                <a:solidFill>
                  <a:srgbClr val="000000"/>
                </a:solidFill>
                <a:latin typeface="微软雅黑" panose="020B0503020204020204" pitchFamily="34" charset="-122"/>
                <a:ea typeface="微软雅黑" panose="020B0503020204020204" pitchFamily="34" charset="-122"/>
                <a:sym typeface="+mn-ea"/>
              </a:rPr>
              <a:t>流操縱運算元endl等同於輸出'\n'，沒有其他作用</a:t>
            </a:r>
          </a:p>
        </p:txBody>
      </p:sp>
      <p:sp>
        <p:nvSpPr>
          <p:cNvPr id="11" name="椭圆 10"/>
          <p:cNvSpPr>
            <a:spLocks noChangeAspect="1"/>
          </p:cNvSpPr>
          <p:nvPr>
            <p:custDataLst>
              <p:tags r:id="rId7"/>
            </p:custDataLst>
          </p:nvPr>
        </p:nvSpPr>
        <p:spPr>
          <a:xfrm>
            <a:off x="1114425" y="284988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A</a:t>
            </a:r>
          </a:p>
        </p:txBody>
      </p:sp>
      <p:sp>
        <p:nvSpPr>
          <p:cNvPr id="12" name="椭圆 11"/>
          <p:cNvSpPr>
            <a:spLocks noChangeAspect="1"/>
          </p:cNvSpPr>
          <p:nvPr>
            <p:custDataLst>
              <p:tags r:id="rId8"/>
            </p:custDataLst>
          </p:nvPr>
        </p:nvSpPr>
        <p:spPr>
          <a:xfrm>
            <a:off x="1114425" y="37071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B</a:t>
            </a:r>
          </a:p>
        </p:txBody>
      </p:sp>
      <p:sp>
        <p:nvSpPr>
          <p:cNvPr id="13" name="椭圆 12"/>
          <p:cNvSpPr>
            <a:spLocks noChangeAspect="1"/>
          </p:cNvSpPr>
          <p:nvPr>
            <p:custDataLst>
              <p:tags r:id="rId9"/>
            </p:custDataLst>
          </p:nvPr>
        </p:nvSpPr>
        <p:spPr>
          <a:xfrm>
            <a:off x="1114425" y="4564380"/>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C</a:t>
            </a:r>
          </a:p>
        </p:txBody>
      </p:sp>
      <p:sp>
        <p:nvSpPr>
          <p:cNvPr id="14" name="椭圆 13"/>
          <p:cNvSpPr>
            <a:spLocks noChangeAspect="1"/>
          </p:cNvSpPr>
          <p:nvPr>
            <p:custDataLst>
              <p:tags r:id="rId10"/>
            </p:custDataLst>
          </p:nvPr>
        </p:nvSpPr>
        <p:spPr>
          <a:xfrm>
            <a:off x="1114425" y="542163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D</a:t>
            </a:r>
          </a:p>
        </p:txBody>
      </p:sp>
      <p:sp>
        <p:nvSpPr>
          <p:cNvPr id="15" name="圆角矩形 14"/>
          <p:cNvSpPr/>
          <p:nvPr>
            <p:custDataLst>
              <p:tags r:id="rId11"/>
            </p:custDataLst>
          </p:nvPr>
        </p:nvSpPr>
        <p:spPr>
          <a:xfrm>
            <a:off x="61722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提交</a:t>
            </a:r>
          </a:p>
        </p:txBody>
      </p:sp>
      <p:sp>
        <p:nvSpPr>
          <p:cNvPr id="2" name="矩形 1"/>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4" name="文本框 23"/>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可為此題添加文本、圖片、公式等解析，且需將內容全部放在本區域內。正常使用需</a:t>
            </a:r>
            <a:r>
              <a:rPr lang="en-US" altLang="zh-CN"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p>
        </p:txBody>
      </p:sp>
      <p:sp>
        <p:nvSpPr>
          <p:cNvPr id="25" name="文本框 24"/>
          <p:cNvSpPr txBox="1"/>
          <p:nvPr>
            <p:custDataLst>
              <p:tags r:id="rId14"/>
            </p:custDataLst>
          </p:nvPr>
        </p:nvSpPr>
        <p:spPr>
          <a:xfrm>
            <a:off x="9525000" y="1270000"/>
            <a:ext cx="3829895" cy="2862322"/>
          </a:xfrm>
          <a:prstGeom prst="rect">
            <a:avLst/>
          </a:prstGeom>
          <a:noFill/>
        </p:spPr>
        <p:txBody>
          <a:bodyPr vert="horz" wrap="none" rtlCol="0" anchor="t" anchorCtr="0">
            <a:spAutoFit/>
          </a:bodyPr>
          <a:lstStyle/>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 </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第二個參數可以是，</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T&amp;</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const 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const T &amp;</a:t>
            </a:r>
          </a:p>
          <a:p>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 </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cin</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istream</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類的對象</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cout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ostream</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類的對象</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 </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endl</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還會對</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cout</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調用</a:t>
            </a:r>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flush</a:t>
            </a:r>
          </a:p>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函數</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3" name="组合 22"/>
          <p:cNvGrpSpPr/>
          <p:nvPr>
            <p:custDataLst>
              <p:tags r:id="rId15"/>
            </p:custDataLst>
          </p:nvPr>
        </p:nvGrpSpPr>
        <p:grpSpPr>
          <a:xfrm>
            <a:off x="9537700" y="0"/>
            <a:ext cx="3815080" cy="647700"/>
            <a:chOff x="9537700" y="0"/>
            <a:chExt cx="3815080" cy="647700"/>
          </a:xfrm>
        </p:grpSpPr>
        <p:sp>
          <p:nvSpPr>
            <p:cNvPr id="3" name="RemarkBack"/>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Block"/>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markTitleText"/>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sp>
        <p:nvSpPr>
          <p:cNvPr id="26" name="RemarkBack"/>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markBlock"/>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nvGrpSpPr>
          <p:cNvPr id="20" name="组合 19"/>
          <p:cNvGrpSpPr/>
          <p:nvPr>
            <p:custDataLst>
              <p:tags r:id="rId19"/>
            </p:custDataLst>
          </p:nvPr>
        </p:nvGrpSpPr>
        <p:grpSpPr>
          <a:xfrm>
            <a:off x="0" y="0"/>
            <a:ext cx="9144000" cy="635000"/>
            <a:chOff x="0" y="0"/>
            <a:chExt cx="14400" cy="1000"/>
          </a:xfrm>
        </p:grpSpPr>
        <p:sp>
          <p:nvSpPr>
            <p:cNvPr id="16" name="TitleBackground"/>
            <p:cNvSpPr/>
            <p:nvPr>
              <p:custDataLst>
                <p:tags r:id="rId21"/>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22"/>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23"/>
              </p:custDataLst>
            </p:nvPr>
          </p:nvSpPr>
          <p:spPr>
            <a:xfrm>
              <a:off x="400" y="0"/>
              <a:ext cx="3000" cy="1000"/>
            </a:xfrm>
            <a:prstGeom prst="rect">
              <a:avLst/>
            </a:prstGeom>
            <a:noFill/>
          </p:spPr>
          <p:txBody>
            <a:bodyPr wrap="none" rtlCol="0" anchor="ctr" anchorCtr="0">
              <a:noAutofit/>
            </a:bodyPr>
            <a:lstStyle/>
            <a:p>
              <a:pPr lvl="0" algn="l">
                <a:buNone/>
              </a:pPr>
              <a:r>
                <a:rPr lang="zh-CN" altLang="en-US" sz="2600" b="1" dirty="0">
                  <a:solidFill>
                    <a:srgbClr val="000000"/>
                  </a:solidFill>
                  <a:latin typeface="微软雅黑" panose="020B0503020204020204" pitchFamily="34" charset="-122"/>
                  <a:ea typeface="微软雅黑" panose="020B0503020204020204" pitchFamily="34" charset="-122"/>
                </a:rPr>
                <a:t>單選題</a:t>
              </a:r>
            </a:p>
          </p:txBody>
        </p:sp>
        <p:sp>
          <p:nvSpPr>
            <p:cNvPr id="19" name="TipText"/>
            <p:cNvSpPr txBox="1"/>
            <p:nvPr>
              <p:custDataLst>
                <p:tags r:id="rId24"/>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b="1" dirty="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p>
          </p:txBody>
        </p:sp>
      </p:grpSp>
      <p:pic>
        <p:nvPicPr>
          <p:cNvPr id="5" name="图片 4" descr="tmpB6B"/>
          <p:cNvPicPr>
            <a:picLocks noChangeAspect="1"/>
          </p:cNvPicPr>
          <p:nvPr>
            <p:custDataLst>
              <p:tags r:id="rId20"/>
            </p:custDataLst>
          </p:nvPr>
        </p:nvPicPr>
        <p:blipFill>
          <a:blip r:embed="rId29"/>
          <a:stretch>
            <a:fillRect/>
          </a:stretch>
        </p:blipFill>
        <p:spPr>
          <a:xfrm>
            <a:off x="7594600" y="63500"/>
            <a:ext cx="1422400" cy="508000"/>
          </a:xfrm>
          <a:prstGeom prst="rect">
            <a:avLst/>
          </a:prstGeom>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檔輸入輸出流</a:t>
            </a:r>
          </a:p>
        </p:txBody>
      </p:sp>
      <p:sp>
        <p:nvSpPr>
          <p:cNvPr id="3" name="内容占位符 2"/>
          <p:cNvSpPr>
            <a:spLocks noGrp="1"/>
          </p:cNvSpPr>
          <p:nvPr>
            <p:ph idx="1"/>
          </p:nvPr>
        </p:nvSpPr>
        <p:spPr>
          <a:xfrm>
            <a:off x="587474" y="1432695"/>
            <a:ext cx="8377014" cy="5112568"/>
          </a:xfrm>
        </p:spPr>
        <p:txBody>
          <a:bodyPr/>
          <a:lstStyle/>
          <a:p>
            <a:r>
              <a:rPr lang="zh-CN" altLang="en-US" dirty="0"/>
              <a:t>以檔輸入流作為例子</a:t>
            </a:r>
            <a:endParaRPr lang="en-US" altLang="zh-CN" dirty="0"/>
          </a:p>
          <a:p>
            <a:r>
              <a:rPr lang="en-US" altLang="zh-CN" dirty="0" err="1"/>
              <a:t>ifstream</a:t>
            </a:r>
            <a:r>
              <a:rPr lang="zh-CN" altLang="en-US" dirty="0"/>
              <a:t>是</a:t>
            </a:r>
            <a:r>
              <a:rPr lang="en-US" altLang="zh-CN" dirty="0" err="1"/>
              <a:t>istream</a:t>
            </a:r>
            <a:r>
              <a:rPr lang="zh-CN" altLang="en-US" dirty="0"/>
              <a:t>的子類</a:t>
            </a:r>
            <a:endParaRPr lang="en-US" altLang="zh-CN" dirty="0"/>
          </a:p>
          <a:p>
            <a:r>
              <a:rPr lang="zh-CN" altLang="en-US" dirty="0"/>
              <a:t>功能是從檔中讀入資料</a:t>
            </a:r>
            <a:endParaRPr lang="en-US" altLang="zh-CN" dirty="0"/>
          </a:p>
          <a:p>
            <a:endParaRPr lang="en-US" altLang="zh-CN" dirty="0"/>
          </a:p>
          <a:p>
            <a:r>
              <a:rPr lang="zh-CN" altLang="en-US" dirty="0"/>
              <a:t>打開文件</a:t>
            </a:r>
            <a:endParaRPr lang="en-US" altLang="zh-CN" dirty="0"/>
          </a:p>
          <a:p>
            <a:pPr lvl="1"/>
            <a:r>
              <a:rPr lang="en-US" altLang="zh-CN" dirty="0" err="1"/>
              <a:t>ifstream</a:t>
            </a:r>
            <a:r>
              <a:rPr lang="en-US" altLang="zh-CN" dirty="0"/>
              <a:t> ifs("input.txt");</a:t>
            </a:r>
          </a:p>
          <a:p>
            <a:pPr lvl="1"/>
            <a:r>
              <a:rPr lang="en-US" altLang="zh-CN" dirty="0" err="1"/>
              <a:t>ifstream</a:t>
            </a:r>
            <a:r>
              <a:rPr lang="en-US" altLang="zh-CN" dirty="0"/>
              <a:t> ifs("</a:t>
            </a:r>
            <a:r>
              <a:rPr lang="en-US" altLang="zh-CN" dirty="0" err="1"/>
              <a:t>binary.bin</a:t>
            </a:r>
            <a:r>
              <a:rPr lang="en-US" altLang="zh-CN" dirty="0"/>
              <a:t>", </a:t>
            </a:r>
            <a:r>
              <a:rPr lang="en-US" altLang="zh-CN" dirty="0" err="1"/>
              <a:t>ifstream</a:t>
            </a:r>
            <a:r>
              <a:rPr lang="en-US" altLang="zh-CN" dirty="0"/>
              <a:t>::binary);</a:t>
            </a:r>
            <a:br>
              <a:rPr lang="en-US" altLang="zh-CN" dirty="0"/>
            </a:br>
            <a:r>
              <a:rPr lang="en-US" altLang="zh-CN" dirty="0">
                <a:solidFill>
                  <a:srgbClr val="008000"/>
                </a:solidFill>
              </a:rPr>
              <a:t>//</a:t>
            </a:r>
            <a:r>
              <a:rPr lang="zh-CN" altLang="en-US" dirty="0">
                <a:solidFill>
                  <a:srgbClr val="008000"/>
                </a:solidFill>
              </a:rPr>
              <a:t>以二進位形式打開檔</a:t>
            </a:r>
            <a:endParaRPr lang="en-US" altLang="zh-CN" dirty="0">
              <a:solidFill>
                <a:srgbClr val="008000"/>
              </a:solidFill>
            </a:endParaRPr>
          </a:p>
          <a:p>
            <a:pPr lvl="1"/>
            <a:r>
              <a:rPr lang="en-US" altLang="zh-CN" dirty="0" err="1"/>
              <a:t>ifstream</a:t>
            </a:r>
            <a:r>
              <a:rPr lang="en-US" altLang="zh-CN" dirty="0"/>
              <a:t> ifs;</a:t>
            </a:r>
            <a:br>
              <a:rPr lang="en-US" altLang="zh-CN" dirty="0"/>
            </a:br>
            <a:r>
              <a:rPr lang="en-US" altLang="zh-CN" dirty="0" err="1"/>
              <a:t>ifs.open</a:t>
            </a:r>
            <a:r>
              <a:rPr lang="en-US" altLang="zh-CN" dirty="0"/>
              <a:t>("file")</a:t>
            </a:r>
            <a:br>
              <a:rPr lang="en-US" altLang="zh-CN" dirty="0"/>
            </a:br>
            <a:r>
              <a:rPr lang="en-US" altLang="zh-CN" dirty="0">
                <a:solidFill>
                  <a:srgbClr val="008000"/>
                </a:solidFill>
              </a:rPr>
              <a:t>//do something</a:t>
            </a:r>
            <a:br>
              <a:rPr lang="en-US" altLang="zh-CN" dirty="0"/>
            </a:br>
            <a:r>
              <a:rPr lang="en-US" altLang="zh-CN" dirty="0" err="1"/>
              <a:t>ifs.close</a:t>
            </a:r>
            <a:r>
              <a:rPr lang="en-US" altLang="zh-CN" dirty="0"/>
              <a:t>()</a:t>
            </a:r>
          </a:p>
          <a:p>
            <a:pPr lvl="1"/>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25</a:t>
            </a:fld>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99392"/>
            <a:ext cx="7886700" cy="1325563"/>
          </a:xfrm>
        </p:spPr>
        <p:txBody>
          <a:bodyPr/>
          <a:lstStyle/>
          <a:p>
            <a:pPr algn="r"/>
            <a:r>
              <a:rPr lang="zh-CN" altLang="en-US" dirty="0"/>
              <a:t>讀入示例</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26</a:t>
            </a:fld>
            <a:endParaRPr lang="en-US" altLang="zh-CN" dirty="0"/>
          </a:p>
        </p:txBody>
      </p:sp>
      <p:sp>
        <p:nvSpPr>
          <p:cNvPr id="5" name="文本框 4"/>
          <p:cNvSpPr txBox="1"/>
          <p:nvPr/>
        </p:nvSpPr>
        <p:spPr>
          <a:xfrm>
            <a:off x="526864" y="563389"/>
            <a:ext cx="8424936" cy="6247864"/>
          </a:xfrm>
          <a:prstGeom prst="rect">
            <a:avLst/>
          </a:prstGeom>
          <a:noFill/>
        </p:spPr>
        <p:txBody>
          <a:bodyPr wrap="square" rtlCol="0">
            <a:spAutoFit/>
          </a:bodyPr>
          <a:lstStyle/>
          <a:p>
            <a:r>
              <a:rPr lang="en-US" altLang="zh-CN" sz="1600" b="1" dirty="0">
                <a:latin typeface="Consolas" panose="020B0609020204030204" pitchFamily="49" charset="0"/>
              </a:rPr>
              <a:t>#include &lt;iostream&gt;</a:t>
            </a:r>
          </a:p>
          <a:p>
            <a:r>
              <a:rPr lang="en-US" altLang="zh-CN" sz="1600" b="1" dirty="0">
                <a:latin typeface="Consolas" panose="020B0609020204030204" pitchFamily="49" charset="0"/>
              </a:rPr>
              <a:t>#include &lt;string&gt;</a:t>
            </a:r>
          </a:p>
          <a:p>
            <a:r>
              <a:rPr lang="en-US" altLang="zh-CN" sz="1600" b="1" dirty="0">
                <a:latin typeface="Consolas" panose="020B0609020204030204" pitchFamily="49" charset="0"/>
              </a:rPr>
              <a:t>#include &lt;</a:t>
            </a:r>
            <a:r>
              <a:rPr lang="en-US" altLang="zh-CN" sz="1600" b="1" dirty="0" err="1">
                <a:latin typeface="Consolas" panose="020B0609020204030204" pitchFamily="49" charset="0"/>
              </a:rPr>
              <a:t>cctype</a:t>
            </a:r>
            <a:r>
              <a:rPr lang="en-US" altLang="zh-CN" sz="1600" b="1" dirty="0">
                <a:latin typeface="Consolas" panose="020B0609020204030204" pitchFamily="49" charset="0"/>
              </a:rPr>
              <a:t>&gt;</a:t>
            </a:r>
          </a:p>
          <a:p>
            <a:r>
              <a:rPr lang="en-US" altLang="zh-CN" sz="1600" b="1" dirty="0">
                <a:latin typeface="Consolas" panose="020B0609020204030204" pitchFamily="49" charset="0"/>
              </a:rPr>
              <a:t>#include &lt;</a:t>
            </a:r>
            <a:r>
              <a:rPr lang="en-US" altLang="zh-CN" sz="1600" b="1" dirty="0" err="1">
                <a:latin typeface="Consolas" panose="020B0609020204030204" pitchFamily="49" charset="0"/>
              </a:rPr>
              <a:t>fstream</a:t>
            </a:r>
            <a:r>
              <a:rPr lang="en-US" altLang="zh-CN" sz="1600" b="1" dirty="0">
                <a:latin typeface="Consolas" panose="020B0609020204030204" pitchFamily="49" charset="0"/>
              </a:rPr>
              <a:t>&gt;</a:t>
            </a:r>
          </a:p>
          <a:p>
            <a:r>
              <a:rPr lang="en-US" altLang="zh-CN" sz="1600" b="1" dirty="0">
                <a:latin typeface="Consolas" panose="020B0609020204030204" pitchFamily="49" charset="0"/>
              </a:rPr>
              <a:t>using namespace std;</a:t>
            </a:r>
          </a:p>
          <a:p>
            <a:endParaRPr lang="en-US" altLang="zh-CN" sz="1600" b="1" dirty="0">
              <a:latin typeface="Consolas" panose="020B0609020204030204" pitchFamily="49" charset="0"/>
            </a:endParaRPr>
          </a:p>
          <a:p>
            <a:r>
              <a:rPr lang="en-US" altLang="zh-CN" sz="1600" b="1" dirty="0">
                <a:latin typeface="Consolas" panose="020B0609020204030204" pitchFamily="49" charset="0"/>
              </a:rPr>
              <a:t>int main() {</a:t>
            </a:r>
          </a:p>
          <a:p>
            <a:pPr lvl="1"/>
            <a:r>
              <a:rPr lang="en-US" altLang="zh-CN" sz="1600" b="1" dirty="0" err="1">
                <a:latin typeface="Consolas" panose="020B0609020204030204" pitchFamily="49" charset="0"/>
              </a:rPr>
              <a:t>ifstream</a:t>
            </a:r>
            <a:r>
              <a:rPr lang="en-US" altLang="zh-CN" sz="1600" b="1" dirty="0">
                <a:latin typeface="Consolas" panose="020B0609020204030204" pitchFamily="49" charset="0"/>
              </a:rPr>
              <a:t> ifs("input.txt");</a:t>
            </a:r>
          </a:p>
          <a:p>
            <a:pPr lvl="1"/>
            <a:r>
              <a:rPr lang="en-US" altLang="zh-CN" sz="1600" b="1" dirty="0">
                <a:latin typeface="Consolas" panose="020B0609020204030204" pitchFamily="49" charset="0"/>
              </a:rPr>
              <a:t>while(</a:t>
            </a:r>
            <a:r>
              <a:rPr lang="en-US" altLang="zh-CN" sz="1600" b="1" dirty="0">
                <a:solidFill>
                  <a:srgbClr val="FF0000"/>
                </a:solidFill>
                <a:latin typeface="Consolas" panose="020B0609020204030204" pitchFamily="49" charset="0"/>
              </a:rPr>
              <a:t>ifs</a:t>
            </a:r>
            <a:r>
              <a:rPr lang="en-US" altLang="zh-CN" sz="1600" b="1" dirty="0">
                <a:latin typeface="Consolas" panose="020B0609020204030204" pitchFamily="49" charset="0"/>
              </a:rPr>
              <a:t>) {			</a:t>
            </a:r>
            <a:r>
              <a:rPr lang="en-US" altLang="zh-CN" sz="1600" b="1" dirty="0">
                <a:solidFill>
                  <a:schemeClr val="accent1"/>
                </a:solidFill>
                <a:latin typeface="Consolas" panose="020B0609020204030204" pitchFamily="49" charset="0"/>
              </a:rPr>
              <a:t>//</a:t>
            </a:r>
            <a:r>
              <a:rPr lang="zh-CN" altLang="en-US" sz="1600" b="1" dirty="0">
                <a:solidFill>
                  <a:schemeClr val="accent1"/>
                </a:solidFill>
                <a:latin typeface="Consolas" panose="020B0609020204030204" pitchFamily="49" charset="0"/>
              </a:rPr>
              <a:t>判斷檔是否到末尾 利用了重載的</a:t>
            </a:r>
            <a:r>
              <a:rPr lang="en-US" altLang="zh-CN" sz="1600" b="1" dirty="0">
                <a:solidFill>
                  <a:schemeClr val="accent1"/>
                </a:solidFill>
                <a:latin typeface="Consolas" panose="020B0609020204030204" pitchFamily="49" charset="0"/>
              </a:rPr>
              <a:t>bool</a:t>
            </a:r>
            <a:r>
              <a:rPr lang="zh-CN" altLang="en-US" sz="1600" b="1" dirty="0">
                <a:solidFill>
                  <a:schemeClr val="accent1"/>
                </a:solidFill>
                <a:latin typeface="Consolas" panose="020B0609020204030204" pitchFamily="49" charset="0"/>
              </a:rPr>
              <a:t>運算子</a:t>
            </a:r>
          </a:p>
          <a:p>
            <a:pPr lvl="1"/>
            <a:r>
              <a:rPr lang="en-US" altLang="zh-CN" sz="1600" b="1" dirty="0">
                <a:latin typeface="Consolas" panose="020B0609020204030204" pitchFamily="49" charset="0"/>
              </a:rPr>
              <a:t>	ifs &gt;&gt; </a:t>
            </a:r>
            <a:r>
              <a:rPr lang="en-US" altLang="zh-CN" sz="1600" b="1" dirty="0" err="1">
                <a:solidFill>
                  <a:srgbClr val="FF0000"/>
                </a:solidFill>
                <a:latin typeface="Consolas" panose="020B0609020204030204" pitchFamily="49" charset="0"/>
              </a:rPr>
              <a:t>ws</a:t>
            </a:r>
            <a:r>
              <a:rPr lang="en-US" altLang="zh-CN" sz="1600" b="1" dirty="0">
                <a:latin typeface="Consolas" panose="020B0609020204030204" pitchFamily="49" charset="0"/>
              </a:rPr>
              <a:t>;  		</a:t>
            </a:r>
            <a:r>
              <a:rPr lang="en-US" altLang="zh-CN" sz="1600" b="1" dirty="0">
                <a:solidFill>
                  <a:schemeClr val="accent1"/>
                </a:solidFill>
                <a:latin typeface="Consolas" panose="020B0609020204030204" pitchFamily="49" charset="0"/>
              </a:rPr>
              <a:t>//</a:t>
            </a:r>
            <a:r>
              <a:rPr lang="zh-CN" altLang="en-US" sz="1600" b="1" dirty="0">
                <a:solidFill>
                  <a:schemeClr val="accent1"/>
                </a:solidFill>
                <a:latin typeface="Consolas" panose="020B0609020204030204" pitchFamily="49" charset="0"/>
              </a:rPr>
              <a:t>除去前導空格 </a:t>
            </a:r>
            <a:r>
              <a:rPr lang="en-US" altLang="zh-CN" sz="1600" b="1" dirty="0" err="1">
                <a:solidFill>
                  <a:schemeClr val="accent1"/>
                </a:solidFill>
                <a:latin typeface="Consolas" panose="020B0609020204030204" pitchFamily="49" charset="0"/>
              </a:rPr>
              <a:t>ws</a:t>
            </a:r>
            <a:r>
              <a:rPr lang="zh-CN" altLang="en-US" sz="1600" b="1" dirty="0">
                <a:solidFill>
                  <a:schemeClr val="accent1"/>
                </a:solidFill>
                <a:latin typeface="Consolas" panose="020B0609020204030204" pitchFamily="49" charset="0"/>
              </a:rPr>
              <a:t>也是流操縱運算元</a:t>
            </a:r>
          </a:p>
          <a:p>
            <a:pPr lvl="1"/>
            <a:r>
              <a:rPr lang="en-US" altLang="zh-CN" sz="1600" b="1" dirty="0">
                <a:latin typeface="Consolas" panose="020B0609020204030204" pitchFamily="49" charset="0"/>
              </a:rPr>
              <a:t>	int c = </a:t>
            </a:r>
            <a:r>
              <a:rPr lang="en-US" altLang="zh-CN" sz="1600" b="1" dirty="0" err="1">
                <a:latin typeface="Consolas" panose="020B0609020204030204" pitchFamily="49" charset="0"/>
              </a:rPr>
              <a:t>ifs.</a:t>
            </a:r>
            <a:r>
              <a:rPr lang="en-US" altLang="zh-CN" sz="1600" b="1" dirty="0" err="1">
                <a:solidFill>
                  <a:srgbClr val="FF0000"/>
                </a:solidFill>
                <a:latin typeface="Consolas" panose="020B0609020204030204" pitchFamily="49" charset="0"/>
              </a:rPr>
              <a:t>peek</a:t>
            </a:r>
            <a:r>
              <a:rPr lang="en-US" altLang="zh-CN" sz="1600" b="1" dirty="0">
                <a:latin typeface="Consolas" panose="020B0609020204030204" pitchFamily="49" charset="0"/>
              </a:rPr>
              <a:t>();		</a:t>
            </a:r>
            <a:r>
              <a:rPr lang="en-US" altLang="zh-CN" sz="1600" b="1" dirty="0">
                <a:solidFill>
                  <a:schemeClr val="accent1"/>
                </a:solidFill>
                <a:latin typeface="Consolas" panose="020B0609020204030204" pitchFamily="49" charset="0"/>
              </a:rPr>
              <a:t>//</a:t>
            </a:r>
            <a:r>
              <a:rPr lang="zh-CN" altLang="en-US" sz="1600" b="1" dirty="0">
                <a:solidFill>
                  <a:schemeClr val="accent1"/>
                </a:solidFill>
                <a:latin typeface="Consolas" panose="020B0609020204030204" pitchFamily="49" charset="0"/>
              </a:rPr>
              <a:t>檢查下一個字元，但不讀取</a:t>
            </a:r>
          </a:p>
          <a:p>
            <a:pPr lvl="1"/>
            <a:r>
              <a:rPr lang="en-US" altLang="zh-CN" sz="1600" b="1" dirty="0">
                <a:latin typeface="Consolas" panose="020B0609020204030204" pitchFamily="49" charset="0"/>
              </a:rPr>
              <a:t>	if (c == EOF) break;</a:t>
            </a:r>
          </a:p>
          <a:p>
            <a:pPr lvl="1"/>
            <a:r>
              <a:rPr lang="en-US" altLang="zh-CN" sz="1600" b="1" dirty="0">
                <a:latin typeface="Consolas" panose="020B0609020204030204" pitchFamily="49" charset="0"/>
              </a:rPr>
              <a:t>	if (</a:t>
            </a:r>
            <a:r>
              <a:rPr lang="en-US" altLang="zh-CN" sz="1600" b="1" dirty="0" err="1">
                <a:solidFill>
                  <a:srgbClr val="FF0000"/>
                </a:solidFill>
                <a:latin typeface="Consolas" panose="020B0609020204030204" pitchFamily="49" charset="0"/>
              </a:rPr>
              <a:t>isdigit</a:t>
            </a:r>
            <a:r>
              <a:rPr lang="en-US" altLang="zh-CN" sz="1600" b="1" dirty="0">
                <a:latin typeface="Consolas" panose="020B0609020204030204" pitchFamily="49" charset="0"/>
              </a:rPr>
              <a:t>(c))			</a:t>
            </a:r>
            <a:r>
              <a:rPr lang="en-US" altLang="zh-CN" sz="1600" b="1" dirty="0">
                <a:solidFill>
                  <a:schemeClr val="accent1"/>
                </a:solidFill>
                <a:latin typeface="Consolas" panose="020B0609020204030204" pitchFamily="49" charset="0"/>
              </a:rPr>
              <a:t>//&lt;</a:t>
            </a:r>
            <a:r>
              <a:rPr lang="en-US" altLang="zh-CN" sz="1600" b="1" dirty="0" err="1">
                <a:solidFill>
                  <a:schemeClr val="accent1"/>
                </a:solidFill>
                <a:latin typeface="Consolas" panose="020B0609020204030204" pitchFamily="49" charset="0"/>
              </a:rPr>
              <a:t>cctype</a:t>
            </a:r>
            <a:r>
              <a:rPr lang="en-US" altLang="zh-CN" sz="1600" b="1" dirty="0">
                <a:solidFill>
                  <a:schemeClr val="accent1"/>
                </a:solidFill>
                <a:latin typeface="Consolas" panose="020B0609020204030204" pitchFamily="49" charset="0"/>
              </a:rPr>
              <a:t>&gt;</a:t>
            </a:r>
            <a:r>
              <a:rPr lang="zh-CN" altLang="en-US" sz="1600" b="1" dirty="0">
                <a:solidFill>
                  <a:schemeClr val="accent1"/>
                </a:solidFill>
                <a:latin typeface="Consolas" panose="020B0609020204030204" pitchFamily="49" charset="0"/>
              </a:rPr>
              <a:t>庫函數</a:t>
            </a:r>
          </a:p>
          <a:p>
            <a:pPr lvl="1"/>
            <a:r>
              <a:rPr lang="en-US" altLang="zh-CN" sz="1600" b="1" dirty="0">
                <a:latin typeface="Consolas" panose="020B0609020204030204" pitchFamily="49" charset="0"/>
              </a:rPr>
              <a:t>	{</a:t>
            </a:r>
          </a:p>
          <a:p>
            <a:pPr lvl="1"/>
            <a:r>
              <a:rPr lang="en-US" altLang="zh-CN" sz="1600" b="1" dirty="0">
                <a:latin typeface="Consolas" panose="020B0609020204030204" pitchFamily="49" charset="0"/>
              </a:rPr>
              <a:t>		</a:t>
            </a:r>
            <a:r>
              <a:rPr lang="en-US" altLang="zh-CN" sz="1600" b="1" dirty="0" err="1">
                <a:latin typeface="Consolas" panose="020B0609020204030204" pitchFamily="49" charset="0"/>
              </a:rPr>
              <a:t>int</a:t>
            </a:r>
            <a:r>
              <a:rPr lang="en-US" altLang="zh-CN" sz="1600" b="1" dirty="0">
                <a:latin typeface="Consolas" panose="020B0609020204030204" pitchFamily="49" charset="0"/>
              </a:rPr>
              <a:t> n;</a:t>
            </a:r>
          </a:p>
          <a:p>
            <a:pPr lvl="1"/>
            <a:r>
              <a:rPr lang="en-US" altLang="zh-CN" sz="1600" b="1" dirty="0">
                <a:latin typeface="Consolas" panose="020B0609020204030204" pitchFamily="49" charset="0"/>
              </a:rPr>
              <a:t>		ifs &gt;&gt; n;</a:t>
            </a:r>
          </a:p>
          <a:p>
            <a:pPr lvl="1"/>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"Read a number: " &lt;&lt; n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pPr lvl="1"/>
            <a:r>
              <a:rPr lang="en-US" altLang="zh-CN" sz="1600" b="1" dirty="0">
                <a:latin typeface="Consolas" panose="020B0609020204030204" pitchFamily="49" charset="0"/>
              </a:rPr>
              <a:t>	} else {</a:t>
            </a:r>
          </a:p>
          <a:p>
            <a:pPr lvl="1"/>
            <a:r>
              <a:rPr lang="en-US" altLang="zh-CN" sz="1600" b="1" dirty="0">
                <a:latin typeface="Consolas" panose="020B0609020204030204" pitchFamily="49" charset="0"/>
              </a:rPr>
              <a:t>		string </a:t>
            </a:r>
            <a:r>
              <a:rPr lang="en-US" altLang="zh-CN" sz="1600" b="1" dirty="0" err="1">
                <a:latin typeface="Consolas" panose="020B0609020204030204" pitchFamily="49" charset="0"/>
              </a:rPr>
              <a:t>str</a:t>
            </a:r>
            <a:r>
              <a:rPr lang="en-US" altLang="zh-CN" sz="1600" b="1" dirty="0">
                <a:latin typeface="Consolas" panose="020B0609020204030204" pitchFamily="49" charset="0"/>
              </a:rPr>
              <a:t>;</a:t>
            </a:r>
          </a:p>
          <a:p>
            <a:pPr lvl="1"/>
            <a:r>
              <a:rPr lang="en-US" altLang="zh-CN" sz="1600" b="1" dirty="0">
                <a:latin typeface="Consolas" panose="020B0609020204030204" pitchFamily="49" charset="0"/>
              </a:rPr>
              <a:t>		ifs &gt;&gt; </a:t>
            </a:r>
            <a:r>
              <a:rPr lang="en-US" altLang="zh-CN" sz="1600" b="1" dirty="0" err="1">
                <a:latin typeface="Consolas" panose="020B0609020204030204" pitchFamily="49" charset="0"/>
              </a:rPr>
              <a:t>str</a:t>
            </a:r>
            <a:r>
              <a:rPr lang="en-US" altLang="zh-CN" sz="1600" b="1" dirty="0">
                <a:latin typeface="Consolas" panose="020B0609020204030204" pitchFamily="49" charset="0"/>
              </a:rPr>
              <a:t>;</a:t>
            </a:r>
          </a:p>
          <a:p>
            <a:pPr lvl="1"/>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"Read a word: " &lt;&lt; </a:t>
            </a:r>
            <a:r>
              <a:rPr lang="en-US" altLang="zh-CN" sz="1600" b="1" dirty="0" err="1">
                <a:latin typeface="Consolas" panose="020B0609020204030204" pitchFamily="49" charset="0"/>
              </a:rPr>
              <a:t>str</a:t>
            </a:r>
            <a:r>
              <a:rPr lang="en-US" altLang="zh-CN" sz="1600" b="1" dirty="0">
                <a:latin typeface="Consolas" panose="020B0609020204030204" pitchFamily="49" charset="0"/>
              </a:rPr>
              <a:t>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pPr lvl="1"/>
            <a:r>
              <a:rPr lang="en-US" altLang="zh-CN" sz="1600" b="1" dirty="0">
                <a:latin typeface="Consolas" panose="020B0609020204030204" pitchFamily="49" charset="0"/>
              </a:rPr>
              <a:t>	}</a:t>
            </a:r>
          </a:p>
          <a:p>
            <a:pPr lvl="1"/>
            <a:r>
              <a:rPr lang="en-US" altLang="zh-CN" sz="1600" b="1" dirty="0">
                <a:latin typeface="Consolas" panose="020B0609020204030204" pitchFamily="49" charset="0"/>
              </a:rPr>
              <a:t>}</a:t>
            </a:r>
          </a:p>
          <a:p>
            <a:pPr lvl="1"/>
            <a:r>
              <a:rPr lang="en-US" altLang="zh-CN" sz="1600" b="1" dirty="0">
                <a:latin typeface="Consolas" panose="020B0609020204030204" pitchFamily="49" charset="0"/>
              </a:rPr>
              <a:t>return 0;</a:t>
            </a:r>
          </a:p>
          <a:p>
            <a:r>
              <a:rPr lang="en-US" altLang="zh-CN" sz="1600" b="1" dirty="0">
                <a:latin typeface="Consolas" panose="020B0609020204030204" pitchFamily="49" charset="0"/>
              </a:rPr>
              <a:t>}</a:t>
            </a:r>
            <a:endParaRPr lang="zh-CN" altLang="en-US" sz="1600" b="1" dirty="0">
              <a:latin typeface="Consolas" panose="020B060902020403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其他操作</a:t>
            </a:r>
          </a:p>
        </p:txBody>
      </p:sp>
      <p:sp>
        <p:nvSpPr>
          <p:cNvPr id="3" name="内容占位符 2"/>
          <p:cNvSpPr>
            <a:spLocks noGrp="1"/>
          </p:cNvSpPr>
          <p:nvPr>
            <p:ph idx="1"/>
          </p:nvPr>
        </p:nvSpPr>
        <p:spPr/>
        <p:txBody>
          <a:bodyPr/>
          <a:lstStyle/>
          <a:p>
            <a:r>
              <a:rPr lang="en-US" altLang="zh-CN" dirty="0" err="1"/>
              <a:t>getline</a:t>
            </a:r>
            <a:r>
              <a:rPr lang="en-US" altLang="zh-CN" dirty="0"/>
              <a:t>(</a:t>
            </a:r>
            <a:r>
              <a:rPr lang="en-US" altLang="zh-CN" dirty="0" err="1"/>
              <a:t>cin</a:t>
            </a:r>
            <a:r>
              <a:rPr lang="en-US" altLang="zh-CN" dirty="0"/>
              <a:t>, </a:t>
            </a:r>
            <a:r>
              <a:rPr lang="en-US" altLang="zh-CN" dirty="0" err="1"/>
              <a:t>str</a:t>
            </a:r>
            <a:r>
              <a:rPr lang="en-US" altLang="zh-CN" dirty="0"/>
              <a:t>)</a:t>
            </a:r>
          </a:p>
          <a:p>
            <a:pPr lvl="1"/>
            <a:r>
              <a:rPr lang="en-US" altLang="zh-CN" dirty="0" err="1"/>
              <a:t>ifstream</a:t>
            </a:r>
            <a:r>
              <a:rPr lang="zh-CN" altLang="en-US" dirty="0"/>
              <a:t>是</a:t>
            </a:r>
            <a:r>
              <a:rPr lang="en-US" altLang="zh-CN" dirty="0" err="1"/>
              <a:t>istream</a:t>
            </a:r>
            <a:r>
              <a:rPr lang="zh-CN" altLang="en-US" dirty="0"/>
              <a:t>的子類</a:t>
            </a:r>
            <a:endParaRPr lang="en-US" altLang="zh-CN" dirty="0"/>
          </a:p>
          <a:p>
            <a:pPr lvl="1"/>
            <a:r>
              <a:rPr lang="zh-CN" altLang="en-US" dirty="0"/>
              <a:t>故</a:t>
            </a:r>
            <a:r>
              <a:rPr lang="en-US" altLang="zh-CN" dirty="0" err="1"/>
              <a:t>getline</a:t>
            </a:r>
            <a:r>
              <a:rPr lang="en-US" altLang="zh-CN" dirty="0"/>
              <a:t>(ifs, </a:t>
            </a:r>
            <a:r>
              <a:rPr lang="en-US" altLang="zh-CN" dirty="0" err="1"/>
              <a:t>str</a:t>
            </a:r>
            <a:r>
              <a:rPr lang="en-US" altLang="zh-CN" dirty="0"/>
              <a:t>)</a:t>
            </a:r>
            <a:r>
              <a:rPr lang="zh-CN" altLang="en-US" dirty="0"/>
              <a:t>仍然有效</a:t>
            </a:r>
            <a:endParaRPr lang="en-US" altLang="zh-CN" dirty="0"/>
          </a:p>
          <a:p>
            <a:pPr lvl="1"/>
            <a:endParaRPr lang="en-US" altLang="zh-CN" dirty="0"/>
          </a:p>
          <a:p>
            <a:r>
              <a:rPr lang="zh-CN" altLang="en-US" dirty="0"/>
              <a:t>其他操作</a:t>
            </a:r>
            <a:endParaRPr lang="en-US" altLang="zh-CN" dirty="0"/>
          </a:p>
          <a:p>
            <a:pPr lvl="1"/>
            <a:r>
              <a:rPr lang="en-US" altLang="zh-CN" dirty="0"/>
              <a:t>get()     </a:t>
            </a:r>
            <a:r>
              <a:rPr lang="zh-CN" altLang="en-US" dirty="0"/>
              <a:t>讀取一個字元</a:t>
            </a:r>
            <a:endParaRPr lang="en-US" altLang="zh-CN" dirty="0"/>
          </a:p>
          <a:p>
            <a:pPr lvl="1"/>
            <a:r>
              <a:rPr lang="en-US" altLang="zh-CN" dirty="0"/>
              <a:t>ignore(int n=1, int </a:t>
            </a:r>
            <a:r>
              <a:rPr lang="en-US" altLang="zh-CN" dirty="0" err="1"/>
              <a:t>delim</a:t>
            </a:r>
            <a:r>
              <a:rPr lang="en-US" altLang="zh-CN" dirty="0"/>
              <a:t>=EOF)</a:t>
            </a:r>
            <a:br>
              <a:rPr lang="en-US" altLang="zh-CN" dirty="0"/>
            </a:br>
            <a:r>
              <a:rPr lang="en-US" altLang="zh-CN" dirty="0"/>
              <a:t>	    </a:t>
            </a:r>
            <a:r>
              <a:rPr lang="zh-CN" altLang="en-US" dirty="0"/>
              <a:t>丟棄</a:t>
            </a:r>
            <a:r>
              <a:rPr lang="en-US" altLang="zh-CN" dirty="0"/>
              <a:t>n</a:t>
            </a:r>
            <a:r>
              <a:rPr lang="zh-CN" altLang="en-US" dirty="0"/>
              <a:t>個字元，或者直至遇到</a:t>
            </a:r>
            <a:r>
              <a:rPr lang="en-US" altLang="zh-CN" dirty="0" err="1"/>
              <a:t>delim</a:t>
            </a:r>
            <a:r>
              <a:rPr lang="zh-CN" altLang="en-US" dirty="0"/>
              <a:t>分隔符號</a:t>
            </a:r>
            <a:endParaRPr lang="en-US" altLang="zh-CN" dirty="0"/>
          </a:p>
          <a:p>
            <a:pPr lvl="1"/>
            <a:r>
              <a:rPr lang="en-US" altLang="zh-CN" dirty="0"/>
              <a:t>peek()    </a:t>
            </a:r>
            <a:r>
              <a:rPr lang="zh-CN" altLang="en-US" dirty="0"/>
              <a:t>查看下一個字元</a:t>
            </a:r>
            <a:endParaRPr lang="en-US" altLang="zh-CN" dirty="0"/>
          </a:p>
          <a:p>
            <a:pPr lvl="1"/>
            <a:r>
              <a:rPr lang="en-US" altLang="zh-CN" dirty="0"/>
              <a:t>putback(char c) </a:t>
            </a:r>
            <a:r>
              <a:rPr lang="zh-CN" altLang="en-US" dirty="0"/>
              <a:t>返還一個字元</a:t>
            </a:r>
            <a:endParaRPr lang="en-US" altLang="zh-CN" dirty="0"/>
          </a:p>
          <a:p>
            <a:pPr lvl="1"/>
            <a:r>
              <a:rPr lang="en-US" altLang="zh-CN" dirty="0" err="1"/>
              <a:t>unget</a:t>
            </a:r>
            <a:r>
              <a:rPr lang="en-US" altLang="zh-CN" dirty="0"/>
              <a:t>()   </a:t>
            </a:r>
            <a:r>
              <a:rPr lang="zh-CN" altLang="en-US" dirty="0"/>
              <a:t>返還一個字元</a:t>
            </a:r>
            <a:endParaRPr lang="en-US" altLang="zh-CN" dirty="0"/>
          </a:p>
          <a:p>
            <a:pPr lvl="1"/>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27</a:t>
            </a:fld>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istream</a:t>
            </a:r>
            <a:r>
              <a:rPr lang="zh-CN" altLang="en-US" dirty="0"/>
              <a:t>與</a:t>
            </a:r>
            <a:r>
              <a:rPr lang="en-US" altLang="zh-CN" dirty="0" err="1"/>
              <a:t>scanf</a:t>
            </a:r>
            <a:endParaRPr lang="zh-CN" altLang="en-US" dirty="0"/>
          </a:p>
        </p:txBody>
      </p:sp>
      <p:sp>
        <p:nvSpPr>
          <p:cNvPr id="3" name="内容占位符 2"/>
          <p:cNvSpPr>
            <a:spLocks noGrp="1"/>
          </p:cNvSpPr>
          <p:nvPr>
            <p:ph idx="1"/>
          </p:nvPr>
        </p:nvSpPr>
        <p:spPr>
          <a:xfrm>
            <a:off x="548097" y="1262541"/>
            <a:ext cx="8047806" cy="5299173"/>
          </a:xfrm>
        </p:spPr>
        <p:txBody>
          <a:bodyPr/>
          <a:lstStyle/>
          <a:p>
            <a:r>
              <a:rPr lang="zh-CN" altLang="en-US" dirty="0"/>
              <a:t>為什麼</a:t>
            </a:r>
            <a:r>
              <a:rPr lang="en-US" altLang="zh-CN" dirty="0"/>
              <a:t>C++</a:t>
            </a:r>
            <a:r>
              <a:rPr lang="zh-CN" altLang="en-US" dirty="0"/>
              <a:t>使用流輸入取代了</a:t>
            </a:r>
            <a:r>
              <a:rPr lang="en-US" altLang="zh-CN" dirty="0" err="1"/>
              <a:t>scanf</a:t>
            </a:r>
            <a:endParaRPr lang="en-US" altLang="zh-CN" dirty="0"/>
          </a:p>
          <a:p>
            <a:pPr lvl="1"/>
            <a:r>
              <a:rPr lang="en-US" altLang="zh-CN" sz="2800" dirty="0" err="1"/>
              <a:t>scanf</a:t>
            </a:r>
            <a:r>
              <a:rPr lang="zh-CN" altLang="en-US" sz="2800" dirty="0"/>
              <a:t>不友好，不同類型要使用不同的識別字</a:t>
            </a:r>
            <a:endParaRPr lang="en-US" altLang="zh-CN" sz="2800" dirty="0"/>
          </a:p>
          <a:p>
            <a:pPr marL="914400" lvl="2" indent="0">
              <a:buNone/>
            </a:pPr>
            <a:r>
              <a:rPr lang="en-US" altLang="zh-CN" dirty="0" err="1"/>
              <a:t>scanf</a:t>
            </a:r>
            <a:r>
              <a:rPr lang="en-US" altLang="zh-CN" dirty="0"/>
              <a:t>("</a:t>
            </a:r>
            <a:r>
              <a:rPr lang="en-US" altLang="zh-CN" dirty="0">
                <a:solidFill>
                  <a:srgbClr val="FF0000"/>
                </a:solidFill>
              </a:rPr>
              <a:t>%d %</a:t>
            </a:r>
            <a:r>
              <a:rPr lang="en-US" altLang="zh-CN" dirty="0" err="1">
                <a:solidFill>
                  <a:srgbClr val="FF0000"/>
                </a:solidFill>
              </a:rPr>
              <a:t>hd</a:t>
            </a:r>
            <a:r>
              <a:rPr lang="en-US" altLang="zh-CN" dirty="0">
                <a:solidFill>
                  <a:srgbClr val="FF0000"/>
                </a:solidFill>
              </a:rPr>
              <a:t> %f %</a:t>
            </a:r>
            <a:r>
              <a:rPr lang="en-US" altLang="zh-CN" dirty="0" err="1">
                <a:solidFill>
                  <a:srgbClr val="FF0000"/>
                </a:solidFill>
              </a:rPr>
              <a:t>lf</a:t>
            </a:r>
            <a:r>
              <a:rPr lang="en-US" altLang="zh-CN" dirty="0">
                <a:solidFill>
                  <a:srgbClr val="FF0000"/>
                </a:solidFill>
              </a:rPr>
              <a:t> %s</a:t>
            </a:r>
            <a:r>
              <a:rPr lang="en-US" altLang="zh-CN" dirty="0"/>
              <a:t>", &amp;</a:t>
            </a:r>
            <a:r>
              <a:rPr lang="en-US" altLang="zh-CN" dirty="0" err="1"/>
              <a:t>i</a:t>
            </a:r>
            <a:r>
              <a:rPr lang="en-US" altLang="zh-CN" dirty="0"/>
              <a:t>, &amp;s, &amp;f, &amp;d, name);</a:t>
            </a:r>
          </a:p>
          <a:p>
            <a:pPr marL="914400" lvl="2" indent="0">
              <a:buNone/>
            </a:pPr>
            <a:r>
              <a:rPr lang="en-US" altLang="zh-CN" dirty="0" err="1"/>
              <a:t>cin</a:t>
            </a:r>
            <a:r>
              <a:rPr lang="en-US" altLang="zh-CN" dirty="0"/>
              <a:t> &gt;&gt; </a:t>
            </a:r>
            <a:r>
              <a:rPr lang="en-US" altLang="zh-CN" dirty="0" err="1"/>
              <a:t>i</a:t>
            </a:r>
            <a:r>
              <a:rPr lang="en-US" altLang="zh-CN" dirty="0"/>
              <a:t> &gt;&gt; s &gt;&gt; f &gt;&gt; d &gt;&gt; name;</a:t>
            </a:r>
          </a:p>
          <a:p>
            <a:pPr lvl="1"/>
            <a:r>
              <a:rPr lang="zh-CN" altLang="en-US" sz="2800" dirty="0"/>
              <a:t>安全性</a:t>
            </a:r>
            <a:endParaRPr lang="en-US" altLang="zh-CN" sz="2800" dirty="0"/>
          </a:p>
          <a:p>
            <a:pPr marL="914400" lvl="2" indent="0">
              <a:buNone/>
            </a:pPr>
            <a:r>
              <a:rPr lang="en-US" altLang="zh-CN" sz="2400" dirty="0" err="1"/>
              <a:t>scanf</a:t>
            </a:r>
            <a:r>
              <a:rPr lang="en-US" altLang="zh-CN" sz="2400" dirty="0"/>
              <a:t>("%d", &amp;a);  </a:t>
            </a:r>
            <a:r>
              <a:rPr lang="en-US" altLang="zh-CN" sz="2400" dirty="0">
                <a:solidFill>
                  <a:schemeClr val="accent1"/>
                </a:solidFill>
              </a:rPr>
              <a:t>//</a:t>
            </a:r>
            <a:r>
              <a:rPr lang="zh-CN" altLang="en-US" sz="2400" dirty="0">
                <a:solidFill>
                  <a:schemeClr val="accent1"/>
                </a:solidFill>
              </a:rPr>
              <a:t>可能寫入非法記憶體</a:t>
            </a:r>
            <a:endParaRPr lang="en-US" altLang="zh-CN" sz="2400" dirty="0"/>
          </a:p>
          <a:p>
            <a:pPr lvl="1"/>
            <a:r>
              <a:rPr lang="zh-CN" altLang="en-US" sz="2800" dirty="0"/>
              <a:t>可拓展性</a:t>
            </a:r>
            <a:endParaRPr lang="en-US" altLang="zh-CN" sz="2800" dirty="0"/>
          </a:p>
          <a:p>
            <a:pPr marL="914400" lvl="2" indent="0">
              <a:buNone/>
            </a:pPr>
            <a:r>
              <a:rPr lang="en-US" altLang="zh-CN" sz="2400" dirty="0" err="1"/>
              <a:t>MyClass</a:t>
            </a:r>
            <a:r>
              <a:rPr lang="en-US" altLang="zh-CN" sz="2400" dirty="0"/>
              <a:t> </a:t>
            </a:r>
            <a:r>
              <a:rPr lang="en-US" altLang="zh-CN" sz="2400" dirty="0" err="1"/>
              <a:t>obj</a:t>
            </a:r>
            <a:r>
              <a:rPr lang="en-US" altLang="zh-CN" sz="2400" dirty="0"/>
              <a:t>;</a:t>
            </a:r>
          </a:p>
          <a:p>
            <a:pPr marL="914400" lvl="2" indent="0">
              <a:buNone/>
            </a:pPr>
            <a:r>
              <a:rPr lang="en-US" altLang="zh-CN" sz="2400" dirty="0" err="1"/>
              <a:t>cin</a:t>
            </a:r>
            <a:r>
              <a:rPr lang="en-US" altLang="zh-CN" sz="2400" dirty="0"/>
              <a:t> &gt;&gt; obj;</a:t>
            </a:r>
          </a:p>
          <a:p>
            <a:pPr lvl="1"/>
            <a:r>
              <a:rPr lang="zh-CN" altLang="en-US" sz="2800" dirty="0"/>
              <a:t>性能</a:t>
            </a:r>
            <a:endParaRPr lang="en-US" altLang="zh-CN" sz="2800" dirty="0"/>
          </a:p>
          <a:p>
            <a:pPr marL="914400" lvl="2" indent="0">
              <a:buNone/>
            </a:pPr>
            <a:r>
              <a:rPr lang="en-US" altLang="zh-CN" sz="2400" dirty="0" err="1"/>
              <a:t>scanf</a:t>
            </a:r>
            <a:r>
              <a:rPr lang="zh-CN" altLang="en-US" sz="2400" dirty="0"/>
              <a:t>在運行期間需要對格式字串進行解析</a:t>
            </a:r>
            <a:endParaRPr lang="en-US" altLang="zh-CN" sz="2400" dirty="0"/>
          </a:p>
          <a:p>
            <a:pPr marL="914400" lvl="2" indent="0">
              <a:buNone/>
            </a:pPr>
            <a:r>
              <a:rPr lang="en-US" altLang="zh-CN" sz="2400" dirty="0" err="1"/>
              <a:t>istream</a:t>
            </a:r>
            <a:r>
              <a:rPr lang="zh-CN" altLang="en-US" sz="2400" dirty="0"/>
              <a:t>在編譯期間已經解析完畢</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28</a:t>
            </a:fld>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字串輸入輸出流</a:t>
            </a:r>
          </a:p>
        </p:txBody>
      </p:sp>
      <p:sp>
        <p:nvSpPr>
          <p:cNvPr id="3" name="内容占位符 2"/>
          <p:cNvSpPr>
            <a:spLocks noGrp="1"/>
          </p:cNvSpPr>
          <p:nvPr>
            <p:ph idx="1"/>
          </p:nvPr>
        </p:nvSpPr>
        <p:spPr>
          <a:xfrm>
            <a:off x="683568" y="1475356"/>
            <a:ext cx="8047806" cy="4749029"/>
          </a:xfrm>
        </p:spPr>
        <p:txBody>
          <a:bodyPr/>
          <a:lstStyle/>
          <a:p>
            <a:r>
              <a:rPr lang="zh-CN" altLang="en-US" dirty="0"/>
              <a:t>以輸入輸出流作為例子</a:t>
            </a:r>
            <a:endParaRPr lang="en-US" altLang="zh-CN" dirty="0"/>
          </a:p>
          <a:p>
            <a:r>
              <a:rPr lang="en-US" altLang="zh-CN" dirty="0" err="1"/>
              <a:t>stringstream</a:t>
            </a:r>
            <a:r>
              <a:rPr lang="zh-CN" altLang="en-US" dirty="0"/>
              <a:t>是</a:t>
            </a:r>
            <a:r>
              <a:rPr lang="en-US" altLang="zh-CN" dirty="0"/>
              <a:t>iostream</a:t>
            </a:r>
            <a:r>
              <a:rPr lang="zh-CN" altLang="en-US" dirty="0"/>
              <a:t>的子類</a:t>
            </a:r>
            <a:endParaRPr lang="en-US" altLang="zh-CN" dirty="0"/>
          </a:p>
          <a:p>
            <a:r>
              <a:rPr lang="en-US" altLang="zh-CN" dirty="0"/>
              <a:t>iostream</a:t>
            </a:r>
            <a:r>
              <a:rPr lang="zh-CN" altLang="en-US" dirty="0"/>
              <a:t>繼承於</a:t>
            </a:r>
            <a:r>
              <a:rPr lang="en-US" altLang="zh-CN" dirty="0" err="1"/>
              <a:t>istream</a:t>
            </a:r>
            <a:r>
              <a:rPr lang="zh-CN" altLang="en-US" dirty="0"/>
              <a:t>和</a:t>
            </a:r>
            <a:r>
              <a:rPr lang="en-US" altLang="zh-CN" dirty="0" err="1"/>
              <a:t>ostream</a:t>
            </a:r>
            <a:endParaRPr lang="en-US" altLang="zh-CN" dirty="0"/>
          </a:p>
          <a:p>
            <a:r>
              <a:rPr lang="en-US" altLang="zh-CN" dirty="0" err="1"/>
              <a:t>stringstream</a:t>
            </a:r>
            <a:r>
              <a:rPr lang="zh-CN" altLang="en-US" dirty="0"/>
              <a:t>實現了輸入輸出流雙方的介面</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29</a:t>
            </a:fld>
            <a:endParaRPr lang="en-US" altLang="zh-CN" dirty="0"/>
          </a:p>
        </p:txBody>
      </p:sp>
      <p:grpSp>
        <p:nvGrpSpPr>
          <p:cNvPr id="18" name="组合 17"/>
          <p:cNvGrpSpPr/>
          <p:nvPr/>
        </p:nvGrpSpPr>
        <p:grpSpPr>
          <a:xfrm>
            <a:off x="2663597" y="3840748"/>
            <a:ext cx="5051034" cy="2425156"/>
            <a:chOff x="1415252" y="3665711"/>
            <a:chExt cx="4505140" cy="2260816"/>
          </a:xfrm>
        </p:grpSpPr>
        <p:sp>
          <p:nvSpPr>
            <p:cNvPr id="5" name="矩形 4"/>
            <p:cNvSpPr/>
            <p:nvPr/>
          </p:nvSpPr>
          <p:spPr>
            <a:xfrm>
              <a:off x="1419042" y="3665711"/>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istream</a:t>
              </a:r>
              <a:endParaRPr lang="zh-CN" altLang="en-US" sz="2000" dirty="0">
                <a:solidFill>
                  <a:schemeClr val="tx1"/>
                </a:solidFill>
              </a:endParaRPr>
            </a:p>
          </p:txBody>
        </p:sp>
        <p:sp>
          <p:nvSpPr>
            <p:cNvPr id="6" name="矩形 5"/>
            <p:cNvSpPr/>
            <p:nvPr/>
          </p:nvSpPr>
          <p:spPr>
            <a:xfrm>
              <a:off x="1415694" y="4563333"/>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iostream</a:t>
              </a:r>
              <a:endParaRPr lang="zh-CN" altLang="en-US" sz="2000" dirty="0">
                <a:solidFill>
                  <a:schemeClr val="tx1"/>
                </a:solidFill>
              </a:endParaRPr>
            </a:p>
          </p:txBody>
        </p:sp>
        <p:sp>
          <p:nvSpPr>
            <p:cNvPr id="7" name="矩形 6"/>
            <p:cNvSpPr/>
            <p:nvPr/>
          </p:nvSpPr>
          <p:spPr>
            <a:xfrm>
              <a:off x="1415252" y="5494479"/>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ostream</a:t>
              </a:r>
              <a:endParaRPr lang="zh-CN" altLang="en-US" sz="2000" dirty="0">
                <a:solidFill>
                  <a:schemeClr val="tx1"/>
                </a:solidFill>
              </a:endParaRPr>
            </a:p>
          </p:txBody>
        </p:sp>
        <p:sp>
          <p:nvSpPr>
            <p:cNvPr id="8" name="矩形 7"/>
            <p:cNvSpPr/>
            <p:nvPr/>
          </p:nvSpPr>
          <p:spPr>
            <a:xfrm>
              <a:off x="4487736" y="4567366"/>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stringstream</a:t>
              </a:r>
              <a:endParaRPr lang="zh-CN" altLang="en-US" sz="2000" dirty="0">
                <a:solidFill>
                  <a:schemeClr val="tx1"/>
                </a:solidFill>
              </a:endParaRPr>
            </a:p>
          </p:txBody>
        </p:sp>
        <p:cxnSp>
          <p:nvCxnSpPr>
            <p:cNvPr id="9" name="直接箭头连接符 8"/>
            <p:cNvCxnSpPr>
              <a:stCxn id="6" idx="3"/>
              <a:endCxn id="8" idx="1"/>
            </p:cNvCxnSpPr>
            <p:nvPr/>
          </p:nvCxnSpPr>
          <p:spPr>
            <a:xfrm>
              <a:off x="2848350" y="4779357"/>
              <a:ext cx="1639386" cy="4034"/>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0"/>
              <a:endCxn id="5" idx="2"/>
            </p:cNvCxnSpPr>
            <p:nvPr/>
          </p:nvCxnSpPr>
          <p:spPr>
            <a:xfrm flipV="1">
              <a:off x="2132023" y="4097759"/>
              <a:ext cx="3347" cy="46557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2"/>
              <a:endCxn id="7" idx="0"/>
            </p:cNvCxnSpPr>
            <p:nvPr/>
          </p:nvCxnSpPr>
          <p:spPr>
            <a:xfrm flipH="1">
              <a:off x="2131580" y="4995381"/>
              <a:ext cx="442" cy="499098"/>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797604" y="4710996"/>
            <a:ext cx="1980029" cy="523220"/>
          </a:xfrm>
          <a:prstGeom prst="rect">
            <a:avLst/>
          </a:prstGeom>
          <a:noFill/>
        </p:spPr>
        <p:txBody>
          <a:bodyPr wrap="none" rtlCol="0">
            <a:spAutoFit/>
          </a:bodyPr>
          <a:lstStyle/>
          <a:p>
            <a:r>
              <a:rPr lang="zh-CN" altLang="en-US" sz="2800" b="1" dirty="0"/>
              <a:t>多重繼承！</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本講內容提要</a:t>
            </a:r>
            <a:endParaRPr lang="en-US" dirty="0"/>
          </a:p>
        </p:txBody>
      </p:sp>
      <p:sp>
        <p:nvSpPr>
          <p:cNvPr id="4" name="内容占位符 3"/>
          <p:cNvSpPr>
            <a:spLocks noGrp="1"/>
          </p:cNvSpPr>
          <p:nvPr>
            <p:ph idx="1"/>
          </p:nvPr>
        </p:nvSpPr>
        <p:spPr/>
        <p:txBody>
          <a:bodyPr/>
          <a:lstStyle/>
          <a:p>
            <a:r>
              <a:rPr lang="en-US" altLang="zh-CN" dirty="0"/>
              <a:t> string</a:t>
            </a:r>
            <a:r>
              <a:rPr lang="zh-CN" altLang="en-US" dirty="0"/>
              <a:t>字串類</a:t>
            </a:r>
            <a:endParaRPr lang="en-US" altLang="zh-CN" dirty="0"/>
          </a:p>
          <a:p>
            <a:r>
              <a:rPr lang="en-US" altLang="zh-CN" dirty="0"/>
              <a:t> iostream</a:t>
            </a:r>
            <a:r>
              <a:rPr lang="zh-CN" altLang="en-US" dirty="0"/>
              <a:t>輸入輸出流</a:t>
            </a:r>
            <a:endParaRPr lang="en-US" altLang="zh-CN" dirty="0"/>
          </a:p>
          <a:p>
            <a:r>
              <a:rPr lang="zh-CN" altLang="en-US" dirty="0"/>
              <a:t> 字串處理與</a:t>
            </a:r>
            <a:r>
              <a:rPr lang="zh-CN" altLang="pt-PT" dirty="0"/>
              <a:t>正規表示式</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3</a:t>
            </a:fld>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stringstream</a:t>
            </a:r>
            <a:endParaRPr lang="zh-CN" altLang="en-US" dirty="0"/>
          </a:p>
        </p:txBody>
      </p:sp>
      <p:sp>
        <p:nvSpPr>
          <p:cNvPr id="3" name="内容占位符 2"/>
          <p:cNvSpPr>
            <a:spLocks noGrp="1"/>
          </p:cNvSpPr>
          <p:nvPr>
            <p:ph idx="1"/>
          </p:nvPr>
        </p:nvSpPr>
        <p:spPr/>
        <p:txBody>
          <a:bodyPr/>
          <a:lstStyle/>
          <a:p>
            <a:r>
              <a:rPr lang="en-US" altLang="zh-CN" dirty="0" err="1"/>
              <a:t>stringstream</a:t>
            </a:r>
            <a:endParaRPr lang="en-US" altLang="zh-CN" dirty="0"/>
          </a:p>
          <a:p>
            <a:pPr lvl="1"/>
            <a:r>
              <a:rPr lang="zh-CN" altLang="en-US" dirty="0"/>
              <a:t>它在物件內部維護了一個</a:t>
            </a:r>
            <a:r>
              <a:rPr lang="en-US" altLang="zh-CN" dirty="0"/>
              <a:t>buffer</a:t>
            </a:r>
          </a:p>
          <a:p>
            <a:pPr lvl="1"/>
            <a:r>
              <a:rPr lang="zh-CN" altLang="en-US" dirty="0"/>
              <a:t>使用流輸出函數可以將資料寫入</a:t>
            </a:r>
            <a:r>
              <a:rPr lang="en-US" altLang="zh-CN" dirty="0"/>
              <a:t>buffer</a:t>
            </a:r>
          </a:p>
          <a:p>
            <a:pPr lvl="1"/>
            <a:r>
              <a:rPr lang="zh-CN" altLang="en-US" dirty="0"/>
              <a:t>使用流輸入函數可以從</a:t>
            </a:r>
            <a:r>
              <a:rPr lang="en-US" altLang="zh-CN" dirty="0"/>
              <a:t>buffer</a:t>
            </a:r>
            <a:r>
              <a:rPr lang="zh-CN" altLang="en-US" dirty="0"/>
              <a:t>中讀出數據</a:t>
            </a:r>
            <a:endParaRPr lang="en-US" altLang="zh-CN" dirty="0"/>
          </a:p>
          <a:p>
            <a:r>
              <a:rPr lang="zh-CN" altLang="en-US" dirty="0"/>
              <a:t>一般用於程式內部的字串操作</a:t>
            </a:r>
            <a:br>
              <a:rPr lang="en-US" altLang="zh-CN" dirty="0"/>
            </a:br>
            <a:endParaRPr lang="en-US" altLang="zh-CN" dirty="0"/>
          </a:p>
          <a:p>
            <a:r>
              <a:rPr lang="zh-CN" altLang="en-US" dirty="0"/>
              <a:t>構造方式</a:t>
            </a:r>
            <a:endParaRPr lang="en-US" altLang="zh-CN" dirty="0"/>
          </a:p>
          <a:p>
            <a:pPr lvl="1"/>
            <a:r>
              <a:rPr lang="en-US" altLang="zh-CN" dirty="0" err="1"/>
              <a:t>stringstream</a:t>
            </a:r>
            <a:r>
              <a:rPr lang="en-US" altLang="zh-CN" dirty="0"/>
              <a:t> ss; //</a:t>
            </a:r>
            <a:r>
              <a:rPr lang="zh-CN" altLang="en-US" dirty="0"/>
              <a:t>空字串流</a:t>
            </a:r>
            <a:endParaRPr lang="en-US" altLang="zh-CN" dirty="0"/>
          </a:p>
          <a:p>
            <a:pPr lvl="1"/>
            <a:r>
              <a:rPr lang="en-US" altLang="zh-CN" dirty="0" err="1"/>
              <a:t>stringstream</a:t>
            </a:r>
            <a:r>
              <a:rPr lang="en-US" altLang="zh-CN" dirty="0"/>
              <a:t> ss(str); //</a:t>
            </a:r>
            <a:r>
              <a:rPr lang="zh-CN" altLang="en-US" dirty="0"/>
              <a:t>以字串初始化流</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30</a:t>
            </a:fld>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使用示例</a:t>
            </a:r>
          </a:p>
        </p:txBody>
      </p:sp>
      <p:sp>
        <p:nvSpPr>
          <p:cNvPr id="3" name="内容占位符 2"/>
          <p:cNvSpPr>
            <a:spLocks noGrp="1"/>
          </p:cNvSpPr>
          <p:nvPr>
            <p:ph idx="1"/>
          </p:nvPr>
        </p:nvSpPr>
        <p:spPr>
          <a:xfrm>
            <a:off x="628650" y="5157192"/>
            <a:ext cx="8047806" cy="2308323"/>
          </a:xfrm>
        </p:spPr>
        <p:txBody>
          <a:bodyPr/>
          <a:lstStyle/>
          <a:p>
            <a:r>
              <a:rPr lang="zh-CN" altLang="en-US" dirty="0"/>
              <a:t>可以連接字串</a:t>
            </a:r>
            <a:endParaRPr lang="en-US" altLang="zh-CN" dirty="0"/>
          </a:p>
          <a:p>
            <a:r>
              <a:rPr lang="zh-CN" altLang="en-US" dirty="0"/>
              <a:t>可以將字串轉換為其他類型的資料</a:t>
            </a:r>
            <a:endParaRPr lang="en-US" altLang="zh-CN" dirty="0"/>
          </a:p>
          <a:p>
            <a:r>
              <a:rPr lang="zh-CN" altLang="en-US" dirty="0"/>
              <a:t>配合流操作運算元，可以達到格式化輸出效果</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31</a:t>
            </a:fld>
            <a:endParaRPr lang="en-US" altLang="zh-CN" dirty="0"/>
          </a:p>
        </p:txBody>
      </p:sp>
      <p:sp>
        <p:nvSpPr>
          <p:cNvPr id="5" name="文本框 4"/>
          <p:cNvSpPr txBox="1"/>
          <p:nvPr/>
        </p:nvSpPr>
        <p:spPr>
          <a:xfrm>
            <a:off x="1238952" y="1268760"/>
            <a:ext cx="7246361" cy="3785652"/>
          </a:xfrm>
          <a:prstGeom prst="rect">
            <a:avLst/>
          </a:prstGeom>
          <a:noFill/>
        </p:spPr>
        <p:txBody>
          <a:bodyPr wrap="square" rtlCol="0">
            <a:spAutoFit/>
          </a:bodyPr>
          <a:lstStyle/>
          <a:p>
            <a:r>
              <a:rPr lang="en-US" altLang="zh-CN" sz="2000" dirty="0">
                <a:latin typeface="Consolas" panose="020B0609020204030204" pitchFamily="49" charset="0"/>
              </a:rPr>
              <a:t>#include &lt;</a:t>
            </a:r>
            <a:r>
              <a:rPr lang="en-US" altLang="zh-CN" sz="2000" dirty="0" err="1">
                <a:latin typeface="Consolas" panose="020B0609020204030204" pitchFamily="49" charset="0"/>
              </a:rPr>
              <a:t>sstream</a:t>
            </a:r>
            <a:r>
              <a:rPr lang="en-US" altLang="zh-CN" sz="2000" dirty="0">
                <a:latin typeface="Consolas" panose="020B0609020204030204" pitchFamily="49" charset="0"/>
              </a:rPr>
              <a:t>&gt;</a:t>
            </a:r>
          </a:p>
          <a:p>
            <a:r>
              <a:rPr lang="en-US" altLang="zh-CN" sz="2000" dirty="0">
                <a:latin typeface="Consolas" panose="020B0609020204030204" pitchFamily="49" charset="0"/>
              </a:rPr>
              <a:t>using namespace std;</a:t>
            </a:r>
          </a:p>
          <a:p>
            <a:endParaRPr lang="en-US" altLang="zh-CN" sz="2000" dirty="0">
              <a:latin typeface="Consolas" panose="020B0609020204030204" pitchFamily="49" charset="0"/>
            </a:endParaRPr>
          </a:p>
          <a:p>
            <a:r>
              <a:rPr lang="en-US" altLang="zh-CN" sz="2000" dirty="0">
                <a:latin typeface="Consolas" panose="020B0609020204030204" pitchFamily="49" charset="0"/>
              </a:rPr>
              <a:t>int main() {</a:t>
            </a:r>
          </a:p>
          <a:p>
            <a:pPr lvl="1"/>
            <a:r>
              <a:rPr lang="en-US" altLang="zh-CN" sz="2000" dirty="0" err="1">
                <a:latin typeface="Consolas" panose="020B0609020204030204" pitchFamily="49" charset="0"/>
              </a:rPr>
              <a:t>stringstream</a:t>
            </a:r>
            <a:r>
              <a:rPr lang="en-US" altLang="zh-CN" sz="2000" dirty="0">
                <a:latin typeface="Consolas" panose="020B0609020204030204" pitchFamily="49" charset="0"/>
              </a:rPr>
              <a:t> ss;</a:t>
            </a:r>
          </a:p>
          <a:p>
            <a:pPr lvl="1"/>
            <a:r>
              <a:rPr lang="en-US" altLang="zh-CN" sz="2000" dirty="0" err="1">
                <a:latin typeface="Consolas" panose="020B0609020204030204" pitchFamily="49" charset="0"/>
              </a:rPr>
              <a:t>ss</a:t>
            </a:r>
            <a:r>
              <a:rPr lang="en-US" altLang="zh-CN" sz="2000" dirty="0">
                <a:latin typeface="Consolas" panose="020B0609020204030204" pitchFamily="49" charset="0"/>
              </a:rPr>
              <a:t> &lt;&lt; "10";</a:t>
            </a:r>
          </a:p>
          <a:p>
            <a:pPr lvl="1"/>
            <a:r>
              <a:rPr lang="en-US" altLang="zh-CN" sz="2000" dirty="0" err="1">
                <a:latin typeface="Consolas" panose="020B0609020204030204" pitchFamily="49" charset="0"/>
              </a:rPr>
              <a:t>ss</a:t>
            </a:r>
            <a:r>
              <a:rPr lang="en-US" altLang="zh-CN" sz="2000" dirty="0">
                <a:latin typeface="Consolas" panose="020B0609020204030204" pitchFamily="49" charset="0"/>
              </a:rPr>
              <a:t> &lt;&lt; "0 200";</a:t>
            </a:r>
          </a:p>
          <a:p>
            <a:pPr lvl="1"/>
            <a:endParaRPr lang="zh-CN" altLang="en-US" sz="2000" dirty="0">
              <a:latin typeface="Consolas" panose="020B0609020204030204" pitchFamily="49" charset="0"/>
            </a:endParaRPr>
          </a:p>
          <a:p>
            <a:pPr lvl="1"/>
            <a:r>
              <a:rPr lang="en-US" altLang="zh-CN" sz="2000" dirty="0" err="1">
                <a:latin typeface="Consolas" panose="020B0609020204030204" pitchFamily="49" charset="0"/>
              </a:rPr>
              <a:t>int</a:t>
            </a:r>
            <a:r>
              <a:rPr lang="en-US" altLang="zh-CN" sz="2000" dirty="0">
                <a:latin typeface="Consolas" panose="020B0609020204030204" pitchFamily="49" charset="0"/>
              </a:rPr>
              <a:t> a, b;</a:t>
            </a:r>
          </a:p>
          <a:p>
            <a:pPr lvl="1"/>
            <a:r>
              <a:rPr lang="en-US" altLang="zh-CN" sz="2000" dirty="0">
                <a:latin typeface="Consolas" panose="020B0609020204030204" pitchFamily="49" charset="0"/>
              </a:rPr>
              <a:t>ss &gt;&gt; a &gt;&gt; b;		</a:t>
            </a:r>
            <a:r>
              <a:rPr lang="en-US" altLang="zh-CN" sz="2000" dirty="0">
                <a:solidFill>
                  <a:schemeClr val="accent1"/>
                </a:solidFill>
                <a:latin typeface="Consolas" panose="020B0609020204030204" pitchFamily="49" charset="0"/>
              </a:rPr>
              <a:t>//a=100 b=200</a:t>
            </a:r>
          </a:p>
          <a:p>
            <a:pPr lvl="1"/>
            <a:r>
              <a:rPr lang="en-US" altLang="zh-CN" sz="2000" dirty="0">
                <a:latin typeface="Consolas" panose="020B0609020204030204" pitchFamily="49" charset="0"/>
              </a:rPr>
              <a:t>return 0;</a:t>
            </a:r>
          </a:p>
          <a:p>
            <a:r>
              <a:rPr lang="en-US" altLang="zh-CN" sz="2000" dirty="0">
                <a:latin typeface="Consolas" panose="020B0609020204030204" pitchFamily="49"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獲取</a:t>
            </a:r>
            <a:r>
              <a:rPr lang="en-US" altLang="zh-CN" dirty="0" err="1"/>
              <a:t>stringstream</a:t>
            </a:r>
            <a:r>
              <a:rPr lang="zh-CN" altLang="en-US" dirty="0"/>
              <a:t>的</a:t>
            </a:r>
            <a:r>
              <a:rPr lang="en-US" altLang="zh-CN" dirty="0"/>
              <a:t>buffer</a:t>
            </a:r>
            <a:endParaRPr lang="zh-CN" altLang="en-US" dirty="0"/>
          </a:p>
        </p:txBody>
      </p:sp>
      <p:sp>
        <p:nvSpPr>
          <p:cNvPr id="3" name="内容占位符 2"/>
          <p:cNvSpPr>
            <a:spLocks noGrp="1"/>
          </p:cNvSpPr>
          <p:nvPr>
            <p:ph idx="1"/>
          </p:nvPr>
        </p:nvSpPr>
        <p:spPr>
          <a:xfrm>
            <a:off x="628650" y="1056741"/>
            <a:ext cx="8047806" cy="4749029"/>
          </a:xfrm>
        </p:spPr>
        <p:txBody>
          <a:bodyPr/>
          <a:lstStyle/>
          <a:p>
            <a:r>
              <a:rPr lang="en-US" altLang="zh-CN" dirty="0" err="1"/>
              <a:t>ss.str</a:t>
            </a:r>
            <a:r>
              <a:rPr lang="en-US" altLang="zh-CN" dirty="0"/>
              <a:t>()</a:t>
            </a:r>
          </a:p>
          <a:p>
            <a:pPr lvl="1"/>
            <a:r>
              <a:rPr lang="zh-CN" altLang="en-US" dirty="0"/>
              <a:t>返回一個</a:t>
            </a:r>
            <a:r>
              <a:rPr lang="en-US" altLang="zh-CN" dirty="0"/>
              <a:t>string</a:t>
            </a:r>
            <a:r>
              <a:rPr lang="zh-CN" altLang="en-US" dirty="0"/>
              <a:t>對象</a:t>
            </a:r>
            <a:endParaRPr lang="en-US" altLang="zh-CN" dirty="0"/>
          </a:p>
          <a:p>
            <a:pPr lvl="1"/>
            <a:r>
              <a:rPr lang="zh-CN" altLang="en-US" dirty="0"/>
              <a:t>內容為</a:t>
            </a:r>
            <a:r>
              <a:rPr lang="en-US" altLang="zh-CN" dirty="0" err="1"/>
              <a:t>stringstream</a:t>
            </a:r>
            <a:r>
              <a:rPr lang="zh-CN" altLang="en-US" dirty="0"/>
              <a:t>的</a:t>
            </a:r>
            <a:r>
              <a:rPr lang="en-US" altLang="zh-CN" dirty="0"/>
              <a:t>buffer</a:t>
            </a:r>
          </a:p>
          <a:p>
            <a:r>
              <a:rPr lang="zh-CN" altLang="en-US" dirty="0"/>
              <a:t>注意</a:t>
            </a:r>
            <a:r>
              <a:rPr lang="en-US" altLang="zh-CN" dirty="0"/>
              <a:t>buffer</a:t>
            </a:r>
            <a:r>
              <a:rPr lang="zh-CN" altLang="en-US" dirty="0"/>
              <a:t>內容並不是未讀取的內容</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32</a:t>
            </a:fld>
            <a:endParaRPr lang="en-US" altLang="zh-CN" dirty="0"/>
          </a:p>
        </p:txBody>
      </p:sp>
      <p:sp>
        <p:nvSpPr>
          <p:cNvPr id="5" name="文本框 4"/>
          <p:cNvSpPr txBox="1"/>
          <p:nvPr/>
        </p:nvSpPr>
        <p:spPr>
          <a:xfrm>
            <a:off x="684069" y="2781384"/>
            <a:ext cx="6480720" cy="4030980"/>
          </a:xfrm>
          <a:prstGeom prst="rect">
            <a:avLst/>
          </a:prstGeom>
          <a:noFill/>
        </p:spPr>
        <p:txBody>
          <a:bodyPr wrap="square" rtlCol="0">
            <a:spAutoFit/>
          </a:bodyPr>
          <a:lstStyle/>
          <a:p>
            <a:r>
              <a:rPr lang="en-US" altLang="zh-CN" sz="1600" b="1" dirty="0">
                <a:latin typeface="Consolas" panose="020B0609020204030204" pitchFamily="49" charset="0"/>
              </a:rPr>
              <a:t>#include &lt;</a:t>
            </a:r>
            <a:r>
              <a:rPr lang="en-US" altLang="zh-CN" sz="1600" b="1" dirty="0" err="1">
                <a:latin typeface="Consolas" panose="020B0609020204030204" pitchFamily="49" charset="0"/>
              </a:rPr>
              <a:t>sstream</a:t>
            </a:r>
            <a:r>
              <a:rPr lang="en-US" altLang="zh-CN" sz="1600" b="1" dirty="0">
                <a:latin typeface="Consolas" panose="020B0609020204030204" pitchFamily="49" charset="0"/>
              </a:rPr>
              <a:t>&gt;</a:t>
            </a:r>
          </a:p>
          <a:p>
            <a:r>
              <a:rPr lang="en-US" altLang="zh-CN" sz="1600" b="1" dirty="0">
                <a:latin typeface="Consolas" panose="020B0609020204030204" pitchFamily="49" charset="0"/>
              </a:rPr>
              <a:t>#include &lt;iostream&gt;</a:t>
            </a:r>
          </a:p>
          <a:p>
            <a:r>
              <a:rPr lang="en-US" altLang="zh-CN" sz="1600" b="1" dirty="0">
                <a:latin typeface="Consolas" panose="020B0609020204030204" pitchFamily="49" charset="0"/>
              </a:rPr>
              <a:t>using namespace std;</a:t>
            </a:r>
          </a:p>
          <a:p>
            <a:endParaRPr lang="en-US" altLang="zh-CN" sz="1600" b="1" dirty="0">
              <a:latin typeface="Consolas" panose="020B0609020204030204" pitchFamily="49" charset="0"/>
            </a:endParaRPr>
          </a:p>
          <a:p>
            <a:r>
              <a:rPr lang="en-US" altLang="zh-CN" sz="1600" b="1" dirty="0">
                <a:latin typeface="Consolas" panose="020B0609020204030204" pitchFamily="49" charset="0"/>
              </a:rPr>
              <a:t>int main() {</a:t>
            </a:r>
          </a:p>
          <a:p>
            <a:r>
              <a:rPr lang="en-US" altLang="zh-CN" sz="1600" b="1" dirty="0">
                <a:latin typeface="Consolas" panose="020B0609020204030204" pitchFamily="49" charset="0"/>
              </a:rPr>
              <a:t>	</a:t>
            </a:r>
            <a:r>
              <a:rPr lang="en-US" altLang="zh-CN" sz="1600" b="1" dirty="0" err="1">
                <a:latin typeface="Consolas" panose="020B0609020204030204" pitchFamily="49" charset="0"/>
              </a:rPr>
              <a:t>stringstream</a:t>
            </a:r>
            <a:r>
              <a:rPr lang="en-US" altLang="zh-CN" sz="1600" b="1" dirty="0">
                <a:latin typeface="Consolas" panose="020B0609020204030204" pitchFamily="49" charset="0"/>
              </a:rPr>
              <a:t> </a:t>
            </a:r>
            <a:r>
              <a:rPr lang="en-US" altLang="zh-CN" sz="1600" b="1" dirty="0" err="1">
                <a:latin typeface="Consolas" panose="020B0609020204030204" pitchFamily="49" charset="0"/>
              </a:rPr>
              <a:t>ss</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err="1">
                <a:latin typeface="Consolas" panose="020B0609020204030204" pitchFamily="49" charset="0"/>
              </a:rPr>
              <a:t>ss</a:t>
            </a:r>
            <a:r>
              <a:rPr lang="en-US" altLang="zh-CN" sz="1600" b="1" dirty="0">
                <a:latin typeface="Consolas" panose="020B0609020204030204" pitchFamily="49" charset="0"/>
              </a:rPr>
              <a:t> &lt;&lt; "100 200";</a:t>
            </a:r>
          </a:p>
          <a:p>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a:t>
            </a:r>
            <a:r>
              <a:rPr lang="en-US" altLang="zh-CN" sz="1600" b="1" dirty="0" err="1">
                <a:latin typeface="Consolas" panose="020B0609020204030204" pitchFamily="49" charset="0"/>
              </a:rPr>
              <a:t>ss.str</a:t>
            </a:r>
            <a:r>
              <a:rPr lang="en-US" altLang="zh-CN" sz="1600" b="1" dirty="0">
                <a:latin typeface="Consolas" panose="020B0609020204030204" pitchFamily="49" charset="0"/>
              </a:rPr>
              <a:t>()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sym typeface="+mn-ea"/>
              </a:rPr>
              <a:t>	</a:t>
            </a:r>
            <a:r>
              <a:rPr lang="en-US" altLang="zh-CN" sz="1600" b="1" dirty="0">
                <a:solidFill>
                  <a:schemeClr val="accent1"/>
                </a:solidFill>
                <a:latin typeface="Consolas" panose="020B0609020204030204" pitchFamily="49" charset="0"/>
              </a:rPr>
              <a:t>//"100 200"</a:t>
            </a:r>
          </a:p>
          <a:p>
            <a:r>
              <a:rPr lang="en-US" altLang="zh-CN" sz="1600" b="1" dirty="0">
                <a:latin typeface="Consolas" panose="020B0609020204030204" pitchFamily="49" charset="0"/>
                <a:sym typeface="+mn-ea"/>
              </a:rPr>
              <a:t>	</a:t>
            </a:r>
            <a:r>
              <a:rPr lang="en-US" altLang="zh-CN" sz="1600" b="1" dirty="0">
                <a:latin typeface="Consolas" panose="020B0609020204030204" pitchFamily="49" charset="0"/>
              </a:rPr>
              <a:t>int a, b;</a:t>
            </a:r>
          </a:p>
          <a:p>
            <a:r>
              <a:rPr lang="en-US" altLang="zh-CN" sz="1600" b="1" dirty="0">
                <a:latin typeface="Consolas" panose="020B0609020204030204" pitchFamily="49" charset="0"/>
              </a:rPr>
              <a:t>	ss &gt;&gt; a;  </a:t>
            </a:r>
            <a:r>
              <a:rPr lang="en-US" altLang="zh-CN" sz="1600" b="1" dirty="0">
                <a:solidFill>
                  <a:schemeClr val="accent1"/>
                </a:solidFill>
                <a:latin typeface="Consolas" panose="020B0609020204030204" pitchFamily="49" charset="0"/>
              </a:rPr>
              <a:t>// a = 100</a:t>
            </a:r>
            <a:endParaRPr lang="en-US" altLang="zh-CN" sz="1600" b="1" dirty="0">
              <a:latin typeface="Consolas" panose="020B0609020204030204" pitchFamily="49" charset="0"/>
            </a:endParaRPr>
          </a:p>
          <a:p>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a:t>
            </a:r>
            <a:r>
              <a:rPr lang="en-US" altLang="zh-CN" sz="1600" b="1" dirty="0" err="1">
                <a:latin typeface="Consolas" panose="020B0609020204030204" pitchFamily="49" charset="0"/>
              </a:rPr>
              <a:t>ss.str</a:t>
            </a:r>
            <a:r>
              <a:rPr lang="en-US" altLang="zh-CN" sz="1600" b="1" dirty="0">
                <a:latin typeface="Consolas" panose="020B0609020204030204" pitchFamily="49" charset="0"/>
              </a:rPr>
              <a:t>()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r>
              <a:rPr lang="en-US" altLang="zh-CN" sz="1600" b="1" dirty="0">
                <a:latin typeface="Consolas" panose="020B0609020204030204" pitchFamily="49" charset="0"/>
              </a:rPr>
              <a:t>	</a:t>
            </a:r>
            <a:r>
              <a:rPr lang="en-US" altLang="zh-CN" sz="1600" b="1" dirty="0">
                <a:solidFill>
                  <a:srgbClr val="FF0000"/>
                </a:solidFill>
                <a:latin typeface="Consolas" panose="020B0609020204030204" pitchFamily="49" charset="0"/>
              </a:rPr>
              <a:t>//"100 200"</a:t>
            </a:r>
            <a:endParaRPr lang="en-US" altLang="zh-CN" sz="1600" b="1" dirty="0">
              <a:latin typeface="Consolas" panose="020B0609020204030204" pitchFamily="49" charset="0"/>
            </a:endParaRPr>
          </a:p>
          <a:p>
            <a:r>
              <a:rPr lang="en-US" altLang="zh-CN" sz="1600" b="1" dirty="0">
                <a:latin typeface="Consolas" panose="020B0609020204030204" pitchFamily="49" charset="0"/>
              </a:rPr>
              <a:t>	ss &gt;&gt; b; </a:t>
            </a:r>
            <a:r>
              <a:rPr lang="en-US" altLang="zh-CN" sz="1600" b="1" dirty="0">
                <a:solidFill>
                  <a:schemeClr val="accent1"/>
                </a:solidFill>
                <a:latin typeface="Consolas" panose="020B0609020204030204" pitchFamily="49" charset="0"/>
              </a:rPr>
              <a:t>// b = 200</a:t>
            </a:r>
            <a:endParaRPr lang="en-US" altLang="zh-CN" sz="1600" b="1" dirty="0">
              <a:latin typeface="Consolas" panose="020B0609020204030204" pitchFamily="49" charset="0"/>
            </a:endParaRPr>
          </a:p>
          <a:p>
            <a:r>
              <a:rPr lang="en-US" altLang="zh-CN" sz="1600" b="1" dirty="0">
                <a:latin typeface="Consolas" panose="020B0609020204030204" pitchFamily="49" charset="0"/>
              </a:rPr>
              <a:t>	return 0;</a:t>
            </a:r>
          </a:p>
          <a:p>
            <a:r>
              <a:rPr lang="en-US" altLang="zh-CN" sz="1600" b="1" dirty="0">
                <a:latin typeface="Consolas" panose="020B0609020204030204" pitchFamily="49" charset="0"/>
              </a:rPr>
              <a:t>}</a:t>
            </a:r>
          </a:p>
        </p:txBody>
      </p:sp>
      <p:grpSp>
        <p:nvGrpSpPr>
          <p:cNvPr id="6" name="组合 5"/>
          <p:cNvGrpSpPr/>
          <p:nvPr/>
        </p:nvGrpSpPr>
        <p:grpSpPr>
          <a:xfrm>
            <a:off x="4283710" y="2843794"/>
            <a:ext cx="4744185" cy="3723422"/>
            <a:chOff x="6301" y="1887"/>
            <a:chExt cx="10233" cy="7936"/>
          </a:xfrm>
        </p:grpSpPr>
        <p:grpSp>
          <p:nvGrpSpPr>
            <p:cNvPr id="29" name="组合 28"/>
            <p:cNvGrpSpPr/>
            <p:nvPr/>
          </p:nvGrpSpPr>
          <p:grpSpPr>
            <a:xfrm>
              <a:off x="8127" y="1887"/>
              <a:ext cx="4225" cy="3349"/>
              <a:chOff x="5160568" y="1198277"/>
              <a:chExt cx="2683000" cy="2126557"/>
            </a:xfrm>
          </p:grpSpPr>
          <p:grpSp>
            <p:nvGrpSpPr>
              <p:cNvPr id="14" name="组合 13"/>
              <p:cNvGrpSpPr/>
              <p:nvPr/>
            </p:nvGrpSpPr>
            <p:grpSpPr>
              <a:xfrm>
                <a:off x="5337371" y="2097601"/>
                <a:ext cx="2506197" cy="361141"/>
                <a:chOff x="1771758" y="2779827"/>
                <a:chExt cx="2506197" cy="361141"/>
              </a:xfrm>
            </p:grpSpPr>
            <p:sp>
              <p:nvSpPr>
                <p:cNvPr id="15" name="矩形 14"/>
                <p:cNvSpPr/>
                <p:nvPr>
                  <p:custDataLst>
                    <p:tags r:id="rId30"/>
                  </p:custDataLst>
                </p:nvPr>
              </p:nvSpPr>
              <p:spPr>
                <a:xfrm>
                  <a:off x="1771758" y="2780928"/>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custDataLst>
                    <p:tags r:id="rId31"/>
                  </p:custDataLst>
                </p:nvPr>
              </p:nvSpPr>
              <p:spPr>
                <a:xfrm>
                  <a:off x="2131798" y="2780928"/>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custDataLst>
                    <p:tags r:id="rId32"/>
                  </p:custDataLst>
                </p:nvPr>
              </p:nvSpPr>
              <p:spPr>
                <a:xfrm>
                  <a:off x="2483768" y="2780928"/>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custDataLst>
                    <p:tags r:id="rId33"/>
                  </p:custDataLst>
                </p:nvPr>
              </p:nvSpPr>
              <p:spPr>
                <a:xfrm>
                  <a:off x="2843808" y="2780928"/>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custDataLst>
                    <p:tags r:id="rId34"/>
                  </p:custDataLst>
                </p:nvPr>
              </p:nvSpPr>
              <p:spPr>
                <a:xfrm>
                  <a:off x="3203848" y="2780928"/>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custDataLst>
                    <p:tags r:id="rId35"/>
                  </p:custDataLst>
                </p:nvPr>
              </p:nvSpPr>
              <p:spPr>
                <a:xfrm>
                  <a:off x="3565945" y="2779827"/>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custDataLst>
                    <p:tags r:id="rId36"/>
                  </p:custDataLst>
                </p:nvPr>
              </p:nvSpPr>
              <p:spPr>
                <a:xfrm>
                  <a:off x="3917915" y="2779827"/>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23" name="直接箭头连接符 22"/>
              <p:cNvCxnSpPr>
                <a:endCxn id="15" idx="0"/>
              </p:cNvCxnSpPr>
              <p:nvPr>
                <p:custDataLst>
                  <p:tags r:id="rId26"/>
                </p:custDataLst>
              </p:nvPr>
            </p:nvCxnSpPr>
            <p:spPr>
              <a:xfrm>
                <a:off x="5517254" y="1656466"/>
                <a:ext cx="137" cy="4422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27"/>
                </p:custDataLst>
              </p:nvPr>
            </p:nvSpPr>
            <p:spPr>
              <a:xfrm>
                <a:off x="5160568" y="1198277"/>
                <a:ext cx="1208993" cy="539668"/>
              </a:xfrm>
              <a:prstGeom prst="rect">
                <a:avLst/>
              </a:prstGeom>
              <a:noFill/>
            </p:spPr>
            <p:txBody>
              <a:bodyPr wrap="square" rtlCol="0">
                <a:spAutoFit/>
              </a:bodyPr>
              <a:lstStyle/>
              <a:p>
                <a:r>
                  <a:rPr lang="en-US" altLang="zh-CN" sz="2000" b="1" dirty="0"/>
                  <a:t>head</a:t>
                </a:r>
                <a:endParaRPr lang="zh-CN" altLang="en-US" sz="2000" b="1" dirty="0"/>
              </a:p>
            </p:txBody>
          </p:sp>
          <p:cxnSp>
            <p:nvCxnSpPr>
              <p:cNvPr id="27" name="直接箭头连接符 26"/>
              <p:cNvCxnSpPr>
                <a:endCxn id="15" idx="2"/>
              </p:cNvCxnSpPr>
              <p:nvPr>
                <p:custDataLst>
                  <p:tags r:id="rId28"/>
                </p:custDataLst>
              </p:nvPr>
            </p:nvCxnSpPr>
            <p:spPr>
              <a:xfrm flipV="1">
                <a:off x="5517254" y="2458742"/>
                <a:ext cx="137" cy="459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custDataLst>
                  <p:tags r:id="rId29"/>
                </p:custDataLst>
              </p:nvPr>
            </p:nvSpPr>
            <p:spPr>
              <a:xfrm>
                <a:off x="5256244" y="2785128"/>
                <a:ext cx="1078526" cy="539706"/>
              </a:xfrm>
              <a:prstGeom prst="rect">
                <a:avLst/>
              </a:prstGeom>
              <a:noFill/>
            </p:spPr>
            <p:txBody>
              <a:bodyPr wrap="square" rtlCol="0">
                <a:spAutoFit/>
              </a:bodyPr>
              <a:lstStyle/>
              <a:p>
                <a:r>
                  <a:rPr lang="en-US" altLang="zh-CN" sz="2000" b="1" dirty="0"/>
                  <a:t>tail</a:t>
                </a:r>
                <a:endParaRPr lang="zh-CN" altLang="en-US" sz="2000" b="1" dirty="0"/>
              </a:p>
            </p:txBody>
          </p:sp>
        </p:grpSp>
        <p:grpSp>
          <p:nvGrpSpPr>
            <p:cNvPr id="30" name="组合 29"/>
            <p:cNvGrpSpPr/>
            <p:nvPr/>
          </p:nvGrpSpPr>
          <p:grpSpPr>
            <a:xfrm>
              <a:off x="8216" y="4041"/>
              <a:ext cx="4875" cy="3331"/>
              <a:chOff x="5256253" y="1171448"/>
              <a:chExt cx="3095516" cy="2115470"/>
            </a:xfrm>
          </p:grpSpPr>
          <p:grpSp>
            <p:nvGrpSpPr>
              <p:cNvPr id="31" name="组合 30"/>
              <p:cNvGrpSpPr/>
              <p:nvPr/>
            </p:nvGrpSpPr>
            <p:grpSpPr>
              <a:xfrm>
                <a:off x="5337371" y="2097601"/>
                <a:ext cx="2506197" cy="361141"/>
                <a:chOff x="1771758" y="2779827"/>
                <a:chExt cx="2506197" cy="361141"/>
              </a:xfrm>
            </p:grpSpPr>
            <p:sp>
              <p:nvSpPr>
                <p:cNvPr id="36" name="矩形 35"/>
                <p:cNvSpPr/>
                <p:nvPr>
                  <p:custDataLst>
                    <p:tags r:id="rId19"/>
                  </p:custDataLst>
                </p:nvPr>
              </p:nvSpPr>
              <p:spPr>
                <a:xfrm>
                  <a:off x="1771758" y="2780928"/>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7" name="矩形 36"/>
                <p:cNvSpPr/>
                <p:nvPr>
                  <p:custDataLst>
                    <p:tags r:id="rId20"/>
                  </p:custDataLst>
                </p:nvPr>
              </p:nvSpPr>
              <p:spPr>
                <a:xfrm>
                  <a:off x="2131798" y="2780928"/>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38" name="矩形 37"/>
                <p:cNvSpPr/>
                <p:nvPr>
                  <p:custDataLst>
                    <p:tags r:id="rId21"/>
                  </p:custDataLst>
                </p:nvPr>
              </p:nvSpPr>
              <p:spPr>
                <a:xfrm>
                  <a:off x="2483768" y="2780928"/>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39" name="矩形 38"/>
                <p:cNvSpPr/>
                <p:nvPr>
                  <p:custDataLst>
                    <p:tags r:id="rId22"/>
                  </p:custDataLst>
                </p:nvPr>
              </p:nvSpPr>
              <p:spPr>
                <a:xfrm>
                  <a:off x="2843808" y="2780928"/>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custDataLst>
                    <p:tags r:id="rId23"/>
                  </p:custDataLst>
                </p:nvPr>
              </p:nvSpPr>
              <p:spPr>
                <a:xfrm>
                  <a:off x="3203848" y="2780928"/>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1" name="矩形 40"/>
                <p:cNvSpPr/>
                <p:nvPr>
                  <p:custDataLst>
                    <p:tags r:id="rId24"/>
                  </p:custDataLst>
                </p:nvPr>
              </p:nvSpPr>
              <p:spPr>
                <a:xfrm>
                  <a:off x="3565945" y="2779827"/>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42" name="矩形 41"/>
                <p:cNvSpPr/>
                <p:nvPr>
                  <p:custDataLst>
                    <p:tags r:id="rId25"/>
                  </p:custDataLst>
                </p:nvPr>
              </p:nvSpPr>
              <p:spPr>
                <a:xfrm>
                  <a:off x="3917915" y="2779827"/>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grpSp>
          <p:cxnSp>
            <p:nvCxnSpPr>
              <p:cNvPr id="32" name="直接箭头连接符 31"/>
              <p:cNvCxnSpPr/>
              <p:nvPr>
                <p:custDataLst>
                  <p:tags r:id="rId15"/>
                </p:custDataLst>
              </p:nvPr>
            </p:nvCxnSpPr>
            <p:spPr>
              <a:xfrm>
                <a:off x="7662239" y="1642896"/>
                <a:ext cx="137" cy="4422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custDataLst>
                  <p:tags r:id="rId16"/>
                </p:custDataLst>
              </p:nvPr>
            </p:nvSpPr>
            <p:spPr>
              <a:xfrm>
                <a:off x="7305434" y="1171448"/>
                <a:ext cx="1046335" cy="956563"/>
              </a:xfrm>
              <a:prstGeom prst="rect">
                <a:avLst/>
              </a:prstGeom>
              <a:noFill/>
            </p:spPr>
            <p:txBody>
              <a:bodyPr wrap="square" rtlCol="0">
                <a:spAutoFit/>
              </a:bodyPr>
              <a:lstStyle/>
              <a:p>
                <a:r>
                  <a:rPr lang="en-US" altLang="zh-CN" sz="2000" b="1" dirty="0"/>
                  <a:t>head</a:t>
                </a:r>
                <a:endParaRPr lang="zh-CN" altLang="en-US" sz="2000" b="1" dirty="0"/>
              </a:p>
            </p:txBody>
          </p:sp>
          <p:cxnSp>
            <p:nvCxnSpPr>
              <p:cNvPr id="34" name="直接箭头连接符 33"/>
              <p:cNvCxnSpPr>
                <a:endCxn id="36" idx="2"/>
              </p:cNvCxnSpPr>
              <p:nvPr>
                <p:custDataLst>
                  <p:tags r:id="rId17"/>
                </p:custDataLst>
              </p:nvPr>
            </p:nvCxnSpPr>
            <p:spPr>
              <a:xfrm flipV="1">
                <a:off x="5517254" y="2458742"/>
                <a:ext cx="137" cy="459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custDataLst>
                  <p:tags r:id="rId18"/>
                </p:custDataLst>
              </p:nvPr>
            </p:nvSpPr>
            <p:spPr>
              <a:xfrm>
                <a:off x="5256253" y="2747302"/>
                <a:ext cx="1118526" cy="539616"/>
              </a:xfrm>
              <a:prstGeom prst="rect">
                <a:avLst/>
              </a:prstGeom>
              <a:noFill/>
            </p:spPr>
            <p:txBody>
              <a:bodyPr wrap="square" rtlCol="0">
                <a:spAutoFit/>
              </a:bodyPr>
              <a:lstStyle/>
              <a:p>
                <a:r>
                  <a:rPr lang="en-US" altLang="zh-CN" sz="2000" b="1" dirty="0"/>
                  <a:t>tail</a:t>
                </a:r>
                <a:endParaRPr lang="zh-CN" altLang="en-US" sz="2000" b="1" dirty="0"/>
              </a:p>
            </p:txBody>
          </p:sp>
        </p:grpSp>
        <p:grpSp>
          <p:nvGrpSpPr>
            <p:cNvPr id="43" name="组合 42"/>
            <p:cNvGrpSpPr/>
            <p:nvPr/>
          </p:nvGrpSpPr>
          <p:grpSpPr>
            <a:xfrm>
              <a:off x="8396" y="6479"/>
              <a:ext cx="4695" cy="3344"/>
              <a:chOff x="5337371" y="1171452"/>
              <a:chExt cx="2981759" cy="2123278"/>
            </a:xfrm>
          </p:grpSpPr>
          <p:grpSp>
            <p:nvGrpSpPr>
              <p:cNvPr id="44" name="组合 43"/>
              <p:cNvGrpSpPr/>
              <p:nvPr/>
            </p:nvGrpSpPr>
            <p:grpSpPr>
              <a:xfrm>
                <a:off x="5337371" y="2097601"/>
                <a:ext cx="2506197" cy="361141"/>
                <a:chOff x="1771758" y="2779827"/>
                <a:chExt cx="2506197" cy="361141"/>
              </a:xfrm>
            </p:grpSpPr>
            <p:sp>
              <p:nvSpPr>
                <p:cNvPr id="49" name="矩形 48"/>
                <p:cNvSpPr/>
                <p:nvPr>
                  <p:custDataLst>
                    <p:tags r:id="rId8"/>
                  </p:custDataLst>
                </p:nvPr>
              </p:nvSpPr>
              <p:spPr>
                <a:xfrm>
                  <a:off x="1771758" y="2780928"/>
                  <a:ext cx="360040" cy="360040"/>
                </a:xfrm>
                <a:prstGeom prst="rect">
                  <a:avLst/>
                </a:prstGeom>
                <a:solidFill>
                  <a:schemeClr val="accent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0" name="矩形 49"/>
                <p:cNvSpPr/>
                <p:nvPr>
                  <p:custDataLst>
                    <p:tags r:id="rId9"/>
                  </p:custDataLst>
                </p:nvPr>
              </p:nvSpPr>
              <p:spPr>
                <a:xfrm>
                  <a:off x="2131798" y="2780928"/>
                  <a:ext cx="360040" cy="360040"/>
                </a:xfrm>
                <a:prstGeom prst="rect">
                  <a:avLst/>
                </a:prstGeom>
                <a:solidFill>
                  <a:schemeClr val="accent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51" name="矩形 50"/>
                <p:cNvSpPr/>
                <p:nvPr>
                  <p:custDataLst>
                    <p:tags r:id="rId10"/>
                  </p:custDataLst>
                </p:nvPr>
              </p:nvSpPr>
              <p:spPr>
                <a:xfrm>
                  <a:off x="2483768" y="2780928"/>
                  <a:ext cx="360040" cy="360040"/>
                </a:xfrm>
                <a:prstGeom prst="rect">
                  <a:avLst/>
                </a:prstGeom>
                <a:solidFill>
                  <a:schemeClr val="accent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52" name="矩形 51"/>
                <p:cNvSpPr/>
                <p:nvPr>
                  <p:custDataLst>
                    <p:tags r:id="rId11"/>
                  </p:custDataLst>
                </p:nvPr>
              </p:nvSpPr>
              <p:spPr>
                <a:xfrm>
                  <a:off x="2843808" y="2780928"/>
                  <a:ext cx="360040" cy="360040"/>
                </a:xfrm>
                <a:prstGeom prst="rect">
                  <a:avLst/>
                </a:prstGeom>
                <a:solidFill>
                  <a:schemeClr val="accent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custDataLst>
                    <p:tags r:id="rId12"/>
                  </p:custDataLst>
                </p:nvPr>
              </p:nvSpPr>
              <p:spPr>
                <a:xfrm>
                  <a:off x="3203848" y="2780928"/>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4" name="矩形 53"/>
                <p:cNvSpPr/>
                <p:nvPr>
                  <p:custDataLst>
                    <p:tags r:id="rId13"/>
                  </p:custDataLst>
                </p:nvPr>
              </p:nvSpPr>
              <p:spPr>
                <a:xfrm>
                  <a:off x="3565945" y="2779827"/>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55" name="矩形 54"/>
                <p:cNvSpPr/>
                <p:nvPr>
                  <p:custDataLst>
                    <p:tags r:id="rId14"/>
                  </p:custDataLst>
                </p:nvPr>
              </p:nvSpPr>
              <p:spPr>
                <a:xfrm>
                  <a:off x="3917915" y="2779827"/>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grpSp>
          <p:cxnSp>
            <p:nvCxnSpPr>
              <p:cNvPr id="45" name="直接箭头连接符 44"/>
              <p:cNvCxnSpPr/>
              <p:nvPr>
                <p:custDataLst>
                  <p:tags r:id="rId4"/>
                </p:custDataLst>
              </p:nvPr>
            </p:nvCxnSpPr>
            <p:spPr>
              <a:xfrm>
                <a:off x="7662239" y="1642896"/>
                <a:ext cx="137" cy="4422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custDataLst>
                  <p:tags r:id="rId5"/>
                </p:custDataLst>
              </p:nvPr>
            </p:nvSpPr>
            <p:spPr>
              <a:xfrm>
                <a:off x="7305784" y="1171452"/>
                <a:ext cx="1013346" cy="956517"/>
              </a:xfrm>
              <a:prstGeom prst="rect">
                <a:avLst/>
              </a:prstGeom>
              <a:noFill/>
            </p:spPr>
            <p:txBody>
              <a:bodyPr wrap="square" rtlCol="0">
                <a:spAutoFit/>
              </a:bodyPr>
              <a:lstStyle/>
              <a:p>
                <a:r>
                  <a:rPr lang="en-US" altLang="zh-CN" sz="2000" b="1" dirty="0"/>
                  <a:t>head</a:t>
                </a:r>
                <a:endParaRPr lang="zh-CN" altLang="en-US" sz="2000" b="1" dirty="0"/>
              </a:p>
            </p:txBody>
          </p:sp>
          <p:cxnSp>
            <p:nvCxnSpPr>
              <p:cNvPr id="47" name="直接箭头连接符 46"/>
              <p:cNvCxnSpPr/>
              <p:nvPr>
                <p:custDataLst>
                  <p:tags r:id="rId6"/>
                </p:custDataLst>
              </p:nvPr>
            </p:nvCxnSpPr>
            <p:spPr>
              <a:xfrm flipV="1">
                <a:off x="6944895" y="2466267"/>
                <a:ext cx="137" cy="459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custDataLst>
                  <p:tags r:id="rId7"/>
                </p:custDataLst>
              </p:nvPr>
            </p:nvSpPr>
            <p:spPr>
              <a:xfrm>
                <a:off x="6683860" y="2755098"/>
                <a:ext cx="996819" cy="539632"/>
              </a:xfrm>
              <a:prstGeom prst="rect">
                <a:avLst/>
              </a:prstGeom>
              <a:noFill/>
            </p:spPr>
            <p:txBody>
              <a:bodyPr wrap="square" rtlCol="0">
                <a:spAutoFit/>
              </a:bodyPr>
              <a:lstStyle/>
              <a:p>
                <a:r>
                  <a:rPr lang="en-US" altLang="zh-CN" sz="2000" b="1" dirty="0"/>
                  <a:t>tail</a:t>
                </a:r>
                <a:endParaRPr lang="zh-CN" altLang="en-US" sz="2000" b="1" dirty="0"/>
              </a:p>
            </p:txBody>
          </p:sp>
        </p:grpSp>
        <p:cxnSp>
          <p:nvCxnSpPr>
            <p:cNvPr id="7" name="直接箭头连接符 6"/>
            <p:cNvCxnSpPr/>
            <p:nvPr>
              <p:custDataLst>
                <p:tags r:id="rId1"/>
              </p:custDataLst>
            </p:nvPr>
          </p:nvCxnSpPr>
          <p:spPr>
            <a:xfrm flipV="1">
              <a:off x="6301" y="5740"/>
              <a:ext cx="1826" cy="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6" name="直接箭头连接符 55"/>
            <p:cNvCxnSpPr/>
            <p:nvPr>
              <p:custDataLst>
                <p:tags r:id="rId2"/>
              </p:custDataLst>
            </p:nvPr>
          </p:nvCxnSpPr>
          <p:spPr>
            <a:xfrm>
              <a:off x="6301" y="8046"/>
              <a:ext cx="18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文本框 7"/>
            <p:cNvSpPr txBox="1"/>
            <p:nvPr>
              <p:custDataLst>
                <p:tags r:id="rId3"/>
              </p:custDataLst>
            </p:nvPr>
          </p:nvSpPr>
          <p:spPr>
            <a:xfrm>
              <a:off x="13092" y="2609"/>
              <a:ext cx="3442" cy="2163"/>
            </a:xfrm>
            <a:prstGeom prst="rect">
              <a:avLst/>
            </a:prstGeom>
            <a:noFill/>
          </p:spPr>
          <p:txBody>
            <a:bodyPr wrap="square" rtlCol="0">
              <a:spAutoFit/>
            </a:bodyPr>
            <a:lstStyle/>
            <a:p>
              <a:r>
                <a:rPr lang="en-US" altLang="zh-CN" sz="2000" b="1" dirty="0"/>
                <a:t>head</a:t>
              </a:r>
              <a:r>
                <a:rPr lang="zh-CN" altLang="en-US" sz="2000" b="1" dirty="0"/>
                <a:t>和</a:t>
              </a:r>
              <a:r>
                <a:rPr lang="en-US" altLang="zh-CN" sz="2000" b="1" dirty="0"/>
                <a:t>tail</a:t>
              </a:r>
              <a:r>
                <a:rPr lang="zh-CN" altLang="en-US" sz="2000" b="1" dirty="0"/>
                <a:t>間代表未讀取的部分</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實現一個類型轉換函數</a:t>
            </a:r>
          </a:p>
        </p:txBody>
      </p:sp>
      <p:sp>
        <p:nvSpPr>
          <p:cNvPr id="3" name="内容占位符 2"/>
          <p:cNvSpPr>
            <a:spLocks noGrp="1"/>
          </p:cNvSpPr>
          <p:nvPr>
            <p:ph idx="1"/>
          </p:nvPr>
        </p:nvSpPr>
        <p:spPr/>
        <p:txBody>
          <a:bodyPr/>
          <a:lstStyle/>
          <a:p>
            <a:r>
              <a:rPr lang="zh-CN" altLang="en-US" dirty="0"/>
              <a:t>如何實現字串與整數的互相轉換？</a:t>
            </a:r>
            <a:endParaRPr lang="en-US" altLang="zh-CN" dirty="0"/>
          </a:p>
          <a:p>
            <a:pPr lvl="1"/>
            <a:r>
              <a:rPr lang="en-US" altLang="zh-CN" dirty="0" err="1"/>
              <a:t>to_string</a:t>
            </a:r>
            <a:r>
              <a:rPr lang="en-US" altLang="zh-CN" dirty="0"/>
              <a:t> </a:t>
            </a:r>
            <a:r>
              <a:rPr lang="zh-CN" altLang="en-US" dirty="0"/>
              <a:t>轉換為字串</a:t>
            </a:r>
            <a:endParaRPr lang="en-US" altLang="zh-CN" dirty="0"/>
          </a:p>
          <a:p>
            <a:pPr lvl="1"/>
            <a:r>
              <a:rPr lang="en-US" altLang="zh-CN" dirty="0" err="1"/>
              <a:t>stoi</a:t>
            </a:r>
            <a:r>
              <a:rPr lang="en-US" altLang="zh-CN" dirty="0"/>
              <a:t>	   </a:t>
            </a:r>
            <a:r>
              <a:rPr lang="zh-CN" altLang="en-US" dirty="0"/>
              <a:t>轉換為整數</a:t>
            </a:r>
            <a:endParaRPr lang="en-US" altLang="zh-CN" dirty="0"/>
          </a:p>
          <a:p>
            <a:r>
              <a:rPr lang="zh-CN" altLang="en-US" dirty="0"/>
              <a:t>其他類型呢？可以使用一個函數實現嗎？</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33</a:t>
            </a:fld>
            <a:endParaRPr lang="en-US" altLang="zh-CN" dirty="0"/>
          </a:p>
        </p:txBody>
      </p:sp>
      <p:sp>
        <p:nvSpPr>
          <p:cNvPr id="7" name="文本框 6"/>
          <p:cNvSpPr txBox="1"/>
          <p:nvPr/>
        </p:nvSpPr>
        <p:spPr>
          <a:xfrm>
            <a:off x="1787877" y="3356992"/>
            <a:ext cx="5160387" cy="3908762"/>
          </a:xfrm>
          <a:prstGeom prst="rect">
            <a:avLst/>
          </a:prstGeom>
          <a:noFill/>
        </p:spPr>
        <p:txBody>
          <a:bodyPr wrap="none" rtlCol="0">
            <a:spAutoFit/>
          </a:bodyPr>
          <a:lstStyle/>
          <a:p>
            <a:r>
              <a:rPr lang="en-US" altLang="zh-CN" sz="2000" b="1" dirty="0">
                <a:latin typeface="Consolas" panose="020B0609020204030204" pitchFamily="49" charset="0"/>
              </a:rPr>
              <a:t>#include &lt;iostream&gt;</a:t>
            </a:r>
          </a:p>
          <a:p>
            <a:r>
              <a:rPr lang="en-US" altLang="zh-CN" sz="2000" b="1" dirty="0">
                <a:latin typeface="Consolas" panose="020B0609020204030204" pitchFamily="49" charset="0"/>
              </a:rPr>
              <a:t>#include &lt;</a:t>
            </a:r>
            <a:r>
              <a:rPr lang="en-US" altLang="zh-CN" sz="2000" b="1" dirty="0" err="1">
                <a:latin typeface="Consolas" panose="020B0609020204030204" pitchFamily="49" charset="0"/>
              </a:rPr>
              <a:t>sstream</a:t>
            </a:r>
            <a:r>
              <a:rPr lang="en-US" altLang="zh-CN" sz="2000" b="1" dirty="0">
                <a:latin typeface="Consolas" panose="020B0609020204030204" pitchFamily="49" charset="0"/>
              </a:rPr>
              <a:t>&gt;</a:t>
            </a:r>
          </a:p>
          <a:p>
            <a:r>
              <a:rPr lang="en-US" altLang="zh-CN" sz="2000" b="1" dirty="0">
                <a:latin typeface="Consolas" panose="020B0609020204030204" pitchFamily="49" charset="0"/>
              </a:rPr>
              <a:t>using namespace std;</a:t>
            </a:r>
          </a:p>
          <a:p>
            <a:endParaRPr lang="en-US" altLang="zh-CN" sz="2000" b="1" dirty="0">
              <a:latin typeface="Consolas" panose="020B0609020204030204" pitchFamily="49" charset="0"/>
            </a:endParaRPr>
          </a:p>
          <a:p>
            <a:r>
              <a:rPr lang="en-US" altLang="zh-CN" sz="2000" b="1" dirty="0">
                <a:latin typeface="Consolas" panose="020B0609020204030204" pitchFamily="49" charset="0"/>
              </a:rPr>
              <a:t>int main() {</a:t>
            </a:r>
          </a:p>
          <a:p>
            <a:r>
              <a:rPr lang="en-US" altLang="zh-CN" sz="2000" b="1" dirty="0">
                <a:latin typeface="Consolas" panose="020B0609020204030204" pitchFamily="49" charset="0"/>
              </a:rPr>
              <a:t>	string x = convert&lt;string&gt;(123);</a:t>
            </a:r>
          </a:p>
          <a:p>
            <a:r>
              <a:rPr lang="en-US" altLang="zh-CN" sz="2000" b="1" dirty="0">
                <a:latin typeface="Consolas" panose="020B0609020204030204" pitchFamily="49" charset="0"/>
              </a:rPr>
              <a:t>	</a:t>
            </a:r>
            <a:r>
              <a:rPr lang="en-US" altLang="zh-CN" sz="2000" b="1" dirty="0" err="1">
                <a:latin typeface="Consolas" panose="020B0609020204030204" pitchFamily="49" charset="0"/>
              </a:rPr>
              <a:t>int</a:t>
            </a:r>
            <a:r>
              <a:rPr lang="en-US" altLang="zh-CN" sz="2000" b="1" dirty="0">
                <a:latin typeface="Consolas" panose="020B0609020204030204" pitchFamily="49" charset="0"/>
              </a:rPr>
              <a:t> y = convert&lt;</a:t>
            </a:r>
            <a:r>
              <a:rPr lang="en-US" altLang="zh-CN" sz="2000" b="1" dirty="0" err="1">
                <a:latin typeface="Consolas" panose="020B0609020204030204" pitchFamily="49" charset="0"/>
              </a:rPr>
              <a:t>int</a:t>
            </a:r>
            <a:r>
              <a:rPr lang="en-US" altLang="zh-CN" sz="2000" b="1" dirty="0">
                <a:latin typeface="Consolas" panose="020B0609020204030204" pitchFamily="49" charset="0"/>
              </a:rPr>
              <a:t>&gt;("456");</a:t>
            </a:r>
          </a:p>
          <a:p>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x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y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latin typeface="Consolas" panose="020B0609020204030204" pitchFamily="49" charset="0"/>
              </a:rPr>
              <a:t>	return 0;</a:t>
            </a:r>
          </a:p>
          <a:p>
            <a:r>
              <a:rPr lang="en-US" altLang="zh-CN" sz="2000" b="1" dirty="0">
                <a:latin typeface="Consolas" panose="020B0609020204030204" pitchFamily="49" charset="0"/>
              </a:rPr>
              <a:t>}</a:t>
            </a:r>
            <a:endParaRPr lang="zh-CN" altLang="en-US" sz="3200" b="1" dirty="0">
              <a:latin typeface="Consolas" panose="020B0609020204030204" pitchFamily="49" charset="0"/>
            </a:endParaRPr>
          </a:p>
          <a:p>
            <a:endParaRPr lang="zh-CN" altLang="en-US" sz="28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實現一個類型轉換函數</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34</a:t>
            </a:fld>
            <a:endParaRPr lang="en-US" altLang="zh-CN" dirty="0"/>
          </a:p>
        </p:txBody>
      </p:sp>
      <p:sp>
        <p:nvSpPr>
          <p:cNvPr id="5" name="文本框 4"/>
          <p:cNvSpPr txBox="1"/>
          <p:nvPr/>
        </p:nvSpPr>
        <p:spPr>
          <a:xfrm>
            <a:off x="971600" y="1709958"/>
            <a:ext cx="7295587" cy="4832092"/>
          </a:xfrm>
          <a:prstGeom prst="rect">
            <a:avLst/>
          </a:prstGeom>
          <a:noFill/>
        </p:spPr>
        <p:txBody>
          <a:bodyPr wrap="none" rtlCol="0">
            <a:spAutoFit/>
          </a:bodyPr>
          <a:lstStyle/>
          <a:p>
            <a:r>
              <a:rPr lang="en-US" altLang="zh-CN" sz="2400" b="1" dirty="0">
                <a:latin typeface="Consolas" panose="020B0609020204030204" pitchFamily="49" charset="0"/>
              </a:rPr>
              <a:t>template&lt;class </a:t>
            </a:r>
            <a:r>
              <a:rPr lang="en-US" altLang="zh-CN" sz="2400" b="1" dirty="0" err="1">
                <a:solidFill>
                  <a:srgbClr val="FF0000"/>
                </a:solidFill>
                <a:latin typeface="Consolas" panose="020B0609020204030204" pitchFamily="49" charset="0"/>
              </a:rPr>
              <a:t>outtype</a:t>
            </a:r>
            <a:r>
              <a:rPr lang="en-US" altLang="zh-CN" sz="2400" b="1" dirty="0">
                <a:latin typeface="Consolas" panose="020B0609020204030204" pitchFamily="49" charset="0"/>
              </a:rPr>
              <a:t>, class </a:t>
            </a:r>
            <a:r>
              <a:rPr lang="en-US" altLang="zh-CN" sz="2400" b="1" dirty="0" err="1">
                <a:solidFill>
                  <a:schemeClr val="accent3"/>
                </a:solidFill>
                <a:latin typeface="Consolas" panose="020B0609020204030204" pitchFamily="49" charset="0"/>
              </a:rPr>
              <a:t>intype</a:t>
            </a:r>
            <a:r>
              <a:rPr lang="en-US" altLang="zh-CN" sz="2400" b="1" dirty="0">
                <a:latin typeface="Consolas" panose="020B0609020204030204" pitchFamily="49" charset="0"/>
              </a:rPr>
              <a:t>&gt;</a:t>
            </a:r>
          </a:p>
          <a:p>
            <a:r>
              <a:rPr lang="en-US" altLang="zh-CN" sz="2400" b="1" dirty="0" err="1">
                <a:solidFill>
                  <a:srgbClr val="FF0000"/>
                </a:solidFill>
                <a:latin typeface="Consolas" panose="020B0609020204030204" pitchFamily="49" charset="0"/>
              </a:rPr>
              <a:t>outtype</a:t>
            </a:r>
            <a:r>
              <a:rPr lang="en-US" altLang="zh-CN" sz="2400" b="1" dirty="0">
                <a:latin typeface="Consolas" panose="020B0609020204030204" pitchFamily="49" charset="0"/>
              </a:rPr>
              <a:t> convert(</a:t>
            </a:r>
            <a:r>
              <a:rPr lang="en-US" altLang="zh-CN" sz="2400" b="1" dirty="0" err="1">
                <a:solidFill>
                  <a:schemeClr val="accent3"/>
                </a:solidFill>
                <a:latin typeface="Consolas" panose="020B0609020204030204" pitchFamily="49" charset="0"/>
              </a:rPr>
              <a:t>intype</a:t>
            </a:r>
            <a:r>
              <a:rPr lang="en-US" altLang="zh-CN" sz="2400" b="1" dirty="0">
                <a:latin typeface="Consolas" panose="020B0609020204030204" pitchFamily="49" charset="0"/>
              </a:rPr>
              <a:t> </a:t>
            </a:r>
            <a:r>
              <a:rPr lang="en-US" altLang="zh-CN" sz="2400" b="1" dirty="0" err="1">
                <a:latin typeface="Consolas" panose="020B0609020204030204" pitchFamily="49" charset="0"/>
              </a:rPr>
              <a:t>val</a:t>
            </a:r>
            <a:r>
              <a:rPr lang="en-US" altLang="zh-CN" sz="2400" b="1" dirty="0">
                <a:latin typeface="Consolas" panose="020B0609020204030204" pitchFamily="49" charset="0"/>
              </a:rPr>
              <a:t>)</a:t>
            </a:r>
          </a:p>
          <a:p>
            <a:r>
              <a:rPr lang="en-US" altLang="zh-CN" sz="2400" b="1" dirty="0">
                <a:latin typeface="Consolas" panose="020B0609020204030204" pitchFamily="49" charset="0"/>
              </a:rPr>
              <a:t>{</a:t>
            </a:r>
          </a:p>
          <a:p>
            <a:r>
              <a:rPr lang="en-US" altLang="zh-CN" sz="2400" b="1" dirty="0">
                <a:latin typeface="Consolas" panose="020B0609020204030204" pitchFamily="49" charset="0"/>
              </a:rPr>
              <a:t>	static </a:t>
            </a:r>
            <a:r>
              <a:rPr lang="en-US" altLang="zh-CN" sz="2400" b="1" dirty="0" err="1">
                <a:latin typeface="Consolas" panose="020B0609020204030204" pitchFamily="49" charset="0"/>
              </a:rPr>
              <a:t>stringstream</a:t>
            </a:r>
            <a:r>
              <a:rPr lang="en-US" altLang="zh-CN" sz="2400" b="1" dirty="0">
                <a:latin typeface="Consolas" panose="020B0609020204030204" pitchFamily="49" charset="0"/>
              </a:rPr>
              <a:t> </a:t>
            </a:r>
            <a:r>
              <a:rPr lang="en-US" altLang="zh-CN" sz="2400" b="1" dirty="0" err="1">
                <a:latin typeface="Consolas" panose="020B0609020204030204" pitchFamily="49" charset="0"/>
              </a:rPr>
              <a:t>ss</a:t>
            </a:r>
            <a:r>
              <a:rPr lang="en-US" altLang="zh-CN" sz="2400" b="1" dirty="0">
                <a:latin typeface="Consolas" panose="020B0609020204030204" pitchFamily="49" charset="0"/>
              </a:rPr>
              <a:t>;</a:t>
            </a:r>
          </a:p>
          <a:p>
            <a:r>
              <a:rPr lang="en-US" altLang="zh-CN" sz="2400" b="1" dirty="0">
                <a:solidFill>
                  <a:schemeClr val="accent1"/>
                </a:solidFill>
                <a:latin typeface="Consolas" panose="020B0609020204030204" pitchFamily="49" charset="0"/>
              </a:rPr>
              <a:t>						//</a:t>
            </a:r>
            <a:r>
              <a:rPr lang="zh-CN" altLang="en-US" sz="2400" b="1" dirty="0">
                <a:solidFill>
                  <a:schemeClr val="accent1"/>
                </a:solidFill>
                <a:latin typeface="Consolas" panose="020B0609020204030204" pitchFamily="49" charset="0"/>
              </a:rPr>
              <a:t>使用靜態變數避免重複初始化</a:t>
            </a:r>
            <a:endParaRPr lang="en-US" altLang="zh-CN" sz="2400" b="1" dirty="0">
              <a:solidFill>
                <a:schemeClr val="accent1"/>
              </a:solidFill>
              <a:latin typeface="Consolas" panose="020B0609020204030204" pitchFamily="49" charset="0"/>
            </a:endParaRPr>
          </a:p>
          <a:p>
            <a:r>
              <a:rPr lang="en-US" altLang="zh-CN" sz="2400" b="1" dirty="0">
                <a:latin typeface="Consolas" panose="020B0609020204030204" pitchFamily="49" charset="0"/>
              </a:rPr>
              <a:t>	</a:t>
            </a:r>
            <a:r>
              <a:rPr lang="en-US" altLang="zh-CN" sz="2400" b="1" dirty="0" err="1">
                <a:latin typeface="Consolas" panose="020B0609020204030204" pitchFamily="49" charset="0"/>
              </a:rPr>
              <a:t>ss.str</a:t>
            </a:r>
            <a:r>
              <a:rPr lang="en-US" altLang="zh-CN" sz="2400" b="1" dirty="0">
                <a:latin typeface="Consolas" panose="020B0609020204030204" pitchFamily="49" charset="0"/>
              </a:rPr>
              <a:t>(""); 	</a:t>
            </a:r>
            <a:r>
              <a:rPr lang="en-US" altLang="zh-CN" sz="2400" b="1" dirty="0">
                <a:solidFill>
                  <a:schemeClr val="accent1"/>
                </a:solidFill>
                <a:latin typeface="Consolas" panose="020B0609020204030204" pitchFamily="49" charset="0"/>
              </a:rPr>
              <a:t>//</a:t>
            </a:r>
            <a:r>
              <a:rPr lang="zh-CN" altLang="en-US" sz="2400" b="1" dirty="0">
                <a:solidFill>
                  <a:schemeClr val="accent1"/>
                </a:solidFill>
                <a:latin typeface="Consolas" panose="020B0609020204030204" pitchFamily="49" charset="0"/>
              </a:rPr>
              <a:t>清空緩衝區</a:t>
            </a:r>
          </a:p>
          <a:p>
            <a:r>
              <a:rPr lang="en-US" altLang="zh-CN" sz="2400" b="1" dirty="0">
                <a:latin typeface="Consolas" panose="020B0609020204030204" pitchFamily="49" charset="0"/>
              </a:rPr>
              <a:t>	</a:t>
            </a:r>
            <a:r>
              <a:rPr lang="en-US" altLang="zh-CN" sz="2400" b="1" dirty="0" err="1">
                <a:latin typeface="Consolas" panose="020B0609020204030204" pitchFamily="49" charset="0"/>
              </a:rPr>
              <a:t>ss.clear</a:t>
            </a:r>
            <a:r>
              <a:rPr lang="en-US" altLang="zh-CN" sz="2400" b="1" dirty="0">
                <a:latin typeface="Consolas" panose="020B0609020204030204" pitchFamily="49" charset="0"/>
              </a:rPr>
              <a:t>(); 	</a:t>
            </a:r>
            <a:r>
              <a:rPr lang="en-US" altLang="zh-CN" sz="2400" b="1" dirty="0">
                <a:solidFill>
                  <a:schemeClr val="accent1"/>
                </a:solidFill>
                <a:latin typeface="Consolas" panose="020B0609020204030204" pitchFamily="49" charset="0"/>
              </a:rPr>
              <a:t>//</a:t>
            </a:r>
            <a:r>
              <a:rPr lang="zh-CN" altLang="en-US" sz="2400" b="1" dirty="0">
                <a:solidFill>
                  <a:schemeClr val="accent1"/>
                </a:solidFill>
                <a:latin typeface="Consolas" panose="020B0609020204030204" pitchFamily="49" charset="0"/>
              </a:rPr>
              <a:t>清空狀態位</a:t>
            </a:r>
            <a:r>
              <a:rPr lang="zh-CN" altLang="en-US" sz="2400" b="1" dirty="0">
                <a:solidFill>
                  <a:srgbClr val="FF0000"/>
                </a:solidFill>
                <a:latin typeface="Consolas" panose="020B0609020204030204" pitchFamily="49" charset="0"/>
              </a:rPr>
              <a:t>（不是清空內容）</a:t>
            </a:r>
          </a:p>
          <a:p>
            <a:r>
              <a:rPr lang="en-US" altLang="zh-CN" sz="2400" b="1" dirty="0">
                <a:latin typeface="Consolas" panose="020B0609020204030204" pitchFamily="49" charset="0"/>
              </a:rPr>
              <a:t>	</a:t>
            </a:r>
            <a:r>
              <a:rPr lang="en-US" altLang="zh-CN" sz="2400" b="1" dirty="0" err="1">
                <a:latin typeface="Consolas" panose="020B0609020204030204" pitchFamily="49" charset="0"/>
              </a:rPr>
              <a:t>ss</a:t>
            </a:r>
            <a:r>
              <a:rPr lang="en-US" altLang="zh-CN" sz="2400" b="1" dirty="0">
                <a:latin typeface="Consolas" panose="020B0609020204030204" pitchFamily="49" charset="0"/>
              </a:rPr>
              <a:t> &lt;&lt; </a:t>
            </a:r>
            <a:r>
              <a:rPr lang="en-US" altLang="zh-CN" sz="2400" b="1" dirty="0" err="1">
                <a:latin typeface="Consolas" panose="020B0609020204030204" pitchFamily="49" charset="0"/>
              </a:rPr>
              <a:t>val</a:t>
            </a:r>
            <a:r>
              <a:rPr lang="en-US" altLang="zh-CN" sz="2400" b="1" dirty="0">
                <a:latin typeface="Consolas" panose="020B0609020204030204" pitchFamily="49" charset="0"/>
              </a:rPr>
              <a:t>;</a:t>
            </a:r>
          </a:p>
          <a:p>
            <a:r>
              <a:rPr lang="en-US" altLang="zh-CN" sz="2400" b="1" dirty="0">
                <a:latin typeface="Consolas" panose="020B0609020204030204" pitchFamily="49" charset="0"/>
              </a:rPr>
              <a:t>	</a:t>
            </a:r>
            <a:r>
              <a:rPr lang="en-US" altLang="zh-CN" sz="2400" b="1" dirty="0" err="1">
                <a:solidFill>
                  <a:srgbClr val="FF0000"/>
                </a:solidFill>
                <a:latin typeface="Consolas" panose="020B0609020204030204" pitchFamily="49" charset="0"/>
              </a:rPr>
              <a:t>outtype</a:t>
            </a:r>
            <a:r>
              <a:rPr lang="en-US" altLang="zh-CN" sz="2400" b="1" dirty="0">
                <a:latin typeface="Consolas" panose="020B0609020204030204" pitchFamily="49" charset="0"/>
              </a:rPr>
              <a:t> res;</a:t>
            </a:r>
          </a:p>
          <a:p>
            <a:r>
              <a:rPr lang="en-US" altLang="zh-CN" sz="2400" b="1" dirty="0">
                <a:latin typeface="Consolas" panose="020B0609020204030204" pitchFamily="49" charset="0"/>
              </a:rPr>
              <a:t>	</a:t>
            </a:r>
            <a:r>
              <a:rPr lang="en-US" altLang="zh-CN" sz="2400" b="1" dirty="0" err="1">
                <a:latin typeface="Consolas" panose="020B0609020204030204" pitchFamily="49" charset="0"/>
              </a:rPr>
              <a:t>ss</a:t>
            </a:r>
            <a:r>
              <a:rPr lang="en-US" altLang="zh-CN" sz="2400" b="1" dirty="0">
                <a:latin typeface="Consolas" panose="020B0609020204030204" pitchFamily="49" charset="0"/>
              </a:rPr>
              <a:t> &gt;&gt; res;</a:t>
            </a:r>
          </a:p>
          <a:p>
            <a:r>
              <a:rPr lang="en-US" altLang="zh-CN" sz="2400" b="1" dirty="0">
                <a:latin typeface="Consolas" panose="020B0609020204030204" pitchFamily="49" charset="0"/>
              </a:rPr>
              <a:t>	return res;</a:t>
            </a:r>
          </a:p>
          <a:p>
            <a:r>
              <a:rPr lang="en-US" altLang="zh-CN" sz="2400" b="1" dirty="0">
                <a:latin typeface="Consolas" panose="020B0609020204030204" pitchFamily="49" charset="0"/>
              </a:rPr>
              <a:t>}</a:t>
            </a:r>
          </a:p>
          <a:p>
            <a:endParaRPr lang="zh-CN" altLang="en-US" sz="2000" dirty="0">
              <a:latin typeface="Consolas" panose="020B0609020204030204" pitchFamily="49" charset="0"/>
            </a:endParaRPr>
          </a:p>
        </p:txBody>
      </p:sp>
      <p:sp>
        <p:nvSpPr>
          <p:cNvPr id="3" name="矩形 2"/>
          <p:cNvSpPr/>
          <p:nvPr/>
        </p:nvSpPr>
        <p:spPr>
          <a:xfrm>
            <a:off x="2051719" y="6023029"/>
            <a:ext cx="6408713" cy="646331"/>
          </a:xfrm>
          <a:prstGeom prst="rect">
            <a:avLst/>
          </a:prstGeom>
        </p:spPr>
        <p:txBody>
          <a:bodyPr wrap="square">
            <a:spAutoFit/>
          </a:bodyPr>
          <a:lstStyle/>
          <a:p>
            <a:r>
              <a:rPr lang="zh-CN" altLang="en-US" b="1" u="sng" dirty="0">
                <a:solidFill>
                  <a:srgbClr val="00A2FF"/>
                </a:solidFill>
                <a:latin typeface="Helvetica Neue" charset="0"/>
                <a:hlinkClick r:id="rId3"/>
              </a:rPr>
              <a:t>關於狀態位：狀態位元記錄流的狀態，例如是否讀入了非法字元</a:t>
            </a:r>
            <a:r>
              <a:rPr lang="en-US" altLang="zh-CN" b="1" dirty="0">
                <a:solidFill>
                  <a:srgbClr val="00A2FF"/>
                </a:solidFill>
                <a:latin typeface="Helvetica Neue" charset="0"/>
                <a:hlinkClick r:id="rId3"/>
              </a:rPr>
              <a:t>http://www.cplusplus.com/reference/ios/ios/setstate/</a:t>
            </a:r>
            <a:endParaRPr lang="en-US" altLang="zh-CN" b="1" dirty="0">
              <a:solidFill>
                <a:srgbClr val="00A2FF"/>
              </a:solidFill>
              <a:effectLst/>
              <a:latin typeface="Helvetica Neue"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a:t>35</a:t>
            </a:fld>
            <a:endParaRPr lang="en-US" altLang="zh-CN" dirty="0"/>
          </a:p>
        </p:txBody>
      </p:sp>
      <p:sp>
        <p:nvSpPr>
          <p:cNvPr id="6" name="文本框 5"/>
          <p:cNvSpPr txBox="1"/>
          <p:nvPr>
            <p:custDataLst>
              <p:tags r:id="rId2"/>
            </p:custDataLst>
          </p:nvPr>
        </p:nvSpPr>
        <p:spPr>
          <a:xfrm>
            <a:off x="914400" y="635000"/>
            <a:ext cx="7315200" cy="2143125"/>
          </a:xfrm>
          <a:prstGeom prst="rect">
            <a:avLst/>
          </a:prstGeom>
          <a:noFill/>
        </p:spPr>
        <p:txBody>
          <a:bodyPr wrap="square" rtlCol="0" anchor="ctr" anchorCtr="0">
            <a:noAutofit/>
          </a:bodyPr>
          <a:lstStyle/>
          <a:p>
            <a:pPr lvl="0" algn="l">
              <a:buNone/>
            </a:pPr>
            <a:r>
              <a:rPr lang="zh-CN" altLang="en-US" sz="2600" b="1" dirty="0">
                <a:solidFill>
                  <a:srgbClr val="000000"/>
                </a:solidFill>
                <a:latin typeface="微软雅黑" panose="020B0503020204020204" pitchFamily="34" charset="-122"/>
                <a:ea typeface="微软雅黑" panose="020B0503020204020204" pitchFamily="34" charset="-122"/>
              </a:rPr>
              <a:t>下列說法 錯誤 的是</a:t>
            </a:r>
          </a:p>
        </p:txBody>
      </p:sp>
      <p:sp>
        <p:nvSpPr>
          <p:cNvPr id="7" name="文本框 6"/>
          <p:cNvSpPr txBox="1"/>
          <p:nvPr>
            <p:custDataLst>
              <p:tags r:id="rId3"/>
            </p:custDataLst>
          </p:nvPr>
        </p:nvSpPr>
        <p:spPr>
          <a:xfrm>
            <a:off x="1828800" y="2598420"/>
            <a:ext cx="6400800" cy="642620"/>
          </a:xfrm>
          <a:prstGeom prst="rect">
            <a:avLst/>
          </a:prstGeom>
          <a:noFill/>
        </p:spPr>
        <p:txBody>
          <a:bodyPr wrap="square" rtlCol="0" anchor="ctr" anchorCtr="0">
            <a:noAutofit/>
          </a:bodyPr>
          <a:lstStyle/>
          <a:p>
            <a:pPr lvl="0" algn="l">
              <a:buClrTx/>
              <a:buSzTx/>
              <a:buFontTx/>
            </a:pPr>
            <a:r>
              <a:rPr lang="zh-CN" altLang="en-US" sz="2600" b="1" dirty="0">
                <a:solidFill>
                  <a:srgbClr val="000000"/>
                </a:solidFill>
                <a:latin typeface="微软雅黑" panose="020B0503020204020204" pitchFamily="34" charset="-122"/>
                <a:ea typeface="微软雅黑" panose="020B0503020204020204" pitchFamily="34" charset="-122"/>
                <a:sym typeface="+mn-ea"/>
              </a:rPr>
              <a:t>scanf有可能寫入非法記憶體</a:t>
            </a:r>
          </a:p>
        </p:txBody>
      </p:sp>
      <p:sp>
        <p:nvSpPr>
          <p:cNvPr id="8" name="文本框 7"/>
          <p:cNvSpPr txBox="1"/>
          <p:nvPr>
            <p:custDataLst>
              <p:tags r:id="rId4"/>
            </p:custDataLst>
          </p:nvPr>
        </p:nvSpPr>
        <p:spPr>
          <a:xfrm>
            <a:off x="1828800" y="3455670"/>
            <a:ext cx="6400800" cy="642620"/>
          </a:xfrm>
          <a:prstGeom prst="rect">
            <a:avLst/>
          </a:prstGeom>
          <a:noFill/>
        </p:spPr>
        <p:txBody>
          <a:bodyPr wrap="square" rtlCol="0" anchor="ctr" anchorCtr="0">
            <a:noAutofit/>
          </a:bodyPr>
          <a:lstStyle/>
          <a:p>
            <a:pPr lvl="0" algn="l">
              <a:buClrTx/>
              <a:buSzTx/>
              <a:buFontTx/>
            </a:pPr>
            <a:r>
              <a:rPr lang="en-US" altLang="zh-CN" sz="2600" b="1" dirty="0" err="1">
                <a:solidFill>
                  <a:srgbClr val="000000"/>
                </a:solidFill>
                <a:latin typeface="微软雅黑" panose="020B0503020204020204" pitchFamily="34" charset="-122"/>
                <a:ea typeface="微软雅黑" panose="020B0503020204020204" pitchFamily="34" charset="-122"/>
                <a:sym typeface="+mn-ea"/>
              </a:rPr>
              <a:t>stringstream</a:t>
            </a:r>
            <a:r>
              <a:rPr lang="zh-CN" altLang="en-US" sz="2600" b="1" dirty="0">
                <a:solidFill>
                  <a:srgbClr val="000000"/>
                </a:solidFill>
                <a:latin typeface="微软雅黑" panose="020B0503020204020204" pitchFamily="34" charset="-122"/>
                <a:ea typeface="微软雅黑" panose="020B0503020204020204" pitchFamily="34" charset="-122"/>
                <a:sym typeface="+mn-ea"/>
              </a:rPr>
              <a:t>是繼承自iostream的子類</a:t>
            </a:r>
          </a:p>
        </p:txBody>
      </p:sp>
      <p:sp>
        <p:nvSpPr>
          <p:cNvPr id="9" name="文本框 8"/>
          <p:cNvSpPr txBox="1"/>
          <p:nvPr>
            <p:custDataLst>
              <p:tags r:id="rId5"/>
            </p:custDataLst>
          </p:nvPr>
        </p:nvSpPr>
        <p:spPr>
          <a:xfrm>
            <a:off x="1828800" y="4312920"/>
            <a:ext cx="6400800" cy="642620"/>
          </a:xfrm>
          <a:prstGeom prst="rect">
            <a:avLst/>
          </a:prstGeom>
          <a:noFill/>
        </p:spPr>
        <p:txBody>
          <a:bodyPr wrap="square" rtlCol="0" anchor="ctr" anchorCtr="0">
            <a:noAutofit/>
          </a:bodyPr>
          <a:lstStyle/>
          <a:p>
            <a:pPr lvl="0" algn="l">
              <a:buClrTx/>
              <a:buSzTx/>
              <a:buFontTx/>
            </a:pPr>
            <a:r>
              <a:rPr lang="zh-CN" altLang="en-US" sz="2600" b="1" dirty="0">
                <a:solidFill>
                  <a:srgbClr val="000000"/>
                </a:solidFill>
                <a:latin typeface="微软雅黑" panose="020B0503020204020204" pitchFamily="34" charset="-122"/>
                <a:ea typeface="微软雅黑" panose="020B0503020204020204" pitchFamily="34" charset="-122"/>
                <a:sym typeface="+mn-ea"/>
              </a:rPr>
              <a:t>stringstream既可以作為輸入流，也可以作為輸出流</a:t>
            </a:r>
          </a:p>
        </p:txBody>
      </p:sp>
      <p:sp>
        <p:nvSpPr>
          <p:cNvPr id="10" name="文本框 9"/>
          <p:cNvSpPr txBox="1"/>
          <p:nvPr>
            <p:custDataLst>
              <p:tags r:id="rId6"/>
            </p:custDataLst>
          </p:nvPr>
        </p:nvSpPr>
        <p:spPr>
          <a:xfrm>
            <a:off x="1828800" y="5170170"/>
            <a:ext cx="6400800" cy="642620"/>
          </a:xfrm>
          <a:prstGeom prst="rect">
            <a:avLst/>
          </a:prstGeom>
          <a:noFill/>
        </p:spPr>
        <p:txBody>
          <a:bodyPr wrap="square" rtlCol="0" anchor="ctr" anchorCtr="0">
            <a:noAutofit/>
          </a:bodyPr>
          <a:lstStyle/>
          <a:p>
            <a:pPr lvl="0" algn="l">
              <a:buClrTx/>
              <a:buSzTx/>
              <a:buFontTx/>
            </a:pPr>
            <a:r>
              <a:rPr lang="zh-CN" altLang="en-US" sz="2600" b="1" dirty="0">
                <a:solidFill>
                  <a:srgbClr val="000000"/>
                </a:solidFill>
                <a:latin typeface="微软雅黑" panose="020B0503020204020204" pitchFamily="34" charset="-122"/>
                <a:ea typeface="微软雅黑" panose="020B0503020204020204" pitchFamily="34" charset="-122"/>
                <a:sym typeface="+mn-ea"/>
              </a:rPr>
              <a:t>ifstream是</a:t>
            </a:r>
            <a:r>
              <a:rPr lang="en-US" altLang="zh-CN" sz="2600" b="1" dirty="0">
                <a:solidFill>
                  <a:srgbClr val="000000"/>
                </a:solidFill>
                <a:latin typeface="微软雅黑" panose="020B0503020204020204" pitchFamily="34" charset="-122"/>
                <a:ea typeface="微软雅黑" panose="020B0503020204020204" pitchFamily="34" charset="-122"/>
                <a:sym typeface="+mn-ea"/>
              </a:rPr>
              <a:t>iostream</a:t>
            </a:r>
            <a:r>
              <a:rPr lang="zh-CN" altLang="en-US" sz="2600" b="1" dirty="0">
                <a:solidFill>
                  <a:srgbClr val="000000"/>
                </a:solidFill>
                <a:latin typeface="微软雅黑" panose="020B0503020204020204" pitchFamily="34" charset="-122"/>
                <a:ea typeface="微软雅黑" panose="020B0503020204020204" pitchFamily="34" charset="-122"/>
                <a:sym typeface="+mn-ea"/>
              </a:rPr>
              <a:t>的子類，能同時從檔中讀入資料和寫出資料</a:t>
            </a:r>
          </a:p>
        </p:txBody>
      </p:sp>
      <p:sp>
        <p:nvSpPr>
          <p:cNvPr id="11" name="椭圆 10"/>
          <p:cNvSpPr>
            <a:spLocks noChangeAspect="1"/>
          </p:cNvSpPr>
          <p:nvPr>
            <p:custDataLst>
              <p:tags r:id="rId7"/>
            </p:custDataLst>
          </p:nvPr>
        </p:nvSpPr>
        <p:spPr>
          <a:xfrm>
            <a:off x="1114425" y="266255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A</a:t>
            </a:r>
          </a:p>
        </p:txBody>
      </p:sp>
      <p:sp>
        <p:nvSpPr>
          <p:cNvPr id="12" name="椭圆 11"/>
          <p:cNvSpPr>
            <a:spLocks noChangeAspect="1"/>
          </p:cNvSpPr>
          <p:nvPr>
            <p:custDataLst>
              <p:tags r:id="rId8"/>
            </p:custDataLst>
          </p:nvPr>
        </p:nvSpPr>
        <p:spPr>
          <a:xfrm>
            <a:off x="1114425" y="3519805"/>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B</a:t>
            </a:r>
          </a:p>
        </p:txBody>
      </p:sp>
      <p:sp>
        <p:nvSpPr>
          <p:cNvPr id="13" name="椭圆 12"/>
          <p:cNvSpPr>
            <a:spLocks noChangeAspect="1"/>
          </p:cNvSpPr>
          <p:nvPr>
            <p:custDataLst>
              <p:tags r:id="rId9"/>
            </p:custDataLst>
          </p:nvPr>
        </p:nvSpPr>
        <p:spPr>
          <a:xfrm>
            <a:off x="1114425" y="437705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C</a:t>
            </a:r>
          </a:p>
        </p:txBody>
      </p:sp>
      <p:sp>
        <p:nvSpPr>
          <p:cNvPr id="14" name="椭圆 13"/>
          <p:cNvSpPr>
            <a:spLocks noChangeAspect="1"/>
          </p:cNvSpPr>
          <p:nvPr>
            <p:custDataLst>
              <p:tags r:id="rId10"/>
            </p:custDataLst>
          </p:nvPr>
        </p:nvSpPr>
        <p:spPr>
          <a:xfrm>
            <a:off x="1114425" y="5234305"/>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D</a:t>
            </a:r>
          </a:p>
        </p:txBody>
      </p:sp>
      <p:sp>
        <p:nvSpPr>
          <p:cNvPr id="15" name="圆角矩形 14"/>
          <p:cNvSpPr/>
          <p:nvPr>
            <p:custDataLst>
              <p:tags r:id="rId11"/>
            </p:custDataLst>
          </p:nvPr>
        </p:nvSpPr>
        <p:spPr>
          <a:xfrm>
            <a:off x="6172200" y="6214745"/>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noAutofit/>
          </a:bodyPr>
          <a:lstStyle/>
          <a:p>
            <a:pPr algn="ctr"/>
            <a:r>
              <a:rPr lang="zh-CN" altLang="en-US" sz="1600" dirty="0">
                <a:solidFill>
                  <a:srgbClr val="FFFFFF"/>
                </a:solidFill>
                <a:latin typeface="微软雅黑" panose="020B0503020204020204" pitchFamily="34" charset="-122"/>
                <a:ea typeface="微软雅黑" panose="020B0503020204020204" pitchFamily="34" charset="-122"/>
              </a:rPr>
              <a:t>提交</a:t>
            </a:r>
          </a:p>
        </p:txBody>
      </p:sp>
      <p:sp>
        <p:nvSpPr>
          <p:cNvPr id="2" name="矩形 1"/>
          <p:cNvSpPr/>
          <p:nvPr>
            <p:custDataLst>
              <p:tags r:id="rId12"/>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24" name="文本框 23"/>
          <p:cNvSpPr txBox="1"/>
          <p:nvPr>
            <p:custDataLst>
              <p:tags r:id="rId13"/>
            </p:custDataLst>
          </p:nvPr>
        </p:nvSpPr>
        <p:spPr>
          <a:xfrm>
            <a:off x="9613900" y="6219110"/>
            <a:ext cx="6692858" cy="276999"/>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wrap="none" rtlCol="0" anchor="ctr">
            <a:spAutoFit/>
          </a:bodyPr>
          <a:lstStyle/>
          <a:p>
            <a:r>
              <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可為此題添加文本、圖片、公式等解析，且需將內容全部放在本區域內。正常使用需</a:t>
            </a:r>
            <a:r>
              <a:rPr lang="en-US" altLang="zh-CN"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b="1"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p>
        </p:txBody>
      </p:sp>
      <p:sp>
        <p:nvSpPr>
          <p:cNvPr id="25" name="文本框 24"/>
          <p:cNvSpPr txBox="1"/>
          <p:nvPr>
            <p:custDataLst>
              <p:tags r:id="rId14"/>
            </p:custDataLst>
          </p:nvPr>
        </p:nvSpPr>
        <p:spPr>
          <a:xfrm>
            <a:off x="9779000" y="1270000"/>
            <a:ext cx="3522759" cy="707886"/>
          </a:xfrm>
          <a:prstGeom prst="rect">
            <a:avLst/>
          </a:prstGeom>
          <a:noFill/>
        </p:spPr>
        <p:txBody>
          <a:bodyPr vert="horz" wrap="none" rtlCol="0" anchor="t" anchorCtr="0">
            <a:spAutoFit/>
          </a:bodyPr>
          <a:lstStyle/>
          <a:p>
            <a:r>
              <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 </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ifstream</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2000" b="1"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istream</a:t>
            </a:r>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的子類</a:t>
            </a:r>
            <a:endParaRPr lang="en-US" altLang="zh-CN"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只能讀入，不能寫出</a:t>
            </a:r>
          </a:p>
        </p:txBody>
      </p:sp>
      <p:grpSp>
        <p:nvGrpSpPr>
          <p:cNvPr id="23" name="组合 22"/>
          <p:cNvGrpSpPr/>
          <p:nvPr>
            <p:custDataLst>
              <p:tags r:id="rId15"/>
            </p:custDataLst>
          </p:nvPr>
        </p:nvGrpSpPr>
        <p:grpSpPr>
          <a:xfrm>
            <a:off x="9537700" y="0"/>
            <a:ext cx="3815080" cy="647700"/>
            <a:chOff x="9537700" y="0"/>
            <a:chExt cx="3815080" cy="647700"/>
          </a:xfrm>
        </p:grpSpPr>
        <p:sp>
          <p:nvSpPr>
            <p:cNvPr id="3" name="RemarkBack"/>
            <p:cNvSpPr/>
            <p:nvPr>
              <p:custDataLst>
                <p:tags r:id="rId25"/>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markBlock"/>
            <p:cNvSpPr/>
            <p:nvPr>
              <p:custDataLst>
                <p:tags r:id="rId26"/>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markTitleText"/>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sp>
        <p:nvSpPr>
          <p:cNvPr id="26" name="RemarkBack"/>
          <p:cNvSpPr/>
          <p:nvPr>
            <p:custDataLst>
              <p:tags r:id="rId16"/>
            </p:custDataLst>
          </p:nvPr>
        </p:nvSpPr>
        <p:spPr>
          <a:xfrm>
            <a:off x="9537700" y="12700"/>
            <a:ext cx="381508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markBlock"/>
          <p:cNvSpPr/>
          <p:nvPr>
            <p:custDataLst>
              <p:tags r:id="rId17"/>
            </p:custDataLst>
          </p:nvPr>
        </p:nvSpPr>
        <p:spPr>
          <a:xfrm>
            <a:off x="9537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b="1"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nvGrpSpPr>
          <p:cNvPr id="20" name="组合 19"/>
          <p:cNvGrpSpPr/>
          <p:nvPr>
            <p:custDataLst>
              <p:tags r:id="rId19"/>
            </p:custDataLst>
          </p:nvPr>
        </p:nvGrpSpPr>
        <p:grpSpPr>
          <a:xfrm>
            <a:off x="0" y="0"/>
            <a:ext cx="9144000" cy="635000"/>
            <a:chOff x="0" y="0"/>
            <a:chExt cx="14400" cy="1000"/>
          </a:xfrm>
        </p:grpSpPr>
        <p:sp>
          <p:nvSpPr>
            <p:cNvPr id="16" name="TitleBackground"/>
            <p:cNvSpPr/>
            <p:nvPr>
              <p:custDataLst>
                <p:tags r:id="rId21"/>
              </p:custDataLst>
            </p:nvPr>
          </p:nvSpPr>
          <p:spPr>
            <a:xfrm>
              <a:off x="0" y="0"/>
              <a:ext cx="144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22"/>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23"/>
              </p:custDataLst>
            </p:nvPr>
          </p:nvSpPr>
          <p:spPr>
            <a:xfrm>
              <a:off x="400" y="0"/>
              <a:ext cx="3000" cy="1000"/>
            </a:xfrm>
            <a:prstGeom prst="rect">
              <a:avLst/>
            </a:prstGeom>
            <a:noFill/>
          </p:spPr>
          <p:txBody>
            <a:bodyPr wrap="none" rtlCol="0" anchor="ctr" anchorCtr="0">
              <a:noAutofit/>
            </a:bodyPr>
            <a:lstStyle/>
            <a:p>
              <a:pPr lvl="0" algn="l">
                <a:buNone/>
              </a:pPr>
              <a:r>
                <a:rPr lang="zh-CN" altLang="en-US" sz="2600" b="1" dirty="0">
                  <a:solidFill>
                    <a:srgbClr val="000000"/>
                  </a:solidFill>
                  <a:latin typeface="微软雅黑" panose="020B0503020204020204" pitchFamily="34" charset="-122"/>
                  <a:ea typeface="微软雅黑" panose="020B0503020204020204" pitchFamily="34" charset="-122"/>
                </a:rPr>
                <a:t>單選題</a:t>
              </a:r>
            </a:p>
          </p:txBody>
        </p:sp>
        <p:sp>
          <p:nvSpPr>
            <p:cNvPr id="19" name="TipText"/>
            <p:cNvSpPr txBox="1"/>
            <p:nvPr>
              <p:custDataLst>
                <p:tags r:id="rId24"/>
              </p:custDataLst>
            </p:nvPr>
          </p:nvSpPr>
          <p:spPr>
            <a:xfrm>
              <a:off x="2403" y="172"/>
              <a:ext cx="3600" cy="800"/>
            </a:xfrm>
            <a:prstGeom prst="rect">
              <a:avLst/>
            </a:prstGeom>
            <a:noFill/>
          </p:spPr>
          <p:txBody>
            <a:bodyPr wrap="none" rtlCol="0" anchor="ctr" anchorCtr="0">
              <a:noAutofit/>
            </a:bodyPr>
            <a:lstStyle/>
            <a:p>
              <a:pPr lvl="0" algn="l">
                <a:buNone/>
              </a:pPr>
              <a:r>
                <a:rPr lang="zh-CN" altLang="en-US" sz="2000" b="1" dirty="0">
                  <a:solidFill>
                    <a:srgbClr val="808080"/>
                  </a:solidFill>
                  <a:latin typeface="微软雅黑" panose="020B0503020204020204" pitchFamily="34" charset="-122"/>
                  <a:ea typeface="微软雅黑" panose="020B0503020204020204" pitchFamily="34" charset="-122"/>
                  <a:cs typeface="微软雅黑" panose="020B0503020204020204" pitchFamily="34" charset="-122"/>
                </a:rPr>
                <a:t>1分</a:t>
              </a:r>
            </a:p>
          </p:txBody>
        </p:sp>
      </p:grpSp>
      <p:pic>
        <p:nvPicPr>
          <p:cNvPr id="5" name="图片 4" descr="tmpB6B"/>
          <p:cNvPicPr>
            <a:picLocks noChangeAspect="1"/>
          </p:cNvPicPr>
          <p:nvPr>
            <p:custDataLst>
              <p:tags r:id="rId20"/>
            </p:custDataLst>
          </p:nvPr>
        </p:nvPicPr>
        <p:blipFill>
          <a:blip r:embed="rId29"/>
          <a:stretch>
            <a:fillRect/>
          </a:stretch>
        </p:blipFill>
        <p:spPr>
          <a:xfrm>
            <a:off x="7594600" y="63500"/>
            <a:ext cx="1422400" cy="508000"/>
          </a:xfrm>
          <a:prstGeom prst="rect">
            <a:avLst/>
          </a:prstGeom>
        </p:spPr>
      </p:pic>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字串處理與</a:t>
            </a:r>
            <a:b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br>
            <a:r>
              <a:rPr lang="zh-CN" altLang="pt-PT"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正規表示式</a:t>
            </a:r>
            <a:endParaRPr lang="en-US" altLang="zh-CN" sz="5400" b="1"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36</a:t>
            </a:fld>
            <a:endParaRPr lang="en-US" altLang="zh-CN" sz="1400" dirty="0">
              <a:solidFill>
                <a:schemeClr val="hlink"/>
              </a:solidFill>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用戶名註冊</a:t>
            </a:r>
          </a:p>
        </p:txBody>
      </p:sp>
      <p:sp>
        <p:nvSpPr>
          <p:cNvPr id="3" name="内容占位符 2"/>
          <p:cNvSpPr>
            <a:spLocks noGrp="1"/>
          </p:cNvSpPr>
          <p:nvPr>
            <p:ph idx="1"/>
          </p:nvPr>
        </p:nvSpPr>
        <p:spPr>
          <a:xfrm>
            <a:off x="685166" y="1442195"/>
            <a:ext cx="8047806" cy="4968552"/>
          </a:xfrm>
        </p:spPr>
        <p:txBody>
          <a:bodyPr/>
          <a:lstStyle/>
          <a:p>
            <a:r>
              <a:rPr lang="zh-CN" altLang="en-US" dirty="0"/>
              <a:t>場景：用戶名註冊</a:t>
            </a:r>
            <a:endParaRPr lang="en-US" altLang="zh-CN" dirty="0"/>
          </a:p>
          <a:p>
            <a:pPr lvl="1"/>
            <a:r>
              <a:rPr lang="zh-CN" altLang="en-US" dirty="0"/>
              <a:t>只能包含小寫字母、數位、底線，並且限制用戶名長度在</a:t>
            </a:r>
            <a:r>
              <a:rPr lang="en-US" altLang="zh-CN" dirty="0"/>
              <a:t>3~15</a:t>
            </a:r>
            <a:r>
              <a:rPr lang="zh-CN" altLang="en-US" dirty="0"/>
              <a:t>個字元之間</a:t>
            </a:r>
            <a:endParaRPr lang="en-US" altLang="zh-CN" dirty="0"/>
          </a:p>
          <a:p>
            <a:pPr marL="457200" lvl="1" indent="0">
              <a:buNone/>
            </a:pPr>
            <a:r>
              <a:rPr lang="en-US" altLang="zh-CN" dirty="0"/>
              <a:t>	</a:t>
            </a:r>
            <a:r>
              <a:rPr lang="zh-CN" altLang="en-US" dirty="0"/>
              <a:t>合法例子： </a:t>
            </a:r>
            <a:r>
              <a:rPr lang="en-US" altLang="zh-CN" dirty="0"/>
              <a:t>john_123</a:t>
            </a:r>
          </a:p>
          <a:p>
            <a:pPr marL="457200" lvl="1" indent="0">
              <a:buNone/>
            </a:pPr>
            <a:r>
              <a:rPr lang="en-US" altLang="zh-CN" dirty="0"/>
              <a:t>	</a:t>
            </a:r>
            <a:r>
              <a:rPr lang="zh-CN" altLang="en-US" dirty="0"/>
              <a:t>非法例子： </a:t>
            </a:r>
            <a:r>
              <a:rPr lang="en-US" altLang="zh-CN" dirty="0"/>
              <a:t>John_123 / jo / @john</a:t>
            </a:r>
          </a:p>
          <a:p>
            <a:pPr lvl="1"/>
            <a:r>
              <a:rPr lang="zh-CN" altLang="en-US" dirty="0"/>
              <a:t>如何處理？</a:t>
            </a:r>
            <a:endParaRPr lang="en-US" altLang="zh-CN" dirty="0"/>
          </a:p>
          <a:p>
            <a:pPr marL="457200" lvl="1" indent="0">
              <a:buNone/>
            </a:pPr>
            <a:endParaRPr lang="en-US" altLang="zh-CN" dirty="0"/>
          </a:p>
          <a:p>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37</a:t>
            </a:fld>
            <a:endParaRPr lang="en-US" altLang="zh-CN" dirty="0"/>
          </a:p>
        </p:txBody>
      </p:sp>
      <p:sp>
        <p:nvSpPr>
          <p:cNvPr id="7" name="文本框 6"/>
          <p:cNvSpPr txBox="1"/>
          <p:nvPr/>
        </p:nvSpPr>
        <p:spPr>
          <a:xfrm>
            <a:off x="1014374" y="3901100"/>
            <a:ext cx="7991290" cy="2585323"/>
          </a:xfrm>
          <a:prstGeom prst="rect">
            <a:avLst/>
          </a:prstGeom>
          <a:noFill/>
        </p:spPr>
        <p:txBody>
          <a:bodyPr wrap="none" rtlCol="0">
            <a:spAutoFit/>
          </a:bodyPr>
          <a:lstStyle/>
          <a:p>
            <a:r>
              <a:rPr lang="en-US" altLang="zh-CN" b="1" dirty="0">
                <a:latin typeface="Consolas" panose="020B0609020204030204" pitchFamily="49" charset="0"/>
              </a:rPr>
              <a:t>bool check(string name){</a:t>
            </a:r>
          </a:p>
          <a:p>
            <a:pPr lvl="1"/>
            <a:r>
              <a:rPr lang="en-US" altLang="zh-CN" b="1" dirty="0">
                <a:latin typeface="Consolas" panose="020B0609020204030204" pitchFamily="49" charset="0"/>
              </a:rPr>
              <a:t>if (</a:t>
            </a:r>
            <a:r>
              <a:rPr lang="en-US" altLang="zh-CN" b="1" dirty="0" err="1">
                <a:latin typeface="Consolas" panose="020B0609020204030204" pitchFamily="49" charset="0"/>
              </a:rPr>
              <a:t>name.length</a:t>
            </a:r>
            <a:r>
              <a:rPr lang="en-US" altLang="zh-CN" b="1" dirty="0">
                <a:latin typeface="Consolas" panose="020B0609020204030204" pitchFamily="49" charset="0"/>
              </a:rPr>
              <a:t>() &lt; 3 || </a:t>
            </a:r>
            <a:r>
              <a:rPr lang="en-US" altLang="zh-CN" b="1" dirty="0" err="1">
                <a:latin typeface="Consolas" panose="020B0609020204030204" pitchFamily="49" charset="0"/>
              </a:rPr>
              <a:t>name.length</a:t>
            </a:r>
            <a:r>
              <a:rPr lang="en-US" altLang="zh-CN" b="1" dirty="0">
                <a:latin typeface="Consolas" panose="020B0609020204030204" pitchFamily="49" charset="0"/>
              </a:rPr>
              <a:t>() &gt; 15) return false;</a:t>
            </a:r>
          </a:p>
          <a:p>
            <a:pPr lvl="1"/>
            <a:r>
              <a:rPr lang="en-US" altLang="zh-CN" b="1" dirty="0">
                <a:latin typeface="Consolas" panose="020B0609020204030204" pitchFamily="49" charset="0"/>
              </a:rPr>
              <a:t>for(char c: name){</a:t>
            </a:r>
          </a:p>
          <a:p>
            <a:pPr lvl="1"/>
            <a:r>
              <a:rPr lang="en-US" altLang="zh-CN" b="1" dirty="0">
                <a:latin typeface="Consolas" panose="020B0609020204030204" pitchFamily="49" charset="0"/>
              </a:rPr>
              <a:t>	if(!((c &gt;= 'a' &amp;&amp; c &lt;= 'z') ||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小寫字母</a:t>
            </a:r>
            <a:endParaRPr lang="en-US" altLang="zh-CN" b="1" dirty="0">
              <a:solidFill>
                <a:srgbClr val="008000"/>
              </a:solidFill>
              <a:latin typeface="Consolas" panose="020B0609020204030204" pitchFamily="49" charset="0"/>
            </a:endParaRPr>
          </a:p>
          <a:p>
            <a:pPr lvl="1"/>
            <a:r>
              <a:rPr lang="en-US" altLang="zh-CN" b="1" dirty="0">
                <a:latin typeface="Consolas" panose="020B0609020204030204" pitchFamily="49" charset="0"/>
              </a:rPr>
              <a:t>		(c</a:t>
            </a:r>
            <a:r>
              <a:rPr lang="zh-CN" altLang="en-US" b="1" dirty="0">
                <a:latin typeface="Consolas" panose="020B0609020204030204" pitchFamily="49" charset="0"/>
              </a:rPr>
              <a:t> </a:t>
            </a:r>
            <a:r>
              <a:rPr lang="en-US" altLang="zh-CN" b="1" dirty="0">
                <a:latin typeface="Consolas" panose="020B0609020204030204" pitchFamily="49" charset="0"/>
              </a:rPr>
              <a:t>&gt;= '0' &amp;&amp; c &lt;= '9') ||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數字</a:t>
            </a:r>
            <a:endParaRPr lang="en-US" altLang="zh-CN" b="1" dirty="0">
              <a:solidFill>
                <a:srgbClr val="008000"/>
              </a:solidFill>
              <a:latin typeface="Consolas" panose="020B0609020204030204" pitchFamily="49" charset="0"/>
            </a:endParaRPr>
          </a:p>
          <a:p>
            <a:pPr lvl="1"/>
            <a:r>
              <a:rPr lang="en-US" altLang="zh-CN" b="1" dirty="0">
                <a:latin typeface="Consolas" panose="020B0609020204030204" pitchFamily="49" charset="0"/>
              </a:rPr>
              <a:t>		c == '_'))  return false;</a:t>
            </a:r>
          </a:p>
          <a:p>
            <a:pPr lvl="1"/>
            <a:r>
              <a:rPr lang="en-US" altLang="zh-CN" b="1" dirty="0">
                <a:latin typeface="Consolas" panose="020B0609020204030204" pitchFamily="49" charset="0"/>
              </a:rPr>
              <a:t>}</a:t>
            </a:r>
          </a:p>
          <a:p>
            <a:pPr lvl="1"/>
            <a:r>
              <a:rPr lang="en-US" altLang="zh-CN" b="1" dirty="0">
                <a:latin typeface="Consolas" panose="020B0609020204030204" pitchFamily="49" charset="0"/>
              </a:rPr>
              <a:t>return true;</a:t>
            </a:r>
          </a:p>
          <a:p>
            <a:pPr marL="0" lvl="1"/>
            <a:r>
              <a:rPr lang="en-US" altLang="zh-CN" b="1" dirty="0">
                <a:latin typeface="Consolas" panose="020B0609020204030204" pitchFamily="49" charset="0"/>
              </a:rPr>
              <a:t>}</a:t>
            </a:r>
            <a:endParaRPr lang="zh-CN" altLang="en-US" b="1" dirty="0">
              <a:latin typeface="Consolas" panose="020B0609020204030204" pitchFamily="49" charset="0"/>
            </a:endParaRPr>
          </a:p>
        </p:txBody>
      </p:sp>
      <p:sp>
        <p:nvSpPr>
          <p:cNvPr id="9" name="文本框 8"/>
          <p:cNvSpPr txBox="1"/>
          <p:nvPr/>
        </p:nvSpPr>
        <p:spPr>
          <a:xfrm>
            <a:off x="4017530" y="5874779"/>
            <a:ext cx="3416320" cy="523220"/>
          </a:xfrm>
          <a:prstGeom prst="rect">
            <a:avLst/>
          </a:prstGeom>
          <a:noFill/>
        </p:spPr>
        <p:txBody>
          <a:bodyPr wrap="none" rtlCol="0">
            <a:spAutoFit/>
          </a:bodyPr>
          <a:lstStyle/>
          <a:p>
            <a:r>
              <a:rPr lang="zh-CN" altLang="en-US" sz="2800" b="1" dirty="0">
                <a:solidFill>
                  <a:srgbClr val="C00000"/>
                </a:solidFill>
              </a:rPr>
              <a:t>太過複雜，不易修改</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正規表示式</a:t>
            </a:r>
            <a:endParaRPr lang="zh-CN" altLang="en-US" dirty="0"/>
          </a:p>
        </p:txBody>
      </p:sp>
      <p:sp>
        <p:nvSpPr>
          <p:cNvPr id="3" name="内容占位符 2"/>
          <p:cNvSpPr>
            <a:spLocks noGrp="1"/>
          </p:cNvSpPr>
          <p:nvPr>
            <p:ph idx="1"/>
          </p:nvPr>
        </p:nvSpPr>
        <p:spPr>
          <a:xfrm>
            <a:off x="628650" y="1628800"/>
            <a:ext cx="8047806" cy="4968552"/>
          </a:xfrm>
        </p:spPr>
        <p:txBody>
          <a:bodyPr/>
          <a:lstStyle/>
          <a:p>
            <a:r>
              <a:rPr lang="zh-CN" altLang="pt-PT" dirty="0"/>
              <a:t>正規表示式</a:t>
            </a:r>
            <a:r>
              <a:rPr lang="zh-CN" altLang="en-US" dirty="0"/>
              <a:t>：由字母和符號組成的特殊文本，搜索文本時定義的一種規則</a:t>
            </a:r>
            <a:endParaRPr lang="en-US" altLang="zh-CN" dirty="0"/>
          </a:p>
          <a:p>
            <a:r>
              <a:rPr lang="zh-CN" altLang="en-US" dirty="0"/>
              <a:t>場景：用戶名註冊</a:t>
            </a:r>
            <a:endParaRPr lang="en-US" altLang="zh-CN" dirty="0"/>
          </a:p>
          <a:p>
            <a:pPr lvl="1"/>
            <a:r>
              <a:rPr lang="zh-CN" altLang="en-US" dirty="0"/>
              <a:t>只能包含小寫字母、數位、底線和連字號，並且限制用戶名長度在</a:t>
            </a:r>
            <a:r>
              <a:rPr lang="en-US" altLang="zh-CN" dirty="0"/>
              <a:t>3~15</a:t>
            </a:r>
            <a:r>
              <a:rPr lang="zh-CN" altLang="en-US" dirty="0"/>
              <a:t>個字元之間</a:t>
            </a:r>
            <a:endParaRPr lang="en-US" altLang="zh-CN" dirty="0"/>
          </a:p>
          <a:p>
            <a:pPr lvl="1"/>
            <a:r>
              <a:rPr lang="zh-CN" altLang="en-US" dirty="0"/>
              <a:t>使用</a:t>
            </a:r>
            <a:r>
              <a:rPr lang="zh-CN" altLang="pt-PT" dirty="0"/>
              <a:t>正規表示式</a:t>
            </a:r>
            <a:r>
              <a:rPr lang="zh-CN" altLang="en-US" dirty="0"/>
              <a:t>表示規則</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38</a:t>
            </a:fld>
            <a:endParaRPr lang="en-US" altLang="zh-CN" dirty="0"/>
          </a:p>
        </p:txBody>
      </p:sp>
      <p:grpSp>
        <p:nvGrpSpPr>
          <p:cNvPr id="26" name="组合 25"/>
          <p:cNvGrpSpPr/>
          <p:nvPr/>
        </p:nvGrpSpPr>
        <p:grpSpPr>
          <a:xfrm>
            <a:off x="2060759" y="4231389"/>
            <a:ext cx="4124206" cy="2307897"/>
            <a:chOff x="1691680" y="4270163"/>
            <a:chExt cx="4124206" cy="2307897"/>
          </a:xfrm>
        </p:grpSpPr>
        <p:sp>
          <p:nvSpPr>
            <p:cNvPr id="5" name="文本框 4"/>
            <p:cNvSpPr txBox="1"/>
            <p:nvPr/>
          </p:nvSpPr>
          <p:spPr>
            <a:xfrm>
              <a:off x="2689617" y="5100219"/>
              <a:ext cx="2755883" cy="523220"/>
            </a:xfrm>
            <a:prstGeom prst="rect">
              <a:avLst/>
            </a:prstGeom>
            <a:noFill/>
          </p:spPr>
          <p:txBody>
            <a:bodyPr wrap="none" rtlCol="0">
              <a:spAutoFit/>
            </a:bodyPr>
            <a:lstStyle/>
            <a:p>
              <a:r>
                <a:rPr kumimoji="1" lang="en-US" altLang="zh-CN" sz="2800" b="1" dirty="0"/>
                <a:t>^[a-z0-9_]{3,15}$</a:t>
              </a:r>
              <a:endParaRPr kumimoji="1" lang="zh-CN" altLang="en-US" sz="2800" b="1" dirty="0"/>
            </a:p>
          </p:txBody>
        </p:sp>
        <p:sp>
          <p:nvSpPr>
            <p:cNvPr id="6" name="文本框 5"/>
            <p:cNvSpPr txBox="1"/>
            <p:nvPr/>
          </p:nvSpPr>
          <p:spPr>
            <a:xfrm>
              <a:off x="2267744" y="4270163"/>
              <a:ext cx="1210588" cy="400110"/>
            </a:xfrm>
            <a:prstGeom prst="rect">
              <a:avLst/>
            </a:prstGeom>
            <a:noFill/>
          </p:spPr>
          <p:txBody>
            <a:bodyPr wrap="none" rtlCol="0">
              <a:spAutoFit/>
            </a:bodyPr>
            <a:lstStyle/>
            <a:p>
              <a:r>
                <a:rPr kumimoji="1" lang="zh-CN" altLang="en-US" sz="2000" b="1" dirty="0"/>
                <a:t>開始標記</a:t>
              </a:r>
            </a:p>
          </p:txBody>
        </p:sp>
        <p:sp>
          <p:nvSpPr>
            <p:cNvPr id="13" name="文本框 12"/>
            <p:cNvSpPr txBox="1"/>
            <p:nvPr/>
          </p:nvSpPr>
          <p:spPr>
            <a:xfrm>
              <a:off x="1691680" y="6177950"/>
              <a:ext cx="3262432" cy="400110"/>
            </a:xfrm>
            <a:prstGeom prst="rect">
              <a:avLst/>
            </a:prstGeom>
            <a:noFill/>
          </p:spPr>
          <p:txBody>
            <a:bodyPr wrap="none" rtlCol="0">
              <a:spAutoFit/>
            </a:bodyPr>
            <a:lstStyle/>
            <a:p>
              <a:r>
                <a:rPr kumimoji="1" lang="zh-CN" altLang="en-US" sz="2000" b="1" dirty="0"/>
                <a:t>字母、數位、底線、連字號</a:t>
              </a:r>
            </a:p>
          </p:txBody>
        </p:sp>
        <p:sp>
          <p:nvSpPr>
            <p:cNvPr id="14" name="文本框 13"/>
            <p:cNvSpPr txBox="1"/>
            <p:nvPr/>
          </p:nvSpPr>
          <p:spPr>
            <a:xfrm>
              <a:off x="3660133" y="4399144"/>
              <a:ext cx="1984839" cy="400110"/>
            </a:xfrm>
            <a:prstGeom prst="rect">
              <a:avLst/>
            </a:prstGeom>
            <a:noFill/>
          </p:spPr>
          <p:txBody>
            <a:bodyPr wrap="none" rtlCol="0">
              <a:spAutoFit/>
            </a:bodyPr>
            <a:lstStyle/>
            <a:p>
              <a:r>
                <a:rPr kumimoji="1" lang="en-US" altLang="zh-CN" sz="2000" b="1" dirty="0"/>
                <a:t>3~15</a:t>
              </a:r>
              <a:r>
                <a:rPr kumimoji="1" lang="zh-CN" altLang="en-US" sz="2000" b="1" dirty="0"/>
                <a:t>個字元長度</a:t>
              </a:r>
            </a:p>
          </p:txBody>
        </p:sp>
        <p:sp>
          <p:nvSpPr>
            <p:cNvPr id="17" name="文本框 16"/>
            <p:cNvSpPr txBox="1"/>
            <p:nvPr/>
          </p:nvSpPr>
          <p:spPr>
            <a:xfrm>
              <a:off x="4605298" y="5774813"/>
              <a:ext cx="1210588" cy="400110"/>
            </a:xfrm>
            <a:prstGeom prst="rect">
              <a:avLst/>
            </a:prstGeom>
            <a:noFill/>
          </p:spPr>
          <p:txBody>
            <a:bodyPr wrap="none" rtlCol="0">
              <a:spAutoFit/>
            </a:bodyPr>
            <a:lstStyle/>
            <a:p>
              <a:r>
                <a:rPr kumimoji="1" lang="zh-CN" altLang="en-US" sz="2000" b="1" dirty="0"/>
                <a:t>結束標記</a:t>
              </a:r>
            </a:p>
          </p:txBody>
        </p:sp>
        <p:cxnSp>
          <p:nvCxnSpPr>
            <p:cNvPr id="8" name="直线箭头连接符 7"/>
            <p:cNvCxnSpPr>
              <a:stCxn id="6" idx="2"/>
            </p:cNvCxnSpPr>
            <p:nvPr/>
          </p:nvCxnSpPr>
          <p:spPr>
            <a:xfrm>
              <a:off x="2873038" y="4670273"/>
              <a:ext cx="0" cy="34290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p:cNvCxnSpPr>
              <a:stCxn id="14" idx="2"/>
            </p:cNvCxnSpPr>
            <p:nvPr/>
          </p:nvCxnSpPr>
          <p:spPr>
            <a:xfrm>
              <a:off x="4652553" y="4799254"/>
              <a:ext cx="0" cy="30096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直线箭头连接符 19"/>
            <p:cNvCxnSpPr>
              <a:stCxn id="13" idx="0"/>
            </p:cNvCxnSpPr>
            <p:nvPr/>
          </p:nvCxnSpPr>
          <p:spPr>
            <a:xfrm flipV="1">
              <a:off x="3322896" y="5710482"/>
              <a:ext cx="128240" cy="46746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p:cNvCxnSpPr>
              <a:stCxn id="17" idx="0"/>
            </p:cNvCxnSpPr>
            <p:nvPr/>
          </p:nvCxnSpPr>
          <p:spPr>
            <a:xfrm flipV="1">
              <a:off x="5210592" y="5569473"/>
              <a:ext cx="0" cy="20534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正規表示式</a:t>
            </a:r>
            <a:endParaRPr lang="zh-CN" altLang="en-US" dirty="0"/>
          </a:p>
        </p:txBody>
      </p:sp>
      <p:sp>
        <p:nvSpPr>
          <p:cNvPr id="3" name="内容占位符 2"/>
          <p:cNvSpPr>
            <a:spLocks noGrp="1"/>
          </p:cNvSpPr>
          <p:nvPr>
            <p:ph idx="1"/>
          </p:nvPr>
        </p:nvSpPr>
        <p:spPr>
          <a:xfrm>
            <a:off x="548096" y="1442611"/>
            <a:ext cx="8047806" cy="4749029"/>
          </a:xfrm>
        </p:spPr>
        <p:txBody>
          <a:bodyPr/>
          <a:lstStyle/>
          <a:p>
            <a:r>
              <a:rPr lang="zh-CN" altLang="pt-PT" dirty="0"/>
              <a:t>正規表示式</a:t>
            </a:r>
            <a:r>
              <a:rPr lang="zh-CN" altLang="en-US" dirty="0"/>
              <a:t>的三種模式</a:t>
            </a:r>
            <a:endParaRPr lang="en-US" altLang="zh-CN" dirty="0"/>
          </a:p>
          <a:p>
            <a:pPr lvl="1"/>
            <a:r>
              <a:rPr lang="zh-CN" altLang="en-US" dirty="0"/>
              <a:t>匹配：判斷整個字串是否滿足條件</a:t>
            </a:r>
            <a:endParaRPr lang="en-US" altLang="zh-CN" dirty="0"/>
          </a:p>
          <a:p>
            <a:pPr marL="457200" lvl="1" indent="0">
              <a:buNone/>
            </a:pPr>
            <a:r>
              <a:rPr lang="en-US" altLang="zh-CN" dirty="0"/>
              <a:t>	</a:t>
            </a:r>
            <a:r>
              <a:rPr lang="en-US" altLang="zh-CN" sz="2000" dirty="0"/>
              <a:t>	</a:t>
            </a:r>
            <a:r>
              <a:rPr lang="en-US" altLang="zh-CN" sz="2000" b="1" dirty="0"/>
              <a:t>^[a-z0-9_]{3,15}$</a:t>
            </a:r>
          </a:p>
          <a:p>
            <a:pPr marL="457200" lvl="1" indent="0">
              <a:buNone/>
            </a:pPr>
            <a:r>
              <a:rPr lang="en-US" altLang="zh-CN" sz="2000" dirty="0"/>
              <a:t>	</a:t>
            </a:r>
            <a:r>
              <a:rPr lang="zh-CN" altLang="en-US" sz="2000" dirty="0"/>
              <a:t>能與</a:t>
            </a:r>
            <a:r>
              <a:rPr lang="en-US" altLang="zh-CN" sz="2000" dirty="0"/>
              <a:t>john_123</a:t>
            </a:r>
            <a:r>
              <a:rPr lang="zh-CN" altLang="en-US" sz="2000" dirty="0"/>
              <a:t>匹配，不能與</a:t>
            </a:r>
            <a:r>
              <a:rPr lang="en-US" altLang="zh-CN" sz="2000" dirty="0"/>
              <a:t>Jo</a:t>
            </a:r>
            <a:r>
              <a:rPr lang="zh-CN" altLang="en-US" sz="2000" dirty="0"/>
              <a:t>匹配</a:t>
            </a:r>
            <a:endParaRPr lang="en-US" altLang="zh-CN" sz="2000" dirty="0"/>
          </a:p>
          <a:p>
            <a:pPr lvl="1"/>
            <a:endParaRPr lang="en-US" altLang="zh-CN" sz="1100" dirty="0"/>
          </a:p>
          <a:p>
            <a:pPr lvl="1"/>
            <a:r>
              <a:rPr lang="zh-CN" altLang="en-US" dirty="0"/>
              <a:t>搜索：符合</a:t>
            </a:r>
            <a:r>
              <a:rPr lang="zh-CN" altLang="pt-PT" dirty="0"/>
              <a:t>正規表示式</a:t>
            </a:r>
            <a:r>
              <a:rPr lang="zh-CN" altLang="en-US" dirty="0"/>
              <a:t>的子串</a:t>
            </a:r>
            <a:endParaRPr lang="en-US" altLang="zh-CN" dirty="0"/>
          </a:p>
          <a:p>
            <a:pPr marL="457200" lvl="1" indent="0">
              <a:buNone/>
            </a:pPr>
            <a:r>
              <a:rPr lang="en-US" altLang="zh-CN" dirty="0"/>
              <a:t>	</a:t>
            </a:r>
            <a:r>
              <a:rPr lang="zh-CN" altLang="en-US" sz="2000" dirty="0"/>
              <a:t>在</a:t>
            </a:r>
            <a:r>
              <a:rPr lang="en-US" altLang="zh-CN" sz="2000" dirty="0"/>
              <a:t>"q123e456w"</a:t>
            </a:r>
            <a:r>
              <a:rPr lang="zh-CN" altLang="en-US" sz="2000" dirty="0"/>
              <a:t>找出所有數字串 </a:t>
            </a:r>
            <a:r>
              <a:rPr lang="en-US" altLang="zh-CN" sz="2000" b="1" dirty="0"/>
              <a:t>[0-9]+</a:t>
            </a:r>
          </a:p>
          <a:p>
            <a:pPr marL="457200" lvl="1" indent="0">
              <a:buNone/>
            </a:pPr>
            <a:r>
              <a:rPr lang="en-US" altLang="zh-CN" sz="2000" dirty="0"/>
              <a:t>	</a:t>
            </a:r>
            <a:r>
              <a:rPr lang="zh-CN" altLang="en-US" sz="2000" dirty="0"/>
              <a:t>搜索結果 </a:t>
            </a:r>
            <a:r>
              <a:rPr lang="en-US" altLang="zh-CN" sz="2000" dirty="0"/>
              <a:t>123,</a:t>
            </a:r>
            <a:r>
              <a:rPr lang="zh-CN" altLang="en-US" sz="2000" dirty="0"/>
              <a:t> </a:t>
            </a:r>
            <a:r>
              <a:rPr lang="en-US" altLang="zh-CN" sz="2000" dirty="0"/>
              <a:t>456</a:t>
            </a:r>
          </a:p>
          <a:p>
            <a:pPr marL="457200" lvl="1" indent="0">
              <a:buNone/>
            </a:pPr>
            <a:endParaRPr lang="en-US" altLang="zh-CN" sz="1050" dirty="0"/>
          </a:p>
          <a:p>
            <a:pPr lvl="1"/>
            <a:r>
              <a:rPr lang="zh-CN" altLang="en-US" dirty="0"/>
              <a:t>替換：按規則替換字串的子串</a:t>
            </a:r>
            <a:endParaRPr lang="en-US" altLang="zh-CN" dirty="0"/>
          </a:p>
          <a:p>
            <a:pPr marL="457200" lvl="1" indent="0">
              <a:buNone/>
            </a:pPr>
            <a:r>
              <a:rPr lang="en-US" altLang="zh-CN" sz="2000" dirty="0"/>
              <a:t>	</a:t>
            </a:r>
            <a:r>
              <a:rPr lang="zh-CN" altLang="en-US" sz="2000" dirty="0"/>
              <a:t>給定</a:t>
            </a:r>
            <a:r>
              <a:rPr lang="en-US" altLang="zh-CN" sz="2000" dirty="0"/>
              <a:t>"q123e456w"</a:t>
            </a:r>
            <a:r>
              <a:rPr lang="zh-CN" altLang="en-US" sz="2000" dirty="0"/>
              <a:t>將所有數字串替換為</a:t>
            </a:r>
            <a:r>
              <a:rPr lang="en-US" altLang="zh-CN" sz="2000" dirty="0"/>
              <a:t>(number)</a:t>
            </a:r>
          </a:p>
          <a:p>
            <a:pPr marL="457200" lvl="1" indent="0">
              <a:buNone/>
            </a:pPr>
            <a:r>
              <a:rPr lang="en-US" altLang="zh-CN" sz="2000" dirty="0"/>
              <a:t>	</a:t>
            </a:r>
            <a:r>
              <a:rPr lang="zh-CN" altLang="en-US" sz="2000" dirty="0"/>
              <a:t>替換結果 </a:t>
            </a:r>
            <a:r>
              <a:rPr lang="en-US" altLang="zh-CN" sz="2000" dirty="0"/>
              <a:t>q(123)e(456)w</a:t>
            </a:r>
          </a:p>
          <a:p>
            <a:endParaRPr lang="en-US" altLang="zh-CN" dirty="0"/>
          </a:p>
          <a:p>
            <a:endParaRPr lang="en-US" altLang="zh-CN" dirty="0"/>
          </a:p>
          <a:p>
            <a:pPr lvl="1"/>
            <a:endParaRPr lang="en-US" altLang="zh-CN" dirty="0"/>
          </a:p>
        </p:txBody>
      </p:sp>
      <p:sp>
        <p:nvSpPr>
          <p:cNvPr id="10" name="文本框 9"/>
          <p:cNvSpPr txBox="1"/>
          <p:nvPr/>
        </p:nvSpPr>
        <p:spPr>
          <a:xfrm>
            <a:off x="2684303" y="6007691"/>
            <a:ext cx="3775393" cy="523220"/>
          </a:xfrm>
          <a:prstGeom prst="rect">
            <a:avLst/>
          </a:prstGeom>
          <a:noFill/>
        </p:spPr>
        <p:txBody>
          <a:bodyPr wrap="none" rtlCol="0">
            <a:spAutoFit/>
          </a:bodyPr>
          <a:lstStyle/>
          <a:p>
            <a:r>
              <a:rPr lang="zh-CN" altLang="en-US" sz="2800" b="1" dirty="0">
                <a:solidFill>
                  <a:srgbClr val="C00000"/>
                </a:solidFill>
              </a:rPr>
              <a:t>如何編寫</a:t>
            </a:r>
            <a:r>
              <a:rPr lang="zh-CN" altLang="pt-PT" sz="2800" b="1" dirty="0">
                <a:solidFill>
                  <a:srgbClr val="C00000"/>
                </a:solidFill>
              </a:rPr>
              <a:t>正規表示式</a:t>
            </a:r>
            <a:r>
              <a:rPr lang="zh-CN" altLang="en-US" sz="2800" b="1" dirty="0">
                <a:solidFill>
                  <a:srgbClr val="C00000"/>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en-US" altLang="zh-CN" sz="5400" b="1"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string</a:t>
            </a:r>
            <a:b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字串類</a:t>
            </a:r>
            <a:endParaRPr lang="en-US" altLang="zh-CN" sz="5400" b="1"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4</a:t>
            </a:fld>
            <a:endParaRPr lang="en-US" altLang="zh-CN" sz="1400" dirty="0">
              <a:solidFill>
                <a:schemeClr val="hlink"/>
              </a:solidFill>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字元簇</a:t>
            </a:r>
            <a:endParaRPr lang="en-US" altLang="zh-CN" dirty="0"/>
          </a:p>
        </p:txBody>
      </p:sp>
      <p:sp>
        <p:nvSpPr>
          <p:cNvPr id="3" name="内容占位符 2"/>
          <p:cNvSpPr>
            <a:spLocks noGrp="1"/>
          </p:cNvSpPr>
          <p:nvPr>
            <p:ph idx="1"/>
          </p:nvPr>
        </p:nvSpPr>
        <p:spPr>
          <a:xfrm>
            <a:off x="548097" y="1443897"/>
            <a:ext cx="8047806" cy="4968552"/>
          </a:xfrm>
        </p:spPr>
        <p:txBody>
          <a:bodyPr/>
          <a:lstStyle/>
          <a:p>
            <a:r>
              <a:rPr lang="zh-CN" altLang="en-US" dirty="0"/>
              <a:t>字元代表其本身</a:t>
            </a:r>
            <a:endParaRPr lang="en-US" altLang="zh-CN" dirty="0"/>
          </a:p>
          <a:p>
            <a:pPr lvl="1"/>
            <a:r>
              <a:rPr lang="zh-CN" altLang="en-US" dirty="0"/>
              <a:t>如：使用</a:t>
            </a:r>
            <a:r>
              <a:rPr lang="en-US" altLang="zh-CN" dirty="0"/>
              <a:t>the</a:t>
            </a:r>
            <a:r>
              <a:rPr lang="zh-CN" altLang="en-US" dirty="0"/>
              <a:t>進行搜索，可以找到句中所有的</a:t>
            </a:r>
            <a:r>
              <a:rPr lang="en-US" altLang="zh-CN" dirty="0"/>
              <a:t>"the"</a:t>
            </a:r>
          </a:p>
          <a:p>
            <a:pPr marL="457200" lvl="1" indent="0">
              <a:buNone/>
            </a:pPr>
            <a:r>
              <a:rPr lang="en-GB" altLang="zh-CN" dirty="0"/>
              <a:t>	The car</a:t>
            </a:r>
            <a:r>
              <a:rPr lang="zh-CN" altLang="en-US" dirty="0"/>
              <a:t> </a:t>
            </a:r>
            <a:r>
              <a:rPr lang="en-US" altLang="zh-CN" dirty="0"/>
              <a:t>parked</a:t>
            </a:r>
            <a:r>
              <a:rPr lang="zh-CN" altLang="en-US" dirty="0"/>
              <a:t> </a:t>
            </a:r>
            <a:r>
              <a:rPr lang="en-US" altLang="zh-CN" dirty="0"/>
              <a:t>in</a:t>
            </a:r>
            <a:r>
              <a:rPr lang="zh-CN" altLang="en-US" dirty="0"/>
              <a:t> </a:t>
            </a:r>
            <a:r>
              <a:rPr lang="en-US" altLang="zh-CN" b="1" dirty="0">
                <a:solidFill>
                  <a:srgbClr val="0070C0"/>
                </a:solidFill>
              </a:rPr>
              <a:t>the</a:t>
            </a:r>
            <a:r>
              <a:rPr lang="zh-CN" altLang="en-US" dirty="0"/>
              <a:t> </a:t>
            </a:r>
            <a:r>
              <a:rPr lang="en-US" altLang="zh-CN" dirty="0"/>
              <a:t>garage.</a:t>
            </a:r>
          </a:p>
          <a:p>
            <a:endParaRPr lang="en-US" altLang="zh-CN" dirty="0"/>
          </a:p>
          <a:p>
            <a:r>
              <a:rPr lang="zh-CN" altLang="en-US" dirty="0"/>
              <a:t>匹配的單個字元在某個範圍中</a:t>
            </a:r>
            <a:endParaRPr lang="en-US" altLang="zh-CN" dirty="0"/>
          </a:p>
          <a:p>
            <a:pPr lvl="1"/>
            <a:r>
              <a:rPr lang="en-US" altLang="zh-CN" dirty="0"/>
              <a:t>[a-z] </a:t>
            </a:r>
            <a:r>
              <a:rPr lang="zh-CN" altLang="en-US" dirty="0"/>
              <a:t>匹配所有</a:t>
            </a:r>
            <a:r>
              <a:rPr lang="zh-CN" altLang="en-US" dirty="0">
                <a:solidFill>
                  <a:srgbClr val="FF0000"/>
                </a:solidFill>
              </a:rPr>
              <a:t>單個</a:t>
            </a:r>
            <a:r>
              <a:rPr lang="zh-CN" altLang="en-US" dirty="0"/>
              <a:t>小寫字母</a:t>
            </a:r>
            <a:endParaRPr lang="en-US" altLang="zh-CN" dirty="0"/>
          </a:p>
          <a:p>
            <a:pPr lvl="1"/>
            <a:r>
              <a:rPr lang="en-US" altLang="zh-CN" dirty="0"/>
              <a:t>[0-9] </a:t>
            </a:r>
            <a:r>
              <a:rPr lang="zh-CN" altLang="en-US" dirty="0"/>
              <a:t>匹配所有</a:t>
            </a:r>
            <a:r>
              <a:rPr lang="zh-CN" altLang="en-US" dirty="0">
                <a:solidFill>
                  <a:srgbClr val="FF0000"/>
                </a:solidFill>
              </a:rPr>
              <a:t>單個</a:t>
            </a:r>
            <a:r>
              <a:rPr lang="zh-CN" altLang="en-US" dirty="0"/>
              <a:t>數字</a:t>
            </a:r>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字元簇</a:t>
            </a:r>
          </a:p>
        </p:txBody>
      </p:sp>
      <p:sp>
        <p:nvSpPr>
          <p:cNvPr id="3" name="内容占位符 2"/>
          <p:cNvSpPr>
            <a:spLocks noGrp="1"/>
          </p:cNvSpPr>
          <p:nvPr>
            <p:ph idx="1"/>
          </p:nvPr>
        </p:nvSpPr>
        <p:spPr>
          <a:xfrm>
            <a:off x="383493" y="1442195"/>
            <a:ext cx="8377014" cy="4968552"/>
          </a:xfrm>
        </p:spPr>
        <p:txBody>
          <a:bodyPr/>
          <a:lstStyle/>
          <a:p>
            <a:r>
              <a:rPr lang="zh-CN" altLang="en-US" dirty="0"/>
              <a:t>連用</a:t>
            </a:r>
            <a:endParaRPr lang="en-US" altLang="zh-CN" dirty="0"/>
          </a:p>
          <a:p>
            <a:pPr lvl="1"/>
            <a:r>
              <a:rPr lang="en-US" altLang="zh-CN" dirty="0"/>
              <a:t>[a-z][0-9] </a:t>
            </a:r>
            <a:r>
              <a:rPr lang="zh-CN" altLang="en-US" dirty="0"/>
              <a:t>匹配所有字母</a:t>
            </a:r>
            <a:r>
              <a:rPr lang="en-US" altLang="zh-CN" dirty="0"/>
              <a:t>+</a:t>
            </a:r>
            <a:r>
              <a:rPr lang="zh-CN" altLang="en-US" dirty="0"/>
              <a:t>數位的組合，比如</a:t>
            </a:r>
            <a:r>
              <a:rPr lang="en-US" altLang="zh-CN" dirty="0"/>
              <a:t>a1</a:t>
            </a:r>
            <a:r>
              <a:rPr lang="zh-CN" altLang="en-US" dirty="0"/>
              <a:t>、</a:t>
            </a:r>
            <a:r>
              <a:rPr lang="en-US" altLang="zh-CN" dirty="0"/>
              <a:t>b9</a:t>
            </a:r>
          </a:p>
          <a:p>
            <a:pPr lvl="1"/>
            <a:r>
              <a:rPr lang="en-US" altLang="zh-CN" dirty="0"/>
              <a:t>[Tt]he:</a:t>
            </a:r>
            <a:r>
              <a:rPr lang="zh-CN" altLang="en-US" dirty="0"/>
              <a:t> </a:t>
            </a:r>
            <a:r>
              <a:rPr lang="en-GB" altLang="zh-CN" b="1" dirty="0">
                <a:solidFill>
                  <a:srgbClr val="0070C0"/>
                </a:solidFill>
              </a:rPr>
              <a:t>The</a:t>
            </a:r>
            <a:r>
              <a:rPr lang="en-GB" altLang="zh-CN" dirty="0"/>
              <a:t> car</a:t>
            </a:r>
            <a:r>
              <a:rPr lang="zh-CN" altLang="en-US" dirty="0"/>
              <a:t> </a:t>
            </a:r>
            <a:r>
              <a:rPr lang="en-US" altLang="zh-CN" dirty="0"/>
              <a:t>parked</a:t>
            </a:r>
            <a:r>
              <a:rPr lang="zh-CN" altLang="en-US" dirty="0"/>
              <a:t> </a:t>
            </a:r>
            <a:r>
              <a:rPr lang="en-US" altLang="zh-CN" dirty="0"/>
              <a:t>in</a:t>
            </a:r>
            <a:r>
              <a:rPr lang="zh-CN" altLang="en-US" dirty="0"/>
              <a:t> </a:t>
            </a:r>
            <a:r>
              <a:rPr lang="en-US" altLang="zh-CN" b="1" dirty="0">
                <a:solidFill>
                  <a:srgbClr val="0070C0"/>
                </a:solidFill>
              </a:rPr>
              <a:t>the</a:t>
            </a:r>
            <a:r>
              <a:rPr lang="zh-CN" altLang="en-US" dirty="0"/>
              <a:t> </a:t>
            </a:r>
            <a:r>
              <a:rPr lang="en-US" altLang="zh-CN" dirty="0"/>
              <a:t>garage.</a:t>
            </a:r>
          </a:p>
          <a:p>
            <a:endParaRPr lang="en-US" altLang="zh-CN" dirty="0"/>
          </a:p>
          <a:p>
            <a:r>
              <a:rPr lang="zh-CN" altLang="en-US" dirty="0"/>
              <a:t>特殊字元</a:t>
            </a:r>
            <a:endParaRPr lang="en-US" altLang="zh-CN" dirty="0"/>
          </a:p>
          <a:p>
            <a:pPr lvl="1"/>
            <a:r>
              <a:rPr lang="en-US" altLang="zh-CN" dirty="0"/>
              <a:t>\S </a:t>
            </a:r>
            <a:r>
              <a:rPr lang="en-US" altLang="zh-CN" dirty="0" err="1"/>
              <a:t>匹配所有非空白字元</a:t>
            </a:r>
            <a:endParaRPr lang="en-US" altLang="zh-CN" dirty="0"/>
          </a:p>
          <a:p>
            <a:pPr lvl="1"/>
            <a:r>
              <a:rPr lang="en-US" altLang="zh-CN" dirty="0"/>
              <a:t>\d </a:t>
            </a:r>
            <a:r>
              <a:rPr lang="zh-CN" altLang="en-US" dirty="0"/>
              <a:t>等價</a:t>
            </a:r>
            <a:r>
              <a:rPr lang="en-US" altLang="zh-CN" dirty="0"/>
              <a:t>[0-9]</a:t>
            </a:r>
            <a:r>
              <a:rPr lang="zh-CN" altLang="en-US" dirty="0"/>
              <a:t>，匹配所有單個數字</a:t>
            </a:r>
            <a:endParaRPr lang="en-GB" altLang="zh-CN" dirty="0"/>
          </a:p>
          <a:p>
            <a:pPr lvl="1"/>
            <a:r>
              <a:rPr lang="en-US" altLang="zh-CN" dirty="0"/>
              <a:t>\w </a:t>
            </a:r>
            <a:r>
              <a:rPr lang="zh-CN" altLang="en-US" dirty="0"/>
              <a:t>匹配字母、數位、底線，等價</a:t>
            </a:r>
            <a:r>
              <a:rPr lang="en-US" altLang="zh-CN" dirty="0"/>
              <a:t>[a-zA-Z0-9_]</a:t>
            </a:r>
          </a:p>
          <a:p>
            <a:pPr lvl="1"/>
            <a:r>
              <a:rPr lang="en-US" altLang="zh-CN" dirty="0"/>
              <a:t>.</a:t>
            </a:r>
            <a:r>
              <a:rPr lang="zh-CN" altLang="en-US" dirty="0"/>
              <a:t>匹配除換行以外任意字元</a:t>
            </a:r>
            <a:endParaRPr lang="en-US" altLang="zh-CN" dirty="0"/>
          </a:p>
          <a:p>
            <a:pPr lvl="2"/>
            <a:r>
              <a:rPr lang="en-US" altLang="zh-CN" dirty="0"/>
              <a:t>.</a:t>
            </a:r>
            <a:r>
              <a:rPr lang="en-US" altLang="zh-CN" dirty="0" err="1"/>
              <a:t>ar</a:t>
            </a:r>
            <a:r>
              <a:rPr lang="en-US" altLang="zh-CN" dirty="0"/>
              <a:t>:</a:t>
            </a:r>
            <a:r>
              <a:rPr lang="zh-CN" altLang="en-US" dirty="0"/>
              <a:t> </a:t>
            </a:r>
            <a:r>
              <a:rPr lang="en-US" altLang="zh-CN" dirty="0"/>
              <a:t>The </a:t>
            </a:r>
            <a:r>
              <a:rPr lang="en-US" altLang="zh-CN" b="1" dirty="0">
                <a:solidFill>
                  <a:srgbClr val="0070C0"/>
                </a:solidFill>
              </a:rPr>
              <a:t>car</a:t>
            </a:r>
            <a:r>
              <a:rPr lang="en-US" altLang="zh-CN" dirty="0"/>
              <a:t> </a:t>
            </a:r>
            <a:r>
              <a:rPr lang="en-US" altLang="zh-CN" b="1" dirty="0">
                <a:solidFill>
                  <a:srgbClr val="0070C0"/>
                </a:solidFill>
              </a:rPr>
              <a:t>par</a:t>
            </a:r>
            <a:r>
              <a:rPr lang="en-US" altLang="zh-CN" dirty="0"/>
              <a:t>ked in the </a:t>
            </a:r>
            <a:r>
              <a:rPr lang="en-US" altLang="zh-CN" b="1" dirty="0">
                <a:solidFill>
                  <a:srgbClr val="0070C0"/>
                </a:solidFill>
              </a:rPr>
              <a:t>gar</a:t>
            </a:r>
            <a:r>
              <a:rPr lang="en-US" altLang="zh-CN" dirty="0"/>
              <a:t>age.</a:t>
            </a:r>
          </a:p>
          <a:p>
            <a:pPr lvl="1"/>
            <a:r>
              <a:rPr lang="en-US" altLang="zh-CN" dirty="0"/>
              <a:t>\.</a:t>
            </a:r>
            <a:r>
              <a:rPr lang="zh-CN" altLang="en-US" dirty="0"/>
              <a:t>可表示匹配句號</a:t>
            </a:r>
            <a:endParaRPr lang="en-US" altLang="zh-CN" dirty="0"/>
          </a:p>
          <a:p>
            <a:pPr lvl="2"/>
            <a:r>
              <a:rPr lang="en-US" altLang="zh-CN" dirty="0" err="1"/>
              <a:t>ge</a:t>
            </a:r>
            <a:r>
              <a:rPr lang="en-US" altLang="zh-CN" dirty="0"/>
              <a:t>\.:</a:t>
            </a:r>
            <a:r>
              <a:rPr lang="zh-CN" altLang="en-US" dirty="0"/>
              <a:t> </a:t>
            </a:r>
            <a:r>
              <a:rPr lang="en-US" altLang="zh-CN" dirty="0"/>
              <a:t>The car parked in the gara</a:t>
            </a:r>
            <a:r>
              <a:rPr lang="en-US" altLang="zh-CN" b="1" dirty="0">
                <a:solidFill>
                  <a:srgbClr val="0070C0"/>
                </a:solidFill>
              </a:rPr>
              <a:t>ge.</a:t>
            </a:r>
          </a:p>
          <a:p>
            <a:pPr marL="685800" lvl="1" indent="-228600">
              <a:buFont typeface="Arial" panose="020B0604020202020204" pitchFamily="34" charset="0"/>
              <a:buChar char="•"/>
            </a:pPr>
            <a:endParaRPr lang="en-US" altLang="zh-CN" dirty="0">
              <a:solidFill>
                <a:srgbClr val="0070C0"/>
              </a:solidFill>
            </a:endParaRPr>
          </a:p>
          <a:p>
            <a:pPr marL="457200" lvl="1" indent="0">
              <a:buNone/>
            </a:pPr>
            <a:r>
              <a:rPr lang="en-US" altLang="zh-CN" dirty="0"/>
              <a:t>	</a:t>
            </a:r>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重複模式</a:t>
            </a:r>
          </a:p>
        </p:txBody>
      </p:sp>
      <p:sp>
        <p:nvSpPr>
          <p:cNvPr id="3" name="内容占位符 2"/>
          <p:cNvSpPr>
            <a:spLocks noGrp="1"/>
          </p:cNvSpPr>
          <p:nvPr>
            <p:ph idx="1"/>
          </p:nvPr>
        </p:nvSpPr>
        <p:spPr>
          <a:xfrm>
            <a:off x="633880" y="1639881"/>
            <a:ext cx="8510120" cy="4968552"/>
          </a:xfrm>
        </p:spPr>
        <p:txBody>
          <a:bodyPr/>
          <a:lstStyle/>
          <a:p>
            <a:r>
              <a:rPr lang="en-US" altLang="zh-CN" dirty="0"/>
              <a:t>x{</a:t>
            </a:r>
            <a:r>
              <a:rPr lang="en-US" altLang="zh-CN" dirty="0" err="1"/>
              <a:t>n,m</a:t>
            </a:r>
            <a:r>
              <a:rPr lang="en-US" altLang="zh-CN" dirty="0"/>
              <a:t>}</a:t>
            </a:r>
            <a:r>
              <a:rPr lang="zh-CN" altLang="en-US" dirty="0"/>
              <a:t>代表前面內容出現次數重複</a:t>
            </a:r>
            <a:r>
              <a:rPr lang="en-US" altLang="zh-CN" dirty="0" err="1"/>
              <a:t>n~m</a:t>
            </a:r>
            <a:r>
              <a:rPr lang="zh-CN" altLang="en-US" dirty="0"/>
              <a:t>次</a:t>
            </a:r>
            <a:endParaRPr lang="en-US" altLang="zh-CN" dirty="0"/>
          </a:p>
          <a:p>
            <a:pPr lvl="1"/>
            <a:r>
              <a:rPr lang="en-US" altLang="zh-CN" dirty="0"/>
              <a:t>a{4} </a:t>
            </a:r>
            <a:r>
              <a:rPr lang="zh-CN" altLang="en-US" dirty="0"/>
              <a:t>匹配</a:t>
            </a:r>
            <a:r>
              <a:rPr lang="en-US" altLang="zh-CN" dirty="0" err="1"/>
              <a:t>aaaa</a:t>
            </a:r>
            <a:endParaRPr lang="en-US" altLang="zh-CN" dirty="0"/>
          </a:p>
          <a:p>
            <a:pPr lvl="1"/>
            <a:r>
              <a:rPr lang="en-US" altLang="zh-CN" dirty="0"/>
              <a:t>a{2,4} </a:t>
            </a:r>
            <a:r>
              <a:rPr lang="zh-CN" altLang="en-US" dirty="0"/>
              <a:t>匹配</a:t>
            </a:r>
            <a:r>
              <a:rPr lang="en-US" altLang="zh-CN" dirty="0"/>
              <a:t>aa</a:t>
            </a:r>
            <a:r>
              <a:rPr lang="zh-CN" altLang="en-US" dirty="0"/>
              <a:t>、</a:t>
            </a:r>
            <a:r>
              <a:rPr lang="en-US" altLang="zh-CN" dirty="0" err="1"/>
              <a:t>aaa</a:t>
            </a:r>
            <a:r>
              <a:rPr lang="zh-CN" altLang="en-US" dirty="0"/>
              <a:t>、</a:t>
            </a:r>
            <a:r>
              <a:rPr lang="en-US" altLang="zh-CN" dirty="0" err="1"/>
              <a:t>aaaa</a:t>
            </a:r>
            <a:endParaRPr lang="en-US" altLang="zh-CN" dirty="0"/>
          </a:p>
          <a:p>
            <a:pPr lvl="1"/>
            <a:r>
              <a:rPr lang="en-US" altLang="zh-CN" dirty="0"/>
              <a:t>a{2,} </a:t>
            </a:r>
            <a:r>
              <a:rPr lang="zh-CN" altLang="en-US" dirty="0"/>
              <a:t>匹配長度大於等於</a:t>
            </a:r>
            <a:r>
              <a:rPr lang="en-US" altLang="zh-CN" dirty="0"/>
              <a:t>2</a:t>
            </a:r>
            <a:r>
              <a:rPr lang="zh-CN" altLang="en-US" dirty="0"/>
              <a:t>的</a:t>
            </a:r>
            <a:r>
              <a:rPr lang="en-US" altLang="zh-CN" dirty="0"/>
              <a:t>a</a:t>
            </a:r>
          </a:p>
          <a:p>
            <a:endParaRPr lang="en-US" altLang="zh-CN" dirty="0"/>
          </a:p>
          <a:p>
            <a:r>
              <a:rPr lang="zh-CN" altLang="en-US" dirty="0"/>
              <a:t>特殊字元</a:t>
            </a:r>
            <a:endParaRPr lang="en-US" altLang="zh-CN" dirty="0"/>
          </a:p>
          <a:p>
            <a:pPr lvl="1"/>
            <a:r>
              <a:rPr lang="en-US" altLang="zh-CN" dirty="0"/>
              <a:t>+</a:t>
            </a:r>
            <a:r>
              <a:rPr lang="zh-CN" altLang="en-US" dirty="0"/>
              <a:t> 前一個字元至少連續出現</a:t>
            </a:r>
            <a:r>
              <a:rPr lang="en-US" altLang="zh-CN" dirty="0"/>
              <a:t>1</a:t>
            </a:r>
            <a:r>
              <a:rPr lang="zh-CN" altLang="en-US" dirty="0"/>
              <a:t>次及以上</a:t>
            </a:r>
            <a:endParaRPr lang="en-US" altLang="zh-CN" dirty="0"/>
          </a:p>
          <a:p>
            <a:pPr lvl="2"/>
            <a:r>
              <a:rPr lang="en-US" altLang="zh-CN" dirty="0"/>
              <a:t>a\w+:</a:t>
            </a:r>
            <a:r>
              <a:rPr lang="zh-CN" altLang="en-US" dirty="0"/>
              <a:t> </a:t>
            </a:r>
            <a:r>
              <a:rPr lang="en-US" altLang="zh-CN" dirty="0"/>
              <a:t>The c</a:t>
            </a:r>
            <a:r>
              <a:rPr lang="en-US" altLang="zh-CN" b="1" dirty="0">
                <a:solidFill>
                  <a:srgbClr val="0070C0"/>
                </a:solidFill>
              </a:rPr>
              <a:t>ar </a:t>
            </a:r>
            <a:r>
              <a:rPr lang="en-US" altLang="zh-CN" dirty="0"/>
              <a:t>p</a:t>
            </a:r>
            <a:r>
              <a:rPr lang="en-US" altLang="zh-CN" b="1" dirty="0">
                <a:solidFill>
                  <a:srgbClr val="0070C0"/>
                </a:solidFill>
              </a:rPr>
              <a:t>arked </a:t>
            </a:r>
            <a:r>
              <a:rPr lang="en-US" altLang="zh-CN" dirty="0"/>
              <a:t>in a g</a:t>
            </a:r>
            <a:r>
              <a:rPr lang="en-US" altLang="zh-CN" b="1" dirty="0">
                <a:solidFill>
                  <a:srgbClr val="0070C0"/>
                </a:solidFill>
              </a:rPr>
              <a:t>arage</a:t>
            </a:r>
            <a:r>
              <a:rPr lang="en-US" altLang="zh-CN" dirty="0"/>
              <a:t>.</a:t>
            </a:r>
          </a:p>
          <a:p>
            <a:pPr lvl="1"/>
            <a:r>
              <a:rPr lang="en-US" altLang="zh-CN" sz="2400" dirty="0">
                <a:sym typeface="+mn-ea"/>
              </a:rPr>
              <a:t>*</a:t>
            </a:r>
            <a:r>
              <a:rPr lang="zh-CN" altLang="en-US" sz="2400" dirty="0">
                <a:sym typeface="+mn-ea"/>
              </a:rPr>
              <a:t> 前一個字元至少連續出現</a:t>
            </a:r>
            <a:r>
              <a:rPr lang="en-US" altLang="zh-CN" sz="2400" dirty="0">
                <a:sym typeface="+mn-ea"/>
              </a:rPr>
              <a:t>0</a:t>
            </a:r>
            <a:r>
              <a:rPr lang="zh-CN" altLang="en-US" sz="2400" dirty="0">
                <a:sym typeface="+mn-ea"/>
              </a:rPr>
              <a:t>次及以上</a:t>
            </a:r>
            <a:endParaRPr lang="en-US" altLang="zh-CN" sz="2400" dirty="0"/>
          </a:p>
          <a:p>
            <a:pPr lvl="2" algn="l">
              <a:buClrTx/>
              <a:buSzTx/>
            </a:pPr>
            <a:r>
              <a:rPr lang="en-US" altLang="zh-CN" sz="2000" dirty="0">
                <a:sym typeface="+mn-ea"/>
              </a:rPr>
              <a:t>a\w*: The </a:t>
            </a:r>
            <a:r>
              <a:rPr lang="en-US" altLang="zh-CN" dirty="0">
                <a:sym typeface="+mn-ea"/>
              </a:rPr>
              <a:t>c</a:t>
            </a:r>
            <a:r>
              <a:rPr lang="en-US" altLang="zh-CN" b="1" dirty="0">
                <a:solidFill>
                  <a:srgbClr val="0070C0"/>
                </a:solidFill>
                <a:sym typeface="+mn-ea"/>
              </a:rPr>
              <a:t>ar </a:t>
            </a:r>
            <a:r>
              <a:rPr lang="en-US" altLang="zh-CN" dirty="0">
                <a:sym typeface="+mn-ea"/>
              </a:rPr>
              <a:t>p</a:t>
            </a:r>
            <a:r>
              <a:rPr lang="en-US" altLang="zh-CN" b="1" dirty="0">
                <a:solidFill>
                  <a:srgbClr val="0070C0"/>
                </a:solidFill>
                <a:sym typeface="+mn-ea"/>
              </a:rPr>
              <a:t>arked</a:t>
            </a:r>
            <a:r>
              <a:rPr lang="en-US" altLang="zh-CN" sz="2000" dirty="0">
                <a:sym typeface="+mn-ea"/>
              </a:rPr>
              <a:t> in </a:t>
            </a:r>
            <a:r>
              <a:rPr lang="en-US" altLang="zh-CN" sz="2000" b="1" dirty="0">
                <a:solidFill>
                  <a:srgbClr val="0070C0"/>
                </a:solidFill>
                <a:sym typeface="+mn-ea"/>
              </a:rPr>
              <a:t>a</a:t>
            </a:r>
            <a:r>
              <a:rPr lang="en-US" altLang="zh-CN" sz="2000" dirty="0">
                <a:sym typeface="+mn-ea"/>
              </a:rPr>
              <a:t> </a:t>
            </a:r>
            <a:r>
              <a:rPr lang="en-US" altLang="zh-CN" dirty="0">
                <a:sym typeface="+mn-ea"/>
              </a:rPr>
              <a:t>g</a:t>
            </a:r>
            <a:r>
              <a:rPr lang="en-US" altLang="zh-CN" b="1" dirty="0">
                <a:solidFill>
                  <a:srgbClr val="0070C0"/>
                </a:solidFill>
                <a:sym typeface="+mn-ea"/>
              </a:rPr>
              <a:t>arage</a:t>
            </a:r>
            <a:r>
              <a:rPr lang="en-US" altLang="zh-CN" sz="2000" dirty="0">
                <a:sym typeface="+mn-ea"/>
              </a:rPr>
              <a:t>.</a:t>
            </a:r>
            <a:endParaRPr lang="en-US" altLang="zh-CN" sz="2000" dirty="0"/>
          </a:p>
          <a:p>
            <a:pPr marL="685800" lvl="1" indent="-228600">
              <a:buFont typeface="Arial" panose="020B0604020202020204" pitchFamily="34" charset="0"/>
              <a:buChar char="•"/>
            </a:pPr>
            <a:endParaRPr lang="en-US" altLang="zh-CN" dirty="0">
              <a:solidFill>
                <a:schemeClr val="tx1"/>
              </a:solidFill>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正規表示式</a:t>
            </a:r>
            <a:r>
              <a:rPr lang="zh-CN" altLang="en-US" dirty="0"/>
              <a:t>輔助工具</a:t>
            </a:r>
          </a:p>
        </p:txBody>
      </p:sp>
      <p:sp>
        <p:nvSpPr>
          <p:cNvPr id="3" name="内容占位符 2"/>
          <p:cNvSpPr>
            <a:spLocks noGrp="1"/>
          </p:cNvSpPr>
          <p:nvPr>
            <p:ph idx="1"/>
          </p:nvPr>
        </p:nvSpPr>
        <p:spPr/>
        <p:txBody>
          <a:bodyPr/>
          <a:lstStyle/>
          <a:p>
            <a:r>
              <a:rPr lang="zh-CN" altLang="en-US" dirty="0"/>
              <a:t>動態匹配</a:t>
            </a:r>
            <a:endParaRPr lang="en-US" altLang="zh-CN" dirty="0"/>
          </a:p>
          <a:p>
            <a:pPr lvl="1"/>
            <a:r>
              <a:rPr lang="zh-CN" altLang="en-US" dirty="0"/>
              <a:t>可以反復測試</a:t>
            </a:r>
            <a:endParaRPr lang="en-US" altLang="zh-CN" dirty="0"/>
          </a:p>
          <a:p>
            <a:pPr lvl="1"/>
            <a:r>
              <a:rPr lang="zh-CN" altLang="en-US" dirty="0"/>
              <a:t>以染色區分匹配部分</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sz="1800" dirty="0"/>
              <a:t>http://tool.chinaz.com/regex/</a:t>
            </a:r>
            <a:endParaRPr lang="zh-CN" altLang="en-US" sz="180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43</a:t>
            </a:fld>
            <a:endParaRPr lang="en-US" altLang="zh-CN" dirty="0"/>
          </a:p>
        </p:txBody>
      </p:sp>
      <p:pic>
        <p:nvPicPr>
          <p:cNvPr id="7" name="图片 6"/>
          <p:cNvPicPr>
            <a:picLocks noChangeAspect="1"/>
          </p:cNvPicPr>
          <p:nvPr/>
        </p:nvPicPr>
        <p:blipFill>
          <a:blip r:embed="rId2"/>
          <a:stretch>
            <a:fillRect/>
          </a:stretch>
        </p:blipFill>
        <p:spPr>
          <a:xfrm>
            <a:off x="4835073" y="1196752"/>
            <a:ext cx="3820058" cy="476316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正規表示式</a:t>
            </a:r>
            <a:r>
              <a:rPr lang="zh-CN" altLang="en-US" dirty="0"/>
              <a:t>庫 </a:t>
            </a:r>
            <a:r>
              <a:rPr lang="en-US" altLang="zh-CN" dirty="0"/>
              <a:t>&lt;regex&gt;</a:t>
            </a:r>
            <a:endParaRPr lang="zh-CN" altLang="en-US" dirty="0"/>
          </a:p>
        </p:txBody>
      </p:sp>
      <p:sp>
        <p:nvSpPr>
          <p:cNvPr id="3" name="内容占位符 2"/>
          <p:cNvSpPr>
            <a:spLocks noGrp="1"/>
          </p:cNvSpPr>
          <p:nvPr>
            <p:ph idx="1"/>
          </p:nvPr>
        </p:nvSpPr>
        <p:spPr/>
        <p:txBody>
          <a:bodyPr/>
          <a:lstStyle/>
          <a:p>
            <a:r>
              <a:rPr lang="zh-CN" altLang="en-US" dirty="0"/>
              <a:t>如何在</a:t>
            </a:r>
            <a:r>
              <a:rPr lang="en-US" altLang="zh-CN" dirty="0"/>
              <a:t>C++</a:t>
            </a:r>
            <a:r>
              <a:rPr lang="zh-CN" altLang="en-US" dirty="0"/>
              <a:t>中使用</a:t>
            </a:r>
            <a:r>
              <a:rPr lang="zh-CN" altLang="pt-PT" dirty="0"/>
              <a:t>正規表示式</a:t>
            </a:r>
            <a:endParaRPr lang="en-US" altLang="zh-CN" dirty="0"/>
          </a:p>
          <a:p>
            <a:pPr lvl="1"/>
            <a:r>
              <a:rPr lang="en-US" altLang="zh-CN" dirty="0"/>
              <a:t>&lt;regex&gt;</a:t>
            </a:r>
            <a:r>
              <a:rPr lang="zh-CN" altLang="en-US" dirty="0"/>
              <a:t>庫</a:t>
            </a:r>
            <a:endParaRPr lang="en-US" altLang="zh-CN" dirty="0"/>
          </a:p>
          <a:p>
            <a:pPr lvl="1"/>
            <a:endParaRPr lang="en-US" altLang="zh-CN" dirty="0"/>
          </a:p>
          <a:p>
            <a:r>
              <a:rPr lang="zh-CN" altLang="en-US" dirty="0"/>
              <a:t>創建一個</a:t>
            </a:r>
            <a:r>
              <a:rPr lang="zh-CN" altLang="pt-PT" dirty="0"/>
              <a:t>正規表示式</a:t>
            </a:r>
            <a:r>
              <a:rPr lang="zh-CN" altLang="en-US" dirty="0"/>
              <a:t>物件</a:t>
            </a:r>
            <a:endParaRPr lang="en-US" altLang="zh-CN" dirty="0"/>
          </a:p>
          <a:p>
            <a:pPr lvl="1"/>
            <a:r>
              <a:rPr lang="en-US" altLang="zh-CN" dirty="0"/>
              <a:t>regex re("^[1-9][0-9]{10}$")  11</a:t>
            </a:r>
            <a:r>
              <a:rPr lang="zh-CN" altLang="en-US" dirty="0"/>
              <a:t>位數</a:t>
            </a:r>
            <a:endParaRPr lang="en-US" altLang="zh-CN" dirty="0"/>
          </a:p>
          <a:p>
            <a:pPr lvl="1"/>
            <a:endParaRPr lang="en-US" altLang="zh-CN" dirty="0"/>
          </a:p>
          <a:p>
            <a:pPr lvl="1"/>
            <a:r>
              <a:rPr lang="zh-CN" altLang="en-US" sz="2800" dirty="0"/>
              <a:t>注意：</a:t>
            </a:r>
            <a:r>
              <a:rPr lang="en-US" altLang="zh-CN" sz="2800" dirty="0"/>
              <a:t>C++</a:t>
            </a:r>
            <a:r>
              <a:rPr lang="zh-CN" altLang="en-US" sz="2800" dirty="0"/>
              <a:t>的字串中</a:t>
            </a:r>
            <a:r>
              <a:rPr lang="en-US" altLang="zh-CN" sz="2800" dirty="0"/>
              <a:t>"\"</a:t>
            </a:r>
            <a:r>
              <a:rPr lang="zh-CN" altLang="en-US" sz="2800" dirty="0"/>
              <a:t>也是轉義字元</a:t>
            </a:r>
            <a:endParaRPr lang="en-US" altLang="zh-CN" sz="2800" dirty="0"/>
          </a:p>
          <a:p>
            <a:pPr lvl="2"/>
            <a:r>
              <a:rPr lang="zh-CN" altLang="en-US" sz="2400" dirty="0"/>
              <a:t>如果需要創建</a:t>
            </a:r>
            <a:r>
              <a:rPr lang="zh-CN" altLang="pt-PT" sz="2400" dirty="0"/>
              <a:t>正規表示式</a:t>
            </a:r>
            <a:r>
              <a:rPr lang="en-US" altLang="zh-CN" sz="2400" dirty="0"/>
              <a:t>"\d+"</a:t>
            </a:r>
            <a:r>
              <a:rPr lang="zh-CN" altLang="en-US" sz="2400" dirty="0"/>
              <a:t>，應該寫成</a:t>
            </a:r>
            <a:endParaRPr lang="en-US" altLang="zh-CN" sz="2400" dirty="0"/>
          </a:p>
          <a:p>
            <a:pPr lvl="2"/>
            <a:r>
              <a:rPr lang="en-US" altLang="zh-CN" sz="2400" dirty="0"/>
              <a:t>regex re("\\d+")</a:t>
            </a:r>
            <a:endParaRPr lang="zh-CN" altLang="en-US" sz="240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原生字串</a:t>
            </a:r>
            <a:endParaRPr lang="en-US" altLang="zh-CN" dirty="0"/>
          </a:p>
        </p:txBody>
      </p:sp>
      <p:sp>
        <p:nvSpPr>
          <p:cNvPr id="3" name="内容占位符 2"/>
          <p:cNvSpPr>
            <a:spLocks noGrp="1"/>
          </p:cNvSpPr>
          <p:nvPr>
            <p:ph idx="1"/>
          </p:nvPr>
        </p:nvSpPr>
        <p:spPr>
          <a:xfrm>
            <a:off x="628650" y="1628800"/>
            <a:ext cx="8515350" cy="4749029"/>
          </a:xfrm>
        </p:spPr>
        <p:txBody>
          <a:bodyPr/>
          <a:lstStyle/>
          <a:p>
            <a:r>
              <a:rPr lang="zh-CN" altLang="en-US" dirty="0"/>
              <a:t>原生字串</a:t>
            </a:r>
            <a:endParaRPr lang="en-US" altLang="zh-CN" dirty="0"/>
          </a:p>
          <a:p>
            <a:pPr lvl="1"/>
            <a:r>
              <a:rPr lang="zh-CN" altLang="en-US" dirty="0"/>
              <a:t>原生字串可以取消轉義，保留字面值</a:t>
            </a:r>
            <a:endParaRPr lang="en-US" altLang="zh-CN" dirty="0"/>
          </a:p>
          <a:p>
            <a:pPr lvl="1"/>
            <a:r>
              <a:rPr lang="zh-CN" altLang="en-US" dirty="0"/>
              <a:t>語法：</a:t>
            </a:r>
            <a:r>
              <a:rPr lang="en-US" altLang="zh-CN" b="1" dirty="0">
                <a:solidFill>
                  <a:srgbClr val="FF0000"/>
                </a:solidFill>
              </a:rPr>
              <a:t>R"(</a:t>
            </a:r>
            <a:r>
              <a:rPr lang="en-US" altLang="zh-CN" dirty="0"/>
              <a:t>str</a:t>
            </a:r>
            <a:r>
              <a:rPr lang="en-US" altLang="zh-CN" b="1" dirty="0">
                <a:solidFill>
                  <a:srgbClr val="FF0000"/>
                </a:solidFill>
              </a:rPr>
              <a:t>)"</a:t>
            </a:r>
            <a:r>
              <a:rPr lang="en-US" altLang="zh-CN" dirty="0"/>
              <a:t> </a:t>
            </a:r>
            <a:r>
              <a:rPr lang="zh-CN" altLang="en-US" dirty="0"/>
              <a:t>表示</a:t>
            </a:r>
            <a:r>
              <a:rPr lang="en-US" altLang="zh-CN" dirty="0" err="1"/>
              <a:t>str</a:t>
            </a:r>
            <a:r>
              <a:rPr lang="zh-CN" altLang="en-US" dirty="0"/>
              <a:t>的字面值</a:t>
            </a:r>
            <a:endParaRPr lang="en-US" altLang="zh-CN" dirty="0"/>
          </a:p>
          <a:p>
            <a:pPr lvl="1"/>
            <a:endParaRPr lang="en-US" altLang="zh-CN" dirty="0">
              <a:solidFill>
                <a:srgbClr val="FF0000"/>
              </a:solidFill>
            </a:endParaRPr>
          </a:p>
          <a:p>
            <a:pPr lvl="1"/>
            <a:r>
              <a:rPr lang="en-US" altLang="zh-CN" dirty="0"/>
              <a:t>"\\d+" = R"(\d+)" = \d+</a:t>
            </a:r>
          </a:p>
          <a:p>
            <a:pPr lvl="1"/>
            <a:endParaRPr lang="en-US" altLang="zh-CN" dirty="0"/>
          </a:p>
          <a:p>
            <a:pPr lvl="1"/>
            <a:r>
              <a:rPr lang="zh-CN" altLang="en-US" dirty="0"/>
              <a:t>原生字串能換行，比如</a:t>
            </a:r>
            <a:endParaRPr lang="en-US" altLang="zh-CN" dirty="0"/>
          </a:p>
          <a:p>
            <a:pPr marL="457200" lvl="1" indent="0">
              <a:buNone/>
            </a:pPr>
            <a:r>
              <a:rPr lang="en-US" altLang="zh-CN" dirty="0"/>
              <a:t>	string str = R"(Hello</a:t>
            </a:r>
          </a:p>
          <a:p>
            <a:pPr marL="457200" lvl="1" indent="0">
              <a:buNone/>
            </a:pPr>
            <a:r>
              <a:rPr lang="en-US" altLang="zh-CN" dirty="0"/>
              <a:t>World)";</a:t>
            </a:r>
          </a:p>
          <a:p>
            <a:pPr lvl="1"/>
            <a:endParaRPr lang="en-US" altLang="zh-CN" dirty="0"/>
          </a:p>
          <a:p>
            <a:pPr lvl="1"/>
            <a:r>
              <a:rPr lang="zh-CN" altLang="en-US" dirty="0"/>
              <a:t>結果</a:t>
            </a:r>
            <a:r>
              <a:rPr lang="en-US" altLang="zh-CN" dirty="0"/>
              <a:t>str = "hello\</a:t>
            </a:r>
            <a:r>
              <a:rPr lang="en-US" altLang="zh-CN" dirty="0" err="1"/>
              <a:t>nWorld</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45</a:t>
            </a:fld>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正規表示式</a:t>
            </a:r>
            <a:r>
              <a:rPr lang="zh-CN" altLang="en-US" dirty="0"/>
              <a:t>庫 </a:t>
            </a:r>
            <a:r>
              <a:rPr lang="en-US" altLang="zh-CN" dirty="0"/>
              <a:t>&lt;regex&gt;</a:t>
            </a:r>
            <a:endParaRPr lang="zh-CN" altLang="en-US" dirty="0"/>
          </a:p>
        </p:txBody>
      </p:sp>
      <p:sp>
        <p:nvSpPr>
          <p:cNvPr id="3" name="内容占位符 2"/>
          <p:cNvSpPr>
            <a:spLocks noGrp="1"/>
          </p:cNvSpPr>
          <p:nvPr>
            <p:ph idx="1"/>
          </p:nvPr>
        </p:nvSpPr>
        <p:spPr>
          <a:xfrm>
            <a:off x="643222" y="1442195"/>
            <a:ext cx="8047806" cy="4749029"/>
          </a:xfrm>
        </p:spPr>
        <p:txBody>
          <a:bodyPr/>
          <a:lstStyle/>
          <a:p>
            <a:r>
              <a:rPr lang="zh-CN" altLang="en-US" dirty="0"/>
              <a:t>匹配</a:t>
            </a:r>
            <a:endParaRPr lang="en-US" altLang="zh-CN" dirty="0"/>
          </a:p>
          <a:p>
            <a:pPr lvl="1"/>
            <a:r>
              <a:rPr lang="en-US" altLang="zh-CN" b="1" dirty="0" err="1">
                <a:solidFill>
                  <a:srgbClr val="FF0000"/>
                </a:solidFill>
              </a:rPr>
              <a:t>regex_match</a:t>
            </a:r>
            <a:r>
              <a:rPr lang="en-US" altLang="zh-CN" dirty="0"/>
              <a:t>(s,</a:t>
            </a:r>
            <a:r>
              <a:rPr lang="zh-CN" altLang="en-US" dirty="0"/>
              <a:t> </a:t>
            </a:r>
            <a:r>
              <a:rPr lang="en-US" altLang="zh-CN" dirty="0"/>
              <a:t>re)</a:t>
            </a:r>
            <a:r>
              <a:rPr lang="zh-CN" altLang="en-US" dirty="0"/>
              <a:t>：詢問字串</a:t>
            </a:r>
            <a:r>
              <a:rPr lang="en-US" altLang="zh-CN" dirty="0"/>
              <a:t>s</a:t>
            </a:r>
            <a:r>
              <a:rPr lang="zh-CN" altLang="en-US" dirty="0"/>
              <a:t>是否能完全匹配</a:t>
            </a:r>
            <a:r>
              <a:rPr lang="zh-CN" altLang="pt-PT" dirty="0"/>
              <a:t>正規表示式</a:t>
            </a:r>
            <a:r>
              <a:rPr lang="en-US" altLang="zh-CN" dirty="0"/>
              <a:t>re</a:t>
            </a:r>
          </a:p>
          <a:p>
            <a:pPr lvl="1"/>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46</a:t>
            </a:fld>
            <a:endParaRPr lang="en-US" altLang="zh-CN" dirty="0"/>
          </a:p>
        </p:txBody>
      </p:sp>
      <p:sp>
        <p:nvSpPr>
          <p:cNvPr id="5" name="文本框 4"/>
          <p:cNvSpPr txBox="1"/>
          <p:nvPr/>
        </p:nvSpPr>
        <p:spPr>
          <a:xfrm>
            <a:off x="811563" y="2764572"/>
            <a:ext cx="4729480" cy="3784600"/>
          </a:xfrm>
          <a:prstGeom prst="rect">
            <a:avLst/>
          </a:prstGeom>
          <a:noFill/>
        </p:spPr>
        <p:txBody>
          <a:bodyPr wrap="none" rtlCol="0">
            <a:spAutoFit/>
          </a:bodyPr>
          <a:lstStyle/>
          <a:p>
            <a:r>
              <a:rPr lang="en-US" altLang="zh-CN" sz="2000" b="1" dirty="0">
                <a:latin typeface="Consolas" panose="020B0609020204030204" pitchFamily="49" charset="0"/>
              </a:rPr>
              <a:t>#include &lt;iostream&gt;</a:t>
            </a:r>
          </a:p>
          <a:p>
            <a:r>
              <a:rPr lang="en-US" altLang="zh-CN" sz="2000" b="1" dirty="0">
                <a:latin typeface="Consolas" panose="020B0609020204030204" pitchFamily="49" charset="0"/>
              </a:rPr>
              <a:t>#include &lt;string&gt;</a:t>
            </a:r>
          </a:p>
          <a:p>
            <a:r>
              <a:rPr lang="en-US" altLang="zh-CN" sz="2000" b="1" dirty="0">
                <a:latin typeface="Consolas" panose="020B0609020204030204" pitchFamily="49" charset="0"/>
              </a:rPr>
              <a:t>#include &lt;regex&gt;</a:t>
            </a:r>
          </a:p>
          <a:p>
            <a:r>
              <a:rPr lang="en-US" altLang="zh-CN" sz="2000" b="1" dirty="0">
                <a:latin typeface="Consolas" panose="020B0609020204030204" pitchFamily="49" charset="0"/>
              </a:rPr>
              <a:t>using namespace std;</a:t>
            </a:r>
          </a:p>
          <a:p>
            <a:endParaRPr lang="en-US" altLang="zh-CN" sz="2000" b="1" dirty="0">
              <a:latin typeface="Consolas" panose="020B0609020204030204" pitchFamily="49" charset="0"/>
            </a:endParaRPr>
          </a:p>
          <a:p>
            <a:r>
              <a:rPr lang="en-US" altLang="zh-CN" sz="2000" b="1" dirty="0">
                <a:latin typeface="Consolas" panose="020B0609020204030204" pitchFamily="49" charset="0"/>
              </a:rPr>
              <a:t>int main() {</a:t>
            </a:r>
          </a:p>
          <a:p>
            <a:pPr lvl="1"/>
            <a:r>
              <a:rPr lang="en-US" altLang="zh-CN" sz="2000" b="1" dirty="0">
                <a:latin typeface="Consolas" panose="020B0609020204030204" pitchFamily="49" charset="0"/>
              </a:rPr>
              <a:t>string s("subject");</a:t>
            </a:r>
          </a:p>
          <a:p>
            <a:pPr lvl="1"/>
            <a:r>
              <a:rPr lang="en-US" altLang="zh-CN" sz="2000" b="1" dirty="0">
                <a:solidFill>
                  <a:srgbClr val="FF0000"/>
                </a:solidFill>
                <a:latin typeface="Consolas" panose="020B0609020204030204" pitchFamily="49" charset="0"/>
              </a:rPr>
              <a:t>regex</a:t>
            </a:r>
            <a:r>
              <a:rPr lang="en-US" altLang="zh-CN" sz="2000" b="1" dirty="0">
                <a:latin typeface="Consolas" panose="020B0609020204030204" pitchFamily="49" charset="0"/>
              </a:rPr>
              <a:t> e("sub.*");</a:t>
            </a:r>
          </a:p>
          <a:p>
            <a:pPr lvl="1"/>
            <a:r>
              <a:rPr lang="en-US" altLang="zh-CN" sz="2000" b="1" dirty="0">
                <a:latin typeface="Consolas" panose="020B0609020204030204" pitchFamily="49" charset="0"/>
              </a:rPr>
              <a:t>if(</a:t>
            </a:r>
            <a:r>
              <a:rPr lang="en-US" altLang="zh-CN" sz="2000" b="1" dirty="0" err="1">
                <a:solidFill>
                  <a:srgbClr val="FF0000"/>
                </a:solidFill>
                <a:latin typeface="Consolas" panose="020B0609020204030204" pitchFamily="49" charset="0"/>
              </a:rPr>
              <a:t>regex_match</a:t>
            </a:r>
            <a:r>
              <a:rPr lang="en-US" altLang="zh-CN" sz="2000" b="1" dirty="0">
                <a:latin typeface="Consolas" panose="020B0609020204030204" pitchFamily="49" charset="0"/>
              </a:rPr>
              <a:t>(</a:t>
            </a:r>
            <a:r>
              <a:rPr lang="en-US" altLang="zh-CN" sz="2000" b="1" dirty="0" err="1">
                <a:latin typeface="Consolas" panose="020B0609020204030204" pitchFamily="49" charset="0"/>
              </a:rPr>
              <a:t>s,e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"matched"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return 0;</a:t>
            </a: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6" name="文本框 5"/>
          <p:cNvSpPr txBox="1"/>
          <p:nvPr/>
        </p:nvSpPr>
        <p:spPr>
          <a:xfrm>
            <a:off x="5767376" y="5579353"/>
            <a:ext cx="2565061" cy="523220"/>
          </a:xfrm>
          <a:prstGeom prst="rect">
            <a:avLst/>
          </a:prstGeom>
          <a:noFill/>
        </p:spPr>
        <p:txBody>
          <a:bodyPr wrap="none" rtlCol="0">
            <a:spAutoFit/>
          </a:bodyPr>
          <a:lstStyle/>
          <a:p>
            <a:r>
              <a:rPr lang="zh-CN" altLang="en-US" sz="2800" b="1" dirty="0">
                <a:solidFill>
                  <a:srgbClr val="00B050"/>
                </a:solidFill>
              </a:rPr>
              <a:t>輸出：</a:t>
            </a:r>
            <a:r>
              <a:rPr lang="en-US" altLang="zh-CN" sz="2800" b="1" dirty="0">
                <a:solidFill>
                  <a:srgbClr val="00B050"/>
                </a:solidFill>
              </a:rPr>
              <a:t>matched</a:t>
            </a:r>
            <a:endParaRPr lang="zh-CN" altLang="en-US" sz="2800" b="1" dirty="0">
              <a:solidFill>
                <a:srgbClr val="00B05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捕獲和分組</a:t>
            </a:r>
          </a:p>
        </p:txBody>
      </p:sp>
      <p:sp>
        <p:nvSpPr>
          <p:cNvPr id="3" name="内容占位符 2"/>
          <p:cNvSpPr>
            <a:spLocks noGrp="1"/>
          </p:cNvSpPr>
          <p:nvPr>
            <p:ph idx="1"/>
          </p:nvPr>
        </p:nvSpPr>
        <p:spPr/>
        <p:txBody>
          <a:bodyPr/>
          <a:lstStyle/>
          <a:p>
            <a:r>
              <a:rPr lang="zh-CN" altLang="en-US" dirty="0"/>
              <a:t>有時我們想要獲取匹配每一個部分的細節</a:t>
            </a:r>
            <a:endParaRPr lang="en-US" altLang="zh-CN" dirty="0"/>
          </a:p>
          <a:p>
            <a:pPr lvl="1"/>
            <a:r>
              <a:rPr lang="zh-CN" altLang="en-US" dirty="0"/>
              <a:t>例如：在 </a:t>
            </a:r>
            <a:r>
              <a:rPr lang="en-US" altLang="zh-CN" b="1" dirty="0"/>
              <a:t>\w*\d* </a:t>
            </a:r>
            <a:r>
              <a:rPr lang="zh-CN" altLang="en-US" dirty="0"/>
              <a:t>中，我們想知道 </a:t>
            </a:r>
            <a:r>
              <a:rPr lang="en-US" altLang="zh-CN" dirty="0"/>
              <a:t>\w*</a:t>
            </a:r>
            <a:r>
              <a:rPr lang="zh-CN" altLang="en-US" dirty="0"/>
              <a:t>和</a:t>
            </a:r>
            <a:r>
              <a:rPr lang="en-US" altLang="zh-CN" dirty="0"/>
              <a:t>\d*</a:t>
            </a:r>
            <a:r>
              <a:rPr lang="zh-CN" altLang="en-US" dirty="0"/>
              <a:t>分別匹配了什麼</a:t>
            </a:r>
            <a:endParaRPr lang="en-US" altLang="zh-CN" dirty="0"/>
          </a:p>
          <a:p>
            <a:endParaRPr lang="en-US" altLang="zh-CN" dirty="0"/>
          </a:p>
          <a:p>
            <a:r>
              <a:rPr lang="zh-CN" altLang="en-US" dirty="0"/>
              <a:t>使用</a:t>
            </a:r>
            <a:r>
              <a:rPr lang="en-US" altLang="zh-CN" dirty="0"/>
              <a:t>()</a:t>
            </a:r>
            <a:r>
              <a:rPr lang="zh-CN" altLang="en-US" dirty="0"/>
              <a:t>進行標識，每個標識的內容被稱作分組</a:t>
            </a:r>
            <a:endParaRPr lang="en-US" altLang="zh-CN" dirty="0"/>
          </a:p>
          <a:p>
            <a:pPr lvl="1"/>
            <a:r>
              <a:rPr lang="zh-CN" altLang="pt-PT" dirty="0"/>
              <a:t>正規表示式</a:t>
            </a:r>
            <a:r>
              <a:rPr lang="zh-CN" altLang="en-US" dirty="0"/>
              <a:t>匹配後，每個分組的內容將被捕獲</a:t>
            </a:r>
            <a:endParaRPr lang="en-US" altLang="zh-CN" dirty="0"/>
          </a:p>
          <a:p>
            <a:pPr lvl="1"/>
            <a:r>
              <a:rPr lang="zh-CN" altLang="en-US" dirty="0"/>
              <a:t>用於提取關鍵資訊，例如</a:t>
            </a:r>
            <a:r>
              <a:rPr lang="en-US" altLang="zh-CN" dirty="0"/>
              <a:t>version(\d+)</a:t>
            </a:r>
            <a:r>
              <a:rPr lang="zh-CN" altLang="en-US" dirty="0"/>
              <a:t>即可捕獲版本號</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47</a:t>
            </a:fld>
            <a:endParaRPr lang="en-US" altLang="zh-CN" dirty="0"/>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正規表示式</a:t>
            </a:r>
            <a:r>
              <a:rPr lang="zh-CN" altLang="en-US" dirty="0"/>
              <a:t>庫 </a:t>
            </a:r>
            <a:r>
              <a:rPr lang="en-US" altLang="zh-CN" dirty="0"/>
              <a:t>&lt;regex&gt;</a:t>
            </a:r>
            <a:endParaRPr lang="zh-CN" altLang="en-US" dirty="0"/>
          </a:p>
        </p:txBody>
      </p:sp>
      <p:sp>
        <p:nvSpPr>
          <p:cNvPr id="3" name="内容占位符 2"/>
          <p:cNvSpPr>
            <a:spLocks noGrp="1"/>
          </p:cNvSpPr>
          <p:nvPr>
            <p:ph idx="1"/>
          </p:nvPr>
        </p:nvSpPr>
        <p:spPr>
          <a:xfrm>
            <a:off x="548097" y="1054485"/>
            <a:ext cx="8047806" cy="4749029"/>
          </a:xfrm>
        </p:spPr>
        <p:txBody>
          <a:bodyPr/>
          <a:lstStyle/>
          <a:p>
            <a:r>
              <a:rPr lang="zh-CN" altLang="en-US" dirty="0"/>
              <a:t>捕獲和分組</a:t>
            </a:r>
            <a:endParaRPr lang="en-US" altLang="zh-CN" dirty="0"/>
          </a:p>
          <a:p>
            <a:pPr lvl="1"/>
            <a:r>
              <a:rPr lang="en-US" altLang="zh-CN" dirty="0" err="1"/>
              <a:t>regex_match</a:t>
            </a:r>
            <a:r>
              <a:rPr lang="en-US" altLang="zh-CN" dirty="0"/>
              <a:t>(s,</a:t>
            </a:r>
            <a:r>
              <a:rPr lang="zh-CN" altLang="en-US" dirty="0"/>
              <a:t> </a:t>
            </a:r>
            <a:r>
              <a:rPr lang="en-US" altLang="zh-CN" dirty="0"/>
              <a:t>result,</a:t>
            </a:r>
            <a:r>
              <a:rPr lang="zh-CN" altLang="en-US" dirty="0"/>
              <a:t> </a:t>
            </a:r>
            <a:r>
              <a:rPr lang="en-US" altLang="zh-CN" dirty="0"/>
              <a:t>re)</a:t>
            </a:r>
            <a:r>
              <a:rPr lang="zh-CN" altLang="en-US" dirty="0"/>
              <a:t>：詢問字串</a:t>
            </a:r>
            <a:r>
              <a:rPr lang="en-US" altLang="zh-CN" dirty="0"/>
              <a:t>s</a:t>
            </a:r>
            <a:r>
              <a:rPr lang="zh-CN" altLang="en-US" dirty="0"/>
              <a:t>是否能完全匹配</a:t>
            </a:r>
            <a:r>
              <a:rPr lang="zh-CN" altLang="pt-PT" dirty="0"/>
              <a:t>正規表示式</a:t>
            </a:r>
            <a:r>
              <a:rPr lang="en-US" altLang="zh-CN" dirty="0"/>
              <a:t>re</a:t>
            </a:r>
            <a:r>
              <a:rPr lang="zh-CN" altLang="en-US" dirty="0"/>
              <a:t>，並將捕獲結果儲存到</a:t>
            </a:r>
            <a:r>
              <a:rPr lang="en-US" altLang="zh-CN" dirty="0"/>
              <a:t>result</a:t>
            </a:r>
            <a:r>
              <a:rPr lang="zh-CN" altLang="en-US" dirty="0"/>
              <a:t>中</a:t>
            </a:r>
            <a:endParaRPr lang="en-US" altLang="zh-CN" dirty="0"/>
          </a:p>
          <a:p>
            <a:pPr lvl="1"/>
            <a:r>
              <a:rPr lang="en-US" altLang="zh-CN" dirty="0"/>
              <a:t>result</a:t>
            </a:r>
            <a:r>
              <a:rPr lang="zh-CN" altLang="en-US" dirty="0"/>
              <a:t>需要是</a:t>
            </a:r>
            <a:r>
              <a:rPr lang="en-US" altLang="zh-CN" dirty="0" err="1"/>
              <a:t>smatch</a:t>
            </a:r>
            <a:r>
              <a:rPr lang="zh-CN" altLang="en-US" dirty="0"/>
              <a:t>類型的對象</a:t>
            </a:r>
            <a:endParaRPr lang="en-US" altLang="zh-CN" dirty="0"/>
          </a:p>
          <a:p>
            <a:pPr lvl="1"/>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48</a:t>
            </a:fld>
            <a:endParaRPr lang="en-US" altLang="zh-CN" dirty="0"/>
          </a:p>
        </p:txBody>
      </p:sp>
      <p:sp>
        <p:nvSpPr>
          <p:cNvPr id="7" name="文本框 6"/>
          <p:cNvSpPr txBox="1"/>
          <p:nvPr/>
        </p:nvSpPr>
        <p:spPr>
          <a:xfrm>
            <a:off x="850044" y="2846208"/>
            <a:ext cx="5371983" cy="4031873"/>
          </a:xfrm>
          <a:prstGeom prst="rect">
            <a:avLst/>
          </a:prstGeom>
          <a:noFill/>
        </p:spPr>
        <p:txBody>
          <a:bodyPr wrap="none" rtlCol="0">
            <a:spAutoFit/>
          </a:bodyPr>
          <a:lstStyle/>
          <a:p>
            <a:r>
              <a:rPr lang="en-US" altLang="zh-CN" sz="1600" b="1" dirty="0">
                <a:latin typeface="Consolas" panose="020B0609020204030204" pitchFamily="49" charset="0"/>
              </a:rPr>
              <a:t>#include &lt;iostream&gt;</a:t>
            </a:r>
          </a:p>
          <a:p>
            <a:r>
              <a:rPr lang="en-US" altLang="zh-CN" sz="1600" b="1" dirty="0">
                <a:latin typeface="Consolas" panose="020B0609020204030204" pitchFamily="49" charset="0"/>
              </a:rPr>
              <a:t>#include &lt;string&gt;</a:t>
            </a:r>
          </a:p>
          <a:p>
            <a:r>
              <a:rPr lang="en-US" altLang="zh-CN" sz="1600" b="1" dirty="0">
                <a:latin typeface="Consolas" panose="020B0609020204030204" pitchFamily="49" charset="0"/>
              </a:rPr>
              <a:t>#include &lt;regex&gt;</a:t>
            </a:r>
          </a:p>
          <a:p>
            <a:r>
              <a:rPr lang="en-US" altLang="zh-CN" sz="1600" b="1" dirty="0">
                <a:latin typeface="Consolas" panose="020B0609020204030204" pitchFamily="49" charset="0"/>
              </a:rPr>
              <a:t>using namespace std;</a:t>
            </a:r>
          </a:p>
          <a:p>
            <a:r>
              <a:rPr lang="en-US" altLang="zh-CN" sz="1600" b="1" dirty="0">
                <a:latin typeface="Consolas" panose="020B0609020204030204" pitchFamily="49" charset="0"/>
              </a:rPr>
              <a:t>int main () {</a:t>
            </a:r>
          </a:p>
          <a:p>
            <a:pPr lvl="1"/>
            <a:r>
              <a:rPr lang="en-US" altLang="zh-CN" sz="1600" b="1" dirty="0">
                <a:latin typeface="Consolas" panose="020B0609020204030204" pitchFamily="49" charset="0"/>
              </a:rPr>
              <a:t>string s("version10");</a:t>
            </a:r>
          </a:p>
          <a:p>
            <a:pPr lvl="1"/>
            <a:r>
              <a:rPr lang="en-US" altLang="zh-CN" sz="1600" b="1" dirty="0">
                <a:solidFill>
                  <a:srgbClr val="FF0000"/>
                </a:solidFill>
                <a:latin typeface="Consolas" panose="020B0609020204030204" pitchFamily="49" charset="0"/>
              </a:rPr>
              <a:t>regex</a:t>
            </a:r>
            <a:r>
              <a:rPr lang="en-US" altLang="zh-CN" sz="1600" b="1" dirty="0">
                <a:latin typeface="Consolas" panose="020B0609020204030204" pitchFamily="49" charset="0"/>
              </a:rPr>
              <a:t> e(R"(version(\d+))"); </a:t>
            </a:r>
            <a:r>
              <a:rPr lang="en-US" altLang="zh-CN" sz="1600" b="1" dirty="0" err="1">
                <a:solidFill>
                  <a:srgbClr val="FF0000"/>
                </a:solidFill>
                <a:latin typeface="Consolas" panose="020B0609020204030204" pitchFamily="49" charset="0"/>
              </a:rPr>
              <a:t>smatch</a:t>
            </a:r>
            <a:r>
              <a:rPr lang="en-US" altLang="zh-CN" sz="1600" b="1" dirty="0">
                <a:latin typeface="Consolas" panose="020B0609020204030204" pitchFamily="49" charset="0"/>
              </a:rPr>
              <a:t> </a:t>
            </a:r>
            <a:r>
              <a:rPr lang="en-US" altLang="zh-CN" sz="1600" b="1" dirty="0" err="1">
                <a:latin typeface="Consolas" panose="020B0609020204030204" pitchFamily="49" charset="0"/>
              </a:rPr>
              <a:t>sm</a:t>
            </a:r>
            <a:r>
              <a:rPr lang="en-US" altLang="zh-CN" sz="1600" b="1" dirty="0">
                <a:latin typeface="Consolas" panose="020B0609020204030204" pitchFamily="49" charset="0"/>
              </a:rPr>
              <a:t>;</a:t>
            </a:r>
          </a:p>
          <a:p>
            <a:pPr lvl="1"/>
            <a:r>
              <a:rPr lang="en-US" altLang="zh-CN" sz="1600" b="1" dirty="0">
                <a:latin typeface="Consolas" panose="020B0609020204030204" pitchFamily="49" charset="0"/>
              </a:rPr>
              <a:t>if(</a:t>
            </a:r>
            <a:r>
              <a:rPr lang="en-US" altLang="zh-CN" sz="1600" b="1" dirty="0" err="1">
                <a:solidFill>
                  <a:srgbClr val="FF0000"/>
                </a:solidFill>
                <a:latin typeface="Consolas" panose="020B0609020204030204" pitchFamily="49" charset="0"/>
              </a:rPr>
              <a:t>regex_match</a:t>
            </a:r>
            <a:r>
              <a:rPr lang="en-US" altLang="zh-CN" sz="1600" b="1" dirty="0">
                <a:latin typeface="Consolas" panose="020B0609020204030204" pitchFamily="49" charset="0"/>
              </a:rPr>
              <a:t>(</a:t>
            </a:r>
            <a:r>
              <a:rPr lang="en-US" altLang="zh-CN" sz="1600" b="1" dirty="0" err="1">
                <a:latin typeface="Consolas" panose="020B0609020204030204" pitchFamily="49" charset="0"/>
              </a:rPr>
              <a:t>s,sm,e</a:t>
            </a:r>
            <a:r>
              <a:rPr lang="en-US" altLang="zh-CN" sz="1600" b="1" dirty="0">
                <a:latin typeface="Consolas" panose="020B0609020204030204" pitchFamily="49" charset="0"/>
              </a:rPr>
              <a:t>)) {</a:t>
            </a:r>
          </a:p>
          <a:p>
            <a:pPr lvl="1"/>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a:t>
            </a:r>
            <a:r>
              <a:rPr lang="en-US" altLang="zh-CN" sz="1600" b="1" dirty="0" err="1">
                <a:latin typeface="Consolas" panose="020B0609020204030204" pitchFamily="49" charset="0"/>
              </a:rPr>
              <a:t>sm.size</a:t>
            </a:r>
            <a:r>
              <a:rPr lang="en-US" altLang="zh-CN" sz="1600" b="1" dirty="0">
                <a:latin typeface="Consolas" panose="020B0609020204030204" pitchFamily="49" charset="0"/>
              </a:rPr>
              <a:t>() &lt;&lt; " matches\n";</a:t>
            </a:r>
          </a:p>
          <a:p>
            <a:pPr lvl="1"/>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"the matches were:"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pPr lvl="2"/>
            <a:r>
              <a:rPr lang="en-US" altLang="zh-CN" sz="1600" b="1" dirty="0">
                <a:latin typeface="Consolas" panose="020B0609020204030204" pitchFamily="49" charset="0"/>
              </a:rPr>
              <a:t>for (unsigned </a:t>
            </a:r>
            <a:r>
              <a:rPr lang="en-US" altLang="zh-CN" sz="1600" b="1" dirty="0" err="1">
                <a:latin typeface="Consolas" panose="020B0609020204030204" pitchFamily="49" charset="0"/>
              </a:rPr>
              <a:t>i</a:t>
            </a:r>
            <a:r>
              <a:rPr lang="en-US" altLang="zh-CN" sz="1600" b="1" dirty="0">
                <a:latin typeface="Consolas" panose="020B0609020204030204" pitchFamily="49" charset="0"/>
              </a:rPr>
              <a:t>=0; </a:t>
            </a:r>
            <a:r>
              <a:rPr lang="en-US" altLang="zh-CN" sz="1600" b="1" dirty="0" err="1">
                <a:latin typeface="Consolas" panose="020B0609020204030204" pitchFamily="49" charset="0"/>
              </a:rPr>
              <a:t>i</a:t>
            </a:r>
            <a:r>
              <a:rPr lang="en-US" altLang="zh-CN" sz="1600" b="1" dirty="0">
                <a:latin typeface="Consolas" panose="020B0609020204030204" pitchFamily="49" charset="0"/>
              </a:rPr>
              <a:t>&lt;</a:t>
            </a:r>
            <a:r>
              <a:rPr lang="en-US" altLang="zh-CN" sz="1600" b="1" dirty="0" err="1">
                <a:latin typeface="Consolas" panose="020B0609020204030204" pitchFamily="49" charset="0"/>
              </a:rPr>
              <a:t>sm.size</a:t>
            </a:r>
            <a:r>
              <a:rPr lang="en-US" altLang="zh-CN" sz="1600" b="1" dirty="0">
                <a:latin typeface="Consolas" panose="020B0609020204030204" pitchFamily="49" charset="0"/>
              </a:rPr>
              <a:t>(); ++</a:t>
            </a:r>
            <a:r>
              <a:rPr lang="en-US" altLang="zh-CN" sz="1600" b="1" dirty="0" err="1">
                <a:latin typeface="Consolas" panose="020B0609020204030204" pitchFamily="49" charset="0"/>
              </a:rPr>
              <a:t>i</a:t>
            </a:r>
            <a:r>
              <a:rPr lang="en-US" altLang="zh-CN" sz="1600" b="1" dirty="0">
                <a:latin typeface="Consolas" panose="020B0609020204030204" pitchFamily="49" charset="0"/>
              </a:rPr>
              <a:t>) {</a:t>
            </a:r>
          </a:p>
          <a:p>
            <a:pPr lvl="2"/>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a:t>
            </a:r>
            <a:r>
              <a:rPr lang="en-US" altLang="zh-CN" sz="1600" b="1" dirty="0" err="1">
                <a:latin typeface="Consolas" panose="020B0609020204030204" pitchFamily="49" charset="0"/>
              </a:rPr>
              <a:t>sm</a:t>
            </a:r>
            <a:r>
              <a:rPr lang="en-US" altLang="zh-CN" sz="1600" b="1" dirty="0">
                <a:latin typeface="Consolas" panose="020B0609020204030204" pitchFamily="49" charset="0"/>
              </a:rPr>
              <a:t>[</a:t>
            </a:r>
            <a:r>
              <a:rPr lang="en-US" altLang="zh-CN" sz="1600" b="1" dirty="0" err="1">
                <a:latin typeface="Consolas" panose="020B0609020204030204" pitchFamily="49" charset="0"/>
              </a:rPr>
              <a:t>i</a:t>
            </a:r>
            <a:r>
              <a:rPr lang="en-US" altLang="zh-CN" sz="1600" b="1" dirty="0">
                <a:latin typeface="Consolas" panose="020B0609020204030204" pitchFamily="49" charset="0"/>
              </a:rPr>
              <a:t>]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pPr lvl="2"/>
            <a:r>
              <a:rPr lang="en-US" altLang="zh-CN" sz="1600" b="1" dirty="0">
                <a:latin typeface="Consolas" panose="020B0609020204030204" pitchFamily="49" charset="0"/>
              </a:rPr>
              <a:t>}</a:t>
            </a:r>
          </a:p>
          <a:p>
            <a:pPr lvl="1"/>
            <a:r>
              <a:rPr lang="en-US" altLang="zh-CN" sz="1600" b="1" dirty="0">
                <a:latin typeface="Consolas" panose="020B0609020204030204" pitchFamily="49" charset="0"/>
              </a:rPr>
              <a:t>}</a:t>
            </a:r>
          </a:p>
          <a:p>
            <a:pPr lvl="1"/>
            <a:r>
              <a:rPr lang="en-US" altLang="zh-CN" sz="1600" b="1" dirty="0">
                <a:latin typeface="Consolas" panose="020B0609020204030204" pitchFamily="49" charset="0"/>
              </a:rPr>
              <a:t>return 0;</a:t>
            </a:r>
          </a:p>
          <a:p>
            <a:r>
              <a:rPr lang="en-US" altLang="zh-CN" sz="1600" b="1" dirty="0">
                <a:latin typeface="Consolas" panose="020B0609020204030204" pitchFamily="49" charset="0"/>
              </a:rPr>
              <a:t>}</a:t>
            </a:r>
          </a:p>
        </p:txBody>
      </p:sp>
      <p:sp>
        <p:nvSpPr>
          <p:cNvPr id="8" name="文本框 7"/>
          <p:cNvSpPr txBox="1"/>
          <p:nvPr/>
        </p:nvSpPr>
        <p:spPr>
          <a:xfrm>
            <a:off x="6720717" y="4077072"/>
            <a:ext cx="2158540" cy="1938992"/>
          </a:xfrm>
          <a:prstGeom prst="rect">
            <a:avLst/>
          </a:prstGeom>
          <a:noFill/>
        </p:spPr>
        <p:txBody>
          <a:bodyPr wrap="none" rtlCol="0">
            <a:spAutoFit/>
          </a:bodyPr>
          <a:lstStyle/>
          <a:p>
            <a:r>
              <a:rPr lang="zh-CN" altLang="en-US" sz="2000" b="1" dirty="0">
                <a:solidFill>
                  <a:srgbClr val="00B050"/>
                </a:solidFill>
              </a:rPr>
              <a:t>輸出：</a:t>
            </a:r>
            <a:endParaRPr lang="en-US" altLang="zh-CN" sz="2000" b="1" dirty="0">
              <a:solidFill>
                <a:srgbClr val="00B050"/>
              </a:solidFill>
            </a:endParaRPr>
          </a:p>
          <a:p>
            <a:endParaRPr lang="en-US" altLang="zh-CN" sz="2000" b="1" dirty="0">
              <a:solidFill>
                <a:srgbClr val="00B050"/>
              </a:solidFill>
            </a:endParaRPr>
          </a:p>
          <a:p>
            <a:r>
              <a:rPr lang="en-US" altLang="zh-CN" sz="2000" b="1" dirty="0">
                <a:solidFill>
                  <a:srgbClr val="00B050"/>
                </a:solidFill>
              </a:rPr>
              <a:t>2 matches</a:t>
            </a:r>
          </a:p>
          <a:p>
            <a:r>
              <a:rPr lang="en-US" altLang="zh-CN" sz="2000" b="1" dirty="0">
                <a:solidFill>
                  <a:srgbClr val="00B050"/>
                </a:solidFill>
              </a:rPr>
              <a:t>the matches were:</a:t>
            </a:r>
          </a:p>
          <a:p>
            <a:r>
              <a:rPr lang="en-US" altLang="zh-CN" sz="2000" b="1" dirty="0">
                <a:solidFill>
                  <a:srgbClr val="00B050"/>
                </a:solidFill>
              </a:rPr>
              <a:t>version10</a:t>
            </a:r>
          </a:p>
          <a:p>
            <a:r>
              <a:rPr lang="en-US" altLang="zh-CN" sz="2000" b="1" dirty="0">
                <a:solidFill>
                  <a:srgbClr val="00B050"/>
                </a:solidFill>
              </a:rPr>
              <a:t>10</a:t>
            </a:r>
            <a:endParaRPr lang="zh-CN" altLang="en-US" sz="2000" b="1" dirty="0">
              <a:solidFill>
                <a:srgbClr val="00B05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捕獲和分組</a:t>
            </a:r>
          </a:p>
        </p:txBody>
      </p:sp>
      <p:sp>
        <p:nvSpPr>
          <p:cNvPr id="3" name="内容占位符 2"/>
          <p:cNvSpPr>
            <a:spLocks noGrp="1"/>
          </p:cNvSpPr>
          <p:nvPr>
            <p:ph idx="1"/>
          </p:nvPr>
        </p:nvSpPr>
        <p:spPr/>
        <p:txBody>
          <a:bodyPr/>
          <a:lstStyle/>
          <a:p>
            <a:r>
              <a:rPr lang="zh-CN" altLang="en-US" dirty="0"/>
              <a:t>分組會按順序標號</a:t>
            </a:r>
            <a:endParaRPr lang="en-US" altLang="zh-CN" dirty="0"/>
          </a:p>
          <a:p>
            <a:pPr lvl="1"/>
            <a:r>
              <a:rPr lang="en-US" altLang="zh-CN" dirty="0"/>
              <a:t>0</a:t>
            </a:r>
            <a:r>
              <a:rPr lang="zh-CN" altLang="en-US" dirty="0"/>
              <a:t>號永遠是匹配的字串本身</a:t>
            </a:r>
            <a:endParaRPr lang="en-US" altLang="zh-CN" dirty="0"/>
          </a:p>
          <a:p>
            <a:pPr lvl="1"/>
            <a:r>
              <a:rPr lang="en-US" altLang="zh-CN" dirty="0"/>
              <a:t>(a)(</a:t>
            </a:r>
            <a:r>
              <a:rPr lang="en-US" altLang="zh-CN" dirty="0" err="1"/>
              <a:t>pple</a:t>
            </a:r>
            <a:r>
              <a:rPr lang="en-US" altLang="zh-CN" dirty="0"/>
              <a:t>)</a:t>
            </a:r>
            <a:r>
              <a:rPr lang="zh-CN" altLang="en-US" dirty="0"/>
              <a:t>：</a:t>
            </a:r>
            <a:r>
              <a:rPr lang="en-US" altLang="zh-CN" dirty="0"/>
              <a:t> 0</a:t>
            </a:r>
            <a:r>
              <a:rPr lang="zh-CN" altLang="en-US" dirty="0"/>
              <a:t>號為</a:t>
            </a:r>
            <a:r>
              <a:rPr lang="en-US" altLang="zh-CN" dirty="0"/>
              <a:t>apple</a:t>
            </a:r>
            <a:r>
              <a:rPr lang="zh-CN" altLang="en-US" dirty="0"/>
              <a:t>，</a:t>
            </a:r>
            <a:r>
              <a:rPr lang="en-US" altLang="zh-CN" dirty="0"/>
              <a:t>1</a:t>
            </a:r>
            <a:r>
              <a:rPr lang="zh-CN" altLang="en-US" dirty="0"/>
              <a:t>號為</a:t>
            </a:r>
            <a:r>
              <a:rPr lang="en-US" altLang="zh-CN" dirty="0"/>
              <a:t>a</a:t>
            </a:r>
            <a:r>
              <a:rPr lang="zh-CN" altLang="en-US" dirty="0"/>
              <a:t>，</a:t>
            </a:r>
            <a:r>
              <a:rPr lang="en-US" altLang="zh-CN" dirty="0"/>
              <a:t>2</a:t>
            </a:r>
            <a:r>
              <a:rPr lang="zh-CN" altLang="en-US" dirty="0"/>
              <a:t>號為</a:t>
            </a:r>
            <a:r>
              <a:rPr lang="en-US" altLang="zh-CN" dirty="0" err="1"/>
              <a:t>pple</a:t>
            </a:r>
            <a:endParaRPr lang="en-US" altLang="zh-CN" dirty="0"/>
          </a:p>
          <a:p>
            <a:pPr lvl="1"/>
            <a:r>
              <a:rPr lang="zh-CN" altLang="en-US" dirty="0"/>
              <a:t>用</a:t>
            </a:r>
            <a:r>
              <a:rPr lang="en-US" altLang="zh-CN" dirty="0"/>
              <a:t>(sub)(.*)</a:t>
            </a:r>
            <a:r>
              <a:rPr lang="zh-CN" altLang="en-US" dirty="0"/>
              <a:t>匹配</a:t>
            </a:r>
            <a:r>
              <a:rPr lang="en-US" altLang="zh-CN" dirty="0"/>
              <a:t>subject</a:t>
            </a:r>
            <a:r>
              <a:rPr lang="zh-CN" altLang="en-US" dirty="0"/>
              <a:t>：</a:t>
            </a:r>
            <a:r>
              <a:rPr lang="en-US" altLang="zh-CN" dirty="0"/>
              <a:t>0</a:t>
            </a:r>
            <a:r>
              <a:rPr lang="zh-CN" altLang="en-US" dirty="0"/>
              <a:t>號為</a:t>
            </a:r>
            <a:r>
              <a:rPr lang="en-US" altLang="zh-CN" dirty="0"/>
              <a:t>subject</a:t>
            </a:r>
            <a:r>
              <a:rPr lang="zh-CN" altLang="en-US" dirty="0"/>
              <a:t>，</a:t>
            </a:r>
            <a:r>
              <a:rPr lang="en-US" altLang="zh-CN" dirty="0"/>
              <a:t>1</a:t>
            </a:r>
            <a:r>
              <a:rPr lang="zh-CN" altLang="en-US" dirty="0"/>
              <a:t>號為</a:t>
            </a:r>
            <a:r>
              <a:rPr lang="en-US" altLang="zh-CN" dirty="0"/>
              <a:t>sub</a:t>
            </a:r>
            <a:r>
              <a:rPr lang="zh-CN" altLang="en-US" dirty="0"/>
              <a:t>，</a:t>
            </a:r>
            <a:r>
              <a:rPr lang="en-US" altLang="zh-CN" dirty="0"/>
              <a:t>2</a:t>
            </a:r>
            <a:r>
              <a:rPr lang="zh-CN" altLang="en-US" dirty="0"/>
              <a:t>號為</a:t>
            </a:r>
            <a:r>
              <a:rPr lang="en-US" altLang="zh-CN" dirty="0" err="1"/>
              <a:t>ject</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49</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變長字串</a:t>
            </a:r>
          </a:p>
        </p:txBody>
      </p:sp>
      <p:sp>
        <p:nvSpPr>
          <p:cNvPr id="6" name="内容占位符 5"/>
          <p:cNvSpPr>
            <a:spLocks noGrp="1"/>
          </p:cNvSpPr>
          <p:nvPr>
            <p:ph idx="1"/>
          </p:nvPr>
        </p:nvSpPr>
        <p:spPr/>
        <p:txBody>
          <a:bodyPr/>
          <a:lstStyle/>
          <a:p>
            <a:r>
              <a:rPr lang="zh-CN" altLang="en-US" dirty="0"/>
              <a:t>字串是</a:t>
            </a:r>
            <a:r>
              <a:rPr lang="en-US" altLang="zh-CN" dirty="0"/>
              <a:t>char</a:t>
            </a:r>
            <a:r>
              <a:rPr lang="zh-CN" altLang="en-US" dirty="0"/>
              <a:t>的陣列</a:t>
            </a:r>
            <a:endParaRPr lang="en-US" altLang="zh-CN" dirty="0"/>
          </a:p>
          <a:p>
            <a:r>
              <a:rPr lang="zh-CN" altLang="en-US" dirty="0"/>
              <a:t>但如果我們無法提前確認字串長度？</a:t>
            </a:r>
            <a:endParaRPr lang="en-US" altLang="zh-CN" dirty="0"/>
          </a:p>
          <a:p>
            <a:pPr lvl="1"/>
            <a:r>
              <a:rPr lang="en-US" altLang="zh-CN" sz="2800" b="1" dirty="0">
                <a:solidFill>
                  <a:srgbClr val="003366"/>
                </a:solidFill>
              </a:rPr>
              <a:t>vector&lt;char&gt;</a:t>
            </a:r>
            <a:r>
              <a:rPr lang="zh-CN" altLang="en-US" sz="2800" b="1" dirty="0">
                <a:solidFill>
                  <a:srgbClr val="003366"/>
                </a:solidFill>
              </a:rPr>
              <a:t>？</a:t>
            </a:r>
            <a:endParaRPr lang="en-US" altLang="zh-CN" sz="2800" b="1" dirty="0">
              <a:solidFill>
                <a:srgbClr val="003366"/>
              </a:solidFill>
            </a:endParaRPr>
          </a:p>
          <a:p>
            <a:endParaRPr lang="en-US" altLang="zh-CN" dirty="0"/>
          </a:p>
          <a:p>
            <a:r>
              <a:rPr lang="en-US" altLang="zh-CN" dirty="0"/>
              <a:t>STL</a:t>
            </a:r>
            <a:r>
              <a:rPr lang="zh-CN" altLang="en-US" dirty="0"/>
              <a:t>為我們提供了更方便的</a:t>
            </a:r>
            <a:r>
              <a:rPr lang="en-US" altLang="zh-CN" dirty="0"/>
              <a:t>string</a:t>
            </a:r>
            <a:r>
              <a:rPr lang="zh-CN" altLang="en-US" dirty="0"/>
              <a:t>類型</a:t>
            </a:r>
            <a:endParaRPr lang="en-US" altLang="zh-CN" dirty="0"/>
          </a:p>
          <a:p>
            <a:pPr lvl="1"/>
            <a:r>
              <a:rPr lang="zh-CN" altLang="en-US" b="1" dirty="0">
                <a:solidFill>
                  <a:srgbClr val="3A536D"/>
                </a:solidFill>
              </a:rPr>
              <a:t>允許簡潔的拼接操作</a:t>
            </a:r>
            <a:endParaRPr lang="en-US" altLang="zh-CN" b="1" dirty="0">
              <a:solidFill>
                <a:srgbClr val="3A536D"/>
              </a:solidFill>
            </a:endParaRPr>
          </a:p>
          <a:p>
            <a:pPr eaLnBrk="1" hangingPunct="1">
              <a:spcBef>
                <a:spcPct val="0"/>
              </a:spcBef>
              <a:buClrTx/>
              <a:buSzTx/>
              <a:buFontTx/>
              <a:buNone/>
            </a:pPr>
            <a:r>
              <a:rPr lang="en-US" altLang="zh-CN" b="1" dirty="0">
                <a:latin typeface="Lucida Console" panose="020B0609040504020204" pitchFamily="49" charset="0"/>
              </a:rPr>
              <a:t>		</a:t>
            </a:r>
            <a:r>
              <a:rPr lang="en-US" altLang="zh-CN" sz="2000" b="1" dirty="0">
                <a:solidFill>
                  <a:schemeClr val="tx1"/>
                </a:solidFill>
                <a:latin typeface="Lucida Console" panose="020B0609040504020204" pitchFamily="49" charset="0"/>
                <a:ea typeface="幼圆" panose="02010509060101010101" charset="-122"/>
              </a:rPr>
              <a:t>s</a:t>
            </a:r>
            <a:r>
              <a:rPr lang="en-US" altLang="zh-CN" sz="2000" dirty="0">
                <a:solidFill>
                  <a:schemeClr val="tx1"/>
                </a:solidFill>
                <a:latin typeface="Lucida Console" panose="020B0609040504020204" pitchFamily="49" charset="0"/>
                <a:ea typeface="幼圆" panose="02010509060101010101" charset="-122"/>
              </a:rPr>
              <a:t>tring </a:t>
            </a:r>
            <a:r>
              <a:rPr lang="en-US" altLang="zh-CN" sz="2000" dirty="0" err="1">
                <a:solidFill>
                  <a:schemeClr val="tx1"/>
                </a:solidFill>
                <a:latin typeface="Lucida Console" panose="020B0609040504020204" pitchFamily="49" charset="0"/>
                <a:ea typeface="幼圆" panose="02010509060101010101" charset="-122"/>
              </a:rPr>
              <a:t>fullname</a:t>
            </a:r>
            <a:r>
              <a:rPr lang="en-US" altLang="zh-CN" sz="2000" dirty="0">
                <a:solidFill>
                  <a:schemeClr val="tx1"/>
                </a:solidFill>
                <a:latin typeface="Lucida Console" panose="020B0609040504020204" pitchFamily="49" charset="0"/>
                <a:ea typeface="幼圆" panose="02010509060101010101" charset="-122"/>
              </a:rPr>
              <a:t> = </a:t>
            </a:r>
            <a:r>
              <a:rPr lang="en-US" altLang="zh-CN" sz="2000" dirty="0" err="1">
                <a:solidFill>
                  <a:schemeClr val="tx1"/>
                </a:solidFill>
                <a:latin typeface="Lucida Console" panose="020B0609040504020204" pitchFamily="49" charset="0"/>
                <a:ea typeface="幼圆" panose="02010509060101010101" charset="-122"/>
              </a:rPr>
              <a:t>firstname</a:t>
            </a:r>
            <a:r>
              <a:rPr lang="en-US" altLang="zh-CN" sz="2000" dirty="0">
                <a:solidFill>
                  <a:schemeClr val="tx1"/>
                </a:solidFill>
                <a:latin typeface="Lucida Console" panose="020B0609040504020204" pitchFamily="49" charset="0"/>
                <a:ea typeface="幼圆" panose="02010509060101010101" charset="-122"/>
              </a:rPr>
              <a:t> + " " + </a:t>
            </a:r>
            <a:r>
              <a:rPr lang="en-US" altLang="zh-CN" sz="2000" dirty="0" err="1">
                <a:solidFill>
                  <a:schemeClr val="tx1"/>
                </a:solidFill>
                <a:latin typeface="Lucida Console" panose="020B0609040504020204" pitchFamily="49" charset="0"/>
                <a:ea typeface="幼圆" panose="02010509060101010101" charset="-122"/>
              </a:rPr>
              <a:t>lastname</a:t>
            </a:r>
            <a:r>
              <a:rPr lang="en-US" altLang="zh-CN" sz="2000" dirty="0">
                <a:solidFill>
                  <a:schemeClr val="tx1"/>
                </a:solidFill>
                <a:latin typeface="Lucida Console" panose="020B0609040504020204" pitchFamily="49" charset="0"/>
                <a:ea typeface="幼圆" panose="02010509060101010101" charset="-122"/>
              </a:rPr>
              <a:t>;</a:t>
            </a:r>
          </a:p>
          <a:p>
            <a:pPr lvl="1"/>
            <a:r>
              <a:rPr lang="zh-CN" altLang="en-US" b="1" dirty="0">
                <a:solidFill>
                  <a:srgbClr val="3A536D"/>
                </a:solidFill>
              </a:rPr>
              <a:t>也能夠使用慣用的輸入輸出方法</a:t>
            </a:r>
            <a:endParaRPr lang="en-US" altLang="zh-CN" b="1" dirty="0">
              <a:solidFill>
                <a:srgbClr val="3A536D"/>
              </a:solidFill>
            </a:endParaRPr>
          </a:p>
          <a:p>
            <a:pPr marL="457200" lvl="1" indent="0">
              <a:buNone/>
            </a:pPr>
            <a:r>
              <a:rPr lang="en-US" altLang="zh-CN" dirty="0"/>
              <a:t>	</a:t>
            </a:r>
            <a:r>
              <a:rPr lang="en-US" altLang="zh-CN" sz="2000" b="1" dirty="0" err="1">
                <a:latin typeface="Lucida Console" panose="020B0609040504020204" pitchFamily="49" charset="0"/>
                <a:ea typeface="幼圆" panose="02010509060101010101" charset="-122"/>
              </a:rPr>
              <a:t>cout</a:t>
            </a:r>
            <a:r>
              <a:rPr lang="en-US" altLang="zh-CN" sz="2000" b="1" dirty="0">
                <a:latin typeface="Lucida Console" panose="020B0609040504020204" pitchFamily="49" charset="0"/>
                <a:ea typeface="幼圆" panose="02010509060101010101" charset="-122"/>
              </a:rPr>
              <a:t> &lt;&lt; </a:t>
            </a:r>
            <a:r>
              <a:rPr lang="en-US" altLang="zh-CN" sz="2000" b="1" dirty="0" err="1">
                <a:latin typeface="Lucida Console" panose="020B0609040504020204" pitchFamily="49" charset="0"/>
                <a:ea typeface="幼圆" panose="02010509060101010101" charset="-122"/>
              </a:rPr>
              <a:t>fullname</a:t>
            </a:r>
            <a:r>
              <a:rPr lang="en-US" altLang="zh-CN" sz="2000" b="1" dirty="0">
                <a:latin typeface="Lucida Console" panose="020B0609040504020204" pitchFamily="49" charset="0"/>
                <a:ea typeface="幼圆" panose="02010509060101010101" charset="-122"/>
              </a:rPr>
              <a:t> &lt;&lt; </a:t>
            </a:r>
            <a:r>
              <a:rPr lang="en-US" altLang="zh-CN" sz="2000" b="1" dirty="0" err="1">
                <a:latin typeface="Lucida Console" panose="020B0609040504020204" pitchFamily="49" charset="0"/>
                <a:ea typeface="幼圆" panose="02010509060101010101" charset="-122"/>
              </a:rPr>
              <a:t>endl</a:t>
            </a:r>
            <a:r>
              <a:rPr lang="en-US" altLang="zh-CN" sz="2000" b="1" dirty="0">
                <a:latin typeface="Lucida Console" panose="020B0609040504020204" pitchFamily="49" charset="0"/>
                <a:ea typeface="幼圆" panose="02010509060101010101" charset="-122"/>
              </a:rPr>
              <a:t>;</a:t>
            </a:r>
            <a:endParaRPr lang="zh-CN" altLang="en-US" sz="2000" dirty="0"/>
          </a:p>
        </p:txBody>
      </p:sp>
      <p:sp>
        <p:nvSpPr>
          <p:cNvPr id="2" name="灯片编号占位符 1"/>
          <p:cNvSpPr>
            <a:spLocks noGrp="1"/>
          </p:cNvSpPr>
          <p:nvPr>
            <p:ph type="sldNum" sz="quarter" idx="12"/>
          </p:nvPr>
        </p:nvSpPr>
        <p:spPr/>
        <p:txBody>
          <a:bodyPr/>
          <a:lstStyle/>
          <a:p>
            <a:pPr>
              <a:defRPr/>
            </a:pPr>
            <a:fld id="{C34C3BD7-260C-4BC9-9C17-940D7F59C4D1}" type="slidenum">
              <a:rPr lang="en-US" altLang="zh-CN" smtClean="0"/>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正規表示式</a:t>
            </a:r>
            <a:r>
              <a:rPr lang="zh-CN" altLang="en-US" dirty="0"/>
              <a:t>庫 </a:t>
            </a:r>
            <a:r>
              <a:rPr lang="en-US" altLang="zh-CN" dirty="0"/>
              <a:t>&lt;regex&gt;</a:t>
            </a:r>
            <a:endParaRPr lang="zh-CN" altLang="en-US" dirty="0"/>
          </a:p>
        </p:txBody>
      </p:sp>
      <p:sp>
        <p:nvSpPr>
          <p:cNvPr id="3" name="内容占位符 2"/>
          <p:cNvSpPr>
            <a:spLocks noGrp="1"/>
          </p:cNvSpPr>
          <p:nvPr>
            <p:ph idx="1"/>
          </p:nvPr>
        </p:nvSpPr>
        <p:spPr>
          <a:xfrm>
            <a:off x="628650" y="1628800"/>
            <a:ext cx="8377014" cy="4749029"/>
          </a:xfrm>
        </p:spPr>
        <p:txBody>
          <a:bodyPr/>
          <a:lstStyle/>
          <a:p>
            <a:r>
              <a:rPr lang="zh-CN" altLang="en-US" dirty="0"/>
              <a:t>搜索</a:t>
            </a:r>
            <a:endParaRPr lang="en-US" altLang="zh-CN" dirty="0"/>
          </a:p>
          <a:p>
            <a:pPr lvl="1"/>
            <a:r>
              <a:rPr lang="en-US" altLang="zh-CN" sz="2800" dirty="0" err="1"/>
              <a:t>regex_search</a:t>
            </a:r>
            <a:r>
              <a:rPr lang="en-US" altLang="zh-CN" sz="2800" dirty="0"/>
              <a:t>(s,</a:t>
            </a:r>
            <a:r>
              <a:rPr lang="zh-CN" altLang="en-US" sz="2800" dirty="0"/>
              <a:t> </a:t>
            </a:r>
            <a:r>
              <a:rPr lang="en-US" altLang="zh-CN" sz="2800" dirty="0"/>
              <a:t>result,</a:t>
            </a:r>
            <a:r>
              <a:rPr lang="zh-CN" altLang="en-US" sz="2800" dirty="0"/>
              <a:t> </a:t>
            </a:r>
            <a:r>
              <a:rPr lang="en-US" altLang="zh-CN" sz="2800" dirty="0"/>
              <a:t>re)</a:t>
            </a:r>
            <a:r>
              <a:rPr lang="zh-CN" altLang="en-US" sz="2800" dirty="0"/>
              <a:t>：搜索字串</a:t>
            </a:r>
            <a:r>
              <a:rPr lang="en-US" altLang="zh-CN" sz="2800" dirty="0"/>
              <a:t>s</a:t>
            </a:r>
            <a:r>
              <a:rPr lang="zh-CN" altLang="en-US" sz="2800" dirty="0"/>
              <a:t>中能夠匹配</a:t>
            </a:r>
            <a:r>
              <a:rPr lang="zh-CN" altLang="pt-PT" sz="2800" dirty="0"/>
              <a:t>正規表示式</a:t>
            </a:r>
            <a:r>
              <a:rPr lang="en-US" altLang="zh-CN" sz="2800" dirty="0"/>
              <a:t>re</a:t>
            </a:r>
            <a:r>
              <a:rPr lang="zh-CN" altLang="en-US" sz="2800" dirty="0"/>
              <a:t>的</a:t>
            </a:r>
            <a:r>
              <a:rPr lang="zh-CN" altLang="en-US" sz="2800" b="1" dirty="0">
                <a:solidFill>
                  <a:srgbClr val="C00000"/>
                </a:solidFill>
              </a:rPr>
              <a:t>第一個</a:t>
            </a:r>
            <a:r>
              <a:rPr lang="zh-CN" altLang="en-US" sz="2800" dirty="0"/>
              <a:t>子串，並將結果存儲在</a:t>
            </a:r>
            <a:r>
              <a:rPr lang="en-US" altLang="zh-CN" sz="2800" dirty="0"/>
              <a:t>result</a:t>
            </a:r>
            <a:r>
              <a:rPr lang="zh-CN" altLang="en-US" sz="2800" dirty="0"/>
              <a:t>中</a:t>
            </a:r>
            <a:endParaRPr lang="en-US" altLang="zh-CN" sz="2800" dirty="0"/>
          </a:p>
          <a:p>
            <a:pPr lvl="1"/>
            <a:endParaRPr lang="en-US" altLang="zh-CN" sz="2800" dirty="0"/>
          </a:p>
          <a:p>
            <a:pPr lvl="1"/>
            <a:r>
              <a:rPr lang="en-US" altLang="zh-CN" sz="2800" dirty="0"/>
              <a:t>result</a:t>
            </a:r>
            <a:r>
              <a:rPr lang="zh-CN" altLang="en-US" sz="2800" dirty="0"/>
              <a:t>是一個</a:t>
            </a:r>
            <a:r>
              <a:rPr lang="en-US" altLang="zh-CN" sz="2800" dirty="0" err="1"/>
              <a:t>smatch</a:t>
            </a:r>
            <a:r>
              <a:rPr lang="zh-CN" altLang="en-US" sz="2800" dirty="0"/>
              <a:t>對象</a:t>
            </a:r>
            <a:endParaRPr lang="en-US" altLang="zh-CN" sz="2800" dirty="0"/>
          </a:p>
          <a:p>
            <a:pPr lvl="1"/>
            <a:r>
              <a:rPr lang="zh-CN" altLang="en-US" sz="2800" dirty="0"/>
              <a:t>對於該子串，分組同樣會被捕獲</a:t>
            </a:r>
            <a:endParaRPr lang="en-US" altLang="zh-CN" sz="2800" dirty="0"/>
          </a:p>
          <a:p>
            <a:pPr marL="457200" lvl="1" indent="0">
              <a:buNone/>
            </a:pPr>
            <a:r>
              <a:rPr lang="en-US" altLang="zh-CN" dirty="0"/>
              <a:t>	</a:t>
            </a:r>
          </a:p>
          <a:p>
            <a:endParaRPr lang="en-US" altLang="zh-CN" sz="2400" dirty="0">
              <a:solidFill>
                <a:schemeClr val="tx1"/>
              </a:solidFill>
            </a:endParaRPr>
          </a:p>
          <a:p>
            <a:endParaRPr lang="en-US" altLang="zh-CN" sz="2400" dirty="0">
              <a:solidFill>
                <a:schemeClr val="tx1"/>
              </a:solidFill>
            </a:endParaRPr>
          </a:p>
          <a:p>
            <a:endParaRPr lang="en-US" altLang="zh-CN" sz="2400" dirty="0">
              <a:solidFill>
                <a:schemeClr val="tx1"/>
              </a:solidFill>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50</a:t>
            </a:fld>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搜索的例子</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51</a:t>
            </a:fld>
            <a:endParaRPr lang="en-US" altLang="zh-CN" dirty="0"/>
          </a:p>
        </p:txBody>
      </p:sp>
      <p:sp>
        <p:nvSpPr>
          <p:cNvPr id="5" name="文本框 4"/>
          <p:cNvSpPr txBox="1"/>
          <p:nvPr/>
        </p:nvSpPr>
        <p:spPr>
          <a:xfrm>
            <a:off x="193870" y="1225689"/>
            <a:ext cx="8439296" cy="5632311"/>
          </a:xfrm>
          <a:prstGeom prst="rect">
            <a:avLst/>
          </a:prstGeom>
          <a:noFill/>
        </p:spPr>
        <p:txBody>
          <a:bodyPr wrap="square" rtlCol="0">
            <a:spAutoFit/>
          </a:bodyPr>
          <a:lstStyle/>
          <a:p>
            <a:r>
              <a:rPr lang="en-US" altLang="zh-CN" sz="2000" b="1" dirty="0">
                <a:latin typeface="Consolas" panose="020B0609020204030204" pitchFamily="49" charset="0"/>
              </a:rPr>
              <a:t>#include &lt;iostream&gt;</a:t>
            </a:r>
          </a:p>
          <a:p>
            <a:r>
              <a:rPr lang="en-US" altLang="zh-CN" sz="2000" b="1" dirty="0">
                <a:latin typeface="Consolas" panose="020B0609020204030204" pitchFamily="49" charset="0"/>
              </a:rPr>
              <a:t>#include &lt;string&gt;</a:t>
            </a:r>
          </a:p>
          <a:p>
            <a:r>
              <a:rPr lang="en-US" altLang="zh-CN" sz="2000" b="1" dirty="0">
                <a:latin typeface="Consolas" panose="020B0609020204030204" pitchFamily="49" charset="0"/>
              </a:rPr>
              <a:t>#include &lt;regex&gt;</a:t>
            </a:r>
          </a:p>
          <a:p>
            <a:r>
              <a:rPr lang="en-US" altLang="zh-CN" sz="2000" b="1" dirty="0">
                <a:latin typeface="Consolas" panose="020B0609020204030204" pitchFamily="49" charset="0"/>
              </a:rPr>
              <a:t>using namespace std;</a:t>
            </a:r>
          </a:p>
          <a:p>
            <a:endParaRPr lang="en-US" altLang="zh-CN" sz="2000" b="1" dirty="0">
              <a:latin typeface="Consolas" panose="020B0609020204030204" pitchFamily="49" charset="0"/>
            </a:endParaRPr>
          </a:p>
          <a:p>
            <a:r>
              <a:rPr lang="en-US" altLang="zh-CN" sz="2000" b="1" dirty="0">
                <a:latin typeface="Consolas" panose="020B0609020204030204" pitchFamily="49" charset="0"/>
              </a:rPr>
              <a:t>int main() {</a:t>
            </a:r>
            <a:endParaRPr lang="en-GB" altLang="zh-CN" sz="2000" b="1" dirty="0">
              <a:latin typeface="Consolas" panose="020B0609020204030204" pitchFamily="49" charset="0"/>
            </a:endParaRPr>
          </a:p>
          <a:p>
            <a:pPr lvl="1"/>
            <a:r>
              <a:rPr lang="en-GB" altLang="zh-CN" sz="2000" b="1" dirty="0">
                <a:latin typeface="Consolas" panose="020B0609020204030204" pitchFamily="49" charset="0"/>
              </a:rPr>
              <a:t>string s("this subject has a submarine");</a:t>
            </a:r>
          </a:p>
          <a:p>
            <a:pPr lvl="1"/>
            <a:r>
              <a:rPr lang="en-GB" altLang="zh-CN" sz="2000" b="1" dirty="0">
                <a:solidFill>
                  <a:srgbClr val="FF0000"/>
                </a:solidFill>
                <a:latin typeface="Consolas" panose="020B0609020204030204" pitchFamily="49" charset="0"/>
              </a:rPr>
              <a:t>regex</a:t>
            </a:r>
            <a:r>
              <a:rPr lang="en-GB" altLang="zh-CN" sz="2000" b="1" dirty="0">
                <a:latin typeface="Consolas" panose="020B0609020204030204" pitchFamily="49" charset="0"/>
              </a:rPr>
              <a:t> e(</a:t>
            </a:r>
            <a:r>
              <a:rPr lang="en-US" altLang="en-GB" sz="2000" b="1" dirty="0">
                <a:latin typeface="Consolas" panose="020B0609020204030204" pitchFamily="49" charset="0"/>
              </a:rPr>
              <a:t>R</a:t>
            </a:r>
            <a:r>
              <a:rPr lang="en-GB" altLang="zh-CN" sz="2000" b="1" dirty="0">
                <a:latin typeface="Consolas" panose="020B0609020204030204" pitchFamily="49" charset="0"/>
              </a:rPr>
              <a:t>"</a:t>
            </a:r>
            <a:r>
              <a:rPr lang="en-US" altLang="en-GB" sz="2000" b="1" dirty="0">
                <a:latin typeface="Consolas" panose="020B0609020204030204" pitchFamily="49" charset="0"/>
              </a:rPr>
              <a:t>(</a:t>
            </a:r>
            <a:r>
              <a:rPr lang="en-US" altLang="zh-CN" sz="2000" b="1" dirty="0">
                <a:latin typeface="Consolas" panose="020B0609020204030204" pitchFamily="49" charset="0"/>
              </a:rPr>
              <a:t>(</a:t>
            </a:r>
            <a:r>
              <a:rPr lang="en-GB" altLang="zh-CN" sz="2000" b="1" dirty="0">
                <a:latin typeface="Consolas" panose="020B0609020204030204" pitchFamily="49" charset="0"/>
              </a:rPr>
              <a:t>sub</a:t>
            </a:r>
            <a:r>
              <a:rPr lang="en-US" altLang="zh-CN" sz="2000" b="1" dirty="0">
                <a:latin typeface="Consolas" panose="020B0609020204030204" pitchFamily="49" charset="0"/>
              </a:rPr>
              <a:t>)(</a:t>
            </a:r>
            <a:r>
              <a:rPr lang="en-GB" altLang="zh-CN" sz="2000" b="1" dirty="0">
                <a:latin typeface="Consolas" panose="020B0609020204030204" pitchFamily="49" charset="0"/>
              </a:rPr>
              <a:t>[\S]*</a:t>
            </a:r>
            <a:r>
              <a:rPr lang="en-US" altLang="zh-CN" sz="2000" b="1" dirty="0">
                <a:latin typeface="Consolas" panose="020B0609020204030204" pitchFamily="49" charset="0"/>
              </a:rPr>
              <a:t>))</a:t>
            </a:r>
            <a:r>
              <a:rPr lang="en-GB" altLang="zh-CN" sz="2000" b="1" dirty="0">
                <a:latin typeface="Consolas" panose="020B0609020204030204" pitchFamily="49" charset="0"/>
              </a:rPr>
              <a:t>");</a:t>
            </a:r>
          </a:p>
          <a:p>
            <a:pPr lvl="1"/>
            <a:r>
              <a:rPr lang="en-GB" altLang="zh-CN" sz="2000" b="1" dirty="0" err="1">
                <a:solidFill>
                  <a:srgbClr val="FF0000"/>
                </a:solidFill>
                <a:latin typeface="Consolas" panose="020B0609020204030204" pitchFamily="49" charset="0"/>
              </a:rPr>
              <a:t>smatch</a:t>
            </a:r>
            <a:r>
              <a:rPr lang="en-GB" altLang="zh-CN" sz="2000" b="1" dirty="0">
                <a:latin typeface="Consolas" panose="020B0609020204030204" pitchFamily="49" charset="0"/>
              </a:rPr>
              <a:t> </a:t>
            </a:r>
            <a:r>
              <a:rPr lang="en-GB" altLang="zh-CN" sz="2000" b="1" dirty="0" err="1">
                <a:latin typeface="Consolas" panose="020B0609020204030204" pitchFamily="49" charset="0"/>
              </a:rPr>
              <a:t>sm</a:t>
            </a:r>
            <a:r>
              <a:rPr lang="en-GB" altLang="zh-CN" sz="2000" b="1" dirty="0">
                <a:latin typeface="Consolas" panose="020B0609020204030204" pitchFamily="49" charset="0"/>
              </a:rPr>
              <a:t>;</a:t>
            </a:r>
          </a:p>
          <a:p>
            <a:pPr lvl="1"/>
            <a:r>
              <a:rPr lang="en-US" altLang="zh-CN" sz="2000" b="1" dirty="0">
                <a:solidFill>
                  <a:srgbClr val="00B050"/>
                </a:solidFill>
                <a:latin typeface="Consolas" panose="020B0609020204030204" pitchFamily="49" charset="0"/>
              </a:rPr>
              <a:t>//</a:t>
            </a:r>
            <a:r>
              <a:rPr lang="zh-CN" altLang="en-GB" sz="2000" b="1" dirty="0">
                <a:solidFill>
                  <a:srgbClr val="00B050"/>
                </a:solidFill>
                <a:latin typeface="Consolas" panose="020B0609020204030204" pitchFamily="49" charset="0"/>
              </a:rPr>
              <a:t>每次</a:t>
            </a:r>
            <a:r>
              <a:rPr lang="zh-CN" altLang="en-US" sz="2000" b="1" dirty="0">
                <a:solidFill>
                  <a:srgbClr val="00B050"/>
                </a:solidFill>
                <a:latin typeface="Consolas" panose="020B0609020204030204" pitchFamily="49" charset="0"/>
              </a:rPr>
              <a:t>搜索時當僅保存第一個匹配到的子串</a:t>
            </a:r>
            <a:endParaRPr lang="en-GB" altLang="zh-CN" sz="2000" b="1" dirty="0">
              <a:solidFill>
                <a:srgbClr val="00B050"/>
              </a:solidFill>
              <a:latin typeface="Consolas" panose="020B0609020204030204" pitchFamily="49" charset="0"/>
            </a:endParaRPr>
          </a:p>
          <a:p>
            <a:pPr lvl="1"/>
            <a:r>
              <a:rPr lang="en-GB" altLang="zh-CN" sz="2000" b="1" dirty="0">
                <a:latin typeface="Consolas" panose="020B0609020204030204" pitchFamily="49" charset="0"/>
              </a:rPr>
              <a:t>while(</a:t>
            </a:r>
            <a:r>
              <a:rPr lang="en-GB" altLang="zh-CN" sz="2000" b="1" dirty="0" err="1">
                <a:solidFill>
                  <a:srgbClr val="FF0000"/>
                </a:solidFill>
                <a:latin typeface="Consolas" panose="020B0609020204030204" pitchFamily="49" charset="0"/>
              </a:rPr>
              <a:t>regex_search</a:t>
            </a:r>
            <a:r>
              <a:rPr lang="en-GB" altLang="zh-CN" sz="2000" b="1" dirty="0">
                <a:latin typeface="Consolas" panose="020B0609020204030204" pitchFamily="49" charset="0"/>
              </a:rPr>
              <a:t>(</a:t>
            </a:r>
            <a:r>
              <a:rPr lang="en-GB" altLang="zh-CN" sz="2000" b="1" dirty="0" err="1">
                <a:latin typeface="Consolas" panose="020B0609020204030204" pitchFamily="49" charset="0"/>
              </a:rPr>
              <a:t>s,sm,e</a:t>
            </a:r>
            <a:r>
              <a:rPr lang="en-GB" altLang="zh-CN" sz="2000" b="1" dirty="0">
                <a:latin typeface="Consolas" panose="020B0609020204030204" pitchFamily="49" charset="0"/>
              </a:rPr>
              <a:t>)){</a:t>
            </a:r>
          </a:p>
          <a:p>
            <a:pPr lvl="1"/>
            <a:r>
              <a:rPr lang="en-GB" altLang="zh-CN" sz="2000" b="1" dirty="0">
                <a:latin typeface="Consolas" panose="020B0609020204030204" pitchFamily="49" charset="0"/>
              </a:rPr>
              <a:t>	for (unsigned </a:t>
            </a:r>
            <a:r>
              <a:rPr lang="en-GB" altLang="zh-CN" sz="2000" b="1" dirty="0" err="1">
                <a:latin typeface="Consolas" panose="020B0609020204030204" pitchFamily="49" charset="0"/>
              </a:rPr>
              <a:t>i</a:t>
            </a:r>
            <a:r>
              <a:rPr lang="en-GB" altLang="zh-CN" sz="2000" b="1" dirty="0">
                <a:latin typeface="Consolas" panose="020B0609020204030204" pitchFamily="49" charset="0"/>
              </a:rPr>
              <a:t>=0; </a:t>
            </a:r>
            <a:r>
              <a:rPr lang="en-GB" altLang="zh-CN" sz="2000" b="1" dirty="0" err="1">
                <a:latin typeface="Consolas" panose="020B0609020204030204" pitchFamily="49" charset="0"/>
              </a:rPr>
              <a:t>i</a:t>
            </a:r>
            <a:r>
              <a:rPr lang="en-GB" altLang="zh-CN" sz="2000" b="1" dirty="0">
                <a:latin typeface="Consolas" panose="020B0609020204030204" pitchFamily="49" charset="0"/>
              </a:rPr>
              <a:t>&lt;</a:t>
            </a:r>
            <a:r>
              <a:rPr lang="en-GB" altLang="zh-CN" sz="2000" b="1" dirty="0" err="1">
                <a:latin typeface="Consolas" panose="020B0609020204030204" pitchFamily="49" charset="0"/>
              </a:rPr>
              <a:t>sm.size</a:t>
            </a:r>
            <a:r>
              <a:rPr lang="en-GB" altLang="zh-CN" sz="2000" b="1" dirty="0">
                <a:latin typeface="Consolas" panose="020B0609020204030204" pitchFamily="49" charset="0"/>
              </a:rPr>
              <a:t>(); ++</a:t>
            </a:r>
            <a:r>
              <a:rPr lang="en-GB" altLang="zh-CN" sz="2000" b="1" dirty="0" err="1">
                <a:latin typeface="Consolas" panose="020B0609020204030204" pitchFamily="49" charset="0"/>
              </a:rPr>
              <a:t>i</a:t>
            </a:r>
            <a:r>
              <a:rPr lang="en-GB" altLang="zh-CN" sz="2000" b="1" dirty="0">
                <a:latin typeface="Consolas" panose="020B0609020204030204" pitchFamily="49" charset="0"/>
              </a:rPr>
              <a:t>)</a:t>
            </a:r>
          </a:p>
          <a:p>
            <a:pPr lvl="1"/>
            <a:r>
              <a:rPr lang="en-GB" altLang="zh-CN" sz="2000" b="1" dirty="0">
                <a:latin typeface="Consolas" panose="020B0609020204030204" pitchFamily="49" charset="0"/>
              </a:rPr>
              <a:t>		</a:t>
            </a:r>
            <a:r>
              <a:rPr lang="en-GB" altLang="zh-CN" sz="2000" b="1" dirty="0" err="1">
                <a:latin typeface="Consolas" panose="020B0609020204030204" pitchFamily="49" charset="0"/>
              </a:rPr>
              <a:t>cout</a:t>
            </a:r>
            <a:r>
              <a:rPr lang="en-GB" altLang="zh-CN" sz="2000" b="1" dirty="0">
                <a:latin typeface="Consolas" panose="020B0609020204030204" pitchFamily="49" charset="0"/>
              </a:rPr>
              <a:t> &lt;&lt; "[" &lt;&lt; </a:t>
            </a:r>
            <a:r>
              <a:rPr lang="en-GB" altLang="zh-CN" sz="2000" b="1" dirty="0" err="1">
                <a:latin typeface="Consolas" panose="020B0609020204030204" pitchFamily="49" charset="0"/>
              </a:rPr>
              <a:t>sm</a:t>
            </a:r>
            <a:r>
              <a:rPr lang="en-GB" altLang="zh-CN" sz="2000" b="1" dirty="0">
                <a:latin typeface="Consolas" panose="020B0609020204030204" pitchFamily="49" charset="0"/>
              </a:rPr>
              <a:t>[</a:t>
            </a:r>
            <a:r>
              <a:rPr lang="en-GB" altLang="zh-CN" sz="2000" b="1" dirty="0" err="1">
                <a:latin typeface="Consolas" panose="020B0609020204030204" pitchFamily="49" charset="0"/>
              </a:rPr>
              <a:t>i</a:t>
            </a:r>
            <a:r>
              <a:rPr lang="en-GB" altLang="zh-CN" sz="2000" b="1" dirty="0">
                <a:latin typeface="Consolas" panose="020B0609020204030204" pitchFamily="49" charset="0"/>
              </a:rPr>
              <a:t>] &lt;&lt; "] ";</a:t>
            </a:r>
          </a:p>
          <a:p>
            <a:pPr lvl="1"/>
            <a:r>
              <a:rPr lang="en-GB" altLang="zh-CN" sz="2000" b="1" dirty="0">
                <a:latin typeface="Consolas" panose="020B0609020204030204" pitchFamily="49" charset="0"/>
              </a:rPr>
              <a:t>	</a:t>
            </a:r>
            <a:r>
              <a:rPr lang="en-GB" altLang="zh-CN" sz="2000" b="1" dirty="0" err="1">
                <a:latin typeface="Consolas" panose="020B0609020204030204" pitchFamily="49" charset="0"/>
              </a:rPr>
              <a:t>cout</a:t>
            </a:r>
            <a:r>
              <a:rPr lang="en-GB" altLang="zh-CN" sz="2000" b="1" dirty="0">
                <a:latin typeface="Consolas" panose="020B0609020204030204" pitchFamily="49" charset="0"/>
              </a:rPr>
              <a:t> &lt;&lt; </a:t>
            </a:r>
            <a:r>
              <a:rPr lang="en-GB" altLang="zh-CN" sz="2000" b="1" dirty="0" err="1">
                <a:latin typeface="Consolas" panose="020B0609020204030204" pitchFamily="49" charset="0"/>
              </a:rPr>
              <a:t>endl</a:t>
            </a:r>
            <a:r>
              <a:rPr lang="en-GB" altLang="zh-CN" sz="2000" b="1" dirty="0">
                <a:latin typeface="Consolas" panose="020B0609020204030204" pitchFamily="49" charset="0"/>
              </a:rPr>
              <a:t>;</a:t>
            </a:r>
          </a:p>
          <a:p>
            <a:pPr lvl="1"/>
            <a:r>
              <a:rPr lang="en-GB" altLang="zh-CN" sz="2000" b="1" dirty="0">
                <a:latin typeface="Consolas" panose="020B0609020204030204" pitchFamily="49" charset="0"/>
              </a:rPr>
              <a:t>	s = </a:t>
            </a:r>
            <a:r>
              <a:rPr lang="en-GB" altLang="zh-CN" sz="2000" b="1" dirty="0" err="1">
                <a:latin typeface="Consolas" panose="020B0609020204030204" pitchFamily="49" charset="0"/>
              </a:rPr>
              <a:t>sm.suffix</a:t>
            </a:r>
            <a:r>
              <a:rPr lang="en-GB" altLang="zh-CN" sz="2000" b="1" dirty="0">
                <a:latin typeface="Consolas" panose="020B0609020204030204" pitchFamily="49" charset="0"/>
              </a:rPr>
              <a:t>().str();</a:t>
            </a:r>
          </a:p>
          <a:p>
            <a:pPr lvl="1"/>
            <a:r>
              <a:rPr lang="en-GB" altLang="zh-CN" sz="2000" b="1" dirty="0">
                <a:latin typeface="Consolas" panose="020B0609020204030204" pitchFamily="49" charset="0"/>
              </a:rPr>
              <a:t>}</a:t>
            </a:r>
          </a:p>
          <a:p>
            <a:pPr lvl="1"/>
            <a:r>
              <a:rPr lang="en-GB" altLang="zh-CN" sz="2000" b="1" dirty="0">
                <a:latin typeface="Consolas" panose="020B0609020204030204" pitchFamily="49" charset="0"/>
              </a:rPr>
              <a:t>return 0;</a:t>
            </a:r>
          </a:p>
          <a:p>
            <a:r>
              <a:rPr lang="en-GB" altLang="zh-CN" sz="2000" b="1" dirty="0">
                <a:latin typeface="Consolas" panose="020B0609020204030204" pitchFamily="49" charset="0"/>
              </a:rPr>
              <a:t>}</a:t>
            </a:r>
            <a:endParaRPr lang="en-US" altLang="zh-CN" sz="2000" b="1" dirty="0">
              <a:latin typeface="Consolas" panose="020B0609020204030204" pitchFamily="49" charset="0"/>
            </a:endParaRPr>
          </a:p>
        </p:txBody>
      </p:sp>
      <p:sp>
        <p:nvSpPr>
          <p:cNvPr id="3" name="矩形 2"/>
          <p:cNvSpPr/>
          <p:nvPr/>
        </p:nvSpPr>
        <p:spPr>
          <a:xfrm>
            <a:off x="4622753" y="5561533"/>
            <a:ext cx="3902792" cy="1015663"/>
          </a:xfrm>
          <a:prstGeom prst="rect">
            <a:avLst/>
          </a:prstGeom>
        </p:spPr>
        <p:txBody>
          <a:bodyPr wrap="square">
            <a:spAutoFit/>
          </a:bodyPr>
          <a:lstStyle/>
          <a:p>
            <a:r>
              <a:rPr lang="zh-CN" altLang="en-US" sz="2000" b="1" dirty="0">
                <a:solidFill>
                  <a:srgbClr val="00B050"/>
                </a:solidFill>
                <a:latin typeface="Consolas" panose="020B0609020204030204" pitchFamily="49" charset="0"/>
              </a:rPr>
              <a:t>輸出：</a:t>
            </a:r>
            <a:endParaRPr lang="en-US" altLang="zh-CN" sz="2000" b="1" dirty="0">
              <a:solidFill>
                <a:srgbClr val="00B050"/>
              </a:solidFill>
              <a:latin typeface="Consolas" panose="020B0609020204030204" pitchFamily="49" charset="0"/>
            </a:endParaRPr>
          </a:p>
          <a:p>
            <a:r>
              <a:rPr lang="en-GB" altLang="zh-CN" sz="2000" b="1" dirty="0">
                <a:solidFill>
                  <a:srgbClr val="00B050"/>
                </a:solidFill>
                <a:latin typeface="Consolas" panose="020B0609020204030204" pitchFamily="49" charset="0"/>
              </a:rPr>
              <a:t>[subject] [sub] [</a:t>
            </a:r>
            <a:r>
              <a:rPr lang="en-GB" altLang="zh-CN" sz="2000" b="1" dirty="0" err="1">
                <a:solidFill>
                  <a:srgbClr val="00B050"/>
                </a:solidFill>
                <a:latin typeface="Consolas" panose="020B0609020204030204" pitchFamily="49" charset="0"/>
              </a:rPr>
              <a:t>ject</a:t>
            </a:r>
            <a:r>
              <a:rPr lang="en-GB" altLang="zh-CN" sz="2000" b="1" dirty="0">
                <a:solidFill>
                  <a:srgbClr val="00B050"/>
                </a:solidFill>
                <a:latin typeface="Consolas" panose="020B0609020204030204" pitchFamily="49" charset="0"/>
              </a:rPr>
              <a:t>] </a:t>
            </a:r>
          </a:p>
          <a:p>
            <a:r>
              <a:rPr lang="en-GB" altLang="zh-CN" sz="2000" b="1" dirty="0">
                <a:solidFill>
                  <a:srgbClr val="00B050"/>
                </a:solidFill>
                <a:latin typeface="Consolas" panose="020B0609020204030204" pitchFamily="49" charset="0"/>
              </a:rPr>
              <a:t>[submarine] [sub] [marine]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正規表示式</a:t>
            </a:r>
            <a:r>
              <a:rPr lang="zh-CN" altLang="en-US" dirty="0"/>
              <a:t>庫 </a:t>
            </a:r>
            <a:r>
              <a:rPr lang="en-US" altLang="zh-CN" dirty="0"/>
              <a:t>&lt;regex&gt;</a:t>
            </a:r>
            <a:endParaRPr lang="zh-CN" altLang="en-US" dirty="0"/>
          </a:p>
        </p:txBody>
      </p:sp>
      <p:sp>
        <p:nvSpPr>
          <p:cNvPr id="3" name="内容占位符 2"/>
          <p:cNvSpPr>
            <a:spLocks noGrp="1"/>
          </p:cNvSpPr>
          <p:nvPr>
            <p:ph idx="1"/>
          </p:nvPr>
        </p:nvSpPr>
        <p:spPr>
          <a:xfrm>
            <a:off x="628650" y="1628800"/>
            <a:ext cx="8377014" cy="4749029"/>
          </a:xfrm>
        </p:spPr>
        <p:txBody>
          <a:bodyPr/>
          <a:lstStyle/>
          <a:p>
            <a:r>
              <a:rPr lang="zh-CN" altLang="en-US" dirty="0"/>
              <a:t>替換</a:t>
            </a:r>
            <a:endParaRPr lang="en-US" altLang="zh-CN" dirty="0"/>
          </a:p>
          <a:p>
            <a:pPr lvl="1"/>
            <a:r>
              <a:rPr lang="en-US" altLang="zh-CN" sz="2800" dirty="0" err="1"/>
              <a:t>regex_replace</a:t>
            </a:r>
            <a:r>
              <a:rPr lang="en-US" altLang="zh-CN" sz="2800" dirty="0"/>
              <a:t>(s,</a:t>
            </a:r>
            <a:r>
              <a:rPr lang="zh-CN" altLang="en-US" sz="2800" dirty="0"/>
              <a:t> </a:t>
            </a:r>
            <a:r>
              <a:rPr lang="en-US" altLang="zh-CN" sz="2800" dirty="0"/>
              <a:t>re,</a:t>
            </a:r>
            <a:r>
              <a:rPr lang="zh-CN" altLang="en-US" sz="2800" dirty="0"/>
              <a:t> </a:t>
            </a:r>
            <a:r>
              <a:rPr lang="en-US" altLang="zh-CN" sz="2800" dirty="0"/>
              <a:t>s1)</a:t>
            </a:r>
            <a:r>
              <a:rPr lang="zh-CN" altLang="en-US" sz="2800" dirty="0"/>
              <a:t>：替換字串</a:t>
            </a:r>
            <a:r>
              <a:rPr lang="en-US" altLang="zh-CN" sz="2800" dirty="0"/>
              <a:t>s</a:t>
            </a:r>
            <a:r>
              <a:rPr lang="zh-CN" altLang="en-US" sz="2800" dirty="0"/>
              <a:t>中</a:t>
            </a:r>
            <a:r>
              <a:rPr lang="zh-CN" altLang="en-US" sz="2800" b="1" dirty="0">
                <a:solidFill>
                  <a:srgbClr val="C00000"/>
                </a:solidFill>
              </a:rPr>
              <a:t>所有</a:t>
            </a:r>
            <a:r>
              <a:rPr lang="zh-CN" altLang="en-US" sz="2800" dirty="0"/>
              <a:t>匹配</a:t>
            </a:r>
            <a:r>
              <a:rPr lang="zh-CN" altLang="pt-PT" sz="2800" dirty="0"/>
              <a:t>正規表示式</a:t>
            </a:r>
            <a:r>
              <a:rPr lang="en-US" altLang="zh-CN" sz="2800" dirty="0"/>
              <a:t>re</a:t>
            </a:r>
            <a:r>
              <a:rPr lang="zh-CN" altLang="en-US" sz="2800" dirty="0"/>
              <a:t>的子串，並替換成</a:t>
            </a:r>
            <a:r>
              <a:rPr lang="en-US" altLang="zh-CN" sz="2800" dirty="0"/>
              <a:t>s1</a:t>
            </a:r>
          </a:p>
          <a:p>
            <a:pPr marL="457200" lvl="1" indent="0">
              <a:buNone/>
            </a:pPr>
            <a:r>
              <a:rPr lang="en-US" altLang="zh-CN" dirty="0"/>
              <a:t>	</a:t>
            </a:r>
          </a:p>
          <a:p>
            <a:pPr lvl="1"/>
            <a:r>
              <a:rPr lang="en-US" altLang="zh-CN" sz="2800" dirty="0"/>
              <a:t>s1</a:t>
            </a:r>
            <a:r>
              <a:rPr lang="zh-CN" altLang="en-US" sz="2800" dirty="0"/>
              <a:t>可以是一個普通文本</a:t>
            </a:r>
            <a:endParaRPr lang="en-US" altLang="zh-CN" sz="2800" dirty="0">
              <a:solidFill>
                <a:schemeClr val="tx1"/>
              </a:solidFill>
            </a:endParaRPr>
          </a:p>
          <a:p>
            <a:endParaRPr lang="en-US" altLang="zh-CN" sz="2400" dirty="0">
              <a:solidFill>
                <a:schemeClr val="tx1"/>
              </a:solidFill>
            </a:endParaRPr>
          </a:p>
          <a:p>
            <a:endParaRPr lang="en-US" altLang="zh-CN" sz="2400" dirty="0">
              <a:solidFill>
                <a:schemeClr val="tx1"/>
              </a:solidFill>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52</a:t>
            </a:fld>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替換的例子</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53</a:t>
            </a:fld>
            <a:endParaRPr lang="en-US" altLang="zh-CN" dirty="0"/>
          </a:p>
        </p:txBody>
      </p:sp>
      <p:sp>
        <p:nvSpPr>
          <p:cNvPr id="5" name="文本框 4"/>
          <p:cNvSpPr txBox="1"/>
          <p:nvPr/>
        </p:nvSpPr>
        <p:spPr>
          <a:xfrm>
            <a:off x="552008" y="1462923"/>
            <a:ext cx="8453656" cy="3785652"/>
          </a:xfrm>
          <a:prstGeom prst="rect">
            <a:avLst/>
          </a:prstGeom>
          <a:noFill/>
        </p:spPr>
        <p:txBody>
          <a:bodyPr wrap="square" rtlCol="0">
            <a:spAutoFit/>
          </a:bodyPr>
          <a:lstStyle/>
          <a:p>
            <a:r>
              <a:rPr lang="en-US" altLang="zh-CN" sz="2000" b="1" dirty="0">
                <a:latin typeface="Consolas" panose="020B0609020204030204" pitchFamily="49" charset="0"/>
              </a:rPr>
              <a:t>#include &lt;iostream&gt;</a:t>
            </a:r>
          </a:p>
          <a:p>
            <a:r>
              <a:rPr lang="en-US" altLang="zh-CN" sz="2000" b="1" dirty="0">
                <a:latin typeface="Consolas" panose="020B0609020204030204" pitchFamily="49" charset="0"/>
              </a:rPr>
              <a:t>#include &lt;string&gt;</a:t>
            </a:r>
          </a:p>
          <a:p>
            <a:r>
              <a:rPr lang="en-US" altLang="zh-CN" sz="2000" b="1" dirty="0">
                <a:latin typeface="Consolas" panose="020B0609020204030204" pitchFamily="49" charset="0"/>
              </a:rPr>
              <a:t>#include &lt;regex&gt;</a:t>
            </a:r>
          </a:p>
          <a:p>
            <a:r>
              <a:rPr lang="en-US" altLang="zh-CN" sz="2000" b="1" dirty="0">
                <a:latin typeface="Consolas" panose="020B0609020204030204" pitchFamily="49" charset="0"/>
              </a:rPr>
              <a:t>using namespace std;</a:t>
            </a:r>
          </a:p>
          <a:p>
            <a:endParaRPr lang="en-US" altLang="zh-CN" sz="2000" b="1" dirty="0">
              <a:latin typeface="Consolas" panose="020B0609020204030204" pitchFamily="49" charset="0"/>
            </a:endParaRPr>
          </a:p>
          <a:p>
            <a:r>
              <a:rPr lang="en-US" altLang="zh-CN" sz="2000" b="1" dirty="0">
                <a:latin typeface="Consolas" panose="020B0609020204030204" pitchFamily="49" charset="0"/>
              </a:rPr>
              <a:t>int main() {</a:t>
            </a:r>
          </a:p>
          <a:p>
            <a:pPr lvl="1"/>
            <a:r>
              <a:rPr lang="en-US" altLang="zh-CN" sz="2000" b="1" dirty="0">
                <a:latin typeface="Consolas" panose="020B0609020204030204" pitchFamily="49" charset="0"/>
              </a:rPr>
              <a:t>string s("this subject has a submarine");</a:t>
            </a:r>
          </a:p>
          <a:p>
            <a:pPr lvl="1"/>
            <a:r>
              <a:rPr lang="en-US" altLang="zh-CN" sz="2000" b="1" dirty="0">
                <a:solidFill>
                  <a:srgbClr val="FF0000"/>
                </a:solidFill>
                <a:latin typeface="Consolas" panose="020B0609020204030204" pitchFamily="49" charset="0"/>
              </a:rPr>
              <a:t>regex</a:t>
            </a:r>
            <a:r>
              <a:rPr lang="en-US" altLang="zh-CN" sz="2000" b="1" dirty="0">
                <a:latin typeface="Consolas" panose="020B0609020204030204" pitchFamily="49" charset="0"/>
              </a:rPr>
              <a:t> e(</a:t>
            </a:r>
            <a:r>
              <a:rPr lang="en-US" altLang="zh-CN" sz="2000" b="1" dirty="0" err="1">
                <a:latin typeface="Consolas" panose="020B0609020204030204" pitchFamily="49" charset="0"/>
              </a:rPr>
              <a:t>R"(sub</a:t>
            </a:r>
            <a:r>
              <a:rPr lang="en-US" altLang="zh-CN" sz="2000" b="1" dirty="0">
                <a:latin typeface="Consolas" panose="020B0609020204030204" pitchFamily="49" charset="0"/>
              </a:rPr>
              <a:t>[\S]*)");</a:t>
            </a:r>
          </a:p>
          <a:p>
            <a:pPr lvl="1"/>
            <a:r>
              <a:rPr lang="en-US" altLang="zh-CN" sz="2000" b="1" dirty="0">
                <a:solidFill>
                  <a:srgbClr val="00B050"/>
                </a:solidFill>
                <a:latin typeface="Consolas" panose="020B0609020204030204" pitchFamily="49" charset="0"/>
              </a:rPr>
              <a:t>//</a:t>
            </a:r>
            <a:r>
              <a:rPr lang="en-GB" altLang="zh-CN" sz="2000" b="1" dirty="0" err="1">
                <a:solidFill>
                  <a:srgbClr val="00B050"/>
                </a:solidFill>
                <a:latin typeface="Consolas" panose="020B0609020204030204" pitchFamily="49" charset="0"/>
              </a:rPr>
              <a:t>regex_replace</a:t>
            </a:r>
            <a:r>
              <a:rPr lang="zh-CN" altLang="en-US" sz="2000" b="1" dirty="0">
                <a:solidFill>
                  <a:srgbClr val="00B050"/>
                </a:solidFill>
                <a:latin typeface="Consolas" panose="020B0609020204030204" pitchFamily="49" charset="0"/>
              </a:rPr>
              <a:t>返回值即為替換後的字串 </a:t>
            </a:r>
            <a:endParaRPr lang="en-US" altLang="zh-CN" sz="2000" b="1" dirty="0">
              <a:solidFill>
                <a:srgbClr val="00B050"/>
              </a:solidFill>
              <a:latin typeface="Consolas" panose="020B0609020204030204" pitchFamily="49" charset="0"/>
            </a:endParaRPr>
          </a:p>
          <a:p>
            <a:pPr lvl="1"/>
            <a:r>
              <a:rPr lang="en-US" altLang="zh-CN" sz="2000" b="1" dirty="0" err="1">
                <a:latin typeface="Consolas" panose="020B0609020204030204" pitchFamily="49" charset="0"/>
              </a:rPr>
              <a:t>cout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GB" altLang="zh-CN" sz="2000" b="1" dirty="0" err="1">
                <a:solidFill>
                  <a:srgbClr val="FF0000"/>
                </a:solidFill>
                <a:latin typeface="Consolas" panose="020B0609020204030204" pitchFamily="49" charset="0"/>
              </a:rPr>
              <a:t>regex_replace</a:t>
            </a:r>
            <a:r>
              <a:rPr lang="en-GB" altLang="zh-CN" sz="2000" b="1" dirty="0">
                <a:latin typeface="Consolas" panose="020B0609020204030204" pitchFamily="49" charset="0"/>
              </a:rPr>
              <a:t>(</a:t>
            </a:r>
            <a:r>
              <a:rPr lang="en-US" altLang="zh-CN" sz="2000" b="1" dirty="0">
                <a:latin typeface="Consolas" panose="020B0609020204030204" pitchFamily="49" charset="0"/>
              </a:rPr>
              <a:t>s</a:t>
            </a:r>
            <a:r>
              <a:rPr lang="en-GB" altLang="zh-CN" sz="2000" b="1" dirty="0">
                <a:latin typeface="Consolas" panose="020B0609020204030204" pitchFamily="49" charset="0"/>
              </a:rPr>
              <a:t>,</a:t>
            </a:r>
            <a:r>
              <a:rPr lang="en-US" altLang="zh-CN" sz="2000" b="1" dirty="0">
                <a:latin typeface="Consolas" panose="020B0609020204030204" pitchFamily="49" charset="0"/>
              </a:rPr>
              <a:t>e</a:t>
            </a:r>
            <a:r>
              <a:rPr lang="en-GB" altLang="zh-CN" sz="2000" b="1" dirty="0">
                <a:latin typeface="Consolas" panose="020B0609020204030204" pitchFamily="49" charset="0"/>
              </a:rPr>
              <a:t>,</a:t>
            </a:r>
            <a:r>
              <a:rPr lang="en-US" altLang="zh-CN" sz="2000" b="1" dirty="0">
                <a:latin typeface="Consolas" panose="020B0609020204030204" pitchFamily="49" charset="0"/>
              </a:rPr>
              <a:t>"SUB"</a:t>
            </a:r>
            <a:r>
              <a:rPr lang="en-GB" altLang="zh-CN" sz="2000" b="1" dirty="0">
                <a:latin typeface="Consolas" panose="020B0609020204030204" pitchFamily="49" charset="0"/>
              </a:rPr>
              <a: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US" altLang="zh-CN" sz="2000" b="1" dirty="0">
                <a:latin typeface="Consolas" panose="020B0609020204030204" pitchFamily="49" charset="0"/>
              </a:rPr>
              <a:t>"\n";</a:t>
            </a:r>
          </a:p>
          <a:p>
            <a:pPr lvl="1"/>
            <a:r>
              <a:rPr lang="en-US" altLang="zh-CN" sz="2000" b="1" dirty="0">
                <a:latin typeface="Consolas" panose="020B0609020204030204" pitchFamily="49" charset="0"/>
              </a:rPr>
              <a:t>return 0;</a:t>
            </a:r>
          </a:p>
          <a:p>
            <a:r>
              <a:rPr lang="en-US" altLang="zh-CN" sz="2000" b="1" dirty="0">
                <a:latin typeface="Consolas" panose="020B0609020204030204" pitchFamily="49" charset="0"/>
              </a:rPr>
              <a:t>}</a:t>
            </a:r>
          </a:p>
        </p:txBody>
      </p:sp>
      <p:sp>
        <p:nvSpPr>
          <p:cNvPr id="3" name="矩形 2"/>
          <p:cNvSpPr/>
          <p:nvPr/>
        </p:nvSpPr>
        <p:spPr>
          <a:xfrm>
            <a:off x="3419812" y="5395077"/>
            <a:ext cx="2718048" cy="707886"/>
          </a:xfrm>
          <a:prstGeom prst="rect">
            <a:avLst/>
          </a:prstGeom>
        </p:spPr>
        <p:txBody>
          <a:bodyPr wrap="square">
            <a:spAutoFit/>
          </a:bodyPr>
          <a:lstStyle/>
          <a:p>
            <a:r>
              <a:rPr lang="zh-CN" altLang="en-US" sz="2000" b="1" dirty="0">
                <a:solidFill>
                  <a:srgbClr val="00B050"/>
                </a:solidFill>
                <a:latin typeface="Consolas" panose="020B0609020204030204" pitchFamily="49" charset="0"/>
              </a:rPr>
              <a:t>輸出：</a:t>
            </a:r>
            <a:endParaRPr lang="en-US" altLang="zh-CN" sz="2000" b="1" dirty="0">
              <a:solidFill>
                <a:srgbClr val="00B050"/>
              </a:solidFill>
              <a:latin typeface="Consolas" panose="020B0609020204030204" pitchFamily="49" charset="0"/>
            </a:endParaRPr>
          </a:p>
          <a:p>
            <a:r>
              <a:rPr lang="en-US" altLang="zh-CN" sz="2000" b="1" dirty="0">
                <a:solidFill>
                  <a:srgbClr val="00B050"/>
                </a:solidFill>
                <a:latin typeface="Consolas" panose="020B0609020204030204" pitchFamily="49" charset="0"/>
              </a:rPr>
              <a:t>this SUB has a</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SUB</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pt-PT" dirty="0"/>
              <a:t>正規表示式</a:t>
            </a:r>
            <a:r>
              <a:rPr lang="zh-CN" altLang="en-US" dirty="0"/>
              <a:t>庫 </a:t>
            </a:r>
            <a:r>
              <a:rPr lang="en-US" altLang="zh-CN" dirty="0"/>
              <a:t>&lt;regex&gt;</a:t>
            </a:r>
            <a:endParaRPr lang="zh-CN" altLang="en-US" dirty="0"/>
          </a:p>
        </p:txBody>
      </p:sp>
      <p:sp>
        <p:nvSpPr>
          <p:cNvPr id="3" name="内容占位符 2"/>
          <p:cNvSpPr>
            <a:spLocks noGrp="1"/>
          </p:cNvSpPr>
          <p:nvPr>
            <p:ph idx="1"/>
          </p:nvPr>
        </p:nvSpPr>
        <p:spPr>
          <a:xfrm>
            <a:off x="628650" y="1628800"/>
            <a:ext cx="8377014" cy="4749029"/>
          </a:xfrm>
        </p:spPr>
        <p:txBody>
          <a:bodyPr/>
          <a:lstStyle/>
          <a:p>
            <a:r>
              <a:rPr lang="zh-CN" altLang="en-US" dirty="0"/>
              <a:t>替換</a:t>
            </a:r>
            <a:endParaRPr lang="en-US" altLang="zh-CN" dirty="0"/>
          </a:p>
          <a:p>
            <a:pPr lvl="1"/>
            <a:r>
              <a:rPr lang="en-US" altLang="zh-CN" sz="2800" dirty="0" err="1"/>
              <a:t>regex_replace</a:t>
            </a:r>
            <a:r>
              <a:rPr lang="en-US" altLang="zh-CN" sz="2800" dirty="0"/>
              <a:t>(s,</a:t>
            </a:r>
            <a:r>
              <a:rPr lang="zh-CN" altLang="en-US" sz="2800" dirty="0"/>
              <a:t> </a:t>
            </a:r>
            <a:r>
              <a:rPr lang="en-US" altLang="zh-CN" sz="2800" dirty="0"/>
              <a:t>re,</a:t>
            </a:r>
            <a:r>
              <a:rPr lang="zh-CN" altLang="en-US" sz="2800" dirty="0"/>
              <a:t> </a:t>
            </a:r>
            <a:r>
              <a:rPr lang="en-US" altLang="zh-CN" sz="2800" dirty="0"/>
              <a:t>s1)</a:t>
            </a:r>
            <a:r>
              <a:rPr lang="zh-CN" altLang="en-US" sz="2800" dirty="0"/>
              <a:t>：替換字串</a:t>
            </a:r>
            <a:r>
              <a:rPr lang="en-US" altLang="zh-CN" sz="2800" dirty="0"/>
              <a:t>s</a:t>
            </a:r>
            <a:r>
              <a:rPr lang="zh-CN" altLang="en-US" sz="2800" dirty="0"/>
              <a:t>中</a:t>
            </a:r>
            <a:r>
              <a:rPr lang="zh-CN" altLang="en-US" sz="2800" b="1" dirty="0">
                <a:solidFill>
                  <a:srgbClr val="C00000"/>
                </a:solidFill>
              </a:rPr>
              <a:t>所有</a:t>
            </a:r>
            <a:r>
              <a:rPr lang="zh-CN" altLang="en-US" sz="2800" dirty="0"/>
              <a:t>匹配</a:t>
            </a:r>
            <a:r>
              <a:rPr lang="zh-CN" altLang="pt-PT" sz="2800" dirty="0"/>
              <a:t>正規表示式</a:t>
            </a:r>
            <a:r>
              <a:rPr lang="en-US" altLang="zh-CN" sz="2800" dirty="0"/>
              <a:t>re</a:t>
            </a:r>
            <a:r>
              <a:rPr lang="zh-CN" altLang="en-US" sz="2800" dirty="0"/>
              <a:t>的子串，並替換成</a:t>
            </a:r>
            <a:r>
              <a:rPr lang="en-US" altLang="zh-CN" sz="2800" dirty="0"/>
              <a:t>s1</a:t>
            </a:r>
          </a:p>
          <a:p>
            <a:pPr marL="457200" lvl="1" indent="0">
              <a:buNone/>
            </a:pPr>
            <a:r>
              <a:rPr lang="en-US" altLang="zh-CN" dirty="0"/>
              <a:t>	</a:t>
            </a:r>
          </a:p>
          <a:p>
            <a:pPr lvl="1"/>
            <a:r>
              <a:rPr lang="en-US" altLang="zh-CN" sz="2800" dirty="0"/>
              <a:t>s1</a:t>
            </a:r>
            <a:r>
              <a:rPr lang="zh-CN" altLang="en-US" sz="2800" dirty="0"/>
              <a:t>也可以使用一些</a:t>
            </a:r>
            <a:r>
              <a:rPr lang="zh-CN" altLang="en-US" sz="2800" dirty="0">
                <a:solidFill>
                  <a:srgbClr val="FF0000"/>
                </a:solidFill>
              </a:rPr>
              <a:t>特殊符號</a:t>
            </a:r>
            <a:r>
              <a:rPr lang="zh-CN" altLang="en-US" sz="2800" dirty="0"/>
              <a:t>，代表捕獲的分組</a:t>
            </a:r>
            <a:endParaRPr lang="en-US" altLang="zh-CN" sz="2800" dirty="0"/>
          </a:p>
          <a:p>
            <a:pPr lvl="2"/>
            <a:r>
              <a:rPr lang="en-US" altLang="zh-CN" sz="2400" dirty="0">
                <a:solidFill>
                  <a:schemeClr val="tx1"/>
                </a:solidFill>
              </a:rPr>
              <a:t>$&amp; </a:t>
            </a:r>
            <a:r>
              <a:rPr lang="zh-CN" altLang="en-US" sz="2400" dirty="0">
                <a:solidFill>
                  <a:schemeClr val="tx1"/>
                </a:solidFill>
              </a:rPr>
              <a:t>代表</a:t>
            </a:r>
            <a:r>
              <a:rPr lang="en-US" altLang="zh-CN" sz="2400" dirty="0">
                <a:solidFill>
                  <a:schemeClr val="tx1"/>
                </a:solidFill>
              </a:rPr>
              <a:t>re</a:t>
            </a:r>
            <a:r>
              <a:rPr lang="zh-CN" altLang="en-US" sz="2400" dirty="0">
                <a:solidFill>
                  <a:schemeClr val="tx1"/>
                </a:solidFill>
              </a:rPr>
              <a:t>匹配的子串</a:t>
            </a:r>
            <a:endParaRPr lang="en-US" altLang="zh-CN" sz="2400" dirty="0">
              <a:solidFill>
                <a:schemeClr val="tx1"/>
              </a:solidFill>
            </a:endParaRPr>
          </a:p>
          <a:p>
            <a:pPr lvl="2"/>
            <a:r>
              <a:rPr lang="en-US" altLang="zh-CN" sz="2400" dirty="0">
                <a:solidFill>
                  <a:schemeClr val="tx1"/>
                </a:solidFill>
              </a:rPr>
              <a:t>$1, $2 </a:t>
            </a:r>
            <a:r>
              <a:rPr lang="zh-CN" altLang="en-US" sz="2400" dirty="0">
                <a:solidFill>
                  <a:schemeClr val="tx1"/>
                </a:solidFill>
              </a:rPr>
              <a:t>代表</a:t>
            </a:r>
            <a:r>
              <a:rPr lang="en-US" altLang="zh-CN" sz="2400" dirty="0">
                <a:solidFill>
                  <a:schemeClr val="tx1"/>
                </a:solidFill>
              </a:rPr>
              <a:t>re</a:t>
            </a:r>
            <a:r>
              <a:rPr lang="zh-CN" altLang="en-US" sz="2400" dirty="0">
                <a:solidFill>
                  <a:schemeClr val="tx1"/>
                </a:solidFill>
              </a:rPr>
              <a:t>匹配的第</a:t>
            </a:r>
            <a:r>
              <a:rPr lang="en-US" altLang="zh-CN" sz="2400" dirty="0">
                <a:solidFill>
                  <a:schemeClr val="tx1"/>
                </a:solidFill>
              </a:rPr>
              <a:t>1</a:t>
            </a:r>
            <a:r>
              <a:rPr lang="en-US" altLang="zh-CN" sz="2400" dirty="0"/>
              <a:t>/2</a:t>
            </a:r>
            <a:r>
              <a:rPr lang="zh-CN" altLang="en-US" sz="2400" dirty="0"/>
              <a:t>個</a:t>
            </a:r>
            <a:r>
              <a:rPr lang="zh-CN" altLang="en-US" sz="2400" dirty="0">
                <a:solidFill>
                  <a:schemeClr val="tx1"/>
                </a:solidFill>
              </a:rPr>
              <a:t>分組</a:t>
            </a:r>
            <a:endParaRPr lang="en-US" altLang="zh-CN" sz="2400" dirty="0">
              <a:solidFill>
                <a:schemeClr val="tx1"/>
              </a:solidFill>
            </a:endParaRPr>
          </a:p>
          <a:p>
            <a:endParaRPr lang="en-US" altLang="zh-CN" sz="2400" dirty="0">
              <a:solidFill>
                <a:schemeClr val="tx1"/>
              </a:solidFill>
            </a:endParaRPr>
          </a:p>
          <a:p>
            <a:endParaRPr lang="en-US" altLang="zh-CN" sz="2400" dirty="0">
              <a:solidFill>
                <a:schemeClr val="tx1"/>
              </a:solidFill>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54</a:t>
            </a:fld>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替換的例子</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55</a:t>
            </a:fld>
            <a:endParaRPr lang="en-US" altLang="zh-CN" dirty="0"/>
          </a:p>
        </p:txBody>
      </p:sp>
      <p:sp>
        <p:nvSpPr>
          <p:cNvPr id="5" name="文本框 4"/>
          <p:cNvSpPr txBox="1"/>
          <p:nvPr/>
        </p:nvSpPr>
        <p:spPr>
          <a:xfrm>
            <a:off x="161126" y="1275808"/>
            <a:ext cx="8453656" cy="5632311"/>
          </a:xfrm>
          <a:prstGeom prst="rect">
            <a:avLst/>
          </a:prstGeom>
          <a:noFill/>
        </p:spPr>
        <p:txBody>
          <a:bodyPr wrap="square" rtlCol="0">
            <a:spAutoFit/>
          </a:bodyPr>
          <a:lstStyle/>
          <a:p>
            <a:r>
              <a:rPr lang="en-US" altLang="zh-CN" sz="2000" b="1" dirty="0">
                <a:latin typeface="Consolas" panose="020B0609020204030204" pitchFamily="49" charset="0"/>
              </a:rPr>
              <a:t>#include &lt;iostream&gt;</a:t>
            </a:r>
          </a:p>
          <a:p>
            <a:r>
              <a:rPr lang="en-US" altLang="zh-CN" sz="2000" b="1" dirty="0">
                <a:latin typeface="Consolas" panose="020B0609020204030204" pitchFamily="49" charset="0"/>
              </a:rPr>
              <a:t>#include &lt;string&gt;</a:t>
            </a:r>
          </a:p>
          <a:p>
            <a:r>
              <a:rPr lang="en-US" altLang="zh-CN" sz="2000" b="1" dirty="0">
                <a:latin typeface="Consolas" panose="020B0609020204030204" pitchFamily="49" charset="0"/>
              </a:rPr>
              <a:t>#include &lt;regex&gt;</a:t>
            </a:r>
          </a:p>
          <a:p>
            <a:r>
              <a:rPr lang="en-US" altLang="zh-CN" sz="2000" b="1" dirty="0">
                <a:latin typeface="Consolas" panose="020B0609020204030204" pitchFamily="49" charset="0"/>
              </a:rPr>
              <a:t>using namespace std;</a:t>
            </a:r>
          </a:p>
          <a:p>
            <a:endParaRPr lang="en-US" altLang="zh-CN" sz="2000" b="1" dirty="0">
              <a:latin typeface="Consolas" panose="020B0609020204030204" pitchFamily="49" charset="0"/>
            </a:endParaRPr>
          </a:p>
          <a:p>
            <a:r>
              <a:rPr lang="en-US" altLang="zh-CN" sz="2000" b="1" dirty="0">
                <a:latin typeface="Consolas" panose="020B0609020204030204" pitchFamily="49" charset="0"/>
              </a:rPr>
              <a:t>int main() {</a:t>
            </a:r>
          </a:p>
          <a:p>
            <a:pPr lvl="1"/>
            <a:r>
              <a:rPr lang="en-US" altLang="zh-CN" sz="2000" b="1" dirty="0">
                <a:latin typeface="Consolas" panose="020B0609020204030204" pitchFamily="49" charset="0"/>
              </a:rPr>
              <a:t>string s("</a:t>
            </a:r>
            <a:r>
              <a:rPr lang="en-GB" altLang="zh-CN" sz="2000" b="1" dirty="0">
                <a:latin typeface="Consolas" panose="020B0609020204030204" pitchFamily="49" charset="0"/>
              </a:rPr>
              <a:t>this subject has a submarine</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regex</a:t>
            </a:r>
            <a:r>
              <a:rPr lang="en-US" altLang="zh-CN" sz="2000" b="1" dirty="0">
                <a:latin typeface="Consolas" panose="020B0609020204030204" pitchFamily="49" charset="0"/>
              </a:rPr>
              <a:t> e(R"((sub)([\S]</a:t>
            </a:r>
            <a:r>
              <a:rPr lang="zh-CN" altLang="en-US" sz="2000" b="1" dirty="0">
                <a:latin typeface="Consolas" panose="020B0609020204030204" pitchFamily="49" charset="0"/>
              </a:rPr>
              <a:t>*</a:t>
            </a:r>
            <a:r>
              <a:rPr lang="en-US" altLang="zh-CN" sz="2000" b="1" dirty="0">
                <a:latin typeface="Consolas" panose="020B0609020204030204" pitchFamily="49" charset="0"/>
              </a:rPr>
              <a:t>))");</a:t>
            </a:r>
          </a:p>
          <a:p>
            <a:pPr lvl="1"/>
            <a:r>
              <a:rPr lang="en-US" altLang="zh-CN" sz="2000" b="1" dirty="0">
                <a:solidFill>
                  <a:srgbClr val="00CC00"/>
                </a:solidFill>
                <a:latin typeface="Consolas" panose="020B0609020204030204" pitchFamily="49" charset="0"/>
              </a:rPr>
              <a:t>//</a:t>
            </a:r>
            <a:r>
              <a:rPr lang="en-GB" altLang="zh-CN" sz="2000" b="1" dirty="0" err="1">
                <a:solidFill>
                  <a:srgbClr val="00CC00"/>
                </a:solidFill>
                <a:latin typeface="Consolas" panose="020B0609020204030204" pitchFamily="49" charset="0"/>
              </a:rPr>
              <a:t>regex_replace</a:t>
            </a:r>
            <a:r>
              <a:rPr lang="zh-CN" altLang="en-US" sz="2000" b="1" dirty="0">
                <a:solidFill>
                  <a:srgbClr val="00CC00"/>
                </a:solidFill>
                <a:latin typeface="Consolas" panose="020B0609020204030204" pitchFamily="49" charset="0"/>
              </a:rPr>
              <a:t>返回值即為替換後的字串 </a:t>
            </a:r>
            <a:endParaRPr lang="en-US" altLang="zh-CN" sz="2000" b="1" dirty="0">
              <a:solidFill>
                <a:srgbClr val="00CC00"/>
              </a:solidFill>
              <a:latin typeface="Consolas" panose="020B0609020204030204" pitchFamily="49" charset="0"/>
            </a:endParaRPr>
          </a:p>
          <a:p>
            <a:pPr lvl="1"/>
            <a:r>
              <a:rPr lang="en-US" altLang="zh-CN" sz="2000" b="1" dirty="0" err="1">
                <a:latin typeface="Consolas" panose="020B0609020204030204" pitchFamily="49" charset="0"/>
              </a:rPr>
              <a:t>cout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GB" altLang="zh-CN" sz="2000" b="1" dirty="0" err="1">
                <a:solidFill>
                  <a:srgbClr val="FF0000"/>
                </a:solidFill>
                <a:latin typeface="Consolas" panose="020B0609020204030204" pitchFamily="49" charset="0"/>
              </a:rPr>
              <a:t>regex_replace</a:t>
            </a:r>
            <a:r>
              <a:rPr lang="en-GB" altLang="zh-CN" sz="2000" b="1" dirty="0">
                <a:latin typeface="Consolas" panose="020B0609020204030204" pitchFamily="49" charset="0"/>
              </a:rPr>
              <a:t>(</a:t>
            </a:r>
            <a:r>
              <a:rPr lang="en-US" altLang="zh-CN" sz="2000" b="1" dirty="0">
                <a:latin typeface="Consolas" panose="020B0609020204030204" pitchFamily="49" charset="0"/>
              </a:rPr>
              <a:t>s</a:t>
            </a:r>
            <a:r>
              <a:rPr lang="en-GB" altLang="zh-CN" sz="2000" b="1" dirty="0">
                <a:latin typeface="Consolas" panose="020B0609020204030204" pitchFamily="49" charset="0"/>
              </a:rPr>
              <a:t>,</a:t>
            </a:r>
            <a:r>
              <a:rPr lang="en-US" altLang="zh-CN" sz="2000" b="1" dirty="0">
                <a:latin typeface="Consolas" panose="020B0609020204030204" pitchFamily="49" charset="0"/>
              </a:rPr>
              <a:t>e</a:t>
            </a:r>
            <a:r>
              <a:rPr lang="en-GB" altLang="zh-CN" sz="2000" b="1" dirty="0">
                <a:latin typeface="Consolas" panose="020B0609020204030204" pitchFamily="49" charset="0"/>
              </a:rPr>
              <a:t>,</a:t>
            </a:r>
            <a:r>
              <a:rPr lang="en-US" altLang="zh-CN" sz="2000" b="1" dirty="0">
                <a:latin typeface="Consolas" panose="020B0609020204030204" pitchFamily="49" charset="0"/>
              </a:rPr>
              <a:t>"</a:t>
            </a:r>
            <a:r>
              <a:rPr lang="en-GB" altLang="zh-CN" sz="2000" b="1" dirty="0">
                <a:latin typeface="Consolas" panose="020B0609020204030204" pitchFamily="49" charset="0"/>
              </a:rPr>
              <a:t>SUBJECT</a:t>
            </a:r>
            <a:r>
              <a:rPr lang="en-US" altLang="zh-CN" sz="2000" b="1" dirty="0">
                <a:latin typeface="Consolas" panose="020B0609020204030204" pitchFamily="49" charset="0"/>
              </a:rPr>
              <a:t>"</a:t>
            </a:r>
            <a:r>
              <a:rPr lang="en-GB" altLang="zh-CN" sz="2000" b="1" dirty="0">
                <a:latin typeface="Consolas" panose="020B0609020204030204" pitchFamily="49" charset="0"/>
              </a:rPr>
              <a: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lvl="1"/>
            <a:r>
              <a:rPr lang="en-US" altLang="zh-CN" sz="2000" b="1" dirty="0">
                <a:solidFill>
                  <a:srgbClr val="00CC00"/>
                </a:solidFill>
                <a:latin typeface="Consolas" panose="020B0609020204030204" pitchFamily="49" charset="0"/>
              </a:rPr>
              <a:t>//$&amp;</a:t>
            </a:r>
            <a:r>
              <a:rPr lang="zh-CN" altLang="en-US" sz="2000" b="1" dirty="0">
                <a:solidFill>
                  <a:srgbClr val="00CC00"/>
                </a:solidFill>
                <a:latin typeface="Consolas" panose="020B0609020204030204" pitchFamily="49" charset="0"/>
              </a:rPr>
              <a:t>表示所有匹配成功的部分，</a:t>
            </a:r>
            <a:r>
              <a:rPr lang="en-US" altLang="zh-CN" sz="2000" b="1" dirty="0">
                <a:solidFill>
                  <a:srgbClr val="00CC00"/>
                </a:solidFill>
                <a:latin typeface="Consolas" panose="020B0609020204030204" pitchFamily="49" charset="0"/>
              </a:rPr>
              <a:t>[$&amp;]</a:t>
            </a:r>
            <a:r>
              <a:rPr lang="zh-CN" altLang="en-US" sz="2000" b="1" dirty="0">
                <a:solidFill>
                  <a:srgbClr val="00CC00"/>
                </a:solidFill>
                <a:latin typeface="Consolas" panose="020B0609020204030204" pitchFamily="49" charset="0"/>
              </a:rPr>
              <a:t>表示將其用</a:t>
            </a:r>
            <a:r>
              <a:rPr lang="en-US" altLang="zh-CN" sz="2000" b="1" dirty="0">
                <a:solidFill>
                  <a:srgbClr val="00CC00"/>
                </a:solidFill>
                <a:latin typeface="Consolas" panose="020B0609020204030204" pitchFamily="49" charset="0"/>
              </a:rPr>
              <a:t>[]</a:t>
            </a:r>
            <a:r>
              <a:rPr lang="zh-CN" altLang="en-US" sz="2000" b="1" dirty="0">
                <a:solidFill>
                  <a:srgbClr val="00CC00"/>
                </a:solidFill>
                <a:latin typeface="Consolas" panose="020B0609020204030204" pitchFamily="49" charset="0"/>
              </a:rPr>
              <a:t>括起來</a:t>
            </a:r>
            <a:endParaRPr lang="en-US" altLang="zh-CN" sz="2000" b="1" dirty="0">
              <a:solidFill>
                <a:srgbClr val="00CC00"/>
              </a:solidFill>
              <a:latin typeface="Consolas" panose="020B0609020204030204" pitchFamily="49" charset="0"/>
            </a:endParaRPr>
          </a:p>
          <a:p>
            <a:pPr lvl="1"/>
            <a:r>
              <a:rPr lang="en-US" altLang="zh-CN" sz="2000" b="1" dirty="0" err="1">
                <a:latin typeface="Consolas" panose="020B0609020204030204" pitchFamily="49" charset="0"/>
              </a:rPr>
              <a:t>cout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GB" altLang="zh-CN" sz="2000" b="1" dirty="0" err="1">
                <a:solidFill>
                  <a:srgbClr val="FF0000"/>
                </a:solidFill>
                <a:latin typeface="Consolas" panose="020B0609020204030204" pitchFamily="49" charset="0"/>
              </a:rPr>
              <a:t>regex_replace</a:t>
            </a:r>
            <a:r>
              <a:rPr lang="en-GB" altLang="zh-CN" sz="2000" b="1" dirty="0">
                <a:latin typeface="Consolas" panose="020B0609020204030204" pitchFamily="49" charset="0"/>
              </a:rPr>
              <a:t>(</a:t>
            </a:r>
            <a:r>
              <a:rPr lang="en-US" altLang="zh-CN" sz="2000" b="1" dirty="0">
                <a:latin typeface="Consolas" panose="020B0609020204030204" pitchFamily="49" charset="0"/>
              </a:rPr>
              <a:t>s</a:t>
            </a:r>
            <a:r>
              <a:rPr lang="en-GB" altLang="zh-CN" sz="2000" b="1" dirty="0">
                <a:latin typeface="Consolas" panose="020B0609020204030204" pitchFamily="49" charset="0"/>
              </a:rPr>
              <a:t>,</a:t>
            </a:r>
            <a:r>
              <a:rPr lang="en-US" altLang="zh-CN" sz="2000" b="1" dirty="0">
                <a:latin typeface="Consolas" panose="020B0609020204030204" pitchFamily="49" charset="0"/>
              </a:rPr>
              <a:t>e</a:t>
            </a:r>
            <a:r>
              <a:rPr lang="en-GB" altLang="zh-CN" sz="2000" b="1" dirty="0">
                <a:latin typeface="Consolas" panose="020B0609020204030204" pitchFamily="49" charset="0"/>
              </a:rPr>
              <a:t>,</a:t>
            </a:r>
            <a:r>
              <a:rPr lang="en-US" altLang="zh-CN" sz="2000" b="1" dirty="0">
                <a:latin typeface="Consolas" panose="020B0609020204030204" pitchFamily="49" charset="0"/>
              </a:rPr>
              <a:t>"[$&amp;]"</a:t>
            </a:r>
            <a:r>
              <a:rPr lang="en-GB" altLang="zh-CN" sz="2000" b="1" dirty="0">
                <a:latin typeface="Consolas" panose="020B0609020204030204" pitchFamily="49" charset="0"/>
              </a:rPr>
              <a: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lvl="1"/>
            <a:r>
              <a:rPr lang="en-US" altLang="zh-CN" sz="2000" b="1" dirty="0">
                <a:solidFill>
                  <a:srgbClr val="00CC00"/>
                </a:solidFill>
                <a:latin typeface="Consolas" panose="020B0609020204030204" pitchFamily="49" charset="0"/>
              </a:rPr>
              <a:t>//</a:t>
            </a:r>
            <a:r>
              <a:rPr lang="en-GB" altLang="zh-CN" sz="2000" b="1" dirty="0">
                <a:solidFill>
                  <a:srgbClr val="00CC00"/>
                </a:solidFill>
                <a:latin typeface="Consolas" panose="020B0609020204030204" pitchFamily="49" charset="0"/>
              </a:rPr>
              <a:t>$</a:t>
            </a:r>
            <a:r>
              <a:rPr lang="en-GB" altLang="zh-CN" sz="2000" b="1" dirty="0" err="1">
                <a:solidFill>
                  <a:srgbClr val="00CC00"/>
                </a:solidFill>
                <a:latin typeface="Consolas" panose="020B0609020204030204" pitchFamily="49" charset="0"/>
              </a:rPr>
              <a:t>i</a:t>
            </a:r>
            <a:r>
              <a:rPr lang="zh-CN" altLang="en-US" sz="2000" b="1" dirty="0">
                <a:solidFill>
                  <a:srgbClr val="00CC00"/>
                </a:solidFill>
                <a:latin typeface="Consolas" panose="020B0609020204030204" pitchFamily="49" charset="0"/>
              </a:rPr>
              <a:t>輸出</a:t>
            </a:r>
            <a:r>
              <a:rPr lang="en-US" altLang="zh-CN" sz="2000" b="1" dirty="0">
                <a:solidFill>
                  <a:srgbClr val="00CC00"/>
                </a:solidFill>
                <a:latin typeface="Consolas" panose="020B0609020204030204" pitchFamily="49" charset="0"/>
              </a:rPr>
              <a:t>e</a:t>
            </a:r>
            <a:r>
              <a:rPr lang="zh-CN" altLang="en-US" sz="2000" b="1" dirty="0">
                <a:solidFill>
                  <a:srgbClr val="00CC00"/>
                </a:solidFill>
                <a:latin typeface="Consolas" panose="020B0609020204030204" pitchFamily="49" charset="0"/>
              </a:rPr>
              <a:t>中第</a:t>
            </a:r>
            <a:r>
              <a:rPr lang="en-GB" altLang="zh-CN" sz="2000" b="1" dirty="0" err="1">
                <a:solidFill>
                  <a:srgbClr val="00CC00"/>
                </a:solidFill>
                <a:latin typeface="Consolas" panose="020B0609020204030204" pitchFamily="49" charset="0"/>
              </a:rPr>
              <a:t>i</a:t>
            </a:r>
            <a:r>
              <a:rPr lang="zh-CN" altLang="en-US" sz="2000" b="1" dirty="0">
                <a:solidFill>
                  <a:srgbClr val="00CC00"/>
                </a:solidFill>
                <a:latin typeface="Consolas" panose="020B0609020204030204" pitchFamily="49" charset="0"/>
              </a:rPr>
              <a:t>個括弧匹配到的值</a:t>
            </a:r>
            <a:endParaRPr lang="en-US" altLang="zh-CN" sz="2000" b="1" dirty="0">
              <a:solidFill>
                <a:srgbClr val="00CC00"/>
              </a:solidFill>
              <a:latin typeface="Consolas" panose="020B0609020204030204" pitchFamily="49" charset="0"/>
            </a:endParaRPr>
          </a:p>
          <a:p>
            <a:pPr lvl="1"/>
            <a:r>
              <a:rPr lang="en-US" altLang="zh-CN" sz="2000" b="1" dirty="0" err="1">
                <a:latin typeface="Consolas" panose="020B0609020204030204" pitchFamily="49" charset="0"/>
              </a:rPr>
              <a:t>cout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GB" altLang="zh-CN" sz="2000" b="1" dirty="0" err="1">
                <a:solidFill>
                  <a:srgbClr val="FF0000"/>
                </a:solidFill>
                <a:latin typeface="Consolas" panose="020B0609020204030204" pitchFamily="49" charset="0"/>
              </a:rPr>
              <a:t>regex_replace</a:t>
            </a:r>
            <a:r>
              <a:rPr lang="en-GB" altLang="zh-CN" sz="2000" b="1" dirty="0">
                <a:latin typeface="Consolas" panose="020B0609020204030204" pitchFamily="49" charset="0"/>
              </a:rPr>
              <a:t>(</a:t>
            </a:r>
            <a:r>
              <a:rPr lang="en-US" altLang="zh-CN" sz="2000" b="1" dirty="0">
                <a:latin typeface="Consolas" panose="020B0609020204030204" pitchFamily="49" charset="0"/>
              </a:rPr>
              <a:t>s</a:t>
            </a:r>
            <a:r>
              <a:rPr lang="en-GB" altLang="zh-CN" sz="2000" b="1" dirty="0">
                <a:latin typeface="Consolas" panose="020B0609020204030204" pitchFamily="49" charset="0"/>
              </a:rPr>
              <a:t>,</a:t>
            </a:r>
            <a:r>
              <a:rPr lang="en-US" altLang="zh-CN" sz="2000" b="1" dirty="0">
                <a:latin typeface="Consolas" panose="020B0609020204030204" pitchFamily="49" charset="0"/>
              </a:rPr>
              <a:t>e</a:t>
            </a:r>
            <a:r>
              <a:rPr lang="en-GB" altLang="zh-CN" sz="2000" b="1" dirty="0">
                <a:latin typeface="Consolas" panose="020B0609020204030204" pitchFamily="49" charset="0"/>
              </a:rPr>
              <a:t>,</a:t>
            </a:r>
            <a:r>
              <a:rPr lang="en-US" altLang="zh-CN" sz="2000" b="1" dirty="0">
                <a:latin typeface="Consolas" panose="020B0609020204030204" pitchFamily="49" charset="0"/>
              </a:rPr>
              <a:t>"$1"</a:t>
            </a:r>
            <a:r>
              <a:rPr lang="en-GB" altLang="zh-CN" sz="2000" b="1" dirty="0">
                <a:latin typeface="Consolas" panose="020B0609020204030204" pitchFamily="49" charset="0"/>
              </a:rPr>
              <a: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lvl="1"/>
            <a:r>
              <a:rPr lang="en-US" altLang="zh-CN" sz="2000" b="1" dirty="0" err="1">
                <a:latin typeface="Consolas" panose="020B0609020204030204" pitchFamily="49" charset="0"/>
              </a:rPr>
              <a:t>cout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GB" altLang="zh-CN" sz="2000" b="1" dirty="0" err="1">
                <a:solidFill>
                  <a:srgbClr val="FF0000"/>
                </a:solidFill>
                <a:latin typeface="Consolas" panose="020B0609020204030204" pitchFamily="49" charset="0"/>
              </a:rPr>
              <a:t>regex_replace</a:t>
            </a:r>
            <a:r>
              <a:rPr lang="en-GB" altLang="zh-CN" sz="2000" b="1" dirty="0">
                <a:latin typeface="Consolas" panose="020B0609020204030204" pitchFamily="49" charset="0"/>
              </a:rPr>
              <a:t>(</a:t>
            </a:r>
            <a:r>
              <a:rPr lang="en-US" altLang="zh-CN" sz="2000" b="1" dirty="0">
                <a:latin typeface="Consolas" panose="020B0609020204030204" pitchFamily="49" charset="0"/>
              </a:rPr>
              <a:t>s</a:t>
            </a:r>
            <a:r>
              <a:rPr lang="en-GB" altLang="zh-CN" sz="2000" b="1" dirty="0">
                <a:latin typeface="Consolas" panose="020B0609020204030204" pitchFamily="49" charset="0"/>
              </a:rPr>
              <a:t>,</a:t>
            </a:r>
            <a:r>
              <a:rPr lang="en-US" altLang="zh-CN" sz="2000" b="1" dirty="0">
                <a:latin typeface="Consolas" panose="020B0609020204030204" pitchFamily="49" charset="0"/>
              </a:rPr>
              <a:t>e</a:t>
            </a:r>
            <a:r>
              <a:rPr lang="en-GB" altLang="zh-CN" sz="2000" b="1" dirty="0">
                <a:latin typeface="Consolas" panose="020B0609020204030204" pitchFamily="49" charset="0"/>
              </a:rPr>
              <a:t>,</a:t>
            </a:r>
            <a:r>
              <a:rPr lang="en-US" altLang="zh-CN" sz="2000" b="1" dirty="0">
                <a:latin typeface="Consolas" panose="020B0609020204030204" pitchFamily="49" charset="0"/>
              </a:rPr>
              <a:t>"$2"</a:t>
            </a:r>
            <a:r>
              <a:rPr lang="en-GB" altLang="zh-CN" sz="2000" b="1" dirty="0">
                <a:latin typeface="Consolas" panose="020B0609020204030204" pitchFamily="49" charset="0"/>
              </a:rPr>
              <a: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lvl="1"/>
            <a:r>
              <a:rPr lang="en-US" altLang="zh-CN" sz="2000" b="1" dirty="0" err="1">
                <a:latin typeface="Consolas" panose="020B0609020204030204" pitchFamily="49" charset="0"/>
              </a:rPr>
              <a:t>cout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GB" altLang="zh-CN" sz="2000" b="1" dirty="0" err="1">
                <a:solidFill>
                  <a:srgbClr val="FF0000"/>
                </a:solidFill>
                <a:latin typeface="Consolas" panose="020B0609020204030204" pitchFamily="49" charset="0"/>
              </a:rPr>
              <a:t>regex_replace</a:t>
            </a:r>
            <a:r>
              <a:rPr lang="en-GB" altLang="zh-CN" sz="2000" b="1" dirty="0">
                <a:latin typeface="Consolas" panose="020B0609020204030204" pitchFamily="49" charset="0"/>
              </a:rPr>
              <a:t>(</a:t>
            </a:r>
            <a:r>
              <a:rPr lang="en-US" altLang="zh-CN" sz="2000" b="1" dirty="0">
                <a:latin typeface="Consolas" panose="020B0609020204030204" pitchFamily="49" charset="0"/>
              </a:rPr>
              <a:t>s</a:t>
            </a:r>
            <a:r>
              <a:rPr lang="en-GB" altLang="zh-CN" sz="2000" b="1" dirty="0">
                <a:latin typeface="Consolas" panose="020B0609020204030204" pitchFamily="49" charset="0"/>
              </a:rPr>
              <a:t>,</a:t>
            </a:r>
            <a:r>
              <a:rPr lang="en-US" altLang="zh-CN" sz="2000" b="1" dirty="0">
                <a:latin typeface="Consolas" panose="020B0609020204030204" pitchFamily="49" charset="0"/>
              </a:rPr>
              <a:t>e</a:t>
            </a:r>
            <a:r>
              <a:rPr lang="en-GB" altLang="zh-CN" sz="2000" b="1" dirty="0">
                <a:latin typeface="Consolas" panose="020B0609020204030204" pitchFamily="49" charset="0"/>
              </a:rPr>
              <a:t>,</a:t>
            </a:r>
            <a:r>
              <a:rPr lang="en-US" altLang="zh-CN" sz="2000" b="1" dirty="0">
                <a:latin typeface="Consolas" panose="020B0609020204030204" pitchFamily="49" charset="0"/>
              </a:rPr>
              <a:t>"$1</a:t>
            </a:r>
            <a:r>
              <a:rPr lang="zh-CN" altLang="en-US" sz="2000" b="1" dirty="0">
                <a:latin typeface="Consolas" panose="020B0609020204030204" pitchFamily="49" charset="0"/>
              </a:rPr>
              <a:t> </a:t>
            </a:r>
            <a:r>
              <a:rPr lang="en-US" altLang="zh-CN" sz="2000" b="1" dirty="0">
                <a:latin typeface="Consolas" panose="020B0609020204030204" pitchFamily="49" charset="0"/>
              </a:rPr>
              <a:t>and</a:t>
            </a:r>
            <a:r>
              <a:rPr lang="zh-CN" altLang="en-US" sz="2000" b="1" dirty="0">
                <a:latin typeface="Consolas" panose="020B0609020204030204" pitchFamily="49" charset="0"/>
              </a:rPr>
              <a:t> </a:t>
            </a:r>
            <a:r>
              <a:rPr lang="en-US" altLang="zh-CN" sz="2000" b="1" dirty="0">
                <a:latin typeface="Consolas" panose="020B0609020204030204" pitchFamily="49" charset="0"/>
              </a:rPr>
              <a:t>[$2]"</a:t>
            </a:r>
            <a:r>
              <a:rPr lang="en-GB" altLang="zh-CN" sz="2000" b="1" dirty="0">
                <a:latin typeface="Consolas" panose="020B0609020204030204" pitchFamily="49" charset="0"/>
              </a:rPr>
              <a: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return 0;</a:t>
            </a:r>
          </a:p>
          <a:p>
            <a:r>
              <a:rPr lang="en-US" altLang="zh-CN" sz="2000" b="1" dirty="0">
                <a:latin typeface="Consolas" panose="020B0609020204030204" pitchFamily="49" charset="0"/>
              </a:rPr>
              <a:t>}</a:t>
            </a:r>
          </a:p>
        </p:txBody>
      </p:sp>
      <p:sp>
        <p:nvSpPr>
          <p:cNvPr id="3" name="矩形 2"/>
          <p:cNvSpPr/>
          <p:nvPr/>
        </p:nvSpPr>
        <p:spPr>
          <a:xfrm>
            <a:off x="3635896" y="451880"/>
            <a:ext cx="5831482" cy="1754326"/>
          </a:xfrm>
          <a:prstGeom prst="rect">
            <a:avLst/>
          </a:prstGeom>
        </p:spPr>
        <p:txBody>
          <a:bodyPr wrap="square">
            <a:spAutoFit/>
          </a:bodyPr>
          <a:lstStyle/>
          <a:p>
            <a:r>
              <a:rPr lang="zh-CN" altLang="en-US" b="1" dirty="0">
                <a:solidFill>
                  <a:srgbClr val="00CC00"/>
                </a:solidFill>
                <a:latin typeface="Consolas" panose="020B0609020204030204" pitchFamily="49" charset="0"/>
              </a:rPr>
              <a:t>輸出：</a:t>
            </a:r>
            <a:endParaRPr lang="en-US" altLang="zh-CN" b="1" dirty="0">
              <a:solidFill>
                <a:srgbClr val="00CC00"/>
              </a:solidFill>
              <a:latin typeface="Consolas" panose="020B0609020204030204" pitchFamily="49" charset="0"/>
            </a:endParaRPr>
          </a:p>
          <a:p>
            <a:r>
              <a:rPr lang="en-GB" altLang="zh-CN" b="1" dirty="0">
                <a:solidFill>
                  <a:srgbClr val="00CC00"/>
                </a:solidFill>
                <a:latin typeface="Consolas" panose="020B0609020204030204" pitchFamily="49" charset="0"/>
              </a:rPr>
              <a:t>this SUBJECT has a SUBJECT</a:t>
            </a:r>
          </a:p>
          <a:p>
            <a:r>
              <a:rPr lang="en-GB" altLang="zh-CN" b="1" dirty="0">
                <a:solidFill>
                  <a:srgbClr val="00CC00"/>
                </a:solidFill>
                <a:latin typeface="Consolas" panose="020B0609020204030204" pitchFamily="49" charset="0"/>
              </a:rPr>
              <a:t>this [subject] has a [submarine]</a:t>
            </a:r>
          </a:p>
          <a:p>
            <a:r>
              <a:rPr lang="en-GB" altLang="zh-CN" b="1" dirty="0">
                <a:solidFill>
                  <a:srgbClr val="00CC00"/>
                </a:solidFill>
                <a:latin typeface="Consolas" panose="020B0609020204030204" pitchFamily="49" charset="0"/>
              </a:rPr>
              <a:t>this sub has a sub</a:t>
            </a:r>
          </a:p>
          <a:p>
            <a:r>
              <a:rPr lang="en-US" altLang="zh-CN" b="1" dirty="0">
                <a:solidFill>
                  <a:srgbClr val="00CC00"/>
                </a:solidFill>
                <a:latin typeface="Consolas" panose="020B0609020204030204" pitchFamily="49" charset="0"/>
              </a:rPr>
              <a:t>this</a:t>
            </a:r>
            <a:r>
              <a:rPr lang="zh-CN" altLang="en-US" b="1" dirty="0">
                <a:solidFill>
                  <a:srgbClr val="00CC00"/>
                </a:solidFill>
                <a:latin typeface="Consolas" panose="020B0609020204030204" pitchFamily="49" charset="0"/>
              </a:rPr>
              <a:t> </a:t>
            </a:r>
            <a:r>
              <a:rPr lang="en-US" altLang="zh-CN" b="1" dirty="0" err="1">
                <a:solidFill>
                  <a:srgbClr val="00CC00"/>
                </a:solidFill>
                <a:latin typeface="Consolas" panose="020B0609020204030204" pitchFamily="49" charset="0"/>
              </a:rPr>
              <a:t>ject</a:t>
            </a:r>
            <a:r>
              <a:rPr lang="zh-CN" altLang="en-US" b="1" dirty="0">
                <a:solidFill>
                  <a:srgbClr val="00CC00"/>
                </a:solidFill>
                <a:latin typeface="Consolas" panose="020B0609020204030204" pitchFamily="49" charset="0"/>
              </a:rPr>
              <a:t> </a:t>
            </a:r>
            <a:r>
              <a:rPr lang="en-US" altLang="zh-CN" b="1" dirty="0">
                <a:solidFill>
                  <a:srgbClr val="00CC00"/>
                </a:solidFill>
                <a:latin typeface="Consolas" panose="020B0609020204030204" pitchFamily="49" charset="0"/>
              </a:rPr>
              <a:t>has</a:t>
            </a:r>
            <a:r>
              <a:rPr lang="zh-CN" altLang="en-US" b="1" dirty="0">
                <a:solidFill>
                  <a:srgbClr val="00CC00"/>
                </a:solidFill>
                <a:latin typeface="Consolas" panose="020B0609020204030204" pitchFamily="49" charset="0"/>
              </a:rPr>
              <a:t> </a:t>
            </a:r>
            <a:r>
              <a:rPr lang="en-US" altLang="zh-CN" b="1" dirty="0">
                <a:solidFill>
                  <a:srgbClr val="00CC00"/>
                </a:solidFill>
                <a:latin typeface="Consolas" panose="020B0609020204030204" pitchFamily="49" charset="0"/>
              </a:rPr>
              <a:t>a</a:t>
            </a:r>
            <a:r>
              <a:rPr lang="zh-CN" altLang="en-US" b="1" dirty="0">
                <a:solidFill>
                  <a:srgbClr val="00CC00"/>
                </a:solidFill>
                <a:latin typeface="Consolas" panose="020B0609020204030204" pitchFamily="49" charset="0"/>
              </a:rPr>
              <a:t> </a:t>
            </a:r>
            <a:r>
              <a:rPr lang="en-US" altLang="zh-CN" b="1" dirty="0">
                <a:solidFill>
                  <a:srgbClr val="00CC00"/>
                </a:solidFill>
                <a:latin typeface="Consolas" panose="020B0609020204030204" pitchFamily="49" charset="0"/>
              </a:rPr>
              <a:t>marine</a:t>
            </a:r>
            <a:endParaRPr lang="en-GB" altLang="zh-CN" b="1" dirty="0">
              <a:solidFill>
                <a:srgbClr val="00CC00"/>
              </a:solidFill>
              <a:latin typeface="Consolas" panose="020B0609020204030204" pitchFamily="49" charset="0"/>
            </a:endParaRPr>
          </a:p>
          <a:p>
            <a:r>
              <a:rPr lang="en-GB" altLang="zh-CN" b="1" dirty="0">
                <a:solidFill>
                  <a:srgbClr val="00CC00"/>
                </a:solidFill>
                <a:latin typeface="Consolas" panose="020B0609020204030204" pitchFamily="49" charset="0"/>
              </a:rPr>
              <a:t>this sub and [</a:t>
            </a:r>
            <a:r>
              <a:rPr lang="en-GB" altLang="zh-CN" b="1" dirty="0" err="1">
                <a:solidFill>
                  <a:srgbClr val="00CC00"/>
                </a:solidFill>
                <a:latin typeface="Consolas" panose="020B0609020204030204" pitchFamily="49" charset="0"/>
              </a:rPr>
              <a:t>ject</a:t>
            </a:r>
            <a:r>
              <a:rPr lang="en-GB" altLang="zh-CN" b="1" dirty="0">
                <a:solidFill>
                  <a:srgbClr val="00CC00"/>
                </a:solidFill>
                <a:latin typeface="Consolas" panose="020B0609020204030204" pitchFamily="49" charset="0"/>
              </a:rPr>
              <a:t>] has a sub and [marine]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34C3BD7-260C-4BC9-9C17-940D7F59C4D1}" type="slidenum">
              <a:rPr lang="en-US" altLang="zh-CN" smtClean="0"/>
              <a:t>56</a:t>
            </a:fld>
            <a:endParaRPr lang="en-US" altLang="zh-CN" dirty="0"/>
          </a:p>
        </p:txBody>
      </p:sp>
      <p:sp>
        <p:nvSpPr>
          <p:cNvPr id="4" name="内容占位符 2"/>
          <p:cNvSpPr txBox="1"/>
          <p:nvPr/>
        </p:nvSpPr>
        <p:spPr>
          <a:xfrm>
            <a:off x="228092" y="1212983"/>
            <a:ext cx="8915908" cy="3292475"/>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從多個同學的自我介紹中分別提取以下資訊：名字、出生年月、電話號碼、郵箱。這些自我介紹滿足以下特點：</a:t>
            </a:r>
            <a:endParaRPr lang="en-US" altLang="zh-CN" sz="2400" dirty="0"/>
          </a:p>
          <a:p>
            <a:pPr marL="914400" lvl="1" indent="-457200"/>
            <a:r>
              <a:rPr lang="zh-CN" altLang="en-US" dirty="0"/>
              <a:t>姓名：大家都會以“</a:t>
            </a:r>
            <a:r>
              <a:rPr lang="en-GB" altLang="zh-CN" dirty="0"/>
              <a:t>I am xxx.”</a:t>
            </a:r>
            <a:r>
              <a:rPr lang="zh-CN" altLang="en-US" dirty="0"/>
              <a:t>或者“</a:t>
            </a:r>
            <a:r>
              <a:rPr lang="en-GB" altLang="zh-CN" dirty="0"/>
              <a:t>My name is xxx.”</a:t>
            </a:r>
            <a:r>
              <a:rPr lang="zh-CN" altLang="en-US" dirty="0"/>
              <a:t>的語句開頭。</a:t>
            </a:r>
            <a:endParaRPr lang="en-US" altLang="zh-CN" dirty="0"/>
          </a:p>
          <a:p>
            <a:pPr marL="914400" lvl="1" indent="-457200"/>
            <a:r>
              <a:rPr lang="zh-CN" altLang="en-US" dirty="0"/>
              <a:t>出生日期：</a:t>
            </a:r>
            <a:r>
              <a:rPr lang="en-GB" altLang="zh-CN" dirty="0" err="1"/>
              <a:t>yyyy</a:t>
            </a:r>
            <a:r>
              <a:rPr lang="en-GB" altLang="zh-CN" dirty="0"/>
              <a:t>-mm-dd</a:t>
            </a:r>
            <a:r>
              <a:rPr lang="zh-CN" altLang="en-GB" dirty="0"/>
              <a:t>、</a:t>
            </a:r>
            <a:r>
              <a:rPr lang="en-GB" altLang="zh-CN" dirty="0"/>
              <a:t>yyyy.mm.dd</a:t>
            </a:r>
            <a:r>
              <a:rPr lang="zh-CN" altLang="en-GB" dirty="0"/>
              <a:t>。</a:t>
            </a:r>
            <a:endParaRPr lang="en-US" altLang="zh-CN" dirty="0"/>
          </a:p>
          <a:p>
            <a:pPr marL="914400" lvl="1" indent="-457200"/>
            <a:r>
              <a:rPr lang="zh-CN" altLang="en-US" dirty="0"/>
              <a:t>電話：</a:t>
            </a:r>
            <a:r>
              <a:rPr lang="en-US" altLang="zh-CN" dirty="0"/>
              <a:t>11</a:t>
            </a:r>
            <a:r>
              <a:rPr lang="zh-CN" altLang="en-US" dirty="0"/>
              <a:t>位元數字，不以</a:t>
            </a:r>
            <a:r>
              <a:rPr lang="en-US" altLang="zh-CN" dirty="0"/>
              <a:t>0</a:t>
            </a:r>
            <a:r>
              <a:rPr lang="zh-CN" altLang="en-US" dirty="0"/>
              <a:t>開頭。</a:t>
            </a:r>
            <a:endParaRPr lang="en-US" altLang="zh-CN" dirty="0"/>
          </a:p>
          <a:p>
            <a:pPr marL="914400" lvl="1" indent="-457200"/>
            <a:r>
              <a:rPr lang="zh-CN" altLang="en-US" dirty="0"/>
              <a:t>郵箱：由數位、字母、</a:t>
            </a:r>
            <a:r>
              <a:rPr lang="en-US" altLang="zh-CN" dirty="0"/>
              <a:t>@</a:t>
            </a:r>
            <a:r>
              <a:rPr lang="zh-CN" altLang="en-US" dirty="0"/>
              <a:t>、</a:t>
            </a:r>
            <a:r>
              <a:rPr lang="en-US" altLang="zh-CN" dirty="0"/>
              <a:t>. </a:t>
            </a:r>
            <a:r>
              <a:rPr lang="zh-CN" altLang="en-US" dirty="0"/>
              <a:t>組成，不含其它字元。介紹中只會包含一個郵箱。</a:t>
            </a:r>
          </a:p>
          <a:p>
            <a:endParaRPr lang="zh-CN" altLang="en-US" sz="2400" dirty="0"/>
          </a:p>
          <a:p>
            <a:pPr defTabSz="914400" eaLnBrk="1" hangingPunct="1"/>
            <a:endParaRPr lang="zh-CN" altLang="en-US" b="1" dirty="0"/>
          </a:p>
        </p:txBody>
      </p:sp>
      <p:sp>
        <p:nvSpPr>
          <p:cNvPr id="7" name="矩形 6"/>
          <p:cNvSpPr/>
          <p:nvPr/>
        </p:nvSpPr>
        <p:spPr>
          <a:xfrm>
            <a:off x="611560" y="4828238"/>
            <a:ext cx="8352928" cy="1200329"/>
          </a:xfrm>
          <a:prstGeom prst="rect">
            <a:avLst/>
          </a:prstGeom>
        </p:spPr>
        <p:txBody>
          <a:bodyPr wrap="square">
            <a:spAutoFit/>
          </a:bodyPr>
          <a:lstStyle/>
          <a:p>
            <a:r>
              <a:rPr lang="en-GB" altLang="zh-CN" sz="2400" dirty="0">
                <a:latin typeface="Consolas" panose="020B0609020204030204" pitchFamily="49" charset="0"/>
                <a:ea typeface="华文楷体" panose="02010600040101010101" pitchFamily="2" charset="-122"/>
              </a:rPr>
              <a:t>I am </a:t>
            </a:r>
            <a:r>
              <a:rPr lang="en-GB" altLang="zh-CN" sz="2400" b="1" dirty="0" err="1">
                <a:solidFill>
                  <a:srgbClr val="C00000"/>
                </a:solidFill>
                <a:latin typeface="Consolas" panose="020B0609020204030204" pitchFamily="49" charset="0"/>
                <a:ea typeface="华文楷体" panose="02010600040101010101" pitchFamily="2" charset="-122"/>
              </a:rPr>
              <a:t>zhangshuaishuai</a:t>
            </a:r>
            <a:r>
              <a:rPr lang="en-GB" altLang="zh-CN" sz="2400" dirty="0">
                <a:latin typeface="Consolas" panose="020B0609020204030204" pitchFamily="49" charset="0"/>
                <a:ea typeface="华文楷体" panose="02010600040101010101" pitchFamily="2" charset="-122"/>
              </a:rPr>
              <a:t>. I was born on </a:t>
            </a:r>
            <a:r>
              <a:rPr lang="en-GB" altLang="zh-CN" sz="2400" b="1" dirty="0">
                <a:solidFill>
                  <a:srgbClr val="C00000"/>
                </a:solidFill>
                <a:latin typeface="Consolas" panose="020B0609020204030204" pitchFamily="49" charset="0"/>
                <a:ea typeface="华文楷体" panose="02010600040101010101" pitchFamily="2" charset="-122"/>
              </a:rPr>
              <a:t>2000.10.</a:t>
            </a:r>
            <a:r>
              <a:rPr lang="en-US" altLang="zh-CN" sz="2400" b="1" dirty="0">
                <a:solidFill>
                  <a:srgbClr val="C00000"/>
                </a:solidFill>
                <a:latin typeface="Consolas" panose="020B0609020204030204" pitchFamily="49" charset="0"/>
                <a:ea typeface="华文楷体" panose="02010600040101010101" pitchFamily="2" charset="-122"/>
              </a:rPr>
              <a:t>2</a:t>
            </a:r>
            <a:r>
              <a:rPr lang="en-GB" altLang="zh-CN" sz="2400" dirty="0">
                <a:latin typeface="Consolas" panose="020B0609020204030204" pitchFamily="49" charset="0"/>
                <a:ea typeface="华文楷体" panose="02010600040101010101" pitchFamily="2" charset="-122"/>
              </a:rPr>
              <a:t>. My phone number is </a:t>
            </a:r>
            <a:r>
              <a:rPr lang="en-GB" altLang="zh-CN" sz="2400" b="1" dirty="0">
                <a:solidFill>
                  <a:srgbClr val="C00000"/>
                </a:solidFill>
                <a:latin typeface="Consolas" panose="020B0609020204030204" pitchFamily="49" charset="0"/>
                <a:ea typeface="华文楷体" panose="02010600040101010101" pitchFamily="2" charset="-122"/>
              </a:rPr>
              <a:t>18866667777</a:t>
            </a:r>
            <a:r>
              <a:rPr lang="en-GB" altLang="zh-CN" sz="2400" dirty="0">
                <a:latin typeface="Consolas" panose="020B0609020204030204" pitchFamily="49" charset="0"/>
                <a:ea typeface="华文楷体" panose="02010600040101010101" pitchFamily="2" charset="-122"/>
              </a:rPr>
              <a:t> and you can also reach me by my email:</a:t>
            </a:r>
            <a:r>
              <a:rPr lang="zh-CN" altLang="en-US" sz="2400" dirty="0">
                <a:latin typeface="Consolas" panose="020B0609020204030204" pitchFamily="49" charset="0"/>
                <a:ea typeface="华文楷体" panose="02010600040101010101" pitchFamily="2" charset="-122"/>
              </a:rPr>
              <a:t> </a:t>
            </a:r>
            <a:r>
              <a:rPr lang="en-GB" altLang="zh-CN" sz="2400" b="1" dirty="0" err="1">
                <a:solidFill>
                  <a:srgbClr val="C00000"/>
                </a:solidFill>
                <a:latin typeface="Consolas" panose="020B0609020204030204" pitchFamily="49" charset="0"/>
                <a:ea typeface="华文楷体" panose="02010600040101010101" pitchFamily="2" charset="-122"/>
              </a:rPr>
              <a:t>zhangss</a:t>
            </a:r>
            <a:r>
              <a:rPr lang="en-US" altLang="zh-CN" sz="2400" b="1" dirty="0">
                <a:solidFill>
                  <a:srgbClr val="C00000"/>
                </a:solidFill>
                <a:latin typeface="Consolas" panose="020B0609020204030204" pitchFamily="49" charset="0"/>
                <a:ea typeface="华文楷体" panose="02010600040101010101" pitchFamily="2" charset="-122"/>
              </a:rPr>
              <a:t>@tsinghua.edu.cn</a:t>
            </a:r>
            <a:endParaRPr lang="en-GB" altLang="zh-CN" sz="2400" dirty="0">
              <a:latin typeface="Consolas" panose="020B0609020204030204" pitchFamily="49" charset="0"/>
              <a:ea typeface="华文楷体" panose="02010600040101010101" pitchFamily="2" charset="-122"/>
            </a:endParaRPr>
          </a:p>
        </p:txBody>
      </p:sp>
      <p:sp>
        <p:nvSpPr>
          <p:cNvPr id="8" name="标题 1"/>
          <p:cNvSpPr txBox="1"/>
          <p:nvPr/>
        </p:nvSpPr>
        <p:spPr>
          <a:xfrm>
            <a:off x="251520" y="136525"/>
            <a:ext cx="7886700" cy="1325563"/>
          </a:xfrm>
          <a:prstGeom prst="rect">
            <a:avLst/>
          </a:prstGeom>
        </p:spPr>
        <p:txBody>
          <a:bodyPr/>
          <a:lst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eaLnBrk="1" hangingPunct="1"/>
            <a:r>
              <a:rPr lang="zh-CN" altLang="en-US" dirty="0"/>
              <a:t>例題：學生資訊整理</a:t>
            </a:r>
          </a:p>
        </p:txBody>
      </p:sp>
      <p:sp>
        <p:nvSpPr>
          <p:cNvPr id="3" name="文本框 2"/>
          <p:cNvSpPr txBox="1"/>
          <p:nvPr/>
        </p:nvSpPr>
        <p:spPr>
          <a:xfrm>
            <a:off x="395536" y="4305018"/>
            <a:ext cx="1620957" cy="523220"/>
          </a:xfrm>
          <a:prstGeom prst="rect">
            <a:avLst/>
          </a:prstGeom>
          <a:noFill/>
        </p:spPr>
        <p:txBody>
          <a:bodyPr wrap="none" rtlCol="0">
            <a:spAutoFit/>
          </a:bodyPr>
          <a:lstStyle/>
          <a:p>
            <a:r>
              <a:rPr lang="zh-CN" altLang="en-US" sz="2800" b="1" dirty="0"/>
              <a:t>樣例輸入</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34C3BD7-260C-4BC9-9C17-940D7F59C4D1}" type="slidenum">
              <a:rPr lang="en-US" altLang="zh-CN" smtClean="0"/>
              <a:t>57</a:t>
            </a:fld>
            <a:endParaRPr lang="en-US" altLang="zh-CN" dirty="0"/>
          </a:p>
        </p:txBody>
      </p:sp>
      <p:sp>
        <p:nvSpPr>
          <p:cNvPr id="5" name="矩形 4"/>
          <p:cNvSpPr/>
          <p:nvPr/>
        </p:nvSpPr>
        <p:spPr>
          <a:xfrm>
            <a:off x="323528" y="165834"/>
            <a:ext cx="10441160" cy="6555641"/>
          </a:xfrm>
          <a:prstGeom prst="rect">
            <a:avLst/>
          </a:prstGeom>
        </p:spPr>
        <p:txBody>
          <a:bodyPr wrap="square">
            <a:spAutoFit/>
          </a:bodyPr>
          <a:lstStyle/>
          <a:p>
            <a:r>
              <a:rPr lang="en-GB" altLang="zh-CN" sz="2000" dirty="0">
                <a:solidFill>
                  <a:srgbClr val="C00000"/>
                </a:solidFill>
                <a:latin typeface="Consolas" panose="020B0609020204030204" pitchFamily="49" charset="0"/>
                <a:ea typeface="微软雅黑" panose="020B0503020204020204" pitchFamily="34" charset="-122"/>
              </a:rPr>
              <a:t>void</a:t>
            </a:r>
            <a:r>
              <a:rPr lang="en-GB" altLang="zh-CN" sz="2000" dirty="0">
                <a:solidFill>
                  <a:srgbClr val="000000"/>
                </a:solidFill>
                <a:latin typeface="Consolas" panose="020B0609020204030204" pitchFamily="49" charset="0"/>
                <a:ea typeface="微软雅黑" panose="020B0503020204020204" pitchFamily="34" charset="-122"/>
              </a:rPr>
              <a:t> extract(</a:t>
            </a:r>
            <a:r>
              <a:rPr lang="en-GB" altLang="zh-CN" sz="2000" dirty="0">
                <a:solidFill>
                  <a:srgbClr val="C00000"/>
                </a:solidFill>
                <a:latin typeface="Consolas" panose="020B0609020204030204" pitchFamily="49" charset="0"/>
                <a:ea typeface="微软雅黑" panose="020B0503020204020204" pitchFamily="34" charset="-122"/>
              </a:rPr>
              <a:t>string</a:t>
            </a:r>
            <a:r>
              <a:rPr lang="en-GB" altLang="zh-CN" sz="2000" dirty="0">
                <a:solidFill>
                  <a:srgbClr val="000000"/>
                </a:solidFill>
                <a:latin typeface="Consolas" panose="020B0609020204030204" pitchFamily="49" charset="0"/>
                <a:ea typeface="微软雅黑" panose="020B0503020204020204" pitchFamily="34" charset="-122"/>
              </a:rPr>
              <a:t> input) {</a:t>
            </a:r>
          </a:p>
          <a:p>
            <a:r>
              <a:rPr lang="en-GB" altLang="zh-CN" sz="2000" dirty="0">
                <a:solidFill>
                  <a:srgbClr val="000000"/>
                </a:solidFill>
                <a:latin typeface="Consolas" panose="020B0609020204030204" pitchFamily="49" charset="0"/>
                <a:ea typeface="微软雅黑" panose="020B0503020204020204" pitchFamily="34" charset="-122"/>
              </a:rPr>
              <a:t>	</a:t>
            </a:r>
            <a:r>
              <a:rPr lang="en-GB" altLang="zh-CN" sz="2000" dirty="0" err="1">
                <a:solidFill>
                  <a:srgbClr val="000000"/>
                </a:solidFill>
                <a:latin typeface="Consolas" panose="020B0609020204030204" pitchFamily="49" charset="0"/>
                <a:ea typeface="微软雅黑" panose="020B0503020204020204" pitchFamily="34" charset="-122"/>
              </a:rPr>
              <a:t>smatch</a:t>
            </a:r>
            <a:r>
              <a:rPr lang="en-GB" altLang="zh-CN" sz="2000" dirty="0">
                <a:solidFill>
                  <a:srgbClr val="000000"/>
                </a:solidFill>
                <a:latin typeface="Consolas" panose="020B0609020204030204" pitchFamily="49" charset="0"/>
                <a:ea typeface="微软雅黑" panose="020B0503020204020204" pitchFamily="34" charset="-122"/>
              </a:rPr>
              <a:t> </a:t>
            </a:r>
            <a:r>
              <a:rPr lang="en-GB" altLang="zh-CN" sz="2000" dirty="0" err="1">
                <a:solidFill>
                  <a:srgbClr val="000000"/>
                </a:solidFill>
                <a:latin typeface="Consolas" panose="020B0609020204030204" pitchFamily="49" charset="0"/>
                <a:ea typeface="微软雅黑" panose="020B0503020204020204" pitchFamily="34" charset="-122"/>
              </a:rPr>
              <a:t>sm</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regex get_name(R"</a:t>
            </a:r>
            <a:r>
              <a:rPr lang="en-GB" altLang="zh-CN" sz="2000" dirty="0">
                <a:solidFill>
                  <a:srgbClr val="C00000"/>
                </a:solidFill>
                <a:latin typeface="Consolas" panose="020B0609020204030204" pitchFamily="49" charset="0"/>
                <a:ea typeface="微软雅黑" panose="020B0503020204020204" pitchFamily="34" charset="-122"/>
              </a:rPr>
              <a:t>((My name is |I am )(\w+)\.)</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regex get_date(R"</a:t>
            </a:r>
            <a:r>
              <a:rPr lang="en-GB" altLang="zh-CN" sz="2000" dirty="0">
                <a:solidFill>
                  <a:srgbClr val="C00000"/>
                </a:solidFill>
                <a:latin typeface="Consolas" panose="020B0609020204030204" pitchFamily="49" charset="0"/>
                <a:ea typeface="微软雅黑" panose="020B0503020204020204" pitchFamily="34" charset="-122"/>
              </a:rPr>
              <a:t>((\d{4})[\.-](\d{1,2})[\.-](\d{1,2}))</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regex get_mobile(R"</a:t>
            </a:r>
            <a:r>
              <a:rPr lang="en-GB" altLang="zh-CN" sz="2000" dirty="0">
                <a:solidFill>
                  <a:srgbClr val="C00000"/>
                </a:solidFill>
                <a:latin typeface="Consolas" panose="020B0609020204030204" pitchFamily="49" charset="0"/>
                <a:ea typeface="微软雅黑" panose="020B0503020204020204" pitchFamily="34" charset="-122"/>
              </a:rPr>
              <a:t>([1-9]\d{10})</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a:t>
            </a:r>
            <a:r>
              <a:rPr lang="en" altLang="zh-CN" sz="2000" dirty="0">
                <a:solidFill>
                  <a:srgbClr val="000000"/>
                </a:solidFill>
                <a:latin typeface="Consolas" panose="020B0609020204030204" pitchFamily="49" charset="0"/>
                <a:ea typeface="微软雅黑" panose="020B0503020204020204" pitchFamily="34" charset="-122"/>
              </a:rPr>
              <a:t>regex get_email(R"</a:t>
            </a:r>
            <a:r>
              <a:rPr lang="en-US" altLang="zh-CN" sz="2000" dirty="0">
                <a:solidFill>
                  <a:srgbClr val="C00000"/>
                </a:solidFill>
                <a:latin typeface="Consolas" panose="020B0609020204030204" pitchFamily="49" charset="0"/>
                <a:ea typeface="微软雅黑" panose="020B0503020204020204" pitchFamily="34" charset="-122"/>
              </a:rPr>
              <a:t>([\w]+@(\w+\.)+\w+)</a:t>
            </a:r>
            <a:r>
              <a:rPr lang="en" altLang="zh-CN" sz="2000" dirty="0">
                <a:solidFill>
                  <a:srgbClr val="000000"/>
                </a:solidFill>
                <a:latin typeface="Consolas" panose="020B0609020204030204" pitchFamily="49" charset="0"/>
                <a:ea typeface="微软雅黑" panose="020B0503020204020204" pitchFamily="34" charset="-122"/>
              </a:rPr>
              <a:t>");</a:t>
            </a:r>
            <a:br>
              <a:rPr lang="en-GB" altLang="zh-CN" sz="2000" dirty="0">
                <a:solidFill>
                  <a:srgbClr val="000000"/>
                </a:solidFill>
                <a:latin typeface="Consolas" panose="020B0609020204030204" pitchFamily="49" charset="0"/>
                <a:ea typeface="微软雅黑" panose="020B0503020204020204" pitchFamily="34" charset="-122"/>
              </a:rPr>
            </a:br>
            <a:r>
              <a:rPr lang="en-GB" altLang="zh-CN" sz="2000" dirty="0">
                <a:solidFill>
                  <a:srgbClr val="000000"/>
                </a:solidFill>
                <a:latin typeface="Consolas" panose="020B0609020204030204" pitchFamily="49" charset="0"/>
                <a:ea typeface="微软雅黑" panose="020B0503020204020204" pitchFamily="34" charset="-122"/>
              </a:rPr>
              <a:t>	</a:t>
            </a:r>
          </a:p>
          <a:p>
            <a:r>
              <a:rPr lang="en-GB" altLang="zh-CN" sz="2000" dirty="0">
                <a:solidFill>
                  <a:srgbClr val="000000"/>
                </a:solidFill>
                <a:latin typeface="Consolas" panose="020B0609020204030204" pitchFamily="49" charset="0"/>
                <a:ea typeface="微软雅黑" panose="020B0503020204020204" pitchFamily="34" charset="-122"/>
              </a:rPr>
              <a:t>	if (std::regex_search(input, sm, get_name))</a:t>
            </a:r>
          </a:p>
          <a:p>
            <a:r>
              <a:rPr lang="en-GB" altLang="zh-CN" sz="2000" dirty="0">
                <a:solidFill>
                  <a:srgbClr val="000000"/>
                </a:solidFill>
                <a:latin typeface="Consolas" panose="020B0609020204030204" pitchFamily="49" charset="0"/>
                <a:ea typeface="微软雅黑" panose="020B0503020204020204" pitchFamily="34" charset="-122"/>
              </a:rPr>
              <a:t>		cout &lt;&lt; sm[2] &lt;&lt; </a:t>
            </a:r>
            <a:r>
              <a:rPr lang="en-US" altLang="zh-CN" sz="2000" dirty="0" err="1">
                <a:solidFill>
                  <a:srgbClr val="000000"/>
                </a:solidFill>
                <a:latin typeface="Consolas" panose="020B0609020204030204" pitchFamily="49" charset="0"/>
                <a:ea typeface="微软雅黑" panose="020B0503020204020204" pitchFamily="34" charset="-122"/>
              </a:rPr>
              <a:t>endl</a:t>
            </a:r>
            <a:r>
              <a:rPr lang="en-GB" altLang="zh-CN" sz="2000" dirty="0">
                <a:solidFill>
                  <a:srgbClr val="000000"/>
                </a:solidFill>
                <a:latin typeface="Consolas" panose="020B0609020204030204" pitchFamily="49" charset="0"/>
                <a:ea typeface="微软雅黑" panose="020B0503020204020204" pitchFamily="34" charset="-122"/>
              </a:rPr>
              <a:t>;</a:t>
            </a:r>
            <a:br>
              <a:rPr lang="en-GB" altLang="zh-CN" sz="2000" dirty="0">
                <a:solidFill>
                  <a:srgbClr val="000000"/>
                </a:solidFill>
                <a:latin typeface="Consolas" panose="020B0609020204030204" pitchFamily="49" charset="0"/>
                <a:ea typeface="微软雅黑" panose="020B0503020204020204" pitchFamily="34" charset="-122"/>
              </a:rPr>
            </a:br>
            <a:r>
              <a:rPr lang="en-GB" altLang="zh-CN" sz="2000" dirty="0">
                <a:solidFill>
                  <a:srgbClr val="000000"/>
                </a:solidFill>
                <a:latin typeface="Consolas" panose="020B0609020204030204" pitchFamily="49" charset="0"/>
                <a:ea typeface="微软雅黑" panose="020B0503020204020204" pitchFamily="34" charset="-122"/>
              </a:rPr>
              <a:t>	int date[3] = {0};</a:t>
            </a:r>
            <a:br>
              <a:rPr lang="en-GB" altLang="zh-CN" sz="2000" dirty="0">
                <a:solidFill>
                  <a:srgbClr val="000000"/>
                </a:solidFill>
                <a:latin typeface="Consolas" panose="020B0609020204030204" pitchFamily="49" charset="0"/>
                <a:ea typeface="微软雅黑" panose="020B0503020204020204" pitchFamily="34" charset="-122"/>
              </a:rPr>
            </a:br>
            <a:r>
              <a:rPr lang="en-GB" altLang="zh-CN" sz="2000" dirty="0">
                <a:solidFill>
                  <a:srgbClr val="000000"/>
                </a:solidFill>
                <a:latin typeface="Consolas" panose="020B0609020204030204" pitchFamily="49" charset="0"/>
                <a:ea typeface="微软雅黑" panose="020B0503020204020204" pitchFamily="34" charset="-122"/>
              </a:rPr>
              <a:t>	if (regex_search(input, sm, get_date)){</a:t>
            </a:r>
          </a:p>
          <a:p>
            <a:r>
              <a:rPr lang="en-GB" altLang="zh-CN" sz="2000" dirty="0">
                <a:solidFill>
                  <a:srgbClr val="000000"/>
                </a:solidFill>
                <a:latin typeface="Consolas" panose="020B0609020204030204" pitchFamily="49" charset="0"/>
                <a:ea typeface="微软雅黑" panose="020B0503020204020204" pitchFamily="34" charset="-122"/>
              </a:rPr>
              <a:t>		for (int </a:t>
            </a:r>
            <a:r>
              <a:rPr lang="en-GB" altLang="zh-CN" sz="2000" dirty="0" err="1">
                <a:solidFill>
                  <a:srgbClr val="000000"/>
                </a:solidFill>
                <a:latin typeface="Consolas" panose="020B0609020204030204" pitchFamily="49" charset="0"/>
                <a:ea typeface="微软雅黑" panose="020B0503020204020204" pitchFamily="34" charset="-122"/>
              </a:rPr>
              <a:t>i</a:t>
            </a:r>
            <a:r>
              <a:rPr lang="en-GB" altLang="zh-CN" sz="2000" dirty="0">
                <a:solidFill>
                  <a:srgbClr val="000000"/>
                </a:solidFill>
                <a:latin typeface="Consolas" panose="020B0609020204030204" pitchFamily="49" charset="0"/>
                <a:ea typeface="微软雅黑" panose="020B0503020204020204" pitchFamily="34" charset="-122"/>
              </a:rPr>
              <a:t> = 1; </a:t>
            </a:r>
            <a:r>
              <a:rPr lang="en-GB" altLang="zh-CN" sz="2000" dirty="0" err="1">
                <a:solidFill>
                  <a:srgbClr val="000000"/>
                </a:solidFill>
                <a:latin typeface="Consolas" panose="020B0609020204030204" pitchFamily="49" charset="0"/>
                <a:ea typeface="微软雅黑" panose="020B0503020204020204" pitchFamily="34" charset="-122"/>
              </a:rPr>
              <a:t>i</a:t>
            </a:r>
            <a:r>
              <a:rPr lang="en-GB" altLang="zh-CN" sz="2000" dirty="0">
                <a:solidFill>
                  <a:srgbClr val="000000"/>
                </a:solidFill>
                <a:latin typeface="Consolas" panose="020B0609020204030204" pitchFamily="49" charset="0"/>
                <a:ea typeface="微软雅黑" panose="020B0503020204020204" pitchFamily="34" charset="-122"/>
              </a:rPr>
              <a:t> &lt;= 3; </a:t>
            </a:r>
            <a:r>
              <a:rPr lang="en-GB" altLang="zh-CN" sz="2000" dirty="0" err="1">
                <a:solidFill>
                  <a:srgbClr val="000000"/>
                </a:solidFill>
                <a:latin typeface="Consolas" panose="020B0609020204030204" pitchFamily="49" charset="0"/>
                <a:ea typeface="微软雅黑" panose="020B0503020204020204" pitchFamily="34" charset="-122"/>
              </a:rPr>
              <a:t>i</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date[</a:t>
            </a:r>
            <a:r>
              <a:rPr lang="en-GB" altLang="zh-CN" sz="2000" dirty="0" err="1">
                <a:solidFill>
                  <a:srgbClr val="000000"/>
                </a:solidFill>
                <a:latin typeface="Consolas" panose="020B0609020204030204" pitchFamily="49" charset="0"/>
                <a:ea typeface="微软雅黑" panose="020B0503020204020204" pitchFamily="34" charset="-122"/>
              </a:rPr>
              <a:t>i</a:t>
            </a:r>
            <a:r>
              <a:rPr lang="en-GB" altLang="zh-CN" sz="2000" dirty="0">
                <a:solidFill>
                  <a:srgbClr val="000000"/>
                </a:solidFill>
                <a:latin typeface="Consolas" panose="020B0609020204030204" pitchFamily="49" charset="0"/>
                <a:ea typeface="微软雅黑" panose="020B0503020204020204" pitchFamily="34" charset="-122"/>
              </a:rPr>
              <a:t> - 1] = </a:t>
            </a:r>
            <a:r>
              <a:rPr lang="en-GB" altLang="zh-CN" sz="2000" dirty="0" err="1">
                <a:solidFill>
                  <a:srgbClr val="000000"/>
                </a:solidFill>
                <a:latin typeface="Consolas" panose="020B0609020204030204" pitchFamily="49" charset="0"/>
                <a:ea typeface="微软雅黑" panose="020B0503020204020204" pitchFamily="34" charset="-122"/>
              </a:rPr>
              <a:t>stoi</a:t>
            </a:r>
            <a:r>
              <a:rPr lang="en-GB" altLang="zh-CN" sz="2000" dirty="0">
                <a:solidFill>
                  <a:srgbClr val="000000"/>
                </a:solidFill>
                <a:latin typeface="Consolas" panose="020B0609020204030204" pitchFamily="49" charset="0"/>
                <a:ea typeface="微软雅黑" panose="020B0503020204020204" pitchFamily="34" charset="-122"/>
              </a:rPr>
              <a:t>(</a:t>
            </a:r>
            <a:r>
              <a:rPr lang="en-GB" altLang="zh-CN" sz="2000" dirty="0" err="1">
                <a:solidFill>
                  <a:srgbClr val="000000"/>
                </a:solidFill>
                <a:latin typeface="Consolas" panose="020B0609020204030204" pitchFamily="49" charset="0"/>
                <a:ea typeface="微软雅黑" panose="020B0503020204020204" pitchFamily="34" charset="-122"/>
              </a:rPr>
              <a:t>sm</a:t>
            </a:r>
            <a:r>
              <a:rPr lang="en-GB" altLang="zh-CN" sz="2000" dirty="0">
                <a:solidFill>
                  <a:srgbClr val="000000"/>
                </a:solidFill>
                <a:latin typeface="Consolas" panose="020B0609020204030204" pitchFamily="49" charset="0"/>
                <a:ea typeface="微软雅黑" panose="020B0503020204020204" pitchFamily="34" charset="-122"/>
              </a:rPr>
              <a:t>[</a:t>
            </a:r>
            <a:r>
              <a:rPr lang="en-GB" altLang="zh-CN" sz="2000" dirty="0" err="1">
                <a:solidFill>
                  <a:srgbClr val="000000"/>
                </a:solidFill>
                <a:latin typeface="Consolas" panose="020B0609020204030204" pitchFamily="49" charset="0"/>
                <a:ea typeface="微软雅黑" panose="020B0503020204020204" pitchFamily="34" charset="-122"/>
              </a:rPr>
              <a:t>i</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cout &lt;&lt; date[0] &lt;&lt; "." &lt;&lt; date[1] &lt;&lt; "." &lt;&lt; </a:t>
            </a:r>
          </a:p>
          <a:p>
            <a:r>
              <a:rPr lang="en-GB" altLang="zh-CN" sz="2000" dirty="0">
                <a:solidFill>
                  <a:srgbClr val="000000"/>
                </a:solidFill>
                <a:latin typeface="Consolas" panose="020B0609020204030204" pitchFamily="49" charset="0"/>
                <a:ea typeface="微软雅黑" panose="020B0503020204020204" pitchFamily="34" charset="-122"/>
              </a:rPr>
              <a:t>					date[2] &lt;&lt;endl;</a:t>
            </a:r>
          </a:p>
          <a:p>
            <a:r>
              <a:rPr lang="en-GB" altLang="zh-CN" sz="2000" dirty="0">
                <a:solidFill>
                  <a:srgbClr val="000000"/>
                </a:solidFill>
                <a:latin typeface="Consolas" panose="020B0609020204030204" pitchFamily="49" charset="0"/>
                <a:ea typeface="微软雅黑" panose="020B0503020204020204" pitchFamily="34" charset="-122"/>
              </a:rPr>
              <a:t>	}</a:t>
            </a:r>
            <a:br>
              <a:rPr lang="en-GB" altLang="zh-CN" sz="2000" dirty="0">
                <a:solidFill>
                  <a:srgbClr val="000000"/>
                </a:solidFill>
                <a:latin typeface="Consolas" panose="020B0609020204030204" pitchFamily="49" charset="0"/>
                <a:ea typeface="微软雅黑" panose="020B0503020204020204" pitchFamily="34" charset="-122"/>
              </a:rPr>
            </a:br>
            <a:r>
              <a:rPr lang="en-GB" altLang="zh-CN" sz="2000" dirty="0">
                <a:solidFill>
                  <a:srgbClr val="000000"/>
                </a:solidFill>
                <a:latin typeface="Consolas" panose="020B0609020204030204" pitchFamily="49" charset="0"/>
                <a:ea typeface="微软雅黑" panose="020B0503020204020204" pitchFamily="34" charset="-122"/>
              </a:rPr>
              <a:t>	if (</a:t>
            </a:r>
            <a:r>
              <a:rPr lang="en-GB" altLang="zh-CN" sz="2000" dirty="0" err="1">
                <a:solidFill>
                  <a:srgbClr val="000000"/>
                </a:solidFill>
                <a:latin typeface="Consolas" panose="020B0609020204030204" pitchFamily="49" charset="0"/>
                <a:ea typeface="微软雅黑" panose="020B0503020204020204" pitchFamily="34" charset="-122"/>
              </a:rPr>
              <a:t>regex_search</a:t>
            </a:r>
            <a:r>
              <a:rPr lang="en-GB" altLang="zh-CN" sz="2000" dirty="0">
                <a:solidFill>
                  <a:srgbClr val="000000"/>
                </a:solidFill>
                <a:latin typeface="Consolas" panose="020B0609020204030204" pitchFamily="49" charset="0"/>
                <a:ea typeface="微软雅黑" panose="020B0503020204020204" pitchFamily="34" charset="-122"/>
              </a:rPr>
              <a:t>(input, </a:t>
            </a:r>
            <a:r>
              <a:rPr lang="en-GB" altLang="zh-CN" sz="2000" dirty="0" err="1">
                <a:solidFill>
                  <a:srgbClr val="000000"/>
                </a:solidFill>
                <a:latin typeface="Consolas" panose="020B0609020204030204" pitchFamily="49" charset="0"/>
                <a:ea typeface="微软雅黑" panose="020B0503020204020204" pitchFamily="34" charset="-122"/>
              </a:rPr>
              <a:t>sm</a:t>
            </a:r>
            <a:r>
              <a:rPr lang="en-GB" altLang="zh-CN" sz="2000" dirty="0">
                <a:solidFill>
                  <a:srgbClr val="000000"/>
                </a:solidFill>
                <a:latin typeface="Consolas" panose="020B0609020204030204" pitchFamily="49" charset="0"/>
                <a:ea typeface="微软雅黑" panose="020B0503020204020204" pitchFamily="34" charset="-122"/>
              </a:rPr>
              <a:t>, </a:t>
            </a:r>
            <a:r>
              <a:rPr lang="en-GB" altLang="zh-CN" sz="2000" dirty="0" err="1">
                <a:solidFill>
                  <a:srgbClr val="000000"/>
                </a:solidFill>
                <a:latin typeface="Consolas" panose="020B0609020204030204" pitchFamily="49" charset="0"/>
                <a:ea typeface="微软雅黑" panose="020B0503020204020204" pitchFamily="34" charset="-122"/>
              </a:rPr>
              <a:t>get_mobile</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cout &lt;&lt; sm[0] &lt;&lt; endl;</a:t>
            </a:r>
            <a:br>
              <a:rPr lang="en-GB" altLang="zh-CN" sz="2000" dirty="0">
                <a:solidFill>
                  <a:srgbClr val="000000"/>
                </a:solidFill>
                <a:latin typeface="Consolas" panose="020B0609020204030204" pitchFamily="49" charset="0"/>
                <a:ea typeface="微软雅黑" panose="020B0503020204020204" pitchFamily="34" charset="-122"/>
              </a:rPr>
            </a:br>
            <a:r>
              <a:rPr lang="en-GB" altLang="zh-CN" sz="2000" dirty="0">
                <a:solidFill>
                  <a:srgbClr val="000000"/>
                </a:solidFill>
                <a:latin typeface="Consolas" panose="020B0609020204030204" pitchFamily="49" charset="0"/>
                <a:ea typeface="微软雅黑" panose="020B0503020204020204" pitchFamily="34" charset="-122"/>
              </a:rPr>
              <a:t>	if (regex_search(input, sm, get_email))</a:t>
            </a:r>
          </a:p>
          <a:p>
            <a:r>
              <a:rPr lang="en-GB" altLang="zh-CN" sz="2000" dirty="0">
                <a:solidFill>
                  <a:srgbClr val="000000"/>
                </a:solidFill>
                <a:latin typeface="Consolas" panose="020B0609020204030204" pitchFamily="49" charset="0"/>
                <a:ea typeface="微软雅黑" panose="020B0503020204020204" pitchFamily="34" charset="-122"/>
              </a:rPr>
              <a:t>		cout &lt;&lt; sm[0] &lt;&lt; endl;</a:t>
            </a:r>
          </a:p>
          <a:p>
            <a:r>
              <a:rPr lang="en-GB" altLang="zh-CN" sz="2000" dirty="0">
                <a:solidFill>
                  <a:srgbClr val="000000"/>
                </a:solidFill>
                <a:latin typeface="Consolas" panose="020B0609020204030204" pitchFamily="49" charset="0"/>
                <a:ea typeface="微软雅黑" panose="020B0503020204020204" pitchFamily="34" charset="-122"/>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34C3BD7-260C-4BC9-9C17-940D7F59C4D1}" type="slidenum">
              <a:rPr lang="en-US" altLang="zh-CN" smtClean="0"/>
              <a:t>58</a:t>
            </a:fld>
            <a:endParaRPr lang="en-US" altLang="zh-CN" dirty="0"/>
          </a:p>
        </p:txBody>
      </p:sp>
      <p:sp>
        <p:nvSpPr>
          <p:cNvPr id="3" name="文本框 2"/>
          <p:cNvSpPr txBox="1"/>
          <p:nvPr/>
        </p:nvSpPr>
        <p:spPr>
          <a:xfrm>
            <a:off x="561928" y="332656"/>
            <a:ext cx="8020144" cy="4093428"/>
          </a:xfrm>
          <a:prstGeom prst="rect">
            <a:avLst/>
          </a:prstGeom>
          <a:noFill/>
        </p:spPr>
        <p:txBody>
          <a:bodyPr wrap="none" rtlCol="0">
            <a:spAutoFit/>
          </a:bodyPr>
          <a:lstStyle/>
          <a:p>
            <a:r>
              <a:rPr lang="en-US" altLang="zh-CN" sz="2000" dirty="0">
                <a:solidFill>
                  <a:srgbClr val="C00000"/>
                </a:solidFill>
                <a:latin typeface="Consolas" panose="020B0609020204030204" pitchFamily="49" charset="0"/>
              </a:rPr>
              <a:t>#include </a:t>
            </a:r>
            <a:r>
              <a:rPr lang="en-US" altLang="zh-CN" sz="2000" dirty="0">
                <a:latin typeface="Consolas" panose="020B0609020204030204" pitchFamily="49" charset="0"/>
              </a:rPr>
              <a:t>&lt;iostream&gt;</a:t>
            </a:r>
          </a:p>
          <a:p>
            <a:r>
              <a:rPr lang="en-US" altLang="zh-CN" sz="2000" dirty="0">
                <a:solidFill>
                  <a:srgbClr val="C00000"/>
                </a:solidFill>
                <a:latin typeface="Consolas" panose="020B0609020204030204" pitchFamily="49" charset="0"/>
              </a:rPr>
              <a:t>#include </a:t>
            </a:r>
            <a:r>
              <a:rPr lang="en-US" altLang="zh-CN" sz="2000" dirty="0">
                <a:latin typeface="Consolas" panose="020B0609020204030204" pitchFamily="49" charset="0"/>
              </a:rPr>
              <a:t>&lt;regex&gt;</a:t>
            </a:r>
          </a:p>
          <a:p>
            <a:r>
              <a:rPr lang="en-US" altLang="zh-CN" sz="2000" dirty="0">
                <a:solidFill>
                  <a:srgbClr val="C00000"/>
                </a:solidFill>
                <a:latin typeface="Consolas" panose="020B0609020204030204" pitchFamily="49" charset="0"/>
              </a:rPr>
              <a:t>#include </a:t>
            </a:r>
            <a:r>
              <a:rPr lang="en-US" altLang="zh-CN" sz="2000" dirty="0">
                <a:latin typeface="Consolas" panose="020B0609020204030204" pitchFamily="49" charset="0"/>
              </a:rPr>
              <a:t>&lt;string&gt;</a:t>
            </a:r>
          </a:p>
          <a:p>
            <a:r>
              <a:rPr lang="en-US" altLang="zh-CN" sz="2000" dirty="0">
                <a:latin typeface="Consolas" panose="020B0609020204030204" pitchFamily="49" charset="0"/>
              </a:rPr>
              <a:t>using namespace std;</a:t>
            </a:r>
          </a:p>
          <a:p>
            <a:r>
              <a:rPr lang="en-US" altLang="zh-CN" sz="2000" dirty="0">
                <a:latin typeface="Consolas" panose="020B0609020204030204" pitchFamily="49" charset="0"/>
              </a:rPr>
              <a:t>void extract(string input);</a:t>
            </a:r>
          </a:p>
          <a:p>
            <a:r>
              <a:rPr lang="en-US" altLang="zh-CN" sz="2000" dirty="0">
                <a:latin typeface="Consolas" panose="020B0609020204030204" pitchFamily="49" charset="0"/>
              </a:rPr>
              <a:t>int main() {</a:t>
            </a:r>
          </a:p>
          <a:p>
            <a:r>
              <a:rPr lang="en-US" altLang="zh-CN" sz="2000" dirty="0">
                <a:latin typeface="Consolas" panose="020B0609020204030204" pitchFamily="49" charset="0"/>
              </a:rPr>
              <a:t>    string str(</a:t>
            </a:r>
            <a:r>
              <a:rPr lang="en-US" altLang="zh-CN" sz="2000" dirty="0">
                <a:solidFill>
                  <a:srgbClr val="C00000"/>
                </a:solidFill>
                <a:latin typeface="Consolas" panose="020B0609020204030204" pitchFamily="49" charset="0"/>
              </a:rPr>
              <a:t>"I am </a:t>
            </a:r>
            <a:r>
              <a:rPr lang="en-US" altLang="zh-CN" sz="2000" dirty="0" err="1">
                <a:solidFill>
                  <a:srgbClr val="C00000"/>
                </a:solidFill>
                <a:latin typeface="Consolas" panose="020B0609020204030204" pitchFamily="49" charset="0"/>
              </a:rPr>
              <a:t>zhangshuaishuai</a:t>
            </a:r>
            <a:r>
              <a:rPr lang="en-US" altLang="zh-CN" sz="2000" dirty="0">
                <a:solidFill>
                  <a:srgbClr val="C00000"/>
                </a:solidFill>
                <a:latin typeface="Consolas" panose="020B0609020204030204" pitchFamily="49" charset="0"/>
              </a:rPr>
              <a:t>. \</a:t>
            </a:r>
          </a:p>
          <a:p>
            <a:r>
              <a:rPr lang="en-US" altLang="zh-CN" sz="2000" dirty="0">
                <a:solidFill>
                  <a:srgbClr val="C00000"/>
                </a:solidFill>
                <a:latin typeface="Consolas" panose="020B0609020204030204" pitchFamily="49" charset="0"/>
              </a:rPr>
              <a:t>		I was born on 2000.10.2. \</a:t>
            </a:r>
          </a:p>
          <a:p>
            <a:r>
              <a:rPr lang="en-US" altLang="zh-CN" sz="2000" dirty="0">
                <a:solidFill>
                  <a:srgbClr val="C00000"/>
                </a:solidFill>
                <a:latin typeface="Consolas" panose="020B0609020204030204" pitchFamily="49" charset="0"/>
              </a:rPr>
              <a:t>		My phone number is 18866667777 and you can also \</a:t>
            </a:r>
          </a:p>
          <a:p>
            <a:r>
              <a:rPr lang="en-US" altLang="zh-CN" sz="2000" dirty="0">
                <a:solidFill>
                  <a:srgbClr val="C00000"/>
                </a:solidFill>
                <a:latin typeface="Consolas" panose="020B0609020204030204" pitchFamily="49" charset="0"/>
              </a:rPr>
              <a:t>		reach me by my email: zhangss@tsinghua.edu.cn"</a:t>
            </a:r>
            <a:r>
              <a:rPr lang="en-US" altLang="zh-CN" sz="2000" dirty="0">
                <a:latin typeface="Consolas" panose="020B0609020204030204" pitchFamily="49" charset="0"/>
              </a:rPr>
              <a:t>);</a:t>
            </a:r>
          </a:p>
          <a:p>
            <a:r>
              <a:rPr lang="en-US" altLang="zh-CN" sz="2000" dirty="0">
                <a:latin typeface="Consolas" panose="020B0609020204030204" pitchFamily="49" charset="0"/>
              </a:rPr>
              <a:t>    extract(str);</a:t>
            </a:r>
          </a:p>
          <a:p>
            <a:r>
              <a:rPr lang="en-US" altLang="zh-CN" sz="2000" dirty="0">
                <a:latin typeface="Consolas" panose="020B0609020204030204" pitchFamily="49" charset="0"/>
              </a:rPr>
              <a:t>    return 0;</a:t>
            </a:r>
          </a:p>
          <a:p>
            <a:r>
              <a:rPr lang="en-US"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4" name="文本框 3"/>
          <p:cNvSpPr txBox="1"/>
          <p:nvPr/>
        </p:nvSpPr>
        <p:spPr>
          <a:xfrm>
            <a:off x="1187624" y="4725144"/>
            <a:ext cx="902811" cy="523220"/>
          </a:xfrm>
          <a:prstGeom prst="rect">
            <a:avLst/>
          </a:prstGeom>
          <a:noFill/>
        </p:spPr>
        <p:txBody>
          <a:bodyPr wrap="none" rtlCol="0">
            <a:spAutoFit/>
          </a:bodyPr>
          <a:lstStyle/>
          <a:p>
            <a:r>
              <a:rPr lang="zh-CN" altLang="en-US" sz="2800" b="1" dirty="0"/>
              <a:t>輸出</a:t>
            </a:r>
          </a:p>
        </p:txBody>
      </p:sp>
      <p:sp>
        <p:nvSpPr>
          <p:cNvPr id="5" name="文本框 4"/>
          <p:cNvSpPr txBox="1"/>
          <p:nvPr/>
        </p:nvSpPr>
        <p:spPr>
          <a:xfrm>
            <a:off x="2499156" y="4657935"/>
            <a:ext cx="4145687" cy="1815882"/>
          </a:xfrm>
          <a:prstGeom prst="rect">
            <a:avLst/>
          </a:prstGeom>
          <a:noFill/>
        </p:spPr>
        <p:txBody>
          <a:bodyPr wrap="none" rtlCol="0">
            <a:spAutoFit/>
          </a:bodyPr>
          <a:lstStyle/>
          <a:p>
            <a:r>
              <a:rPr lang="en-US" altLang="zh-CN" sz="2800" b="1" dirty="0" err="1"/>
              <a:t>zhangshuaishuai</a:t>
            </a:r>
            <a:endParaRPr lang="en-US" altLang="zh-CN" sz="2800" b="1" dirty="0"/>
          </a:p>
          <a:p>
            <a:r>
              <a:rPr lang="en-US" altLang="zh-CN" sz="2800" b="1" dirty="0"/>
              <a:t>2000.10.2</a:t>
            </a:r>
          </a:p>
          <a:p>
            <a:r>
              <a:rPr lang="en-US" altLang="zh-CN" sz="2800" b="1" dirty="0"/>
              <a:t>18866667777</a:t>
            </a:r>
          </a:p>
          <a:p>
            <a:r>
              <a:rPr lang="en-US" altLang="zh-CN" sz="2800" b="1" dirty="0"/>
              <a:t>zhangss@tsinghua.edu.cn</a:t>
            </a:r>
            <a:endParaRPr lang="zh-CN" altLang="en-US" sz="28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dirty="0">
                <a:solidFill>
                  <a:srgbClr val="0070C0"/>
                </a:solidFill>
              </a:rPr>
              <a:t>結 束</a:t>
            </a:r>
            <a:endParaRPr lang="en-US" altLang="zh-CN" sz="11500"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類常用函數</a:t>
            </a:r>
          </a:p>
        </p:txBody>
      </p:sp>
      <p:sp>
        <p:nvSpPr>
          <p:cNvPr id="3" name="内容占位符 2"/>
          <p:cNvSpPr>
            <a:spLocks noGrp="1"/>
          </p:cNvSpPr>
          <p:nvPr>
            <p:ph idx="1"/>
          </p:nvPr>
        </p:nvSpPr>
        <p:spPr>
          <a:xfrm>
            <a:off x="628650" y="1628800"/>
            <a:ext cx="8191822" cy="4749029"/>
          </a:xfrm>
        </p:spPr>
        <p:txBody>
          <a:bodyPr/>
          <a:lstStyle/>
          <a:p>
            <a:r>
              <a:rPr lang="zh-CN" altLang="en-US" dirty="0"/>
              <a:t>構造方式</a:t>
            </a:r>
            <a:endParaRPr lang="en-US" altLang="zh-CN" dirty="0"/>
          </a:p>
          <a:p>
            <a:pPr lvl="1"/>
            <a:r>
              <a:rPr lang="en-US" altLang="zh-CN" sz="2000" dirty="0"/>
              <a:t>string s0(</a:t>
            </a:r>
            <a:r>
              <a:rPr lang="en-US" altLang="zh-CN" sz="2000" b="1" dirty="0">
                <a:ea typeface="幼圆" panose="02010509060101010101" charset="-122"/>
              </a:rPr>
              <a:t>"</a:t>
            </a:r>
            <a:r>
              <a:rPr lang="en-US" altLang="zh-CN" sz="2000" dirty="0"/>
              <a:t>Initial string</a:t>
            </a:r>
            <a:r>
              <a:rPr lang="en-US" altLang="zh-CN" sz="2000" b="1" dirty="0">
                <a:ea typeface="幼圆" panose="02010509060101010101" charset="-122"/>
              </a:rPr>
              <a:t>"</a:t>
            </a:r>
            <a:r>
              <a:rPr lang="en-US" altLang="zh-CN" sz="2000" dirty="0"/>
              <a:t>); </a:t>
            </a:r>
            <a:r>
              <a:rPr lang="en-US" altLang="zh-CN" sz="2000" dirty="0">
                <a:solidFill>
                  <a:schemeClr val="accent1"/>
                </a:solidFill>
              </a:rPr>
              <a:t>//</a:t>
            </a:r>
            <a:r>
              <a:rPr lang="zh-CN" altLang="en-US" sz="2000" dirty="0">
                <a:solidFill>
                  <a:schemeClr val="accent1"/>
                </a:solidFill>
              </a:rPr>
              <a:t>從</a:t>
            </a:r>
            <a:r>
              <a:rPr lang="en-US" altLang="zh-CN" sz="2000" dirty="0">
                <a:solidFill>
                  <a:schemeClr val="accent1"/>
                </a:solidFill>
              </a:rPr>
              <a:t>c</a:t>
            </a:r>
            <a:r>
              <a:rPr lang="zh-CN" altLang="en-US" sz="2000" dirty="0">
                <a:solidFill>
                  <a:schemeClr val="accent1"/>
                </a:solidFill>
              </a:rPr>
              <a:t>風格字串構造</a:t>
            </a:r>
            <a:endParaRPr lang="en-US" altLang="zh-CN" sz="2000" dirty="0">
              <a:solidFill>
                <a:schemeClr val="accent1"/>
              </a:solidFill>
            </a:endParaRPr>
          </a:p>
          <a:p>
            <a:pPr lvl="1"/>
            <a:r>
              <a:rPr lang="en-US" altLang="zh-CN" sz="2000" dirty="0"/>
              <a:t>string s1;			 </a:t>
            </a:r>
            <a:r>
              <a:rPr lang="en-US" altLang="zh-CN" sz="2000" dirty="0">
                <a:solidFill>
                  <a:schemeClr val="accent1"/>
                </a:solidFill>
              </a:rPr>
              <a:t>//</a:t>
            </a:r>
            <a:r>
              <a:rPr lang="zh-CN" altLang="en-US" sz="2000" dirty="0">
                <a:solidFill>
                  <a:schemeClr val="accent1"/>
                </a:solidFill>
              </a:rPr>
              <a:t>預設空字串</a:t>
            </a:r>
            <a:endParaRPr lang="en-US" altLang="zh-CN" sz="2000" dirty="0">
              <a:solidFill>
                <a:schemeClr val="accent1"/>
              </a:solidFill>
            </a:endParaRPr>
          </a:p>
          <a:p>
            <a:pPr lvl="1"/>
            <a:r>
              <a:rPr lang="en-US" altLang="zh-CN" sz="2000" dirty="0"/>
              <a:t>string s2(s0, 8, 3);		</a:t>
            </a:r>
            <a:r>
              <a:rPr lang="en-US" altLang="zh-CN" sz="2000" dirty="0">
                <a:solidFill>
                  <a:schemeClr val="accent1"/>
                </a:solidFill>
              </a:rPr>
              <a:t> //</a:t>
            </a:r>
            <a:r>
              <a:rPr lang="zh-CN" altLang="en-US" sz="2000" dirty="0">
                <a:solidFill>
                  <a:schemeClr val="accent1"/>
                </a:solidFill>
              </a:rPr>
              <a:t>截取：“</a:t>
            </a:r>
            <a:r>
              <a:rPr lang="en-US" altLang="zh-CN" sz="2000" dirty="0" err="1">
                <a:solidFill>
                  <a:schemeClr val="accent1"/>
                </a:solidFill>
              </a:rPr>
              <a:t>str</a:t>
            </a:r>
            <a:r>
              <a:rPr lang="zh-CN" altLang="en-US" sz="2000" dirty="0">
                <a:solidFill>
                  <a:schemeClr val="accent1"/>
                </a:solidFill>
              </a:rPr>
              <a:t>”，</a:t>
            </a:r>
            <a:r>
              <a:rPr lang="en-US" altLang="zh-CN" sz="2000" dirty="0">
                <a:solidFill>
                  <a:schemeClr val="accent1"/>
                </a:solidFill>
              </a:rPr>
              <a:t>index</a:t>
            </a:r>
            <a:r>
              <a:rPr lang="zh-CN" altLang="en-US" sz="2000" dirty="0">
                <a:solidFill>
                  <a:schemeClr val="accent1"/>
                </a:solidFill>
              </a:rPr>
              <a:t>從</a:t>
            </a:r>
            <a:r>
              <a:rPr lang="en-US" altLang="zh-CN" sz="2000" dirty="0">
                <a:solidFill>
                  <a:schemeClr val="accent1"/>
                </a:solidFill>
              </a:rPr>
              <a:t>8</a:t>
            </a:r>
            <a:r>
              <a:rPr lang="zh-CN" altLang="en-US" sz="2000" dirty="0">
                <a:solidFill>
                  <a:schemeClr val="accent1"/>
                </a:solidFill>
              </a:rPr>
              <a:t>開始，長度為</a:t>
            </a:r>
            <a:r>
              <a:rPr lang="en-US" altLang="zh-CN" sz="2000" dirty="0">
                <a:solidFill>
                  <a:schemeClr val="accent1"/>
                </a:solidFill>
              </a:rPr>
              <a:t>3</a:t>
            </a:r>
          </a:p>
          <a:p>
            <a:pPr lvl="1"/>
            <a:r>
              <a:rPr lang="en-US" altLang="zh-CN" sz="2000" dirty="0"/>
              <a:t>string s3(</a:t>
            </a:r>
            <a:r>
              <a:rPr lang="en-US" altLang="zh-CN" sz="2000" b="1" dirty="0">
                <a:ea typeface="幼圆" panose="02010509060101010101" charset="-122"/>
                <a:sym typeface="+mn-ea"/>
              </a:rPr>
              <a:t>"</a:t>
            </a:r>
            <a:r>
              <a:rPr lang="en-US" altLang="zh-CN" sz="2000" dirty="0"/>
              <a:t>Another character sequence</a:t>
            </a:r>
            <a:r>
              <a:rPr lang="en-US" altLang="zh-CN" sz="2000" b="1" dirty="0">
                <a:ea typeface="幼圆" panose="02010509060101010101" charset="-122"/>
                <a:sym typeface="+mn-ea"/>
              </a:rPr>
              <a:t>"</a:t>
            </a:r>
            <a:r>
              <a:rPr lang="en-US" altLang="zh-CN" sz="2000" dirty="0"/>
              <a:t>, 12);</a:t>
            </a:r>
            <a:br>
              <a:rPr lang="en-US" altLang="zh-CN" sz="2000" dirty="0"/>
            </a:br>
            <a:r>
              <a:rPr lang="en-US" altLang="zh-CN" sz="2000" dirty="0"/>
              <a:t>					  </a:t>
            </a:r>
            <a:r>
              <a:rPr lang="en-US" altLang="zh-CN" sz="2000" dirty="0">
                <a:solidFill>
                  <a:schemeClr val="accent1"/>
                </a:solidFill>
              </a:rPr>
              <a:t>//</a:t>
            </a:r>
            <a:r>
              <a:rPr lang="zh-CN" altLang="en-US" sz="2000" dirty="0">
                <a:solidFill>
                  <a:schemeClr val="accent1"/>
                </a:solidFill>
              </a:rPr>
              <a:t>截取：“</a:t>
            </a:r>
            <a:r>
              <a:rPr lang="en-US" altLang="zh-CN" sz="2000" dirty="0">
                <a:solidFill>
                  <a:schemeClr val="accent1"/>
                </a:solidFill>
              </a:rPr>
              <a:t>Another char</a:t>
            </a:r>
            <a:r>
              <a:rPr lang="zh-CN" altLang="en-US" dirty="0">
                <a:solidFill>
                  <a:schemeClr val="accent1"/>
                </a:solidFill>
              </a:rPr>
              <a:t>”</a:t>
            </a:r>
            <a:endParaRPr lang="en-US" altLang="zh-CN" dirty="0">
              <a:solidFill>
                <a:schemeClr val="accent1"/>
              </a:solidFill>
            </a:endParaRPr>
          </a:p>
          <a:p>
            <a:pPr lvl="1"/>
            <a:r>
              <a:rPr lang="en-US" altLang="zh-CN" sz="2000" dirty="0"/>
              <a:t>string s4(10, 'x');		 </a:t>
            </a:r>
            <a:r>
              <a:rPr lang="en-US" altLang="zh-CN" sz="2000" dirty="0">
                <a:solidFill>
                  <a:schemeClr val="accent1"/>
                </a:solidFill>
              </a:rPr>
              <a:t>//</a:t>
            </a:r>
            <a:r>
              <a:rPr lang="zh-CN" altLang="en-US" sz="2000" dirty="0">
                <a:solidFill>
                  <a:schemeClr val="accent1"/>
                </a:solidFill>
              </a:rPr>
              <a:t>複製字元：</a:t>
            </a:r>
            <a:r>
              <a:rPr lang="en-US" altLang="zh-CN" sz="2000" dirty="0" err="1">
                <a:solidFill>
                  <a:schemeClr val="accent1"/>
                </a:solidFill>
              </a:rPr>
              <a:t>xxxxxxxxxx</a:t>
            </a:r>
            <a:endParaRPr lang="en-US" altLang="zh-CN" sz="2000" dirty="0">
              <a:solidFill>
                <a:schemeClr val="accent1"/>
              </a:solidFill>
            </a:endParaRPr>
          </a:p>
          <a:p>
            <a:pPr lvl="1"/>
            <a:r>
              <a:rPr lang="en-US" altLang="zh-CN" sz="2000" dirty="0"/>
              <a:t>string s5(s0.begin(), s0.begin()+7);</a:t>
            </a:r>
            <a:br>
              <a:rPr lang="en-US" altLang="zh-CN" sz="2000" dirty="0"/>
            </a:br>
            <a:r>
              <a:rPr lang="en-US" altLang="zh-CN" sz="2000" dirty="0"/>
              <a:t>					 </a:t>
            </a:r>
            <a:r>
              <a:rPr lang="en-US" altLang="zh-CN" sz="2000" dirty="0">
                <a:solidFill>
                  <a:schemeClr val="accent1"/>
                </a:solidFill>
              </a:rPr>
              <a:t>//</a:t>
            </a:r>
            <a:r>
              <a:rPr lang="zh-CN" altLang="en-US" sz="2000" dirty="0">
                <a:solidFill>
                  <a:schemeClr val="accent1"/>
                </a:solidFill>
              </a:rPr>
              <a:t>複製截取</a:t>
            </a:r>
            <a:r>
              <a:rPr lang="en-US" altLang="zh-CN" sz="2000" dirty="0">
                <a:solidFill>
                  <a:schemeClr val="accent1"/>
                </a:solidFill>
              </a:rPr>
              <a:t>: Initial</a:t>
            </a:r>
          </a:p>
          <a:p>
            <a:pPr lvl="1"/>
            <a:endParaRPr lang="en-US" altLang="zh-CN" sz="2000" dirty="0"/>
          </a:p>
          <a:p>
            <a:r>
              <a:rPr lang="zh-CN" altLang="en-US" dirty="0"/>
              <a:t>轉換為</a:t>
            </a:r>
            <a:r>
              <a:rPr lang="en-US" altLang="zh-CN" dirty="0"/>
              <a:t>c</a:t>
            </a:r>
            <a:r>
              <a:rPr lang="zh-CN" altLang="en-US" dirty="0"/>
              <a:t>風格字串</a:t>
            </a:r>
            <a:endParaRPr lang="en-US" altLang="zh-CN" dirty="0"/>
          </a:p>
          <a:p>
            <a:pPr lvl="1"/>
            <a:r>
              <a:rPr lang="en-US" altLang="zh-CN" sz="2000" dirty="0" err="1"/>
              <a:t>str.c_str</a:t>
            </a:r>
            <a:r>
              <a:rPr lang="en-US" altLang="zh-CN" sz="2000" dirty="0"/>
              <a:t>() </a:t>
            </a:r>
            <a:r>
              <a:rPr lang="en-US" altLang="zh-CN" sz="2000" dirty="0">
                <a:solidFill>
                  <a:schemeClr val="accent1"/>
                </a:solidFill>
              </a:rPr>
              <a:t>//</a:t>
            </a:r>
            <a:r>
              <a:rPr lang="zh-CN" altLang="en-US" sz="2000" dirty="0">
                <a:solidFill>
                  <a:schemeClr val="accent1"/>
                </a:solidFill>
              </a:rPr>
              <a:t>注意返回值為</a:t>
            </a:r>
            <a:r>
              <a:rPr lang="zh-CN" altLang="en-US" sz="2000" dirty="0">
                <a:solidFill>
                  <a:srgbClr val="FF0000"/>
                </a:solidFill>
              </a:rPr>
              <a:t>常量字元指標</a:t>
            </a:r>
            <a:r>
              <a:rPr lang="en-US" altLang="zh-CN" sz="2000" dirty="0">
                <a:solidFill>
                  <a:srgbClr val="FF0000"/>
                </a:solidFill>
              </a:rPr>
              <a:t>(const char*)</a:t>
            </a:r>
            <a:r>
              <a:rPr lang="zh-CN" altLang="en-US" sz="2000" dirty="0">
                <a:solidFill>
                  <a:schemeClr val="accent1"/>
                </a:solidFill>
              </a:rPr>
              <a:t>，不能修改</a:t>
            </a:r>
            <a:endParaRPr lang="en-US" altLang="zh-CN" sz="2000" dirty="0">
              <a:solidFill>
                <a:schemeClr val="accent1"/>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a:t>
            </a:fld>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315416"/>
            <a:ext cx="7886700" cy="1325563"/>
          </a:xfrm>
        </p:spPr>
        <p:txBody>
          <a:bodyPr/>
          <a:lstStyle/>
          <a:p>
            <a:r>
              <a:rPr lang="zh-CN" altLang="en-US" dirty="0"/>
              <a:t>字元簇（自學）</a:t>
            </a:r>
            <a:endParaRPr kumimoji="1" lang="zh-CN" altLang="en-US" dirty="0"/>
          </a:p>
        </p:txBody>
      </p:sp>
      <p:sp>
        <p:nvSpPr>
          <p:cNvPr id="3" name="内容占位符 2"/>
          <p:cNvSpPr>
            <a:spLocks noGrp="1"/>
          </p:cNvSpPr>
          <p:nvPr>
            <p:ph idx="1"/>
          </p:nvPr>
        </p:nvSpPr>
        <p:spPr>
          <a:xfrm>
            <a:off x="98959" y="620688"/>
            <a:ext cx="9045041" cy="4749029"/>
          </a:xfrm>
        </p:spPr>
        <p:txBody>
          <a:bodyPr/>
          <a:lstStyle/>
          <a:p>
            <a:r>
              <a:rPr lang="zh-CN" altLang="en-US" dirty="0"/>
              <a:t>轉義字元</a:t>
            </a:r>
            <a:endParaRPr lang="en-US" altLang="zh-CN" dirty="0"/>
          </a:p>
          <a:p>
            <a:pPr lvl="1"/>
            <a:r>
              <a:rPr lang="en-US" altLang="zh-CN" dirty="0"/>
              <a:t>\n</a:t>
            </a:r>
            <a:r>
              <a:rPr lang="zh-CN" altLang="en-US" dirty="0"/>
              <a:t>表示換行、</a:t>
            </a:r>
            <a:r>
              <a:rPr lang="en-US" altLang="zh-CN" dirty="0"/>
              <a:t>\t</a:t>
            </a:r>
            <a:r>
              <a:rPr lang="zh-CN" altLang="en-US" dirty="0"/>
              <a:t>表示定位字元</a:t>
            </a:r>
            <a:endParaRPr lang="en-US" altLang="zh-CN" dirty="0"/>
          </a:p>
          <a:p>
            <a:r>
              <a:rPr lang="zh-CN" altLang="en-US" dirty="0"/>
              <a:t>範圍取反</a:t>
            </a:r>
            <a:endParaRPr lang="en-US" altLang="zh-CN" dirty="0"/>
          </a:p>
          <a:p>
            <a:pPr lvl="1"/>
            <a:r>
              <a:rPr lang="en-US" altLang="zh-CN" dirty="0"/>
              <a:t>[^a-z]:</a:t>
            </a:r>
            <a:r>
              <a:rPr lang="zh-CN" altLang="en-US" dirty="0"/>
              <a:t> 匹配所有非小寫字母的單個字元</a:t>
            </a:r>
            <a:endParaRPr lang="en-US" altLang="zh-CN" dirty="0"/>
          </a:p>
          <a:p>
            <a:pPr lvl="1"/>
            <a:r>
              <a:rPr lang="en-US" altLang="zh-CN" dirty="0"/>
              <a:t>[^c]</a:t>
            </a:r>
            <a:r>
              <a:rPr lang="en-US" altLang="zh-CN" dirty="0" err="1"/>
              <a:t>ar</a:t>
            </a:r>
            <a:r>
              <a:rPr lang="en-US" altLang="zh-CN" dirty="0"/>
              <a:t>:</a:t>
            </a:r>
            <a:r>
              <a:rPr lang="zh-CN" altLang="en-US" dirty="0"/>
              <a:t> </a:t>
            </a:r>
            <a:r>
              <a:rPr lang="en-US" altLang="zh-CN" dirty="0"/>
              <a:t>The car </a:t>
            </a:r>
            <a:r>
              <a:rPr lang="en-US" altLang="zh-CN" b="1" dirty="0">
                <a:solidFill>
                  <a:srgbClr val="0070C0"/>
                </a:solidFill>
              </a:rPr>
              <a:t>par</a:t>
            </a:r>
            <a:r>
              <a:rPr lang="en-US" altLang="zh-CN" dirty="0"/>
              <a:t>ked in the </a:t>
            </a:r>
            <a:r>
              <a:rPr lang="en-US" altLang="zh-CN" b="1" dirty="0">
                <a:solidFill>
                  <a:srgbClr val="0070C0"/>
                </a:solidFill>
              </a:rPr>
              <a:t>gar</a:t>
            </a:r>
            <a:r>
              <a:rPr lang="en-US" altLang="zh-CN" dirty="0"/>
              <a:t>age.</a:t>
            </a:r>
          </a:p>
          <a:p>
            <a:pPr lvl="1"/>
            <a:r>
              <a:rPr lang="en-US" altLang="zh-CN" dirty="0"/>
              <a:t>^[^0-9][0-9]$:</a:t>
            </a:r>
            <a:r>
              <a:rPr lang="zh-CN" altLang="en-US" dirty="0"/>
              <a:t> 匹配長度為</a:t>
            </a:r>
            <a:r>
              <a:rPr lang="en-US" altLang="zh-CN" dirty="0"/>
              <a:t>2</a:t>
            </a:r>
            <a:r>
              <a:rPr lang="zh-CN" altLang="en-US" dirty="0"/>
              <a:t>的內容，且第一個不為數位，第二個為數位</a:t>
            </a:r>
            <a:endParaRPr lang="en-US" altLang="zh-CN" dirty="0"/>
          </a:p>
          <a:p>
            <a:r>
              <a:rPr lang="zh-CN" altLang="en-US" dirty="0"/>
              <a:t>特殊字元</a:t>
            </a:r>
            <a:endParaRPr lang="en-US" altLang="zh-CN" dirty="0"/>
          </a:p>
          <a:p>
            <a:pPr lvl="1"/>
            <a:r>
              <a:rPr lang="en-US" altLang="zh-CN" dirty="0"/>
              <a:t>\D</a:t>
            </a:r>
            <a:r>
              <a:rPr lang="zh-CN" altLang="en-US" dirty="0"/>
              <a:t> 等價</a:t>
            </a:r>
            <a:r>
              <a:rPr lang="en-US" altLang="zh-CN" dirty="0"/>
              <a:t>[^0-9]</a:t>
            </a:r>
            <a:r>
              <a:rPr lang="zh-CN" altLang="en-US" dirty="0"/>
              <a:t>，匹配所有單個非數字</a:t>
            </a:r>
            <a:endParaRPr lang="en-US" altLang="zh-CN" dirty="0"/>
          </a:p>
          <a:p>
            <a:pPr lvl="1"/>
            <a:r>
              <a:rPr lang="en-US" altLang="zh-CN" dirty="0"/>
              <a:t>\s </a:t>
            </a:r>
            <a:r>
              <a:rPr lang="zh-CN" altLang="en-US" dirty="0"/>
              <a:t>匹配所有空白字元，如</a:t>
            </a:r>
            <a:r>
              <a:rPr lang="en-US" altLang="zh-CN" dirty="0"/>
              <a:t>\t,\n</a:t>
            </a:r>
          </a:p>
          <a:p>
            <a:pPr lvl="1"/>
            <a:r>
              <a:rPr lang="en-US" altLang="zh-CN" dirty="0"/>
              <a:t>\S </a:t>
            </a:r>
            <a:r>
              <a:rPr lang="zh-CN" altLang="en-US" dirty="0"/>
              <a:t>匹配所有非空白字元</a:t>
            </a:r>
            <a:endParaRPr lang="en-US" altLang="zh-CN" dirty="0"/>
          </a:p>
          <a:p>
            <a:pPr lvl="1"/>
            <a:r>
              <a:rPr lang="en-US" altLang="zh-CN" dirty="0"/>
              <a:t>\W </a:t>
            </a:r>
            <a:r>
              <a:rPr lang="zh-CN" altLang="en-US" dirty="0"/>
              <a:t>匹配非字母、數位、底線，等價</a:t>
            </a:r>
            <a:r>
              <a:rPr lang="en-US" altLang="zh-CN" dirty="0"/>
              <a:t>[^a-zA-Z0-9_]</a:t>
            </a:r>
          </a:p>
          <a:p>
            <a:pPr lvl="1"/>
            <a:r>
              <a:rPr lang="en-US" altLang="zh-CN" dirty="0"/>
              <a:t>^</a:t>
            </a:r>
            <a:r>
              <a:rPr lang="zh-CN" altLang="en-US" dirty="0"/>
              <a:t>代表字串開頭，</a:t>
            </a:r>
            <a:r>
              <a:rPr lang="en-US" altLang="zh-CN" dirty="0"/>
              <a:t>$</a:t>
            </a:r>
            <a:r>
              <a:rPr lang="zh-CN" altLang="en-US" dirty="0"/>
              <a:t>代表字串結尾</a:t>
            </a:r>
            <a:endParaRPr lang="en-US" altLang="zh-CN" dirty="0"/>
          </a:p>
          <a:p>
            <a:pPr lvl="2"/>
            <a:r>
              <a:rPr lang="zh-CN" altLang="en-US" sz="2400" dirty="0"/>
              <a:t>如：</a:t>
            </a:r>
            <a:r>
              <a:rPr lang="en-US" altLang="zh-CN" sz="2400" dirty="0"/>
              <a:t>^\t</a:t>
            </a:r>
            <a:r>
              <a:rPr lang="zh-CN" altLang="en-US" sz="2400" dirty="0"/>
              <a:t>只能匹配到以定位字元開頭的內容</a:t>
            </a:r>
            <a:endParaRPr lang="en-US" altLang="zh-CN" sz="2400" dirty="0"/>
          </a:p>
          <a:p>
            <a:pPr lvl="2"/>
            <a:r>
              <a:rPr lang="zh-CN" altLang="en-US" sz="2400" dirty="0"/>
              <a:t>如：</a:t>
            </a:r>
            <a:r>
              <a:rPr lang="en-US" altLang="zh-CN" sz="2400" dirty="0"/>
              <a:t>^bucket$</a:t>
            </a:r>
            <a:r>
              <a:rPr lang="zh-CN" altLang="en-US" sz="2400" dirty="0"/>
              <a:t>只能匹配到只含</a:t>
            </a:r>
            <a:r>
              <a:rPr lang="en-US" altLang="zh-CN" sz="2400" dirty="0"/>
              <a:t>bucket</a:t>
            </a:r>
            <a:r>
              <a:rPr lang="zh-CN" altLang="en-US" sz="2400" dirty="0"/>
              <a:t>的內容</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60</a:t>
            </a:fld>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重複模式（自學）</a:t>
            </a:r>
          </a:p>
        </p:txBody>
      </p:sp>
      <p:sp>
        <p:nvSpPr>
          <p:cNvPr id="3" name="内容占位符 2"/>
          <p:cNvSpPr>
            <a:spLocks noGrp="1"/>
          </p:cNvSpPr>
          <p:nvPr>
            <p:ph idx="1"/>
          </p:nvPr>
        </p:nvSpPr>
        <p:spPr>
          <a:xfrm>
            <a:off x="633880" y="1439865"/>
            <a:ext cx="8510120" cy="4968552"/>
          </a:xfrm>
        </p:spPr>
        <p:txBody>
          <a:bodyPr/>
          <a:lstStyle/>
          <a:p>
            <a:r>
              <a:rPr lang="en-US" altLang="zh-CN" dirty="0"/>
              <a:t>x{</a:t>
            </a:r>
            <a:r>
              <a:rPr lang="en-US" altLang="zh-CN" dirty="0" err="1"/>
              <a:t>n,m</a:t>
            </a:r>
            <a:r>
              <a:rPr lang="en-US" altLang="zh-CN" dirty="0"/>
              <a:t>}</a:t>
            </a:r>
            <a:r>
              <a:rPr lang="zh-CN" altLang="en-US" dirty="0"/>
              <a:t>代表前面內容出現次數重複</a:t>
            </a:r>
            <a:r>
              <a:rPr lang="en-US" altLang="zh-CN" dirty="0" err="1"/>
              <a:t>n~m</a:t>
            </a:r>
            <a:r>
              <a:rPr lang="zh-CN" altLang="en-US" dirty="0"/>
              <a:t>次，可擴展到字元簇</a:t>
            </a:r>
            <a:endParaRPr lang="en-US" altLang="zh-CN" dirty="0"/>
          </a:p>
          <a:p>
            <a:pPr lvl="1"/>
            <a:r>
              <a:rPr lang="en-US" altLang="zh-CN" dirty="0"/>
              <a:t>[a-z]{5,12} </a:t>
            </a:r>
            <a:r>
              <a:rPr lang="zh-CN" altLang="en-US" dirty="0"/>
              <a:t>代表為長度為</a:t>
            </a:r>
            <a:r>
              <a:rPr lang="en-US" altLang="zh-CN" dirty="0"/>
              <a:t>5~12</a:t>
            </a:r>
            <a:r>
              <a:rPr lang="zh-CN" altLang="en-US" dirty="0"/>
              <a:t>的英文字母組合</a:t>
            </a:r>
            <a:endParaRPr lang="en-US" altLang="zh-CN" dirty="0"/>
          </a:p>
          <a:p>
            <a:pPr lvl="1"/>
            <a:r>
              <a:rPr lang="en-US" altLang="zh-CN" dirty="0"/>
              <a:t>.{5} </a:t>
            </a:r>
            <a:r>
              <a:rPr lang="zh-CN" altLang="en-US" dirty="0"/>
              <a:t>所有長度為</a:t>
            </a:r>
            <a:r>
              <a:rPr lang="en-US" altLang="zh-CN" dirty="0"/>
              <a:t>5</a:t>
            </a:r>
            <a:r>
              <a:rPr lang="zh-CN" altLang="en-US" dirty="0"/>
              <a:t>的字元</a:t>
            </a:r>
            <a:endParaRPr lang="en-US" altLang="zh-CN" dirty="0"/>
          </a:p>
          <a:p>
            <a:pPr lvl="1"/>
            <a:endParaRPr lang="en-US" altLang="zh-CN" dirty="0"/>
          </a:p>
          <a:p>
            <a:r>
              <a:rPr lang="zh-CN" altLang="en-US" dirty="0"/>
              <a:t>特殊字元</a:t>
            </a:r>
            <a:endParaRPr lang="en-US" altLang="zh-CN" dirty="0"/>
          </a:p>
          <a:p>
            <a:pPr lvl="1"/>
            <a:r>
              <a:rPr lang="en-US" altLang="zh-CN" dirty="0"/>
              <a:t>? </a:t>
            </a:r>
            <a:r>
              <a:rPr lang="zh-CN" altLang="en-US" dirty="0"/>
              <a:t>出現</a:t>
            </a:r>
            <a:r>
              <a:rPr lang="en-US" altLang="zh-CN" dirty="0"/>
              <a:t>0</a:t>
            </a:r>
            <a:r>
              <a:rPr lang="zh-CN" altLang="en-US" dirty="0"/>
              <a:t>次或</a:t>
            </a:r>
            <a:r>
              <a:rPr lang="en-US" altLang="zh-CN" dirty="0"/>
              <a:t>1</a:t>
            </a:r>
            <a:r>
              <a:rPr lang="zh-CN" altLang="en-US" dirty="0"/>
              <a:t>次</a:t>
            </a:r>
            <a:endParaRPr lang="en-US" altLang="zh-CN" dirty="0"/>
          </a:p>
          <a:p>
            <a:pPr lvl="2"/>
            <a:r>
              <a:rPr lang="en-US" altLang="zh-CN" dirty="0"/>
              <a:t>[T]?he:</a:t>
            </a:r>
            <a:r>
              <a:rPr lang="zh-CN" altLang="en-US" dirty="0"/>
              <a:t> </a:t>
            </a:r>
            <a:r>
              <a:rPr lang="en-US" altLang="zh-CN" b="1" dirty="0">
                <a:solidFill>
                  <a:srgbClr val="0070C0"/>
                </a:solidFill>
              </a:rPr>
              <a:t>The</a:t>
            </a:r>
            <a:r>
              <a:rPr lang="en-US" altLang="zh-CN" dirty="0"/>
              <a:t> car parked in t</a:t>
            </a:r>
            <a:r>
              <a:rPr lang="en-US" altLang="zh-CN" b="1" dirty="0">
                <a:solidFill>
                  <a:srgbClr val="0070C0"/>
                </a:solidFill>
              </a:rPr>
              <a:t>he</a:t>
            </a:r>
            <a:r>
              <a:rPr lang="en-US" altLang="zh-CN" dirty="0"/>
              <a:t> garage.</a:t>
            </a:r>
          </a:p>
          <a:p>
            <a:pPr lvl="1"/>
            <a:r>
              <a:rPr lang="en-US" altLang="zh-CN" dirty="0"/>
              <a:t>+</a:t>
            </a:r>
            <a:r>
              <a:rPr lang="zh-CN" altLang="en-US" dirty="0"/>
              <a:t> 至少連續出現</a:t>
            </a:r>
            <a:r>
              <a:rPr lang="en-US" altLang="zh-CN" dirty="0"/>
              <a:t>1</a:t>
            </a:r>
            <a:r>
              <a:rPr lang="zh-CN" altLang="en-US" dirty="0"/>
              <a:t>次及以上</a:t>
            </a:r>
            <a:endParaRPr lang="en-US" altLang="zh-CN" dirty="0"/>
          </a:p>
          <a:p>
            <a:pPr lvl="2"/>
            <a:r>
              <a:rPr lang="en-US" altLang="zh-CN" dirty="0" err="1"/>
              <a:t>c.+e</a:t>
            </a:r>
            <a:r>
              <a:rPr lang="en-US" altLang="zh-CN" dirty="0"/>
              <a:t>:</a:t>
            </a:r>
            <a:r>
              <a:rPr lang="zh-CN" altLang="en-US" dirty="0"/>
              <a:t> </a:t>
            </a:r>
            <a:r>
              <a:rPr lang="en-US" altLang="zh-CN" dirty="0"/>
              <a:t>The </a:t>
            </a:r>
            <a:r>
              <a:rPr lang="en-US" altLang="zh-CN" b="1" dirty="0">
                <a:solidFill>
                  <a:srgbClr val="0070C0"/>
                </a:solidFill>
              </a:rPr>
              <a:t>car parked in the garage</a:t>
            </a:r>
            <a:r>
              <a:rPr lang="en-US" altLang="zh-CN" dirty="0"/>
              <a:t>.</a:t>
            </a:r>
          </a:p>
          <a:p>
            <a:pPr lvl="1"/>
            <a:r>
              <a:rPr lang="en-US" altLang="zh-CN" dirty="0"/>
              <a:t>* </a:t>
            </a:r>
            <a:r>
              <a:rPr lang="zh-CN" altLang="en-US" dirty="0"/>
              <a:t>至少連續出現</a:t>
            </a:r>
            <a:r>
              <a:rPr lang="en-US" altLang="zh-CN" dirty="0"/>
              <a:t>0</a:t>
            </a:r>
            <a:r>
              <a:rPr lang="zh-CN" altLang="en-US" dirty="0"/>
              <a:t>次及以上</a:t>
            </a:r>
            <a:endParaRPr lang="en-US" altLang="zh-CN" dirty="0"/>
          </a:p>
          <a:p>
            <a:pPr lvl="2"/>
            <a:r>
              <a:rPr lang="en-US" altLang="zh-CN" dirty="0"/>
              <a:t>[a-z]</a:t>
            </a:r>
            <a:r>
              <a:rPr lang="zh-CN" altLang="en-US" dirty="0"/>
              <a:t>*</a:t>
            </a:r>
            <a:r>
              <a:rPr lang="en-US" altLang="zh-CN" dirty="0"/>
              <a:t>:</a:t>
            </a:r>
            <a:r>
              <a:rPr lang="zh-CN" altLang="en-US" dirty="0"/>
              <a:t> </a:t>
            </a:r>
            <a:r>
              <a:rPr lang="en-US" altLang="zh-CN" dirty="0"/>
              <a:t>T</a:t>
            </a:r>
            <a:r>
              <a:rPr lang="en-US" altLang="zh-CN" b="1" dirty="0">
                <a:solidFill>
                  <a:srgbClr val="0070C0"/>
                </a:solidFill>
              </a:rPr>
              <a:t>he car parked in the garage</a:t>
            </a:r>
            <a:r>
              <a:rPr lang="en-US" altLang="zh-CN" dirty="0"/>
              <a:t>.</a:t>
            </a:r>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61</a:t>
            </a:fld>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或連接子（自學）</a:t>
            </a:r>
          </a:p>
        </p:txBody>
      </p:sp>
      <p:sp>
        <p:nvSpPr>
          <p:cNvPr id="3" name="内容占位符 2"/>
          <p:cNvSpPr>
            <a:spLocks noGrp="1"/>
          </p:cNvSpPr>
          <p:nvPr>
            <p:ph idx="1"/>
          </p:nvPr>
        </p:nvSpPr>
        <p:spPr/>
        <p:txBody>
          <a:bodyPr/>
          <a:lstStyle/>
          <a:p>
            <a:r>
              <a:rPr lang="zh-CN" altLang="en-US" dirty="0"/>
              <a:t>匹配模式可以使用</a:t>
            </a:r>
            <a:r>
              <a:rPr lang="en-US" altLang="zh-CN" dirty="0"/>
              <a:t>'|'</a:t>
            </a:r>
            <a:r>
              <a:rPr lang="zh-CN" altLang="en-US" dirty="0"/>
              <a:t>進行連接</a:t>
            </a:r>
            <a:endParaRPr lang="en-US" altLang="zh-CN" dirty="0"/>
          </a:p>
          <a:p>
            <a:pPr lvl="1"/>
            <a:r>
              <a:rPr lang="fr-FR" altLang="zh-CN" dirty="0"/>
              <a:t>(Chapter|Section) [1-9][0-9]</a:t>
            </a:r>
            <a:r>
              <a:rPr lang="en-US" altLang="zh-CN" dirty="0"/>
              <a:t>?</a:t>
            </a:r>
            <a:endParaRPr lang="fr-FR" altLang="zh-CN" dirty="0"/>
          </a:p>
          <a:p>
            <a:pPr marL="457200" lvl="1" indent="0">
              <a:buNone/>
            </a:pPr>
            <a:r>
              <a:rPr lang="fr-FR" altLang="zh-CN" dirty="0"/>
              <a:t>	</a:t>
            </a:r>
            <a:r>
              <a:rPr lang="zh-CN" altLang="en-US" dirty="0"/>
              <a:t>可以匹配</a:t>
            </a:r>
            <a:r>
              <a:rPr lang="en-US" altLang="zh-CN" dirty="0"/>
              <a:t>Chapter 1</a:t>
            </a:r>
            <a:r>
              <a:rPr lang="zh-CN" altLang="en-US" dirty="0"/>
              <a:t>、</a:t>
            </a:r>
            <a:r>
              <a:rPr lang="en-US" altLang="zh-CN" dirty="0"/>
              <a:t>Section 10</a:t>
            </a:r>
            <a:r>
              <a:rPr lang="zh-CN" altLang="en-US" dirty="0"/>
              <a:t>等</a:t>
            </a:r>
            <a:endParaRPr lang="fr-FR" altLang="zh-CN" dirty="0"/>
          </a:p>
          <a:p>
            <a:pPr lvl="1"/>
            <a:r>
              <a:rPr lang="en-US" altLang="zh-CN" dirty="0"/>
              <a:t>0\d{2}-\d{8}|0\d{3}-\d{7}</a:t>
            </a:r>
          </a:p>
          <a:p>
            <a:pPr marL="457200" lvl="1" indent="0">
              <a:buNone/>
            </a:pPr>
            <a:r>
              <a:rPr lang="en-US" altLang="zh-CN" dirty="0"/>
              <a:t>	</a:t>
            </a:r>
            <a:r>
              <a:rPr lang="zh-CN" altLang="en-US" dirty="0"/>
              <a:t>可以匹配</a:t>
            </a:r>
            <a:r>
              <a:rPr lang="en-US" altLang="zh-CN" dirty="0"/>
              <a:t>010-12345678</a:t>
            </a:r>
            <a:r>
              <a:rPr lang="zh-CN" altLang="en-US" dirty="0"/>
              <a:t>、</a:t>
            </a:r>
            <a:r>
              <a:rPr lang="en-US" altLang="zh-CN" dirty="0"/>
              <a:t>0376-2233445</a:t>
            </a:r>
          </a:p>
          <a:p>
            <a:pPr lvl="1"/>
            <a:r>
              <a:rPr lang="en-US" altLang="zh-CN" dirty="0"/>
              <a:t>(</a:t>
            </a:r>
            <a:r>
              <a:rPr lang="en-US" altLang="zh-CN" dirty="0" err="1"/>
              <a:t>c|g|p</a:t>
            </a:r>
            <a:r>
              <a:rPr lang="en-US" altLang="zh-CN" dirty="0"/>
              <a:t>)</a:t>
            </a:r>
            <a:r>
              <a:rPr lang="en-US" altLang="zh-CN" dirty="0" err="1"/>
              <a:t>ar</a:t>
            </a:r>
            <a:r>
              <a:rPr lang="en-US" altLang="zh-CN" dirty="0"/>
              <a:t>:</a:t>
            </a:r>
            <a:r>
              <a:rPr lang="zh-CN" altLang="en-US" dirty="0"/>
              <a:t> </a:t>
            </a:r>
            <a:r>
              <a:rPr lang="en-US" altLang="zh-CN" dirty="0"/>
              <a:t>The </a:t>
            </a:r>
            <a:r>
              <a:rPr lang="en-US" altLang="zh-CN" b="1" dirty="0">
                <a:solidFill>
                  <a:srgbClr val="0070C0"/>
                </a:solidFill>
              </a:rPr>
              <a:t>car</a:t>
            </a:r>
            <a:r>
              <a:rPr lang="en-US" altLang="zh-CN" dirty="0"/>
              <a:t> </a:t>
            </a:r>
            <a:r>
              <a:rPr lang="en-US" altLang="zh-CN" b="1" dirty="0">
                <a:solidFill>
                  <a:srgbClr val="0070C0"/>
                </a:solidFill>
              </a:rPr>
              <a:t>par</a:t>
            </a:r>
            <a:r>
              <a:rPr lang="en-US" altLang="zh-CN" dirty="0"/>
              <a:t>ked in the </a:t>
            </a:r>
            <a:r>
              <a:rPr lang="en-US" altLang="zh-CN" b="1" dirty="0">
                <a:solidFill>
                  <a:srgbClr val="0070C0"/>
                </a:solidFill>
              </a:rPr>
              <a:t>gar</a:t>
            </a:r>
            <a:r>
              <a:rPr lang="en-US" altLang="zh-CN" dirty="0"/>
              <a:t>age.</a:t>
            </a:r>
          </a:p>
          <a:p>
            <a:endParaRPr lang="en-US" altLang="zh-CN" dirty="0"/>
          </a:p>
          <a:p>
            <a:r>
              <a:rPr lang="zh-CN" altLang="en-US" dirty="0"/>
              <a:t>使用</a:t>
            </a:r>
            <a:r>
              <a:rPr lang="en-US" altLang="zh-CN" dirty="0"/>
              <a:t>()</a:t>
            </a:r>
            <a:r>
              <a:rPr lang="zh-CN" altLang="en-US" dirty="0"/>
              <a:t>改變優先順序</a:t>
            </a:r>
            <a:endParaRPr lang="en-US" altLang="zh-CN" dirty="0"/>
          </a:p>
          <a:p>
            <a:pPr lvl="1"/>
            <a:r>
              <a:rPr lang="en-US" altLang="zh-CN" dirty="0" err="1"/>
              <a:t>m|food</a:t>
            </a:r>
            <a:r>
              <a:rPr lang="en-US" altLang="zh-CN" dirty="0"/>
              <a:t> </a:t>
            </a:r>
            <a:r>
              <a:rPr lang="zh-CN" altLang="en-US" dirty="0"/>
              <a:t>可以匹配 </a:t>
            </a:r>
            <a:r>
              <a:rPr lang="en-US" altLang="zh-CN" dirty="0"/>
              <a:t>m </a:t>
            </a:r>
            <a:r>
              <a:rPr lang="zh-CN" altLang="en-US" dirty="0"/>
              <a:t>或者 </a:t>
            </a:r>
            <a:r>
              <a:rPr lang="en-US" altLang="zh-CN" dirty="0"/>
              <a:t>food</a:t>
            </a:r>
          </a:p>
          <a:p>
            <a:pPr lvl="1"/>
            <a:r>
              <a:rPr lang="en-US" altLang="zh-CN" dirty="0"/>
              <a:t>(</a:t>
            </a:r>
            <a:r>
              <a:rPr lang="en-US" altLang="zh-CN" dirty="0" err="1"/>
              <a:t>m|f</a:t>
            </a:r>
            <a:r>
              <a:rPr lang="en-US" altLang="zh-CN" dirty="0"/>
              <a:t>)</a:t>
            </a:r>
            <a:r>
              <a:rPr lang="en-US" altLang="zh-CN" dirty="0" err="1"/>
              <a:t>ood</a:t>
            </a:r>
            <a:r>
              <a:rPr lang="en-US" altLang="zh-CN" dirty="0"/>
              <a:t> </a:t>
            </a:r>
            <a:r>
              <a:rPr lang="zh-CN" altLang="en-US" dirty="0"/>
              <a:t>可以匹配 </a:t>
            </a:r>
            <a:r>
              <a:rPr lang="en-US" altLang="zh-CN" dirty="0"/>
              <a:t>mood</a:t>
            </a:r>
            <a:r>
              <a:rPr lang="zh-CN" altLang="en-US" dirty="0"/>
              <a:t> 或者 </a:t>
            </a:r>
            <a:r>
              <a:rPr lang="en-US" altLang="zh-CN" dirty="0"/>
              <a:t>food</a:t>
            </a:r>
          </a:p>
          <a:p>
            <a:pPr lvl="1"/>
            <a:r>
              <a:rPr lang="en-US" altLang="zh-CN" dirty="0"/>
              <a:t>(</a:t>
            </a:r>
            <a:r>
              <a:rPr lang="en-US" altLang="zh-CN" dirty="0" err="1"/>
              <a:t>T|t</a:t>
            </a:r>
            <a:r>
              <a:rPr lang="en-US" altLang="zh-CN" dirty="0"/>
              <a:t>)</a:t>
            </a:r>
            <a:r>
              <a:rPr lang="en-US" altLang="zh-CN" dirty="0" err="1"/>
              <a:t>he|car</a:t>
            </a:r>
            <a:r>
              <a:rPr lang="en-US" altLang="zh-CN" dirty="0"/>
              <a:t>:</a:t>
            </a:r>
            <a:r>
              <a:rPr lang="zh-CN" altLang="en-US" dirty="0"/>
              <a:t> </a:t>
            </a:r>
            <a:r>
              <a:rPr lang="en-US" altLang="zh-CN" b="1" dirty="0">
                <a:solidFill>
                  <a:srgbClr val="0070C0"/>
                </a:solidFill>
              </a:rPr>
              <a:t>The car </a:t>
            </a:r>
            <a:r>
              <a:rPr lang="en-US" altLang="zh-CN" dirty="0"/>
              <a:t>parked in </a:t>
            </a:r>
            <a:r>
              <a:rPr lang="en-US" altLang="zh-CN" b="1" dirty="0">
                <a:solidFill>
                  <a:srgbClr val="0070C0"/>
                </a:solidFill>
              </a:rPr>
              <a:t>the</a:t>
            </a:r>
            <a:r>
              <a:rPr lang="en-US" altLang="zh-CN" dirty="0"/>
              <a:t> garage.</a:t>
            </a:r>
          </a:p>
          <a:p>
            <a:endParaRPr kumimoji="1" lang="zh-CN" altLang="en-US" dirty="0"/>
          </a:p>
          <a:p>
            <a:pPr lvl="1"/>
            <a:endParaRPr lang="en-US" altLang="zh-CN" dirty="0"/>
          </a:p>
          <a:p>
            <a:pPr marL="457200" lvl="1"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62</a:t>
            </a:fld>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捕獲和分組</a:t>
            </a:r>
            <a:r>
              <a:rPr lang="zh-CN" altLang="en-US" dirty="0"/>
              <a:t>（自學）</a:t>
            </a:r>
            <a:endParaRPr kumimoji="1" lang="zh-CN" altLang="en-US" dirty="0"/>
          </a:p>
        </p:txBody>
      </p:sp>
      <p:sp>
        <p:nvSpPr>
          <p:cNvPr id="3" name="内容占位符 2"/>
          <p:cNvSpPr>
            <a:spLocks noGrp="1"/>
          </p:cNvSpPr>
          <p:nvPr>
            <p:ph idx="1"/>
          </p:nvPr>
        </p:nvSpPr>
        <p:spPr/>
        <p:txBody>
          <a:bodyPr/>
          <a:lstStyle/>
          <a:p>
            <a:r>
              <a:rPr lang="zh-CN" altLang="en-US" dirty="0"/>
              <a:t>分組會按順序標號</a:t>
            </a:r>
            <a:endParaRPr lang="en-US" altLang="zh-CN" dirty="0"/>
          </a:p>
          <a:p>
            <a:pPr lvl="1"/>
            <a:r>
              <a:rPr lang="en-US" altLang="zh-CN" dirty="0"/>
              <a:t>0</a:t>
            </a:r>
            <a:r>
              <a:rPr lang="zh-CN" altLang="en-US" dirty="0"/>
              <a:t>號永遠是匹配的字串本身</a:t>
            </a:r>
            <a:endParaRPr lang="en-US" altLang="zh-CN" dirty="0"/>
          </a:p>
          <a:p>
            <a:pPr lvl="1"/>
            <a:r>
              <a:rPr lang="en-US" altLang="zh-CN" dirty="0"/>
              <a:t>(a)(</a:t>
            </a:r>
            <a:r>
              <a:rPr lang="en-US" altLang="zh-CN" dirty="0" err="1"/>
              <a:t>pple</a:t>
            </a:r>
            <a:r>
              <a:rPr lang="en-US" altLang="zh-CN" dirty="0"/>
              <a:t>)</a:t>
            </a:r>
            <a:r>
              <a:rPr lang="zh-CN" altLang="en-US" dirty="0"/>
              <a:t>：</a:t>
            </a:r>
            <a:r>
              <a:rPr lang="en-US" altLang="zh-CN" dirty="0"/>
              <a:t> 0</a:t>
            </a:r>
            <a:r>
              <a:rPr lang="zh-CN" altLang="en-US" dirty="0"/>
              <a:t>號為</a:t>
            </a:r>
            <a:r>
              <a:rPr lang="en-US" altLang="zh-CN" dirty="0"/>
              <a:t>apple</a:t>
            </a:r>
            <a:r>
              <a:rPr lang="zh-CN" altLang="en-US" dirty="0"/>
              <a:t>，</a:t>
            </a:r>
            <a:r>
              <a:rPr lang="en-US" altLang="zh-CN" dirty="0"/>
              <a:t>1</a:t>
            </a:r>
            <a:r>
              <a:rPr lang="zh-CN" altLang="en-US" dirty="0"/>
              <a:t>號為</a:t>
            </a:r>
            <a:r>
              <a:rPr lang="en-US" altLang="zh-CN" dirty="0"/>
              <a:t>a</a:t>
            </a:r>
            <a:r>
              <a:rPr lang="zh-CN" altLang="en-US" dirty="0"/>
              <a:t>，</a:t>
            </a:r>
            <a:r>
              <a:rPr lang="en-US" altLang="zh-CN" dirty="0"/>
              <a:t>2</a:t>
            </a:r>
            <a:r>
              <a:rPr lang="zh-CN" altLang="en-US" dirty="0"/>
              <a:t>號為</a:t>
            </a:r>
            <a:r>
              <a:rPr lang="en-US" altLang="zh-CN" dirty="0" err="1"/>
              <a:t>pple</a:t>
            </a:r>
            <a:endParaRPr lang="en-US" altLang="zh-CN" dirty="0"/>
          </a:p>
          <a:p>
            <a:pPr lvl="1"/>
            <a:r>
              <a:rPr lang="zh-CN" altLang="en-US" dirty="0"/>
              <a:t>用</a:t>
            </a:r>
            <a:r>
              <a:rPr lang="en-US" altLang="zh-CN" dirty="0"/>
              <a:t>(sub)(.*)</a:t>
            </a:r>
            <a:r>
              <a:rPr lang="zh-CN" altLang="en-US" dirty="0"/>
              <a:t>匹配</a:t>
            </a:r>
            <a:r>
              <a:rPr lang="en-US" altLang="zh-CN" dirty="0"/>
              <a:t>subject</a:t>
            </a:r>
            <a:r>
              <a:rPr lang="zh-CN" altLang="en-US" dirty="0"/>
              <a:t>：</a:t>
            </a:r>
            <a:r>
              <a:rPr lang="en-US" altLang="zh-CN" dirty="0"/>
              <a:t>0</a:t>
            </a:r>
            <a:r>
              <a:rPr lang="zh-CN" altLang="en-US" dirty="0"/>
              <a:t>號為</a:t>
            </a:r>
            <a:r>
              <a:rPr lang="en-US" altLang="zh-CN" dirty="0"/>
              <a:t>subject</a:t>
            </a:r>
            <a:r>
              <a:rPr lang="zh-CN" altLang="en-US" dirty="0"/>
              <a:t>，</a:t>
            </a:r>
            <a:r>
              <a:rPr lang="en-US" altLang="zh-CN" dirty="0"/>
              <a:t>1</a:t>
            </a:r>
            <a:r>
              <a:rPr lang="zh-CN" altLang="en-US" dirty="0"/>
              <a:t>號為</a:t>
            </a:r>
            <a:r>
              <a:rPr lang="en-US" altLang="zh-CN" dirty="0"/>
              <a:t>sub</a:t>
            </a:r>
            <a:r>
              <a:rPr lang="zh-CN" altLang="en-US" dirty="0"/>
              <a:t>，</a:t>
            </a:r>
            <a:r>
              <a:rPr lang="en-US" altLang="zh-CN" dirty="0"/>
              <a:t>2</a:t>
            </a:r>
            <a:r>
              <a:rPr lang="zh-CN" altLang="en-US" dirty="0"/>
              <a:t>號為</a:t>
            </a:r>
            <a:r>
              <a:rPr lang="en-US" altLang="zh-CN" dirty="0" err="1"/>
              <a:t>ject</a:t>
            </a:r>
            <a:endParaRPr lang="en-US" altLang="zh-CN" dirty="0"/>
          </a:p>
          <a:p>
            <a:endParaRPr lang="en-US" altLang="zh-CN" dirty="0"/>
          </a:p>
          <a:p>
            <a:r>
              <a:rPr lang="zh-CN" altLang="en-US" dirty="0"/>
              <a:t>如果需要括弧，又不想捕獲該分組，可以使用</a:t>
            </a:r>
            <a:r>
              <a:rPr lang="en-US" altLang="zh-CN" dirty="0"/>
              <a:t>(?:pattern)</a:t>
            </a:r>
          </a:p>
          <a:p>
            <a:pPr lvl="1"/>
            <a:r>
              <a:rPr lang="zh-CN" altLang="en-US" dirty="0"/>
              <a:t>用</a:t>
            </a:r>
            <a:r>
              <a:rPr lang="en-US" altLang="zh-CN" dirty="0"/>
              <a:t>(?:sub)(.*)</a:t>
            </a:r>
            <a:r>
              <a:rPr lang="zh-CN" altLang="en-US" dirty="0"/>
              <a:t>匹配</a:t>
            </a:r>
            <a:r>
              <a:rPr lang="en-US" altLang="zh-CN" dirty="0"/>
              <a:t>subject</a:t>
            </a:r>
            <a:r>
              <a:rPr lang="zh-CN" altLang="en-US" dirty="0"/>
              <a:t>：</a:t>
            </a:r>
            <a:r>
              <a:rPr lang="en-US" altLang="zh-CN" dirty="0"/>
              <a:t>0</a:t>
            </a:r>
            <a:r>
              <a:rPr lang="zh-CN" altLang="en-US" dirty="0"/>
              <a:t>號為</a:t>
            </a:r>
            <a:r>
              <a:rPr lang="en-US" altLang="zh-CN" dirty="0"/>
              <a:t>subject</a:t>
            </a:r>
            <a:r>
              <a:rPr lang="zh-CN" altLang="en-US" dirty="0"/>
              <a:t>，</a:t>
            </a:r>
            <a:r>
              <a:rPr lang="en-US" altLang="zh-CN" dirty="0"/>
              <a:t>1</a:t>
            </a:r>
            <a:r>
              <a:rPr lang="zh-CN" altLang="en-US" dirty="0"/>
              <a:t>號為</a:t>
            </a:r>
            <a:r>
              <a:rPr lang="en-US" altLang="zh-CN" dirty="0" err="1"/>
              <a:t>ject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63</a:t>
            </a:fld>
            <a:endParaRPr lang="en-US" alt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更多內容（自學）</a:t>
            </a:r>
          </a:p>
        </p:txBody>
      </p:sp>
      <p:sp>
        <p:nvSpPr>
          <p:cNvPr id="3" name="内容占位符 2"/>
          <p:cNvSpPr>
            <a:spLocks noGrp="1"/>
          </p:cNvSpPr>
          <p:nvPr>
            <p:ph idx="1"/>
          </p:nvPr>
        </p:nvSpPr>
        <p:spPr>
          <a:xfrm>
            <a:off x="628650" y="1628800"/>
            <a:ext cx="8191822" cy="4749029"/>
          </a:xfrm>
        </p:spPr>
        <p:txBody>
          <a:bodyPr/>
          <a:lstStyle/>
          <a:p>
            <a:r>
              <a:rPr lang="zh-CN" altLang="en-US" dirty="0"/>
              <a:t>預查</a:t>
            </a:r>
            <a:endParaRPr lang="en-US" altLang="zh-CN" dirty="0"/>
          </a:p>
          <a:p>
            <a:pPr lvl="1"/>
            <a:r>
              <a:rPr lang="zh-CN" altLang="en-US" dirty="0"/>
              <a:t>正向預查</a:t>
            </a:r>
            <a:r>
              <a:rPr lang="en-US" altLang="zh-CN" dirty="0"/>
              <a:t>(?=pattern) (?!pattern)</a:t>
            </a:r>
          </a:p>
          <a:p>
            <a:pPr lvl="1"/>
            <a:r>
              <a:rPr lang="zh-CN" altLang="en-US" dirty="0"/>
              <a:t>反向預查</a:t>
            </a:r>
            <a:r>
              <a:rPr lang="en-US" altLang="zh-CN" dirty="0"/>
              <a:t>(?&lt;=pattern) (?&lt;!pattern)</a:t>
            </a:r>
          </a:p>
          <a:p>
            <a:endParaRPr lang="en-US" altLang="zh-CN" dirty="0"/>
          </a:p>
          <a:p>
            <a:r>
              <a:rPr lang="zh-CN" altLang="en-US" dirty="0"/>
              <a:t>後向引用</a:t>
            </a:r>
            <a:endParaRPr lang="en-US" altLang="zh-CN" dirty="0"/>
          </a:p>
          <a:p>
            <a:pPr lvl="1"/>
            <a:r>
              <a:rPr lang="pl-PL" altLang="zh-CN" dirty="0"/>
              <a:t>\b(\w+)\b\s+\1\b</a:t>
            </a:r>
            <a:r>
              <a:rPr lang="en-US" altLang="zh-CN" dirty="0"/>
              <a:t> </a:t>
            </a:r>
            <a:r>
              <a:rPr lang="zh-CN" altLang="en-US" dirty="0"/>
              <a:t>匹配重複兩遍的單詞</a:t>
            </a:r>
            <a:endParaRPr lang="en-US" altLang="zh-CN" dirty="0"/>
          </a:p>
          <a:p>
            <a:pPr lvl="1"/>
            <a:r>
              <a:rPr lang="zh-CN" altLang="en-US" dirty="0"/>
              <a:t>比如</a:t>
            </a:r>
            <a:r>
              <a:rPr lang="en-US" altLang="zh-CN" dirty="0"/>
              <a:t>go </a:t>
            </a:r>
            <a:r>
              <a:rPr lang="en-US" altLang="zh-CN" dirty="0" err="1"/>
              <a:t>go</a:t>
            </a:r>
            <a:r>
              <a:rPr lang="en-US" altLang="zh-CN" dirty="0"/>
              <a:t> </a:t>
            </a:r>
            <a:r>
              <a:rPr lang="zh-CN" altLang="en-US" dirty="0"/>
              <a:t>或 </a:t>
            </a:r>
            <a:r>
              <a:rPr lang="en-US" altLang="zh-CN" dirty="0"/>
              <a:t>kitty </a:t>
            </a:r>
            <a:r>
              <a:rPr lang="en-US" altLang="zh-CN" dirty="0" err="1"/>
              <a:t>kitty</a:t>
            </a:r>
            <a:endParaRPr lang="en-US" altLang="zh-CN" dirty="0"/>
          </a:p>
          <a:p>
            <a:pPr lvl="1"/>
            <a:endParaRPr lang="en-US" altLang="zh-CN" dirty="0"/>
          </a:p>
          <a:p>
            <a:r>
              <a:rPr lang="zh-CN" altLang="en-US" dirty="0"/>
              <a:t>貪婪與懶惰</a:t>
            </a:r>
            <a:endParaRPr lang="en-US" altLang="zh-CN" dirty="0"/>
          </a:p>
          <a:p>
            <a:pPr lvl="1"/>
            <a:r>
              <a:rPr lang="zh-CN" altLang="en-US" dirty="0"/>
              <a:t>默認多次重複為貪婪匹配，即匹配次數最多</a:t>
            </a:r>
            <a:endParaRPr lang="en-US" altLang="zh-CN" dirty="0"/>
          </a:p>
          <a:p>
            <a:pPr lvl="1"/>
            <a:r>
              <a:rPr lang="zh-CN" altLang="en-US" dirty="0"/>
              <a:t>在重複模式後加？可以變為懶惰匹配，即匹配次數最少</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64</a:t>
            </a:fld>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類常用函數</a:t>
            </a:r>
          </a:p>
        </p:txBody>
      </p:sp>
      <p:sp>
        <p:nvSpPr>
          <p:cNvPr id="3" name="内容占位符 2"/>
          <p:cNvSpPr>
            <a:spLocks noGrp="1"/>
          </p:cNvSpPr>
          <p:nvPr>
            <p:ph idx="1"/>
          </p:nvPr>
        </p:nvSpPr>
        <p:spPr/>
        <p:txBody>
          <a:bodyPr/>
          <a:lstStyle/>
          <a:p>
            <a:r>
              <a:rPr lang="zh-CN" altLang="en-US" dirty="0"/>
              <a:t>和</a:t>
            </a:r>
            <a:r>
              <a:rPr lang="en-US" altLang="zh-CN" dirty="0"/>
              <a:t>vector</a:t>
            </a:r>
            <a:r>
              <a:rPr lang="zh-CN" altLang="en-US" dirty="0"/>
              <a:t>類似</a:t>
            </a:r>
            <a:endParaRPr lang="en-US" altLang="zh-CN" dirty="0"/>
          </a:p>
          <a:p>
            <a:pPr lvl="1"/>
            <a:r>
              <a:rPr lang="zh-CN" altLang="en-US" dirty="0"/>
              <a:t>訪問</a:t>
            </a:r>
            <a:r>
              <a:rPr lang="en-US" altLang="zh-CN" dirty="0"/>
              <a:t>/</a:t>
            </a:r>
            <a:r>
              <a:rPr lang="zh-CN" altLang="en-US" dirty="0"/>
              <a:t>修改元素：</a:t>
            </a:r>
            <a:r>
              <a:rPr lang="en-US" altLang="zh-CN" dirty="0" err="1"/>
              <a:t>cout</a:t>
            </a:r>
            <a:r>
              <a:rPr lang="en-US" altLang="zh-CN" dirty="0"/>
              <a:t> &lt;&lt; </a:t>
            </a:r>
            <a:r>
              <a:rPr lang="en-US" altLang="zh-CN" dirty="0" err="1"/>
              <a:t>str</a:t>
            </a:r>
            <a:r>
              <a:rPr lang="en-US" altLang="zh-CN" dirty="0"/>
              <a:t>[1]; </a:t>
            </a:r>
            <a:r>
              <a:rPr lang="en-US" altLang="zh-CN" dirty="0" err="1"/>
              <a:t>str</a:t>
            </a:r>
            <a:r>
              <a:rPr lang="en-US" altLang="zh-CN" dirty="0"/>
              <a:t>[1]='a';</a:t>
            </a:r>
          </a:p>
          <a:p>
            <a:pPr lvl="1"/>
            <a:r>
              <a:rPr lang="zh-CN" altLang="en-US" dirty="0"/>
              <a:t>查詢長度：</a:t>
            </a:r>
            <a:r>
              <a:rPr lang="en-US" altLang="zh-CN" dirty="0" err="1"/>
              <a:t>str.size</a:t>
            </a:r>
            <a:r>
              <a:rPr lang="en-US" altLang="zh-CN" dirty="0"/>
              <a:t>()</a:t>
            </a:r>
          </a:p>
          <a:p>
            <a:pPr lvl="1"/>
            <a:r>
              <a:rPr lang="zh-CN" altLang="en-US" dirty="0">
                <a:latin typeface="华文楷体" panose="02010600040101010101" pitchFamily="2" charset="-122"/>
              </a:rPr>
              <a:t>清空</a:t>
            </a:r>
            <a:r>
              <a:rPr lang="en-US" altLang="zh-CN" dirty="0">
                <a:latin typeface="华文楷体" panose="02010600040101010101" pitchFamily="2" charset="-122"/>
              </a:rPr>
              <a:t>:</a:t>
            </a:r>
            <a:r>
              <a:rPr lang="en-US" altLang="zh-CN" dirty="0"/>
              <a:t>     </a:t>
            </a:r>
            <a:r>
              <a:rPr lang="en-US" altLang="zh-CN" dirty="0" err="1"/>
              <a:t>str.clear</a:t>
            </a:r>
            <a:r>
              <a:rPr lang="en-US" altLang="zh-CN" dirty="0"/>
              <a:t>()</a:t>
            </a:r>
          </a:p>
          <a:p>
            <a:pPr lvl="1"/>
            <a:r>
              <a:rPr lang="zh-CN" altLang="en-US" dirty="0"/>
              <a:t>查詢是否為空：</a:t>
            </a:r>
            <a:r>
              <a:rPr lang="en-US" altLang="zh-CN" dirty="0" err="1"/>
              <a:t>str.empty</a:t>
            </a:r>
            <a:r>
              <a:rPr lang="en-US" altLang="zh-CN" dirty="0"/>
              <a:t>()</a:t>
            </a:r>
          </a:p>
          <a:p>
            <a:pPr lvl="1"/>
            <a:r>
              <a:rPr lang="zh-CN" altLang="en-US" dirty="0"/>
              <a:t>反覆運算訪問</a:t>
            </a:r>
            <a:r>
              <a:rPr lang="en-US" altLang="zh-CN" dirty="0">
                <a:latin typeface="华文楷体" panose="02010600040101010101" pitchFamily="2" charset="-122"/>
              </a:rPr>
              <a:t>:</a:t>
            </a:r>
            <a:r>
              <a:rPr lang="en-US" altLang="zh-CN" dirty="0"/>
              <a:t> for(char c : str)</a:t>
            </a:r>
          </a:p>
          <a:p>
            <a:pPr lvl="1"/>
            <a:r>
              <a:rPr lang="zh-CN" altLang="en-US" dirty="0"/>
              <a:t>向尾部增加：</a:t>
            </a:r>
            <a:br>
              <a:rPr lang="en-US" altLang="zh-CN" dirty="0"/>
            </a:br>
            <a:r>
              <a:rPr lang="en-US" altLang="zh-CN" dirty="0"/>
              <a:t>		</a:t>
            </a:r>
            <a:r>
              <a:rPr lang="en-US" altLang="zh-CN" dirty="0" err="1"/>
              <a:t>str.push_back</a:t>
            </a:r>
            <a:r>
              <a:rPr lang="en-US" altLang="zh-CN" dirty="0"/>
              <a:t>('a');</a:t>
            </a:r>
            <a:br>
              <a:rPr lang="en-US" altLang="zh-CN" dirty="0"/>
            </a:br>
            <a:r>
              <a:rPr lang="en-US" altLang="zh-CN" dirty="0"/>
              <a:t>		</a:t>
            </a:r>
            <a:r>
              <a:rPr lang="en-US" altLang="zh-CN" dirty="0" err="1"/>
              <a:t>str.append</a:t>
            </a:r>
            <a:r>
              <a:rPr lang="en-US" altLang="zh-CN" dirty="0"/>
              <a:t>(s2);</a:t>
            </a:r>
          </a:p>
          <a:p>
            <a:r>
              <a:rPr lang="zh-CN" altLang="en-US" dirty="0"/>
              <a:t>不同之處</a:t>
            </a:r>
            <a:endParaRPr lang="en-US" altLang="zh-CN" dirty="0"/>
          </a:p>
          <a:p>
            <a:pPr lvl="1"/>
            <a:r>
              <a:rPr lang="zh-CN" altLang="en-US" sz="2000" dirty="0"/>
              <a:t>查詢長度也可以使用</a:t>
            </a:r>
            <a:r>
              <a:rPr lang="en-US" altLang="zh-CN" sz="2000" dirty="0" err="1"/>
              <a:t>str.length</a:t>
            </a:r>
            <a:r>
              <a:rPr lang="en-US" altLang="zh-CN" sz="2000" dirty="0"/>
              <a:t>()</a:t>
            </a:r>
            <a:r>
              <a:rPr lang="zh-CN" altLang="en-US" sz="2000" dirty="0"/>
              <a:t>，與</a:t>
            </a:r>
            <a:r>
              <a:rPr lang="en-US" altLang="zh-CN" sz="2000" dirty="0"/>
              <a:t>size()</a:t>
            </a:r>
            <a:r>
              <a:rPr lang="zh-CN" altLang="en-US" sz="2000" dirty="0"/>
              <a:t>返回值相同</a:t>
            </a:r>
            <a:endParaRPr lang="en-US" altLang="zh-CN" sz="2000" dirty="0"/>
          </a:p>
          <a:p>
            <a:pPr lvl="1"/>
            <a:r>
              <a:rPr lang="zh-CN" altLang="en-US" sz="2000" dirty="0"/>
              <a:t>向尾部增加也可以使用 </a:t>
            </a:r>
            <a:r>
              <a:rPr lang="en-US" altLang="zh-CN" sz="2000" dirty="0" err="1"/>
              <a:t>str</a:t>
            </a:r>
            <a:r>
              <a:rPr lang="en-US" altLang="zh-CN" sz="2000" dirty="0"/>
              <a:t> += 'a' </a:t>
            </a:r>
            <a:r>
              <a:rPr lang="zh-CN" altLang="en-US" sz="2000" dirty="0"/>
              <a:t>或者 </a:t>
            </a:r>
            <a:r>
              <a:rPr lang="en-US" altLang="zh-CN" sz="2000" dirty="0" err="1"/>
              <a:t>str</a:t>
            </a:r>
            <a:r>
              <a:rPr lang="en-US" altLang="zh-CN" sz="2000" dirty="0"/>
              <a:t> += s2</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7</a:t>
            </a:fld>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類常用函數</a:t>
            </a:r>
          </a:p>
        </p:txBody>
      </p:sp>
      <p:sp>
        <p:nvSpPr>
          <p:cNvPr id="3" name="内容占位符 2"/>
          <p:cNvSpPr>
            <a:spLocks noGrp="1"/>
          </p:cNvSpPr>
          <p:nvPr>
            <p:ph idx="1"/>
          </p:nvPr>
        </p:nvSpPr>
        <p:spPr/>
        <p:txBody>
          <a:bodyPr/>
          <a:lstStyle/>
          <a:p>
            <a:r>
              <a:rPr lang="zh-CN" altLang="en-US" dirty="0"/>
              <a:t>三種輸入方式</a:t>
            </a:r>
            <a:endParaRPr lang="en-US" altLang="zh-CN" dirty="0"/>
          </a:p>
          <a:p>
            <a:pPr lvl="1"/>
            <a:r>
              <a:rPr lang="zh-CN" altLang="en-US" dirty="0"/>
              <a:t>讀取可見字元直到遇到空格</a:t>
            </a:r>
            <a:br>
              <a:rPr lang="en-US" altLang="zh-CN" dirty="0"/>
            </a:br>
            <a:r>
              <a:rPr lang="en-US" altLang="zh-CN" dirty="0"/>
              <a:t>	</a:t>
            </a:r>
            <a:r>
              <a:rPr lang="en-US" altLang="zh-CN" dirty="0" err="1"/>
              <a:t>cin</a:t>
            </a:r>
            <a:r>
              <a:rPr lang="en-US" altLang="zh-CN" dirty="0"/>
              <a:t> &gt;&gt; </a:t>
            </a:r>
            <a:r>
              <a:rPr lang="en-US" altLang="zh-CN" dirty="0" err="1"/>
              <a:t>firstname</a:t>
            </a:r>
            <a:r>
              <a:rPr lang="en-US" altLang="zh-CN" dirty="0"/>
              <a:t>;</a:t>
            </a:r>
            <a:br>
              <a:rPr lang="en-US" altLang="zh-CN" dirty="0"/>
            </a:br>
            <a:r>
              <a:rPr lang="en-US" altLang="zh-CN" dirty="0"/>
              <a:t>		</a:t>
            </a:r>
            <a:r>
              <a:rPr lang="en-US" altLang="zh-CN" dirty="0">
                <a:solidFill>
                  <a:schemeClr val="accent1"/>
                </a:solidFill>
              </a:rPr>
              <a:t>//Mike</a:t>
            </a:r>
          </a:p>
          <a:p>
            <a:pPr lvl="1"/>
            <a:endParaRPr lang="en-US" altLang="zh-CN" dirty="0"/>
          </a:p>
          <a:p>
            <a:pPr lvl="1"/>
            <a:r>
              <a:rPr lang="zh-CN" altLang="en-US" dirty="0"/>
              <a:t>讀一行</a:t>
            </a:r>
            <a:br>
              <a:rPr lang="en-US" altLang="zh-CN" dirty="0"/>
            </a:br>
            <a:r>
              <a:rPr lang="en-US" altLang="zh-CN" dirty="0"/>
              <a:t>	</a:t>
            </a:r>
            <a:r>
              <a:rPr lang="en-US" altLang="zh-CN" dirty="0" err="1"/>
              <a:t>getline</a:t>
            </a:r>
            <a:r>
              <a:rPr lang="en-US" altLang="zh-CN" dirty="0"/>
              <a:t>(</a:t>
            </a:r>
            <a:r>
              <a:rPr lang="en-US" altLang="zh-CN" dirty="0" err="1"/>
              <a:t>cin</a:t>
            </a:r>
            <a:r>
              <a:rPr lang="en-US" altLang="zh-CN" dirty="0"/>
              <a:t>, </a:t>
            </a:r>
            <a:r>
              <a:rPr lang="en-US" altLang="zh-CN" dirty="0" err="1"/>
              <a:t>fullname</a:t>
            </a:r>
            <a:r>
              <a:rPr lang="en-US" altLang="zh-CN" dirty="0"/>
              <a:t>); </a:t>
            </a:r>
            <a:r>
              <a:rPr lang="en-US" altLang="zh-CN" dirty="0">
                <a:solidFill>
                  <a:schemeClr val="accent1"/>
                </a:solidFill>
              </a:rPr>
              <a:t>//Mike William</a:t>
            </a:r>
          </a:p>
          <a:p>
            <a:pPr lvl="1"/>
            <a:endParaRPr lang="en-US" altLang="zh-CN" dirty="0"/>
          </a:p>
          <a:p>
            <a:pPr lvl="1"/>
            <a:r>
              <a:rPr lang="zh-CN" altLang="en-US" dirty="0"/>
              <a:t>讀到指定分隔符號為止（可以讀入分行符號）</a:t>
            </a:r>
            <a:br>
              <a:rPr lang="en-US" altLang="zh-CN" dirty="0"/>
            </a:br>
            <a:r>
              <a:rPr lang="en-US" altLang="zh-CN" dirty="0"/>
              <a:t>	</a:t>
            </a:r>
            <a:r>
              <a:rPr lang="en-US" altLang="zh-CN" dirty="0" err="1"/>
              <a:t>getline</a:t>
            </a:r>
            <a:r>
              <a:rPr lang="en-US" altLang="zh-CN" dirty="0"/>
              <a:t>(</a:t>
            </a:r>
            <a:r>
              <a:rPr lang="en-US" altLang="zh-CN" dirty="0" err="1"/>
              <a:t>cin</a:t>
            </a:r>
            <a:r>
              <a:rPr lang="en-US" altLang="zh-CN" dirty="0"/>
              <a:t>, </a:t>
            </a:r>
            <a:r>
              <a:rPr lang="en-US" altLang="zh-CN" dirty="0" err="1"/>
              <a:t>fullnames</a:t>
            </a:r>
            <a:r>
              <a:rPr lang="en-US" altLang="zh-CN" dirty="0"/>
              <a:t>, ‘</a:t>
            </a:r>
            <a:r>
              <a:rPr lang="en-US" altLang="zh-CN" dirty="0">
                <a:solidFill>
                  <a:srgbClr val="FF0000"/>
                </a:solidFill>
              </a:rPr>
              <a:t>#</a:t>
            </a:r>
            <a:r>
              <a:rPr lang="en-US" altLang="zh-CN" dirty="0"/>
              <a:t>’);</a:t>
            </a:r>
            <a:br>
              <a:rPr lang="en-US" altLang="zh-CN" dirty="0"/>
            </a:br>
            <a:r>
              <a:rPr lang="en-US" altLang="zh-CN" dirty="0"/>
              <a:t>		</a:t>
            </a:r>
            <a:r>
              <a:rPr lang="en-US" altLang="zh-CN" dirty="0">
                <a:solidFill>
                  <a:schemeClr val="accent1"/>
                </a:solidFill>
              </a:rPr>
              <a:t>//“Mike William</a:t>
            </a:r>
            <a:r>
              <a:rPr lang="en-US" altLang="zh-CN" dirty="0">
                <a:solidFill>
                  <a:srgbClr val="FF0000"/>
                </a:solidFill>
              </a:rPr>
              <a:t>\</a:t>
            </a:r>
            <a:r>
              <a:rPr lang="en-US" altLang="zh-CN" dirty="0" err="1">
                <a:solidFill>
                  <a:srgbClr val="FF0000"/>
                </a:solidFill>
              </a:rPr>
              <a:t>n</a:t>
            </a:r>
            <a:r>
              <a:rPr lang="en-US" altLang="zh-CN" dirty="0" err="1">
                <a:solidFill>
                  <a:schemeClr val="accent1"/>
                </a:solidFill>
              </a:rPr>
              <a:t>Andy</a:t>
            </a:r>
            <a:r>
              <a:rPr lang="en-US" altLang="zh-CN" dirty="0">
                <a:solidFill>
                  <a:schemeClr val="accent1"/>
                </a:solidFill>
              </a:rPr>
              <a:t> William</a:t>
            </a:r>
            <a:r>
              <a:rPr lang="en-US" altLang="zh-CN" dirty="0">
                <a:solidFill>
                  <a:srgbClr val="FF0000"/>
                </a:solidFill>
              </a:rPr>
              <a:t>\n</a:t>
            </a:r>
            <a:r>
              <a:rPr lang="en-US" altLang="zh-CN" dirty="0">
                <a:solidFill>
                  <a:schemeClr val="accent1"/>
                </a:solidFill>
              </a:rPr>
              <a:t>"</a:t>
            </a:r>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8</a:t>
            </a:fld>
            <a:endParaRPr lang="en-US" altLang="zh-CN" dirty="0"/>
          </a:p>
        </p:txBody>
      </p:sp>
      <p:sp>
        <p:nvSpPr>
          <p:cNvPr id="5" name="文本框 4"/>
          <p:cNvSpPr txBox="1"/>
          <p:nvPr/>
        </p:nvSpPr>
        <p:spPr>
          <a:xfrm>
            <a:off x="5858050" y="1628799"/>
            <a:ext cx="2818406" cy="1815882"/>
          </a:xfrm>
          <a:prstGeom prst="rect">
            <a:avLst/>
          </a:prstGeom>
          <a:noFill/>
          <a:ln w="22225">
            <a:solidFill>
              <a:schemeClr val="tx1"/>
            </a:solidFill>
            <a:prstDash val="dash"/>
          </a:ln>
        </p:spPr>
        <p:txBody>
          <a:bodyPr wrap="square" rtlCol="0">
            <a:spAutoFit/>
          </a:bodyPr>
          <a:lstStyle/>
          <a:p>
            <a:r>
              <a:rPr lang="zh-CN" altLang="en-US" sz="2800" b="1" dirty="0"/>
              <a:t>輸入文本</a:t>
            </a:r>
            <a:endParaRPr lang="en-US" altLang="zh-CN" sz="2800" b="1" dirty="0"/>
          </a:p>
          <a:p>
            <a:r>
              <a:rPr lang="en-US" altLang="zh-CN" sz="2800" b="1" dirty="0"/>
              <a:t>	Mike William</a:t>
            </a:r>
          </a:p>
          <a:p>
            <a:r>
              <a:rPr lang="en-US" altLang="zh-CN" sz="2800" b="1" dirty="0"/>
              <a:t>	Andy William</a:t>
            </a:r>
          </a:p>
          <a:p>
            <a:r>
              <a:rPr lang="en-US" altLang="zh-CN" sz="2800" b="1" dirty="0"/>
              <a:t>	#</a:t>
            </a:r>
            <a:endParaRPr lang="zh-CN" alt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類常用函數</a:t>
            </a:r>
          </a:p>
        </p:txBody>
      </p:sp>
      <p:sp>
        <p:nvSpPr>
          <p:cNvPr id="3" name="内容占位符 2"/>
          <p:cNvSpPr>
            <a:spLocks noGrp="1"/>
          </p:cNvSpPr>
          <p:nvPr>
            <p:ph idx="1"/>
          </p:nvPr>
        </p:nvSpPr>
        <p:spPr>
          <a:xfrm>
            <a:off x="683568" y="1442195"/>
            <a:ext cx="8047806" cy="4749029"/>
          </a:xfrm>
        </p:spPr>
        <p:txBody>
          <a:bodyPr/>
          <a:lstStyle/>
          <a:p>
            <a:r>
              <a:rPr lang="zh-CN" altLang="en-US" dirty="0"/>
              <a:t>拼接</a:t>
            </a:r>
            <a:endParaRPr lang="en-US" altLang="zh-CN" dirty="0"/>
          </a:p>
          <a:p>
            <a:pPr lvl="1"/>
            <a:r>
              <a:rPr lang="en-US" altLang="zh-CN" sz="2000" dirty="0"/>
              <a:t>string </a:t>
            </a:r>
            <a:r>
              <a:rPr lang="en-US" altLang="zh-CN" sz="2000" dirty="0" err="1"/>
              <a:t>fullname</a:t>
            </a:r>
            <a:r>
              <a:rPr lang="en-US" altLang="zh-CN" sz="2000" dirty="0"/>
              <a:t> = </a:t>
            </a:r>
            <a:r>
              <a:rPr lang="en-US" altLang="zh-CN" sz="2000" dirty="0" err="1"/>
              <a:t>firstname</a:t>
            </a:r>
            <a:r>
              <a:rPr lang="en-US" altLang="zh-CN" sz="2000" dirty="0"/>
              <a:t> + " " + </a:t>
            </a:r>
            <a:r>
              <a:rPr lang="en-US" altLang="zh-CN" sz="2000" dirty="0" err="1"/>
              <a:t>lastname</a:t>
            </a:r>
            <a:r>
              <a:rPr lang="en-US" altLang="zh-CN" sz="2000" dirty="0"/>
              <a:t>;</a:t>
            </a:r>
          </a:p>
          <a:p>
            <a:pPr lvl="1"/>
            <a:r>
              <a:rPr lang="zh-CN" altLang="en-US" sz="2000" dirty="0"/>
              <a:t>注意：拼接的</a:t>
            </a:r>
            <a:r>
              <a:rPr lang="zh-CN" altLang="en-US" sz="2000" dirty="0">
                <a:solidFill>
                  <a:srgbClr val="FF0000"/>
                </a:solidFill>
              </a:rPr>
              <a:t>時間複雜度</a:t>
            </a:r>
            <a:r>
              <a:rPr lang="zh-CN" altLang="en-US" sz="2000" dirty="0"/>
              <a:t>為生成的字串長度</a:t>
            </a:r>
            <a:endParaRPr lang="en-US" altLang="zh-CN" sz="2000" dirty="0"/>
          </a:p>
          <a:p>
            <a:pPr lvl="1"/>
            <a:r>
              <a:rPr lang="zh-CN" altLang="en-US" sz="2000" dirty="0"/>
              <a:t>例如：</a:t>
            </a:r>
            <a:endParaRPr lang="en-US" altLang="zh-CN" sz="2000" dirty="0"/>
          </a:p>
          <a:p>
            <a:pPr marL="457200" lvl="1" indent="0">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 = 0; </a:t>
            </a:r>
            <a:r>
              <a:rPr lang="en-US" altLang="zh-CN" sz="2000" dirty="0" err="1"/>
              <a:t>i</a:t>
            </a:r>
            <a:r>
              <a:rPr lang="en-US" altLang="zh-CN" sz="2000" dirty="0"/>
              <a:t> &lt; n; </a:t>
            </a:r>
            <a:r>
              <a:rPr lang="en-US" altLang="zh-CN" sz="2000" dirty="0" err="1"/>
              <a:t>i</a:t>
            </a:r>
            <a:r>
              <a:rPr lang="en-US" altLang="zh-CN" sz="2000" dirty="0"/>
              <a:t>++)</a:t>
            </a:r>
          </a:p>
          <a:p>
            <a:pPr marL="457200" lvl="1" indent="0">
              <a:buNone/>
            </a:pPr>
            <a:r>
              <a:rPr lang="en-US" altLang="zh-CN" sz="2000" dirty="0"/>
              <a:t>      </a:t>
            </a:r>
            <a:r>
              <a:rPr lang="en-US" altLang="zh-CN" sz="2000" dirty="0" err="1"/>
              <a:t>allname</a:t>
            </a:r>
            <a:r>
              <a:rPr lang="en-US" altLang="zh-CN" sz="2000" dirty="0"/>
              <a:t> = </a:t>
            </a:r>
            <a:r>
              <a:rPr lang="en-US" altLang="zh-CN" sz="2000" dirty="0" err="1"/>
              <a:t>allname</a:t>
            </a:r>
            <a:r>
              <a:rPr lang="en-US" altLang="zh-CN" sz="2000" dirty="0"/>
              <a:t> + name[</a:t>
            </a:r>
            <a:r>
              <a:rPr lang="en-US" altLang="zh-CN" sz="2000" dirty="0" err="1"/>
              <a:t>i</a:t>
            </a:r>
            <a:r>
              <a:rPr lang="en-US" altLang="zh-CN" sz="2000" dirty="0"/>
              <a:t>] + "\n"</a:t>
            </a:r>
          </a:p>
          <a:p>
            <a:pPr marL="457200" lvl="1" indent="0">
              <a:buNone/>
            </a:pPr>
            <a:r>
              <a:rPr lang="en-US" altLang="zh-CN" sz="1800" dirty="0"/>
              <a:t>	</a:t>
            </a:r>
            <a:r>
              <a:rPr lang="en-US" altLang="zh-CN" sz="1800" dirty="0">
                <a:solidFill>
                  <a:srgbClr val="FF0000"/>
                </a:solidFill>
              </a:rPr>
              <a:t>//</a:t>
            </a:r>
            <a:r>
              <a:rPr lang="zh-CN" altLang="en-US" sz="1800" dirty="0">
                <a:solidFill>
                  <a:srgbClr val="FF0000"/>
                </a:solidFill>
              </a:rPr>
              <a:t>時間複雜度</a:t>
            </a:r>
            <a:r>
              <a:rPr lang="en-US" altLang="zh-CN" sz="1800" dirty="0">
                <a:solidFill>
                  <a:srgbClr val="FF0000"/>
                </a:solidFill>
              </a:rPr>
              <a:t>O(n^2</a:t>
            </a:r>
            <a:r>
              <a:rPr lang="zh-CN" altLang="en-US" sz="1800" dirty="0">
                <a:solidFill>
                  <a:srgbClr val="FF0000"/>
                </a:solidFill>
              </a:rPr>
              <a:t>*</a:t>
            </a:r>
            <a:r>
              <a:rPr lang="en-US" altLang="zh-CN" sz="1800" dirty="0">
                <a:solidFill>
                  <a:srgbClr val="FF0000"/>
                </a:solidFill>
              </a:rPr>
              <a:t>L)</a:t>
            </a:r>
            <a:r>
              <a:rPr lang="zh-CN" altLang="en-US" sz="1800" dirty="0">
                <a:solidFill>
                  <a:srgbClr val="FF0000"/>
                </a:solidFill>
              </a:rPr>
              <a:t>的時間，</a:t>
            </a:r>
            <a:r>
              <a:rPr lang="en-US" altLang="zh-CN" sz="1800" dirty="0">
                <a:solidFill>
                  <a:srgbClr val="FF0000"/>
                </a:solidFill>
              </a:rPr>
              <a:t>L</a:t>
            </a:r>
            <a:r>
              <a:rPr lang="zh-CN" altLang="en-US" sz="1800" dirty="0">
                <a:solidFill>
                  <a:srgbClr val="FF0000"/>
                </a:solidFill>
              </a:rPr>
              <a:t>表示每個子串的平均長度</a:t>
            </a:r>
            <a:endParaRPr lang="en-US" altLang="zh-CN" sz="1800" dirty="0">
              <a:solidFill>
                <a:srgbClr val="FF0000"/>
              </a:solidFill>
            </a:endParaRPr>
          </a:p>
          <a:p>
            <a:pPr lvl="1"/>
            <a:r>
              <a:rPr lang="zh-CN" altLang="en-US" sz="1800" dirty="0"/>
              <a:t>拼接多個字串最好使用 </a:t>
            </a:r>
            <a:r>
              <a:rPr lang="en-US" altLang="zh-CN" sz="2000" dirty="0"/>
              <a:t>operator+= </a:t>
            </a:r>
            <a:r>
              <a:rPr lang="zh-CN" altLang="en-US" sz="1800" dirty="0"/>
              <a:t>或者 </a:t>
            </a:r>
            <a:r>
              <a:rPr lang="en-US" altLang="zh-CN" sz="2000" dirty="0" err="1"/>
              <a:t>stringstream</a:t>
            </a:r>
            <a:endParaRPr lang="en-US" altLang="zh-CN" sz="1800" dirty="0"/>
          </a:p>
          <a:p>
            <a:r>
              <a:rPr lang="zh-CN" altLang="en-US" dirty="0"/>
              <a:t>比較</a:t>
            </a:r>
            <a:endParaRPr lang="en-US" altLang="zh-CN" dirty="0"/>
          </a:p>
          <a:p>
            <a:pPr lvl="1"/>
            <a:r>
              <a:rPr lang="zh-CN" altLang="en-US" dirty="0"/>
              <a:t>我們可以直接使用運算子按</a:t>
            </a:r>
            <a:r>
              <a:rPr lang="zh-CN" altLang="en-US" dirty="0">
                <a:solidFill>
                  <a:srgbClr val="FF0000"/>
                </a:solidFill>
              </a:rPr>
              <a:t>字典序</a:t>
            </a:r>
            <a:r>
              <a:rPr lang="zh-CN" altLang="en-US" dirty="0"/>
              <a:t>比較字串大小</a:t>
            </a:r>
            <a:endParaRPr lang="en-US" altLang="zh-CN" dirty="0"/>
          </a:p>
          <a:p>
            <a:pPr lvl="1"/>
            <a:r>
              <a:rPr lang="en-US" altLang="zh-CN" dirty="0"/>
              <a:t>string a</a:t>
            </a:r>
            <a:r>
              <a:rPr lang="zh-CN" altLang="en-US" dirty="0"/>
              <a:t> </a:t>
            </a:r>
            <a:r>
              <a:rPr lang="en-US" altLang="zh-CN" dirty="0"/>
              <a:t>=</a:t>
            </a:r>
            <a:r>
              <a:rPr lang="zh-CN" altLang="en-US" dirty="0"/>
              <a:t> </a:t>
            </a:r>
            <a:r>
              <a:rPr lang="en-US" altLang="zh-CN" dirty="0"/>
              <a:t>"</a:t>
            </a:r>
            <a:r>
              <a:rPr lang="en-US" altLang="zh-CN" dirty="0" err="1"/>
              <a:t>alice</a:t>
            </a:r>
            <a:r>
              <a:rPr lang="en-US" altLang="zh-CN" dirty="0"/>
              <a:t>", b = "bob";</a:t>
            </a:r>
          </a:p>
          <a:p>
            <a:pPr lvl="1"/>
            <a:r>
              <a:rPr lang="en-US" altLang="zh-CN" dirty="0"/>
              <a:t>a == b </a:t>
            </a:r>
            <a:r>
              <a:rPr lang="en-US" altLang="zh-CN" dirty="0">
                <a:solidFill>
                  <a:schemeClr val="accent1"/>
                </a:solidFill>
              </a:rPr>
              <a:t>//False</a:t>
            </a:r>
            <a:br>
              <a:rPr lang="en-US" altLang="zh-CN" dirty="0"/>
            </a:br>
            <a:r>
              <a:rPr lang="en-US" altLang="zh-CN" dirty="0"/>
              <a:t>a</a:t>
            </a:r>
            <a:r>
              <a:rPr lang="zh-CN" altLang="en-US" dirty="0"/>
              <a:t> </a:t>
            </a:r>
            <a:r>
              <a:rPr lang="en-US" altLang="zh-CN" dirty="0"/>
              <a:t>&lt;</a:t>
            </a:r>
            <a:r>
              <a:rPr lang="zh-CN" altLang="en-US" dirty="0"/>
              <a:t> </a:t>
            </a:r>
            <a:r>
              <a:rPr lang="en-US" altLang="zh-CN" dirty="0"/>
              <a:t>b</a:t>
            </a:r>
            <a:r>
              <a:rPr lang="zh-CN" altLang="en-US" dirty="0"/>
              <a:t>  </a:t>
            </a:r>
            <a:r>
              <a:rPr lang="en-US" altLang="zh-CN" dirty="0">
                <a:solidFill>
                  <a:schemeClr val="accent1"/>
                </a:solidFill>
              </a:rPr>
              <a:t>//True</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9</a:t>
            </a:fld>
            <a:endParaRPr lang="en-US" altLang="zh-C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RkOWI0ZDVhODk5OWZmYTlmNWZlOGI1NDY0YzQxODcifQ=="/>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0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vector只能使用size获得长度&#10;&#10;C vector不能使用cin直接输入&#10;整个序列&#10;&#10;D vector不支持+=运算符"/>
</p:tagLst>
</file>

<file path=ppt/tags/tag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第二个参数可以是，T、T&amp;、&#10;const T、const T &amp;&#10;&#10;B cin是istream类的对象&#10;cout是ostream类的对象&#10;&#10;D endl还会对cout调用flush&#10;函数&#10;"/>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 ifstream是istream的子类&#10;只能读入，不能写出"/>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102</TotalTime>
  <Words>7896</Words>
  <Application>Microsoft Office PowerPoint</Application>
  <PresentationFormat>Apresentação no Ecrã (4:3)</PresentationFormat>
  <Paragraphs>1010</Paragraphs>
  <Slides>64</Slides>
  <Notes>26</Notes>
  <HiddenSlides>0</HiddenSlides>
  <MMClips>0</MMClips>
  <ScaleCrop>false</ScaleCrop>
  <HeadingPairs>
    <vt:vector size="6" baseType="variant">
      <vt:variant>
        <vt:lpstr>Tipos de letra usados</vt:lpstr>
      </vt:variant>
      <vt:variant>
        <vt:i4>12</vt:i4>
      </vt:variant>
      <vt:variant>
        <vt:lpstr>Tema</vt:lpstr>
      </vt:variant>
      <vt:variant>
        <vt:i4>1</vt:i4>
      </vt:variant>
      <vt:variant>
        <vt:lpstr>Títulos dos diapositivos</vt:lpstr>
      </vt:variant>
      <vt:variant>
        <vt:i4>64</vt:i4>
      </vt:variant>
    </vt:vector>
  </HeadingPairs>
  <TitlesOfParts>
    <vt:vector size="77" baseType="lpstr">
      <vt:lpstr>Helvetica Neue</vt:lpstr>
      <vt:lpstr>Kaiti SC</vt:lpstr>
      <vt:lpstr>华文楷体</vt:lpstr>
      <vt:lpstr>宋体</vt:lpstr>
      <vt:lpstr>幼圆</vt:lpstr>
      <vt:lpstr>微软雅黑</vt:lpstr>
      <vt:lpstr>Arial</vt:lpstr>
      <vt:lpstr>Calibri</vt:lpstr>
      <vt:lpstr>Calibri Light</vt:lpstr>
      <vt:lpstr>Consolas</vt:lpstr>
      <vt:lpstr>Lucida Console</vt:lpstr>
      <vt:lpstr>Wingdings</vt:lpstr>
      <vt:lpstr>Office Theme</vt:lpstr>
      <vt:lpstr>STL 和字串處理 （OOP）</vt:lpstr>
      <vt:lpstr>上期要點回顧</vt:lpstr>
      <vt:lpstr>本講內容提要</vt:lpstr>
      <vt:lpstr>string 字串類</vt:lpstr>
      <vt:lpstr>變長字串</vt:lpstr>
      <vt:lpstr>string類常用函數</vt:lpstr>
      <vt:lpstr>string類常用函數</vt:lpstr>
      <vt:lpstr>string類常用函數</vt:lpstr>
      <vt:lpstr>string類常用函數</vt:lpstr>
      <vt:lpstr>string類常用函數</vt:lpstr>
      <vt:lpstr>Apresentação do PowerPoint</vt:lpstr>
      <vt:lpstr>iostream 輸入輸出流</vt:lpstr>
      <vt:lpstr>回憶：重載輸出流運算子</vt:lpstr>
      <vt:lpstr>STL輸入輸出流</vt:lpstr>
      <vt:lpstr>從ostream和cout開始</vt:lpstr>
      <vt:lpstr>實現自己的ostream</vt:lpstr>
      <vt:lpstr>格式化輸出</vt:lpstr>
      <vt:lpstr>格式化輸出</vt:lpstr>
      <vt:lpstr>流操縱運算元(stream manipulator)</vt:lpstr>
      <vt:lpstr>流操縱運算元：endl</vt:lpstr>
      <vt:lpstr>流操縱運算元：endl</vt:lpstr>
      <vt:lpstr>不能複製的cout</vt:lpstr>
      <vt:lpstr>不能複製的cout</vt:lpstr>
      <vt:lpstr>Apresentação do PowerPoint</vt:lpstr>
      <vt:lpstr>檔輸入輸出流</vt:lpstr>
      <vt:lpstr>讀入示例</vt:lpstr>
      <vt:lpstr>其他操作</vt:lpstr>
      <vt:lpstr>istream與scanf</vt:lpstr>
      <vt:lpstr>字串輸入輸出流</vt:lpstr>
      <vt:lpstr>stringstream</vt:lpstr>
      <vt:lpstr>使用示例</vt:lpstr>
      <vt:lpstr>獲取stringstream的buffer</vt:lpstr>
      <vt:lpstr>實現一個類型轉換函數</vt:lpstr>
      <vt:lpstr>實現一個類型轉換函數</vt:lpstr>
      <vt:lpstr>Apresentação do PowerPoint</vt:lpstr>
      <vt:lpstr>字串處理與 正規表示式</vt:lpstr>
      <vt:lpstr>用戶名註冊</vt:lpstr>
      <vt:lpstr>正規表示式</vt:lpstr>
      <vt:lpstr>正規表示式</vt:lpstr>
      <vt:lpstr>字元簇</vt:lpstr>
      <vt:lpstr>字元簇</vt:lpstr>
      <vt:lpstr>重複模式</vt:lpstr>
      <vt:lpstr>正規表示式輔助工具</vt:lpstr>
      <vt:lpstr>正規表示式庫 &lt;regex&gt;</vt:lpstr>
      <vt:lpstr>原生字串</vt:lpstr>
      <vt:lpstr>正規表示式庫 &lt;regex&gt;</vt:lpstr>
      <vt:lpstr>捕獲和分組</vt:lpstr>
      <vt:lpstr>正規表示式庫 &lt;regex&gt;</vt:lpstr>
      <vt:lpstr>捕獲和分組</vt:lpstr>
      <vt:lpstr>正規表示式庫 &lt;regex&gt;</vt:lpstr>
      <vt:lpstr>搜索的例子</vt:lpstr>
      <vt:lpstr>正規表示式庫 &lt;regex&gt;</vt:lpstr>
      <vt:lpstr>替換的例子</vt:lpstr>
      <vt:lpstr>正規表示式庫 &lt;regex&gt;</vt:lpstr>
      <vt:lpstr>替換的例子</vt:lpstr>
      <vt:lpstr>Apresentação do PowerPoint</vt:lpstr>
      <vt:lpstr>Apresentação do PowerPoint</vt:lpstr>
      <vt:lpstr>Apresentação do PowerPoint</vt:lpstr>
      <vt:lpstr>結 束</vt:lpstr>
      <vt:lpstr>字元簇（自學）</vt:lpstr>
      <vt:lpstr>重複模式（自學）</vt:lpstr>
      <vt:lpstr>或連接子（自學）</vt:lpstr>
      <vt:lpstr>捕獲和分組（自學）</vt:lpstr>
      <vt:lpstr>更多內容（自學）</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Terry C.</cp:lastModifiedBy>
  <cp:revision>3022</cp:revision>
  <cp:lastPrinted>2020-05-09T01:16:00Z</cp:lastPrinted>
  <dcterms:created xsi:type="dcterms:W3CDTF">2002-09-18T00:55:00Z</dcterms:created>
  <dcterms:modified xsi:type="dcterms:W3CDTF">2024-05-28T05:39:50Z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94B8C0FCFD5142B3817300765C57B4EA_12</vt:lpwstr>
  </property>
</Properties>
</file>