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75"/>
  </p:notesMasterIdLst>
  <p:sldIdLst>
    <p:sldId id="257" r:id="rId3"/>
    <p:sldId id="263" r:id="rId4"/>
    <p:sldId id="264" r:id="rId5"/>
    <p:sldId id="265" r:id="rId6"/>
    <p:sldId id="266" r:id="rId7"/>
    <p:sldId id="278" r:id="rId8"/>
    <p:sldId id="279" r:id="rId9"/>
    <p:sldId id="280" r:id="rId10"/>
    <p:sldId id="281" r:id="rId11"/>
    <p:sldId id="282"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890" r:id="rId42"/>
    <p:sldId id="942" r:id="rId43"/>
    <p:sldId id="756" r:id="rId44"/>
    <p:sldId id="889" r:id="rId45"/>
    <p:sldId id="757" r:id="rId46"/>
    <p:sldId id="943" r:id="rId47"/>
    <p:sldId id="809" r:id="rId48"/>
    <p:sldId id="760" r:id="rId49"/>
    <p:sldId id="813" r:id="rId50"/>
    <p:sldId id="765" r:id="rId51"/>
    <p:sldId id="340" r:id="rId52"/>
    <p:sldId id="354" r:id="rId53"/>
    <p:sldId id="342" r:id="rId54"/>
    <p:sldId id="343" r:id="rId55"/>
    <p:sldId id="344" r:id="rId56"/>
    <p:sldId id="345" r:id="rId57"/>
    <p:sldId id="346" r:id="rId58"/>
    <p:sldId id="347" r:id="rId59"/>
    <p:sldId id="348" r:id="rId60"/>
    <p:sldId id="349" r:id="rId61"/>
    <p:sldId id="350" r:id="rId62"/>
    <p:sldId id="351" r:id="rId63"/>
    <p:sldId id="267" r:id="rId64"/>
    <p:sldId id="268" r:id="rId65"/>
    <p:sldId id="269" r:id="rId66"/>
    <p:sldId id="270" r:id="rId67"/>
    <p:sldId id="271" r:id="rId68"/>
    <p:sldId id="272" r:id="rId69"/>
    <p:sldId id="273" r:id="rId70"/>
    <p:sldId id="274" r:id="rId71"/>
    <p:sldId id="275" r:id="rId72"/>
    <p:sldId id="276" r:id="rId73"/>
    <p:sldId id="277" r:id="rId74"/>
  </p:sldIdLst>
  <p:sldSz cx="9144000" cy="6858000" type="screen4x3"/>
  <p:notesSz cx="6858000" cy="9144000"/>
  <p:custDataLst>
    <p:tags r:id="rId7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showGuides="1">
      <p:cViewPr varScale="1">
        <p:scale>
          <a:sx n="87" d="100"/>
          <a:sy n="87" d="100"/>
        </p:scale>
        <p:origin x="831" y="42"/>
      </p:cViewPr>
      <p:guideLst>
        <p:guide orient="horz" pos="2193"/>
        <p:guide pos="288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gs" Target="tags/tag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60D356C-09E4-436D-B177-0B0618DA66DD}" type="doc">
      <dgm:prSet loTypeId="urn:microsoft.com/office/officeart/2005/8/layout/hList1" loCatId="list" qsTypeId="urn:microsoft.com/office/officeart/2005/8/quickstyle/simple5#1" qsCatId="simple" csTypeId="urn:microsoft.com/office/officeart/2005/8/colors/accent1_2#1" csCatId="accent1" phldr="1"/>
      <dgm:spPr/>
      <dgm:t>
        <a:bodyPr/>
        <a:lstStyle/>
        <a:p>
          <a:endParaRPr lang="zh-CN" altLang="en-US"/>
        </a:p>
      </dgm:t>
    </dgm:pt>
    <dgm:pt modelId="{B5A1AD71-DC6F-4876-879E-E3B42945967A}">
      <dgm:prSet custT="1"/>
      <dgm:spPr/>
      <dgm:t>
        <a:bodyPr/>
        <a:lstStyle/>
        <a:p>
          <a:pPr rtl="0"/>
          <a:r>
            <a:rPr lang="zh-CN" altLang="pt-PT" sz="2000" dirty="0">
              <a:latin typeface="微软雅黑" panose="020B0503020204020204" charset="-122"/>
              <a:ea typeface="微软雅黑" panose="020B0503020204020204" charset="-122"/>
            </a:rPr>
            <a:t>模板</a:t>
          </a:r>
          <a:r>
            <a:rPr lang="zh-CN" altLang="en-US" sz="2000" dirty="0">
              <a:latin typeface="微软雅黑" panose="020B0503020204020204" charset="-122"/>
              <a:ea typeface="微软雅黑" panose="020B0503020204020204" charset="-122"/>
            </a:rPr>
            <a:t>方法</a:t>
          </a:r>
        </a:p>
      </dgm:t>
    </dgm:pt>
    <dgm:pt modelId="{F373761A-6C3C-4406-8BF2-CA3FD09CD22B}" type="parTrans" cxnId="{073423FC-0E8C-4228-8912-CEDD4BCC8355}">
      <dgm:prSet/>
      <dgm:spPr/>
      <dgm:t>
        <a:bodyPr/>
        <a:lstStyle/>
        <a:p>
          <a:endParaRPr lang="zh-CN" altLang="en-US" sz="2800">
            <a:latin typeface="微软雅黑" panose="020B0503020204020204" charset="-122"/>
            <a:ea typeface="微软雅黑" panose="020B0503020204020204" charset="-122"/>
          </a:endParaRPr>
        </a:p>
      </dgm:t>
    </dgm:pt>
    <dgm:pt modelId="{DB87B528-EF7F-49A8-9E18-78E5E9803D31}" type="sibTrans" cxnId="{073423FC-0E8C-4228-8912-CEDD4BCC8355}">
      <dgm:prSet/>
      <dgm:spPr/>
      <dgm:t>
        <a:bodyPr/>
        <a:lstStyle/>
        <a:p>
          <a:endParaRPr lang="zh-CN" altLang="en-US" sz="2800">
            <a:latin typeface="微软雅黑" panose="020B0503020204020204" charset="-122"/>
            <a:ea typeface="微软雅黑" panose="020B0503020204020204" charset="-122"/>
          </a:endParaRPr>
        </a:p>
      </dgm:t>
    </dgm:pt>
    <dgm:pt modelId="{E30C157E-8EF8-4999-85A0-5B829C9A7D34}">
      <dgm:prSet custT="1"/>
      <dgm:spPr/>
      <dgm:t>
        <a:bodyPr/>
        <a:lstStyle/>
        <a:p>
          <a:pPr rtl="0"/>
          <a:r>
            <a:rPr lang="zh-CN" altLang="en-US" sz="2300" b="1" kern="1200">
              <a:solidFill>
                <a:srgbClr val="003366"/>
              </a:solidFill>
              <a:latin typeface="Consolas" panose="020B0609020204030204" pitchFamily="49" charset="0"/>
              <a:ea typeface="华文楷体" panose="02010600040101010101" pitchFamily="2" charset="-122"/>
              <a:cs typeface="+mn-cs"/>
            </a:rPr>
            <a:t>針對</a:t>
          </a:r>
          <a:r>
            <a:rPr lang="zh-CN" sz="2300" b="1" kern="120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a:solidFill>
                <a:schemeClr val="tx1"/>
              </a:solidFill>
              <a:latin typeface="Consolas" panose="020B0609020204030204" pitchFamily="49" charset="0"/>
              <a:ea typeface="华文楷体" panose="02010600040101010101" pitchFamily="2" charset="-122"/>
              <a:cs typeface="+mn-cs"/>
            </a:rPr>
            <a:t>()</a:t>
          </a:r>
          <a:r>
            <a:rPr lang="zh-CN" sz="2300" b="1" kern="1200">
              <a:solidFill>
                <a:srgbClr val="003366"/>
              </a:solidFill>
              <a:latin typeface="Consolas" panose="020B0609020204030204" pitchFamily="49" charset="0"/>
              <a:ea typeface="华文楷体" panose="02010600040101010101" pitchFamily="2" charset="-122"/>
              <a:cs typeface="+mn-cs"/>
            </a:rPr>
            <a:t>的組合，都要實現一組新的子類</a:t>
          </a:r>
          <a:endParaRPr lang="zh-CN" sz="2300" b="0" kern="1200" dirty="0">
            <a:solidFill>
              <a:schemeClr val="tx1"/>
            </a:solidFill>
            <a:latin typeface="Consolas" panose="020B0609020204030204" pitchFamily="49" charset="0"/>
            <a:ea typeface="华文楷体" panose="02010600040101010101" pitchFamily="2" charset="-122"/>
            <a:cs typeface="+mn-cs"/>
          </a:endParaRPr>
        </a:p>
      </dgm:t>
    </dgm:pt>
    <dgm:pt modelId="{CF48A260-806A-437F-BB22-675FFE53FC67}" type="parTrans" cxnId="{D2B283F8-F2C8-45DC-9E4E-618333CB8B17}">
      <dgm:prSet/>
      <dgm:spPr/>
      <dgm:t>
        <a:bodyPr/>
        <a:lstStyle/>
        <a:p>
          <a:endParaRPr lang="zh-CN" altLang="en-US" sz="2800">
            <a:latin typeface="微软雅黑" panose="020B0503020204020204" charset="-122"/>
            <a:ea typeface="微软雅黑" panose="020B0503020204020204" charset="-122"/>
          </a:endParaRPr>
        </a:p>
      </dgm:t>
    </dgm:pt>
    <dgm:pt modelId="{FDD81AED-C079-4524-884A-18F0EDD1CD9D}" type="sibTrans" cxnId="{D2B283F8-F2C8-45DC-9E4E-618333CB8B17}">
      <dgm:prSet/>
      <dgm:spPr/>
      <dgm:t>
        <a:bodyPr/>
        <a:lstStyle/>
        <a:p>
          <a:endParaRPr lang="zh-CN" altLang="en-US" sz="2800">
            <a:latin typeface="微软雅黑" panose="020B0503020204020204" charset="-122"/>
            <a:ea typeface="微软雅黑" panose="020B0503020204020204" charset="-122"/>
          </a:endParaRPr>
        </a:p>
      </dgm:t>
    </dgm:pt>
    <dgm:pt modelId="{6928F803-DE69-4A34-945A-259C1B479426}">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需要實現新子類（實現類）：</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個</a:t>
          </a:r>
        </a:p>
      </dgm:t>
    </dgm:pt>
    <dgm:pt modelId="{EA982098-50AB-453A-9620-5F17A35FC2F2}" type="parTrans" cxnId="{40FC46C0-C370-4093-9761-468A4CFE01BE}">
      <dgm:prSet/>
      <dgm:spPr/>
      <dgm:t>
        <a:bodyPr/>
        <a:lstStyle/>
        <a:p>
          <a:endParaRPr lang="zh-CN" altLang="en-US" sz="2800">
            <a:latin typeface="微软雅黑" panose="020B0503020204020204" charset="-122"/>
            <a:ea typeface="微软雅黑" panose="020B0503020204020204" charset="-122"/>
          </a:endParaRPr>
        </a:p>
      </dgm:t>
    </dgm:pt>
    <dgm:pt modelId="{792D29B5-537F-496C-8D47-D865DDF03039}" type="sibTrans" cxnId="{40FC46C0-C370-4093-9761-468A4CFE01BE}">
      <dgm:prSet/>
      <dgm:spPr/>
      <dgm:t>
        <a:bodyPr/>
        <a:lstStyle/>
        <a:p>
          <a:endParaRPr lang="zh-CN" altLang="en-US" sz="2800">
            <a:latin typeface="微软雅黑" panose="020B0503020204020204" charset="-122"/>
            <a:ea typeface="微软雅黑" panose="020B0503020204020204" charset="-122"/>
          </a:endParaRPr>
        </a:p>
      </dgm:t>
    </dgm:pt>
    <dgm:pt modelId="{0C732367-4348-4D1D-B432-E7D477C1AB13}">
      <dgm:prSet custT="1"/>
      <dgm:spPr/>
      <dgm:t>
        <a:bodyPr/>
        <a:lstStyle/>
        <a:p>
          <a:pPr rtl="0"/>
          <a:r>
            <a:rPr lang="zh-CN" altLang="en-US" sz="2000" dirty="0">
              <a:latin typeface="微软雅黑" panose="020B0503020204020204" charset="-122"/>
              <a:ea typeface="微软雅黑" panose="020B0503020204020204" charset="-122"/>
            </a:rPr>
            <a:t>策略模式</a:t>
          </a:r>
        </a:p>
      </dgm:t>
    </dgm:pt>
    <dgm:pt modelId="{8EE0B006-7095-42AB-AE47-2B59EADE1082}" type="parTrans" cxnId="{9DA463F1-6B83-4DF8-A75F-DF38A34B2415}">
      <dgm:prSet/>
      <dgm:spPr/>
      <dgm:t>
        <a:bodyPr/>
        <a:lstStyle/>
        <a:p>
          <a:endParaRPr lang="zh-CN" altLang="en-US" sz="2800">
            <a:latin typeface="微软雅黑" panose="020B0503020204020204" charset="-122"/>
            <a:ea typeface="微软雅黑" panose="020B0503020204020204" charset="-122"/>
          </a:endParaRPr>
        </a:p>
      </dgm:t>
    </dgm:pt>
    <dgm:pt modelId="{A3695FA4-DEB9-430F-9FFE-FCD534C86C74}" type="sibTrans" cxnId="{9DA463F1-6B83-4DF8-A75F-DF38A34B2415}">
      <dgm:prSet/>
      <dgm:spPr/>
      <dgm:t>
        <a:bodyPr/>
        <a:lstStyle/>
        <a:p>
          <a:endParaRPr lang="zh-CN" altLang="en-US" sz="2800">
            <a:latin typeface="微软雅黑" panose="020B0503020204020204" charset="-122"/>
            <a:ea typeface="微软雅黑" panose="020B0503020204020204" charset="-122"/>
          </a:endParaRPr>
        </a:p>
      </dgm:t>
    </dgm:pt>
    <dgm:pt modelId="{C472544F-F5AB-4733-9081-15096BB54620}">
      <dgm:prSet custT="1"/>
      <dgm:spPr/>
      <dgm:t>
        <a:bodyPr/>
        <a:lstStyle/>
        <a:p>
          <a:pPr rtl="0"/>
          <a:r>
            <a:rPr lang="zh-CN" altLang="en-US" sz="2300" b="1" kern="1200">
              <a:solidFill>
                <a:srgbClr val="003366"/>
              </a:solidFill>
              <a:latin typeface="Consolas" panose="020B0609020204030204" pitchFamily="49" charset="0"/>
              <a:ea typeface="华文楷体" panose="02010600040101010101" pitchFamily="2" charset="-122"/>
              <a:cs typeface="+mn-cs"/>
            </a:rPr>
            <a:t>無</a:t>
          </a:r>
          <a:r>
            <a:rPr lang="zh-CN" sz="2300" b="1" kern="1200">
              <a:solidFill>
                <a:srgbClr val="003366"/>
              </a:solidFill>
              <a:latin typeface="Consolas" panose="020B0609020204030204" pitchFamily="49" charset="0"/>
              <a:ea typeface="华文楷体" panose="02010600040101010101" pitchFamily="2" charset="-122"/>
              <a:cs typeface="+mn-cs"/>
            </a:rPr>
            <a:t>需</a:t>
          </a:r>
          <a:r>
            <a:rPr lang="zh-CN" sz="2300" b="1" kern="1200" dirty="0">
              <a:solidFill>
                <a:srgbClr val="003366"/>
              </a:solidFill>
              <a:latin typeface="Consolas" panose="020B0609020204030204" pitchFamily="49" charset="0"/>
              <a:ea typeface="华文楷体" panose="02010600040101010101" pitchFamily="2" charset="-122"/>
              <a:cs typeface="+mn-cs"/>
            </a:rPr>
            <a:t>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a:solidFill>
                <a:srgbClr val="003366"/>
              </a:solidFill>
              <a:latin typeface="Consolas" panose="020B0609020204030204" pitchFamily="49" charset="0"/>
              <a:ea typeface="华文楷体" panose="02010600040101010101" pitchFamily="2" charset="-122"/>
              <a:cs typeface="+mn-cs"/>
            </a:rPr>
            <a:t>和</a:t>
          </a:r>
          <a:r>
            <a:rPr lang="en-US" sz="2300" b="0" kern="1200">
              <a:solidFill>
                <a:schemeClr val="tx1"/>
              </a:solidFill>
              <a:latin typeface="Consolas" panose="020B0609020204030204" pitchFamily="49" charset="0"/>
              <a:ea typeface="华文楷体" panose="02010600040101010101" pitchFamily="2" charset="-122"/>
              <a:cs typeface="+mn-cs"/>
            </a:rPr>
            <a:t>LatencyStrategy</a:t>
          </a:r>
          <a:r>
            <a:rPr lang="zh-CN" sz="2300" b="1" kern="1200">
              <a:solidFill>
                <a:srgbClr val="003366"/>
              </a:solidFill>
              <a:latin typeface="Consolas" panose="020B0609020204030204" pitchFamily="49" charset="0"/>
              <a:ea typeface="华文楷体" panose="02010600040101010101" pitchFamily="2" charset="-122"/>
              <a:cs typeface="+mn-cs"/>
            </a:rPr>
            <a:t>，只要實現一個新的</a:t>
          </a:r>
          <a:r>
            <a:rPr lang="en-US" sz="2300" b="0" kern="1200">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a:solidFill>
                <a:srgbClr val="003366"/>
              </a:solidFill>
              <a:latin typeface="Consolas" panose="020B0609020204030204" pitchFamily="49" charset="0"/>
              <a:ea typeface="华文楷体" panose="02010600040101010101" pitchFamily="2" charset="-122"/>
              <a:cs typeface="+mn-cs"/>
            </a:rPr>
            <a:t>實現類即可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dgm:t>
    </dgm:pt>
    <dgm:pt modelId="{280F5E78-BFC1-4774-BC33-AEACB0CBDAE0}" type="parTrans" cxnId="{7EC53823-0E30-467E-8FD3-4078F48D8694}">
      <dgm:prSet/>
      <dgm:spPr/>
      <dgm:t>
        <a:bodyPr/>
        <a:lstStyle/>
        <a:p>
          <a:endParaRPr lang="zh-CN" altLang="en-US" sz="2800">
            <a:latin typeface="微软雅黑" panose="020B0503020204020204" charset="-122"/>
            <a:ea typeface="微软雅黑" panose="020B0503020204020204" charset="-122"/>
          </a:endParaRPr>
        </a:p>
      </dgm:t>
    </dgm:pt>
    <dgm:pt modelId="{ABBFF769-0559-4F34-BBB3-46903D66C9A4}" type="sibTrans" cxnId="{7EC53823-0E30-467E-8FD3-4078F48D8694}">
      <dgm:prSet/>
      <dgm:spPr/>
      <dgm:t>
        <a:bodyPr/>
        <a:lstStyle/>
        <a:p>
          <a:endParaRPr lang="zh-CN" altLang="en-US" sz="2800">
            <a:latin typeface="微软雅黑" panose="020B0503020204020204" charset="-122"/>
            <a:ea typeface="微软雅黑" panose="020B0503020204020204" charset="-122"/>
          </a:endParaRPr>
        </a:p>
      </dgm:t>
    </dgm:pt>
    <dgm:pt modelId="{487CB231-EA26-4C08-B4C0-643242EEF75E}">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需要實現新子類（實現類）：</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個</a:t>
          </a:r>
        </a:p>
      </dgm:t>
    </dgm:pt>
    <dgm:pt modelId="{2F126759-4EF0-461A-9F3D-3ABC581B83B4}" type="parTrans" cxnId="{CCD20006-7EEF-4E67-941C-803A1FA7F7E9}">
      <dgm:prSet/>
      <dgm:spPr/>
      <dgm:t>
        <a:bodyPr/>
        <a:lstStyle/>
        <a:p>
          <a:endParaRPr lang="zh-CN" altLang="en-US" sz="2800">
            <a:latin typeface="微软雅黑" panose="020B0503020204020204" charset="-122"/>
            <a:ea typeface="微软雅黑" panose="020B0503020204020204" charset="-122"/>
          </a:endParaRPr>
        </a:p>
      </dgm:t>
    </dgm:pt>
    <dgm:pt modelId="{1D559021-368E-4F55-B424-E705C2C0906A}" type="sibTrans" cxnId="{CCD20006-7EEF-4E67-941C-803A1FA7F7E9}">
      <dgm:prSet/>
      <dgm:spPr/>
      <dgm:t>
        <a:bodyPr/>
        <a:lstStyle/>
        <a:p>
          <a:endParaRPr lang="zh-CN" altLang="en-US" sz="2800">
            <a:latin typeface="微软雅黑" panose="020B0503020204020204" charset="-122"/>
            <a:ea typeface="微软雅黑" panose="020B0503020204020204" charset="-122"/>
          </a:endParaRPr>
        </a:p>
      </dgm:t>
    </dgm:pt>
    <dgm:pt modelId="{963A43F1-ED74-427B-A2F1-DBCEB4A10661}" type="pres">
      <dgm:prSet presAssocID="{F60D356C-09E4-436D-B177-0B0618DA66DD}" presName="Name0" presStyleCnt="0">
        <dgm:presLayoutVars>
          <dgm:dir/>
          <dgm:animLvl val="lvl"/>
          <dgm:resizeHandles val="exact"/>
        </dgm:presLayoutVars>
      </dgm:prSet>
      <dgm:spPr/>
    </dgm:pt>
    <dgm:pt modelId="{82122249-55A8-4910-A30D-181744439E7F}" type="pres">
      <dgm:prSet presAssocID="{B5A1AD71-DC6F-4876-879E-E3B42945967A}" presName="composite" presStyleCnt="0"/>
      <dgm:spPr/>
    </dgm:pt>
    <dgm:pt modelId="{30DA6878-E11E-49E1-955B-140805B529EF}" type="pres">
      <dgm:prSet presAssocID="{B5A1AD71-DC6F-4876-879E-E3B42945967A}" presName="parTx" presStyleLbl="alignNode1" presStyleIdx="0" presStyleCnt="2">
        <dgm:presLayoutVars>
          <dgm:chMax val="0"/>
          <dgm:chPref val="0"/>
          <dgm:bulletEnabled val="1"/>
        </dgm:presLayoutVars>
      </dgm:prSet>
      <dgm:spPr/>
    </dgm:pt>
    <dgm:pt modelId="{EEDB4AA6-32AF-44D6-9F64-CB942A8079E2}" type="pres">
      <dgm:prSet presAssocID="{B5A1AD71-DC6F-4876-879E-E3B42945967A}" presName="desTx" presStyleLbl="alignAccFollowNode1" presStyleIdx="0" presStyleCnt="2">
        <dgm:presLayoutVars>
          <dgm:bulletEnabled val="1"/>
        </dgm:presLayoutVars>
      </dgm:prSet>
      <dgm:spPr/>
    </dgm:pt>
    <dgm:pt modelId="{7DF81FCC-DE7C-4F9F-9E18-62B822BE5934}" type="pres">
      <dgm:prSet presAssocID="{DB87B528-EF7F-49A8-9E18-78E5E9803D31}" presName="space" presStyleCnt="0"/>
      <dgm:spPr/>
    </dgm:pt>
    <dgm:pt modelId="{EC1EB600-FFA9-41BF-8F02-B98EA13F6D6C}" type="pres">
      <dgm:prSet presAssocID="{0C732367-4348-4D1D-B432-E7D477C1AB13}" presName="composite" presStyleCnt="0"/>
      <dgm:spPr/>
    </dgm:pt>
    <dgm:pt modelId="{1DC7EF5F-B031-4AAB-9BFA-FBFC076D71E0}" type="pres">
      <dgm:prSet presAssocID="{0C732367-4348-4D1D-B432-E7D477C1AB13}" presName="parTx" presStyleLbl="alignNode1" presStyleIdx="1" presStyleCnt="2">
        <dgm:presLayoutVars>
          <dgm:chMax val="0"/>
          <dgm:chPref val="0"/>
          <dgm:bulletEnabled val="1"/>
        </dgm:presLayoutVars>
      </dgm:prSet>
      <dgm:spPr/>
    </dgm:pt>
    <dgm:pt modelId="{BC5FFCBD-8963-4386-998B-EC7F07B38F9B}" type="pres">
      <dgm:prSet presAssocID="{0C732367-4348-4D1D-B432-E7D477C1AB13}" presName="desTx" presStyleLbl="alignAccFollowNode1" presStyleIdx="1" presStyleCnt="2">
        <dgm:presLayoutVars>
          <dgm:bulletEnabled val="1"/>
        </dgm:presLayoutVars>
      </dgm:prSet>
      <dgm:spPr/>
    </dgm:pt>
  </dgm:ptLst>
  <dgm:cxnLst>
    <dgm:cxn modelId="{CCD20006-7EEF-4E67-941C-803A1FA7F7E9}" srcId="{0C732367-4348-4D1D-B432-E7D477C1AB13}" destId="{487CB231-EA26-4C08-B4C0-643242EEF75E}" srcOrd="1" destOrd="0" parTransId="{2F126759-4EF0-461A-9F3D-3ABC581B83B4}" sibTransId="{1D559021-368E-4F55-B424-E705C2C0906A}"/>
    <dgm:cxn modelId="{1185121D-3861-46C1-A2A7-1F873454721E}" type="presOf" srcId="{487CB231-EA26-4C08-B4C0-643242EEF75E}" destId="{BC5FFCBD-8963-4386-998B-EC7F07B38F9B}" srcOrd="0" destOrd="1" presId="urn:microsoft.com/office/officeart/2005/8/layout/hList1"/>
    <dgm:cxn modelId="{7EC53823-0E30-467E-8FD3-4078F48D8694}" srcId="{0C732367-4348-4D1D-B432-E7D477C1AB13}" destId="{C472544F-F5AB-4733-9081-15096BB54620}" srcOrd="0" destOrd="0" parTransId="{280F5E78-BFC1-4774-BC33-AEACB0CBDAE0}" sibTransId="{ABBFF769-0559-4F34-BBB3-46903D66C9A4}"/>
    <dgm:cxn modelId="{268AC63D-3FD8-4B6C-9F59-EAF1ABAA609D}" type="presOf" srcId="{B5A1AD71-DC6F-4876-879E-E3B42945967A}" destId="{30DA6878-E11E-49E1-955B-140805B529EF}" srcOrd="0" destOrd="0" presId="urn:microsoft.com/office/officeart/2005/8/layout/hList1"/>
    <dgm:cxn modelId="{DE598641-CA8A-48CE-B66F-3A98771650D8}" type="presOf" srcId="{E30C157E-8EF8-4999-85A0-5B829C9A7D34}" destId="{EEDB4AA6-32AF-44D6-9F64-CB942A8079E2}" srcOrd="0" destOrd="0" presId="urn:microsoft.com/office/officeart/2005/8/layout/hList1"/>
    <dgm:cxn modelId="{4DDFC66C-615C-4103-BE34-E712587C9CA8}" type="presOf" srcId="{C472544F-F5AB-4733-9081-15096BB54620}" destId="{BC5FFCBD-8963-4386-998B-EC7F07B38F9B}" srcOrd="0" destOrd="0" presId="urn:microsoft.com/office/officeart/2005/8/layout/hList1"/>
    <dgm:cxn modelId="{343A81A6-5FB3-41BF-86A2-F2FF328EA9AD}" type="presOf" srcId="{F60D356C-09E4-436D-B177-0B0618DA66DD}" destId="{963A43F1-ED74-427B-A2F1-DBCEB4A10661}" srcOrd="0" destOrd="0" presId="urn:microsoft.com/office/officeart/2005/8/layout/hList1"/>
    <dgm:cxn modelId="{99F40EB8-5E3F-4192-8208-3FF7982CF4DC}" type="presOf" srcId="{6928F803-DE69-4A34-945A-259C1B479426}" destId="{EEDB4AA6-32AF-44D6-9F64-CB942A8079E2}" srcOrd="0" destOrd="1" presId="urn:microsoft.com/office/officeart/2005/8/layout/hList1"/>
    <dgm:cxn modelId="{40FC46C0-C370-4093-9761-468A4CFE01BE}" srcId="{B5A1AD71-DC6F-4876-879E-E3B42945967A}" destId="{6928F803-DE69-4A34-945A-259C1B479426}" srcOrd="1" destOrd="0" parTransId="{EA982098-50AB-453A-9620-5F17A35FC2F2}" sibTransId="{792D29B5-537F-496C-8D47-D865DDF03039}"/>
    <dgm:cxn modelId="{9DA463F1-6B83-4DF8-A75F-DF38A34B2415}" srcId="{F60D356C-09E4-436D-B177-0B0618DA66DD}" destId="{0C732367-4348-4D1D-B432-E7D477C1AB13}" srcOrd="1" destOrd="0" parTransId="{8EE0B006-7095-42AB-AE47-2B59EADE1082}" sibTransId="{A3695FA4-DEB9-430F-9FFE-FCD534C86C74}"/>
    <dgm:cxn modelId="{B55491F6-502F-4162-82D9-85B84A8D92C8}" type="presOf" srcId="{0C732367-4348-4D1D-B432-E7D477C1AB13}" destId="{1DC7EF5F-B031-4AAB-9BFA-FBFC076D71E0}" srcOrd="0" destOrd="0" presId="urn:microsoft.com/office/officeart/2005/8/layout/hList1"/>
    <dgm:cxn modelId="{D2B283F8-F2C8-45DC-9E4E-618333CB8B17}" srcId="{B5A1AD71-DC6F-4876-879E-E3B42945967A}" destId="{E30C157E-8EF8-4999-85A0-5B829C9A7D34}" srcOrd="0" destOrd="0" parTransId="{CF48A260-806A-437F-BB22-675FFE53FC67}" sibTransId="{FDD81AED-C079-4524-884A-18F0EDD1CD9D}"/>
    <dgm:cxn modelId="{073423FC-0E8C-4228-8912-CEDD4BCC8355}" srcId="{F60D356C-09E4-436D-B177-0B0618DA66DD}" destId="{B5A1AD71-DC6F-4876-879E-E3B42945967A}" srcOrd="0" destOrd="0" parTransId="{F373761A-6C3C-4406-8BF2-CA3FD09CD22B}" sibTransId="{DB87B528-EF7F-49A8-9E18-78E5E9803D31}"/>
    <dgm:cxn modelId="{744CBB82-1CC4-436C-9450-635CC50D79A4}" type="presParOf" srcId="{963A43F1-ED74-427B-A2F1-DBCEB4A10661}" destId="{82122249-55A8-4910-A30D-181744439E7F}" srcOrd="0" destOrd="0" presId="urn:microsoft.com/office/officeart/2005/8/layout/hList1"/>
    <dgm:cxn modelId="{5E8B541D-7348-4949-892C-6E5AF5AAAAEF}" type="presParOf" srcId="{82122249-55A8-4910-A30D-181744439E7F}" destId="{30DA6878-E11E-49E1-955B-140805B529EF}" srcOrd="0" destOrd="0" presId="urn:microsoft.com/office/officeart/2005/8/layout/hList1"/>
    <dgm:cxn modelId="{46DF0ABD-255F-476A-91E3-FFEFBF5061EC}" type="presParOf" srcId="{82122249-55A8-4910-A30D-181744439E7F}" destId="{EEDB4AA6-32AF-44D6-9F64-CB942A8079E2}" srcOrd="1" destOrd="0" presId="urn:microsoft.com/office/officeart/2005/8/layout/hList1"/>
    <dgm:cxn modelId="{CAE27C71-83DD-4791-930A-6BF222605958}" type="presParOf" srcId="{963A43F1-ED74-427B-A2F1-DBCEB4A10661}" destId="{7DF81FCC-DE7C-4F9F-9E18-62B822BE5934}" srcOrd="1" destOrd="0" presId="urn:microsoft.com/office/officeart/2005/8/layout/hList1"/>
    <dgm:cxn modelId="{1F1E3DCC-0208-4DF3-9EE8-600B21983422}" type="presParOf" srcId="{963A43F1-ED74-427B-A2F1-DBCEB4A10661}" destId="{EC1EB600-FFA9-41BF-8F02-B98EA13F6D6C}" srcOrd="2" destOrd="0" presId="urn:microsoft.com/office/officeart/2005/8/layout/hList1"/>
    <dgm:cxn modelId="{D319B31C-6470-46EF-BA0E-E2C34723CE8B}" type="presParOf" srcId="{EC1EB600-FFA9-41BF-8F02-B98EA13F6D6C}" destId="{1DC7EF5F-B031-4AAB-9BFA-FBFC076D71E0}" srcOrd="0" destOrd="0" presId="urn:microsoft.com/office/officeart/2005/8/layout/hList1"/>
    <dgm:cxn modelId="{866E488E-EED1-4872-891E-19CEA49E1A0F}" type="presParOf" srcId="{EC1EB600-FFA9-41BF-8F02-B98EA13F6D6C}" destId="{BC5FFCBD-8963-4386-998B-EC7F07B38F9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C56CCE-8177-4FC4-8ED5-9CB19D1A0492}" type="doc">
      <dgm:prSet loTypeId="urn:microsoft.com/office/officeart/2005/8/layout/hList1" loCatId="list" qsTypeId="urn:microsoft.com/office/officeart/2005/8/quickstyle/simple5#2" qsCatId="simple" csTypeId="urn:microsoft.com/office/officeart/2005/8/colors/accent1_2#2" csCatId="accent1" phldr="1"/>
      <dgm:spPr/>
      <dgm:t>
        <a:bodyPr/>
        <a:lstStyle/>
        <a:p>
          <a:endParaRPr lang="zh-CN" altLang="en-US"/>
        </a:p>
      </dgm:t>
    </dgm:pt>
    <dgm:pt modelId="{669DB7BA-CFA2-48B5-8065-18562E6AA662}">
      <dgm:prSet/>
      <dgm:spPr/>
      <dgm:t>
        <a:bodyPr/>
        <a:lstStyle/>
        <a:p>
          <a:pPr rtl="0"/>
          <a:r>
            <a:rPr lang="zh-CN" altLang="pt-PT" dirty="0">
              <a:latin typeface="微软雅黑" panose="020B0503020204020204" charset="-122"/>
              <a:ea typeface="微软雅黑" panose="020B0503020204020204" charset="-122"/>
            </a:rPr>
            <a:t>模板</a:t>
          </a:r>
          <a:r>
            <a:rPr lang="zh-CN" altLang="en-US" dirty="0">
              <a:latin typeface="微软雅黑" panose="020B0503020204020204" charset="-122"/>
              <a:ea typeface="微软雅黑" panose="020B0503020204020204" charset="-122"/>
            </a:rPr>
            <a:t>方法</a:t>
          </a:r>
          <a:endParaRPr lang="zh-CN" dirty="0">
            <a:latin typeface="微软雅黑" panose="020B0503020204020204" charset="-122"/>
            <a:ea typeface="微软雅黑" panose="020B0503020204020204" charset="-122"/>
          </a:endParaRPr>
        </a:p>
      </dgm:t>
    </dgm:pt>
    <dgm:pt modelId="{808C8826-9201-4D15-9FC7-697B152C9862}" type="parTrans" cxnId="{D7AA6935-3A27-4C20-8B67-FDA5963F1836}">
      <dgm:prSet/>
      <dgm:spPr/>
      <dgm:t>
        <a:bodyPr/>
        <a:lstStyle/>
        <a:p>
          <a:endParaRPr lang="zh-CN" altLang="en-US">
            <a:latin typeface="微软雅黑" panose="020B0503020204020204" charset="-122"/>
            <a:ea typeface="微软雅黑" panose="020B0503020204020204" charset="-122"/>
          </a:endParaRPr>
        </a:p>
      </dgm:t>
    </dgm:pt>
    <dgm:pt modelId="{6F8FAD61-DD39-4E15-BDBD-D059E40696A6}" type="sibTrans" cxnId="{D7AA6935-3A27-4C20-8B67-FDA5963F1836}">
      <dgm:prSet/>
      <dgm:spPr/>
      <dgm:t>
        <a:bodyPr/>
        <a:lstStyle/>
        <a:p>
          <a:endParaRPr lang="zh-CN" altLang="en-US">
            <a:latin typeface="微软雅黑" panose="020B0503020204020204" charset="-122"/>
            <a:ea typeface="微软雅黑" panose="020B0503020204020204" charset="-122"/>
          </a:endParaRPr>
        </a:p>
      </dgm:t>
    </dgm:pt>
    <dgm:pt modelId="{EEE1A43D-2BE5-4C9F-9B39-9110EB243949}">
      <dgm:prSet/>
      <dgm:spPr/>
      <dgm:t>
        <a:bodyPr/>
        <a:lstStyle/>
        <a:p>
          <a:r>
            <a:rPr lang="zh-CN" altLang="en-US" b="1">
              <a:solidFill>
                <a:schemeClr val="accent4">
                  <a:lumMod val="50000"/>
                </a:schemeClr>
              </a:solidFill>
              <a:latin typeface="华文楷体" panose="02010600040101010101" pitchFamily="2" charset="-122"/>
              <a:ea typeface="华文楷体" panose="02010600040101010101" pitchFamily="2" charset="-122"/>
            </a:rPr>
            <a:t>定義演算法的骨架，而將具體實現步驟延遲到子類中。</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EF20C94C-7492-40AA-B07F-2F7C7E93A928}" type="sibTrans" cxnId="{F154294F-2B3F-4410-94F7-18EBBCBA4BDB}">
      <dgm:prSet/>
      <dgm:spPr/>
      <dgm:t>
        <a:bodyPr/>
        <a:lstStyle/>
        <a:p>
          <a:endParaRPr lang="zh-CN" altLang="en-US"/>
        </a:p>
      </dgm:t>
    </dgm:pt>
    <dgm:pt modelId="{E90971B1-1C4E-42A1-A252-0BF6B5E9132B}" type="parTrans" cxnId="{F154294F-2B3F-4410-94F7-18EBBCBA4BDB}">
      <dgm:prSet/>
      <dgm:spPr/>
      <dgm:t>
        <a:bodyPr/>
        <a:lstStyle/>
        <a:p>
          <a:endParaRPr lang="zh-CN" altLang="en-US"/>
        </a:p>
      </dgm:t>
    </dgm:pt>
    <dgm:pt modelId="{0F8E990F-2E2B-7547-8A45-B737A809447D}">
      <dgm:prSet/>
      <dgm:spPr/>
      <dgm:t>
        <a:bodyPr/>
        <a:lstStyle/>
        <a:p>
          <a:r>
            <a:rPr lang="zh-CN" altLang="en-US" b="1" dirty="0">
              <a:solidFill>
                <a:schemeClr val="accent4">
                  <a:lumMod val="50000"/>
                </a:schemeClr>
              </a:solidFill>
              <a:latin typeface="华文楷体" panose="02010600040101010101" pitchFamily="2" charset="-122"/>
              <a:ea typeface="华文楷体" panose="02010600040101010101" pitchFamily="2" charset="-122"/>
            </a:rPr>
            <a:t>子類可以不改變演算法結構即可重定義該演算法的某些特定步驟</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A85B2C35-E873-A34E-93BB-8F30CDDC96E7}" type="sibTrans" cxnId="{03D9E53F-E101-5343-B8A2-64BADE8E00B4}">
      <dgm:prSet/>
      <dgm:spPr/>
      <dgm:t>
        <a:bodyPr/>
        <a:lstStyle/>
        <a:p>
          <a:endParaRPr lang="en-US"/>
        </a:p>
      </dgm:t>
    </dgm:pt>
    <dgm:pt modelId="{D4F1540D-E85C-5147-8C5F-71FB047AADFA}" type="parTrans" cxnId="{03D9E53F-E101-5343-B8A2-64BADE8E00B4}">
      <dgm:prSet/>
      <dgm:spPr/>
      <dgm:t>
        <a:bodyPr/>
        <a:lstStyle/>
        <a:p>
          <a:endParaRPr lang="en-US"/>
        </a:p>
      </dgm:t>
    </dgm:pt>
    <dgm:pt modelId="{1106EB89-0D34-4855-B9E3-619C36F86171}">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優先</a:t>
          </a:r>
          <a:r>
            <a:rPr lang="zh-CN" altLang="en-US" b="1" dirty="0">
              <a:solidFill>
                <a:srgbClr val="FF0000"/>
              </a:solidFill>
              <a:latin typeface="华文楷体" panose="02010600040101010101" pitchFamily="2" charset="-122"/>
              <a:ea typeface="华文楷体" panose="02010600040101010101" pitchFamily="2" charset="-122"/>
            </a:rPr>
            <a:t>繼承行為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，重視</a:t>
          </a:r>
          <a:r>
            <a:rPr lang="zh-CN" altLang="en-US" b="1" dirty="0">
              <a:solidFill>
                <a:srgbClr val="FF0000"/>
              </a:solidFill>
              <a:latin typeface="华文楷体" panose="02010600040101010101" pitchFamily="2" charset="-122"/>
              <a:ea typeface="华文楷体" panose="02010600040101010101" pitchFamily="2" charset="-122"/>
            </a:rPr>
            <a:t>功能的抽象與歸納</a:t>
          </a:r>
          <a:endParaRPr lang="zh-CN" b="1" dirty="0">
            <a:solidFill>
              <a:srgbClr val="FF0000"/>
            </a:solidFill>
            <a:latin typeface="华文楷体" panose="02010600040101010101" pitchFamily="2" charset="-122"/>
            <a:ea typeface="华文楷体" panose="02010600040101010101" pitchFamily="2" charset="-122"/>
          </a:endParaRPr>
        </a:p>
      </dgm:t>
    </dgm:pt>
    <dgm:pt modelId="{9875EE78-5280-4BC2-BFBC-0BCC4E0AAE1B}" type="sibTrans" cxnId="{D203B732-6426-4152-9220-A76A041E2EB7}">
      <dgm:prSet/>
      <dgm:spPr/>
      <dgm:t>
        <a:bodyPr/>
        <a:lstStyle/>
        <a:p>
          <a:endParaRPr lang="zh-CN" altLang="en-US"/>
        </a:p>
      </dgm:t>
    </dgm:pt>
    <dgm:pt modelId="{A2EABF91-7149-47BC-8807-33086E7FB103}" type="parTrans" cxnId="{D203B732-6426-4152-9220-A76A041E2EB7}">
      <dgm:prSet/>
      <dgm:spPr/>
      <dgm:t>
        <a:bodyPr/>
        <a:lstStyle/>
        <a:p>
          <a:endParaRPr lang="zh-CN" altLang="en-US"/>
        </a:p>
      </dgm:t>
    </dgm:pt>
    <dgm:pt modelId="{35B4B7B7-BD5A-4F7D-96B9-E65CCFE6A0C4}">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優點：</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703A6A7F-C388-47C9-ACDA-E15916FD1CD4}" type="sibTrans" cxnId="{9F6BE50E-A12F-432E-A1D6-89EAC6E1F847}">
      <dgm:prSet/>
      <dgm:spPr/>
      <dgm:t>
        <a:bodyPr/>
        <a:lstStyle/>
        <a:p>
          <a:endParaRPr lang="zh-CN" altLang="en-US"/>
        </a:p>
      </dgm:t>
    </dgm:pt>
    <dgm:pt modelId="{AD81E54A-3464-48F7-9C0B-A0E904558FE3}" type="parTrans" cxnId="{9F6BE50E-A12F-432E-A1D6-89EAC6E1F847}">
      <dgm:prSet/>
      <dgm:spPr/>
      <dgm:t>
        <a:bodyPr/>
        <a:lstStyle/>
        <a:p>
          <a:endParaRPr lang="zh-CN" altLang="en-US"/>
        </a:p>
      </dgm:t>
    </dgm:pt>
    <dgm:pt modelId="{6755FEFD-CE0E-46EC-924E-6FD0CC58B4D8}">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基類高度抽象統一，邏輯簡潔明瞭</a:t>
          </a:r>
          <a:endParaRPr lang="zh-CN" b="1" dirty="0">
            <a:solidFill>
              <a:schemeClr val="tx1"/>
            </a:solidFill>
            <a:latin typeface="华文楷体" panose="02010600040101010101" pitchFamily="2" charset="-122"/>
            <a:ea typeface="华文楷体" panose="02010600040101010101" pitchFamily="2" charset="-122"/>
          </a:endParaRPr>
        </a:p>
      </dgm:t>
    </dgm:pt>
    <dgm:pt modelId="{206473BA-A1EE-4E08-A82E-ABC42C0D031C}" type="sibTrans" cxnId="{9B6EF1B1-0461-4E82-B417-75BBB59BF375}">
      <dgm:prSet/>
      <dgm:spPr/>
      <dgm:t>
        <a:bodyPr/>
        <a:lstStyle/>
        <a:p>
          <a:endParaRPr lang="zh-CN" altLang="en-US"/>
        </a:p>
      </dgm:t>
    </dgm:pt>
    <dgm:pt modelId="{52313851-0BA5-4171-BC3D-0F9E7979FE39}" type="parTrans" cxnId="{9B6EF1B1-0461-4E82-B417-75BBB59BF375}">
      <dgm:prSet/>
      <dgm:spPr/>
      <dgm:t>
        <a:bodyPr/>
        <a:lstStyle/>
        <a:p>
          <a:endParaRPr lang="zh-CN" altLang="en-US"/>
        </a:p>
      </dgm:t>
    </dgm:pt>
    <dgm:pt modelId="{97BB9685-A683-4922-B4BF-C060758DB3D7}">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子類之間關聯不緊密時易於簡單快速實現</a:t>
          </a:r>
          <a:endParaRPr lang="zh-CN" b="1" dirty="0">
            <a:solidFill>
              <a:schemeClr val="tx1"/>
            </a:solidFill>
            <a:latin typeface="华文楷体" panose="02010600040101010101" pitchFamily="2" charset="-122"/>
            <a:ea typeface="华文楷体" panose="02010600040101010101" pitchFamily="2" charset="-122"/>
          </a:endParaRPr>
        </a:p>
      </dgm:t>
    </dgm:pt>
    <dgm:pt modelId="{14F6FEEA-D20F-4383-A841-519E8B346CE3}" type="sibTrans" cxnId="{4A7E875A-CB9B-4435-A8E8-4ECA0C33BF44}">
      <dgm:prSet/>
      <dgm:spPr/>
      <dgm:t>
        <a:bodyPr/>
        <a:lstStyle/>
        <a:p>
          <a:endParaRPr lang="zh-CN" altLang="en-US"/>
        </a:p>
      </dgm:t>
    </dgm:pt>
    <dgm:pt modelId="{A8A58E13-BF6C-4E91-8DBA-D9727A51354C}" type="parTrans" cxnId="{4A7E875A-CB9B-4435-A8E8-4ECA0C33BF44}">
      <dgm:prSet/>
      <dgm:spPr/>
      <dgm:t>
        <a:bodyPr/>
        <a:lstStyle/>
        <a:p>
          <a:endParaRPr lang="zh-CN" altLang="en-US"/>
        </a:p>
      </dgm:t>
    </dgm:pt>
    <dgm:pt modelId="{A938F1FF-EC2F-457E-882E-DD2903F40493}">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封裝性好，實現類內部不會對外暴露</a:t>
          </a:r>
          <a:endParaRPr lang="zh-CN" b="1" dirty="0">
            <a:solidFill>
              <a:schemeClr val="tx1"/>
            </a:solidFill>
            <a:latin typeface="华文楷体" panose="02010600040101010101" pitchFamily="2" charset="-122"/>
            <a:ea typeface="华文楷体" panose="02010600040101010101" pitchFamily="2" charset="-122"/>
          </a:endParaRPr>
        </a:p>
      </dgm:t>
    </dgm:pt>
    <dgm:pt modelId="{1E12B259-9BCD-4C6A-8AE3-962C5D049843}" type="sibTrans" cxnId="{16D6AB84-ED11-4639-AB03-1729240C83E4}">
      <dgm:prSet/>
      <dgm:spPr/>
      <dgm:t>
        <a:bodyPr/>
        <a:lstStyle/>
        <a:p>
          <a:endParaRPr lang="zh-CN" altLang="en-US"/>
        </a:p>
      </dgm:t>
    </dgm:pt>
    <dgm:pt modelId="{80FE4BE6-ECAA-46B8-ACC1-99BD0DE2AB5D}" type="parTrans" cxnId="{16D6AB84-ED11-4639-AB03-1729240C83E4}">
      <dgm:prSet/>
      <dgm:spPr/>
      <dgm:t>
        <a:bodyPr/>
        <a:lstStyle/>
        <a:p>
          <a:endParaRPr lang="zh-CN" altLang="en-US"/>
        </a:p>
      </dgm:t>
    </dgm:pt>
    <dgm:pt modelId="{8E0F2FCA-A59E-4549-A98A-95AB24C5D8E2}">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59FEBA75-314B-4E8C-BDC2-0EAD2DD16722}" type="sibTrans" cxnId="{BD612754-A80E-467F-A5D2-DBFC611F70C4}">
      <dgm:prSet/>
      <dgm:spPr/>
      <dgm:t>
        <a:bodyPr/>
        <a:lstStyle/>
        <a:p>
          <a:endParaRPr lang="zh-CN" altLang="en-US"/>
        </a:p>
      </dgm:t>
    </dgm:pt>
    <dgm:pt modelId="{B4BA478E-D745-43E6-A448-1DD2E8ECFA8B}" type="parTrans" cxnId="{BD612754-A80E-467F-A5D2-DBFC611F70C4}">
      <dgm:prSet/>
      <dgm:spPr/>
      <dgm:t>
        <a:bodyPr/>
        <a:lstStyle/>
        <a:p>
          <a:endParaRPr lang="zh-CN" altLang="en-US"/>
        </a:p>
      </dgm:t>
    </dgm:pt>
    <dgm:pt modelId="{FE3C24BD-45F0-4C28-A6E7-DDC8E8B6287B}">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介面同時負責所有的功能（演算法）</a:t>
          </a:r>
        </a:p>
      </dgm:t>
    </dgm:pt>
    <dgm:pt modelId="{8D7FC9EE-388E-46D8-9AB1-31FEDB926250}" type="sibTrans" cxnId="{CABF8DBC-93A3-4A05-9C20-73E9343768B0}">
      <dgm:prSet/>
      <dgm:spPr/>
      <dgm:t>
        <a:bodyPr/>
        <a:lstStyle/>
        <a:p>
          <a:endParaRPr lang="zh-CN" altLang="en-US">
            <a:latin typeface="微软雅黑" panose="020B0503020204020204" charset="-122"/>
            <a:ea typeface="微软雅黑" panose="020B0503020204020204" charset="-122"/>
          </a:endParaRPr>
        </a:p>
      </dgm:t>
    </dgm:pt>
    <dgm:pt modelId="{773D3313-B5A3-4FE6-9179-66B39F63FE51}" type="parTrans" cxnId="{CABF8DBC-93A3-4A05-9C20-73E9343768B0}">
      <dgm:prSet/>
      <dgm:spPr/>
      <dgm:t>
        <a:bodyPr/>
        <a:lstStyle/>
        <a:p>
          <a:endParaRPr lang="zh-CN" altLang="en-US">
            <a:latin typeface="微软雅黑" panose="020B0503020204020204" charset="-122"/>
            <a:ea typeface="微软雅黑" panose="020B0503020204020204" charset="-122"/>
          </a:endParaRPr>
        </a:p>
      </dgm:t>
    </dgm:pt>
    <dgm:pt modelId="{BC7C46DF-C253-4997-B878-F36250D2FADD}">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任何演算法的修改都導致整個實現類的變化</a:t>
          </a:r>
        </a:p>
      </dgm:t>
    </dgm:pt>
    <dgm:pt modelId="{608F3EDE-126B-4F43-919E-AD6A858D3B41}" type="sibTrans" cxnId="{C1C0791F-4D6D-4F53-B0A0-07D4800FC3D9}">
      <dgm:prSet/>
      <dgm:spPr/>
      <dgm:t>
        <a:bodyPr/>
        <a:lstStyle/>
        <a:p>
          <a:endParaRPr lang="zh-CN" altLang="en-US">
            <a:latin typeface="微软雅黑" panose="020B0503020204020204" charset="-122"/>
            <a:ea typeface="微软雅黑" panose="020B0503020204020204" charset="-122"/>
          </a:endParaRPr>
        </a:p>
      </dgm:t>
    </dgm:pt>
    <dgm:pt modelId="{522BC6A5-7C5B-4106-8908-518A3B831A2D}" type="parTrans" cxnId="{C1C0791F-4D6D-4F53-B0A0-07D4800FC3D9}">
      <dgm:prSet/>
      <dgm:spPr/>
      <dgm:t>
        <a:bodyPr/>
        <a:lstStyle/>
        <a:p>
          <a:endParaRPr lang="zh-CN" altLang="en-US">
            <a:latin typeface="微软雅黑" panose="020B0503020204020204" charset="-122"/>
            <a:ea typeface="微软雅黑" panose="020B0503020204020204" charset="-122"/>
          </a:endParaRPr>
        </a:p>
      </dgm:t>
    </dgm:pt>
    <dgm:pt modelId="{21044B00-274B-4064-8676-6C45C70269A3}" type="pres">
      <dgm:prSet presAssocID="{3DC56CCE-8177-4FC4-8ED5-9CB19D1A0492}" presName="Name0" presStyleCnt="0">
        <dgm:presLayoutVars>
          <dgm:dir/>
          <dgm:animLvl val="lvl"/>
          <dgm:resizeHandles val="exact"/>
        </dgm:presLayoutVars>
      </dgm:prSet>
      <dgm:spPr/>
    </dgm:pt>
    <dgm:pt modelId="{23A02AB5-B63A-4799-ABAD-218DC9EC2847}" type="pres">
      <dgm:prSet presAssocID="{669DB7BA-CFA2-48B5-8065-18562E6AA662}" presName="composite" presStyleCnt="0"/>
      <dgm:spPr/>
    </dgm:pt>
    <dgm:pt modelId="{95913D3D-FCCC-47BA-B55F-71796684FF3C}" type="pres">
      <dgm:prSet presAssocID="{669DB7BA-CFA2-48B5-8065-18562E6AA662}" presName="parTx" presStyleLbl="alignNode1" presStyleIdx="0" presStyleCnt="1">
        <dgm:presLayoutVars>
          <dgm:chMax val="0"/>
          <dgm:chPref val="0"/>
          <dgm:bulletEnabled val="1"/>
        </dgm:presLayoutVars>
      </dgm:prSet>
      <dgm:spPr/>
    </dgm:pt>
    <dgm:pt modelId="{4F99D08E-A45F-418D-B8DE-A4B2EAA1939D}" type="pres">
      <dgm:prSet presAssocID="{669DB7BA-CFA2-48B5-8065-18562E6AA662}" presName="desTx" presStyleLbl="alignAccFollowNode1" presStyleIdx="0" presStyleCnt="1">
        <dgm:presLayoutVars>
          <dgm:bulletEnabled val="1"/>
        </dgm:presLayoutVars>
      </dgm:prSet>
      <dgm:spPr/>
    </dgm:pt>
  </dgm:ptLst>
  <dgm:cxnLst>
    <dgm:cxn modelId="{4C885203-52F6-48CB-854A-2ABC6D494D1E}" type="presOf" srcId="{6755FEFD-CE0E-46EC-924E-6FD0CC58B4D8}" destId="{4F99D08E-A45F-418D-B8DE-A4B2EAA1939D}" srcOrd="0" destOrd="4" presId="urn:microsoft.com/office/officeart/2005/8/layout/hList1"/>
    <dgm:cxn modelId="{9F6BE50E-A12F-432E-A1D6-89EAC6E1F847}" srcId="{669DB7BA-CFA2-48B5-8065-18562E6AA662}" destId="{35B4B7B7-BD5A-4F7D-96B9-E65CCFE6A0C4}" srcOrd="3" destOrd="0" parTransId="{AD81E54A-3464-48F7-9C0B-A0E904558FE3}" sibTransId="{703A6A7F-C388-47C9-ACDA-E15916FD1CD4}"/>
    <dgm:cxn modelId="{4571A814-F15D-8547-AE0B-C5C23BB8B9DA}" type="presOf" srcId="{0F8E990F-2E2B-7547-8A45-B737A809447D}" destId="{4F99D08E-A45F-418D-B8DE-A4B2EAA1939D}" srcOrd="0" destOrd="1" presId="urn:microsoft.com/office/officeart/2005/8/layout/hList1"/>
    <dgm:cxn modelId="{10E5371F-B2FD-49EF-AF39-01BE45B75F81}" type="presOf" srcId="{97BB9685-A683-4922-B4BF-C060758DB3D7}" destId="{4F99D08E-A45F-418D-B8DE-A4B2EAA1939D}" srcOrd="0" destOrd="5" presId="urn:microsoft.com/office/officeart/2005/8/layout/hList1"/>
    <dgm:cxn modelId="{C1C0791F-4D6D-4F53-B0A0-07D4800FC3D9}" srcId="{8E0F2FCA-A59E-4549-A98A-95AB24C5D8E2}" destId="{BC7C46DF-C253-4997-B878-F36250D2FADD}" srcOrd="1" destOrd="0" parTransId="{522BC6A5-7C5B-4106-8908-518A3B831A2D}" sibTransId="{608F3EDE-126B-4F43-919E-AD6A858D3B41}"/>
    <dgm:cxn modelId="{D203B732-6426-4152-9220-A76A041E2EB7}" srcId="{669DB7BA-CFA2-48B5-8065-18562E6AA662}" destId="{1106EB89-0D34-4855-B9E3-619C36F86171}" srcOrd="2" destOrd="0" parTransId="{A2EABF91-7149-47BC-8807-33086E7FB103}" sibTransId="{9875EE78-5280-4BC2-BFBC-0BCC4E0AAE1B}"/>
    <dgm:cxn modelId="{D7AA6935-3A27-4C20-8B67-FDA5963F1836}" srcId="{3DC56CCE-8177-4FC4-8ED5-9CB19D1A0492}" destId="{669DB7BA-CFA2-48B5-8065-18562E6AA662}" srcOrd="0" destOrd="0" parTransId="{808C8826-9201-4D15-9FC7-697B152C9862}" sibTransId="{6F8FAD61-DD39-4E15-BDBD-D059E40696A6}"/>
    <dgm:cxn modelId="{3261603F-510C-4F5C-9A52-23276F28D75D}" type="presOf" srcId="{1106EB89-0D34-4855-B9E3-619C36F86171}" destId="{4F99D08E-A45F-418D-B8DE-A4B2EAA1939D}" srcOrd="0" destOrd="2" presId="urn:microsoft.com/office/officeart/2005/8/layout/hList1"/>
    <dgm:cxn modelId="{03D9E53F-E101-5343-B8A2-64BADE8E00B4}" srcId="{669DB7BA-CFA2-48B5-8065-18562E6AA662}" destId="{0F8E990F-2E2B-7547-8A45-B737A809447D}" srcOrd="1" destOrd="0" parTransId="{D4F1540D-E85C-5147-8C5F-71FB047AADFA}" sibTransId="{A85B2C35-E873-A34E-93BB-8F30CDDC96E7}"/>
    <dgm:cxn modelId="{DE551546-735A-47B4-86EF-39D5BA13B685}" type="presOf" srcId="{EEE1A43D-2BE5-4C9F-9B39-9110EB243949}" destId="{4F99D08E-A45F-418D-B8DE-A4B2EAA1939D}" srcOrd="0" destOrd="0" presId="urn:microsoft.com/office/officeart/2005/8/layout/hList1"/>
    <dgm:cxn modelId="{3046E16D-BE55-49A7-85BB-B463819976F3}" type="presOf" srcId="{FE3C24BD-45F0-4C28-A6E7-DDC8E8B6287B}" destId="{4F99D08E-A45F-418D-B8DE-A4B2EAA1939D}" srcOrd="0" destOrd="8" presId="urn:microsoft.com/office/officeart/2005/8/layout/hList1"/>
    <dgm:cxn modelId="{F154294F-2B3F-4410-94F7-18EBBCBA4BDB}" srcId="{669DB7BA-CFA2-48B5-8065-18562E6AA662}" destId="{EEE1A43D-2BE5-4C9F-9B39-9110EB243949}" srcOrd="0" destOrd="0" parTransId="{E90971B1-1C4E-42A1-A252-0BF6B5E9132B}" sibTransId="{EF20C94C-7492-40AA-B07F-2F7C7E93A928}"/>
    <dgm:cxn modelId="{BD612754-A80E-467F-A5D2-DBFC611F70C4}" srcId="{669DB7BA-CFA2-48B5-8065-18562E6AA662}" destId="{8E0F2FCA-A59E-4549-A98A-95AB24C5D8E2}" srcOrd="4" destOrd="0" parTransId="{B4BA478E-D745-43E6-A448-1DD2E8ECFA8B}" sibTransId="{59FEBA75-314B-4E8C-BDC2-0EAD2DD16722}"/>
    <dgm:cxn modelId="{4A7E875A-CB9B-4435-A8E8-4ECA0C33BF44}" srcId="{35B4B7B7-BD5A-4F7D-96B9-E65CCFE6A0C4}" destId="{97BB9685-A683-4922-B4BF-C060758DB3D7}" srcOrd="1" destOrd="0" parTransId="{A8A58E13-BF6C-4E91-8DBA-D9727A51354C}" sibTransId="{14F6FEEA-D20F-4383-A841-519E8B346CE3}"/>
    <dgm:cxn modelId="{03896E7E-A3F7-47AA-9AA4-3613C7126F7F}" type="presOf" srcId="{BC7C46DF-C253-4997-B878-F36250D2FADD}" destId="{4F99D08E-A45F-418D-B8DE-A4B2EAA1939D}" srcOrd="0" destOrd="9" presId="urn:microsoft.com/office/officeart/2005/8/layout/hList1"/>
    <dgm:cxn modelId="{16D6AB84-ED11-4639-AB03-1729240C83E4}" srcId="{35B4B7B7-BD5A-4F7D-96B9-E65CCFE6A0C4}" destId="{A938F1FF-EC2F-457E-882E-DD2903F40493}" srcOrd="2" destOrd="0" parTransId="{80FE4BE6-ECAA-46B8-ACC1-99BD0DE2AB5D}" sibTransId="{1E12B259-9BCD-4C6A-8AE3-962C5D049843}"/>
    <dgm:cxn modelId="{3EC89289-E7F6-431A-B05A-0A3ED050F191}" type="presOf" srcId="{A938F1FF-EC2F-457E-882E-DD2903F40493}" destId="{4F99D08E-A45F-418D-B8DE-A4B2EAA1939D}" srcOrd="0" destOrd="6" presId="urn:microsoft.com/office/officeart/2005/8/layout/hList1"/>
    <dgm:cxn modelId="{0BADAD8E-A65D-49CE-832F-F0A41124B377}" type="presOf" srcId="{35B4B7B7-BD5A-4F7D-96B9-E65CCFE6A0C4}" destId="{4F99D08E-A45F-418D-B8DE-A4B2EAA1939D}" srcOrd="0" destOrd="3" presId="urn:microsoft.com/office/officeart/2005/8/layout/hList1"/>
    <dgm:cxn modelId="{7E65799E-969F-4B6C-AF0C-BD994D0CFFD8}" type="presOf" srcId="{8E0F2FCA-A59E-4549-A98A-95AB24C5D8E2}" destId="{4F99D08E-A45F-418D-B8DE-A4B2EAA1939D}" srcOrd="0" destOrd="7" presId="urn:microsoft.com/office/officeart/2005/8/layout/hList1"/>
    <dgm:cxn modelId="{9B6EF1B1-0461-4E82-B417-75BBB59BF375}" srcId="{35B4B7B7-BD5A-4F7D-96B9-E65CCFE6A0C4}" destId="{6755FEFD-CE0E-46EC-924E-6FD0CC58B4D8}" srcOrd="0" destOrd="0" parTransId="{52313851-0BA5-4171-BC3D-0F9E7979FE39}" sibTransId="{206473BA-A1EE-4E08-A82E-ABC42C0D031C}"/>
    <dgm:cxn modelId="{CABF8DBC-93A3-4A05-9C20-73E9343768B0}" srcId="{8E0F2FCA-A59E-4549-A98A-95AB24C5D8E2}" destId="{FE3C24BD-45F0-4C28-A6E7-DDC8E8B6287B}" srcOrd="0" destOrd="0" parTransId="{773D3313-B5A3-4FE6-9179-66B39F63FE51}" sibTransId="{8D7FC9EE-388E-46D8-9AB1-31FEDB926250}"/>
    <dgm:cxn modelId="{5F1275E5-FA3B-4D11-A8F5-3401B54634C5}" type="presOf" srcId="{669DB7BA-CFA2-48B5-8065-18562E6AA662}" destId="{95913D3D-FCCC-47BA-B55F-71796684FF3C}" srcOrd="0" destOrd="0" presId="urn:microsoft.com/office/officeart/2005/8/layout/hList1"/>
    <dgm:cxn modelId="{38CE4FEE-5193-4751-A2A3-A08E76F2711A}" type="presOf" srcId="{3DC56CCE-8177-4FC4-8ED5-9CB19D1A0492}" destId="{21044B00-274B-4064-8676-6C45C70269A3}" srcOrd="0" destOrd="0" presId="urn:microsoft.com/office/officeart/2005/8/layout/hList1"/>
    <dgm:cxn modelId="{48E0B231-BC8C-4A03-A5AE-9BCB6F7F4F69}" type="presParOf" srcId="{21044B00-274B-4064-8676-6C45C70269A3}" destId="{23A02AB5-B63A-4799-ABAD-218DC9EC2847}" srcOrd="0" destOrd="0" presId="urn:microsoft.com/office/officeart/2005/8/layout/hList1"/>
    <dgm:cxn modelId="{A504FF81-E54F-4997-8E7E-C3CC9BB72008}" type="presParOf" srcId="{23A02AB5-B63A-4799-ABAD-218DC9EC2847}" destId="{95913D3D-FCCC-47BA-B55F-71796684FF3C}" srcOrd="0" destOrd="0" presId="urn:microsoft.com/office/officeart/2005/8/layout/hList1"/>
    <dgm:cxn modelId="{BBCB575F-FF71-43BA-8672-E8C2366250CC}" type="presParOf" srcId="{23A02AB5-B63A-4799-ABAD-218DC9EC2847}" destId="{4F99D08E-A45F-418D-B8DE-A4B2EAA1939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C56CCE-8177-4FC4-8ED5-9CB19D1A0492}" type="doc">
      <dgm:prSet loTypeId="urn:microsoft.com/office/officeart/2005/8/layout/hList1" loCatId="list" qsTypeId="urn:microsoft.com/office/officeart/2005/8/quickstyle/simple5#3" qsCatId="simple" csTypeId="urn:microsoft.com/office/officeart/2005/8/colors/accent1_2#3" csCatId="accent1" phldr="1"/>
      <dgm:spPr/>
      <dgm:t>
        <a:bodyPr/>
        <a:lstStyle/>
        <a:p>
          <a:endParaRPr lang="zh-CN" altLang="en-US"/>
        </a:p>
      </dgm:t>
    </dgm:pt>
    <dgm:pt modelId="{CCBCAC37-B8AB-45F8-AB71-71ABA887AB2E}">
      <dgm:prSet/>
      <dgm:spPr/>
      <dgm:t>
        <a:bodyPr/>
        <a:lstStyle/>
        <a:p>
          <a:pPr rtl="0"/>
          <a:r>
            <a:rPr lang="zh-CN" dirty="0">
              <a:latin typeface="微软雅黑" panose="020B0503020204020204" charset="-122"/>
              <a:ea typeface="微软雅黑" panose="020B0503020204020204" charset="-122"/>
            </a:rPr>
            <a:t>策略</a:t>
          </a:r>
          <a:r>
            <a:rPr lang="zh-CN" altLang="en-US" dirty="0">
              <a:latin typeface="微软雅黑" panose="020B0503020204020204" charset="-122"/>
              <a:ea typeface="微软雅黑" panose="020B0503020204020204" charset="-122"/>
            </a:rPr>
            <a:t>模式</a:t>
          </a:r>
          <a:endParaRPr lang="zh-CN" dirty="0">
            <a:latin typeface="微软雅黑" panose="020B0503020204020204" charset="-122"/>
            <a:ea typeface="微软雅黑" panose="020B0503020204020204" charset="-122"/>
          </a:endParaRPr>
        </a:p>
      </dgm:t>
    </dgm:pt>
    <dgm:pt modelId="{8EC5C649-09CF-46B9-AA2B-D696D73FA971}" type="sibTrans" cxnId="{F1E5E777-5A9C-4FD4-A53D-FA2249E13F9F}">
      <dgm:prSet/>
      <dgm:spPr/>
      <dgm:t>
        <a:bodyPr/>
        <a:lstStyle/>
        <a:p>
          <a:endParaRPr lang="zh-CN" altLang="en-US">
            <a:latin typeface="微软雅黑" panose="020B0503020204020204" charset="-122"/>
            <a:ea typeface="微软雅黑" panose="020B0503020204020204" charset="-122"/>
          </a:endParaRPr>
        </a:p>
      </dgm:t>
    </dgm:pt>
    <dgm:pt modelId="{6A019B37-89DD-4566-9619-5CF12A07CE8F}" type="parTrans" cxnId="{F1E5E777-5A9C-4FD4-A53D-FA2249E13F9F}">
      <dgm:prSet/>
      <dgm:spPr/>
      <dgm:t>
        <a:bodyPr/>
        <a:lstStyle/>
        <a:p>
          <a:endParaRPr lang="zh-CN" altLang="en-US">
            <a:latin typeface="微软雅黑" panose="020B0503020204020204" charset="-122"/>
            <a:ea typeface="微软雅黑" panose="020B0503020204020204" charset="-122"/>
          </a:endParaRPr>
        </a:p>
      </dgm:t>
    </dgm:pt>
    <dgm:pt modelId="{E0605067-1257-48F0-BA80-909CE030D70B}">
      <dgm:prSet/>
      <dgm:spPr/>
      <dgm:t>
        <a:bodyPr/>
        <a:lstStyle/>
        <a:p>
          <a:r>
            <a:rPr lang="zh-CN" altLang="en-US" b="1" i="0">
              <a:solidFill>
                <a:schemeClr val="accent4">
                  <a:lumMod val="50000"/>
                </a:schemeClr>
              </a:solidFill>
              <a:latin typeface="华文楷体" panose="02010600040101010101" pitchFamily="2" charset="-122"/>
              <a:ea typeface="华文楷体" panose="02010600040101010101" pitchFamily="2" charset="-122"/>
            </a:rPr>
            <a:t>定義一系列的演算法，把它們一個個封裝起來，使它們可相互替換。本模式使得演算法可獨立于使用它的客戶而變化</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5ADAC6B1-41E5-4434-A341-7D1215ECAB3C}" type="sibTrans" cxnId="{9FE69356-BF88-4A74-A041-B86D9986FF27}">
      <dgm:prSet/>
      <dgm:spPr/>
      <dgm:t>
        <a:bodyPr/>
        <a:lstStyle/>
        <a:p>
          <a:endParaRPr lang="zh-CN" altLang="en-US"/>
        </a:p>
      </dgm:t>
    </dgm:pt>
    <dgm:pt modelId="{AA5F52BE-0E9E-435B-8E47-8D641B19E15C}" type="parTrans" cxnId="{9FE69356-BF88-4A74-A041-B86D9986FF27}">
      <dgm:prSet/>
      <dgm:spPr/>
      <dgm:t>
        <a:bodyPr/>
        <a:lstStyle/>
        <a:p>
          <a:endParaRPr lang="zh-CN" altLang="en-US"/>
        </a:p>
      </dgm:t>
    </dgm:pt>
    <dgm:pt modelId="{AC705A0A-266C-4A27-9A49-DBC929305FC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優先</a:t>
          </a:r>
          <a:r>
            <a:rPr lang="zh-CN" altLang="en-US" b="1" dirty="0">
              <a:solidFill>
                <a:srgbClr val="FF0000"/>
              </a:solidFill>
              <a:latin typeface="华文楷体" panose="02010600040101010101" pitchFamily="2" charset="-122"/>
              <a:ea typeface="华文楷体" panose="02010600040101010101" pitchFamily="2" charset="-122"/>
            </a:rPr>
            <a:t>組合行為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，重視</a:t>
          </a:r>
          <a:r>
            <a:rPr lang="zh-CN" altLang="en-US" b="1" dirty="0">
              <a:solidFill>
                <a:srgbClr val="FF0000"/>
              </a:solidFill>
              <a:latin typeface="华文楷体" panose="02010600040101010101" pitchFamily="2" charset="-122"/>
              <a:ea typeface="华文楷体" panose="02010600040101010101" pitchFamily="2" charset="-122"/>
            </a:rPr>
            <a:t>功能的劃分與組合</a:t>
          </a:r>
          <a:endParaRPr lang="zh-CN" b="1" dirty="0">
            <a:solidFill>
              <a:srgbClr val="FF0000"/>
            </a:solidFill>
            <a:latin typeface="华文楷体" panose="02010600040101010101" pitchFamily="2" charset="-122"/>
            <a:ea typeface="华文楷体" panose="02010600040101010101" pitchFamily="2" charset="-122"/>
          </a:endParaRPr>
        </a:p>
      </dgm:t>
    </dgm:pt>
    <dgm:pt modelId="{98ACC516-66BE-4297-9EC3-254053D7061E}" type="sibTrans" cxnId="{AB9A1BAF-8333-4926-B22E-E149F9E9A49C}">
      <dgm:prSet/>
      <dgm:spPr/>
      <dgm:t>
        <a:bodyPr/>
        <a:lstStyle/>
        <a:p>
          <a:endParaRPr lang="zh-CN" altLang="en-US"/>
        </a:p>
      </dgm:t>
    </dgm:pt>
    <dgm:pt modelId="{C3CB8F10-D388-4134-900E-4B1BE841541C}" type="parTrans" cxnId="{AB9A1BAF-8333-4926-B22E-E149F9E9A49C}">
      <dgm:prSet/>
      <dgm:spPr/>
      <dgm:t>
        <a:bodyPr/>
        <a:lstStyle/>
        <a:p>
          <a:endParaRPr lang="zh-CN" altLang="en-US"/>
        </a:p>
      </dgm:t>
    </dgm:pt>
    <dgm:pt modelId="{E2F52CCC-C98E-427A-92CA-C97119699DC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優點：</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710061CE-2E8F-48B1-9F90-3D271F481DC6}" type="sibTrans" cxnId="{BD4D0132-5170-49BB-A026-8B7C8053F112}">
      <dgm:prSet/>
      <dgm:spPr/>
      <dgm:t>
        <a:bodyPr/>
        <a:lstStyle/>
        <a:p>
          <a:endParaRPr lang="zh-CN" altLang="en-US"/>
        </a:p>
      </dgm:t>
    </dgm:pt>
    <dgm:pt modelId="{6D39B837-4E11-412F-A163-D6D5F0C015D2}" type="parTrans" cxnId="{BD4D0132-5170-49BB-A026-8B7C8053F112}">
      <dgm:prSet/>
      <dgm:spPr/>
      <dgm:t>
        <a:bodyPr/>
        <a:lstStyle/>
        <a:p>
          <a:endParaRPr lang="zh-CN" altLang="en-US"/>
        </a:p>
      </dgm:t>
    </dgm:pt>
    <dgm:pt modelId="{91523511-9445-4DA7-B3D7-DEBF3C194093}">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每個策略</a:t>
          </a:r>
          <a:r>
            <a:rPr lang="zh-CN" altLang="en-US" b="1" dirty="0">
              <a:solidFill>
                <a:schemeClr val="tx1"/>
              </a:solidFill>
              <a:latin typeface="华文楷体" panose="02010600040101010101" pitchFamily="2" charset="-122"/>
              <a:ea typeface="华文楷体" panose="02010600040101010101" pitchFamily="2" charset="-122"/>
            </a:rPr>
            <a:t>只</a:t>
          </a:r>
          <a:r>
            <a:rPr lang="zh-CN" b="1" dirty="0">
              <a:solidFill>
                <a:schemeClr val="tx1"/>
              </a:solidFill>
              <a:latin typeface="华文楷体" panose="02010600040101010101" pitchFamily="2" charset="-122"/>
              <a:ea typeface="华文楷体" panose="02010600040101010101" pitchFamily="2" charset="-122"/>
            </a:rPr>
            <a:t>負責一個功能</a:t>
          </a:r>
          <a:r>
            <a:rPr lang="zh-CN" altLang="en-US" b="1" dirty="0">
              <a:solidFill>
                <a:schemeClr val="tx1"/>
              </a:solidFill>
              <a:latin typeface="华文楷体" panose="02010600040101010101" pitchFamily="2" charset="-122"/>
              <a:ea typeface="华文楷体" panose="02010600040101010101" pitchFamily="2" charset="-122"/>
            </a:rPr>
            <a:t>，易於拓展</a:t>
          </a:r>
          <a:endParaRPr lang="zh-CN" b="1" dirty="0">
            <a:solidFill>
              <a:schemeClr val="tx1"/>
            </a:solidFill>
            <a:latin typeface="华文楷体" panose="02010600040101010101" pitchFamily="2" charset="-122"/>
            <a:ea typeface="华文楷体" panose="02010600040101010101" pitchFamily="2" charset="-122"/>
          </a:endParaRPr>
        </a:p>
      </dgm:t>
    </dgm:pt>
    <dgm:pt modelId="{C92E960A-BC2C-4C97-9E6C-836EC3EEBA3F}" type="sibTrans" cxnId="{D06A1D8C-4092-43FC-92C6-45CBD5E480A1}">
      <dgm:prSet/>
      <dgm:spPr/>
      <dgm:t>
        <a:bodyPr/>
        <a:lstStyle/>
        <a:p>
          <a:endParaRPr lang="zh-CN" altLang="en-US">
            <a:latin typeface="微软雅黑" panose="020B0503020204020204" charset="-122"/>
            <a:ea typeface="微软雅黑" panose="020B0503020204020204" charset="-122"/>
          </a:endParaRPr>
        </a:p>
      </dgm:t>
    </dgm:pt>
    <dgm:pt modelId="{AB309C70-23A9-4DE4-9C4C-5B82536077FE}" type="parTrans" cxnId="{D06A1D8C-4092-43FC-92C6-45CBD5E480A1}">
      <dgm:prSet/>
      <dgm:spPr/>
      <dgm:t>
        <a:bodyPr/>
        <a:lstStyle/>
        <a:p>
          <a:endParaRPr lang="zh-CN" altLang="en-US">
            <a:latin typeface="微软雅黑" panose="020B0503020204020204" charset="-122"/>
            <a:ea typeface="微软雅黑" panose="020B0503020204020204" charset="-122"/>
          </a:endParaRPr>
        </a:p>
      </dgm:t>
    </dgm:pt>
    <dgm:pt modelId="{14F78422-B327-471A-AC77-41903637E2D9}">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演算法的修改被限制在單個策略類的變化中</a:t>
          </a:r>
          <a:r>
            <a:rPr lang="zh-CN" altLang="en-US" b="1" dirty="0">
              <a:solidFill>
                <a:schemeClr val="tx1"/>
              </a:solidFill>
              <a:latin typeface="华文楷体" panose="02010600040101010101" pitchFamily="2" charset="-122"/>
              <a:ea typeface="华文楷体" panose="02010600040101010101" pitchFamily="2" charset="-122"/>
            </a:rPr>
            <a:t>，</a:t>
          </a:r>
          <a:r>
            <a:rPr lang="zh-CN" b="1" dirty="0">
              <a:solidFill>
                <a:schemeClr val="tx1"/>
              </a:solidFill>
              <a:latin typeface="华文楷体" panose="02010600040101010101" pitchFamily="2" charset="-122"/>
              <a:ea typeface="华文楷体" panose="02010600040101010101" pitchFamily="2" charset="-122"/>
            </a:rPr>
            <a:t>任何演算法的修改</a:t>
          </a:r>
          <a:r>
            <a:rPr lang="zh-CN" altLang="en-US" b="1" dirty="0">
              <a:solidFill>
                <a:schemeClr val="tx1"/>
              </a:solidFill>
              <a:latin typeface="华文楷体" panose="02010600040101010101" pitchFamily="2" charset="-122"/>
              <a:ea typeface="华文楷体" panose="02010600040101010101" pitchFamily="2" charset="-122"/>
            </a:rPr>
            <a:t>對整體不造成影響</a:t>
          </a:r>
          <a:endParaRPr lang="zh-CN" b="1" dirty="0">
            <a:solidFill>
              <a:schemeClr val="tx1"/>
            </a:solidFill>
            <a:latin typeface="华文楷体" panose="02010600040101010101" pitchFamily="2" charset="-122"/>
            <a:ea typeface="华文楷体" panose="02010600040101010101" pitchFamily="2" charset="-122"/>
          </a:endParaRPr>
        </a:p>
      </dgm:t>
    </dgm:pt>
    <dgm:pt modelId="{0285B49F-93B1-42DC-8ED8-D3E81608E96C}" type="sibTrans" cxnId="{4E173AC4-70AE-4504-8371-5F46EE1F27D4}">
      <dgm:prSet/>
      <dgm:spPr/>
      <dgm:t>
        <a:bodyPr/>
        <a:lstStyle/>
        <a:p>
          <a:endParaRPr lang="zh-CN" altLang="en-US">
            <a:latin typeface="微软雅黑" panose="020B0503020204020204" charset="-122"/>
            <a:ea typeface="微软雅黑" panose="020B0503020204020204" charset="-122"/>
          </a:endParaRPr>
        </a:p>
      </dgm:t>
    </dgm:pt>
    <dgm:pt modelId="{08886A3B-F08C-4CD5-B28D-63556B8C6029}" type="parTrans" cxnId="{4E173AC4-70AE-4504-8371-5F46EE1F27D4}">
      <dgm:prSet/>
      <dgm:spPr/>
      <dgm:t>
        <a:bodyPr/>
        <a:lstStyle/>
        <a:p>
          <a:endParaRPr lang="zh-CN" altLang="en-US">
            <a:latin typeface="微软雅黑" panose="020B0503020204020204" charset="-122"/>
            <a:ea typeface="微软雅黑" panose="020B0503020204020204" charset="-122"/>
          </a:endParaRPr>
        </a:p>
      </dgm:t>
    </dgm:pt>
    <dgm:pt modelId="{E0992F7A-2260-4B10-8B20-4FA81762436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B72D04F1-7ACC-479D-8675-CCCF0C825023}" type="sibTrans" cxnId="{C5D1A8C5-991F-4316-951A-E624F26E94E0}">
      <dgm:prSet/>
      <dgm:spPr/>
      <dgm:t>
        <a:bodyPr/>
        <a:lstStyle/>
        <a:p>
          <a:endParaRPr lang="zh-CN" altLang="en-US"/>
        </a:p>
      </dgm:t>
    </dgm:pt>
    <dgm:pt modelId="{798C5F5C-DBDB-4CCE-953E-A48B82F3580B}" type="parTrans" cxnId="{C5D1A8C5-991F-4316-951A-E624F26E94E0}">
      <dgm:prSet/>
      <dgm:spPr/>
      <dgm:t>
        <a:bodyPr/>
        <a:lstStyle/>
        <a:p>
          <a:endParaRPr lang="zh-CN" altLang="en-US"/>
        </a:p>
      </dgm:t>
    </dgm:pt>
    <dgm:pt modelId="{B95EFA91-AA7E-4576-A8CA-E25CA9E186EE}">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在功能較多的情況下結構複雜</a:t>
          </a:r>
          <a:endParaRPr lang="zh-CN" b="1" dirty="0">
            <a:solidFill>
              <a:schemeClr val="tx1"/>
            </a:solidFill>
            <a:latin typeface="华文楷体" panose="02010600040101010101" pitchFamily="2" charset="-122"/>
            <a:ea typeface="华文楷体" panose="02010600040101010101" pitchFamily="2" charset="-122"/>
          </a:endParaRPr>
        </a:p>
      </dgm:t>
    </dgm:pt>
    <dgm:pt modelId="{39E99FFC-237A-49E3-AA69-0092CFA87081}" type="sibTrans" cxnId="{8257B3A6-DB2E-4D3E-9340-53318907096A}">
      <dgm:prSet/>
      <dgm:spPr/>
      <dgm:t>
        <a:bodyPr/>
        <a:lstStyle/>
        <a:p>
          <a:endParaRPr lang="zh-CN" altLang="en-US"/>
        </a:p>
      </dgm:t>
    </dgm:pt>
    <dgm:pt modelId="{DA77619C-EF28-4288-B65E-7E0AC2291EEB}" type="parTrans" cxnId="{8257B3A6-DB2E-4D3E-9340-53318907096A}">
      <dgm:prSet/>
      <dgm:spPr/>
      <dgm:t>
        <a:bodyPr/>
        <a:lstStyle/>
        <a:p>
          <a:endParaRPr lang="zh-CN" altLang="en-US"/>
        </a:p>
      </dgm:t>
    </dgm:pt>
    <dgm:pt modelId="{B4FD3614-ECB3-4A80-8984-EE4025B63D79}">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策略組合時對外暴露，封裝性相對較差</a:t>
          </a:r>
          <a:endParaRPr lang="zh-CN" b="1" dirty="0">
            <a:solidFill>
              <a:schemeClr val="tx1"/>
            </a:solidFill>
            <a:latin typeface="华文楷体" panose="02010600040101010101" pitchFamily="2" charset="-122"/>
            <a:ea typeface="华文楷体" panose="02010600040101010101" pitchFamily="2" charset="-122"/>
          </a:endParaRPr>
        </a:p>
      </dgm:t>
    </dgm:pt>
    <dgm:pt modelId="{7D2726FF-8998-42C9-92D5-3178CDC7A884}" type="sibTrans" cxnId="{48CCEE1E-0AF2-410A-8FEB-22386C470AF0}">
      <dgm:prSet/>
      <dgm:spPr/>
      <dgm:t>
        <a:bodyPr/>
        <a:lstStyle/>
        <a:p>
          <a:endParaRPr lang="zh-CN" altLang="en-US"/>
        </a:p>
      </dgm:t>
    </dgm:pt>
    <dgm:pt modelId="{8DD13D47-932A-41B7-A55C-C9996C7AAA43}" type="parTrans" cxnId="{48CCEE1E-0AF2-410A-8FEB-22386C470AF0}">
      <dgm:prSet/>
      <dgm:spPr/>
      <dgm:t>
        <a:bodyPr/>
        <a:lstStyle/>
        <a:p>
          <a:endParaRPr lang="zh-CN" altLang="en-US"/>
        </a:p>
      </dgm:t>
    </dgm:pt>
    <dgm:pt modelId="{21044B00-274B-4064-8676-6C45C70269A3}" type="pres">
      <dgm:prSet presAssocID="{3DC56CCE-8177-4FC4-8ED5-9CB19D1A0492}" presName="Name0" presStyleCnt="0">
        <dgm:presLayoutVars>
          <dgm:dir/>
          <dgm:animLvl val="lvl"/>
          <dgm:resizeHandles val="exact"/>
        </dgm:presLayoutVars>
      </dgm:prSet>
      <dgm:spPr/>
    </dgm:pt>
    <dgm:pt modelId="{F812A902-1C25-48FF-8018-D8ABFFBC107C}" type="pres">
      <dgm:prSet presAssocID="{CCBCAC37-B8AB-45F8-AB71-71ABA887AB2E}" presName="composite" presStyleCnt="0"/>
      <dgm:spPr/>
    </dgm:pt>
    <dgm:pt modelId="{D581C9D2-9FFF-469F-A863-444014EEFBC5}" type="pres">
      <dgm:prSet presAssocID="{CCBCAC37-B8AB-45F8-AB71-71ABA887AB2E}" presName="parTx" presStyleLbl="alignNode1" presStyleIdx="0" presStyleCnt="1">
        <dgm:presLayoutVars>
          <dgm:chMax val="0"/>
          <dgm:chPref val="0"/>
          <dgm:bulletEnabled val="1"/>
        </dgm:presLayoutVars>
      </dgm:prSet>
      <dgm:spPr/>
    </dgm:pt>
    <dgm:pt modelId="{8FFECA59-98BF-4565-9CEA-F70A4E2AD30D}" type="pres">
      <dgm:prSet presAssocID="{CCBCAC37-B8AB-45F8-AB71-71ABA887AB2E}" presName="desTx" presStyleLbl="alignAccFollowNode1" presStyleIdx="0" presStyleCnt="1">
        <dgm:presLayoutVars>
          <dgm:bulletEnabled val="1"/>
        </dgm:presLayoutVars>
      </dgm:prSet>
      <dgm:spPr/>
    </dgm:pt>
  </dgm:ptLst>
  <dgm:cxnLst>
    <dgm:cxn modelId="{48CCEE1E-0AF2-410A-8FEB-22386C470AF0}" srcId="{E0992F7A-2260-4B10-8B20-4FA81762436F}" destId="{B4FD3614-ECB3-4A80-8984-EE4025B63D79}" srcOrd="1" destOrd="0" parTransId="{8DD13D47-932A-41B7-A55C-C9996C7AAA43}" sibTransId="{7D2726FF-8998-42C9-92D5-3178CDC7A884}"/>
    <dgm:cxn modelId="{13E4D02C-D253-4897-AD65-33813A906665}" type="presOf" srcId="{91523511-9445-4DA7-B3D7-DEBF3C194093}" destId="{8FFECA59-98BF-4565-9CEA-F70A4E2AD30D}" srcOrd="0" destOrd="3" presId="urn:microsoft.com/office/officeart/2005/8/layout/hList1"/>
    <dgm:cxn modelId="{BD4D0132-5170-49BB-A026-8B7C8053F112}" srcId="{CCBCAC37-B8AB-45F8-AB71-71ABA887AB2E}" destId="{E2F52CCC-C98E-427A-92CA-C97119699DCF}" srcOrd="2" destOrd="0" parTransId="{6D39B837-4E11-412F-A163-D6D5F0C015D2}" sibTransId="{710061CE-2E8F-48B1-9F90-3D271F481DC6}"/>
    <dgm:cxn modelId="{E67F0D3E-7F07-47D0-8C5C-AC44CE026104}" type="presOf" srcId="{B4FD3614-ECB3-4A80-8984-EE4025B63D79}" destId="{8FFECA59-98BF-4565-9CEA-F70A4E2AD30D}" srcOrd="0" destOrd="7" presId="urn:microsoft.com/office/officeart/2005/8/layout/hList1"/>
    <dgm:cxn modelId="{EDE9345F-0E24-4CFF-AE65-467E481AAC5A}" type="presOf" srcId="{E2F52CCC-C98E-427A-92CA-C97119699DCF}" destId="{8FFECA59-98BF-4565-9CEA-F70A4E2AD30D}" srcOrd="0" destOrd="2" presId="urn:microsoft.com/office/officeart/2005/8/layout/hList1"/>
    <dgm:cxn modelId="{9FE69356-BF88-4A74-A041-B86D9986FF27}" srcId="{CCBCAC37-B8AB-45F8-AB71-71ABA887AB2E}" destId="{E0605067-1257-48F0-BA80-909CE030D70B}" srcOrd="0" destOrd="0" parTransId="{AA5F52BE-0E9E-435B-8E47-8D641B19E15C}" sibTransId="{5ADAC6B1-41E5-4434-A341-7D1215ECAB3C}"/>
    <dgm:cxn modelId="{F1E5E777-5A9C-4FD4-A53D-FA2249E13F9F}" srcId="{3DC56CCE-8177-4FC4-8ED5-9CB19D1A0492}" destId="{CCBCAC37-B8AB-45F8-AB71-71ABA887AB2E}" srcOrd="0" destOrd="0" parTransId="{6A019B37-89DD-4566-9619-5CF12A07CE8F}" sibTransId="{8EC5C649-09CF-46B9-AA2B-D696D73FA971}"/>
    <dgm:cxn modelId="{AF0B9A59-4A61-4DBD-B286-AADB80732EF8}" type="presOf" srcId="{14F78422-B327-471A-AC77-41903637E2D9}" destId="{8FFECA59-98BF-4565-9CEA-F70A4E2AD30D}" srcOrd="0" destOrd="4" presId="urn:microsoft.com/office/officeart/2005/8/layout/hList1"/>
    <dgm:cxn modelId="{D06A1D8C-4092-43FC-92C6-45CBD5E480A1}" srcId="{E2F52CCC-C98E-427A-92CA-C97119699DCF}" destId="{91523511-9445-4DA7-B3D7-DEBF3C194093}" srcOrd="0" destOrd="0" parTransId="{AB309C70-23A9-4DE4-9C4C-5B82536077FE}" sibTransId="{C92E960A-BC2C-4C97-9E6C-836EC3EEBA3F}"/>
    <dgm:cxn modelId="{7ADA5F97-4661-4D60-A663-62D2EF269406}" type="presOf" srcId="{B95EFA91-AA7E-4576-A8CA-E25CA9E186EE}" destId="{8FFECA59-98BF-4565-9CEA-F70A4E2AD30D}" srcOrd="0" destOrd="6" presId="urn:microsoft.com/office/officeart/2005/8/layout/hList1"/>
    <dgm:cxn modelId="{8257B3A6-DB2E-4D3E-9340-53318907096A}" srcId="{E0992F7A-2260-4B10-8B20-4FA81762436F}" destId="{B95EFA91-AA7E-4576-A8CA-E25CA9E186EE}" srcOrd="0" destOrd="0" parTransId="{DA77619C-EF28-4288-B65E-7E0AC2291EEB}" sibTransId="{39E99FFC-237A-49E3-AA69-0092CFA87081}"/>
    <dgm:cxn modelId="{AB9A1BAF-8333-4926-B22E-E149F9E9A49C}" srcId="{CCBCAC37-B8AB-45F8-AB71-71ABA887AB2E}" destId="{AC705A0A-266C-4A27-9A49-DBC929305FCF}" srcOrd="1" destOrd="0" parTransId="{C3CB8F10-D388-4134-900E-4B1BE841541C}" sibTransId="{98ACC516-66BE-4297-9EC3-254053D7061E}"/>
    <dgm:cxn modelId="{4E173AC4-70AE-4504-8371-5F46EE1F27D4}" srcId="{E2F52CCC-C98E-427A-92CA-C97119699DCF}" destId="{14F78422-B327-471A-AC77-41903637E2D9}" srcOrd="1" destOrd="0" parTransId="{08886A3B-F08C-4CD5-B28D-63556B8C6029}" sibTransId="{0285B49F-93B1-42DC-8ED8-D3E81608E96C}"/>
    <dgm:cxn modelId="{C5D1A8C5-991F-4316-951A-E624F26E94E0}" srcId="{CCBCAC37-B8AB-45F8-AB71-71ABA887AB2E}" destId="{E0992F7A-2260-4B10-8B20-4FA81762436F}" srcOrd="3" destOrd="0" parTransId="{798C5F5C-DBDB-4CCE-953E-A48B82F3580B}" sibTransId="{B72D04F1-7ACC-479D-8675-CCCF0C825023}"/>
    <dgm:cxn modelId="{25CC1BC7-5DE3-4D41-85E1-B731ECCD08D6}" type="presOf" srcId="{E0992F7A-2260-4B10-8B20-4FA81762436F}" destId="{8FFECA59-98BF-4565-9CEA-F70A4E2AD30D}" srcOrd="0" destOrd="5" presId="urn:microsoft.com/office/officeart/2005/8/layout/hList1"/>
    <dgm:cxn modelId="{C32B7ECE-83C2-4A57-AFC9-E6C7E8F1B904}" type="presOf" srcId="{CCBCAC37-B8AB-45F8-AB71-71ABA887AB2E}" destId="{D581C9D2-9FFF-469F-A863-444014EEFBC5}" srcOrd="0" destOrd="0" presId="urn:microsoft.com/office/officeart/2005/8/layout/hList1"/>
    <dgm:cxn modelId="{B565FBCE-802A-4DE1-9B9F-C4074B6FD10C}" type="presOf" srcId="{AC705A0A-266C-4A27-9A49-DBC929305FCF}" destId="{8FFECA59-98BF-4565-9CEA-F70A4E2AD30D}" srcOrd="0" destOrd="1" presId="urn:microsoft.com/office/officeart/2005/8/layout/hList1"/>
    <dgm:cxn modelId="{B441E6D2-6B18-495C-B97A-E747E874BBC6}" type="presOf" srcId="{E0605067-1257-48F0-BA80-909CE030D70B}" destId="{8FFECA59-98BF-4565-9CEA-F70A4E2AD30D}" srcOrd="0" destOrd="0" presId="urn:microsoft.com/office/officeart/2005/8/layout/hList1"/>
    <dgm:cxn modelId="{38CE4FEE-5193-4751-A2A3-A08E76F2711A}" type="presOf" srcId="{3DC56CCE-8177-4FC4-8ED5-9CB19D1A0492}" destId="{21044B00-274B-4064-8676-6C45C70269A3}" srcOrd="0" destOrd="0" presId="urn:microsoft.com/office/officeart/2005/8/layout/hList1"/>
    <dgm:cxn modelId="{6F0B0FF9-C693-43D9-8D58-4A4077D052AD}" type="presParOf" srcId="{21044B00-274B-4064-8676-6C45C70269A3}" destId="{F812A902-1C25-48FF-8018-D8ABFFBC107C}" srcOrd="0" destOrd="0" presId="urn:microsoft.com/office/officeart/2005/8/layout/hList1"/>
    <dgm:cxn modelId="{74B98384-FA37-4220-AFD6-C5B2E038DA62}" type="presParOf" srcId="{F812A902-1C25-48FF-8018-D8ABFFBC107C}" destId="{D581C9D2-9FFF-469F-A863-444014EEFBC5}" srcOrd="0" destOrd="0" presId="urn:microsoft.com/office/officeart/2005/8/layout/hList1"/>
    <dgm:cxn modelId="{B52FF28E-2A49-48FF-95E6-53C4FA6B853C}" type="presParOf" srcId="{F812A902-1C25-48FF-8018-D8ABFFBC107C}" destId="{8FFECA59-98BF-4565-9CEA-F70A4E2AD30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A6878-E11E-49E1-955B-140805B529EF}">
      <dsp:nvSpPr>
        <dsp:cNvPr id="0" name=""/>
        <dsp:cNvSpPr/>
      </dsp:nvSpPr>
      <dsp:spPr bwMode="white">
        <a:xfrm>
          <a:off x="38" y="11922"/>
          <a:ext cx="3685337" cy="10944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pt-PT" sz="2000" kern="1200" dirty="0">
              <a:latin typeface="微软雅黑" panose="020B0503020204020204" charset="-122"/>
              <a:ea typeface="微软雅黑" panose="020B0503020204020204" charset="-122"/>
            </a:rPr>
            <a:t>模板</a:t>
          </a:r>
          <a:r>
            <a:rPr lang="zh-CN" altLang="en-US" sz="2000" kern="1200" dirty="0">
              <a:latin typeface="微软雅黑" panose="020B0503020204020204" charset="-122"/>
              <a:ea typeface="微软雅黑" panose="020B0503020204020204" charset="-122"/>
            </a:rPr>
            <a:t>方法</a:t>
          </a:r>
        </a:p>
      </dsp:txBody>
      <dsp:txXfrm>
        <a:off x="38" y="11922"/>
        <a:ext cx="3685337" cy="1094400"/>
      </dsp:txXfrm>
    </dsp:sp>
    <dsp:sp modelId="{EEDB4AA6-32AF-44D6-9F64-CB942A8079E2}">
      <dsp:nvSpPr>
        <dsp:cNvPr id="0" name=""/>
        <dsp:cNvSpPr/>
      </dsp:nvSpPr>
      <dsp:spPr bwMode="white">
        <a:xfrm>
          <a:off x="38" y="1106322"/>
          <a:ext cx="3685337" cy="309670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a:solidFill>
                <a:srgbClr val="003366"/>
              </a:solidFill>
              <a:latin typeface="Consolas" panose="020B0609020204030204" pitchFamily="49" charset="0"/>
              <a:ea typeface="华文楷体" panose="02010600040101010101" pitchFamily="2" charset="-122"/>
              <a:cs typeface="+mn-cs"/>
            </a:rPr>
            <a:t>針對</a:t>
          </a:r>
          <a:r>
            <a:rPr lang="zh-CN" sz="2300" b="1" kern="120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a:solidFill>
                <a:schemeClr val="tx1"/>
              </a:solidFill>
              <a:latin typeface="Consolas" panose="020B0609020204030204" pitchFamily="49" charset="0"/>
              <a:ea typeface="华文楷体" panose="02010600040101010101" pitchFamily="2" charset="-122"/>
              <a:cs typeface="+mn-cs"/>
            </a:rPr>
            <a:t>()</a:t>
          </a:r>
          <a:r>
            <a:rPr lang="zh-CN" sz="2300" b="1" kern="1200">
              <a:solidFill>
                <a:srgbClr val="003366"/>
              </a:solidFill>
              <a:latin typeface="Consolas" panose="020B0609020204030204" pitchFamily="49" charset="0"/>
              <a:ea typeface="华文楷体" panose="02010600040101010101" pitchFamily="2" charset="-122"/>
              <a:cs typeface="+mn-cs"/>
            </a:rPr>
            <a:t>的組合，都要實現一組新的子類</a:t>
          </a:r>
          <a:endParaRPr lang="zh-CN" sz="2300" b="0" kern="1200" dirty="0">
            <a:solidFill>
              <a:schemeClr val="tx1"/>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需要實現新子類（實現類）：</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個</a:t>
          </a:r>
        </a:p>
      </dsp:txBody>
      <dsp:txXfrm>
        <a:off x="38" y="1106322"/>
        <a:ext cx="3685337" cy="3096703"/>
      </dsp:txXfrm>
    </dsp:sp>
    <dsp:sp modelId="{1DC7EF5F-B031-4AAB-9BFA-FBFC076D71E0}">
      <dsp:nvSpPr>
        <dsp:cNvPr id="0" name=""/>
        <dsp:cNvSpPr/>
      </dsp:nvSpPr>
      <dsp:spPr bwMode="white">
        <a:xfrm>
          <a:off x="4201323" y="11922"/>
          <a:ext cx="3685337" cy="10944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微软雅黑" panose="020B0503020204020204" charset="-122"/>
              <a:ea typeface="微软雅黑" panose="020B0503020204020204" charset="-122"/>
            </a:rPr>
            <a:t>策略模式</a:t>
          </a:r>
        </a:p>
      </dsp:txBody>
      <dsp:txXfrm>
        <a:off x="4201323" y="11922"/>
        <a:ext cx="3685337" cy="1094400"/>
      </dsp:txXfrm>
    </dsp:sp>
    <dsp:sp modelId="{BC5FFCBD-8963-4386-998B-EC7F07B38F9B}">
      <dsp:nvSpPr>
        <dsp:cNvPr id="0" name=""/>
        <dsp:cNvSpPr/>
      </dsp:nvSpPr>
      <dsp:spPr bwMode="white">
        <a:xfrm>
          <a:off x="4201323" y="1106322"/>
          <a:ext cx="3685337" cy="309670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a:solidFill>
                <a:srgbClr val="003366"/>
              </a:solidFill>
              <a:latin typeface="Consolas" panose="020B0609020204030204" pitchFamily="49" charset="0"/>
              <a:ea typeface="华文楷体" panose="02010600040101010101" pitchFamily="2" charset="-122"/>
              <a:cs typeface="+mn-cs"/>
            </a:rPr>
            <a:t>無</a:t>
          </a:r>
          <a:r>
            <a:rPr lang="zh-CN" sz="2300" b="1" kern="1200">
              <a:solidFill>
                <a:srgbClr val="003366"/>
              </a:solidFill>
              <a:latin typeface="Consolas" panose="020B0609020204030204" pitchFamily="49" charset="0"/>
              <a:ea typeface="华文楷体" panose="02010600040101010101" pitchFamily="2" charset="-122"/>
              <a:cs typeface="+mn-cs"/>
            </a:rPr>
            <a:t>需</a:t>
          </a:r>
          <a:r>
            <a:rPr lang="zh-CN" sz="2300" b="1" kern="1200" dirty="0">
              <a:solidFill>
                <a:srgbClr val="003366"/>
              </a:solidFill>
              <a:latin typeface="Consolas" panose="020B0609020204030204" pitchFamily="49" charset="0"/>
              <a:ea typeface="华文楷体" panose="02010600040101010101" pitchFamily="2" charset="-122"/>
              <a:cs typeface="+mn-cs"/>
            </a:rPr>
            <a:t>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a:solidFill>
                <a:srgbClr val="003366"/>
              </a:solidFill>
              <a:latin typeface="Consolas" panose="020B0609020204030204" pitchFamily="49" charset="0"/>
              <a:ea typeface="华文楷体" panose="02010600040101010101" pitchFamily="2" charset="-122"/>
              <a:cs typeface="+mn-cs"/>
            </a:rPr>
            <a:t>和</a:t>
          </a:r>
          <a:r>
            <a:rPr lang="en-US" sz="2300" b="0" kern="1200">
              <a:solidFill>
                <a:schemeClr val="tx1"/>
              </a:solidFill>
              <a:latin typeface="Consolas" panose="020B0609020204030204" pitchFamily="49" charset="0"/>
              <a:ea typeface="华文楷体" panose="02010600040101010101" pitchFamily="2" charset="-122"/>
              <a:cs typeface="+mn-cs"/>
            </a:rPr>
            <a:t>LatencyStrategy</a:t>
          </a:r>
          <a:r>
            <a:rPr lang="zh-CN" sz="2300" b="1" kern="1200">
              <a:solidFill>
                <a:srgbClr val="003366"/>
              </a:solidFill>
              <a:latin typeface="Consolas" panose="020B0609020204030204" pitchFamily="49" charset="0"/>
              <a:ea typeface="华文楷体" panose="02010600040101010101" pitchFamily="2" charset="-122"/>
              <a:cs typeface="+mn-cs"/>
            </a:rPr>
            <a:t>，只要實現一個新的</a:t>
          </a:r>
          <a:r>
            <a:rPr lang="en-US" sz="2300" b="0" kern="1200">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a:solidFill>
                <a:srgbClr val="003366"/>
              </a:solidFill>
              <a:latin typeface="Consolas" panose="020B0609020204030204" pitchFamily="49" charset="0"/>
              <a:ea typeface="华文楷体" panose="02010600040101010101" pitchFamily="2" charset="-122"/>
              <a:cs typeface="+mn-cs"/>
            </a:rPr>
            <a:t>實現類即可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需要實現新子類（實現類）：</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個</a:t>
          </a:r>
        </a:p>
      </dsp:txBody>
      <dsp:txXfrm>
        <a:off x="4201323" y="1106322"/>
        <a:ext cx="3685337" cy="3096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13D3D-FCCC-47BA-B55F-71796684FF3C}">
      <dsp:nvSpPr>
        <dsp:cNvPr id="0" name=""/>
        <dsp:cNvSpPr/>
      </dsp:nvSpPr>
      <dsp:spPr bwMode="white">
        <a:xfrm>
          <a:off x="0" y="218088"/>
          <a:ext cx="7886700" cy="576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pt-PT" sz="2000" kern="1200" dirty="0">
              <a:latin typeface="微软雅黑" panose="020B0503020204020204" charset="-122"/>
              <a:ea typeface="微软雅黑" panose="020B0503020204020204" charset="-122"/>
            </a:rPr>
            <a:t>模板</a:t>
          </a:r>
          <a:r>
            <a:rPr lang="zh-CN" altLang="en-US" sz="2000" kern="1200" dirty="0">
              <a:latin typeface="微软雅黑" panose="020B0503020204020204" charset="-122"/>
              <a:ea typeface="微软雅黑" panose="020B0503020204020204" charset="-122"/>
            </a:rPr>
            <a:t>方法</a:t>
          </a:r>
          <a:endParaRPr lang="zh-CN" sz="2000" kern="1200" dirty="0">
            <a:latin typeface="微软雅黑" panose="020B0503020204020204" charset="-122"/>
            <a:ea typeface="微软雅黑" panose="020B0503020204020204" charset="-122"/>
          </a:endParaRPr>
        </a:p>
      </dsp:txBody>
      <dsp:txXfrm>
        <a:off x="0" y="218088"/>
        <a:ext cx="7886700" cy="576000"/>
      </dsp:txXfrm>
    </dsp:sp>
    <dsp:sp modelId="{4F99D08E-A45F-418D-B8DE-A4B2EAA1939D}">
      <dsp:nvSpPr>
        <dsp:cNvPr id="0" name=""/>
        <dsp:cNvSpPr/>
      </dsp:nvSpPr>
      <dsp:spPr bwMode="white">
        <a:xfrm>
          <a:off x="0" y="794088"/>
          <a:ext cx="7886700" cy="417239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a:solidFill>
                <a:schemeClr val="accent4">
                  <a:lumMod val="50000"/>
                </a:schemeClr>
              </a:solidFill>
              <a:latin typeface="华文楷体" panose="02010600040101010101" pitchFamily="2" charset="-122"/>
              <a:ea typeface="华文楷体" panose="02010600040101010101" pitchFamily="2" charset="-122"/>
            </a:rPr>
            <a:t>定義演算法的骨架，而將具體實現步驟延遲到子類中。</a:t>
          </a:r>
          <a:endParaRPr lang="zh-CN" sz="2000" b="1" kern="1200" dirty="0">
            <a:solidFill>
              <a:schemeClr val="accent4">
                <a:lumMod val="50000"/>
              </a:schemeClr>
            </a:solidFill>
            <a:latin typeface="华文楷体" panose="02010600040101010101" pitchFamily="2" charset="-122"/>
            <a:ea typeface="华文楷体" panose="02010600040101010101" pitchFamily="2" charset="-122"/>
          </a:endParaRPr>
        </a:p>
        <a:p>
          <a:pPr marL="228600" lvl="1" indent="-228600" algn="l" defTabSz="889000">
            <a:lnSpc>
              <a:spcPct val="90000"/>
            </a:lnSpc>
            <a:spcBef>
              <a:spcPct val="0"/>
            </a:spcBef>
            <a:spcAft>
              <a:spcPct val="15000"/>
            </a:spcAft>
            <a:buChar char="•"/>
          </a:pPr>
          <a:r>
            <a:rPr lang="zh-CN" altLang="en-US" sz="2000" b="1" kern="1200" dirty="0">
              <a:solidFill>
                <a:schemeClr val="accent4">
                  <a:lumMod val="50000"/>
                </a:schemeClr>
              </a:solidFill>
              <a:latin typeface="华文楷体" panose="02010600040101010101" pitchFamily="2" charset="-122"/>
              <a:ea typeface="华文楷体" panose="02010600040101010101" pitchFamily="2" charset="-122"/>
            </a:rPr>
            <a:t>子類可以不改變演算法結構即可重定義該演算法的某些特定步驟</a:t>
          </a:r>
          <a:endParaRPr lang="zh-CN" sz="2000" b="1" kern="1200" dirty="0">
            <a:solidFill>
              <a:schemeClr val="accent4">
                <a:lumMod val="50000"/>
              </a:schemeClr>
            </a:solidFill>
            <a:latin typeface="华文楷体" panose="02010600040101010101" pitchFamily="2" charset="-122"/>
            <a:ea typeface="华文楷体" panose="02010600040101010101" pitchFamily="2" charset="-122"/>
          </a:endParaRPr>
        </a:p>
        <a:p>
          <a:pPr marL="228600" lvl="1" indent="-228600" algn="l" defTabSz="889000" rtl="0">
            <a:lnSpc>
              <a:spcPct val="90000"/>
            </a:lnSpc>
            <a:spcBef>
              <a:spcPct val="0"/>
            </a:spcBef>
            <a:spcAft>
              <a:spcPct val="15000"/>
            </a:spcAft>
            <a:buChar char="•"/>
          </a:pPr>
          <a:r>
            <a:rPr lang="zh-CN" altLang="en-US" sz="2000" b="1" kern="1200" dirty="0">
              <a:solidFill>
                <a:schemeClr val="accent4">
                  <a:lumMod val="50000"/>
                </a:schemeClr>
              </a:solidFill>
              <a:latin typeface="华文楷体" panose="02010600040101010101" pitchFamily="2" charset="-122"/>
              <a:ea typeface="华文楷体" panose="02010600040101010101" pitchFamily="2" charset="-122"/>
            </a:rPr>
            <a:t>優先</a:t>
          </a:r>
          <a:r>
            <a:rPr lang="zh-CN" altLang="en-US" sz="2000" b="1" kern="1200" dirty="0">
              <a:solidFill>
                <a:srgbClr val="FF0000"/>
              </a:solidFill>
              <a:latin typeface="华文楷体" panose="02010600040101010101" pitchFamily="2" charset="-122"/>
              <a:ea typeface="华文楷体" panose="02010600040101010101" pitchFamily="2" charset="-122"/>
            </a:rPr>
            <a:t>繼承行為</a:t>
          </a:r>
          <a:r>
            <a:rPr lang="zh-CN" altLang="en-US" sz="2000" b="1" kern="1200" dirty="0">
              <a:solidFill>
                <a:schemeClr val="accent4">
                  <a:lumMod val="50000"/>
                </a:schemeClr>
              </a:solidFill>
              <a:latin typeface="华文楷体" panose="02010600040101010101" pitchFamily="2" charset="-122"/>
              <a:ea typeface="华文楷体" panose="02010600040101010101" pitchFamily="2" charset="-122"/>
            </a:rPr>
            <a:t>，重視</a:t>
          </a:r>
          <a:r>
            <a:rPr lang="zh-CN" altLang="en-US" sz="2000" b="1" kern="1200" dirty="0">
              <a:solidFill>
                <a:srgbClr val="FF0000"/>
              </a:solidFill>
              <a:latin typeface="华文楷体" panose="02010600040101010101" pitchFamily="2" charset="-122"/>
              <a:ea typeface="华文楷体" panose="02010600040101010101" pitchFamily="2" charset="-122"/>
            </a:rPr>
            <a:t>功能的抽象與歸納</a:t>
          </a:r>
          <a:endParaRPr lang="zh-CN" sz="2000" b="1" kern="1200" dirty="0">
            <a:solidFill>
              <a:srgbClr val="FF0000"/>
            </a:solidFill>
            <a:latin typeface="华文楷体" panose="02010600040101010101" pitchFamily="2" charset="-122"/>
            <a:ea typeface="华文楷体" panose="02010600040101010101" pitchFamily="2" charset="-122"/>
          </a:endParaRPr>
        </a:p>
        <a:p>
          <a:pPr marL="228600" lvl="1" indent="-228600" algn="l" defTabSz="889000" rtl="0">
            <a:lnSpc>
              <a:spcPct val="90000"/>
            </a:lnSpc>
            <a:spcBef>
              <a:spcPct val="0"/>
            </a:spcBef>
            <a:spcAft>
              <a:spcPct val="15000"/>
            </a:spcAft>
            <a:buChar char="•"/>
          </a:pPr>
          <a:r>
            <a:rPr lang="zh-CN" altLang="en-US" sz="2000" b="1" kern="1200" dirty="0">
              <a:solidFill>
                <a:schemeClr val="accent4">
                  <a:lumMod val="50000"/>
                </a:schemeClr>
              </a:solidFill>
              <a:latin typeface="华文楷体" panose="02010600040101010101" pitchFamily="2" charset="-122"/>
              <a:ea typeface="华文楷体" panose="02010600040101010101" pitchFamily="2" charset="-122"/>
            </a:rPr>
            <a:t>優點：</a:t>
          </a:r>
          <a:endParaRPr lang="zh-CN" sz="2000" b="1" kern="1200" dirty="0">
            <a:solidFill>
              <a:schemeClr val="accent4">
                <a:lumMod val="50000"/>
              </a:schemeClr>
            </a:solidFill>
            <a:latin typeface="华文楷体" panose="02010600040101010101" pitchFamily="2" charset="-122"/>
            <a:ea typeface="华文楷体" panose="02010600040101010101" pitchFamily="2" charset="-122"/>
          </a:endParaRPr>
        </a:p>
        <a:p>
          <a:pPr marL="457200" lvl="2" indent="-228600" algn="l" defTabSz="889000" rtl="0">
            <a:lnSpc>
              <a:spcPct val="90000"/>
            </a:lnSpc>
            <a:spcBef>
              <a:spcPct val="0"/>
            </a:spcBef>
            <a:spcAft>
              <a:spcPct val="15000"/>
            </a:spcAft>
            <a:buChar char="•"/>
          </a:pPr>
          <a:r>
            <a:rPr lang="zh-CN" altLang="en-US" sz="2000" b="1" kern="1200" dirty="0">
              <a:solidFill>
                <a:schemeClr val="tx1"/>
              </a:solidFill>
              <a:latin typeface="华文楷体" panose="02010600040101010101" pitchFamily="2" charset="-122"/>
              <a:ea typeface="华文楷体" panose="02010600040101010101" pitchFamily="2" charset="-122"/>
            </a:rPr>
            <a:t>基類高度抽象統一，邏輯簡潔明瞭</a:t>
          </a:r>
          <a:endParaRPr lang="zh-CN" sz="2000" b="1" kern="1200" dirty="0">
            <a:solidFill>
              <a:schemeClr val="tx1"/>
            </a:solidFill>
            <a:latin typeface="华文楷体" panose="02010600040101010101" pitchFamily="2" charset="-122"/>
            <a:ea typeface="华文楷体" panose="02010600040101010101" pitchFamily="2" charset="-122"/>
          </a:endParaRPr>
        </a:p>
        <a:p>
          <a:pPr marL="457200" lvl="2" indent="-228600" algn="l" defTabSz="889000" rtl="0">
            <a:lnSpc>
              <a:spcPct val="90000"/>
            </a:lnSpc>
            <a:spcBef>
              <a:spcPct val="0"/>
            </a:spcBef>
            <a:spcAft>
              <a:spcPct val="15000"/>
            </a:spcAft>
            <a:buChar char="•"/>
          </a:pPr>
          <a:r>
            <a:rPr lang="zh-CN" altLang="en-US" sz="2000" b="1" kern="1200" dirty="0">
              <a:solidFill>
                <a:schemeClr val="tx1"/>
              </a:solidFill>
              <a:latin typeface="华文楷体" panose="02010600040101010101" pitchFamily="2" charset="-122"/>
              <a:ea typeface="华文楷体" panose="02010600040101010101" pitchFamily="2" charset="-122"/>
            </a:rPr>
            <a:t>子類之間關聯不緊密時易於簡單快速實現</a:t>
          </a:r>
          <a:endParaRPr lang="zh-CN" sz="2000" b="1" kern="1200" dirty="0">
            <a:solidFill>
              <a:schemeClr val="tx1"/>
            </a:solidFill>
            <a:latin typeface="华文楷体" panose="02010600040101010101" pitchFamily="2" charset="-122"/>
            <a:ea typeface="华文楷体" panose="02010600040101010101" pitchFamily="2" charset="-122"/>
          </a:endParaRPr>
        </a:p>
        <a:p>
          <a:pPr marL="457200" lvl="2" indent="-228600" algn="l" defTabSz="889000" rtl="0">
            <a:lnSpc>
              <a:spcPct val="90000"/>
            </a:lnSpc>
            <a:spcBef>
              <a:spcPct val="0"/>
            </a:spcBef>
            <a:spcAft>
              <a:spcPct val="15000"/>
            </a:spcAft>
            <a:buChar char="•"/>
          </a:pPr>
          <a:r>
            <a:rPr lang="zh-CN" altLang="en-US" sz="2000" b="1" kern="1200" dirty="0">
              <a:solidFill>
                <a:schemeClr val="tx1"/>
              </a:solidFill>
              <a:latin typeface="华文楷体" panose="02010600040101010101" pitchFamily="2" charset="-122"/>
              <a:ea typeface="华文楷体" panose="02010600040101010101" pitchFamily="2" charset="-122"/>
            </a:rPr>
            <a:t>封裝性好，實現類內部不會對外暴露</a:t>
          </a:r>
          <a:endParaRPr lang="zh-CN" sz="2000" b="1" kern="1200" dirty="0">
            <a:solidFill>
              <a:schemeClr val="tx1"/>
            </a:solidFill>
            <a:latin typeface="华文楷体" panose="02010600040101010101" pitchFamily="2" charset="-122"/>
            <a:ea typeface="华文楷体" panose="02010600040101010101" pitchFamily="2" charset="-122"/>
          </a:endParaRPr>
        </a:p>
        <a:p>
          <a:pPr marL="228600" lvl="1" indent="-228600" algn="l" defTabSz="889000" rtl="0">
            <a:lnSpc>
              <a:spcPct val="90000"/>
            </a:lnSpc>
            <a:spcBef>
              <a:spcPct val="0"/>
            </a:spcBef>
            <a:spcAft>
              <a:spcPct val="15000"/>
            </a:spcAft>
            <a:buChar char="•"/>
          </a:pPr>
          <a:r>
            <a:rPr lang="zh-CN" altLang="en-US" sz="2000" b="1" kern="1200" dirty="0">
              <a:solidFill>
                <a:schemeClr val="accent4">
                  <a:lumMod val="50000"/>
                </a:schemeClr>
              </a:solidFill>
              <a:latin typeface="华文楷体" panose="02010600040101010101" pitchFamily="2" charset="-122"/>
              <a:ea typeface="华文楷体" panose="02010600040101010101" pitchFamily="2" charset="-122"/>
            </a:rPr>
            <a:t>弊端：</a:t>
          </a:r>
          <a:endParaRPr lang="zh-CN" sz="2000" b="1" kern="1200" dirty="0">
            <a:solidFill>
              <a:schemeClr val="accent4">
                <a:lumMod val="50000"/>
              </a:schemeClr>
            </a:solidFill>
            <a:latin typeface="华文楷体" panose="02010600040101010101" pitchFamily="2" charset="-122"/>
            <a:ea typeface="华文楷体" panose="02010600040101010101" pitchFamily="2" charset="-122"/>
          </a:endParaRPr>
        </a:p>
        <a:p>
          <a:pPr marL="457200" lvl="2" indent="-228600" algn="l" defTabSz="889000" rtl="0">
            <a:lnSpc>
              <a:spcPct val="90000"/>
            </a:lnSpc>
            <a:spcBef>
              <a:spcPct val="0"/>
            </a:spcBef>
            <a:spcAft>
              <a:spcPct val="15000"/>
            </a:spcAft>
            <a:buChar char="•"/>
          </a:pPr>
          <a:r>
            <a:rPr lang="zh-CN" sz="2000" b="1" kern="1200" dirty="0">
              <a:solidFill>
                <a:schemeClr val="tx1"/>
              </a:solidFill>
              <a:latin typeface="华文楷体" panose="02010600040101010101" pitchFamily="2" charset="-122"/>
              <a:ea typeface="华文楷体" panose="02010600040101010101" pitchFamily="2" charset="-122"/>
            </a:rPr>
            <a:t>介面同時負責所有的功能（演算法）</a:t>
          </a:r>
        </a:p>
        <a:p>
          <a:pPr marL="457200" lvl="2" indent="-228600" algn="l" defTabSz="889000" rtl="0">
            <a:lnSpc>
              <a:spcPct val="90000"/>
            </a:lnSpc>
            <a:spcBef>
              <a:spcPct val="0"/>
            </a:spcBef>
            <a:spcAft>
              <a:spcPct val="15000"/>
            </a:spcAft>
            <a:buChar char="•"/>
          </a:pPr>
          <a:r>
            <a:rPr lang="zh-CN" sz="2000" b="1" kern="1200" dirty="0">
              <a:solidFill>
                <a:schemeClr val="tx1"/>
              </a:solidFill>
              <a:latin typeface="华文楷体" panose="02010600040101010101" pitchFamily="2" charset="-122"/>
              <a:ea typeface="华文楷体" panose="02010600040101010101" pitchFamily="2" charset="-122"/>
            </a:rPr>
            <a:t>任何演算法的修改都導致整個實現類的變化</a:t>
          </a:r>
        </a:p>
      </dsp:txBody>
      <dsp:txXfrm>
        <a:off x="0" y="794088"/>
        <a:ext cx="7886700" cy="4172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1C9D2-9FFF-469F-A863-444014EEFBC5}">
      <dsp:nvSpPr>
        <dsp:cNvPr id="0" name=""/>
        <dsp:cNvSpPr/>
      </dsp:nvSpPr>
      <dsp:spPr bwMode="white">
        <a:xfrm>
          <a:off x="0" y="41058"/>
          <a:ext cx="7886700" cy="633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rtl="0">
            <a:lnSpc>
              <a:spcPct val="90000"/>
            </a:lnSpc>
            <a:spcBef>
              <a:spcPct val="0"/>
            </a:spcBef>
            <a:spcAft>
              <a:spcPct val="35000"/>
            </a:spcAft>
            <a:buNone/>
          </a:pPr>
          <a:r>
            <a:rPr lang="zh-CN" sz="2200" kern="1200" dirty="0">
              <a:latin typeface="微软雅黑" panose="020B0503020204020204" charset="-122"/>
              <a:ea typeface="微软雅黑" panose="020B0503020204020204" charset="-122"/>
            </a:rPr>
            <a:t>策略</a:t>
          </a:r>
          <a:r>
            <a:rPr lang="zh-CN" altLang="en-US" sz="2200" kern="1200" dirty="0">
              <a:latin typeface="微软雅黑" panose="020B0503020204020204" charset="-122"/>
              <a:ea typeface="微软雅黑" panose="020B0503020204020204" charset="-122"/>
            </a:rPr>
            <a:t>模式</a:t>
          </a:r>
          <a:endParaRPr lang="zh-CN" sz="2200" kern="1200" dirty="0">
            <a:latin typeface="微软雅黑" panose="020B0503020204020204" charset="-122"/>
            <a:ea typeface="微软雅黑" panose="020B0503020204020204" charset="-122"/>
          </a:endParaRPr>
        </a:p>
      </dsp:txBody>
      <dsp:txXfrm>
        <a:off x="0" y="41058"/>
        <a:ext cx="7886700" cy="633600"/>
      </dsp:txXfrm>
    </dsp:sp>
    <dsp:sp modelId="{8FFECA59-98BF-4565-9CEA-F70A4E2AD30D}">
      <dsp:nvSpPr>
        <dsp:cNvPr id="0" name=""/>
        <dsp:cNvSpPr/>
      </dsp:nvSpPr>
      <dsp:spPr bwMode="white">
        <a:xfrm>
          <a:off x="0" y="674658"/>
          <a:ext cx="7886700" cy="446885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b="1" i="0" kern="1200">
              <a:solidFill>
                <a:schemeClr val="accent4">
                  <a:lumMod val="50000"/>
                </a:schemeClr>
              </a:solidFill>
              <a:latin typeface="华文楷体" panose="02010600040101010101" pitchFamily="2" charset="-122"/>
              <a:ea typeface="华文楷体" panose="02010600040101010101" pitchFamily="2" charset="-122"/>
            </a:rPr>
            <a:t>定義一系列的演算法，把它們一個個封裝起來，使它們可相互替換。本模式使得演算法可獨立于使用它的客戶而變化</a:t>
          </a:r>
          <a:endParaRPr lang="zh-CN" sz="2200" b="1" kern="1200" dirty="0">
            <a:solidFill>
              <a:schemeClr val="accent4">
                <a:lumMod val="50000"/>
              </a:schemeClr>
            </a:solidFill>
            <a:latin typeface="华文楷体" panose="02010600040101010101" pitchFamily="2" charset="-122"/>
            <a:ea typeface="华文楷体" panose="02010600040101010101" pitchFamily="2" charset="-122"/>
          </a:endParaRP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優先</a:t>
          </a:r>
          <a:r>
            <a:rPr lang="zh-CN" altLang="en-US" sz="2200" b="1" kern="1200" dirty="0">
              <a:solidFill>
                <a:srgbClr val="FF0000"/>
              </a:solidFill>
              <a:latin typeface="华文楷体" panose="02010600040101010101" pitchFamily="2" charset="-122"/>
              <a:ea typeface="华文楷体" panose="02010600040101010101" pitchFamily="2" charset="-122"/>
            </a:rPr>
            <a:t>組合行為</a:t>
          </a: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，重視</a:t>
          </a:r>
          <a:r>
            <a:rPr lang="zh-CN" altLang="en-US" sz="2200" b="1" kern="1200" dirty="0">
              <a:solidFill>
                <a:srgbClr val="FF0000"/>
              </a:solidFill>
              <a:latin typeface="华文楷体" panose="02010600040101010101" pitchFamily="2" charset="-122"/>
              <a:ea typeface="华文楷体" panose="02010600040101010101" pitchFamily="2" charset="-122"/>
            </a:rPr>
            <a:t>功能的劃分與組合</a:t>
          </a:r>
          <a:endParaRPr lang="zh-CN" sz="2200" b="1" kern="1200" dirty="0">
            <a:solidFill>
              <a:srgbClr val="FF0000"/>
            </a:solidFill>
            <a:latin typeface="华文楷体" panose="02010600040101010101" pitchFamily="2" charset="-122"/>
            <a:ea typeface="华文楷体" panose="02010600040101010101" pitchFamily="2" charset="-122"/>
          </a:endParaRP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優點：</a:t>
          </a:r>
          <a:endParaRPr lang="zh-CN" sz="2200" b="1" kern="1200" dirty="0">
            <a:solidFill>
              <a:schemeClr val="accent4">
                <a:lumMod val="50000"/>
              </a:schemeClr>
            </a:solidFill>
            <a:latin typeface="华文楷体" panose="02010600040101010101" pitchFamily="2" charset="-122"/>
            <a:ea typeface="华文楷体" panose="02010600040101010101" pitchFamily="2" charset="-122"/>
          </a:endParaRPr>
        </a:p>
        <a:p>
          <a:pPr marL="457200" lvl="2" indent="-228600" algn="l" defTabSz="977900" rtl="0">
            <a:lnSpc>
              <a:spcPct val="90000"/>
            </a:lnSpc>
            <a:spcBef>
              <a:spcPct val="0"/>
            </a:spcBef>
            <a:spcAft>
              <a:spcPct val="15000"/>
            </a:spcAft>
            <a:buChar char="•"/>
          </a:pPr>
          <a:r>
            <a:rPr lang="zh-CN" sz="2200" b="1" kern="1200" dirty="0">
              <a:solidFill>
                <a:schemeClr val="tx1"/>
              </a:solidFill>
              <a:latin typeface="华文楷体" panose="02010600040101010101" pitchFamily="2" charset="-122"/>
              <a:ea typeface="华文楷体" panose="02010600040101010101" pitchFamily="2" charset="-122"/>
            </a:rPr>
            <a:t>每個策略</a:t>
          </a:r>
          <a:r>
            <a:rPr lang="zh-CN" altLang="en-US" sz="2200" b="1" kern="1200" dirty="0">
              <a:solidFill>
                <a:schemeClr val="tx1"/>
              </a:solidFill>
              <a:latin typeface="华文楷体" panose="02010600040101010101" pitchFamily="2" charset="-122"/>
              <a:ea typeface="华文楷体" panose="02010600040101010101" pitchFamily="2" charset="-122"/>
            </a:rPr>
            <a:t>只</a:t>
          </a:r>
          <a:r>
            <a:rPr lang="zh-CN" sz="2200" b="1" kern="1200" dirty="0">
              <a:solidFill>
                <a:schemeClr val="tx1"/>
              </a:solidFill>
              <a:latin typeface="华文楷体" panose="02010600040101010101" pitchFamily="2" charset="-122"/>
              <a:ea typeface="华文楷体" panose="02010600040101010101" pitchFamily="2" charset="-122"/>
            </a:rPr>
            <a:t>負責一個功能</a:t>
          </a:r>
          <a:r>
            <a:rPr lang="zh-CN" altLang="en-US" sz="2200" b="1" kern="1200" dirty="0">
              <a:solidFill>
                <a:schemeClr val="tx1"/>
              </a:solidFill>
              <a:latin typeface="华文楷体" panose="02010600040101010101" pitchFamily="2" charset="-122"/>
              <a:ea typeface="华文楷体" panose="02010600040101010101" pitchFamily="2" charset="-122"/>
            </a:rPr>
            <a:t>，易於拓展</a:t>
          </a:r>
          <a:endParaRPr lang="zh-CN" sz="2200" b="1" kern="1200" dirty="0">
            <a:solidFill>
              <a:schemeClr val="tx1"/>
            </a:solidFill>
            <a:latin typeface="华文楷体" panose="02010600040101010101" pitchFamily="2" charset="-122"/>
            <a:ea typeface="华文楷体" panose="02010600040101010101" pitchFamily="2" charset="-122"/>
          </a:endParaRPr>
        </a:p>
        <a:p>
          <a:pPr marL="457200" lvl="2" indent="-228600" algn="l" defTabSz="977900" rtl="0">
            <a:lnSpc>
              <a:spcPct val="90000"/>
            </a:lnSpc>
            <a:spcBef>
              <a:spcPct val="0"/>
            </a:spcBef>
            <a:spcAft>
              <a:spcPct val="15000"/>
            </a:spcAft>
            <a:buChar char="•"/>
          </a:pPr>
          <a:r>
            <a:rPr lang="zh-CN" sz="2200" b="1" kern="1200" dirty="0">
              <a:solidFill>
                <a:schemeClr val="tx1"/>
              </a:solidFill>
              <a:latin typeface="华文楷体" panose="02010600040101010101" pitchFamily="2" charset="-122"/>
              <a:ea typeface="华文楷体" panose="02010600040101010101" pitchFamily="2" charset="-122"/>
            </a:rPr>
            <a:t>演算法的修改被限制在單個策略類的變化中</a:t>
          </a:r>
          <a:r>
            <a:rPr lang="zh-CN" altLang="en-US" sz="2200" b="1" kern="1200" dirty="0">
              <a:solidFill>
                <a:schemeClr val="tx1"/>
              </a:solidFill>
              <a:latin typeface="华文楷体" panose="02010600040101010101" pitchFamily="2" charset="-122"/>
              <a:ea typeface="华文楷体" panose="02010600040101010101" pitchFamily="2" charset="-122"/>
            </a:rPr>
            <a:t>，</a:t>
          </a:r>
          <a:r>
            <a:rPr lang="zh-CN" sz="2200" b="1" kern="1200" dirty="0">
              <a:solidFill>
                <a:schemeClr val="tx1"/>
              </a:solidFill>
              <a:latin typeface="华文楷体" panose="02010600040101010101" pitchFamily="2" charset="-122"/>
              <a:ea typeface="华文楷体" panose="02010600040101010101" pitchFamily="2" charset="-122"/>
            </a:rPr>
            <a:t>任何演算法的修改</a:t>
          </a:r>
          <a:r>
            <a:rPr lang="zh-CN" altLang="en-US" sz="2200" b="1" kern="1200" dirty="0">
              <a:solidFill>
                <a:schemeClr val="tx1"/>
              </a:solidFill>
              <a:latin typeface="华文楷体" panose="02010600040101010101" pitchFamily="2" charset="-122"/>
              <a:ea typeface="华文楷体" panose="02010600040101010101" pitchFamily="2" charset="-122"/>
            </a:rPr>
            <a:t>對整體不造成影響</a:t>
          </a:r>
          <a:endParaRPr lang="zh-CN" sz="2200" b="1" kern="1200" dirty="0">
            <a:solidFill>
              <a:schemeClr val="tx1"/>
            </a:solidFill>
            <a:latin typeface="华文楷体" panose="02010600040101010101" pitchFamily="2" charset="-122"/>
            <a:ea typeface="华文楷体" panose="02010600040101010101" pitchFamily="2" charset="-122"/>
          </a:endParaRP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弊端：</a:t>
          </a:r>
          <a:endParaRPr lang="zh-CN" sz="2200" b="1" kern="1200" dirty="0">
            <a:solidFill>
              <a:schemeClr val="accent4">
                <a:lumMod val="50000"/>
              </a:schemeClr>
            </a:solidFill>
            <a:latin typeface="华文楷体" panose="02010600040101010101" pitchFamily="2" charset="-122"/>
            <a:ea typeface="华文楷体" panose="02010600040101010101" pitchFamily="2" charset="-122"/>
          </a:endParaRP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在功能較多的情況下結構複雜</a:t>
          </a:r>
          <a:endParaRPr lang="zh-CN" sz="2200" b="1" kern="1200" dirty="0">
            <a:solidFill>
              <a:schemeClr val="tx1"/>
            </a:solidFill>
            <a:latin typeface="华文楷体" panose="02010600040101010101" pitchFamily="2" charset="-122"/>
            <a:ea typeface="华文楷体" panose="02010600040101010101" pitchFamily="2" charset="-122"/>
          </a:endParaRP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策略組合時對外暴露，封裝性相對較差</a:t>
          </a:r>
          <a:endParaRPr lang="zh-CN" sz="2200" b="1" kern="1200" dirty="0">
            <a:solidFill>
              <a:schemeClr val="tx1"/>
            </a:solidFill>
            <a:latin typeface="华文楷体" panose="02010600040101010101" pitchFamily="2" charset="-122"/>
            <a:ea typeface="华文楷体" panose="02010600040101010101" pitchFamily="2" charset="-122"/>
          </a:endParaRPr>
        </a:p>
      </dsp:txBody>
      <dsp:txXfrm>
        <a:off x="0" y="674658"/>
        <a:ext cx="7886700" cy="446885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2">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3">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2024/6/4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‹nº›</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1</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53</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54</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55</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63</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64</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i="0" kern="1200" dirty="0">
                <a:solidFill>
                  <a:schemeClr val="tx1"/>
                </a:solidFill>
                <a:effectLst/>
                <a:latin typeface="Arial" panose="020B0604020202020204" pitchFamily="34" charset="0"/>
                <a:ea typeface="宋体" panose="02010600030101010101" pitchFamily="2" charset="-122"/>
                <a:cs typeface="+mn-cs"/>
              </a:rPr>
              <a:t>開閉原則</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就是說對擴展開放，對修改關閉。在程式需要進行拓展的時候，不能去修改原有的代碼，實現一個熱插拔的效果。所以一句話概括就是：為了使程式的擴展性好，易於維護和升級。開閉原則是最基礎的設計原則，後面幾個原則均為開閉原則從幾個不同方面的具象化描述</a:t>
            </a:r>
            <a:endParaRPr lang="en-US" altLang="zh-CN" sz="1200" b="1"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i="0" kern="1200" dirty="0">
                <a:solidFill>
                  <a:schemeClr val="tx1"/>
                </a:solidFill>
                <a:effectLst/>
                <a:latin typeface="Arial" panose="020B0604020202020204" pitchFamily="34" charset="0"/>
                <a:ea typeface="宋体" panose="02010600030101010101" pitchFamily="2" charset="-122"/>
                <a:cs typeface="+mn-cs"/>
              </a:rPr>
              <a:t>單一職責原則：</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一個類，只有一個引起它變化的原因。應該只有一個職責。每一個職責都是變化的一個軸線，如果一個類有一個以上的職責，這些職責就耦合在了一起。這會導致脆弱的設計。當一個職責發生變化時，可能會影響其它的職責。另外，多個職責耦合在一起，會影響複用性。例如：要實現邏輯和介面的分離</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dirty="0">
                <a:solidFill>
                  <a:srgbClr val="003366"/>
                </a:solidFill>
              </a:rPr>
              <a:t>裡氏代換原則</a:t>
            </a:r>
            <a:r>
              <a:rPr lang="zh-CN" altLang="en-US" sz="1200" b="1" i="0" kern="1200" dirty="0">
                <a:solidFill>
                  <a:srgbClr val="003366"/>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只有當子類可以替換掉基類，軟體的功能不受到影響時，基類才能真正被覆用，而派生類也能夠在基類的基礎上增加新的行為。基類與子類的繼承關係就是抽象化的具體實現，所以裡氏代換原則是對實現抽象化的具體步驟的規範</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sz="1200" b="1" i="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69</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b="1" dirty="0"/>
              <a:t>依賴倒轉原則</a:t>
            </a:r>
            <a:r>
              <a:rPr lang="zh-CN" altLang="en-US" dirty="0"/>
              <a:t>：</a:t>
            </a:r>
            <a:r>
              <a:rPr lang="zh-CN" altLang="en-US" sz="1200" dirty="0"/>
              <a:t>要依賴於抽象，不要依賴於具體。針對介面程式設計，而不是針對實現程式設計</a:t>
            </a:r>
            <a:endParaRPr lang="en-US" altLang="zh-CN" sz="1200" b="1" dirty="0">
              <a:solidFill>
                <a:srgbClr val="003366"/>
              </a:solidFill>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dirty="0">
                <a:solidFill>
                  <a:srgbClr val="003366"/>
                </a:solidFill>
              </a:rPr>
              <a:t>介面隔離原則：</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使用多個隔離的介面，比使用單個介面要好，還是一個降低類之間的耦合度的意思</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dirty="0">
                <a:solidFill>
                  <a:srgbClr val="003366"/>
                </a:solidFill>
              </a:rPr>
              <a:t>迪米特原則：</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一個模組修改時，就會儘量少的影響其他的模組，擴展會相對容易</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200" b="1" dirty="0">
              <a:solidFill>
                <a:srgbClr val="003366"/>
              </a:solidFill>
            </a:endParaRPr>
          </a:p>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70</a:t>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b="1" dirty="0"/>
              <a:t>依賴倒轉原則</a:t>
            </a:r>
            <a:r>
              <a:rPr lang="zh-CN" altLang="en-US" dirty="0"/>
              <a:t>：</a:t>
            </a:r>
            <a:r>
              <a:rPr lang="zh-CN" altLang="en-US" sz="1200" dirty="0"/>
              <a:t>要依賴於抽象，不要依賴於具體。針對介面程式設計，而不是針對實現程式設計</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200" b="1" dirty="0">
              <a:solidFill>
                <a:srgbClr val="003366"/>
              </a:solidFill>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dirty="0">
                <a:solidFill>
                  <a:srgbClr val="003366"/>
                </a:solidFill>
              </a:rPr>
              <a:t>介面隔離原則：</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使用多個隔離的介面，比使用單個介面要好，還是一個降低類之間的耦合度的意思</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b="1" dirty="0"/>
              <a:t>合成複用原則</a:t>
            </a:r>
            <a:r>
              <a:rPr lang="zh-CN" altLang="en-US" dirty="0"/>
              <a:t>：多用組合，少用繼承</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dirty="0">
                <a:solidFill>
                  <a:srgbClr val="003366"/>
                </a:solidFill>
              </a:rPr>
              <a:t>迪米特原則：</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一個模組修改時，就會儘量少的影響其他的模組，擴展會相對容易</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200" b="1" dirty="0">
              <a:solidFill>
                <a:srgbClr val="003366"/>
              </a:solidFill>
            </a:endParaRPr>
          </a:p>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71</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簡單枚舉存在的問題？當新增一個系統進入後，我們需要對每一個方法進行相應修改，修改的工作量很大。</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8</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10</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從定義上來看，模式方法更加側重於業務流程相對複雜且穩定，而其中的某些步驟（局部變化）變化相對劇烈的場景。</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37</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而策略模式則是偏重於演算法本身（整個演算法）就變化相對距離的情形。因此，當使用場景中業務流程相對簡單且穩定的情況，使用策略模式和</a:t>
            </a:r>
            <a:r>
              <a:rPr lang="zh-CN" altLang="pt-PT" dirty="0"/>
              <a:t>模板</a:t>
            </a:r>
            <a:r>
              <a:rPr lang="zh-CN" altLang="en-US" dirty="0"/>
              <a:t>方法都是可以得，但是更推薦用</a:t>
            </a:r>
            <a:r>
              <a:rPr lang="zh-CN" altLang="pt-PT" dirty="0"/>
              <a:t>模板</a:t>
            </a:r>
            <a:r>
              <a:rPr lang="zh-CN" altLang="en-US" dirty="0"/>
              <a:t>方法（</a:t>
            </a:r>
            <a:r>
              <a:rPr lang="zh-CN" altLang="pt-PT" dirty="0"/>
              <a:t>模板</a:t>
            </a:r>
            <a:r>
              <a:rPr lang="zh-CN" altLang="en-US" dirty="0"/>
              <a:t>方法更靈活）。</a:t>
            </a:r>
            <a:br>
              <a:rPr lang="zh-CN" altLang="en-US" dirty="0"/>
            </a:br>
            <a:r>
              <a:rPr lang="zh-CN" altLang="en-US" dirty="0"/>
              <a:t>綜上：</a:t>
            </a:r>
            <a:r>
              <a:rPr lang="zh-CN" altLang="pt-PT" dirty="0"/>
              <a:t>模板</a:t>
            </a:r>
            <a:r>
              <a:rPr lang="zh-CN" altLang="en-US" dirty="0"/>
              <a:t>方法和策略模式都是解決演算法多樣性對代碼結構衝擊的問題。</a:t>
            </a:r>
            <a:r>
              <a:rPr lang="zh-CN" altLang="pt-PT" dirty="0"/>
              <a:t>模板</a:t>
            </a:r>
            <a:r>
              <a:rPr lang="zh-CN" altLang="en-US" dirty="0"/>
              <a:t>方法使用與業務場景相對複雜且穩定的情況，策略模式使用與演算法相對多樣靈活的場景。當業務相對簡單時，策略模式和</a:t>
            </a:r>
            <a:r>
              <a:rPr lang="zh-CN" altLang="pt-PT" dirty="0"/>
              <a:t>模板</a:t>
            </a:r>
            <a:r>
              <a:rPr lang="zh-CN" altLang="en-US" dirty="0"/>
              <a:t>方法幾乎等效，但是推薦使用策略模式。</a:t>
            </a:r>
          </a:p>
          <a:p>
            <a:br>
              <a:rPr lang="zh-CN" altLang="en-US" dirty="0"/>
            </a:b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38</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p:txBody>
      </p:sp>
      <p:sp>
        <p:nvSpPr>
          <p:cNvPr id="553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anose="020B0609040504020204" pitchFamily="49" charset="0"/>
                <a:ea typeface="黑体" panose="02010609060101010101" pitchFamily="49" charset="-122"/>
              </a:defRPr>
            </a:lvl1pPr>
            <a:lvl2pPr marL="742950" indent="-285750" eaLnBrk="0" hangingPunct="0">
              <a:defRPr sz="1600" b="1">
                <a:solidFill>
                  <a:schemeClr val="tx2"/>
                </a:solidFill>
                <a:latin typeface="Lucida Console" panose="020B0609040504020204" pitchFamily="49" charset="0"/>
                <a:ea typeface="黑体" panose="02010609060101010101" pitchFamily="49" charset="-122"/>
              </a:defRPr>
            </a:lvl2pPr>
            <a:lvl3pPr marL="1143000" indent="-228600" eaLnBrk="0" hangingPunct="0">
              <a:defRPr sz="1600" b="1">
                <a:solidFill>
                  <a:schemeClr val="tx2"/>
                </a:solidFill>
                <a:latin typeface="Lucida Console" panose="020B0609040504020204" pitchFamily="49" charset="0"/>
                <a:ea typeface="黑体" panose="02010609060101010101" pitchFamily="49" charset="-122"/>
              </a:defRPr>
            </a:lvl3pPr>
            <a:lvl4pPr marL="1600200" indent="-228600" eaLnBrk="0" hangingPunct="0">
              <a:defRPr sz="1600" b="1">
                <a:solidFill>
                  <a:schemeClr val="tx2"/>
                </a:solidFill>
                <a:latin typeface="Lucida Console" panose="020B0609040504020204" pitchFamily="49" charset="0"/>
                <a:ea typeface="黑体" panose="02010609060101010101" pitchFamily="49" charset="-122"/>
              </a:defRPr>
            </a:lvl4pPr>
            <a:lvl5pPr marL="2057400" indent="-228600" eaLnBrk="0" hangingPunct="0">
              <a:defRPr sz="1600" b="1">
                <a:solidFill>
                  <a:schemeClr val="tx2"/>
                </a:solidFill>
                <a:latin typeface="Lucida Console" panose="020B0609040504020204" pitchFamily="49" charset="0"/>
                <a:ea typeface="黑体" panose="02010609060101010101" pitchFamily="49" charset="-122"/>
              </a:defRPr>
            </a:lvl5pPr>
            <a:lvl6pPr marL="2514600" indent="-228600" eaLnBrk="0" fontAlgn="base" hangingPunct="0">
              <a:spcBef>
                <a:spcPct val="0"/>
              </a:spcBef>
              <a:spcAft>
                <a:spcPct val="0"/>
              </a:spcAft>
              <a:defRPr sz="1600" b="1">
                <a:solidFill>
                  <a:schemeClr val="tx2"/>
                </a:solidFill>
                <a:latin typeface="Lucida Console" panose="020B0609040504020204" pitchFamily="49" charset="0"/>
                <a:ea typeface="黑体" panose="02010609060101010101" pitchFamily="49" charset="-122"/>
              </a:defRPr>
            </a:lvl6pPr>
            <a:lvl7pPr marL="2971800" indent="-228600" eaLnBrk="0" fontAlgn="base" hangingPunct="0">
              <a:spcBef>
                <a:spcPct val="0"/>
              </a:spcBef>
              <a:spcAft>
                <a:spcPct val="0"/>
              </a:spcAft>
              <a:defRPr sz="1600" b="1">
                <a:solidFill>
                  <a:schemeClr val="tx2"/>
                </a:solidFill>
                <a:latin typeface="Lucida Console" panose="020B0609040504020204" pitchFamily="49" charset="0"/>
                <a:ea typeface="黑体" panose="02010609060101010101" pitchFamily="49" charset="-122"/>
              </a:defRPr>
            </a:lvl7pPr>
            <a:lvl8pPr marL="3429000" indent="-228600" eaLnBrk="0" fontAlgn="base" hangingPunct="0">
              <a:spcBef>
                <a:spcPct val="0"/>
              </a:spcBef>
              <a:spcAft>
                <a:spcPct val="0"/>
              </a:spcAft>
              <a:defRPr sz="1600" b="1">
                <a:solidFill>
                  <a:schemeClr val="tx2"/>
                </a:solidFill>
                <a:latin typeface="Lucida Console" panose="020B0609040504020204" pitchFamily="49" charset="0"/>
                <a:ea typeface="黑体" panose="02010609060101010101" pitchFamily="49" charset="-122"/>
              </a:defRPr>
            </a:lvl8pPr>
            <a:lvl9pPr marL="3886200" indent="-228600" eaLnBrk="0" fontAlgn="base" hangingPunct="0">
              <a:spcBef>
                <a:spcPct val="0"/>
              </a:spcBef>
              <a:spcAft>
                <a:spcPct val="0"/>
              </a:spcAft>
              <a:defRPr sz="1600" b="1">
                <a:solidFill>
                  <a:schemeClr val="tx2"/>
                </a:solidFill>
                <a:latin typeface="Lucida Console" panose="020B0609040504020204" pitchFamily="49" charset="0"/>
                <a:ea typeface="黑体" panose="02010609060101010101" pitchFamily="49" charset="-122"/>
              </a:defRPr>
            </a:lvl9pPr>
          </a:lstStyle>
          <a:p>
            <a:pPr eaLnBrk="1" hangingPunct="1"/>
            <a:fld id="{0F8EAD9C-0D07-452E-8EBD-A72ACBFA4513}" type="slidenum">
              <a:rPr lang="en-US" altLang="zh-CN" sz="1200" b="0" smtClean="0">
                <a:solidFill>
                  <a:schemeClr val="tx1"/>
                </a:solidFill>
                <a:latin typeface="Arial" panose="020B0604020202020204" pitchFamily="34" charset="0"/>
                <a:ea typeface="宋体" panose="02010600030101010101" pitchFamily="2" charset="-122"/>
              </a:rPr>
              <a:t>45</a:t>
            </a:fld>
            <a:endParaRPr lang="en-US" altLang="zh-CN" sz="1200" b="0" dirty="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t>46</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53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anose="020B0609040504020204" pitchFamily="49" charset="0"/>
                <a:ea typeface="黑体" panose="02010609060101010101" pitchFamily="49" charset="-122"/>
              </a:defRPr>
            </a:lvl1pPr>
            <a:lvl2pPr marL="742950" indent="-285750" eaLnBrk="0" hangingPunct="0">
              <a:defRPr sz="1600" b="1">
                <a:solidFill>
                  <a:schemeClr val="tx2"/>
                </a:solidFill>
                <a:latin typeface="Lucida Console" panose="020B0609040504020204" pitchFamily="49" charset="0"/>
                <a:ea typeface="黑体" panose="02010609060101010101" pitchFamily="49" charset="-122"/>
              </a:defRPr>
            </a:lvl2pPr>
            <a:lvl3pPr marL="1143000" indent="-228600" eaLnBrk="0" hangingPunct="0">
              <a:defRPr sz="1600" b="1">
                <a:solidFill>
                  <a:schemeClr val="tx2"/>
                </a:solidFill>
                <a:latin typeface="Lucida Console" panose="020B0609040504020204" pitchFamily="49" charset="0"/>
                <a:ea typeface="黑体" panose="02010609060101010101" pitchFamily="49" charset="-122"/>
              </a:defRPr>
            </a:lvl3pPr>
            <a:lvl4pPr marL="1600200" indent="-228600" eaLnBrk="0" hangingPunct="0">
              <a:defRPr sz="1600" b="1">
                <a:solidFill>
                  <a:schemeClr val="tx2"/>
                </a:solidFill>
                <a:latin typeface="Lucida Console" panose="020B0609040504020204" pitchFamily="49" charset="0"/>
                <a:ea typeface="黑体" panose="02010609060101010101" pitchFamily="49" charset="-122"/>
              </a:defRPr>
            </a:lvl4pPr>
            <a:lvl5pPr marL="2057400" indent="-228600" eaLnBrk="0" hangingPunct="0">
              <a:defRPr sz="1600" b="1">
                <a:solidFill>
                  <a:schemeClr val="tx2"/>
                </a:solidFill>
                <a:latin typeface="Lucida Console" panose="020B0609040504020204" pitchFamily="49" charset="0"/>
                <a:ea typeface="黑体" panose="02010609060101010101" pitchFamily="49" charset="-122"/>
              </a:defRPr>
            </a:lvl5pPr>
            <a:lvl6pPr marL="2514600" indent="-228600" eaLnBrk="0" fontAlgn="base" hangingPunct="0">
              <a:spcBef>
                <a:spcPct val="0"/>
              </a:spcBef>
              <a:spcAft>
                <a:spcPct val="0"/>
              </a:spcAft>
              <a:defRPr sz="1600" b="1">
                <a:solidFill>
                  <a:schemeClr val="tx2"/>
                </a:solidFill>
                <a:latin typeface="Lucida Console" panose="020B0609040504020204" pitchFamily="49" charset="0"/>
                <a:ea typeface="黑体" panose="02010609060101010101" pitchFamily="49" charset="-122"/>
              </a:defRPr>
            </a:lvl6pPr>
            <a:lvl7pPr marL="2971800" indent="-228600" eaLnBrk="0" fontAlgn="base" hangingPunct="0">
              <a:spcBef>
                <a:spcPct val="0"/>
              </a:spcBef>
              <a:spcAft>
                <a:spcPct val="0"/>
              </a:spcAft>
              <a:defRPr sz="1600" b="1">
                <a:solidFill>
                  <a:schemeClr val="tx2"/>
                </a:solidFill>
                <a:latin typeface="Lucida Console" panose="020B0609040504020204" pitchFamily="49" charset="0"/>
                <a:ea typeface="黑体" panose="02010609060101010101" pitchFamily="49" charset="-122"/>
              </a:defRPr>
            </a:lvl7pPr>
            <a:lvl8pPr marL="3429000" indent="-228600" eaLnBrk="0" fontAlgn="base" hangingPunct="0">
              <a:spcBef>
                <a:spcPct val="0"/>
              </a:spcBef>
              <a:spcAft>
                <a:spcPct val="0"/>
              </a:spcAft>
              <a:defRPr sz="1600" b="1">
                <a:solidFill>
                  <a:schemeClr val="tx2"/>
                </a:solidFill>
                <a:latin typeface="Lucida Console" panose="020B0609040504020204" pitchFamily="49" charset="0"/>
                <a:ea typeface="黑体" panose="02010609060101010101" pitchFamily="49" charset="-122"/>
              </a:defRPr>
            </a:lvl8pPr>
            <a:lvl9pPr marL="3886200" indent="-228600" eaLnBrk="0" fontAlgn="base" hangingPunct="0">
              <a:spcBef>
                <a:spcPct val="0"/>
              </a:spcBef>
              <a:spcAft>
                <a:spcPct val="0"/>
              </a:spcAft>
              <a:defRPr sz="1600" b="1">
                <a:solidFill>
                  <a:schemeClr val="tx2"/>
                </a:solidFill>
                <a:latin typeface="Lucida Console" panose="020B0609040504020204" pitchFamily="49" charset="0"/>
                <a:ea typeface="黑体" panose="02010609060101010101" pitchFamily="49" charset="-122"/>
              </a:defRPr>
            </a:lvl9pPr>
          </a:lstStyle>
          <a:p>
            <a:pPr eaLnBrk="1" hangingPunct="1"/>
            <a:fld id="{0F8EAD9C-0D07-452E-8EBD-A72ACBFA4513}" type="slidenum">
              <a:rPr lang="en-US" altLang="zh-CN" sz="1200" b="0" smtClean="0">
                <a:solidFill>
                  <a:schemeClr val="tx1"/>
                </a:solidFill>
                <a:latin typeface="Arial" panose="020B0604020202020204" pitchFamily="34" charset="0"/>
                <a:ea typeface="宋体" panose="02010600030101010101" pitchFamily="2" charset="-122"/>
              </a:rPr>
              <a:t>47</a:t>
            </a:fld>
            <a:endParaRPr lang="en-US" altLang="zh-CN" sz="1200" b="0" dirty="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t>48</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899100" y="914400"/>
            <a:ext cx="73494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899100" y="3560400"/>
            <a:ext cx="73494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2024/6/4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‹nº›</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2024/6/4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‹nº›</a:t>
            </a:fld>
            <a:endParaRPr lang="zh-CN" altLang="en-US"/>
          </a:p>
        </p:txBody>
      </p:sp>
      <p:sp>
        <p:nvSpPr>
          <p:cNvPr id="7" name="内容占位符 6"/>
          <p:cNvSpPr>
            <a:spLocks noGrp="1"/>
          </p:cNvSpPr>
          <p:nvPr>
            <p:ph sz="quarter" idx="13"/>
            <p:custDataLst>
              <p:tags r:id="rId4"/>
            </p:custDataLst>
          </p:nvPr>
        </p:nvSpPr>
        <p:spPr>
          <a:xfrm>
            <a:off x="456300" y="774000"/>
            <a:ext cx="82296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2024/6/4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‹nº›</a:t>
            </a:fld>
            <a:endParaRPr lang="zh-CN" altLang="en-US"/>
          </a:p>
        </p:txBody>
      </p:sp>
      <p:sp>
        <p:nvSpPr>
          <p:cNvPr id="2" name="标题 1"/>
          <p:cNvSpPr>
            <a:spLocks noGrp="1"/>
          </p:cNvSpPr>
          <p:nvPr>
            <p:ph type="title" hasCustomPrompt="1"/>
            <p:custDataLst>
              <p:tags r:id="rId4"/>
            </p:custDataLst>
          </p:nvPr>
        </p:nvSpPr>
        <p:spPr>
          <a:xfrm>
            <a:off x="899100" y="2484000"/>
            <a:ext cx="73494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899100" y="3560400"/>
            <a:ext cx="73494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t>‹nº›</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charset="-122"/>
                <a:ea typeface="微软雅黑" panose="020B050302020402020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t>‹nº›</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t>‹nº›</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t>‹nº›</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t>‹nº›</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t>‹nº›</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charset="-122"/>
                <a:ea typeface="微软雅黑" panose="020B0503020204020204" charset="-122"/>
              </a:defRPr>
            </a:lvl1pPr>
          </a:lstStyle>
          <a:p>
            <a:r>
              <a:rPr lang="zh-CN" altLang="en-US"/>
              <a:t>单击此处编辑母版标题样式</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t>‹nº›</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t>‹nº›</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456300" y="1490400"/>
            <a:ext cx="82269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‹nº›</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t>‹nº›</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t>‹nº›</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t>‹nº›</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493100" y="3848400"/>
            <a:ext cx="58266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493100" y="4615200"/>
            <a:ext cx="58266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‹nº›</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456300" y="1501200"/>
            <a:ext cx="38826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4808700" y="1501200"/>
            <a:ext cx="38826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2024/6/4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‹nº›</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456300" y="1429200"/>
            <a:ext cx="40068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456300" y="1854000"/>
            <a:ext cx="40068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4676813" y="1421729"/>
            <a:ext cx="40068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4676813" y="1854000"/>
            <a:ext cx="40068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2024/6/4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‹nº›</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2024/6/4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‹nº›</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2024/6/4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‹nº›</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456300" y="1555200"/>
            <a:ext cx="3924808"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4762800" y="1555200"/>
            <a:ext cx="39204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2024/6/4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‹nº›</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7676100" y="914400"/>
            <a:ext cx="783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685800" y="914400"/>
            <a:ext cx="68769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‹nº›</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456300" y="608400"/>
            <a:ext cx="82269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456300" y="1490400"/>
            <a:ext cx="82269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459000" y="6314400"/>
            <a:ext cx="2025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2024/6/4</a:t>
            </a:fld>
            <a:endParaRPr lang="zh-CN" altLang="en-US"/>
          </a:p>
        </p:txBody>
      </p:sp>
      <p:sp>
        <p:nvSpPr>
          <p:cNvPr id="5" name="页脚占位符 4"/>
          <p:cNvSpPr>
            <a:spLocks noGrp="1"/>
          </p:cNvSpPr>
          <p:nvPr>
            <p:ph type="ftr" sz="quarter" idx="3"/>
            <p:custDataLst>
              <p:tags r:id="rId17"/>
            </p:custDataLst>
          </p:nvPr>
        </p:nvSpPr>
        <p:spPr>
          <a:xfrm>
            <a:off x="3087000" y="6314400"/>
            <a:ext cx="297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6658200" y="6314400"/>
            <a:ext cx="2025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‹nº›</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t>‹nº›</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charset="-122"/>
          <a:ea typeface="微软雅黑" panose="020B050302020402020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enju@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juren1987.github.i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fontScale="90000"/>
          </a:bodyPr>
          <a:lstStyle/>
          <a:p>
            <a:pPr fontAlgn="auto">
              <a:lnSpc>
                <a:spcPct val="150000"/>
              </a:lnSpc>
              <a:spcAft>
                <a:spcPts val="0"/>
              </a:spcAft>
              <a:defRPr/>
            </a:pPr>
            <a:r>
              <a:rPr lang="zh-CN" altLang="en-US" b="1" dirty="0">
                <a:solidFill>
                  <a:srgbClr val="0066CC"/>
                </a:solidFill>
                <a:latin typeface="微软雅黑" panose="020B0503020204020204" charset="-122"/>
                <a:ea typeface="微软雅黑" panose="020B0503020204020204" charset="-122"/>
              </a:rPr>
              <a:t>物件導向程式設計基礎</a:t>
            </a:r>
            <a:br>
              <a:rPr lang="zh-CN" altLang="en-US" b="1" dirty="0">
                <a:solidFill>
                  <a:srgbClr val="0066CC"/>
                </a:solidFill>
                <a:latin typeface="微软雅黑" panose="020B0503020204020204" charset="-122"/>
                <a:ea typeface="微软雅黑" panose="020B0503020204020204" charset="-122"/>
              </a:rPr>
            </a:br>
            <a:r>
              <a:rPr lang="zh-CN" altLang="en-US" b="1" dirty="0">
                <a:solidFill>
                  <a:srgbClr val="0066CC"/>
                </a:solidFill>
                <a:latin typeface="Times New Roman" panose="02020603050405020304" pitchFamily="18" charset="0"/>
                <a:cs typeface="Times New Roman" panose="02020603050405020304" pitchFamily="18" charset="0"/>
              </a:rPr>
              <a:t>（</a:t>
            </a:r>
            <a:r>
              <a:rPr lang="en-US" altLang="zh-CN" b="1" dirty="0">
                <a:solidFill>
                  <a:srgbClr val="0066CC"/>
                </a:solidFill>
                <a:latin typeface="Times New Roman" panose="02020603050405020304" pitchFamily="18" charset="0"/>
                <a:cs typeface="Times New Roman" panose="02020603050405020304" pitchFamily="18" charset="0"/>
              </a:rPr>
              <a:t>OOP</a:t>
            </a:r>
            <a:r>
              <a:rPr lang="zh-CN" altLang="en-US" b="1" dirty="0">
                <a:solidFill>
                  <a:srgbClr val="0066CC"/>
                </a:solidFill>
                <a:latin typeface="Times New Roman" panose="02020603050405020304" pitchFamily="18" charset="0"/>
                <a:cs typeface="Times New Roman" panose="02020603050405020304" pitchFamily="18" charset="0"/>
              </a:rPr>
              <a:t>）</a:t>
            </a:r>
            <a:endParaRPr lang="zh-CN" altLang="en-US" b="1" dirty="0">
              <a:solidFill>
                <a:srgbClr val="0066CC"/>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5" name="副标题 2"/>
          <p:cNvSpPr txBox="1"/>
          <p:nvPr/>
        </p:nvSpPr>
        <p:spPr bwMode="auto">
          <a:xfrm>
            <a:off x="0" y="4509120"/>
            <a:ext cx="9144000" cy="2348880"/>
          </a:xfrm>
          <a:prstGeom prst="rect">
            <a:avLst/>
          </a:prstGeom>
          <a:noFill/>
          <a:ln>
            <a:noFill/>
          </a:ln>
        </p:spPr>
        <p:txBody>
          <a:bodyPr vert="horz" wrap="square" lIns="91440" tIns="45720" rIns="91440" bIns="45720" numCol="1" anchor="t" anchorCtr="0" compatLnSpc="1"/>
          <a:lstStyle>
            <a:lvl1pPr marL="0" indent="0" algn="ctr" rtl="0" eaLnBrk="1" fontAlgn="base" hangingPunct="1">
              <a:lnSpc>
                <a:spcPct val="90000"/>
              </a:lnSpc>
              <a:spcBef>
                <a:spcPts val="1000"/>
              </a:spcBef>
              <a:spcAft>
                <a:spcPct val="0"/>
              </a:spcAft>
              <a:buFont typeface="Arial" panose="020B0604020202020204" pitchFamily="34" charset="0"/>
              <a:buNone/>
              <a:defRPr sz="2400" kern="1200">
                <a:solidFill>
                  <a:schemeClr val="tx1"/>
                </a:solidFill>
                <a:latin typeface="Consolas" panose="020B0609020204030204" pitchFamily="49" charset="0"/>
                <a:ea typeface="华文楷体" panose="02010600040101010101" pitchFamily="2" charset="-122"/>
                <a:cs typeface="+mn-cs"/>
              </a:defRPr>
            </a:lvl1pPr>
            <a:lvl2pPr marL="457200" indent="0" algn="ctr" rtl="0" eaLnBrk="1" fontAlgn="base" hangingPunct="1">
              <a:lnSpc>
                <a:spcPct val="90000"/>
              </a:lnSpc>
              <a:spcBef>
                <a:spcPts val="500"/>
              </a:spcBef>
              <a:spcAft>
                <a:spcPct val="0"/>
              </a:spcAft>
              <a:buFont typeface="Arial" panose="020B0604020202020204" pitchFamily="34" charset="0"/>
              <a:buNone/>
              <a:defRPr sz="2000" kern="1200">
                <a:solidFill>
                  <a:schemeClr val="tx1"/>
                </a:solidFill>
                <a:latin typeface="Consolas" panose="020B0609020204030204" pitchFamily="49" charset="0"/>
                <a:ea typeface="华文楷体" panose="02010600040101010101" pitchFamily="2" charset="-122"/>
                <a:cs typeface="+mn-cs"/>
              </a:defRPr>
            </a:lvl2pPr>
            <a:lvl3pPr marL="914400" indent="0" algn="ctr" rtl="0" eaLnBrk="1" fontAlgn="base" hangingPunct="1">
              <a:lnSpc>
                <a:spcPct val="90000"/>
              </a:lnSpc>
              <a:spcBef>
                <a:spcPts val="500"/>
              </a:spcBef>
              <a:spcAft>
                <a:spcPct val="0"/>
              </a:spcAft>
              <a:buFont typeface="Arial" panose="020B0604020202020204" pitchFamily="34" charset="0"/>
              <a:buNone/>
              <a:defRPr sz="1800" kern="1200">
                <a:solidFill>
                  <a:schemeClr val="tx1"/>
                </a:solidFill>
                <a:latin typeface="Consolas" panose="020B0609020204030204" pitchFamily="49" charset="0"/>
                <a:ea typeface="华文楷体" panose="02010600040101010101" pitchFamily="2" charset="-122"/>
                <a:cs typeface="+mn-cs"/>
              </a:defRPr>
            </a:lvl3pPr>
            <a:lvl4pPr marL="1371600" indent="0" algn="ctr" rtl="0" eaLnBrk="1" fontAlgn="base" hangingPunct="1">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4pPr>
            <a:lvl5pPr marL="1828800" indent="0" algn="ctr" rtl="0" eaLnBrk="1" fontAlgn="base" hangingPunct="1">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400"/>
            <a:r>
              <a:rPr lang="zh-CN" altLang="en-US" sz="3600" b="1" dirty="0"/>
              <a:t>任炬</a:t>
            </a:r>
            <a:endParaRPr lang="en-US" altLang="zh-CN" sz="3600" b="1" dirty="0"/>
          </a:p>
          <a:p>
            <a:pPr defTabSz="914400"/>
            <a:r>
              <a:rPr lang="en-US" altLang="zh-CN" sz="2800" b="1" dirty="0">
                <a:hlinkClick r:id="rId3"/>
              </a:rPr>
              <a:t>renju@tsinghua.edu.cn</a:t>
            </a:r>
            <a:endParaRPr lang="en-US" altLang="zh-CN" sz="2800" b="1" dirty="0"/>
          </a:p>
          <a:p>
            <a:pPr defTabSz="914400"/>
            <a:r>
              <a:rPr lang="en-US" altLang="zh-CN" sz="2800" b="1" dirty="0">
                <a:hlinkClick r:id="rId4"/>
              </a:rPr>
              <a:t>https://juren1987.github.io</a:t>
            </a:r>
            <a:r>
              <a:rPr lang="zh-CN" altLang="en-US" sz="2800" b="1" dirty="0"/>
              <a:t>  </a:t>
            </a:r>
            <a:endParaRPr lang="en-US" altLang="zh-CN" sz="2800" b="1" dirty="0"/>
          </a:p>
          <a:p>
            <a:pPr defTabSz="914400"/>
            <a:r>
              <a:rPr lang="zh-CN" altLang="en-US" b="1" dirty="0"/>
              <a:t>課程團隊：黃民烈 劉知遠 任炬</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pt-PT" dirty="0"/>
              <a:t>模板</a:t>
            </a:r>
            <a:r>
              <a:rPr lang="zh-CN" altLang="en-US" dirty="0"/>
              <a:t>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10</a:t>
            </a:fld>
            <a:endParaRPr lang="zh-CN" altLang="en-US" dirty="0"/>
          </a:p>
        </p:txBody>
      </p:sp>
      <p:sp>
        <p:nvSpPr>
          <p:cNvPr id="5" name="内容占位符 2"/>
          <p:cNvSpPr>
            <a:spLocks noGrp="1"/>
          </p:cNvSpPr>
          <p:nvPr>
            <p:ph idx="1"/>
          </p:nvPr>
        </p:nvSpPr>
        <p:spPr>
          <a:xfrm>
            <a:off x="827088" y="1332412"/>
            <a:ext cx="7921625" cy="5049338"/>
          </a:xfrm>
        </p:spPr>
        <p:txBody>
          <a:bodyPr/>
          <a:lstStyle/>
          <a:p>
            <a:pPr marL="228600" lvl="2">
              <a:spcBef>
                <a:spcPts val="1000"/>
              </a:spcBef>
              <a:buSzPct val="75000"/>
              <a:buFont typeface="Wingdings" panose="05000000000000000000" pitchFamily="2" charset="2"/>
              <a:buChar char="n"/>
            </a:pPr>
            <a:r>
              <a:rPr lang="zh-CN" altLang="en-US" b="1" dirty="0">
                <a:solidFill>
                  <a:srgbClr val="003366"/>
                </a:solidFill>
              </a:rPr>
              <a:t>在介面的一個方法中定義演算法的骨架</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將一些步驟的實現延遲到子類中</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使得子類可以在不改變演算法結構的情況下，重新定義演算法中的某些步驟。</a:t>
            </a:r>
          </a:p>
          <a:p>
            <a:endParaRPr lang="zh-CN" altLang="en-US" sz="2000" dirty="0">
              <a:latin typeface="微软雅黑" panose="020B0503020204020204" charset="-122"/>
              <a:ea typeface="微软雅黑" panose="020B0503020204020204" charset="-122"/>
            </a:endParaRPr>
          </a:p>
        </p:txBody>
      </p:sp>
      <p:pic>
        <p:nvPicPr>
          <p:cNvPr id="46" name="图片 45"/>
          <p:cNvPicPr>
            <a:picLocks noChangeAspect="1"/>
          </p:cNvPicPr>
          <p:nvPr/>
        </p:nvPicPr>
        <p:blipFill>
          <a:blip r:embed="rId3"/>
          <a:stretch>
            <a:fillRect/>
          </a:stretch>
        </p:blipFill>
        <p:spPr>
          <a:xfrm>
            <a:off x="1403648" y="2852936"/>
            <a:ext cx="6552728" cy="36744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pt-PT" dirty="0"/>
              <a:t>模板</a:t>
            </a:r>
            <a:r>
              <a:rPr lang="zh-CN" altLang="en-US" dirty="0"/>
              <a:t>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11</a:t>
            </a:fld>
            <a:endParaRPr lang="zh-CN" altLang="en-US" dirty="0"/>
          </a:p>
        </p:txBody>
      </p:sp>
      <p:grpSp>
        <p:nvGrpSpPr>
          <p:cNvPr id="5" name="组合 14"/>
          <p:cNvGrpSpPr/>
          <p:nvPr/>
        </p:nvGrpSpPr>
        <p:grpSpPr>
          <a:xfrm>
            <a:off x="1187624" y="4071260"/>
            <a:ext cx="6840760" cy="2088232"/>
            <a:chOff x="1187624" y="3645024"/>
            <a:chExt cx="6840760" cy="2520280"/>
          </a:xfrm>
        </p:grpSpPr>
        <p:sp>
          <p:nvSpPr>
            <p:cNvPr id="6" name="TextBox 4"/>
            <p:cNvSpPr txBox="1"/>
            <p:nvPr/>
          </p:nvSpPr>
          <p:spPr>
            <a:xfrm>
              <a:off x="1187624" y="3645024"/>
              <a:ext cx="6840760" cy="252028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實現類</a:t>
              </a:r>
            </a:p>
          </p:txBody>
        </p:sp>
        <p:sp>
          <p:nvSpPr>
            <p:cNvPr id="7" name="TextBox 6"/>
            <p:cNvSpPr txBox="1"/>
            <p:nvPr/>
          </p:nvSpPr>
          <p:spPr>
            <a:xfrm>
              <a:off x="1907704"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dirty="0">
                  <a:latin typeface="微软雅黑" panose="020B0503020204020204" charset="-122"/>
                  <a:ea typeface="微软雅黑" panose="020B0503020204020204" charset="-122"/>
                </a:rPr>
                <a:t>步驟細節</a:t>
              </a:r>
              <a:r>
                <a:rPr lang="en-US" altLang="zh-CN" dirty="0">
                  <a:latin typeface="微软雅黑" panose="020B0503020204020204" charset="-122"/>
                  <a:ea typeface="微软雅黑" panose="020B0503020204020204" charset="-122"/>
                </a:rPr>
                <a:t>1</a:t>
              </a:r>
              <a:endParaRPr lang="zh-CN" altLang="en-US" dirty="0">
                <a:latin typeface="微软雅黑" panose="020B0503020204020204" charset="-122"/>
                <a:ea typeface="微软雅黑" panose="020B0503020204020204" charset="-122"/>
              </a:endParaRPr>
            </a:p>
          </p:txBody>
        </p:sp>
        <p:sp>
          <p:nvSpPr>
            <p:cNvPr id="8" name="TextBox 7"/>
            <p:cNvSpPr txBox="1"/>
            <p:nvPr/>
          </p:nvSpPr>
          <p:spPr>
            <a:xfrm>
              <a:off x="3923928"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dirty="0">
                  <a:latin typeface="微软雅黑" panose="020B0503020204020204" charset="-122"/>
                  <a:ea typeface="微软雅黑" panose="020B0503020204020204" charset="-122"/>
                </a:rPr>
                <a:t>步驟細節</a:t>
              </a:r>
              <a:r>
                <a:rPr lang="en-US" altLang="zh-CN" dirty="0">
                  <a:latin typeface="微软雅黑" panose="020B0503020204020204" charset="-122"/>
                  <a:ea typeface="微软雅黑" panose="020B0503020204020204" charset="-122"/>
                </a:rPr>
                <a:t>2</a:t>
              </a:r>
              <a:endParaRPr lang="zh-CN" altLang="en-US" dirty="0">
                <a:latin typeface="微软雅黑" panose="020B0503020204020204" charset="-122"/>
                <a:ea typeface="微软雅黑" panose="020B0503020204020204" charset="-122"/>
              </a:endParaRPr>
            </a:p>
          </p:txBody>
        </p:sp>
        <p:sp>
          <p:nvSpPr>
            <p:cNvPr id="9" name="TextBox 8"/>
            <p:cNvSpPr txBox="1"/>
            <p:nvPr/>
          </p:nvSpPr>
          <p:spPr>
            <a:xfrm>
              <a:off x="5940152"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dirty="0">
                  <a:latin typeface="微软雅黑" panose="020B0503020204020204" charset="-122"/>
                  <a:ea typeface="微软雅黑" panose="020B0503020204020204" charset="-122"/>
                </a:rPr>
                <a:t>步驟細節</a:t>
              </a:r>
              <a:r>
                <a:rPr lang="en-US" altLang="zh-CN" dirty="0">
                  <a:latin typeface="微软雅黑" panose="020B0503020204020204" charset="-122"/>
                  <a:ea typeface="微软雅黑" panose="020B0503020204020204" charset="-122"/>
                </a:rPr>
                <a:t>3</a:t>
              </a:r>
              <a:endParaRPr lang="zh-CN" altLang="en-US" dirty="0">
                <a:latin typeface="微软雅黑" panose="020B0503020204020204" charset="-122"/>
                <a:ea typeface="微软雅黑" panose="020B0503020204020204" charset="-122"/>
              </a:endParaRPr>
            </a:p>
          </p:txBody>
        </p:sp>
      </p:grpSp>
      <p:grpSp>
        <p:nvGrpSpPr>
          <p:cNvPr id="10" name="组合 27"/>
          <p:cNvGrpSpPr/>
          <p:nvPr/>
        </p:nvGrpSpPr>
        <p:grpSpPr>
          <a:xfrm>
            <a:off x="1187624" y="4071260"/>
            <a:ext cx="6840760" cy="1116124"/>
            <a:chOff x="1187624" y="4071260"/>
            <a:chExt cx="6840760" cy="1116124"/>
          </a:xfrm>
        </p:grpSpPr>
        <p:grpSp>
          <p:nvGrpSpPr>
            <p:cNvPr id="11" name="组合 10"/>
            <p:cNvGrpSpPr/>
            <p:nvPr/>
          </p:nvGrpSpPr>
          <p:grpSpPr>
            <a:xfrm>
              <a:off x="1187624" y="4071260"/>
              <a:ext cx="6840760" cy="1116124"/>
              <a:chOff x="1187624" y="3645024"/>
              <a:chExt cx="6840760" cy="1224136"/>
            </a:xfrm>
          </p:grpSpPr>
          <p:sp>
            <p:nvSpPr>
              <p:cNvPr id="16" name="TextBox 3"/>
              <p:cNvSpPr txBox="1"/>
              <p:nvPr/>
            </p:nvSpPr>
            <p:spPr>
              <a:xfrm>
                <a:off x="1187624" y="3645024"/>
                <a:ext cx="6840760" cy="1224136"/>
              </a:xfrm>
              <a:prstGeom prst="rect">
                <a:avLst/>
              </a:prstGeom>
              <a:solidFill>
                <a:schemeClr val="accent1"/>
              </a:solidFill>
              <a:ln>
                <a:solidFill>
                  <a:srgbClr val="0070C0"/>
                </a:solidFill>
              </a:ln>
            </p:spPr>
            <p:txBody>
              <a:bodyPr wrap="square" rtlCol="0">
                <a:noAutofit/>
              </a:bodyPr>
              <a:lstStyle/>
              <a:p>
                <a:r>
                  <a:rPr lang="zh-CN" altLang="en-US" dirty="0">
                    <a:latin typeface="微软雅黑" panose="020B0503020204020204" charset="-122"/>
                    <a:ea typeface="微软雅黑" panose="020B0503020204020204" charset="-122"/>
                  </a:rPr>
                  <a:t>抽象類別</a:t>
                </a:r>
              </a:p>
            </p:txBody>
          </p:sp>
          <p:sp>
            <p:nvSpPr>
              <p:cNvPr id="17" name="TextBox 5"/>
              <p:cNvSpPr txBox="1"/>
              <p:nvPr/>
            </p:nvSpPr>
            <p:spPr>
              <a:xfrm>
                <a:off x="2051720" y="4005064"/>
                <a:ext cx="5184576" cy="432048"/>
              </a:xfrm>
              <a:prstGeom prst="rect">
                <a:avLst/>
              </a:prstGeom>
              <a:solidFill>
                <a:schemeClr val="accent5">
                  <a:lumMod val="60000"/>
                  <a:lumOff val="40000"/>
                </a:schemeClr>
              </a:solidFill>
              <a:ln>
                <a:solidFill>
                  <a:schemeClr val="accent5">
                    <a:lumMod val="75000"/>
                  </a:schemeClr>
                </a:solidFill>
              </a:ln>
            </p:spPr>
            <p:txBody>
              <a:bodyPr wrap="square" rtlCol="0">
                <a:noAutofit/>
              </a:bodyPr>
              <a:lstStyle/>
              <a:p>
                <a:pPr algn="ctr"/>
                <a:r>
                  <a:rPr lang="zh-CN" altLang="en-US" dirty="0">
                    <a:latin typeface="微软雅黑" panose="020B0503020204020204" charset="-122"/>
                    <a:ea typeface="微软雅黑" panose="020B0503020204020204" charset="-122"/>
                  </a:rPr>
                  <a:t>演算法骨架方法（成員函數）</a:t>
                </a:r>
              </a:p>
            </p:txBody>
          </p:sp>
        </p:grpSp>
        <p:cxnSp>
          <p:nvCxnSpPr>
            <p:cNvPr id="12" name="直接连接符 11"/>
            <p:cNvCxnSpPr/>
            <p:nvPr/>
          </p:nvCxnSpPr>
          <p:spPr>
            <a:xfrm>
              <a:off x="3059832" y="4399532"/>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300192" y="4403226"/>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23928"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36096"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8" name="内容占位符 2"/>
          <p:cNvSpPr>
            <a:spLocks noGrp="1"/>
          </p:cNvSpPr>
          <p:nvPr>
            <p:ph idx="1"/>
          </p:nvPr>
        </p:nvSpPr>
        <p:spPr>
          <a:xfrm>
            <a:off x="647191" y="1196752"/>
            <a:ext cx="8173281" cy="2375470"/>
          </a:xfrm>
        </p:spPr>
        <p:txBody>
          <a:bodyPr>
            <a:no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抽象類別（父類）定義演算法的骨架</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演算法的細節由實現類（子類）負責實現</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在使用時，調用抽象類別的演算法骨架方法，再由這個方法來根據需要調用具體類的實現細節</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當拓展一個新的實現類時，重新繼承與實現即可，無需對已有的實現類進行修改</a:t>
            </a:r>
          </a:p>
        </p:txBody>
      </p:sp>
      <p:grpSp>
        <p:nvGrpSpPr>
          <p:cNvPr id="19" name="组合 17"/>
          <p:cNvGrpSpPr/>
          <p:nvPr/>
        </p:nvGrpSpPr>
        <p:grpSpPr>
          <a:xfrm>
            <a:off x="1187624" y="5193196"/>
            <a:ext cx="6840760" cy="966296"/>
            <a:chOff x="1035224" y="4815154"/>
            <a:chExt cx="6840760" cy="1260140"/>
          </a:xfrm>
        </p:grpSpPr>
        <p:sp>
          <p:nvSpPr>
            <p:cNvPr id="20" name="TextBox 18"/>
            <p:cNvSpPr txBox="1"/>
            <p:nvPr/>
          </p:nvSpPr>
          <p:spPr>
            <a:xfrm>
              <a:off x="1035224" y="4815154"/>
              <a:ext cx="6840760" cy="126014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另一個實現類</a:t>
              </a:r>
            </a:p>
          </p:txBody>
        </p:sp>
        <p:sp>
          <p:nvSpPr>
            <p:cNvPr id="21" name="TextBox 19"/>
            <p:cNvSpPr txBox="1"/>
            <p:nvPr/>
          </p:nvSpPr>
          <p:spPr>
            <a:xfrm>
              <a:off x="1755304" y="5004826"/>
              <a:ext cx="1656184" cy="432048"/>
            </a:xfrm>
            <a:prstGeom prst="rect">
              <a:avLst/>
            </a:prstGeom>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dirty="0">
                  <a:latin typeface="微软雅黑" panose="020B0503020204020204" charset="-122"/>
                  <a:ea typeface="微软雅黑" panose="020B0503020204020204" charset="-122"/>
                </a:rPr>
                <a:t>步驟細節</a:t>
              </a:r>
              <a:r>
                <a:rPr lang="en-US" altLang="zh-CN" dirty="0">
                  <a:latin typeface="微软雅黑" panose="020B0503020204020204" charset="-122"/>
                  <a:ea typeface="微软雅黑" panose="020B0503020204020204" charset="-122"/>
                </a:rPr>
                <a:t>1</a:t>
              </a:r>
              <a:endParaRPr lang="zh-CN" altLang="en-US" dirty="0">
                <a:latin typeface="微软雅黑" panose="020B0503020204020204" charset="-122"/>
                <a:ea typeface="微软雅黑" panose="020B0503020204020204" charset="-122"/>
              </a:endParaRPr>
            </a:p>
          </p:txBody>
        </p:sp>
        <p:sp>
          <p:nvSpPr>
            <p:cNvPr id="22" name="TextBox 20"/>
            <p:cNvSpPr txBox="1"/>
            <p:nvPr/>
          </p:nvSpPr>
          <p:spPr>
            <a:xfrm>
              <a:off x="3771528" y="5004826"/>
              <a:ext cx="1656184" cy="432048"/>
            </a:xfrm>
            <a:prstGeom prst="rect">
              <a:avLst/>
            </a:prstGeom>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dirty="0">
                  <a:latin typeface="微软雅黑" panose="020B0503020204020204" charset="-122"/>
                  <a:ea typeface="微软雅黑" panose="020B0503020204020204" charset="-122"/>
                </a:rPr>
                <a:t>步驟細節</a:t>
              </a:r>
              <a:r>
                <a:rPr lang="en-US" altLang="zh-CN" dirty="0">
                  <a:latin typeface="微软雅黑" panose="020B0503020204020204" charset="-122"/>
                  <a:ea typeface="微软雅黑" panose="020B0503020204020204" charset="-122"/>
                </a:rPr>
                <a:t>2</a:t>
              </a:r>
              <a:endParaRPr lang="zh-CN" altLang="en-US" dirty="0">
                <a:latin typeface="微软雅黑" panose="020B0503020204020204" charset="-122"/>
                <a:ea typeface="微软雅黑" panose="020B0503020204020204" charset="-122"/>
              </a:endParaRPr>
            </a:p>
          </p:txBody>
        </p:sp>
        <p:sp>
          <p:nvSpPr>
            <p:cNvPr id="23" name="TextBox 21"/>
            <p:cNvSpPr txBox="1"/>
            <p:nvPr/>
          </p:nvSpPr>
          <p:spPr>
            <a:xfrm>
              <a:off x="5787752" y="5004826"/>
              <a:ext cx="1656184" cy="432048"/>
            </a:xfrm>
            <a:prstGeom prst="rect">
              <a:avLst/>
            </a:prstGeom>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dirty="0">
                  <a:latin typeface="微软雅黑" panose="020B0503020204020204" charset="-122"/>
                  <a:ea typeface="微软雅黑" panose="020B0503020204020204" charset="-122"/>
                </a:rPr>
                <a:t>步驟細節</a:t>
              </a:r>
              <a:r>
                <a:rPr lang="en-US" altLang="zh-CN" dirty="0">
                  <a:latin typeface="微软雅黑" panose="020B0503020204020204" charset="-122"/>
                  <a:ea typeface="微软雅黑" panose="020B0503020204020204" charset="-122"/>
                </a:rPr>
                <a:t>3</a:t>
              </a:r>
              <a:endParaRPr lang="zh-CN" altLang="en-US" dirty="0">
                <a:latin typeface="微软雅黑" panose="020B0503020204020204" charset="-122"/>
                <a:ea typeface="微软雅黑" panose="020B0503020204020204" charset="-122"/>
              </a:endParaRPr>
            </a:p>
          </p:txBody>
        </p:sp>
      </p:grpSp>
      <p:grpSp>
        <p:nvGrpSpPr>
          <p:cNvPr id="24" name="组合 16"/>
          <p:cNvGrpSpPr/>
          <p:nvPr/>
        </p:nvGrpSpPr>
        <p:grpSpPr>
          <a:xfrm>
            <a:off x="2555776" y="4863349"/>
            <a:ext cx="4464496" cy="432048"/>
            <a:chOff x="2555776" y="4437112"/>
            <a:chExt cx="4464496" cy="792088"/>
          </a:xfrm>
        </p:grpSpPr>
        <p:sp>
          <p:nvSpPr>
            <p:cNvPr id="25" name="下箭头 24"/>
            <p:cNvSpPr/>
            <p:nvPr/>
          </p:nvSpPr>
          <p:spPr>
            <a:xfrm>
              <a:off x="2555776"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6" name="下箭头 25"/>
            <p:cNvSpPr/>
            <p:nvPr/>
          </p:nvSpPr>
          <p:spPr>
            <a:xfrm>
              <a:off x="4644008"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7" name="下箭头 26"/>
            <p:cNvSpPr/>
            <p:nvPr/>
          </p:nvSpPr>
          <p:spPr>
            <a:xfrm>
              <a:off x="6660232"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wipe(left)">
                                      <p:cBhvr>
                                        <p:cTn id="13" dur="500"/>
                                        <p:tgtEl>
                                          <p:spTgt spid="18">
                                            <p:txEl>
                                              <p:pRg st="1" end="1"/>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wipe(left)">
                                      <p:cBhvr>
                                        <p:cTn id="19" dur="500"/>
                                        <p:tgtEl>
                                          <p:spTgt spid="18">
                                            <p:txEl>
                                              <p:pRg st="2" end="2"/>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實現</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12</a:t>
            </a:fld>
            <a:endParaRPr lang="zh-CN" altLang="en-US" dirty="0"/>
          </a:p>
        </p:txBody>
      </p:sp>
      <p:sp>
        <p:nvSpPr>
          <p:cNvPr id="5" name="AutoShape 3"/>
          <p:cNvSpPr>
            <a:spLocks noChangeAspect="1" noChangeArrowheads="1" noTextEdit="1"/>
          </p:cNvSpPr>
          <p:nvPr/>
        </p:nvSpPr>
        <p:spPr bwMode="auto">
          <a:xfrm>
            <a:off x="646112" y="1139825"/>
            <a:ext cx="8104187" cy="525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13"/>
          <p:cNvSpPr>
            <a:spLocks noChangeArrowheads="1"/>
          </p:cNvSpPr>
          <p:nvPr/>
        </p:nvSpPr>
        <p:spPr bwMode="auto">
          <a:xfrm>
            <a:off x="3492500" y="1641475"/>
            <a:ext cx="2387600" cy="1474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4"/>
          <p:cNvSpPr>
            <a:spLocks noChangeArrowheads="1"/>
          </p:cNvSpPr>
          <p:nvPr/>
        </p:nvSpPr>
        <p:spPr bwMode="auto">
          <a:xfrm>
            <a:off x="3492500" y="1641475"/>
            <a:ext cx="2387600" cy="1474787"/>
          </a:xfrm>
          <a:prstGeom prst="rect">
            <a:avLst/>
          </a:prstGeom>
          <a:noFill/>
          <a:ln w="9525"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Rectangle 15"/>
          <p:cNvSpPr>
            <a:spLocks noChangeArrowheads="1"/>
          </p:cNvSpPr>
          <p:nvPr/>
        </p:nvSpPr>
        <p:spPr bwMode="auto">
          <a:xfrm>
            <a:off x="3492500" y="1139825"/>
            <a:ext cx="2387600" cy="501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6"/>
          <p:cNvSpPr>
            <a:spLocks noChangeArrowheads="1"/>
          </p:cNvSpPr>
          <p:nvPr/>
        </p:nvSpPr>
        <p:spPr bwMode="auto">
          <a:xfrm>
            <a:off x="3492500" y="1139825"/>
            <a:ext cx="2387600" cy="501650"/>
          </a:xfrm>
          <a:prstGeom prst="rect">
            <a:avLst/>
          </a:prstGeom>
          <a:noFill/>
          <a:ln w="9525"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17"/>
          <p:cNvSpPr>
            <a:spLocks noChangeArrowheads="1"/>
          </p:cNvSpPr>
          <p:nvPr/>
        </p:nvSpPr>
        <p:spPr bwMode="auto">
          <a:xfrm>
            <a:off x="4291013" y="1241425"/>
            <a:ext cx="962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FF0000"/>
                </a:solidFill>
                <a:effectLst/>
                <a:latin typeface="Calibri" panose="020F0502020204030204" charset="0"/>
              </a:rPr>
              <a:t>Monitor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4295775" y="1668463"/>
            <a:ext cx="912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5054600" y="1668463"/>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2" name="Rectangle 20"/>
          <p:cNvSpPr>
            <a:spLocks noChangeArrowheads="1"/>
          </p:cNvSpPr>
          <p:nvPr/>
        </p:nvSpPr>
        <p:spPr bwMode="auto">
          <a:xfrm>
            <a:off x="3878263" y="1949450"/>
            <a:ext cx="178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getTotalMemory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5473700" y="1949450"/>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3878263" y="2228850"/>
            <a:ext cx="178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getUsedMemory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Rectangle 23"/>
          <p:cNvSpPr>
            <a:spLocks noChangeArrowheads="1"/>
          </p:cNvSpPr>
          <p:nvPr/>
        </p:nvSpPr>
        <p:spPr bwMode="auto">
          <a:xfrm>
            <a:off x="5473700" y="2228850"/>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6" name="Rectangle 24"/>
          <p:cNvSpPr>
            <a:spLocks noChangeArrowheads="1"/>
          </p:cNvSpPr>
          <p:nvPr/>
        </p:nvSpPr>
        <p:spPr bwMode="auto">
          <a:xfrm>
            <a:off x="3748088" y="2509838"/>
            <a:ext cx="2058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getNetworkLatency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a:off x="5603875" y="2509838"/>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a:off x="4424363" y="2789238"/>
            <a:ext cx="650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show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9" name="Rectangle 27"/>
          <p:cNvSpPr>
            <a:spLocks noChangeArrowheads="1"/>
          </p:cNvSpPr>
          <p:nvPr/>
        </p:nvSpPr>
        <p:spPr bwMode="auto">
          <a:xfrm>
            <a:off x="4927600" y="2789238"/>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631825" y="5068888"/>
            <a:ext cx="2387600" cy="1195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31"/>
          <p:cNvSpPr>
            <a:spLocks noChangeArrowheads="1"/>
          </p:cNvSpPr>
          <p:nvPr/>
        </p:nvSpPr>
        <p:spPr bwMode="auto">
          <a:xfrm>
            <a:off x="631825" y="5068888"/>
            <a:ext cx="2387600" cy="1425574"/>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Rectangle 32"/>
          <p:cNvSpPr>
            <a:spLocks noChangeArrowheads="1"/>
          </p:cNvSpPr>
          <p:nvPr/>
        </p:nvSpPr>
        <p:spPr bwMode="auto">
          <a:xfrm>
            <a:off x="631825" y="4568825"/>
            <a:ext cx="2387600" cy="500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Rectangle 33"/>
          <p:cNvSpPr>
            <a:spLocks noChangeArrowheads="1"/>
          </p:cNvSpPr>
          <p:nvPr/>
        </p:nvSpPr>
        <p:spPr bwMode="auto">
          <a:xfrm>
            <a:off x="631825" y="4568825"/>
            <a:ext cx="2387600" cy="500062"/>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6" name="Rectangle 34"/>
          <p:cNvSpPr>
            <a:spLocks noChangeArrowheads="1"/>
          </p:cNvSpPr>
          <p:nvPr/>
        </p:nvSpPr>
        <p:spPr bwMode="auto">
          <a:xfrm>
            <a:off x="1114425" y="4670425"/>
            <a:ext cx="962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Calibri" panose="020F0502020204030204" charset="0"/>
              </a:rPr>
              <a:t>Monitor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7" name="Rectangle 35"/>
          <p:cNvSpPr>
            <a:spLocks noChangeArrowheads="1"/>
          </p:cNvSpPr>
          <p:nvPr/>
        </p:nvSpPr>
        <p:spPr bwMode="auto">
          <a:xfrm>
            <a:off x="1916113" y="4670425"/>
            <a:ext cx="534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Calibri" panose="020F0502020204030204" charset="0"/>
              </a:rPr>
              <a:t>Win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2309813" y="4670425"/>
            <a:ext cx="369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Calibri" panose="020F0502020204030204" charset="0"/>
              </a:rPr>
              <a:t>32</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1435100" y="5097463"/>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2193925" y="5097463"/>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1017588" y="5376863"/>
            <a:ext cx="178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2" name="Rectangle 40"/>
          <p:cNvSpPr>
            <a:spLocks noChangeArrowheads="1"/>
          </p:cNvSpPr>
          <p:nvPr/>
        </p:nvSpPr>
        <p:spPr bwMode="auto">
          <a:xfrm>
            <a:off x="2613025" y="5376863"/>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3" name="Rectangle 41"/>
          <p:cNvSpPr>
            <a:spLocks noChangeArrowheads="1"/>
          </p:cNvSpPr>
          <p:nvPr/>
        </p:nvSpPr>
        <p:spPr bwMode="auto">
          <a:xfrm>
            <a:off x="1017588" y="5657850"/>
            <a:ext cx="178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4" name="Rectangle 42"/>
          <p:cNvSpPr>
            <a:spLocks noChangeArrowheads="1"/>
          </p:cNvSpPr>
          <p:nvPr/>
        </p:nvSpPr>
        <p:spPr bwMode="auto">
          <a:xfrm>
            <a:off x="2613025" y="5657850"/>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5" name="Rectangle 43"/>
          <p:cNvSpPr>
            <a:spLocks noChangeArrowheads="1"/>
          </p:cNvSpPr>
          <p:nvPr/>
        </p:nvSpPr>
        <p:spPr bwMode="auto">
          <a:xfrm>
            <a:off x="887413" y="5937250"/>
            <a:ext cx="2058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getNetworkLatency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2743200" y="5937250"/>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3497263" y="5105400"/>
            <a:ext cx="2387600" cy="1195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 name="Rectangle 46"/>
          <p:cNvSpPr>
            <a:spLocks noChangeArrowheads="1"/>
          </p:cNvSpPr>
          <p:nvPr/>
        </p:nvSpPr>
        <p:spPr bwMode="auto">
          <a:xfrm>
            <a:off x="3497263" y="5105400"/>
            <a:ext cx="2387600" cy="1389062"/>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9" name="Rectangle 47"/>
          <p:cNvSpPr>
            <a:spLocks noChangeArrowheads="1"/>
          </p:cNvSpPr>
          <p:nvPr/>
        </p:nvSpPr>
        <p:spPr bwMode="auto">
          <a:xfrm>
            <a:off x="3497263" y="4605338"/>
            <a:ext cx="2387600" cy="500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48"/>
          <p:cNvSpPr>
            <a:spLocks noChangeArrowheads="1"/>
          </p:cNvSpPr>
          <p:nvPr/>
        </p:nvSpPr>
        <p:spPr bwMode="auto">
          <a:xfrm>
            <a:off x="3497263" y="4605338"/>
            <a:ext cx="2387600" cy="500062"/>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Rectangle 49"/>
          <p:cNvSpPr>
            <a:spLocks noChangeArrowheads="1"/>
          </p:cNvSpPr>
          <p:nvPr/>
        </p:nvSpPr>
        <p:spPr bwMode="auto">
          <a:xfrm>
            <a:off x="3979863" y="4706938"/>
            <a:ext cx="962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Calibri" panose="020F0502020204030204" charset="0"/>
              </a:rPr>
              <a:t>Monitor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2" name="Rectangle 50"/>
          <p:cNvSpPr>
            <a:spLocks noChangeArrowheads="1"/>
          </p:cNvSpPr>
          <p:nvPr/>
        </p:nvSpPr>
        <p:spPr bwMode="auto">
          <a:xfrm>
            <a:off x="4779963" y="4706938"/>
            <a:ext cx="534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Calibri" panose="020F0502020204030204" charset="0"/>
              </a:rPr>
              <a:t>Win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51"/>
          <p:cNvSpPr>
            <a:spLocks noChangeArrowheads="1"/>
          </p:cNvSpPr>
          <p:nvPr/>
        </p:nvSpPr>
        <p:spPr bwMode="auto">
          <a:xfrm>
            <a:off x="5173663" y="4706938"/>
            <a:ext cx="369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Calibri" panose="020F0502020204030204" charset="0"/>
              </a:rPr>
              <a:t>64</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4" name="Rectangle 52"/>
          <p:cNvSpPr>
            <a:spLocks noChangeArrowheads="1"/>
          </p:cNvSpPr>
          <p:nvPr/>
        </p:nvSpPr>
        <p:spPr bwMode="auto">
          <a:xfrm>
            <a:off x="4300538" y="5133975"/>
            <a:ext cx="912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5" name="Rectangle 53"/>
          <p:cNvSpPr>
            <a:spLocks noChangeArrowheads="1"/>
          </p:cNvSpPr>
          <p:nvPr/>
        </p:nvSpPr>
        <p:spPr bwMode="auto">
          <a:xfrm>
            <a:off x="5059363" y="5133975"/>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6" name="Rectangle 54"/>
          <p:cNvSpPr>
            <a:spLocks noChangeArrowheads="1"/>
          </p:cNvSpPr>
          <p:nvPr/>
        </p:nvSpPr>
        <p:spPr bwMode="auto">
          <a:xfrm>
            <a:off x="3881438" y="5413375"/>
            <a:ext cx="1789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900" b="0" i="0" u="none" strike="noStrike" cap="none" normalizeH="0" baseline="0" dirty="0">
                <a:ln>
                  <a:noFill/>
                </a:ln>
                <a:solidFill>
                  <a:srgbClr val="000000"/>
                </a:solidFill>
                <a:effectLst/>
                <a:latin typeface="Calibri" panose="020F0502020204030204" charset="0"/>
              </a:rPr>
              <a:t>getTotalMemory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7" name="Rectangle 55"/>
          <p:cNvSpPr>
            <a:spLocks noChangeArrowheads="1"/>
          </p:cNvSpPr>
          <p:nvPr/>
        </p:nvSpPr>
        <p:spPr bwMode="auto">
          <a:xfrm>
            <a:off x="5476875" y="5413375"/>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9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8" name="Rectangle 56"/>
          <p:cNvSpPr>
            <a:spLocks noChangeArrowheads="1"/>
          </p:cNvSpPr>
          <p:nvPr/>
        </p:nvSpPr>
        <p:spPr bwMode="auto">
          <a:xfrm>
            <a:off x="3883025" y="5694363"/>
            <a:ext cx="178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9" name="Rectangle 57"/>
          <p:cNvSpPr>
            <a:spLocks noChangeArrowheads="1"/>
          </p:cNvSpPr>
          <p:nvPr/>
        </p:nvSpPr>
        <p:spPr bwMode="auto">
          <a:xfrm>
            <a:off x="5476875" y="5694363"/>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3751263" y="5973763"/>
            <a:ext cx="2060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900" b="0" i="0" u="none" strike="noStrike" cap="none" normalizeH="0" baseline="0" dirty="0">
                <a:ln>
                  <a:noFill/>
                </a:ln>
                <a:solidFill>
                  <a:srgbClr val="000000"/>
                </a:solidFill>
                <a:effectLst/>
                <a:latin typeface="Calibri" panose="020F0502020204030204" charset="0"/>
              </a:rPr>
              <a:t>getNetworkLatency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5608638" y="5973763"/>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9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6324600" y="5105400"/>
            <a:ext cx="2387600" cy="1195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61"/>
          <p:cNvSpPr>
            <a:spLocks noChangeArrowheads="1"/>
          </p:cNvSpPr>
          <p:nvPr/>
        </p:nvSpPr>
        <p:spPr bwMode="auto">
          <a:xfrm>
            <a:off x="6324600" y="5105400"/>
            <a:ext cx="2387600" cy="1389062"/>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4" name="Rectangle 62"/>
          <p:cNvSpPr>
            <a:spLocks noChangeArrowheads="1"/>
          </p:cNvSpPr>
          <p:nvPr/>
        </p:nvSpPr>
        <p:spPr bwMode="auto">
          <a:xfrm>
            <a:off x="6324600" y="4605338"/>
            <a:ext cx="2387600" cy="500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63"/>
          <p:cNvSpPr>
            <a:spLocks noChangeArrowheads="1"/>
          </p:cNvSpPr>
          <p:nvPr/>
        </p:nvSpPr>
        <p:spPr bwMode="auto">
          <a:xfrm>
            <a:off x="6324600" y="4605338"/>
            <a:ext cx="2387600" cy="500062"/>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6" name="Rectangle 64"/>
          <p:cNvSpPr>
            <a:spLocks noChangeArrowheads="1"/>
          </p:cNvSpPr>
          <p:nvPr/>
        </p:nvSpPr>
        <p:spPr bwMode="auto">
          <a:xfrm>
            <a:off x="6757988" y="4706938"/>
            <a:ext cx="962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Calibri" panose="020F0502020204030204" charset="0"/>
              </a:rPr>
              <a:t>Monitor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7" name="Rectangle 65"/>
          <p:cNvSpPr>
            <a:spLocks noChangeArrowheads="1"/>
          </p:cNvSpPr>
          <p:nvPr/>
        </p:nvSpPr>
        <p:spPr bwMode="auto">
          <a:xfrm>
            <a:off x="7559675" y="4706938"/>
            <a:ext cx="893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Calibri" panose="020F0502020204030204" charset="0"/>
              </a:rPr>
              <a:t>Ganglia</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8" name="Rectangle 66"/>
          <p:cNvSpPr>
            <a:spLocks noChangeArrowheads="1"/>
          </p:cNvSpPr>
          <p:nvPr/>
        </p:nvSpPr>
        <p:spPr bwMode="auto">
          <a:xfrm>
            <a:off x="7127875" y="5133975"/>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9" name="Rectangle 67"/>
          <p:cNvSpPr>
            <a:spLocks noChangeArrowheads="1"/>
          </p:cNvSpPr>
          <p:nvPr/>
        </p:nvSpPr>
        <p:spPr bwMode="auto">
          <a:xfrm>
            <a:off x="7886700" y="5133975"/>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0" name="Rectangle 68"/>
          <p:cNvSpPr>
            <a:spLocks noChangeArrowheads="1"/>
          </p:cNvSpPr>
          <p:nvPr/>
        </p:nvSpPr>
        <p:spPr bwMode="auto">
          <a:xfrm>
            <a:off x="6710363" y="5413375"/>
            <a:ext cx="178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900" b="0" i="0" u="none" strike="noStrike" cap="none" normalizeH="0" baseline="0" dirty="0">
                <a:ln>
                  <a:noFill/>
                </a:ln>
                <a:solidFill>
                  <a:srgbClr val="000000"/>
                </a:solidFill>
                <a:effectLst/>
                <a:latin typeface="Calibri" panose="020F0502020204030204" charset="0"/>
              </a:rPr>
              <a:t>getTotalMemory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1" name="Rectangle 69"/>
          <p:cNvSpPr>
            <a:spLocks noChangeArrowheads="1"/>
          </p:cNvSpPr>
          <p:nvPr/>
        </p:nvSpPr>
        <p:spPr bwMode="auto">
          <a:xfrm>
            <a:off x="8305800" y="5413375"/>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9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2" name="Rectangle 70"/>
          <p:cNvSpPr>
            <a:spLocks noChangeArrowheads="1"/>
          </p:cNvSpPr>
          <p:nvPr/>
        </p:nvSpPr>
        <p:spPr bwMode="auto">
          <a:xfrm>
            <a:off x="6710363" y="5694363"/>
            <a:ext cx="178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3" name="Rectangle 71"/>
          <p:cNvSpPr>
            <a:spLocks noChangeArrowheads="1"/>
          </p:cNvSpPr>
          <p:nvPr/>
        </p:nvSpPr>
        <p:spPr bwMode="auto">
          <a:xfrm>
            <a:off x="8305800" y="5694363"/>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4" name="Rectangle 72"/>
          <p:cNvSpPr>
            <a:spLocks noChangeArrowheads="1"/>
          </p:cNvSpPr>
          <p:nvPr/>
        </p:nvSpPr>
        <p:spPr bwMode="auto">
          <a:xfrm>
            <a:off x="6580188" y="5973763"/>
            <a:ext cx="2058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900" b="0" i="0" u="none" strike="noStrike" cap="none" normalizeH="0" baseline="0" dirty="0">
                <a:ln>
                  <a:noFill/>
                </a:ln>
                <a:solidFill>
                  <a:srgbClr val="000000"/>
                </a:solidFill>
                <a:effectLst/>
                <a:latin typeface="Calibri" panose="020F0502020204030204" charset="0"/>
              </a:rPr>
              <a:t>getNetworkLatency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5" name="Rectangle 73"/>
          <p:cNvSpPr>
            <a:spLocks noChangeArrowheads="1"/>
          </p:cNvSpPr>
          <p:nvPr/>
        </p:nvSpPr>
        <p:spPr bwMode="auto">
          <a:xfrm>
            <a:off x="8435975" y="5973763"/>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9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6" name="Freeform 74"/>
          <p:cNvSpPr/>
          <p:nvPr/>
        </p:nvSpPr>
        <p:spPr bwMode="auto">
          <a:xfrm>
            <a:off x="1825625" y="3232150"/>
            <a:ext cx="2860675" cy="1336675"/>
          </a:xfrm>
          <a:custGeom>
            <a:avLst/>
            <a:gdLst>
              <a:gd name="T0" fmla="*/ 0 w 1802"/>
              <a:gd name="T1" fmla="*/ 842 h 842"/>
              <a:gd name="T2" fmla="*/ 0 w 1802"/>
              <a:gd name="T3" fmla="*/ 478 h 842"/>
              <a:gd name="T4" fmla="*/ 1802 w 1802"/>
              <a:gd name="T5" fmla="*/ 478 h 842"/>
              <a:gd name="T6" fmla="*/ 1802 w 1802"/>
              <a:gd name="T7" fmla="*/ 0 h 842"/>
            </a:gdLst>
            <a:ahLst/>
            <a:cxnLst>
              <a:cxn ang="0">
                <a:pos x="T0" y="T1"/>
              </a:cxn>
              <a:cxn ang="0">
                <a:pos x="T2" y="T3"/>
              </a:cxn>
              <a:cxn ang="0">
                <a:pos x="T4" y="T5"/>
              </a:cxn>
              <a:cxn ang="0">
                <a:pos x="T6" y="T7"/>
              </a:cxn>
            </a:cxnLst>
            <a:rect l="0" t="0" r="r" b="b"/>
            <a:pathLst>
              <a:path w="1802" h="842">
                <a:moveTo>
                  <a:pt x="0" y="842"/>
                </a:moveTo>
                <a:lnTo>
                  <a:pt x="0" y="478"/>
                </a:lnTo>
                <a:lnTo>
                  <a:pt x="1802" y="478"/>
                </a:lnTo>
                <a:lnTo>
                  <a:pt x="1802" y="0"/>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7" name="Freeform 75"/>
          <p:cNvSpPr/>
          <p:nvPr/>
        </p:nvSpPr>
        <p:spPr bwMode="auto">
          <a:xfrm>
            <a:off x="4646613" y="3116263"/>
            <a:ext cx="79375" cy="115887"/>
          </a:xfrm>
          <a:custGeom>
            <a:avLst/>
            <a:gdLst>
              <a:gd name="T0" fmla="*/ 50 w 50"/>
              <a:gd name="T1" fmla="*/ 73 h 73"/>
              <a:gd name="T2" fmla="*/ 25 w 50"/>
              <a:gd name="T3" fmla="*/ 0 h 73"/>
              <a:gd name="T4" fmla="*/ 0 w 50"/>
              <a:gd name="T5" fmla="*/ 73 h 73"/>
              <a:gd name="T6" fmla="*/ 50 w 50"/>
              <a:gd name="T7" fmla="*/ 73 h 73"/>
            </a:gdLst>
            <a:ahLst/>
            <a:cxnLst>
              <a:cxn ang="0">
                <a:pos x="T0" y="T1"/>
              </a:cxn>
              <a:cxn ang="0">
                <a:pos x="T2" y="T3"/>
              </a:cxn>
              <a:cxn ang="0">
                <a:pos x="T4" y="T5"/>
              </a:cxn>
              <a:cxn ang="0">
                <a:pos x="T6" y="T7"/>
              </a:cxn>
            </a:cxnLst>
            <a:rect l="0" t="0" r="r" b="b"/>
            <a:pathLst>
              <a:path w="50" h="73">
                <a:moveTo>
                  <a:pt x="50" y="73"/>
                </a:moveTo>
                <a:lnTo>
                  <a:pt x="25" y="0"/>
                </a:lnTo>
                <a:lnTo>
                  <a:pt x="0" y="73"/>
                </a:lnTo>
                <a:lnTo>
                  <a:pt x="50" y="73"/>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8" name="Line 76"/>
          <p:cNvSpPr>
            <a:spLocks noChangeShapeType="1"/>
          </p:cNvSpPr>
          <p:nvPr/>
        </p:nvSpPr>
        <p:spPr bwMode="auto">
          <a:xfrm flipH="1" flipV="1">
            <a:off x="4686300" y="3232150"/>
            <a:ext cx="4762" cy="1373187"/>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9" name="Freeform 77"/>
          <p:cNvSpPr/>
          <p:nvPr/>
        </p:nvSpPr>
        <p:spPr bwMode="auto">
          <a:xfrm>
            <a:off x="4648200" y="3116263"/>
            <a:ext cx="77787" cy="115887"/>
          </a:xfrm>
          <a:custGeom>
            <a:avLst/>
            <a:gdLst>
              <a:gd name="T0" fmla="*/ 49 w 49"/>
              <a:gd name="T1" fmla="*/ 73 h 73"/>
              <a:gd name="T2" fmla="*/ 24 w 49"/>
              <a:gd name="T3" fmla="*/ 0 h 73"/>
              <a:gd name="T4" fmla="*/ 0 w 49"/>
              <a:gd name="T5" fmla="*/ 73 h 73"/>
              <a:gd name="T6" fmla="*/ 49 w 49"/>
              <a:gd name="T7" fmla="*/ 73 h 73"/>
            </a:gdLst>
            <a:ahLst/>
            <a:cxnLst>
              <a:cxn ang="0">
                <a:pos x="T0" y="T1"/>
              </a:cxn>
              <a:cxn ang="0">
                <a:pos x="T2" y="T3"/>
              </a:cxn>
              <a:cxn ang="0">
                <a:pos x="T4" y="T5"/>
              </a:cxn>
              <a:cxn ang="0">
                <a:pos x="T6" y="T7"/>
              </a:cxn>
            </a:cxnLst>
            <a:rect l="0" t="0" r="r" b="b"/>
            <a:pathLst>
              <a:path w="49" h="73">
                <a:moveTo>
                  <a:pt x="49" y="73"/>
                </a:moveTo>
                <a:lnTo>
                  <a:pt x="24" y="0"/>
                </a:lnTo>
                <a:lnTo>
                  <a:pt x="0" y="73"/>
                </a:lnTo>
                <a:lnTo>
                  <a:pt x="49" y="73"/>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0" name="Freeform 78"/>
          <p:cNvSpPr/>
          <p:nvPr/>
        </p:nvSpPr>
        <p:spPr bwMode="auto">
          <a:xfrm>
            <a:off x="4686300" y="3232150"/>
            <a:ext cx="2832100" cy="1373187"/>
          </a:xfrm>
          <a:custGeom>
            <a:avLst/>
            <a:gdLst>
              <a:gd name="T0" fmla="*/ 1784 w 1784"/>
              <a:gd name="T1" fmla="*/ 865 h 865"/>
              <a:gd name="T2" fmla="*/ 1784 w 1784"/>
              <a:gd name="T3" fmla="*/ 476 h 865"/>
              <a:gd name="T4" fmla="*/ 0 w 1784"/>
              <a:gd name="T5" fmla="*/ 476 h 865"/>
              <a:gd name="T6" fmla="*/ 0 w 1784"/>
              <a:gd name="T7" fmla="*/ 0 h 865"/>
            </a:gdLst>
            <a:ahLst/>
            <a:cxnLst>
              <a:cxn ang="0">
                <a:pos x="T0" y="T1"/>
              </a:cxn>
              <a:cxn ang="0">
                <a:pos x="T2" y="T3"/>
              </a:cxn>
              <a:cxn ang="0">
                <a:pos x="T4" y="T5"/>
              </a:cxn>
              <a:cxn ang="0">
                <a:pos x="T6" y="T7"/>
              </a:cxn>
            </a:cxnLst>
            <a:rect l="0" t="0" r="r" b="b"/>
            <a:pathLst>
              <a:path w="1784" h="865">
                <a:moveTo>
                  <a:pt x="1784" y="865"/>
                </a:moveTo>
                <a:lnTo>
                  <a:pt x="1784" y="476"/>
                </a:lnTo>
                <a:lnTo>
                  <a:pt x="0" y="476"/>
                </a:lnTo>
                <a:lnTo>
                  <a:pt x="0" y="0"/>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4646613" y="3116263"/>
            <a:ext cx="79375" cy="115887"/>
          </a:xfrm>
          <a:custGeom>
            <a:avLst/>
            <a:gdLst>
              <a:gd name="T0" fmla="*/ 50 w 50"/>
              <a:gd name="T1" fmla="*/ 73 h 73"/>
              <a:gd name="T2" fmla="*/ 25 w 50"/>
              <a:gd name="T3" fmla="*/ 0 h 73"/>
              <a:gd name="T4" fmla="*/ 0 w 50"/>
              <a:gd name="T5" fmla="*/ 73 h 73"/>
              <a:gd name="T6" fmla="*/ 50 w 50"/>
              <a:gd name="T7" fmla="*/ 73 h 73"/>
            </a:gdLst>
            <a:ahLst/>
            <a:cxnLst>
              <a:cxn ang="0">
                <a:pos x="T0" y="T1"/>
              </a:cxn>
              <a:cxn ang="0">
                <a:pos x="T2" y="T3"/>
              </a:cxn>
              <a:cxn ang="0">
                <a:pos x="T4" y="T5"/>
              </a:cxn>
              <a:cxn ang="0">
                <a:pos x="T6" y="T7"/>
              </a:cxn>
            </a:cxnLst>
            <a:rect l="0" t="0" r="r" b="b"/>
            <a:pathLst>
              <a:path w="50" h="73">
                <a:moveTo>
                  <a:pt x="50" y="73"/>
                </a:moveTo>
                <a:lnTo>
                  <a:pt x="25" y="0"/>
                </a:lnTo>
                <a:lnTo>
                  <a:pt x="0" y="73"/>
                </a:lnTo>
                <a:lnTo>
                  <a:pt x="50" y="73"/>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2" name="Rectangle 26"/>
          <p:cNvSpPr>
            <a:spLocks noChangeArrowheads="1"/>
          </p:cNvSpPr>
          <p:nvPr/>
        </p:nvSpPr>
        <p:spPr bwMode="auto">
          <a:xfrm>
            <a:off x="1500187" y="6163647"/>
            <a:ext cx="6387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zh-CN" dirty="0">
                <a:latin typeface="Calibri" panose="020F0502020204030204" charset="0"/>
              </a:rPr>
              <a:t>s</a:t>
            </a:r>
            <a:r>
              <a:rPr kumimoji="0" lang="zh-CN" altLang="zh-CN" sz="1800" b="0" i="0" u="none" strike="noStrike" cap="none" normalizeH="0" baseline="0" dirty="0">
                <a:ln>
                  <a:noFill/>
                </a:ln>
                <a:effectLst/>
                <a:latin typeface="Calibri" panose="020F0502020204030204" charset="0"/>
              </a:rPr>
              <a:t>how</a:t>
            </a:r>
            <a:r>
              <a:rPr kumimoji="0" lang="en-US" altLang="zh-CN" sz="1800" b="0" i="0" u="none" strike="noStrike" cap="none" normalizeH="0" baseline="0" dirty="0">
                <a:ln>
                  <a:noFill/>
                </a:ln>
                <a:effectLst/>
                <a:latin typeface="Calibri" panose="020F0502020204030204" charset="0"/>
              </a:rPr>
              <a:t>()</a:t>
            </a:r>
            <a:endParaRPr kumimoji="0" lang="zh-CN" altLang="zh-CN" sz="1800" b="0" i="0" u="none" strike="noStrike" cap="none" normalizeH="0" baseline="0" dirty="0">
              <a:ln>
                <a:noFill/>
              </a:ln>
              <a:effectLst/>
              <a:latin typeface="Arial" panose="020B0604020202020204" pitchFamily="34" charset="0"/>
            </a:endParaRPr>
          </a:p>
        </p:txBody>
      </p:sp>
      <p:sp>
        <p:nvSpPr>
          <p:cNvPr id="83" name="Rectangle 26"/>
          <p:cNvSpPr>
            <a:spLocks noChangeArrowheads="1"/>
          </p:cNvSpPr>
          <p:nvPr/>
        </p:nvSpPr>
        <p:spPr bwMode="auto">
          <a:xfrm>
            <a:off x="4460875" y="6197232"/>
            <a:ext cx="6387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zh-CN" dirty="0">
                <a:latin typeface="Calibri" panose="020F0502020204030204" charset="0"/>
              </a:rPr>
              <a:t>s</a:t>
            </a:r>
            <a:r>
              <a:rPr kumimoji="0" lang="zh-CN" altLang="zh-CN" sz="1800" b="0" i="0" u="none" strike="noStrike" cap="none" normalizeH="0" baseline="0" dirty="0">
                <a:ln>
                  <a:noFill/>
                </a:ln>
                <a:effectLst/>
                <a:latin typeface="Calibri" panose="020F0502020204030204" charset="0"/>
              </a:rPr>
              <a:t>how</a:t>
            </a:r>
            <a:r>
              <a:rPr kumimoji="0" lang="en-US" altLang="zh-CN" sz="1800" b="0" i="0" u="none" strike="noStrike" cap="none" normalizeH="0" baseline="0" dirty="0">
                <a:ln>
                  <a:noFill/>
                </a:ln>
                <a:effectLst/>
                <a:latin typeface="Calibri" panose="020F0502020204030204" charset="0"/>
              </a:rPr>
              <a:t>()</a:t>
            </a:r>
            <a:endParaRPr kumimoji="0" lang="zh-CN" altLang="zh-CN" sz="1800" b="0" i="0" u="none" strike="noStrike" cap="none" normalizeH="0" baseline="0" dirty="0">
              <a:ln>
                <a:noFill/>
              </a:ln>
              <a:effectLst/>
              <a:latin typeface="Arial" panose="020B0604020202020204" pitchFamily="34" charset="0"/>
            </a:endParaRPr>
          </a:p>
        </p:txBody>
      </p:sp>
      <p:sp>
        <p:nvSpPr>
          <p:cNvPr id="84" name="Rectangle 26"/>
          <p:cNvSpPr>
            <a:spLocks noChangeArrowheads="1"/>
          </p:cNvSpPr>
          <p:nvPr/>
        </p:nvSpPr>
        <p:spPr bwMode="auto">
          <a:xfrm>
            <a:off x="7300411" y="6205150"/>
            <a:ext cx="6387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zh-CN" dirty="0">
                <a:latin typeface="Calibri" panose="020F0502020204030204" charset="0"/>
              </a:rPr>
              <a:t>s</a:t>
            </a:r>
            <a:r>
              <a:rPr kumimoji="0" lang="zh-CN" altLang="zh-CN" sz="1800" b="0" i="0" u="none" strike="noStrike" cap="none" normalizeH="0" baseline="0" dirty="0">
                <a:ln>
                  <a:noFill/>
                </a:ln>
                <a:effectLst/>
                <a:latin typeface="Calibri" panose="020F0502020204030204" charset="0"/>
              </a:rPr>
              <a:t>how</a:t>
            </a:r>
            <a:r>
              <a:rPr kumimoji="0" lang="en-US" altLang="zh-CN" sz="1800" b="0" i="0" u="none" strike="noStrike" cap="none" normalizeH="0" baseline="0" dirty="0">
                <a:ln>
                  <a:noFill/>
                </a:ln>
                <a:effectLst/>
                <a:latin typeface="Calibri" panose="020F0502020204030204" charset="0"/>
              </a:rPr>
              <a:t>()</a:t>
            </a:r>
            <a:endParaRPr kumimoji="0" lang="zh-CN" altLang="zh-CN" sz="1800" b="0" i="0" u="none" strike="noStrike" cap="none" normalizeH="0" baseline="0" dirty="0">
              <a:ln>
                <a:noFill/>
              </a:ln>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代碼實現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13</a:t>
            </a:fld>
            <a:endParaRPr lang="zh-CN" altLang="en-US" dirty="0"/>
          </a:p>
        </p:txBody>
      </p:sp>
      <p:sp>
        <p:nvSpPr>
          <p:cNvPr id="6" name="TextBox 3"/>
          <p:cNvSpPr txBox="1"/>
          <p:nvPr/>
        </p:nvSpPr>
        <p:spPr>
          <a:xfrm>
            <a:off x="856810" y="1442195"/>
            <a:ext cx="7306493" cy="323165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class Monitor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 = 0;</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virtual ~Monitor();</a:t>
            </a:r>
          </a:p>
          <a:p>
            <a:r>
              <a:rPr lang="en-US" altLang="zh-CN" sz="1700" dirty="0">
                <a:solidFill>
                  <a:schemeClr val="tx1"/>
                </a:solidFill>
                <a:latin typeface="Consolas" panose="020B0609020204030204" pitchFamily="49" charset="0"/>
                <a:ea typeface="华文楷体" panose="02010600040101010101" pitchFamily="2" charset="-122"/>
                <a:cs typeface="+mn-cs"/>
              </a:rPr>
              <a:t>	void show();</a:t>
            </a:r>
          </a:p>
          <a:p>
            <a:r>
              <a:rPr lang="en-US" altLang="zh-CN" sz="1700" b="1" dirty="0">
                <a:solidFill>
                  <a:schemeClr val="tx1"/>
                </a:solidFill>
                <a:latin typeface="Consolas" panose="020B0609020204030204" pitchFamily="49" charset="0"/>
                <a:ea typeface="华文楷体" panose="02010600040101010101" pitchFamily="2" charset="-122"/>
                <a:cs typeface="+mn-cs"/>
              </a:rPr>
              <a:t>protected:</a:t>
            </a:r>
            <a:br>
              <a:rPr lang="en-US" altLang="zh-CN" sz="1700" b="1" dirty="0">
                <a:solidFill>
                  <a:schemeClr val="tx1"/>
                </a:solidFill>
                <a:latin typeface="Consolas" panose="020B0609020204030204" pitchFamily="49" charset="0"/>
                <a:ea typeface="华文楷体" panose="02010600040101010101" pitchFamily="2" charset="-122"/>
                <a:cs typeface="+mn-cs"/>
              </a:rPr>
            </a:br>
            <a:r>
              <a:rPr lang="en-US" altLang="zh-CN" sz="1700" b="1"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用以存儲資訊的成員變數</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float load, latency;</a:t>
            </a:r>
          </a:p>
          <a:p>
            <a:r>
              <a:rPr lang="en-US" altLang="zh-CN" sz="1700" dirty="0">
                <a:solidFill>
                  <a:schemeClr val="tx1"/>
                </a:solidFill>
                <a:latin typeface="Consolas" panose="020B0609020204030204" pitchFamily="49" charset="0"/>
                <a:ea typeface="华文楷体" panose="02010600040101010101" pitchFamily="2" charset="-122"/>
                <a:cs typeface="+mn-cs"/>
              </a:rPr>
              <a:t>	long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實現</a:t>
            </a:r>
            <a:r>
              <a:rPr lang="en-US" altLang="zh-CN" dirty="0"/>
              <a:t>MonitorWin32</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14</a:t>
            </a:fld>
            <a:endParaRPr lang="zh-CN" altLang="en-US" dirty="0"/>
          </a:p>
        </p:txBody>
      </p:sp>
      <p:sp>
        <p:nvSpPr>
          <p:cNvPr id="6" name="AutoShape 3"/>
          <p:cNvSpPr>
            <a:spLocks noChangeAspect="1" noChangeArrowheads="1" noTextEdit="1"/>
          </p:cNvSpPr>
          <p:nvPr/>
        </p:nvSpPr>
        <p:spPr bwMode="auto">
          <a:xfrm>
            <a:off x="539750" y="1157288"/>
            <a:ext cx="8053388" cy="522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
        <p:nvSpPr>
          <p:cNvPr id="15" name="Rectangle 13"/>
          <p:cNvSpPr>
            <a:spLocks noChangeArrowheads="1"/>
          </p:cNvSpPr>
          <p:nvPr/>
        </p:nvSpPr>
        <p:spPr bwMode="auto">
          <a:xfrm>
            <a:off x="3397250" y="1670050"/>
            <a:ext cx="2371725" cy="1465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4"/>
          <p:cNvSpPr>
            <a:spLocks noChangeArrowheads="1"/>
          </p:cNvSpPr>
          <p:nvPr/>
        </p:nvSpPr>
        <p:spPr bwMode="auto">
          <a:xfrm>
            <a:off x="3397250" y="1670050"/>
            <a:ext cx="2371725" cy="1465262"/>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Rectangle 15"/>
          <p:cNvSpPr>
            <a:spLocks noChangeArrowheads="1"/>
          </p:cNvSpPr>
          <p:nvPr/>
        </p:nvSpPr>
        <p:spPr bwMode="auto">
          <a:xfrm>
            <a:off x="3397250" y="1171575"/>
            <a:ext cx="2371725" cy="498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6"/>
          <p:cNvSpPr>
            <a:spLocks noChangeArrowheads="1"/>
          </p:cNvSpPr>
          <p:nvPr/>
        </p:nvSpPr>
        <p:spPr bwMode="auto">
          <a:xfrm>
            <a:off x="3397250" y="1171575"/>
            <a:ext cx="2371725" cy="498475"/>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17"/>
          <p:cNvSpPr>
            <a:spLocks noChangeArrowheads="1"/>
          </p:cNvSpPr>
          <p:nvPr/>
        </p:nvSpPr>
        <p:spPr bwMode="auto">
          <a:xfrm>
            <a:off x="4189413" y="1273175"/>
            <a:ext cx="957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Calibri" panose="020F0502020204030204" charset="0"/>
              </a:rPr>
              <a:t>Monitor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4195763" y="1697038"/>
            <a:ext cx="915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4949825" y="1697038"/>
            <a:ext cx="269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2" name="Rectangle 20"/>
          <p:cNvSpPr>
            <a:spLocks noChangeArrowheads="1"/>
          </p:cNvSpPr>
          <p:nvPr/>
        </p:nvSpPr>
        <p:spPr bwMode="auto">
          <a:xfrm>
            <a:off x="3779838" y="1976438"/>
            <a:ext cx="17764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5365750" y="1976438"/>
            <a:ext cx="269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3779838" y="2254250"/>
            <a:ext cx="17764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Rectangle 23"/>
          <p:cNvSpPr>
            <a:spLocks noChangeArrowheads="1"/>
          </p:cNvSpPr>
          <p:nvPr/>
        </p:nvSpPr>
        <p:spPr bwMode="auto">
          <a:xfrm>
            <a:off x="5364163" y="2254250"/>
            <a:ext cx="271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6" name="Rectangle 24"/>
          <p:cNvSpPr>
            <a:spLocks noChangeArrowheads="1"/>
          </p:cNvSpPr>
          <p:nvPr/>
        </p:nvSpPr>
        <p:spPr bwMode="auto">
          <a:xfrm>
            <a:off x="3649663" y="2533650"/>
            <a:ext cx="2047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getNetworkLatency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a:off x="5494338" y="2533650"/>
            <a:ext cx="271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a:off x="4322763" y="2811463"/>
            <a:ext cx="6461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show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9" name="Rectangle 27"/>
          <p:cNvSpPr>
            <a:spLocks noChangeArrowheads="1"/>
          </p:cNvSpPr>
          <p:nvPr/>
        </p:nvSpPr>
        <p:spPr bwMode="auto">
          <a:xfrm>
            <a:off x="4822825" y="2811463"/>
            <a:ext cx="269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554038" y="5076825"/>
            <a:ext cx="2373313" cy="1187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31"/>
          <p:cNvSpPr>
            <a:spLocks noChangeArrowheads="1"/>
          </p:cNvSpPr>
          <p:nvPr/>
        </p:nvSpPr>
        <p:spPr bwMode="auto">
          <a:xfrm>
            <a:off x="554038" y="5076825"/>
            <a:ext cx="2373313" cy="1187450"/>
          </a:xfrm>
          <a:prstGeom prst="rect">
            <a:avLst/>
          </a:prstGeom>
          <a:noFill/>
          <a:ln w="9525"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Rectangle 32"/>
          <p:cNvSpPr>
            <a:spLocks noChangeArrowheads="1"/>
          </p:cNvSpPr>
          <p:nvPr/>
        </p:nvSpPr>
        <p:spPr bwMode="auto">
          <a:xfrm>
            <a:off x="554038" y="4579938"/>
            <a:ext cx="2373313" cy="496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Rectangle 33"/>
          <p:cNvSpPr>
            <a:spLocks noChangeArrowheads="1"/>
          </p:cNvSpPr>
          <p:nvPr/>
        </p:nvSpPr>
        <p:spPr bwMode="auto">
          <a:xfrm>
            <a:off x="554038" y="4579938"/>
            <a:ext cx="2373313" cy="496887"/>
          </a:xfrm>
          <a:prstGeom prst="rect">
            <a:avLst/>
          </a:prstGeom>
          <a:noFill/>
          <a:ln w="9525"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6" name="Rectangle 34"/>
          <p:cNvSpPr>
            <a:spLocks noChangeArrowheads="1"/>
          </p:cNvSpPr>
          <p:nvPr/>
        </p:nvSpPr>
        <p:spPr bwMode="auto">
          <a:xfrm>
            <a:off x="1035050" y="4679950"/>
            <a:ext cx="955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FF0000"/>
                </a:solidFill>
                <a:effectLst/>
                <a:latin typeface="Calibri" panose="020F0502020204030204" charset="0"/>
              </a:rPr>
              <a:t>Monitor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7" name="Rectangle 35"/>
          <p:cNvSpPr>
            <a:spLocks noChangeArrowheads="1"/>
          </p:cNvSpPr>
          <p:nvPr/>
        </p:nvSpPr>
        <p:spPr bwMode="auto">
          <a:xfrm>
            <a:off x="1830388" y="4679950"/>
            <a:ext cx="53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FF0000"/>
                </a:solidFill>
                <a:effectLst/>
                <a:latin typeface="Calibri" panose="020F0502020204030204" charset="0"/>
              </a:rPr>
              <a:t>Win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2220913" y="4679950"/>
            <a:ext cx="366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FF0000"/>
                </a:solidFill>
                <a:effectLst/>
                <a:latin typeface="Calibri" panose="020F0502020204030204" charset="0"/>
              </a:rPr>
              <a:t>32</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1352550" y="5105400"/>
            <a:ext cx="917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2106613" y="5105400"/>
            <a:ext cx="271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936625" y="5383213"/>
            <a:ext cx="17764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getTotalMemory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2" name="Rectangle 40"/>
          <p:cNvSpPr>
            <a:spLocks noChangeArrowheads="1"/>
          </p:cNvSpPr>
          <p:nvPr/>
        </p:nvSpPr>
        <p:spPr bwMode="auto">
          <a:xfrm>
            <a:off x="2522538" y="5383213"/>
            <a:ext cx="269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3" name="Rectangle 41"/>
          <p:cNvSpPr>
            <a:spLocks noChangeArrowheads="1"/>
          </p:cNvSpPr>
          <p:nvPr/>
        </p:nvSpPr>
        <p:spPr bwMode="auto">
          <a:xfrm>
            <a:off x="936625" y="5662613"/>
            <a:ext cx="1778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getUsedMemory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4" name="Rectangle 42"/>
          <p:cNvSpPr>
            <a:spLocks noChangeArrowheads="1"/>
          </p:cNvSpPr>
          <p:nvPr/>
        </p:nvSpPr>
        <p:spPr bwMode="auto">
          <a:xfrm>
            <a:off x="2522538" y="5662613"/>
            <a:ext cx="269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5" name="Rectangle 43"/>
          <p:cNvSpPr>
            <a:spLocks noChangeArrowheads="1"/>
          </p:cNvSpPr>
          <p:nvPr/>
        </p:nvSpPr>
        <p:spPr bwMode="auto">
          <a:xfrm>
            <a:off x="808038" y="5940425"/>
            <a:ext cx="2046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getNetworkLatency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2652713" y="5940425"/>
            <a:ext cx="269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3400425" y="5113338"/>
            <a:ext cx="2373313" cy="1187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 name="Rectangle 46"/>
          <p:cNvSpPr>
            <a:spLocks noChangeArrowheads="1"/>
          </p:cNvSpPr>
          <p:nvPr/>
        </p:nvSpPr>
        <p:spPr bwMode="auto">
          <a:xfrm>
            <a:off x="3400425" y="5113338"/>
            <a:ext cx="2373313" cy="1187450"/>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9" name="Rectangle 47"/>
          <p:cNvSpPr>
            <a:spLocks noChangeArrowheads="1"/>
          </p:cNvSpPr>
          <p:nvPr/>
        </p:nvSpPr>
        <p:spPr bwMode="auto">
          <a:xfrm>
            <a:off x="3400425" y="4616450"/>
            <a:ext cx="2373313" cy="496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48"/>
          <p:cNvSpPr>
            <a:spLocks noChangeArrowheads="1"/>
          </p:cNvSpPr>
          <p:nvPr/>
        </p:nvSpPr>
        <p:spPr bwMode="auto">
          <a:xfrm>
            <a:off x="3400425" y="4616450"/>
            <a:ext cx="2373313" cy="496887"/>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Rectangle 49"/>
          <p:cNvSpPr>
            <a:spLocks noChangeArrowheads="1"/>
          </p:cNvSpPr>
          <p:nvPr/>
        </p:nvSpPr>
        <p:spPr bwMode="auto">
          <a:xfrm>
            <a:off x="3881438" y="4716463"/>
            <a:ext cx="955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Calibri" panose="020F0502020204030204" charset="0"/>
              </a:rPr>
              <a:t>Monitor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2" name="Rectangle 50"/>
          <p:cNvSpPr>
            <a:spLocks noChangeArrowheads="1"/>
          </p:cNvSpPr>
          <p:nvPr/>
        </p:nvSpPr>
        <p:spPr bwMode="auto">
          <a:xfrm>
            <a:off x="4676775" y="4716463"/>
            <a:ext cx="531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Calibri" panose="020F0502020204030204" charset="0"/>
              </a:rPr>
              <a:t>Win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51"/>
          <p:cNvSpPr>
            <a:spLocks noChangeArrowheads="1"/>
          </p:cNvSpPr>
          <p:nvPr/>
        </p:nvSpPr>
        <p:spPr bwMode="auto">
          <a:xfrm>
            <a:off x="5067300" y="4716463"/>
            <a:ext cx="368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Calibri" panose="020F0502020204030204" charset="0"/>
              </a:rPr>
              <a:t>64</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4" name="Rectangle 52"/>
          <p:cNvSpPr>
            <a:spLocks noChangeArrowheads="1"/>
          </p:cNvSpPr>
          <p:nvPr/>
        </p:nvSpPr>
        <p:spPr bwMode="auto">
          <a:xfrm>
            <a:off x="4198938" y="5141913"/>
            <a:ext cx="917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5" name="Rectangle 53"/>
          <p:cNvSpPr>
            <a:spLocks noChangeArrowheads="1"/>
          </p:cNvSpPr>
          <p:nvPr/>
        </p:nvSpPr>
        <p:spPr bwMode="auto">
          <a:xfrm>
            <a:off x="4953000" y="5141913"/>
            <a:ext cx="271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6" name="Rectangle 54"/>
          <p:cNvSpPr>
            <a:spLocks noChangeArrowheads="1"/>
          </p:cNvSpPr>
          <p:nvPr/>
        </p:nvSpPr>
        <p:spPr bwMode="auto">
          <a:xfrm>
            <a:off x="3783013" y="5419725"/>
            <a:ext cx="1778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7" name="Rectangle 55"/>
          <p:cNvSpPr>
            <a:spLocks noChangeArrowheads="1"/>
          </p:cNvSpPr>
          <p:nvPr/>
        </p:nvSpPr>
        <p:spPr bwMode="auto">
          <a:xfrm>
            <a:off x="5368925" y="5419725"/>
            <a:ext cx="269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8" name="Rectangle 56"/>
          <p:cNvSpPr>
            <a:spLocks noChangeArrowheads="1"/>
          </p:cNvSpPr>
          <p:nvPr/>
        </p:nvSpPr>
        <p:spPr bwMode="auto">
          <a:xfrm>
            <a:off x="3784600" y="5699125"/>
            <a:ext cx="17764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9" name="Rectangle 57"/>
          <p:cNvSpPr>
            <a:spLocks noChangeArrowheads="1"/>
          </p:cNvSpPr>
          <p:nvPr/>
        </p:nvSpPr>
        <p:spPr bwMode="auto">
          <a:xfrm>
            <a:off x="5368925" y="5699125"/>
            <a:ext cx="269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3654425" y="5976938"/>
            <a:ext cx="2046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getNetworkLatency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5499100" y="5976938"/>
            <a:ext cx="269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6211888" y="5113338"/>
            <a:ext cx="2371725" cy="1187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61"/>
          <p:cNvSpPr>
            <a:spLocks noChangeArrowheads="1"/>
          </p:cNvSpPr>
          <p:nvPr/>
        </p:nvSpPr>
        <p:spPr bwMode="auto">
          <a:xfrm>
            <a:off x="6211888" y="5113338"/>
            <a:ext cx="2371725" cy="1187450"/>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4" name="Rectangle 62"/>
          <p:cNvSpPr>
            <a:spLocks noChangeArrowheads="1"/>
          </p:cNvSpPr>
          <p:nvPr/>
        </p:nvSpPr>
        <p:spPr bwMode="auto">
          <a:xfrm>
            <a:off x="6211888" y="4616450"/>
            <a:ext cx="2371725" cy="496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63"/>
          <p:cNvSpPr>
            <a:spLocks noChangeArrowheads="1"/>
          </p:cNvSpPr>
          <p:nvPr/>
        </p:nvSpPr>
        <p:spPr bwMode="auto">
          <a:xfrm>
            <a:off x="6211888" y="4616450"/>
            <a:ext cx="2371725" cy="496887"/>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6" name="Rectangle 64"/>
          <p:cNvSpPr>
            <a:spLocks noChangeArrowheads="1"/>
          </p:cNvSpPr>
          <p:nvPr/>
        </p:nvSpPr>
        <p:spPr bwMode="auto">
          <a:xfrm>
            <a:off x="6642100" y="4716463"/>
            <a:ext cx="955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Calibri" panose="020F0502020204030204" charset="0"/>
              </a:rPr>
              <a:t>Monitor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7" name="Rectangle 65"/>
          <p:cNvSpPr>
            <a:spLocks noChangeArrowheads="1"/>
          </p:cNvSpPr>
          <p:nvPr/>
        </p:nvSpPr>
        <p:spPr bwMode="auto">
          <a:xfrm>
            <a:off x="7437438" y="4716463"/>
            <a:ext cx="879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Calibri" panose="020F0502020204030204" charset="0"/>
              </a:rPr>
              <a:t>Ganglia</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8" name="Rectangle 66"/>
          <p:cNvSpPr>
            <a:spLocks noChangeArrowheads="1"/>
          </p:cNvSpPr>
          <p:nvPr/>
        </p:nvSpPr>
        <p:spPr bwMode="auto">
          <a:xfrm>
            <a:off x="7008813" y="5141913"/>
            <a:ext cx="917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9" name="Rectangle 67"/>
          <p:cNvSpPr>
            <a:spLocks noChangeArrowheads="1"/>
          </p:cNvSpPr>
          <p:nvPr/>
        </p:nvSpPr>
        <p:spPr bwMode="auto">
          <a:xfrm>
            <a:off x="7764463" y="5141913"/>
            <a:ext cx="269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0" name="Rectangle 68"/>
          <p:cNvSpPr>
            <a:spLocks noChangeArrowheads="1"/>
          </p:cNvSpPr>
          <p:nvPr/>
        </p:nvSpPr>
        <p:spPr bwMode="auto">
          <a:xfrm>
            <a:off x="6594475" y="5419725"/>
            <a:ext cx="17764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1" name="Rectangle 69"/>
          <p:cNvSpPr>
            <a:spLocks noChangeArrowheads="1"/>
          </p:cNvSpPr>
          <p:nvPr/>
        </p:nvSpPr>
        <p:spPr bwMode="auto">
          <a:xfrm>
            <a:off x="8178800" y="5419725"/>
            <a:ext cx="271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2" name="Rectangle 70"/>
          <p:cNvSpPr>
            <a:spLocks noChangeArrowheads="1"/>
          </p:cNvSpPr>
          <p:nvPr/>
        </p:nvSpPr>
        <p:spPr bwMode="auto">
          <a:xfrm>
            <a:off x="6594475" y="5699125"/>
            <a:ext cx="17764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3" name="Rectangle 71"/>
          <p:cNvSpPr>
            <a:spLocks noChangeArrowheads="1"/>
          </p:cNvSpPr>
          <p:nvPr/>
        </p:nvSpPr>
        <p:spPr bwMode="auto">
          <a:xfrm>
            <a:off x="8178800" y="5699125"/>
            <a:ext cx="271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4" name="Rectangle 72"/>
          <p:cNvSpPr>
            <a:spLocks noChangeArrowheads="1"/>
          </p:cNvSpPr>
          <p:nvPr/>
        </p:nvSpPr>
        <p:spPr bwMode="auto">
          <a:xfrm>
            <a:off x="6464300" y="5976938"/>
            <a:ext cx="2047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getNetworkLatency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5" name="Rectangle 73"/>
          <p:cNvSpPr>
            <a:spLocks noChangeArrowheads="1"/>
          </p:cNvSpPr>
          <p:nvPr/>
        </p:nvSpPr>
        <p:spPr bwMode="auto">
          <a:xfrm>
            <a:off x="8308975" y="5976938"/>
            <a:ext cx="269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6" name="Freeform 74"/>
          <p:cNvSpPr/>
          <p:nvPr/>
        </p:nvSpPr>
        <p:spPr bwMode="auto">
          <a:xfrm>
            <a:off x="1741488" y="3251200"/>
            <a:ext cx="2841625" cy="1328737"/>
          </a:xfrm>
          <a:custGeom>
            <a:avLst/>
            <a:gdLst>
              <a:gd name="T0" fmla="*/ 0 w 1790"/>
              <a:gd name="T1" fmla="*/ 837 h 837"/>
              <a:gd name="T2" fmla="*/ 0 w 1790"/>
              <a:gd name="T3" fmla="*/ 475 h 837"/>
              <a:gd name="T4" fmla="*/ 1790 w 1790"/>
              <a:gd name="T5" fmla="*/ 475 h 837"/>
              <a:gd name="T6" fmla="*/ 1790 w 1790"/>
              <a:gd name="T7" fmla="*/ 0 h 837"/>
            </a:gdLst>
            <a:ahLst/>
            <a:cxnLst>
              <a:cxn ang="0">
                <a:pos x="T0" y="T1"/>
              </a:cxn>
              <a:cxn ang="0">
                <a:pos x="T2" y="T3"/>
              </a:cxn>
              <a:cxn ang="0">
                <a:pos x="T4" y="T5"/>
              </a:cxn>
              <a:cxn ang="0">
                <a:pos x="T6" y="T7"/>
              </a:cxn>
            </a:cxnLst>
            <a:rect l="0" t="0" r="r" b="b"/>
            <a:pathLst>
              <a:path w="1790" h="837">
                <a:moveTo>
                  <a:pt x="0" y="837"/>
                </a:moveTo>
                <a:lnTo>
                  <a:pt x="0" y="475"/>
                </a:lnTo>
                <a:lnTo>
                  <a:pt x="1790" y="475"/>
                </a:lnTo>
                <a:lnTo>
                  <a:pt x="1790" y="0"/>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7" name="Freeform 75"/>
          <p:cNvSpPr/>
          <p:nvPr/>
        </p:nvSpPr>
        <p:spPr bwMode="auto">
          <a:xfrm>
            <a:off x="4543425" y="3135313"/>
            <a:ext cx="79375" cy="115887"/>
          </a:xfrm>
          <a:custGeom>
            <a:avLst/>
            <a:gdLst>
              <a:gd name="T0" fmla="*/ 50 w 50"/>
              <a:gd name="T1" fmla="*/ 73 h 73"/>
              <a:gd name="T2" fmla="*/ 25 w 50"/>
              <a:gd name="T3" fmla="*/ 0 h 73"/>
              <a:gd name="T4" fmla="*/ 0 w 50"/>
              <a:gd name="T5" fmla="*/ 73 h 73"/>
              <a:gd name="T6" fmla="*/ 50 w 50"/>
              <a:gd name="T7" fmla="*/ 73 h 73"/>
            </a:gdLst>
            <a:ahLst/>
            <a:cxnLst>
              <a:cxn ang="0">
                <a:pos x="T0" y="T1"/>
              </a:cxn>
              <a:cxn ang="0">
                <a:pos x="T2" y="T3"/>
              </a:cxn>
              <a:cxn ang="0">
                <a:pos x="T4" y="T5"/>
              </a:cxn>
              <a:cxn ang="0">
                <a:pos x="T6" y="T7"/>
              </a:cxn>
            </a:cxnLst>
            <a:rect l="0" t="0" r="r" b="b"/>
            <a:pathLst>
              <a:path w="50" h="73">
                <a:moveTo>
                  <a:pt x="50" y="73"/>
                </a:moveTo>
                <a:lnTo>
                  <a:pt x="25" y="0"/>
                </a:lnTo>
                <a:lnTo>
                  <a:pt x="0" y="73"/>
                </a:lnTo>
                <a:lnTo>
                  <a:pt x="50" y="73"/>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8" name="Line 76"/>
          <p:cNvSpPr>
            <a:spLocks noChangeShapeType="1"/>
          </p:cNvSpPr>
          <p:nvPr/>
        </p:nvSpPr>
        <p:spPr bwMode="auto">
          <a:xfrm flipH="1" flipV="1">
            <a:off x="4583113" y="3251200"/>
            <a:ext cx="4763" cy="1365250"/>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9" name="Freeform 77"/>
          <p:cNvSpPr/>
          <p:nvPr/>
        </p:nvSpPr>
        <p:spPr bwMode="auto">
          <a:xfrm>
            <a:off x="4545013" y="3135313"/>
            <a:ext cx="77788" cy="115887"/>
          </a:xfrm>
          <a:custGeom>
            <a:avLst/>
            <a:gdLst>
              <a:gd name="T0" fmla="*/ 49 w 49"/>
              <a:gd name="T1" fmla="*/ 73 h 73"/>
              <a:gd name="T2" fmla="*/ 24 w 49"/>
              <a:gd name="T3" fmla="*/ 0 h 73"/>
              <a:gd name="T4" fmla="*/ 0 w 49"/>
              <a:gd name="T5" fmla="*/ 73 h 73"/>
              <a:gd name="T6" fmla="*/ 49 w 49"/>
              <a:gd name="T7" fmla="*/ 73 h 73"/>
            </a:gdLst>
            <a:ahLst/>
            <a:cxnLst>
              <a:cxn ang="0">
                <a:pos x="T0" y="T1"/>
              </a:cxn>
              <a:cxn ang="0">
                <a:pos x="T2" y="T3"/>
              </a:cxn>
              <a:cxn ang="0">
                <a:pos x="T4" y="T5"/>
              </a:cxn>
              <a:cxn ang="0">
                <a:pos x="T6" y="T7"/>
              </a:cxn>
            </a:cxnLst>
            <a:rect l="0" t="0" r="r" b="b"/>
            <a:pathLst>
              <a:path w="49" h="73">
                <a:moveTo>
                  <a:pt x="49" y="73"/>
                </a:moveTo>
                <a:lnTo>
                  <a:pt x="24" y="0"/>
                </a:lnTo>
                <a:lnTo>
                  <a:pt x="0" y="73"/>
                </a:lnTo>
                <a:lnTo>
                  <a:pt x="49" y="73"/>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0" name="Freeform 78"/>
          <p:cNvSpPr/>
          <p:nvPr/>
        </p:nvSpPr>
        <p:spPr bwMode="auto">
          <a:xfrm>
            <a:off x="4583113" y="3251200"/>
            <a:ext cx="2814638" cy="1365250"/>
          </a:xfrm>
          <a:custGeom>
            <a:avLst/>
            <a:gdLst>
              <a:gd name="T0" fmla="*/ 1773 w 1773"/>
              <a:gd name="T1" fmla="*/ 860 h 860"/>
              <a:gd name="T2" fmla="*/ 1773 w 1773"/>
              <a:gd name="T3" fmla="*/ 473 h 860"/>
              <a:gd name="T4" fmla="*/ 0 w 1773"/>
              <a:gd name="T5" fmla="*/ 473 h 860"/>
              <a:gd name="T6" fmla="*/ 0 w 1773"/>
              <a:gd name="T7" fmla="*/ 0 h 860"/>
            </a:gdLst>
            <a:ahLst/>
            <a:cxnLst>
              <a:cxn ang="0">
                <a:pos x="T0" y="T1"/>
              </a:cxn>
              <a:cxn ang="0">
                <a:pos x="T2" y="T3"/>
              </a:cxn>
              <a:cxn ang="0">
                <a:pos x="T4" y="T5"/>
              </a:cxn>
              <a:cxn ang="0">
                <a:pos x="T6" y="T7"/>
              </a:cxn>
            </a:cxnLst>
            <a:rect l="0" t="0" r="r" b="b"/>
            <a:pathLst>
              <a:path w="1773" h="860">
                <a:moveTo>
                  <a:pt x="1773" y="860"/>
                </a:moveTo>
                <a:lnTo>
                  <a:pt x="1773" y="473"/>
                </a:lnTo>
                <a:lnTo>
                  <a:pt x="0" y="473"/>
                </a:lnTo>
                <a:lnTo>
                  <a:pt x="0" y="0"/>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4543425" y="3135313"/>
            <a:ext cx="79375" cy="115887"/>
          </a:xfrm>
          <a:custGeom>
            <a:avLst/>
            <a:gdLst>
              <a:gd name="T0" fmla="*/ 50 w 50"/>
              <a:gd name="T1" fmla="*/ 73 h 73"/>
              <a:gd name="T2" fmla="*/ 25 w 50"/>
              <a:gd name="T3" fmla="*/ 0 h 73"/>
              <a:gd name="T4" fmla="*/ 0 w 50"/>
              <a:gd name="T5" fmla="*/ 73 h 73"/>
              <a:gd name="T6" fmla="*/ 50 w 50"/>
              <a:gd name="T7" fmla="*/ 73 h 73"/>
            </a:gdLst>
            <a:ahLst/>
            <a:cxnLst>
              <a:cxn ang="0">
                <a:pos x="T0" y="T1"/>
              </a:cxn>
              <a:cxn ang="0">
                <a:pos x="T2" y="T3"/>
              </a:cxn>
              <a:cxn ang="0">
                <a:pos x="T4" y="T5"/>
              </a:cxn>
              <a:cxn ang="0">
                <a:pos x="T6" y="T7"/>
              </a:cxn>
            </a:cxnLst>
            <a:rect l="0" t="0" r="r" b="b"/>
            <a:pathLst>
              <a:path w="50" h="73">
                <a:moveTo>
                  <a:pt x="50" y="73"/>
                </a:moveTo>
                <a:lnTo>
                  <a:pt x="25" y="0"/>
                </a:lnTo>
                <a:lnTo>
                  <a:pt x="0" y="73"/>
                </a:lnTo>
                <a:lnTo>
                  <a:pt x="50" y="73"/>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代碼實現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15</a:t>
            </a:fld>
            <a:endParaRPr lang="zh-CN" altLang="en-US" dirty="0"/>
          </a:p>
        </p:txBody>
      </p:sp>
      <p:sp>
        <p:nvSpPr>
          <p:cNvPr id="5" name="TextBox 3"/>
          <p:cNvSpPr txBox="1"/>
          <p:nvPr/>
        </p:nvSpPr>
        <p:spPr>
          <a:xfrm>
            <a:off x="937915" y="1124744"/>
            <a:ext cx="7306493" cy="55861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通過具體實現抽象的</a:t>
            </a:r>
            <a:r>
              <a:rPr lang="zh-CN" altLang="pt-PT" sz="1700" dirty="0">
                <a:solidFill>
                  <a:srgbClr val="FF0000"/>
                </a:solidFill>
                <a:latin typeface="Consolas" panose="020B0609020204030204" pitchFamily="49" charset="0"/>
                <a:ea typeface="华文楷体" panose="02010600040101010101" pitchFamily="2" charset="-122"/>
                <a:cs typeface="+mn-cs"/>
              </a:rPr>
              <a:t>模板</a:t>
            </a:r>
            <a:r>
              <a:rPr lang="zh-CN" altLang="en-US" sz="1700" dirty="0">
                <a:solidFill>
                  <a:srgbClr val="FF0000"/>
                </a:solidFill>
                <a:latin typeface="Consolas" panose="020B0609020204030204" pitchFamily="49" charset="0"/>
                <a:ea typeface="华文楷体" panose="02010600040101010101" pitchFamily="2" charset="-122"/>
                <a:cs typeface="+mn-cs"/>
              </a:rPr>
              <a:t>來完成</a:t>
            </a:r>
            <a:r>
              <a:rPr lang="en-US" altLang="zh-CN" sz="1700" dirty="0">
                <a:solidFill>
                  <a:srgbClr val="FF0000"/>
                </a:solidFill>
                <a:latin typeface="Consolas" panose="020B0609020204030204" pitchFamily="49" charset="0"/>
                <a:ea typeface="华文楷体" panose="02010600040101010101" pitchFamily="2" charset="-122"/>
                <a:cs typeface="+mn-cs"/>
              </a:rPr>
              <a:t>Win32</a:t>
            </a:r>
            <a:r>
              <a:rPr lang="zh-CN" altLang="en-US" sz="1700" dirty="0">
                <a:solidFill>
                  <a:srgbClr val="FF0000"/>
                </a:solidFill>
                <a:latin typeface="Consolas" panose="020B0609020204030204" pitchFamily="49" charset="0"/>
                <a:ea typeface="华文楷体" panose="02010600040101010101" pitchFamily="2" charset="-122"/>
                <a:cs typeface="+mn-cs"/>
              </a:rPr>
              <a:t>系統下的監控器實現</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class MonitorWin32::</a:t>
            </a:r>
            <a:r>
              <a:rPr lang="en-US" altLang="zh-CN" sz="1700" dirty="0">
                <a:solidFill>
                  <a:srgbClr val="FF0000"/>
                </a:solidFill>
                <a:latin typeface="Consolas" panose="020B0609020204030204" pitchFamily="49" charset="0"/>
                <a:ea typeface="华文楷体" panose="02010600040101010101" pitchFamily="2" charset="-122"/>
                <a:cs typeface="+mn-cs"/>
              </a:rPr>
              <a:t>public Monitor</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rPr>
              <a:t>//Win32</a:t>
            </a:r>
            <a:r>
              <a:rPr lang="zh-CN" altLang="en-US" sz="1700" dirty="0">
                <a:solidFill>
                  <a:srgbClr val="FF0000"/>
                </a:solidFill>
                <a:latin typeface="Consolas" panose="020B0609020204030204" pitchFamily="49" charset="0"/>
                <a:ea typeface="华文楷体" panose="02010600040101010101" pitchFamily="2" charset="-122"/>
              </a:rPr>
              <a:t>的</a:t>
            </a:r>
            <a:r>
              <a:rPr lang="en-US" altLang="zh-CN" sz="1700" dirty="0" err="1">
                <a:solidFill>
                  <a:srgbClr val="FF0000"/>
                </a:solidFill>
                <a:latin typeface="Consolas" panose="020B0609020204030204" pitchFamily="49" charset="0"/>
                <a:ea typeface="华文楷体" panose="02010600040101010101" pitchFamily="2" charset="-122"/>
              </a:rPr>
              <a:t>getLoad</a:t>
            </a:r>
            <a:r>
              <a:rPr lang="en-US" altLang="zh-CN" sz="1700" dirty="0">
                <a:solidFill>
                  <a:srgbClr val="FF0000"/>
                </a:solidFill>
                <a:latin typeface="Consolas" panose="020B0609020204030204" pitchFamily="49" charset="0"/>
                <a:ea typeface="华文楷体" panose="02010600040101010101" pitchFamily="2" charset="-122"/>
              </a:rPr>
              <a:t>()</a:t>
            </a:r>
            <a:r>
              <a:rPr lang="zh-CN" altLang="en-US" sz="1700" dirty="0">
                <a:solidFill>
                  <a:srgbClr val="FF0000"/>
                </a:solidFill>
                <a:latin typeface="Consolas" panose="020B0609020204030204" pitchFamily="49" charset="0"/>
                <a:ea typeface="华文楷体" panose="02010600040101010101" pitchFamily="2" charset="-122"/>
              </a:rPr>
              <a:t>的具體實現</a:t>
            </a:r>
            <a:endParaRPr lang="en-US" altLang="zh-CN" sz="1700" dirty="0">
              <a:solidFill>
                <a:srgbClr val="FF0000"/>
              </a:solidFill>
              <a:latin typeface="Consolas" panose="020B0609020204030204" pitchFamily="49" charset="0"/>
              <a:ea typeface="华文楷体" panose="02010600040101010101" pitchFamily="2" charset="-122"/>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a:t>
            </a:r>
            <a:r>
              <a:rPr lang="en-US" altLang="zh-CN" sz="1700" dirty="0">
                <a:solidFill>
                  <a:schemeClr val="tx1"/>
                </a:solidFill>
                <a:latin typeface="Consolas" panose="020B0609020204030204" pitchFamily="49" charset="0"/>
                <a:ea typeface="华文楷体" panose="02010600040101010101" pitchFamily="2" charset="-122"/>
              </a:rPr>
              <a:t>Win32</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getLoad</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load =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rPr>
              <a:t>//Win32</a:t>
            </a:r>
            <a:r>
              <a:rPr lang="zh-CN" altLang="en-US" sz="1700" dirty="0">
                <a:solidFill>
                  <a:srgbClr val="FF0000"/>
                </a:solidFill>
                <a:latin typeface="Consolas" panose="020B0609020204030204" pitchFamily="49" charset="0"/>
                <a:ea typeface="华文楷体" panose="02010600040101010101" pitchFamily="2" charset="-122"/>
              </a:rPr>
              <a:t>的</a:t>
            </a:r>
            <a:r>
              <a:rPr lang="en-US" altLang="zh-CN" sz="1700" dirty="0" err="1">
                <a:solidFill>
                  <a:srgbClr val="FF0000"/>
                </a:solidFill>
                <a:latin typeface="Consolas" panose="020B0609020204030204" pitchFamily="49" charset="0"/>
                <a:ea typeface="华文楷体" panose="02010600040101010101" pitchFamily="2" charset="-122"/>
              </a:rPr>
              <a:t>getTotalMemory</a:t>
            </a:r>
            <a:r>
              <a:rPr lang="en-US" altLang="zh-CN" sz="1700" dirty="0">
                <a:solidFill>
                  <a:srgbClr val="FF0000"/>
                </a:solidFill>
                <a:latin typeface="Consolas" panose="020B0609020204030204" pitchFamily="49" charset="0"/>
                <a:ea typeface="华文楷体" panose="02010600040101010101" pitchFamily="2" charset="-122"/>
              </a:rPr>
              <a:t>()</a:t>
            </a:r>
            <a:r>
              <a:rPr lang="zh-CN" altLang="en-US" sz="1700" dirty="0">
                <a:solidFill>
                  <a:srgbClr val="FF0000"/>
                </a:solidFill>
                <a:latin typeface="Consolas" panose="020B0609020204030204" pitchFamily="49" charset="0"/>
                <a:ea typeface="华文楷体" panose="02010600040101010101" pitchFamily="2" charset="-122"/>
              </a:rPr>
              <a:t>的具體實現</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a:t>
            </a:r>
            <a:r>
              <a:rPr lang="en-US" altLang="zh-CN" sz="1700" dirty="0">
                <a:solidFill>
                  <a:schemeClr val="tx1"/>
                </a:solidFill>
                <a:latin typeface="Consolas" panose="020B0609020204030204" pitchFamily="49" charset="0"/>
                <a:ea typeface="华文楷体" panose="02010600040101010101" pitchFamily="2" charset="-122"/>
              </a:rPr>
              <a:t>Win32</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代碼實現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16</a:t>
            </a:fld>
            <a:endParaRPr lang="zh-CN" altLang="en-US" dirty="0"/>
          </a:p>
        </p:txBody>
      </p:sp>
      <p:sp>
        <p:nvSpPr>
          <p:cNvPr id="5" name="TextBox 3"/>
          <p:cNvSpPr txBox="1"/>
          <p:nvPr/>
        </p:nvSpPr>
        <p:spPr>
          <a:xfrm>
            <a:off x="683568" y="1456323"/>
            <a:ext cx="7848872"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int main(int </a:t>
            </a:r>
            <a:r>
              <a:rPr lang="en-US" altLang="zh-CN" sz="1600" dirty="0" err="1">
                <a:solidFill>
                  <a:schemeClr val="tx1"/>
                </a:solidFill>
                <a:latin typeface="Consolas" panose="020B0609020204030204" pitchFamily="49" charset="0"/>
                <a:ea typeface="华文楷体" panose="02010600040101010101" pitchFamily="2" charset="-122"/>
                <a:cs typeface="+mn-cs"/>
              </a:rPr>
              <a:t>argc</a:t>
            </a:r>
            <a:r>
              <a:rPr lang="en-US" altLang="zh-CN" sz="1600" dirty="0">
                <a:solidFill>
                  <a:schemeClr val="tx1"/>
                </a:solidFill>
                <a:latin typeface="Consolas" panose="020B0609020204030204" pitchFamily="49" charset="0"/>
                <a:ea typeface="华文楷体" panose="02010600040101010101" pitchFamily="2" charset="-122"/>
                <a:cs typeface="+mn-cs"/>
              </a:rPr>
              <a:t>, char *</a:t>
            </a:r>
            <a:r>
              <a:rPr lang="en-US" altLang="zh-CN" sz="1600" dirty="0" err="1">
                <a:solidFill>
                  <a:schemeClr val="tx1"/>
                </a:solidFill>
                <a:latin typeface="Consolas" panose="020B0609020204030204" pitchFamily="49" charset="0"/>
                <a:ea typeface="华文楷体" panose="02010600040101010101" pitchFamily="2" charset="-122"/>
                <a:cs typeface="+mn-cs"/>
              </a:rPr>
              <a:t>argv</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創建</a:t>
            </a:r>
            <a:r>
              <a:rPr lang="en-US" altLang="zh-CN" sz="1600" dirty="0">
                <a:solidFill>
                  <a:srgbClr val="FF0000"/>
                </a:solidFill>
                <a:latin typeface="Consolas" panose="020B0609020204030204" pitchFamily="49" charset="0"/>
                <a:ea typeface="华文楷体" panose="02010600040101010101" pitchFamily="2" charset="-122"/>
              </a:rPr>
              <a:t>MonitorWin32</a:t>
            </a:r>
            <a:r>
              <a:rPr lang="zh-CN" altLang="en-US" sz="1600" dirty="0">
                <a:solidFill>
                  <a:srgbClr val="FF0000"/>
                </a:solidFill>
                <a:latin typeface="Consolas" panose="020B0609020204030204" pitchFamily="49" charset="0"/>
                <a:ea typeface="华文楷体" panose="02010600040101010101" pitchFamily="2" charset="-122"/>
              </a:rPr>
              <a:t>模式的監控器，並用基類指標來調用方法</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Monitor</a:t>
            </a:r>
            <a:r>
              <a:rPr lang="zh-CN" altLang="en-US"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monitor = new </a:t>
            </a:r>
            <a:r>
              <a:rPr lang="en-US" altLang="zh-CN" sz="1600" dirty="0">
                <a:solidFill>
                  <a:srgbClr val="FF0000"/>
                </a:solidFill>
                <a:latin typeface="Consolas" panose="020B0609020204030204" pitchFamily="49" charset="0"/>
                <a:ea typeface="华文楷体" panose="02010600040101010101" pitchFamily="2" charset="-122"/>
              </a:rPr>
              <a:t>MonitorWin32</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while (running()) {</a:t>
            </a:r>
          </a:p>
          <a:p>
            <a:r>
              <a:rPr lang="en-US" altLang="zh-CN" sz="1600" dirty="0">
                <a:solidFill>
                  <a:schemeClr val="tx1"/>
                </a:solidFill>
                <a:latin typeface="Consolas" panose="020B0609020204030204" pitchFamily="49" charset="0"/>
                <a:ea typeface="华文楷体" panose="02010600040101010101" pitchFamily="2" charset="-122"/>
                <a:cs typeface="+mn-cs"/>
              </a:rPr>
              <a:t>		monitor-&gt;</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獲取負載資訊</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monitor</a:t>
            </a:r>
            <a:r>
              <a:rPr lang="en-US" altLang="zh-CN" sz="1600" dirty="0">
                <a:solidFill>
                  <a:schemeClr val="tx1"/>
                </a:solidFill>
                <a:latin typeface="Consolas" panose="020B0609020204030204" pitchFamily="49" charset="0"/>
                <a:ea typeface="华文楷体" panose="02010600040101010101" pitchFamily="2" charset="-122"/>
              </a:rPr>
              <a:t>-&gt;</a:t>
            </a:r>
            <a:r>
              <a:rPr lang="en-US" altLang="zh-CN" sz="16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獲取記憶體大小資訊</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monitor</a:t>
            </a:r>
            <a:r>
              <a:rPr lang="en-US" altLang="zh-CN" sz="1600" dirty="0">
                <a:solidFill>
                  <a:schemeClr val="tx1"/>
                </a:solidFill>
                <a:latin typeface="Consolas" panose="020B0609020204030204" pitchFamily="49" charset="0"/>
                <a:ea typeface="华文楷体" panose="02010600040101010101" pitchFamily="2" charset="-122"/>
              </a:rPr>
              <a:t>-&gt;</a:t>
            </a:r>
            <a:r>
              <a:rPr lang="en-US" altLang="zh-CN" sz="1600" dirty="0" err="1">
                <a:solidFill>
                  <a:schemeClr val="tx1"/>
                </a:solidFill>
                <a:latin typeface="Consolas" panose="020B0609020204030204" pitchFamily="49" charset="0"/>
                <a:ea typeface="华文楷体" panose="02010600040101010101" pitchFamily="2" charset="-122"/>
                <a:cs typeface="+mn-cs"/>
              </a:rPr>
              <a:t>getUsedMemory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獲取記憶體使用資訊</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monitor</a:t>
            </a:r>
            <a:r>
              <a:rPr lang="en-US" altLang="zh-CN" sz="1600" dirty="0">
                <a:solidFill>
                  <a:schemeClr val="tx1"/>
                </a:solidFill>
                <a:latin typeface="Consolas" panose="020B0609020204030204" pitchFamily="49" charset="0"/>
                <a:ea typeface="华文楷体" panose="02010600040101010101" pitchFamily="2" charset="-122"/>
              </a:rPr>
              <a:t>-&gt;</a:t>
            </a:r>
            <a:r>
              <a:rPr lang="en-US" altLang="zh-CN" sz="1600" dirty="0" err="1">
                <a:solidFill>
                  <a:schemeClr val="tx1"/>
                </a:solidFill>
                <a:latin typeface="Consolas" panose="020B0609020204030204" pitchFamily="49" charset="0"/>
                <a:ea typeface="华文楷体" panose="02010600040101010101" pitchFamily="2" charset="-122"/>
                <a:cs typeface="+mn-cs"/>
              </a:rPr>
              <a:t>getNetworkLatency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獲取網路延遲資訊</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monitor</a:t>
            </a:r>
            <a:r>
              <a:rPr lang="en-US" altLang="zh-CN" sz="1600" dirty="0">
                <a:solidFill>
                  <a:schemeClr val="tx1"/>
                </a:solidFill>
                <a:latin typeface="Consolas" panose="020B0609020204030204" pitchFamily="49" charset="0"/>
                <a:ea typeface="华文楷体" panose="02010600040101010101" pitchFamily="2" charset="-122"/>
              </a:rPr>
              <a:t>-&gt;</a:t>
            </a:r>
            <a:r>
              <a:rPr lang="en-US" altLang="zh-CN" sz="1600" dirty="0">
                <a:solidFill>
                  <a:schemeClr val="tx1"/>
                </a:solidFill>
                <a:latin typeface="Consolas" panose="020B0609020204030204" pitchFamily="49" charset="0"/>
                <a:ea typeface="华文楷体" panose="02010600040101010101" pitchFamily="2" charset="-122"/>
                <a:cs typeface="+mn-cs"/>
              </a:rPr>
              <a:t>show();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資訊輸出</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sleep(1000);</a:t>
            </a:r>
          </a:p>
          <a:p>
            <a:pPr lvl="1"/>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釋放</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delete monitor;</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針對介面程式設計</a:t>
            </a:r>
          </a:p>
        </p:txBody>
      </p:sp>
      <p:sp>
        <p:nvSpPr>
          <p:cNvPr id="3" name="内容占位符 2"/>
          <p:cNvSpPr>
            <a:spLocks noGrp="1"/>
          </p:cNvSpPr>
          <p:nvPr>
            <p:ph idx="1"/>
          </p:nvPr>
        </p:nvSpPr>
        <p:spPr>
          <a:xfrm>
            <a:off x="611560" y="1412776"/>
            <a:ext cx="8047806" cy="4749029"/>
          </a:xfrm>
        </p:spPr>
        <p:txBody>
          <a:bodyPr/>
          <a:lstStyle/>
          <a:p>
            <a:r>
              <a:rPr lang="zh-CN" altLang="pt-PT" dirty="0"/>
              <a:t>模板</a:t>
            </a:r>
            <a:r>
              <a:rPr lang="zh-CN" altLang="en-US" dirty="0"/>
              <a:t>方法其實就是一種</a:t>
            </a:r>
            <a:r>
              <a:rPr lang="zh-CN" altLang="en-US" dirty="0">
                <a:solidFill>
                  <a:srgbClr val="FF0000"/>
                </a:solidFill>
              </a:rPr>
              <a:t>針對介面程式設計</a:t>
            </a:r>
            <a:r>
              <a:rPr lang="zh-CN" altLang="en-US" dirty="0"/>
              <a:t>的設計</a:t>
            </a:r>
            <a:endParaRPr lang="en-US" altLang="zh-CN" dirty="0"/>
          </a:p>
          <a:p>
            <a:r>
              <a:rPr lang="zh-CN" altLang="en-US" dirty="0"/>
              <a:t>通過抽象出“</a:t>
            </a:r>
            <a:r>
              <a:rPr lang="zh-CN" altLang="en-US" b="1" dirty="0">
                <a:solidFill>
                  <a:srgbClr val="FF0000"/>
                </a:solidFill>
              </a:rPr>
              <a:t>抽象概念</a:t>
            </a:r>
            <a:r>
              <a:rPr lang="zh-CN" altLang="en-US" dirty="0"/>
              <a:t>”，設計出描述這個抽象概念的</a:t>
            </a:r>
            <a:r>
              <a:rPr lang="zh-CN" altLang="en-US" b="1" dirty="0">
                <a:solidFill>
                  <a:srgbClr val="FF0000"/>
                </a:solidFill>
              </a:rPr>
              <a:t>抽象類</a:t>
            </a:r>
            <a:r>
              <a:rPr lang="zh-CN" altLang="en-US" dirty="0"/>
              <a:t>，或稱為“</a:t>
            </a:r>
            <a:r>
              <a:rPr lang="zh-CN" altLang="en-US" b="1" dirty="0">
                <a:solidFill>
                  <a:srgbClr val="FF0000"/>
                </a:solidFill>
              </a:rPr>
              <a:t>介面類別</a:t>
            </a:r>
            <a:r>
              <a:rPr lang="zh-CN" altLang="en-US" dirty="0"/>
              <a:t>”，這個類有一系列的（純）虛函數，描述了這個類的“介面”</a:t>
            </a:r>
            <a:endParaRPr lang="en-US" altLang="zh-CN" dirty="0"/>
          </a:p>
          <a:p>
            <a:r>
              <a:rPr lang="zh-CN" altLang="en-US" dirty="0"/>
              <a:t>對這個介面類別進行繼承並實現這些（純）虛函數，從而形成這個抽象概念的“</a:t>
            </a:r>
            <a:r>
              <a:rPr lang="zh-CN" altLang="en-US" b="1" dirty="0">
                <a:solidFill>
                  <a:srgbClr val="FF0000"/>
                </a:solidFill>
              </a:rPr>
              <a:t>實現類</a:t>
            </a:r>
            <a:r>
              <a:rPr lang="zh-CN" altLang="en-US" dirty="0"/>
              <a:t>”</a:t>
            </a:r>
            <a:r>
              <a:rPr lang="en-US" altLang="zh-CN" dirty="0"/>
              <a:t>——</a:t>
            </a:r>
            <a:r>
              <a:rPr lang="zh-CN" altLang="en-US" dirty="0"/>
              <a:t>實現可以有很多種</a:t>
            </a:r>
            <a:endParaRPr lang="en-US" altLang="zh-CN" dirty="0"/>
          </a:p>
          <a:p>
            <a:r>
              <a:rPr lang="zh-CN" altLang="en-US" dirty="0"/>
              <a:t>在使用這個概念的時候，我們</a:t>
            </a:r>
            <a:r>
              <a:rPr lang="zh-CN" altLang="en-US" b="1" dirty="0">
                <a:solidFill>
                  <a:srgbClr val="FF0000"/>
                </a:solidFill>
              </a:rPr>
              <a:t>使用介面類別</a:t>
            </a:r>
            <a:r>
              <a:rPr lang="zh-CN" altLang="en-US" dirty="0"/>
              <a:t>來引用這個概念，而不直接使用實現類，從而避免實現類的改變造成整個程式的大規模變化</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17</a:t>
            </a:fld>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開放封閉原則</a:t>
            </a:r>
          </a:p>
        </p:txBody>
      </p:sp>
      <p:sp>
        <p:nvSpPr>
          <p:cNvPr id="3" name="内容占位符 2"/>
          <p:cNvSpPr>
            <a:spLocks noGrp="1"/>
          </p:cNvSpPr>
          <p:nvPr>
            <p:ph idx="1"/>
          </p:nvPr>
        </p:nvSpPr>
        <p:spPr>
          <a:xfrm>
            <a:off x="628650" y="1575277"/>
            <a:ext cx="7886700" cy="4950067"/>
          </a:xfrm>
        </p:spPr>
        <p:txBody>
          <a:bodyPr>
            <a:normAutofit fontScale="92500"/>
          </a:bodyPr>
          <a:lstStyle/>
          <a:p>
            <a:pPr marL="228600" lvl="2">
              <a:lnSpc>
                <a:spcPct val="110000"/>
              </a:lnSpc>
              <a:spcBef>
                <a:spcPts val="1000"/>
              </a:spcBef>
              <a:buSzPct val="75000"/>
              <a:buFont typeface="Wingdings" panose="05000000000000000000" pitchFamily="2" charset="2"/>
              <a:buChar char="n"/>
            </a:pPr>
            <a:r>
              <a:rPr lang="zh-CN" altLang="pt-PT" sz="3000" b="1" dirty="0">
                <a:solidFill>
                  <a:srgbClr val="003366"/>
                </a:solidFill>
                <a:latin typeface="Lucida Console" panose="020B0609040504020204" pitchFamily="49" charset="0"/>
              </a:rPr>
              <a:t>模板</a:t>
            </a:r>
            <a:r>
              <a:rPr lang="zh-CN" altLang="en-US" sz="3000" b="1" dirty="0">
                <a:solidFill>
                  <a:srgbClr val="003366"/>
                </a:solidFill>
                <a:latin typeface="Lucida Console" panose="020B0609040504020204" pitchFamily="49" charset="0"/>
              </a:rPr>
              <a:t>方法很好的體現了開放封閉原則</a:t>
            </a:r>
            <a:endParaRPr lang="en-US" altLang="zh-CN" sz="3000" b="1" dirty="0">
              <a:solidFill>
                <a:srgbClr val="003366"/>
              </a:solidFill>
              <a:latin typeface="Lucida Console" panose="020B0609040504020204" pitchFamily="49" charset="0"/>
            </a:endParaRPr>
          </a:p>
          <a:p>
            <a:pPr lvl="1">
              <a:lnSpc>
                <a:spcPct val="110000"/>
              </a:lnSpc>
              <a:buSzPct val="75000"/>
              <a:buFont typeface="Wingdings" panose="05000000000000000000" pitchFamily="2" charset="2"/>
              <a:buChar char="§"/>
            </a:pPr>
            <a:r>
              <a:rPr lang="zh-CN" altLang="en-US" sz="3000" dirty="0"/>
              <a:t>對擴展開放，有新需求或變化時，可以方便地現有代碼進行擴展，而無需整體變動</a:t>
            </a:r>
          </a:p>
          <a:p>
            <a:pPr lvl="1">
              <a:lnSpc>
                <a:spcPct val="110000"/>
              </a:lnSpc>
              <a:buSzPct val="75000"/>
              <a:buFont typeface="Wingdings" panose="05000000000000000000" pitchFamily="2" charset="2"/>
              <a:buChar char="§"/>
            </a:pPr>
            <a:r>
              <a:rPr lang="zh-CN" altLang="en-US" sz="3000" dirty="0"/>
              <a:t>對修改封閉，新的擴展類一旦設計完成，可以獨立完成其工作，同樣不需要整體變動</a:t>
            </a:r>
            <a:endParaRPr lang="en-US" altLang="zh-CN" sz="30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開放封閉原則的核心就是在</a:t>
            </a:r>
            <a:r>
              <a:rPr lang="zh-CN" altLang="en-US" sz="3000" b="1" dirty="0">
                <a:solidFill>
                  <a:srgbClr val="FF0000"/>
                </a:solidFill>
                <a:latin typeface="Lucida Console" panose="020B0609040504020204" pitchFamily="49" charset="0"/>
              </a:rPr>
              <a:t>結構層面上解耦，對抽象進行程式設計，</a:t>
            </a:r>
            <a:r>
              <a:rPr lang="zh-CN" altLang="en-US" sz="3000" b="1" dirty="0">
                <a:solidFill>
                  <a:srgbClr val="003366"/>
                </a:solidFill>
                <a:latin typeface="Lucida Console" panose="020B0609040504020204" pitchFamily="49" charset="0"/>
              </a:rPr>
              <a:t>而不對具體程式設計</a:t>
            </a:r>
            <a:endParaRPr lang="en-US" altLang="zh-CN" sz="3000" b="1" dirty="0">
              <a:solidFill>
                <a:srgbClr val="003366"/>
              </a:solidFill>
              <a:latin typeface="Lucida Console" panose="020B0609040504020204" pitchFamily="49" charset="0"/>
            </a:endParaRPr>
          </a:p>
          <a:p>
            <a:pPr lvl="1">
              <a:lnSpc>
                <a:spcPct val="110000"/>
              </a:lnSpc>
              <a:buSzPct val="75000"/>
              <a:buFont typeface="Wingdings" panose="05000000000000000000" pitchFamily="2" charset="2"/>
              <a:buChar char="§"/>
            </a:pPr>
            <a:r>
              <a:rPr lang="zh-CN" altLang="en-US" sz="3000" dirty="0"/>
              <a:t>抽象結構是簡單與穩定的</a:t>
            </a:r>
            <a:endParaRPr lang="en-US" altLang="zh-CN" sz="3000" dirty="0"/>
          </a:p>
          <a:p>
            <a:pPr lvl="1">
              <a:lnSpc>
                <a:spcPct val="110000"/>
              </a:lnSpc>
              <a:buSzPct val="75000"/>
              <a:buFont typeface="Wingdings" panose="05000000000000000000" pitchFamily="2" charset="2"/>
              <a:buChar char="§"/>
            </a:pPr>
            <a:r>
              <a:rPr lang="zh-CN" altLang="en-US" sz="3000" dirty="0"/>
              <a:t>具體實現是複雜與多變的</a:t>
            </a:r>
            <a:endParaRPr lang="en-US" altLang="zh-CN" sz="30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18</a:t>
            </a:fld>
            <a:endParaRPr lang="zh-CN" altLang="en-US" dirty="0"/>
          </a:p>
        </p:txBody>
      </p:sp>
      <p:sp>
        <p:nvSpPr>
          <p:cNvPr id="7" name="内容占位符 2"/>
          <p:cNvSpPr txBox="1"/>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需求變化</a:t>
            </a:r>
          </a:p>
        </p:txBody>
      </p:sp>
      <p:sp>
        <p:nvSpPr>
          <p:cNvPr id="3" name="内容占位符 2"/>
          <p:cNvSpPr>
            <a:spLocks noGrp="1"/>
          </p:cNvSpPr>
          <p:nvPr>
            <p:ph idx="1"/>
          </p:nvPr>
        </p:nvSpPr>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如果</a:t>
            </a:r>
            <a:r>
              <a:rPr lang="en-US" altLang="zh-CN" sz="2800" dirty="0" err="1"/>
              <a:t>getLoad</a:t>
            </a:r>
            <a:r>
              <a:rPr lang="en-US" altLang="zh-CN" sz="2800" dirty="0"/>
              <a:t>()</a:t>
            </a:r>
            <a:r>
              <a:rPr lang="zh-CN" altLang="en-US" sz="2800" dirty="0"/>
              <a:t>，</a:t>
            </a:r>
            <a:r>
              <a:rPr lang="en-US" altLang="zh-CN" sz="2800" dirty="0" err="1"/>
              <a:t>getNetworkLatency</a:t>
            </a:r>
            <a:r>
              <a:rPr lang="en-US" altLang="zh-CN" sz="2800" dirty="0"/>
              <a:t>()</a:t>
            </a:r>
            <a:r>
              <a:rPr lang="zh-CN" altLang="en-US" sz="2800" dirty="0"/>
              <a:t>，</a:t>
            </a:r>
            <a:r>
              <a:rPr lang="en-US" altLang="zh-CN" sz="2800" dirty="0" err="1"/>
              <a:t>getTotalMemory</a:t>
            </a:r>
            <a:r>
              <a:rPr lang="en-US" altLang="zh-CN" sz="2800" dirty="0"/>
              <a:t>()</a:t>
            </a:r>
            <a:r>
              <a:rPr lang="zh-CN" altLang="en-US" sz="2800" dirty="0"/>
              <a:t>，</a:t>
            </a:r>
            <a:r>
              <a:rPr lang="en-US" altLang="zh-CN" sz="2800" dirty="0" err="1"/>
              <a:t>getUsedMemory</a:t>
            </a:r>
            <a:r>
              <a:rPr lang="en-US" altLang="zh-CN" sz="2800" dirty="0"/>
              <a:t>()</a:t>
            </a:r>
            <a:r>
              <a:rPr lang="zh-CN" altLang="en-US" sz="2800" b="1" dirty="0">
                <a:solidFill>
                  <a:srgbClr val="003366"/>
                </a:solidFill>
                <a:latin typeface="Lucida Console" panose="020B0609040504020204" pitchFamily="49" charset="0"/>
              </a:rPr>
              <a:t>這幾個函數介面的實現方法互相獨立</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假設</a:t>
            </a:r>
            <a:endParaRPr lang="en-US" altLang="zh-CN" sz="2800" b="1" dirty="0">
              <a:solidFill>
                <a:srgbClr val="003366"/>
              </a:solidFill>
              <a:latin typeface="Lucida Console" panose="020B0609040504020204" pitchFamily="49" charset="0"/>
            </a:endParaRPr>
          </a:p>
          <a:p>
            <a:pPr lvl="2">
              <a:buSzPct val="75000"/>
              <a:buFont typeface="Wingdings" panose="05000000000000000000" pitchFamily="2" charset="2"/>
              <a:buChar char="§"/>
            </a:pPr>
            <a:r>
              <a:rPr lang="en-US" altLang="zh-CN" sz="2400" dirty="0" err="1"/>
              <a:t>getLoad</a:t>
            </a:r>
            <a:r>
              <a:rPr lang="en-US" altLang="zh-CN" sz="2400" dirty="0"/>
              <a:t>()</a:t>
            </a:r>
            <a:r>
              <a:rPr lang="zh-CN" altLang="en-US" sz="2400" dirty="0"/>
              <a:t>有 </a:t>
            </a:r>
            <a:r>
              <a:rPr lang="en-US" altLang="zh-CN" sz="2400" b="1" dirty="0">
                <a:solidFill>
                  <a:srgbClr val="FF0000"/>
                </a:solidFill>
              </a:rPr>
              <a:t>n</a:t>
            </a:r>
            <a:r>
              <a:rPr lang="en-US" altLang="zh-CN" sz="2400" dirty="0"/>
              <a:t> </a:t>
            </a:r>
            <a:r>
              <a:rPr lang="zh-CN" altLang="en-US" sz="2400" dirty="0"/>
              <a:t>種實現</a:t>
            </a:r>
            <a:endParaRPr lang="en-US" altLang="zh-CN" sz="2400" dirty="0"/>
          </a:p>
          <a:p>
            <a:pPr lvl="2">
              <a:buSzPct val="75000"/>
              <a:buFont typeface="Wingdings" panose="05000000000000000000" pitchFamily="2" charset="2"/>
              <a:buChar char="§"/>
            </a:pPr>
            <a:r>
              <a:rPr lang="en-US" altLang="zh-CN" sz="2400" dirty="0" err="1"/>
              <a:t>getNetworkLatency</a:t>
            </a:r>
            <a:r>
              <a:rPr lang="en-US" altLang="zh-CN" sz="2400" dirty="0"/>
              <a:t>()</a:t>
            </a:r>
            <a:r>
              <a:rPr lang="zh-CN" altLang="en-US" sz="2400" dirty="0"/>
              <a:t>有 </a:t>
            </a:r>
            <a:r>
              <a:rPr lang="en-US" altLang="zh-CN" sz="2400" b="1" dirty="0">
                <a:solidFill>
                  <a:srgbClr val="FF0000"/>
                </a:solidFill>
              </a:rPr>
              <a:t>m</a:t>
            </a:r>
            <a:r>
              <a:rPr lang="en-US" altLang="zh-CN" sz="2400" dirty="0"/>
              <a:t> </a:t>
            </a:r>
            <a:r>
              <a:rPr lang="zh-CN" altLang="en-US" sz="2400" dirty="0"/>
              <a:t>種實現</a:t>
            </a:r>
            <a:endParaRPr lang="en-US" altLang="zh-CN" sz="2400" dirty="0"/>
          </a:p>
          <a:p>
            <a:pPr lvl="2">
              <a:buSzPct val="75000"/>
              <a:buFont typeface="Wingdings" panose="05000000000000000000" pitchFamily="2" charset="2"/>
              <a:buChar char="§"/>
            </a:pPr>
            <a:r>
              <a:rPr lang="en-US" altLang="zh-CN" sz="2400" dirty="0" err="1"/>
              <a:t>getTotalMemory</a:t>
            </a:r>
            <a:r>
              <a:rPr lang="en-US" altLang="zh-CN" sz="2400" dirty="0"/>
              <a:t>()</a:t>
            </a:r>
            <a:r>
              <a:rPr lang="zh-CN" altLang="en-US" sz="2400" dirty="0"/>
              <a:t>與</a:t>
            </a:r>
            <a:r>
              <a:rPr lang="en-US" altLang="zh-CN" sz="2400" dirty="0" err="1"/>
              <a:t>getUsedMemory</a:t>
            </a:r>
            <a:r>
              <a:rPr lang="en-US" altLang="zh-CN" sz="2400" dirty="0"/>
              <a:t>()</a:t>
            </a:r>
            <a:r>
              <a:rPr lang="zh-CN" altLang="en-US" sz="2400" dirty="0"/>
              <a:t>有 </a:t>
            </a:r>
            <a:r>
              <a:rPr lang="en-US" altLang="zh-CN" sz="2400" b="1" dirty="0">
                <a:solidFill>
                  <a:srgbClr val="FF0000"/>
                </a:solidFill>
              </a:rPr>
              <a:t>k</a:t>
            </a:r>
            <a:r>
              <a:rPr lang="en-US" altLang="zh-CN" sz="2400" dirty="0"/>
              <a:t> </a:t>
            </a:r>
            <a:r>
              <a:rPr lang="zh-CN" altLang="en-US" sz="2400" dirty="0"/>
              <a:t>種實現</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使用</a:t>
            </a:r>
            <a:r>
              <a:rPr lang="zh-CN" altLang="pt-PT" sz="2800" b="1" dirty="0">
                <a:solidFill>
                  <a:srgbClr val="003366"/>
                </a:solidFill>
                <a:latin typeface="Lucida Console" panose="020B0609040504020204" pitchFamily="49" charset="0"/>
              </a:rPr>
              <a:t>模板</a:t>
            </a:r>
            <a:r>
              <a:rPr lang="zh-CN" altLang="en-US" sz="2800" b="1" dirty="0">
                <a:solidFill>
                  <a:srgbClr val="003366"/>
                </a:solidFill>
                <a:latin typeface="Lucida Console" panose="020B0609040504020204" pitchFamily="49" charset="0"/>
              </a:rPr>
              <a:t>方法，我們將需要實現 </a:t>
            </a:r>
            <a:r>
              <a:rPr lang="en-US" altLang="zh-CN" sz="2800" b="1" dirty="0">
                <a:solidFill>
                  <a:srgbClr val="FF0000"/>
                </a:solidFill>
                <a:latin typeface="Lucida Console" panose="020B0609040504020204" pitchFamily="49" charset="0"/>
              </a:rPr>
              <a:t>n*m*k </a:t>
            </a:r>
            <a:r>
              <a:rPr lang="zh-CN" altLang="en-US" sz="2800" b="1" dirty="0">
                <a:solidFill>
                  <a:srgbClr val="003366"/>
                </a:solidFill>
                <a:latin typeface="Lucida Console" panose="020B0609040504020204" pitchFamily="49" charset="0"/>
              </a:rPr>
              <a:t>個子類</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這樣充斥大量冗餘的實現方式是不可取的</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19</a:t>
            </a:fld>
            <a:endParaRPr lang="zh-CN" altLang="en-US" dirty="0"/>
          </a:p>
        </p:txBody>
      </p:sp>
      <p:sp>
        <p:nvSpPr>
          <p:cNvPr id="5" name="TextBox 5"/>
          <p:cNvSpPr txBox="1"/>
          <p:nvPr/>
        </p:nvSpPr>
        <p:spPr>
          <a:xfrm>
            <a:off x="2771800" y="260648"/>
            <a:ext cx="3312368" cy="6447919"/>
          </a:xfrm>
          <a:prstGeom prst="rect">
            <a:avLst/>
          </a:prstGeom>
          <a:noFill/>
        </p:spPr>
        <p:txBody>
          <a:bodyPr wrap="square" rtlCol="0">
            <a:spAutoFit/>
          </a:bodyPr>
          <a:lstStyle/>
          <a:p>
            <a:r>
              <a:rPr lang="en-US" altLang="zh-CN" sz="41300" dirty="0">
                <a:solidFill>
                  <a:srgbClr val="FF0000"/>
                </a:solidFill>
                <a:latin typeface="微软雅黑" panose="020B0503020204020204" charset="-122"/>
                <a:ea typeface="微软雅黑" panose="020B0503020204020204" charset="-122"/>
              </a:rPr>
              <a:t>?</a:t>
            </a:r>
            <a:endParaRPr lang="zh-CN" altLang="en-US" sz="160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設計模式</a:t>
            </a:r>
            <a:endParaRPr lang="en-US" dirty="0"/>
          </a:p>
        </p:txBody>
      </p:sp>
      <p:sp>
        <p:nvSpPr>
          <p:cNvPr id="4" name="内容占位符 3"/>
          <p:cNvSpPr>
            <a:spLocks noGrp="1"/>
          </p:cNvSpPr>
          <p:nvPr>
            <p:ph idx="1"/>
          </p:nvPr>
        </p:nvSpPr>
        <p:spPr>
          <a:xfrm>
            <a:off x="521146" y="1488283"/>
            <a:ext cx="8515350" cy="4749029"/>
          </a:xfrm>
        </p:spPr>
        <p:txBody>
          <a:bodyPr/>
          <a:lstStyle/>
          <a:p>
            <a:r>
              <a:rPr lang="zh-CN" altLang="en-US" dirty="0"/>
              <a:t>在日常的開發任務中，採用精心設計的程式架構可以極大方便日常的變動與修改，從而降低維護的代價</a:t>
            </a:r>
          </a:p>
          <a:p>
            <a:r>
              <a:rPr lang="zh-CN" altLang="en-US" dirty="0"/>
              <a:t>設計模式（</a:t>
            </a:r>
            <a:r>
              <a:rPr lang="en-US" altLang="zh-CN" dirty="0"/>
              <a:t>Design Pattern</a:t>
            </a:r>
            <a:r>
              <a:rPr lang="zh-CN" altLang="en-US" dirty="0"/>
              <a:t>）則是在長時間的實踐之中，開發人員總結出的</a:t>
            </a:r>
            <a:r>
              <a:rPr lang="zh-CN" altLang="en-US" dirty="0">
                <a:solidFill>
                  <a:srgbClr val="FF0000"/>
                </a:solidFill>
              </a:rPr>
              <a:t>優秀架構與解決方案</a:t>
            </a:r>
            <a:r>
              <a:rPr lang="zh-CN" altLang="en-US" dirty="0"/>
              <a:t>。經典的設計模式，都是經過相當長的一段時間的試驗和錯誤總結而成的</a:t>
            </a:r>
          </a:p>
          <a:p>
            <a:r>
              <a:rPr lang="zh-CN" altLang="en-US" dirty="0"/>
              <a:t>學習設計模式將有助於</a:t>
            </a:r>
            <a:r>
              <a:rPr lang="zh-CN" altLang="en-US" dirty="0">
                <a:solidFill>
                  <a:srgbClr val="FF0000"/>
                </a:solidFill>
              </a:rPr>
              <a:t>經驗不足的開發人員</a:t>
            </a:r>
            <a:r>
              <a:rPr lang="zh-CN" altLang="en-US" dirty="0"/>
              <a:t>在實際開發中，靈活地運用物件導向特性，並能夠</a:t>
            </a:r>
            <a:r>
              <a:rPr lang="zh-CN" altLang="en-US" dirty="0">
                <a:solidFill>
                  <a:srgbClr val="FF0000"/>
                </a:solidFill>
              </a:rPr>
              <a:t>快速</a:t>
            </a:r>
            <a:r>
              <a:rPr lang="zh-CN" altLang="en-US" dirty="0"/>
              <a:t>構建不同場景下的程式框架，寫出優質代碼</a:t>
            </a:r>
            <a:endParaRPr lang="en-US" altLang="zh-CN" dirty="0"/>
          </a:p>
          <a:p>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2</a:t>
            </a:fld>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微软雅黑" panose="020B0503020204020204" charset="-122"/>
                <a:ea typeface="微软雅黑" panose="020B0503020204020204" charset="-122"/>
                <a:cs typeface="微软雅黑" panose="020B0503020204020204" charset="-122"/>
              </a:rPr>
              <a:t>策略模式</a:t>
            </a:r>
            <a:br>
              <a:rPr lang="zh-CN" altLang="en-US" sz="5400" dirty="0">
                <a:solidFill>
                  <a:srgbClr val="003366"/>
                </a:solidFill>
                <a:latin typeface="微软雅黑" panose="020B0503020204020204" charset="-122"/>
                <a:ea typeface="微软雅黑" panose="020B0503020204020204" charset="-122"/>
                <a:cs typeface="微软雅黑" panose="020B0503020204020204" charset="-122"/>
              </a:rPr>
            </a:br>
            <a:r>
              <a:rPr lang="en-US" altLang="zh-CN" sz="5400" dirty="0">
                <a:solidFill>
                  <a:srgbClr val="003366"/>
                </a:solidFill>
                <a:latin typeface="微软雅黑" panose="020B0503020204020204" charset="-122"/>
                <a:ea typeface="微软雅黑" panose="020B0503020204020204" charset="-122"/>
                <a:cs typeface="微软雅黑" panose="020B0503020204020204" charset="-122"/>
              </a:rPr>
              <a:t>Strategy</a:t>
            </a: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t>20</a:t>
            </a:fld>
            <a:endParaRPr lang="en-US" altLang="zh-CN" sz="1400" dirty="0">
              <a:solidFill>
                <a:schemeClr val="hlink"/>
              </a:solidFill>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r>
              <a:rPr lang="en-US" altLang="zh-CN" dirty="0"/>
              <a:t>Strategy</a:t>
            </a:r>
            <a:r>
              <a:rPr lang="zh-CN" altLang="en-US" dirty="0"/>
              <a:t>）模式</a:t>
            </a:r>
          </a:p>
        </p:txBody>
      </p:sp>
      <p:sp>
        <p:nvSpPr>
          <p:cNvPr id="3" name="内容占位符 2"/>
          <p:cNvSpPr>
            <a:spLocks noGrp="1"/>
          </p:cNvSpPr>
          <p:nvPr>
            <p:ph idx="1"/>
          </p:nvPr>
        </p:nvSpPr>
        <p:spPr/>
        <p:txBody>
          <a:bodyPr/>
          <a:lstStyle/>
          <a:p>
            <a:r>
              <a:rPr lang="zh-CN" altLang="en-US" dirty="0"/>
              <a:t>定義一系列演算法並加以封裝，使得這些演算法可以互相替換</a:t>
            </a: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21</a:t>
            </a:fld>
            <a:endParaRPr lang="zh-CN" altLang="en-US" dirty="0"/>
          </a:p>
        </p:txBody>
      </p:sp>
      <p:pic>
        <p:nvPicPr>
          <p:cNvPr id="5" name="图片 4"/>
          <p:cNvPicPr>
            <a:picLocks noChangeAspect="1"/>
          </p:cNvPicPr>
          <p:nvPr/>
        </p:nvPicPr>
        <p:blipFill>
          <a:blip r:embed="rId2"/>
          <a:stretch>
            <a:fillRect/>
          </a:stretch>
        </p:blipFill>
        <p:spPr>
          <a:xfrm>
            <a:off x="323528" y="2780928"/>
            <a:ext cx="8461546" cy="331236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398" y="-134144"/>
            <a:ext cx="7886700" cy="1325563"/>
          </a:xfrm>
        </p:spPr>
        <p:txBody>
          <a:bodyPr/>
          <a:lstStyle/>
          <a:p>
            <a:r>
              <a:rPr lang="zh-CN" altLang="en-US" dirty="0"/>
              <a:t>具體化到我們的問題</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22</a:t>
            </a:fld>
            <a:endParaRPr lang="zh-CN" altLang="en-US" dirty="0"/>
          </a:p>
        </p:txBody>
      </p:sp>
      <p:sp>
        <p:nvSpPr>
          <p:cNvPr id="6" name="AutoShape 3"/>
          <p:cNvSpPr>
            <a:spLocks noChangeAspect="1" noChangeArrowheads="1" noTextEdit="1"/>
          </p:cNvSpPr>
          <p:nvPr/>
        </p:nvSpPr>
        <p:spPr bwMode="auto">
          <a:xfrm>
            <a:off x="684213" y="1139825"/>
            <a:ext cx="7631112" cy="558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
        <p:nvSpPr>
          <p:cNvPr id="15" name="Rectangle 13"/>
          <p:cNvSpPr>
            <a:spLocks noChangeArrowheads="1"/>
          </p:cNvSpPr>
          <p:nvPr/>
        </p:nvSpPr>
        <p:spPr bwMode="auto">
          <a:xfrm>
            <a:off x="1817688" y="4249738"/>
            <a:ext cx="1019175" cy="246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4"/>
          <p:cNvSpPr>
            <a:spLocks noChangeArrowheads="1"/>
          </p:cNvSpPr>
          <p:nvPr/>
        </p:nvSpPr>
        <p:spPr bwMode="auto">
          <a:xfrm>
            <a:off x="1817688" y="4249738"/>
            <a:ext cx="1019175" cy="2460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Rectangle 15"/>
          <p:cNvSpPr>
            <a:spLocks noChangeArrowheads="1"/>
          </p:cNvSpPr>
          <p:nvPr/>
        </p:nvSpPr>
        <p:spPr bwMode="auto">
          <a:xfrm>
            <a:off x="1817688" y="3713163"/>
            <a:ext cx="10191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6"/>
          <p:cNvSpPr>
            <a:spLocks noChangeArrowheads="1"/>
          </p:cNvSpPr>
          <p:nvPr/>
        </p:nvSpPr>
        <p:spPr bwMode="auto">
          <a:xfrm>
            <a:off x="1817688" y="3713163"/>
            <a:ext cx="10191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17"/>
          <p:cNvSpPr>
            <a:spLocks noChangeArrowheads="1"/>
          </p:cNvSpPr>
          <p:nvPr/>
        </p:nvSpPr>
        <p:spPr bwMode="auto">
          <a:xfrm>
            <a:off x="1873250" y="3741738"/>
            <a:ext cx="2492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&lt;&lt;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2033588" y="3741738"/>
            <a:ext cx="6810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Interface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2627313" y="3741738"/>
            <a:ext cx="2492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2" name="Rectangle 20"/>
          <p:cNvSpPr>
            <a:spLocks noChangeArrowheads="1"/>
          </p:cNvSpPr>
          <p:nvPr/>
        </p:nvSpPr>
        <p:spPr bwMode="auto">
          <a:xfrm>
            <a:off x="1889125" y="3971925"/>
            <a:ext cx="9636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LoadStrategy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2055813" y="4268788"/>
            <a:ext cx="61436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2582863" y="4268788"/>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Rectangle 23"/>
          <p:cNvSpPr>
            <a:spLocks noChangeArrowheads="1"/>
          </p:cNvSpPr>
          <p:nvPr/>
        </p:nvSpPr>
        <p:spPr bwMode="auto">
          <a:xfrm>
            <a:off x="730250" y="5321300"/>
            <a:ext cx="1350962" cy="246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Rectangle 24"/>
          <p:cNvSpPr>
            <a:spLocks noChangeArrowheads="1"/>
          </p:cNvSpPr>
          <p:nvPr/>
        </p:nvSpPr>
        <p:spPr bwMode="auto">
          <a:xfrm>
            <a:off x="730250" y="5321300"/>
            <a:ext cx="1350962" cy="2460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Rectangle 25"/>
          <p:cNvSpPr>
            <a:spLocks noChangeArrowheads="1"/>
          </p:cNvSpPr>
          <p:nvPr/>
        </p:nvSpPr>
        <p:spPr bwMode="auto">
          <a:xfrm>
            <a:off x="730250" y="4973638"/>
            <a:ext cx="1350962" cy="347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6"/>
          <p:cNvSpPr>
            <a:spLocks noChangeArrowheads="1"/>
          </p:cNvSpPr>
          <p:nvPr/>
        </p:nvSpPr>
        <p:spPr bwMode="auto">
          <a:xfrm>
            <a:off x="730250" y="4973638"/>
            <a:ext cx="1350962" cy="3476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Rectangle 27"/>
          <p:cNvSpPr>
            <a:spLocks noChangeArrowheads="1"/>
          </p:cNvSpPr>
          <p:nvPr/>
        </p:nvSpPr>
        <p:spPr bwMode="auto">
          <a:xfrm>
            <a:off x="774700" y="5043488"/>
            <a:ext cx="12684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LoadStrategyImpl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1958975" y="5043488"/>
            <a:ext cx="1682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1133475" y="5340350"/>
            <a:ext cx="61436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1660525" y="5340350"/>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1652588" y="6111875"/>
            <a:ext cx="1350962" cy="246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32"/>
          <p:cNvSpPr>
            <a:spLocks noChangeArrowheads="1"/>
          </p:cNvSpPr>
          <p:nvPr/>
        </p:nvSpPr>
        <p:spPr bwMode="auto">
          <a:xfrm>
            <a:off x="1652588" y="6111875"/>
            <a:ext cx="1350962" cy="2460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33"/>
          <p:cNvSpPr>
            <a:spLocks noChangeArrowheads="1"/>
          </p:cNvSpPr>
          <p:nvPr/>
        </p:nvSpPr>
        <p:spPr bwMode="auto">
          <a:xfrm>
            <a:off x="1652588" y="5765800"/>
            <a:ext cx="1350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34"/>
          <p:cNvSpPr>
            <a:spLocks noChangeArrowheads="1"/>
          </p:cNvSpPr>
          <p:nvPr/>
        </p:nvSpPr>
        <p:spPr bwMode="auto">
          <a:xfrm>
            <a:off x="1652588" y="5765800"/>
            <a:ext cx="1350962" cy="3460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7" name="Rectangle 35"/>
          <p:cNvSpPr>
            <a:spLocks noChangeArrowheads="1"/>
          </p:cNvSpPr>
          <p:nvPr/>
        </p:nvSpPr>
        <p:spPr bwMode="auto">
          <a:xfrm>
            <a:off x="1697038" y="5834063"/>
            <a:ext cx="12684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LoadStrategyImpl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2881313" y="5834063"/>
            <a:ext cx="1682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2</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2055813" y="6130925"/>
            <a:ext cx="61436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2582863" y="6130925"/>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2487613" y="5321300"/>
            <a:ext cx="1350962" cy="246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Rectangle 40"/>
          <p:cNvSpPr>
            <a:spLocks noChangeArrowheads="1"/>
          </p:cNvSpPr>
          <p:nvPr/>
        </p:nvSpPr>
        <p:spPr bwMode="auto">
          <a:xfrm>
            <a:off x="2487613" y="5321300"/>
            <a:ext cx="1350962" cy="2460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3" name="Rectangle 41"/>
          <p:cNvSpPr>
            <a:spLocks noChangeArrowheads="1"/>
          </p:cNvSpPr>
          <p:nvPr/>
        </p:nvSpPr>
        <p:spPr bwMode="auto">
          <a:xfrm>
            <a:off x="2487613" y="4973638"/>
            <a:ext cx="1350962" cy="347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42"/>
          <p:cNvSpPr>
            <a:spLocks noChangeArrowheads="1"/>
          </p:cNvSpPr>
          <p:nvPr/>
        </p:nvSpPr>
        <p:spPr bwMode="auto">
          <a:xfrm>
            <a:off x="2487613" y="4973638"/>
            <a:ext cx="1350962" cy="3476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43"/>
          <p:cNvSpPr>
            <a:spLocks noChangeArrowheads="1"/>
          </p:cNvSpPr>
          <p:nvPr/>
        </p:nvSpPr>
        <p:spPr bwMode="auto">
          <a:xfrm>
            <a:off x="2533650" y="5043488"/>
            <a:ext cx="126682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LoadStrategyImpl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3717925" y="5043488"/>
            <a:ext cx="1682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2892425" y="5340350"/>
            <a:ext cx="6127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8" name="Rectangle 46"/>
          <p:cNvSpPr>
            <a:spLocks noChangeArrowheads="1"/>
          </p:cNvSpPr>
          <p:nvPr/>
        </p:nvSpPr>
        <p:spPr bwMode="auto">
          <a:xfrm>
            <a:off x="3419475" y="5340350"/>
            <a:ext cx="18732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9" name="Freeform 47"/>
          <p:cNvSpPr/>
          <p:nvPr/>
        </p:nvSpPr>
        <p:spPr bwMode="auto">
          <a:xfrm>
            <a:off x="1404938" y="4576763"/>
            <a:ext cx="922337" cy="396875"/>
          </a:xfrm>
          <a:custGeom>
            <a:avLst/>
            <a:gdLst>
              <a:gd name="T0" fmla="*/ 0 w 581"/>
              <a:gd name="T1" fmla="*/ 250 h 250"/>
              <a:gd name="T2" fmla="*/ 0 w 581"/>
              <a:gd name="T3" fmla="*/ 46 h 250"/>
              <a:gd name="T4" fmla="*/ 581 w 581"/>
              <a:gd name="T5" fmla="*/ 46 h 250"/>
              <a:gd name="T6" fmla="*/ 581 w 581"/>
              <a:gd name="T7" fmla="*/ 0 h 250"/>
            </a:gdLst>
            <a:ahLst/>
            <a:cxnLst>
              <a:cxn ang="0">
                <a:pos x="T0" y="T1"/>
              </a:cxn>
              <a:cxn ang="0">
                <a:pos x="T2" y="T3"/>
              </a:cxn>
              <a:cxn ang="0">
                <a:pos x="T4" y="T5"/>
              </a:cxn>
              <a:cxn ang="0">
                <a:pos x="T6" y="T7"/>
              </a:cxn>
            </a:cxnLst>
            <a:rect l="0" t="0" r="r" b="b"/>
            <a:pathLst>
              <a:path w="581" h="250">
                <a:moveTo>
                  <a:pt x="0" y="250"/>
                </a:moveTo>
                <a:lnTo>
                  <a:pt x="0" y="46"/>
                </a:lnTo>
                <a:lnTo>
                  <a:pt x="581" y="46"/>
                </a:lnTo>
                <a:lnTo>
                  <a:pt x="581"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2300288" y="4495800"/>
            <a:ext cx="53975" cy="80963"/>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2327275" y="4576763"/>
            <a:ext cx="836612" cy="396875"/>
          </a:xfrm>
          <a:custGeom>
            <a:avLst/>
            <a:gdLst>
              <a:gd name="T0" fmla="*/ 527 w 527"/>
              <a:gd name="T1" fmla="*/ 250 h 250"/>
              <a:gd name="T2" fmla="*/ 527 w 527"/>
              <a:gd name="T3" fmla="*/ 45 h 250"/>
              <a:gd name="T4" fmla="*/ 0 w 527"/>
              <a:gd name="T5" fmla="*/ 45 h 250"/>
              <a:gd name="T6" fmla="*/ 0 w 527"/>
              <a:gd name="T7" fmla="*/ 0 h 250"/>
            </a:gdLst>
            <a:ahLst/>
            <a:cxnLst>
              <a:cxn ang="0">
                <a:pos x="T0" y="T1"/>
              </a:cxn>
              <a:cxn ang="0">
                <a:pos x="T2" y="T3"/>
              </a:cxn>
              <a:cxn ang="0">
                <a:pos x="T4" y="T5"/>
              </a:cxn>
              <a:cxn ang="0">
                <a:pos x="T6" y="T7"/>
              </a:cxn>
            </a:cxnLst>
            <a:rect l="0" t="0" r="r" b="b"/>
            <a:pathLst>
              <a:path w="527" h="250">
                <a:moveTo>
                  <a:pt x="527" y="250"/>
                </a:moveTo>
                <a:lnTo>
                  <a:pt x="527" y="45"/>
                </a:lnTo>
                <a:lnTo>
                  <a:pt x="0" y="45"/>
                </a:lnTo>
                <a:lnTo>
                  <a:pt x="0"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2300288" y="4495800"/>
            <a:ext cx="53975" cy="80963"/>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Line 51"/>
          <p:cNvSpPr>
            <a:spLocks noChangeShapeType="1"/>
          </p:cNvSpPr>
          <p:nvPr/>
        </p:nvSpPr>
        <p:spPr bwMode="auto">
          <a:xfrm flipV="1">
            <a:off x="2327275" y="4576763"/>
            <a:ext cx="0" cy="1189038"/>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2300288" y="4495800"/>
            <a:ext cx="53975" cy="80963"/>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Rectangle 53"/>
          <p:cNvSpPr>
            <a:spLocks noChangeArrowheads="1"/>
          </p:cNvSpPr>
          <p:nvPr/>
        </p:nvSpPr>
        <p:spPr bwMode="auto">
          <a:xfrm>
            <a:off x="5583238" y="4267200"/>
            <a:ext cx="1249362" cy="439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54"/>
          <p:cNvSpPr>
            <a:spLocks noChangeArrowheads="1"/>
          </p:cNvSpPr>
          <p:nvPr/>
        </p:nvSpPr>
        <p:spPr bwMode="auto">
          <a:xfrm>
            <a:off x="5583238" y="4267200"/>
            <a:ext cx="1249362" cy="439738"/>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Rectangle 55"/>
          <p:cNvSpPr>
            <a:spLocks noChangeArrowheads="1"/>
          </p:cNvSpPr>
          <p:nvPr/>
        </p:nvSpPr>
        <p:spPr bwMode="auto">
          <a:xfrm>
            <a:off x="5583238" y="3730625"/>
            <a:ext cx="1249362"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56"/>
          <p:cNvSpPr>
            <a:spLocks noChangeArrowheads="1"/>
          </p:cNvSpPr>
          <p:nvPr/>
        </p:nvSpPr>
        <p:spPr bwMode="auto">
          <a:xfrm>
            <a:off x="5583238" y="3730625"/>
            <a:ext cx="1249362"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Rectangle 57"/>
          <p:cNvSpPr>
            <a:spLocks noChangeArrowheads="1"/>
          </p:cNvSpPr>
          <p:nvPr/>
        </p:nvSpPr>
        <p:spPr bwMode="auto">
          <a:xfrm>
            <a:off x="5753100" y="3759200"/>
            <a:ext cx="2492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&lt;&lt;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5915025" y="3759200"/>
            <a:ext cx="6810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Interface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6507163" y="3759200"/>
            <a:ext cx="2492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5643563" y="3989388"/>
            <a:ext cx="12192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3" name="Rectangle 61"/>
          <p:cNvSpPr>
            <a:spLocks noChangeArrowheads="1"/>
          </p:cNvSpPr>
          <p:nvPr/>
        </p:nvSpPr>
        <p:spPr bwMode="auto">
          <a:xfrm>
            <a:off x="5927725" y="4287838"/>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4" name="Rectangle 62"/>
          <p:cNvSpPr>
            <a:spLocks noChangeArrowheads="1"/>
          </p:cNvSpPr>
          <p:nvPr/>
        </p:nvSpPr>
        <p:spPr bwMode="auto">
          <a:xfrm>
            <a:off x="6472238" y="4287838"/>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Rectangle 63"/>
          <p:cNvSpPr>
            <a:spLocks noChangeArrowheads="1"/>
          </p:cNvSpPr>
          <p:nvPr/>
        </p:nvSpPr>
        <p:spPr bwMode="auto">
          <a:xfrm>
            <a:off x="5927725" y="4479925"/>
            <a:ext cx="6350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6" name="Rectangle 64"/>
          <p:cNvSpPr>
            <a:spLocks noChangeArrowheads="1"/>
          </p:cNvSpPr>
          <p:nvPr/>
        </p:nvSpPr>
        <p:spPr bwMode="auto">
          <a:xfrm>
            <a:off x="6472238" y="4479925"/>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7" name="Rectangle 65"/>
          <p:cNvSpPr>
            <a:spLocks noChangeArrowheads="1"/>
          </p:cNvSpPr>
          <p:nvPr/>
        </p:nvSpPr>
        <p:spPr bwMode="auto">
          <a:xfrm>
            <a:off x="6373813" y="5332413"/>
            <a:ext cx="1604962" cy="439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66"/>
          <p:cNvSpPr>
            <a:spLocks noChangeArrowheads="1"/>
          </p:cNvSpPr>
          <p:nvPr/>
        </p:nvSpPr>
        <p:spPr bwMode="auto">
          <a:xfrm>
            <a:off x="6373813" y="5332413"/>
            <a:ext cx="1604962" cy="439738"/>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9" name="Rectangle 67"/>
          <p:cNvSpPr>
            <a:spLocks noChangeArrowheads="1"/>
          </p:cNvSpPr>
          <p:nvPr/>
        </p:nvSpPr>
        <p:spPr bwMode="auto">
          <a:xfrm>
            <a:off x="6373813" y="4984750"/>
            <a:ext cx="1604962" cy="347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68"/>
          <p:cNvSpPr>
            <a:spLocks noChangeArrowheads="1"/>
          </p:cNvSpPr>
          <p:nvPr/>
        </p:nvSpPr>
        <p:spPr bwMode="auto">
          <a:xfrm>
            <a:off x="6373813" y="4984750"/>
            <a:ext cx="1604962" cy="3476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1" name="Rectangle 69"/>
          <p:cNvSpPr>
            <a:spLocks noChangeArrowheads="1"/>
          </p:cNvSpPr>
          <p:nvPr/>
        </p:nvSpPr>
        <p:spPr bwMode="auto">
          <a:xfrm>
            <a:off x="6419850" y="5054600"/>
            <a:ext cx="15224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MemoryStrategyImpl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2" name="Rectangle 70"/>
          <p:cNvSpPr>
            <a:spLocks noChangeArrowheads="1"/>
          </p:cNvSpPr>
          <p:nvPr/>
        </p:nvSpPr>
        <p:spPr bwMode="auto">
          <a:xfrm>
            <a:off x="7856538" y="5054600"/>
            <a:ext cx="16986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3" name="Rectangle 71"/>
          <p:cNvSpPr>
            <a:spLocks noChangeArrowheads="1"/>
          </p:cNvSpPr>
          <p:nvPr/>
        </p:nvSpPr>
        <p:spPr bwMode="auto">
          <a:xfrm>
            <a:off x="6896100" y="5351463"/>
            <a:ext cx="6334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4" name="Rectangle 72"/>
          <p:cNvSpPr>
            <a:spLocks noChangeArrowheads="1"/>
          </p:cNvSpPr>
          <p:nvPr/>
        </p:nvSpPr>
        <p:spPr bwMode="auto">
          <a:xfrm>
            <a:off x="7440613" y="5351463"/>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5" name="Rectangle 73"/>
          <p:cNvSpPr>
            <a:spLocks noChangeArrowheads="1"/>
          </p:cNvSpPr>
          <p:nvPr/>
        </p:nvSpPr>
        <p:spPr bwMode="auto">
          <a:xfrm>
            <a:off x="6896100" y="5545138"/>
            <a:ext cx="6350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6" name="Rectangle 74"/>
          <p:cNvSpPr>
            <a:spLocks noChangeArrowheads="1"/>
          </p:cNvSpPr>
          <p:nvPr/>
        </p:nvSpPr>
        <p:spPr bwMode="auto">
          <a:xfrm>
            <a:off x="7440613" y="5545138"/>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7" name="Rectangle 75"/>
          <p:cNvSpPr>
            <a:spLocks noChangeArrowheads="1"/>
          </p:cNvSpPr>
          <p:nvPr/>
        </p:nvSpPr>
        <p:spPr bwMode="auto">
          <a:xfrm>
            <a:off x="4437063" y="5332413"/>
            <a:ext cx="1604962" cy="439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76"/>
          <p:cNvSpPr>
            <a:spLocks noChangeArrowheads="1"/>
          </p:cNvSpPr>
          <p:nvPr/>
        </p:nvSpPr>
        <p:spPr bwMode="auto">
          <a:xfrm>
            <a:off x="4437063" y="5332413"/>
            <a:ext cx="1604962" cy="439738"/>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9" name="Rectangle 77"/>
          <p:cNvSpPr>
            <a:spLocks noChangeArrowheads="1"/>
          </p:cNvSpPr>
          <p:nvPr/>
        </p:nvSpPr>
        <p:spPr bwMode="auto">
          <a:xfrm>
            <a:off x="4437063" y="4984750"/>
            <a:ext cx="1604962" cy="347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78"/>
          <p:cNvSpPr>
            <a:spLocks noChangeArrowheads="1"/>
          </p:cNvSpPr>
          <p:nvPr/>
        </p:nvSpPr>
        <p:spPr bwMode="auto">
          <a:xfrm>
            <a:off x="4437063" y="4984750"/>
            <a:ext cx="1604962" cy="3476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Rectangle 79"/>
          <p:cNvSpPr>
            <a:spLocks noChangeArrowheads="1"/>
          </p:cNvSpPr>
          <p:nvPr/>
        </p:nvSpPr>
        <p:spPr bwMode="auto">
          <a:xfrm>
            <a:off x="4483100" y="5054600"/>
            <a:ext cx="15240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MemoryStrategyImpl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2" name="Rectangle 80"/>
          <p:cNvSpPr>
            <a:spLocks noChangeArrowheads="1"/>
          </p:cNvSpPr>
          <p:nvPr/>
        </p:nvSpPr>
        <p:spPr bwMode="auto">
          <a:xfrm>
            <a:off x="5921375" y="5054600"/>
            <a:ext cx="1682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3" name="Rectangle 81"/>
          <p:cNvSpPr>
            <a:spLocks noChangeArrowheads="1"/>
          </p:cNvSpPr>
          <p:nvPr/>
        </p:nvSpPr>
        <p:spPr bwMode="auto">
          <a:xfrm>
            <a:off x="4959350" y="5351463"/>
            <a:ext cx="6350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4" name="Rectangle 82"/>
          <p:cNvSpPr>
            <a:spLocks noChangeArrowheads="1"/>
          </p:cNvSpPr>
          <p:nvPr/>
        </p:nvSpPr>
        <p:spPr bwMode="auto">
          <a:xfrm>
            <a:off x="5503863" y="5351463"/>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5" name="Rectangle 83"/>
          <p:cNvSpPr>
            <a:spLocks noChangeArrowheads="1"/>
          </p:cNvSpPr>
          <p:nvPr/>
        </p:nvSpPr>
        <p:spPr bwMode="auto">
          <a:xfrm>
            <a:off x="4960938" y="5545138"/>
            <a:ext cx="6334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6" name="Rectangle 84"/>
          <p:cNvSpPr>
            <a:spLocks noChangeArrowheads="1"/>
          </p:cNvSpPr>
          <p:nvPr/>
        </p:nvSpPr>
        <p:spPr bwMode="auto">
          <a:xfrm>
            <a:off x="5503863" y="5545138"/>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7" name="Rectangle 85"/>
          <p:cNvSpPr>
            <a:spLocks noChangeArrowheads="1"/>
          </p:cNvSpPr>
          <p:nvPr/>
        </p:nvSpPr>
        <p:spPr bwMode="auto">
          <a:xfrm>
            <a:off x="5405438" y="6199188"/>
            <a:ext cx="1604962" cy="439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Rectangle 86"/>
          <p:cNvSpPr>
            <a:spLocks noChangeArrowheads="1"/>
          </p:cNvSpPr>
          <p:nvPr/>
        </p:nvSpPr>
        <p:spPr bwMode="auto">
          <a:xfrm>
            <a:off x="5405438" y="6199188"/>
            <a:ext cx="1604962" cy="439738"/>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9" name="Rectangle 87"/>
          <p:cNvSpPr>
            <a:spLocks noChangeArrowheads="1"/>
          </p:cNvSpPr>
          <p:nvPr/>
        </p:nvSpPr>
        <p:spPr bwMode="auto">
          <a:xfrm>
            <a:off x="5405438" y="5853113"/>
            <a:ext cx="1604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Rectangle 88"/>
          <p:cNvSpPr>
            <a:spLocks noChangeArrowheads="1"/>
          </p:cNvSpPr>
          <p:nvPr/>
        </p:nvSpPr>
        <p:spPr bwMode="auto">
          <a:xfrm>
            <a:off x="5405438" y="5853113"/>
            <a:ext cx="1604962" cy="3460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1" name="Rectangle 89"/>
          <p:cNvSpPr>
            <a:spLocks noChangeArrowheads="1"/>
          </p:cNvSpPr>
          <p:nvPr/>
        </p:nvSpPr>
        <p:spPr bwMode="auto">
          <a:xfrm>
            <a:off x="5451475" y="5921375"/>
            <a:ext cx="15240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MemoryStrategyImpl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2" name="Rectangle 90"/>
          <p:cNvSpPr>
            <a:spLocks noChangeArrowheads="1"/>
          </p:cNvSpPr>
          <p:nvPr/>
        </p:nvSpPr>
        <p:spPr bwMode="auto">
          <a:xfrm>
            <a:off x="6888163" y="5921375"/>
            <a:ext cx="16986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2</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3" name="Rectangle 91"/>
          <p:cNvSpPr>
            <a:spLocks noChangeArrowheads="1"/>
          </p:cNvSpPr>
          <p:nvPr/>
        </p:nvSpPr>
        <p:spPr bwMode="auto">
          <a:xfrm>
            <a:off x="5927725" y="6218238"/>
            <a:ext cx="6350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4" name="Rectangle 92"/>
          <p:cNvSpPr>
            <a:spLocks noChangeArrowheads="1"/>
          </p:cNvSpPr>
          <p:nvPr/>
        </p:nvSpPr>
        <p:spPr bwMode="auto">
          <a:xfrm>
            <a:off x="6472238" y="6218238"/>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5" name="Rectangle 93"/>
          <p:cNvSpPr>
            <a:spLocks noChangeArrowheads="1"/>
          </p:cNvSpPr>
          <p:nvPr/>
        </p:nvSpPr>
        <p:spPr bwMode="auto">
          <a:xfrm>
            <a:off x="5927725" y="6415088"/>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6" name="Rectangle 94"/>
          <p:cNvSpPr>
            <a:spLocks noChangeArrowheads="1"/>
          </p:cNvSpPr>
          <p:nvPr/>
        </p:nvSpPr>
        <p:spPr bwMode="auto">
          <a:xfrm>
            <a:off x="6472238" y="6415088"/>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7" name="Line 95"/>
          <p:cNvSpPr>
            <a:spLocks noChangeShapeType="1"/>
          </p:cNvSpPr>
          <p:nvPr/>
        </p:nvSpPr>
        <p:spPr bwMode="auto">
          <a:xfrm flipV="1">
            <a:off x="6207125" y="4787900"/>
            <a:ext cx="0" cy="1065213"/>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6180138" y="4706938"/>
            <a:ext cx="55562" cy="80963"/>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5240338" y="4787900"/>
            <a:ext cx="966787" cy="196850"/>
          </a:xfrm>
          <a:custGeom>
            <a:avLst/>
            <a:gdLst>
              <a:gd name="T0" fmla="*/ 0 w 609"/>
              <a:gd name="T1" fmla="*/ 124 h 124"/>
              <a:gd name="T2" fmla="*/ 0 w 609"/>
              <a:gd name="T3" fmla="*/ 22 h 124"/>
              <a:gd name="T4" fmla="*/ 609 w 609"/>
              <a:gd name="T5" fmla="*/ 22 h 124"/>
              <a:gd name="T6" fmla="*/ 609 w 609"/>
              <a:gd name="T7" fmla="*/ 0 h 124"/>
            </a:gdLst>
            <a:ahLst/>
            <a:cxnLst>
              <a:cxn ang="0">
                <a:pos x="T0" y="T1"/>
              </a:cxn>
              <a:cxn ang="0">
                <a:pos x="T2" y="T3"/>
              </a:cxn>
              <a:cxn ang="0">
                <a:pos x="T4" y="T5"/>
              </a:cxn>
              <a:cxn ang="0">
                <a:pos x="T6" y="T7"/>
              </a:cxn>
            </a:cxnLst>
            <a:rect l="0" t="0" r="r" b="b"/>
            <a:pathLst>
              <a:path w="609" h="124">
                <a:moveTo>
                  <a:pt x="0" y="124"/>
                </a:moveTo>
                <a:lnTo>
                  <a:pt x="0" y="22"/>
                </a:lnTo>
                <a:lnTo>
                  <a:pt x="609" y="22"/>
                </a:lnTo>
                <a:lnTo>
                  <a:pt x="609"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6180138" y="4706938"/>
            <a:ext cx="55562" cy="80963"/>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6207125" y="4787900"/>
            <a:ext cx="968375" cy="196850"/>
          </a:xfrm>
          <a:custGeom>
            <a:avLst/>
            <a:gdLst>
              <a:gd name="T0" fmla="*/ 610 w 610"/>
              <a:gd name="T1" fmla="*/ 124 h 124"/>
              <a:gd name="T2" fmla="*/ 610 w 610"/>
              <a:gd name="T3" fmla="*/ 22 h 124"/>
              <a:gd name="T4" fmla="*/ 0 w 610"/>
              <a:gd name="T5" fmla="*/ 22 h 124"/>
              <a:gd name="T6" fmla="*/ 0 w 610"/>
              <a:gd name="T7" fmla="*/ 0 h 124"/>
            </a:gdLst>
            <a:ahLst/>
            <a:cxnLst>
              <a:cxn ang="0">
                <a:pos x="T0" y="T1"/>
              </a:cxn>
              <a:cxn ang="0">
                <a:pos x="T2" y="T3"/>
              </a:cxn>
              <a:cxn ang="0">
                <a:pos x="T4" y="T5"/>
              </a:cxn>
              <a:cxn ang="0">
                <a:pos x="T6" y="T7"/>
              </a:cxn>
            </a:cxnLst>
            <a:rect l="0" t="0" r="r" b="b"/>
            <a:pathLst>
              <a:path w="610" h="124">
                <a:moveTo>
                  <a:pt x="610" y="124"/>
                </a:moveTo>
                <a:lnTo>
                  <a:pt x="610" y="22"/>
                </a:lnTo>
                <a:lnTo>
                  <a:pt x="0" y="22"/>
                </a:lnTo>
                <a:lnTo>
                  <a:pt x="0"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6180138" y="4706938"/>
            <a:ext cx="55562" cy="80963"/>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3" name="Rectangle 101"/>
          <p:cNvSpPr>
            <a:spLocks noChangeArrowheads="1"/>
          </p:cNvSpPr>
          <p:nvPr/>
        </p:nvSpPr>
        <p:spPr bwMode="auto">
          <a:xfrm>
            <a:off x="3673475" y="6418263"/>
            <a:ext cx="1120775" cy="246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Rectangle 102"/>
          <p:cNvSpPr>
            <a:spLocks noChangeArrowheads="1"/>
          </p:cNvSpPr>
          <p:nvPr/>
        </p:nvSpPr>
        <p:spPr bwMode="auto">
          <a:xfrm>
            <a:off x="3673475" y="6418263"/>
            <a:ext cx="1120775" cy="2460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5" name="Rectangle 103"/>
          <p:cNvSpPr>
            <a:spLocks noChangeArrowheads="1"/>
          </p:cNvSpPr>
          <p:nvPr/>
        </p:nvSpPr>
        <p:spPr bwMode="auto">
          <a:xfrm>
            <a:off x="3673475" y="5881688"/>
            <a:ext cx="11207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6" name="Rectangle 104"/>
          <p:cNvSpPr>
            <a:spLocks noChangeArrowheads="1"/>
          </p:cNvSpPr>
          <p:nvPr/>
        </p:nvSpPr>
        <p:spPr bwMode="auto">
          <a:xfrm>
            <a:off x="3673475" y="5881688"/>
            <a:ext cx="11207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7" name="Rectangle 105"/>
          <p:cNvSpPr>
            <a:spLocks noChangeArrowheads="1"/>
          </p:cNvSpPr>
          <p:nvPr/>
        </p:nvSpPr>
        <p:spPr bwMode="auto">
          <a:xfrm>
            <a:off x="3778250" y="5910263"/>
            <a:ext cx="25082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&lt;&lt;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8" name="Rectangle 106"/>
          <p:cNvSpPr>
            <a:spLocks noChangeArrowheads="1"/>
          </p:cNvSpPr>
          <p:nvPr/>
        </p:nvSpPr>
        <p:spPr bwMode="auto">
          <a:xfrm>
            <a:off x="3940175" y="5910263"/>
            <a:ext cx="6810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Interface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9" name="Rectangle 107"/>
          <p:cNvSpPr>
            <a:spLocks noChangeArrowheads="1"/>
          </p:cNvSpPr>
          <p:nvPr/>
        </p:nvSpPr>
        <p:spPr bwMode="auto">
          <a:xfrm>
            <a:off x="4532313" y="5910263"/>
            <a:ext cx="2492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0" name="Rectangle 108"/>
          <p:cNvSpPr>
            <a:spLocks noChangeArrowheads="1"/>
          </p:cNvSpPr>
          <p:nvPr/>
        </p:nvSpPr>
        <p:spPr bwMode="auto">
          <a:xfrm>
            <a:off x="3735388" y="6140450"/>
            <a:ext cx="10858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Latencytrategy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1" name="Rectangle 109"/>
          <p:cNvSpPr>
            <a:spLocks noChangeArrowheads="1"/>
          </p:cNvSpPr>
          <p:nvPr/>
        </p:nvSpPr>
        <p:spPr bwMode="auto">
          <a:xfrm>
            <a:off x="3867150" y="6437313"/>
            <a:ext cx="8080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2" name="Rectangle 110"/>
          <p:cNvSpPr>
            <a:spLocks noChangeArrowheads="1"/>
          </p:cNvSpPr>
          <p:nvPr/>
        </p:nvSpPr>
        <p:spPr bwMode="auto">
          <a:xfrm>
            <a:off x="4584700" y="6437313"/>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3" name="Rectangle 111"/>
          <p:cNvSpPr>
            <a:spLocks noChangeArrowheads="1"/>
          </p:cNvSpPr>
          <p:nvPr/>
        </p:nvSpPr>
        <p:spPr bwMode="auto">
          <a:xfrm>
            <a:off x="3405188" y="1497013"/>
            <a:ext cx="1655762" cy="1825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4" name="Rectangle 112"/>
          <p:cNvSpPr>
            <a:spLocks noChangeArrowheads="1"/>
          </p:cNvSpPr>
          <p:nvPr/>
        </p:nvSpPr>
        <p:spPr bwMode="auto">
          <a:xfrm>
            <a:off x="3405188" y="1497014"/>
            <a:ext cx="1655762" cy="168592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5" name="Rectangle 113"/>
          <p:cNvSpPr>
            <a:spLocks noChangeArrowheads="1"/>
          </p:cNvSpPr>
          <p:nvPr/>
        </p:nvSpPr>
        <p:spPr bwMode="auto">
          <a:xfrm>
            <a:off x="3405188" y="1149350"/>
            <a:ext cx="1655762" cy="347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6" name="Rectangle 114"/>
          <p:cNvSpPr>
            <a:spLocks noChangeArrowheads="1"/>
          </p:cNvSpPr>
          <p:nvPr/>
        </p:nvSpPr>
        <p:spPr bwMode="auto">
          <a:xfrm>
            <a:off x="3405188" y="1149350"/>
            <a:ext cx="1655762" cy="3476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Rectangle 115"/>
          <p:cNvSpPr>
            <a:spLocks noChangeArrowheads="1"/>
          </p:cNvSpPr>
          <p:nvPr/>
        </p:nvSpPr>
        <p:spPr bwMode="auto">
          <a:xfrm>
            <a:off x="3965575" y="1222375"/>
            <a:ext cx="6334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Monitor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8" name="Rectangle 116"/>
          <p:cNvSpPr>
            <a:spLocks noChangeArrowheads="1"/>
          </p:cNvSpPr>
          <p:nvPr/>
        </p:nvSpPr>
        <p:spPr bwMode="auto">
          <a:xfrm>
            <a:off x="3962400" y="1516063"/>
            <a:ext cx="6127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9" name="Rectangle 117"/>
          <p:cNvSpPr>
            <a:spLocks noChangeArrowheads="1"/>
          </p:cNvSpPr>
          <p:nvPr/>
        </p:nvSpPr>
        <p:spPr bwMode="auto">
          <a:xfrm>
            <a:off x="4489450" y="1516063"/>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0" name="Rectangle 118"/>
          <p:cNvSpPr>
            <a:spLocks noChangeArrowheads="1"/>
          </p:cNvSpPr>
          <p:nvPr/>
        </p:nvSpPr>
        <p:spPr bwMode="auto">
          <a:xfrm>
            <a:off x="3671888" y="1712913"/>
            <a:ext cx="11938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1" name="Rectangle 119"/>
          <p:cNvSpPr>
            <a:spLocks noChangeArrowheads="1"/>
          </p:cNvSpPr>
          <p:nvPr/>
        </p:nvSpPr>
        <p:spPr bwMode="auto">
          <a:xfrm>
            <a:off x="4778375" y="1712913"/>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2" name="Rectangle 120"/>
          <p:cNvSpPr>
            <a:spLocks noChangeArrowheads="1"/>
          </p:cNvSpPr>
          <p:nvPr/>
        </p:nvSpPr>
        <p:spPr bwMode="auto">
          <a:xfrm>
            <a:off x="3671888" y="1905000"/>
            <a:ext cx="1193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3" name="Rectangle 121"/>
          <p:cNvSpPr>
            <a:spLocks noChangeArrowheads="1"/>
          </p:cNvSpPr>
          <p:nvPr/>
        </p:nvSpPr>
        <p:spPr bwMode="auto">
          <a:xfrm>
            <a:off x="4778375" y="1905000"/>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4" name="Rectangle 122"/>
          <p:cNvSpPr>
            <a:spLocks noChangeArrowheads="1"/>
          </p:cNvSpPr>
          <p:nvPr/>
        </p:nvSpPr>
        <p:spPr bwMode="auto">
          <a:xfrm>
            <a:off x="3581400" y="2098675"/>
            <a:ext cx="13747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getNetworkLatency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5" name="Rectangle 123"/>
          <p:cNvSpPr>
            <a:spLocks noChangeArrowheads="1"/>
          </p:cNvSpPr>
          <p:nvPr/>
        </p:nvSpPr>
        <p:spPr bwMode="auto">
          <a:xfrm>
            <a:off x="4868863" y="2098675"/>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6" name="Rectangle 124"/>
          <p:cNvSpPr>
            <a:spLocks noChangeArrowheads="1"/>
          </p:cNvSpPr>
          <p:nvPr/>
        </p:nvSpPr>
        <p:spPr bwMode="auto">
          <a:xfrm>
            <a:off x="4051300" y="2293938"/>
            <a:ext cx="4381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show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7" name="Rectangle 125"/>
          <p:cNvSpPr>
            <a:spLocks noChangeArrowheads="1"/>
          </p:cNvSpPr>
          <p:nvPr/>
        </p:nvSpPr>
        <p:spPr bwMode="auto">
          <a:xfrm>
            <a:off x="4400550" y="2293938"/>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8" name="Freeform 126"/>
          <p:cNvSpPr>
            <a:spLocks noEditPoints="1"/>
          </p:cNvSpPr>
          <p:nvPr/>
        </p:nvSpPr>
        <p:spPr bwMode="auto">
          <a:xfrm>
            <a:off x="3430588" y="2503488"/>
            <a:ext cx="1604962" cy="7938"/>
          </a:xfrm>
          <a:custGeom>
            <a:avLst/>
            <a:gdLst>
              <a:gd name="T0" fmla="*/ 21 w 1011"/>
              <a:gd name="T1" fmla="*/ 0 h 5"/>
              <a:gd name="T2" fmla="*/ 26 w 1011"/>
              <a:gd name="T3" fmla="*/ 5 h 5"/>
              <a:gd name="T4" fmla="*/ 51 w 1011"/>
              <a:gd name="T5" fmla="*/ 0 h 5"/>
              <a:gd name="T6" fmla="*/ 72 w 1011"/>
              <a:gd name="T7" fmla="*/ 5 h 5"/>
              <a:gd name="T8" fmla="*/ 77 w 1011"/>
              <a:gd name="T9" fmla="*/ 0 h 5"/>
              <a:gd name="T10" fmla="*/ 111 w 1011"/>
              <a:gd name="T11" fmla="*/ 0 h 5"/>
              <a:gd name="T12" fmla="*/ 115 w 1011"/>
              <a:gd name="T13" fmla="*/ 5 h 5"/>
              <a:gd name="T14" fmla="*/ 140 w 1011"/>
              <a:gd name="T15" fmla="*/ 0 h 5"/>
              <a:gd name="T16" fmla="*/ 162 w 1011"/>
              <a:gd name="T17" fmla="*/ 5 h 5"/>
              <a:gd name="T18" fmla="*/ 166 w 1011"/>
              <a:gd name="T19" fmla="*/ 0 h 5"/>
              <a:gd name="T20" fmla="*/ 200 w 1011"/>
              <a:gd name="T21" fmla="*/ 0 h 5"/>
              <a:gd name="T22" fmla="*/ 204 w 1011"/>
              <a:gd name="T23" fmla="*/ 5 h 5"/>
              <a:gd name="T24" fmla="*/ 230 w 1011"/>
              <a:gd name="T25" fmla="*/ 0 h 5"/>
              <a:gd name="T26" fmla="*/ 251 w 1011"/>
              <a:gd name="T27" fmla="*/ 5 h 5"/>
              <a:gd name="T28" fmla="*/ 255 w 1011"/>
              <a:gd name="T29" fmla="*/ 0 h 5"/>
              <a:gd name="T30" fmla="*/ 289 w 1011"/>
              <a:gd name="T31" fmla="*/ 0 h 5"/>
              <a:gd name="T32" fmla="*/ 293 w 1011"/>
              <a:gd name="T33" fmla="*/ 5 h 5"/>
              <a:gd name="T34" fmla="*/ 319 w 1011"/>
              <a:gd name="T35" fmla="*/ 0 h 5"/>
              <a:gd name="T36" fmla="*/ 340 w 1011"/>
              <a:gd name="T37" fmla="*/ 5 h 5"/>
              <a:gd name="T38" fmla="*/ 344 w 1011"/>
              <a:gd name="T39" fmla="*/ 0 h 5"/>
              <a:gd name="T40" fmla="*/ 378 w 1011"/>
              <a:gd name="T41" fmla="*/ 0 h 5"/>
              <a:gd name="T42" fmla="*/ 383 w 1011"/>
              <a:gd name="T43" fmla="*/ 5 h 5"/>
              <a:gd name="T44" fmla="*/ 408 w 1011"/>
              <a:gd name="T45" fmla="*/ 0 h 5"/>
              <a:gd name="T46" fmla="*/ 429 w 1011"/>
              <a:gd name="T47" fmla="*/ 5 h 5"/>
              <a:gd name="T48" fmla="*/ 434 w 1011"/>
              <a:gd name="T49" fmla="*/ 0 h 5"/>
              <a:gd name="T50" fmla="*/ 468 w 1011"/>
              <a:gd name="T51" fmla="*/ 0 h 5"/>
              <a:gd name="T52" fmla="*/ 472 w 1011"/>
              <a:gd name="T53" fmla="*/ 5 h 5"/>
              <a:gd name="T54" fmla="*/ 498 w 1011"/>
              <a:gd name="T55" fmla="*/ 0 h 5"/>
              <a:gd name="T56" fmla="*/ 519 w 1011"/>
              <a:gd name="T57" fmla="*/ 5 h 5"/>
              <a:gd name="T58" fmla="*/ 523 w 1011"/>
              <a:gd name="T59" fmla="*/ 0 h 5"/>
              <a:gd name="T60" fmla="*/ 557 w 1011"/>
              <a:gd name="T61" fmla="*/ 0 h 5"/>
              <a:gd name="T62" fmla="*/ 561 w 1011"/>
              <a:gd name="T63" fmla="*/ 5 h 5"/>
              <a:gd name="T64" fmla="*/ 587 w 1011"/>
              <a:gd name="T65" fmla="*/ 0 h 5"/>
              <a:gd name="T66" fmla="*/ 608 w 1011"/>
              <a:gd name="T67" fmla="*/ 5 h 5"/>
              <a:gd name="T68" fmla="*/ 612 w 1011"/>
              <a:gd name="T69" fmla="*/ 0 h 5"/>
              <a:gd name="T70" fmla="*/ 646 w 1011"/>
              <a:gd name="T71" fmla="*/ 0 h 5"/>
              <a:gd name="T72" fmla="*/ 650 w 1011"/>
              <a:gd name="T73" fmla="*/ 5 h 5"/>
              <a:gd name="T74" fmla="*/ 676 w 1011"/>
              <a:gd name="T75" fmla="*/ 0 h 5"/>
              <a:gd name="T76" fmla="*/ 697 w 1011"/>
              <a:gd name="T77" fmla="*/ 5 h 5"/>
              <a:gd name="T78" fmla="*/ 701 w 1011"/>
              <a:gd name="T79" fmla="*/ 0 h 5"/>
              <a:gd name="T80" fmla="*/ 735 w 1011"/>
              <a:gd name="T81" fmla="*/ 0 h 5"/>
              <a:gd name="T82" fmla="*/ 740 w 1011"/>
              <a:gd name="T83" fmla="*/ 5 h 5"/>
              <a:gd name="T84" fmla="*/ 765 w 1011"/>
              <a:gd name="T85" fmla="*/ 0 h 5"/>
              <a:gd name="T86" fmla="*/ 787 w 1011"/>
              <a:gd name="T87" fmla="*/ 5 h 5"/>
              <a:gd name="T88" fmla="*/ 791 w 1011"/>
              <a:gd name="T89" fmla="*/ 0 h 5"/>
              <a:gd name="T90" fmla="*/ 825 w 1011"/>
              <a:gd name="T91" fmla="*/ 0 h 5"/>
              <a:gd name="T92" fmla="*/ 829 w 1011"/>
              <a:gd name="T93" fmla="*/ 5 h 5"/>
              <a:gd name="T94" fmla="*/ 854 w 1011"/>
              <a:gd name="T95" fmla="*/ 0 h 5"/>
              <a:gd name="T96" fmla="*/ 876 w 1011"/>
              <a:gd name="T97" fmla="*/ 5 h 5"/>
              <a:gd name="T98" fmla="*/ 880 w 1011"/>
              <a:gd name="T99" fmla="*/ 0 h 5"/>
              <a:gd name="T100" fmla="*/ 914 w 1011"/>
              <a:gd name="T101" fmla="*/ 0 h 5"/>
              <a:gd name="T102" fmla="*/ 918 w 1011"/>
              <a:gd name="T103" fmla="*/ 5 h 5"/>
              <a:gd name="T104" fmla="*/ 944 w 1011"/>
              <a:gd name="T105" fmla="*/ 0 h 5"/>
              <a:gd name="T106" fmla="*/ 965 w 1011"/>
              <a:gd name="T107" fmla="*/ 5 h 5"/>
              <a:gd name="T108" fmla="*/ 969 w 1011"/>
              <a:gd name="T109" fmla="*/ 0 h 5"/>
              <a:gd name="T110" fmla="*/ 1003 w 1011"/>
              <a:gd name="T111" fmla="*/ 0 h 5"/>
              <a:gd name="T112" fmla="*/ 1007 w 1011"/>
              <a:gd name="T11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11" h="5">
                <a:moveTo>
                  <a:pt x="0" y="0"/>
                </a:moveTo>
                <a:lnTo>
                  <a:pt x="9" y="0"/>
                </a:lnTo>
                <a:lnTo>
                  <a:pt x="9" y="5"/>
                </a:lnTo>
                <a:lnTo>
                  <a:pt x="0" y="5"/>
                </a:lnTo>
                <a:lnTo>
                  <a:pt x="0" y="0"/>
                </a:lnTo>
                <a:close/>
                <a:moveTo>
                  <a:pt x="13" y="0"/>
                </a:moveTo>
                <a:lnTo>
                  <a:pt x="21" y="0"/>
                </a:lnTo>
                <a:lnTo>
                  <a:pt x="21" y="5"/>
                </a:lnTo>
                <a:lnTo>
                  <a:pt x="13" y="5"/>
                </a:lnTo>
                <a:lnTo>
                  <a:pt x="13" y="0"/>
                </a:lnTo>
                <a:close/>
                <a:moveTo>
                  <a:pt x="26" y="0"/>
                </a:moveTo>
                <a:lnTo>
                  <a:pt x="34" y="0"/>
                </a:lnTo>
                <a:lnTo>
                  <a:pt x="34" y="5"/>
                </a:lnTo>
                <a:lnTo>
                  <a:pt x="26" y="5"/>
                </a:lnTo>
                <a:lnTo>
                  <a:pt x="26" y="0"/>
                </a:lnTo>
                <a:close/>
                <a:moveTo>
                  <a:pt x="38" y="0"/>
                </a:moveTo>
                <a:lnTo>
                  <a:pt x="47" y="0"/>
                </a:lnTo>
                <a:lnTo>
                  <a:pt x="47" y="5"/>
                </a:lnTo>
                <a:lnTo>
                  <a:pt x="38" y="5"/>
                </a:lnTo>
                <a:lnTo>
                  <a:pt x="38" y="0"/>
                </a:lnTo>
                <a:close/>
                <a:moveTo>
                  <a:pt x="51" y="0"/>
                </a:moveTo>
                <a:lnTo>
                  <a:pt x="60" y="0"/>
                </a:lnTo>
                <a:lnTo>
                  <a:pt x="60" y="5"/>
                </a:lnTo>
                <a:lnTo>
                  <a:pt x="51" y="5"/>
                </a:lnTo>
                <a:lnTo>
                  <a:pt x="51" y="0"/>
                </a:lnTo>
                <a:close/>
                <a:moveTo>
                  <a:pt x="64" y="0"/>
                </a:moveTo>
                <a:lnTo>
                  <a:pt x="72" y="0"/>
                </a:lnTo>
                <a:lnTo>
                  <a:pt x="72" y="5"/>
                </a:lnTo>
                <a:lnTo>
                  <a:pt x="64" y="5"/>
                </a:lnTo>
                <a:lnTo>
                  <a:pt x="64" y="0"/>
                </a:lnTo>
                <a:close/>
                <a:moveTo>
                  <a:pt x="77" y="0"/>
                </a:moveTo>
                <a:lnTo>
                  <a:pt x="85" y="0"/>
                </a:lnTo>
                <a:lnTo>
                  <a:pt x="85" y="5"/>
                </a:lnTo>
                <a:lnTo>
                  <a:pt x="77" y="5"/>
                </a:lnTo>
                <a:lnTo>
                  <a:pt x="77" y="0"/>
                </a:lnTo>
                <a:close/>
                <a:moveTo>
                  <a:pt x="89" y="0"/>
                </a:moveTo>
                <a:lnTo>
                  <a:pt x="98" y="0"/>
                </a:lnTo>
                <a:lnTo>
                  <a:pt x="98" y="5"/>
                </a:lnTo>
                <a:lnTo>
                  <a:pt x="89" y="5"/>
                </a:lnTo>
                <a:lnTo>
                  <a:pt x="89" y="0"/>
                </a:lnTo>
                <a:close/>
                <a:moveTo>
                  <a:pt x="102" y="0"/>
                </a:moveTo>
                <a:lnTo>
                  <a:pt x="111" y="0"/>
                </a:lnTo>
                <a:lnTo>
                  <a:pt x="111" y="5"/>
                </a:lnTo>
                <a:lnTo>
                  <a:pt x="102" y="5"/>
                </a:lnTo>
                <a:lnTo>
                  <a:pt x="102" y="0"/>
                </a:lnTo>
                <a:close/>
                <a:moveTo>
                  <a:pt x="115" y="0"/>
                </a:moveTo>
                <a:lnTo>
                  <a:pt x="123" y="0"/>
                </a:lnTo>
                <a:lnTo>
                  <a:pt x="123" y="5"/>
                </a:lnTo>
                <a:lnTo>
                  <a:pt x="115" y="5"/>
                </a:lnTo>
                <a:lnTo>
                  <a:pt x="115" y="0"/>
                </a:lnTo>
                <a:close/>
                <a:moveTo>
                  <a:pt x="128" y="0"/>
                </a:moveTo>
                <a:lnTo>
                  <a:pt x="136" y="0"/>
                </a:lnTo>
                <a:lnTo>
                  <a:pt x="136" y="5"/>
                </a:lnTo>
                <a:lnTo>
                  <a:pt x="128" y="5"/>
                </a:lnTo>
                <a:lnTo>
                  <a:pt x="128" y="0"/>
                </a:lnTo>
                <a:close/>
                <a:moveTo>
                  <a:pt x="140" y="0"/>
                </a:moveTo>
                <a:lnTo>
                  <a:pt x="149" y="0"/>
                </a:lnTo>
                <a:lnTo>
                  <a:pt x="149" y="5"/>
                </a:lnTo>
                <a:lnTo>
                  <a:pt x="140" y="5"/>
                </a:lnTo>
                <a:lnTo>
                  <a:pt x="140" y="0"/>
                </a:lnTo>
                <a:close/>
                <a:moveTo>
                  <a:pt x="153" y="0"/>
                </a:moveTo>
                <a:lnTo>
                  <a:pt x="162" y="0"/>
                </a:lnTo>
                <a:lnTo>
                  <a:pt x="162" y="5"/>
                </a:lnTo>
                <a:lnTo>
                  <a:pt x="153" y="5"/>
                </a:lnTo>
                <a:lnTo>
                  <a:pt x="153" y="0"/>
                </a:lnTo>
                <a:close/>
                <a:moveTo>
                  <a:pt x="166" y="0"/>
                </a:moveTo>
                <a:lnTo>
                  <a:pt x="174" y="0"/>
                </a:lnTo>
                <a:lnTo>
                  <a:pt x="174" y="5"/>
                </a:lnTo>
                <a:lnTo>
                  <a:pt x="166" y="5"/>
                </a:lnTo>
                <a:lnTo>
                  <a:pt x="166" y="0"/>
                </a:lnTo>
                <a:close/>
                <a:moveTo>
                  <a:pt x="179" y="0"/>
                </a:moveTo>
                <a:lnTo>
                  <a:pt x="187" y="0"/>
                </a:lnTo>
                <a:lnTo>
                  <a:pt x="187" y="5"/>
                </a:lnTo>
                <a:lnTo>
                  <a:pt x="179" y="5"/>
                </a:lnTo>
                <a:lnTo>
                  <a:pt x="179" y="0"/>
                </a:lnTo>
                <a:close/>
                <a:moveTo>
                  <a:pt x="191" y="0"/>
                </a:moveTo>
                <a:lnTo>
                  <a:pt x="200" y="0"/>
                </a:lnTo>
                <a:lnTo>
                  <a:pt x="200" y="5"/>
                </a:lnTo>
                <a:lnTo>
                  <a:pt x="191" y="5"/>
                </a:lnTo>
                <a:lnTo>
                  <a:pt x="191" y="0"/>
                </a:lnTo>
                <a:close/>
                <a:moveTo>
                  <a:pt x="204" y="0"/>
                </a:moveTo>
                <a:lnTo>
                  <a:pt x="212" y="0"/>
                </a:lnTo>
                <a:lnTo>
                  <a:pt x="212" y="5"/>
                </a:lnTo>
                <a:lnTo>
                  <a:pt x="204" y="5"/>
                </a:lnTo>
                <a:lnTo>
                  <a:pt x="204" y="0"/>
                </a:lnTo>
                <a:close/>
                <a:moveTo>
                  <a:pt x="217" y="0"/>
                </a:moveTo>
                <a:lnTo>
                  <a:pt x="225" y="0"/>
                </a:lnTo>
                <a:lnTo>
                  <a:pt x="225" y="5"/>
                </a:lnTo>
                <a:lnTo>
                  <a:pt x="217" y="5"/>
                </a:lnTo>
                <a:lnTo>
                  <a:pt x="217" y="0"/>
                </a:lnTo>
                <a:close/>
                <a:moveTo>
                  <a:pt x="230" y="0"/>
                </a:moveTo>
                <a:lnTo>
                  <a:pt x="238" y="0"/>
                </a:lnTo>
                <a:lnTo>
                  <a:pt x="238" y="5"/>
                </a:lnTo>
                <a:lnTo>
                  <a:pt x="230" y="5"/>
                </a:lnTo>
                <a:lnTo>
                  <a:pt x="230" y="0"/>
                </a:lnTo>
                <a:close/>
                <a:moveTo>
                  <a:pt x="242" y="0"/>
                </a:moveTo>
                <a:lnTo>
                  <a:pt x="251" y="0"/>
                </a:lnTo>
                <a:lnTo>
                  <a:pt x="251" y="5"/>
                </a:lnTo>
                <a:lnTo>
                  <a:pt x="242" y="5"/>
                </a:lnTo>
                <a:lnTo>
                  <a:pt x="242" y="0"/>
                </a:lnTo>
                <a:close/>
                <a:moveTo>
                  <a:pt x="255" y="0"/>
                </a:moveTo>
                <a:lnTo>
                  <a:pt x="264" y="0"/>
                </a:lnTo>
                <a:lnTo>
                  <a:pt x="264" y="5"/>
                </a:lnTo>
                <a:lnTo>
                  <a:pt x="255" y="5"/>
                </a:lnTo>
                <a:lnTo>
                  <a:pt x="255" y="0"/>
                </a:lnTo>
                <a:close/>
                <a:moveTo>
                  <a:pt x="268" y="0"/>
                </a:moveTo>
                <a:lnTo>
                  <a:pt x="276" y="0"/>
                </a:lnTo>
                <a:lnTo>
                  <a:pt x="276" y="5"/>
                </a:lnTo>
                <a:lnTo>
                  <a:pt x="268" y="5"/>
                </a:lnTo>
                <a:lnTo>
                  <a:pt x="268" y="0"/>
                </a:lnTo>
                <a:close/>
                <a:moveTo>
                  <a:pt x="281" y="0"/>
                </a:moveTo>
                <a:lnTo>
                  <a:pt x="289" y="0"/>
                </a:lnTo>
                <a:lnTo>
                  <a:pt x="289" y="5"/>
                </a:lnTo>
                <a:lnTo>
                  <a:pt x="281" y="5"/>
                </a:lnTo>
                <a:lnTo>
                  <a:pt x="281" y="0"/>
                </a:lnTo>
                <a:close/>
                <a:moveTo>
                  <a:pt x="293" y="0"/>
                </a:moveTo>
                <a:lnTo>
                  <a:pt x="302" y="0"/>
                </a:lnTo>
                <a:lnTo>
                  <a:pt x="302" y="5"/>
                </a:lnTo>
                <a:lnTo>
                  <a:pt x="293" y="5"/>
                </a:lnTo>
                <a:lnTo>
                  <a:pt x="293" y="0"/>
                </a:lnTo>
                <a:close/>
                <a:moveTo>
                  <a:pt x="306" y="0"/>
                </a:moveTo>
                <a:lnTo>
                  <a:pt x="315" y="0"/>
                </a:lnTo>
                <a:lnTo>
                  <a:pt x="315" y="5"/>
                </a:lnTo>
                <a:lnTo>
                  <a:pt x="306" y="5"/>
                </a:lnTo>
                <a:lnTo>
                  <a:pt x="306" y="0"/>
                </a:lnTo>
                <a:close/>
                <a:moveTo>
                  <a:pt x="319" y="0"/>
                </a:moveTo>
                <a:lnTo>
                  <a:pt x="327" y="0"/>
                </a:lnTo>
                <a:lnTo>
                  <a:pt x="327" y="5"/>
                </a:lnTo>
                <a:lnTo>
                  <a:pt x="319" y="5"/>
                </a:lnTo>
                <a:lnTo>
                  <a:pt x="319" y="0"/>
                </a:lnTo>
                <a:close/>
                <a:moveTo>
                  <a:pt x="332" y="0"/>
                </a:moveTo>
                <a:lnTo>
                  <a:pt x="340" y="0"/>
                </a:lnTo>
                <a:lnTo>
                  <a:pt x="340" y="5"/>
                </a:lnTo>
                <a:lnTo>
                  <a:pt x="332" y="5"/>
                </a:lnTo>
                <a:lnTo>
                  <a:pt x="332" y="0"/>
                </a:lnTo>
                <a:close/>
                <a:moveTo>
                  <a:pt x="344" y="0"/>
                </a:moveTo>
                <a:lnTo>
                  <a:pt x="353" y="0"/>
                </a:lnTo>
                <a:lnTo>
                  <a:pt x="353" y="5"/>
                </a:lnTo>
                <a:lnTo>
                  <a:pt x="344" y="5"/>
                </a:lnTo>
                <a:lnTo>
                  <a:pt x="344" y="0"/>
                </a:lnTo>
                <a:close/>
                <a:moveTo>
                  <a:pt x="357" y="0"/>
                </a:moveTo>
                <a:lnTo>
                  <a:pt x="366" y="0"/>
                </a:lnTo>
                <a:lnTo>
                  <a:pt x="366" y="5"/>
                </a:lnTo>
                <a:lnTo>
                  <a:pt x="357" y="5"/>
                </a:lnTo>
                <a:lnTo>
                  <a:pt x="357" y="0"/>
                </a:lnTo>
                <a:close/>
                <a:moveTo>
                  <a:pt x="370" y="0"/>
                </a:moveTo>
                <a:lnTo>
                  <a:pt x="378" y="0"/>
                </a:lnTo>
                <a:lnTo>
                  <a:pt x="378" y="5"/>
                </a:lnTo>
                <a:lnTo>
                  <a:pt x="370" y="5"/>
                </a:lnTo>
                <a:lnTo>
                  <a:pt x="370" y="0"/>
                </a:lnTo>
                <a:close/>
                <a:moveTo>
                  <a:pt x="383" y="0"/>
                </a:moveTo>
                <a:lnTo>
                  <a:pt x="391" y="0"/>
                </a:lnTo>
                <a:lnTo>
                  <a:pt x="391" y="5"/>
                </a:lnTo>
                <a:lnTo>
                  <a:pt x="383" y="5"/>
                </a:lnTo>
                <a:lnTo>
                  <a:pt x="383" y="0"/>
                </a:lnTo>
                <a:close/>
                <a:moveTo>
                  <a:pt x="395" y="0"/>
                </a:moveTo>
                <a:lnTo>
                  <a:pt x="404" y="0"/>
                </a:lnTo>
                <a:lnTo>
                  <a:pt x="404" y="5"/>
                </a:lnTo>
                <a:lnTo>
                  <a:pt x="395" y="5"/>
                </a:lnTo>
                <a:lnTo>
                  <a:pt x="395" y="0"/>
                </a:lnTo>
                <a:close/>
                <a:moveTo>
                  <a:pt x="408" y="0"/>
                </a:moveTo>
                <a:lnTo>
                  <a:pt x="417" y="0"/>
                </a:lnTo>
                <a:lnTo>
                  <a:pt x="417" y="5"/>
                </a:lnTo>
                <a:lnTo>
                  <a:pt x="408" y="5"/>
                </a:lnTo>
                <a:lnTo>
                  <a:pt x="408" y="0"/>
                </a:lnTo>
                <a:close/>
                <a:moveTo>
                  <a:pt x="421" y="0"/>
                </a:moveTo>
                <a:lnTo>
                  <a:pt x="429" y="0"/>
                </a:lnTo>
                <a:lnTo>
                  <a:pt x="429" y="5"/>
                </a:lnTo>
                <a:lnTo>
                  <a:pt x="421" y="5"/>
                </a:lnTo>
                <a:lnTo>
                  <a:pt x="421" y="0"/>
                </a:lnTo>
                <a:close/>
                <a:moveTo>
                  <a:pt x="434" y="0"/>
                </a:moveTo>
                <a:lnTo>
                  <a:pt x="442" y="0"/>
                </a:lnTo>
                <a:lnTo>
                  <a:pt x="442" y="5"/>
                </a:lnTo>
                <a:lnTo>
                  <a:pt x="434" y="5"/>
                </a:lnTo>
                <a:lnTo>
                  <a:pt x="434" y="0"/>
                </a:lnTo>
                <a:close/>
                <a:moveTo>
                  <a:pt x="446" y="0"/>
                </a:moveTo>
                <a:lnTo>
                  <a:pt x="455" y="0"/>
                </a:lnTo>
                <a:lnTo>
                  <a:pt x="455" y="5"/>
                </a:lnTo>
                <a:lnTo>
                  <a:pt x="446" y="5"/>
                </a:lnTo>
                <a:lnTo>
                  <a:pt x="446" y="0"/>
                </a:lnTo>
                <a:close/>
                <a:moveTo>
                  <a:pt x="459" y="0"/>
                </a:moveTo>
                <a:lnTo>
                  <a:pt x="468" y="0"/>
                </a:lnTo>
                <a:lnTo>
                  <a:pt x="468" y="5"/>
                </a:lnTo>
                <a:lnTo>
                  <a:pt x="459" y="5"/>
                </a:lnTo>
                <a:lnTo>
                  <a:pt x="459" y="0"/>
                </a:lnTo>
                <a:close/>
                <a:moveTo>
                  <a:pt x="472" y="0"/>
                </a:moveTo>
                <a:lnTo>
                  <a:pt x="480" y="0"/>
                </a:lnTo>
                <a:lnTo>
                  <a:pt x="480" y="5"/>
                </a:lnTo>
                <a:lnTo>
                  <a:pt x="472" y="5"/>
                </a:lnTo>
                <a:lnTo>
                  <a:pt x="472" y="0"/>
                </a:lnTo>
                <a:close/>
                <a:moveTo>
                  <a:pt x="485" y="0"/>
                </a:moveTo>
                <a:lnTo>
                  <a:pt x="493" y="0"/>
                </a:lnTo>
                <a:lnTo>
                  <a:pt x="493" y="5"/>
                </a:lnTo>
                <a:lnTo>
                  <a:pt x="485" y="5"/>
                </a:lnTo>
                <a:lnTo>
                  <a:pt x="485" y="0"/>
                </a:lnTo>
                <a:close/>
                <a:moveTo>
                  <a:pt x="498" y="0"/>
                </a:moveTo>
                <a:lnTo>
                  <a:pt x="506" y="0"/>
                </a:lnTo>
                <a:lnTo>
                  <a:pt x="506" y="5"/>
                </a:lnTo>
                <a:lnTo>
                  <a:pt x="498" y="5"/>
                </a:lnTo>
                <a:lnTo>
                  <a:pt x="498" y="0"/>
                </a:lnTo>
                <a:close/>
                <a:moveTo>
                  <a:pt x="510" y="0"/>
                </a:moveTo>
                <a:lnTo>
                  <a:pt x="519" y="0"/>
                </a:lnTo>
                <a:lnTo>
                  <a:pt x="519" y="5"/>
                </a:lnTo>
                <a:lnTo>
                  <a:pt x="510" y="5"/>
                </a:lnTo>
                <a:lnTo>
                  <a:pt x="510" y="0"/>
                </a:lnTo>
                <a:close/>
                <a:moveTo>
                  <a:pt x="523" y="0"/>
                </a:moveTo>
                <a:lnTo>
                  <a:pt x="532" y="0"/>
                </a:lnTo>
                <a:lnTo>
                  <a:pt x="532" y="5"/>
                </a:lnTo>
                <a:lnTo>
                  <a:pt x="523" y="5"/>
                </a:lnTo>
                <a:lnTo>
                  <a:pt x="523" y="0"/>
                </a:lnTo>
                <a:close/>
                <a:moveTo>
                  <a:pt x="536" y="0"/>
                </a:moveTo>
                <a:lnTo>
                  <a:pt x="544" y="0"/>
                </a:lnTo>
                <a:lnTo>
                  <a:pt x="544" y="5"/>
                </a:lnTo>
                <a:lnTo>
                  <a:pt x="536" y="5"/>
                </a:lnTo>
                <a:lnTo>
                  <a:pt x="536" y="0"/>
                </a:lnTo>
                <a:close/>
                <a:moveTo>
                  <a:pt x="548" y="0"/>
                </a:moveTo>
                <a:lnTo>
                  <a:pt x="557" y="0"/>
                </a:lnTo>
                <a:lnTo>
                  <a:pt x="557" y="5"/>
                </a:lnTo>
                <a:lnTo>
                  <a:pt x="548" y="5"/>
                </a:lnTo>
                <a:lnTo>
                  <a:pt x="548" y="0"/>
                </a:lnTo>
                <a:close/>
                <a:moveTo>
                  <a:pt x="561" y="0"/>
                </a:moveTo>
                <a:lnTo>
                  <a:pt x="570" y="0"/>
                </a:lnTo>
                <a:lnTo>
                  <a:pt x="570" y="5"/>
                </a:lnTo>
                <a:lnTo>
                  <a:pt x="561" y="5"/>
                </a:lnTo>
                <a:lnTo>
                  <a:pt x="561" y="0"/>
                </a:lnTo>
                <a:close/>
                <a:moveTo>
                  <a:pt x="574" y="0"/>
                </a:moveTo>
                <a:lnTo>
                  <a:pt x="582" y="0"/>
                </a:lnTo>
                <a:lnTo>
                  <a:pt x="582" y="5"/>
                </a:lnTo>
                <a:lnTo>
                  <a:pt x="574" y="5"/>
                </a:lnTo>
                <a:lnTo>
                  <a:pt x="574" y="0"/>
                </a:lnTo>
                <a:close/>
                <a:moveTo>
                  <a:pt x="587" y="0"/>
                </a:moveTo>
                <a:lnTo>
                  <a:pt x="595" y="0"/>
                </a:lnTo>
                <a:lnTo>
                  <a:pt x="595" y="5"/>
                </a:lnTo>
                <a:lnTo>
                  <a:pt x="587" y="5"/>
                </a:lnTo>
                <a:lnTo>
                  <a:pt x="587" y="0"/>
                </a:lnTo>
                <a:close/>
                <a:moveTo>
                  <a:pt x="599" y="0"/>
                </a:moveTo>
                <a:lnTo>
                  <a:pt x="608" y="0"/>
                </a:lnTo>
                <a:lnTo>
                  <a:pt x="608" y="5"/>
                </a:lnTo>
                <a:lnTo>
                  <a:pt x="599" y="5"/>
                </a:lnTo>
                <a:lnTo>
                  <a:pt x="599" y="0"/>
                </a:lnTo>
                <a:close/>
                <a:moveTo>
                  <a:pt x="612" y="0"/>
                </a:moveTo>
                <a:lnTo>
                  <a:pt x="621" y="0"/>
                </a:lnTo>
                <a:lnTo>
                  <a:pt x="621" y="5"/>
                </a:lnTo>
                <a:lnTo>
                  <a:pt x="612" y="5"/>
                </a:lnTo>
                <a:lnTo>
                  <a:pt x="612" y="0"/>
                </a:lnTo>
                <a:close/>
                <a:moveTo>
                  <a:pt x="625" y="0"/>
                </a:moveTo>
                <a:lnTo>
                  <a:pt x="633" y="0"/>
                </a:lnTo>
                <a:lnTo>
                  <a:pt x="633" y="5"/>
                </a:lnTo>
                <a:lnTo>
                  <a:pt x="625" y="5"/>
                </a:lnTo>
                <a:lnTo>
                  <a:pt x="625" y="0"/>
                </a:lnTo>
                <a:close/>
                <a:moveTo>
                  <a:pt x="638" y="0"/>
                </a:moveTo>
                <a:lnTo>
                  <a:pt x="646" y="0"/>
                </a:lnTo>
                <a:lnTo>
                  <a:pt x="646" y="5"/>
                </a:lnTo>
                <a:lnTo>
                  <a:pt x="638" y="5"/>
                </a:lnTo>
                <a:lnTo>
                  <a:pt x="638" y="0"/>
                </a:lnTo>
                <a:close/>
                <a:moveTo>
                  <a:pt x="650" y="0"/>
                </a:moveTo>
                <a:lnTo>
                  <a:pt x="659" y="0"/>
                </a:lnTo>
                <a:lnTo>
                  <a:pt x="659" y="5"/>
                </a:lnTo>
                <a:lnTo>
                  <a:pt x="650" y="5"/>
                </a:lnTo>
                <a:lnTo>
                  <a:pt x="650" y="0"/>
                </a:lnTo>
                <a:close/>
                <a:moveTo>
                  <a:pt x="663" y="0"/>
                </a:moveTo>
                <a:lnTo>
                  <a:pt x="672" y="0"/>
                </a:lnTo>
                <a:lnTo>
                  <a:pt x="672" y="5"/>
                </a:lnTo>
                <a:lnTo>
                  <a:pt x="663" y="5"/>
                </a:lnTo>
                <a:lnTo>
                  <a:pt x="663" y="0"/>
                </a:lnTo>
                <a:close/>
                <a:moveTo>
                  <a:pt x="676" y="0"/>
                </a:moveTo>
                <a:lnTo>
                  <a:pt x="684" y="0"/>
                </a:lnTo>
                <a:lnTo>
                  <a:pt x="684" y="5"/>
                </a:lnTo>
                <a:lnTo>
                  <a:pt x="676" y="5"/>
                </a:lnTo>
                <a:lnTo>
                  <a:pt x="676" y="0"/>
                </a:lnTo>
                <a:close/>
                <a:moveTo>
                  <a:pt x="689" y="0"/>
                </a:moveTo>
                <a:lnTo>
                  <a:pt x="697" y="0"/>
                </a:lnTo>
                <a:lnTo>
                  <a:pt x="697" y="5"/>
                </a:lnTo>
                <a:lnTo>
                  <a:pt x="689" y="5"/>
                </a:lnTo>
                <a:lnTo>
                  <a:pt x="689" y="0"/>
                </a:lnTo>
                <a:close/>
                <a:moveTo>
                  <a:pt x="701" y="0"/>
                </a:moveTo>
                <a:lnTo>
                  <a:pt x="710" y="0"/>
                </a:lnTo>
                <a:lnTo>
                  <a:pt x="710" y="5"/>
                </a:lnTo>
                <a:lnTo>
                  <a:pt x="701" y="5"/>
                </a:lnTo>
                <a:lnTo>
                  <a:pt x="701" y="0"/>
                </a:lnTo>
                <a:close/>
                <a:moveTo>
                  <a:pt x="714" y="0"/>
                </a:moveTo>
                <a:lnTo>
                  <a:pt x="723" y="0"/>
                </a:lnTo>
                <a:lnTo>
                  <a:pt x="723" y="5"/>
                </a:lnTo>
                <a:lnTo>
                  <a:pt x="714" y="5"/>
                </a:lnTo>
                <a:lnTo>
                  <a:pt x="714" y="0"/>
                </a:lnTo>
                <a:close/>
                <a:moveTo>
                  <a:pt x="727" y="0"/>
                </a:moveTo>
                <a:lnTo>
                  <a:pt x="735" y="0"/>
                </a:lnTo>
                <a:lnTo>
                  <a:pt x="735" y="5"/>
                </a:lnTo>
                <a:lnTo>
                  <a:pt x="727" y="5"/>
                </a:lnTo>
                <a:lnTo>
                  <a:pt x="727" y="0"/>
                </a:lnTo>
                <a:close/>
                <a:moveTo>
                  <a:pt x="740" y="0"/>
                </a:moveTo>
                <a:lnTo>
                  <a:pt x="748" y="0"/>
                </a:lnTo>
                <a:lnTo>
                  <a:pt x="748" y="5"/>
                </a:lnTo>
                <a:lnTo>
                  <a:pt x="740" y="5"/>
                </a:lnTo>
                <a:lnTo>
                  <a:pt x="740" y="0"/>
                </a:lnTo>
                <a:close/>
                <a:moveTo>
                  <a:pt x="752" y="0"/>
                </a:moveTo>
                <a:lnTo>
                  <a:pt x="761" y="0"/>
                </a:lnTo>
                <a:lnTo>
                  <a:pt x="761" y="5"/>
                </a:lnTo>
                <a:lnTo>
                  <a:pt x="752" y="5"/>
                </a:lnTo>
                <a:lnTo>
                  <a:pt x="752" y="0"/>
                </a:lnTo>
                <a:close/>
                <a:moveTo>
                  <a:pt x="765" y="0"/>
                </a:moveTo>
                <a:lnTo>
                  <a:pt x="774" y="0"/>
                </a:lnTo>
                <a:lnTo>
                  <a:pt x="774" y="5"/>
                </a:lnTo>
                <a:lnTo>
                  <a:pt x="765" y="5"/>
                </a:lnTo>
                <a:lnTo>
                  <a:pt x="765" y="0"/>
                </a:lnTo>
                <a:close/>
                <a:moveTo>
                  <a:pt x="778" y="0"/>
                </a:moveTo>
                <a:lnTo>
                  <a:pt x="787" y="0"/>
                </a:lnTo>
                <a:lnTo>
                  <a:pt x="787" y="5"/>
                </a:lnTo>
                <a:lnTo>
                  <a:pt x="778" y="5"/>
                </a:lnTo>
                <a:lnTo>
                  <a:pt x="778" y="0"/>
                </a:lnTo>
                <a:close/>
                <a:moveTo>
                  <a:pt x="791" y="0"/>
                </a:moveTo>
                <a:lnTo>
                  <a:pt x="799" y="0"/>
                </a:lnTo>
                <a:lnTo>
                  <a:pt x="799" y="5"/>
                </a:lnTo>
                <a:lnTo>
                  <a:pt x="791" y="5"/>
                </a:lnTo>
                <a:lnTo>
                  <a:pt x="791" y="0"/>
                </a:lnTo>
                <a:close/>
                <a:moveTo>
                  <a:pt x="804" y="0"/>
                </a:moveTo>
                <a:lnTo>
                  <a:pt x="812" y="0"/>
                </a:lnTo>
                <a:lnTo>
                  <a:pt x="812" y="5"/>
                </a:lnTo>
                <a:lnTo>
                  <a:pt x="804" y="5"/>
                </a:lnTo>
                <a:lnTo>
                  <a:pt x="804" y="0"/>
                </a:lnTo>
                <a:close/>
                <a:moveTo>
                  <a:pt x="816" y="0"/>
                </a:moveTo>
                <a:lnTo>
                  <a:pt x="825" y="0"/>
                </a:lnTo>
                <a:lnTo>
                  <a:pt x="825" y="5"/>
                </a:lnTo>
                <a:lnTo>
                  <a:pt x="816" y="5"/>
                </a:lnTo>
                <a:lnTo>
                  <a:pt x="816" y="0"/>
                </a:lnTo>
                <a:close/>
                <a:moveTo>
                  <a:pt x="829" y="0"/>
                </a:moveTo>
                <a:lnTo>
                  <a:pt x="838" y="0"/>
                </a:lnTo>
                <a:lnTo>
                  <a:pt x="838" y="5"/>
                </a:lnTo>
                <a:lnTo>
                  <a:pt x="829" y="5"/>
                </a:lnTo>
                <a:lnTo>
                  <a:pt x="829" y="0"/>
                </a:lnTo>
                <a:close/>
                <a:moveTo>
                  <a:pt x="842" y="0"/>
                </a:moveTo>
                <a:lnTo>
                  <a:pt x="850" y="0"/>
                </a:lnTo>
                <a:lnTo>
                  <a:pt x="850" y="5"/>
                </a:lnTo>
                <a:lnTo>
                  <a:pt x="842" y="5"/>
                </a:lnTo>
                <a:lnTo>
                  <a:pt x="842" y="0"/>
                </a:lnTo>
                <a:close/>
                <a:moveTo>
                  <a:pt x="854" y="0"/>
                </a:moveTo>
                <a:lnTo>
                  <a:pt x="863" y="0"/>
                </a:lnTo>
                <a:lnTo>
                  <a:pt x="863" y="5"/>
                </a:lnTo>
                <a:lnTo>
                  <a:pt x="854" y="5"/>
                </a:lnTo>
                <a:lnTo>
                  <a:pt x="854" y="0"/>
                </a:lnTo>
                <a:close/>
                <a:moveTo>
                  <a:pt x="867" y="0"/>
                </a:moveTo>
                <a:lnTo>
                  <a:pt x="876" y="0"/>
                </a:lnTo>
                <a:lnTo>
                  <a:pt x="876" y="5"/>
                </a:lnTo>
                <a:lnTo>
                  <a:pt x="867" y="5"/>
                </a:lnTo>
                <a:lnTo>
                  <a:pt x="867" y="0"/>
                </a:lnTo>
                <a:close/>
                <a:moveTo>
                  <a:pt x="880" y="0"/>
                </a:moveTo>
                <a:lnTo>
                  <a:pt x="888" y="0"/>
                </a:lnTo>
                <a:lnTo>
                  <a:pt x="888" y="5"/>
                </a:lnTo>
                <a:lnTo>
                  <a:pt x="880" y="5"/>
                </a:lnTo>
                <a:lnTo>
                  <a:pt x="880" y="0"/>
                </a:lnTo>
                <a:close/>
                <a:moveTo>
                  <a:pt x="893" y="0"/>
                </a:moveTo>
                <a:lnTo>
                  <a:pt x="901" y="0"/>
                </a:lnTo>
                <a:lnTo>
                  <a:pt x="901" y="5"/>
                </a:lnTo>
                <a:lnTo>
                  <a:pt x="893" y="5"/>
                </a:lnTo>
                <a:lnTo>
                  <a:pt x="893" y="0"/>
                </a:lnTo>
                <a:close/>
                <a:moveTo>
                  <a:pt x="905" y="0"/>
                </a:moveTo>
                <a:lnTo>
                  <a:pt x="914" y="0"/>
                </a:lnTo>
                <a:lnTo>
                  <a:pt x="914" y="5"/>
                </a:lnTo>
                <a:lnTo>
                  <a:pt x="905" y="5"/>
                </a:lnTo>
                <a:lnTo>
                  <a:pt x="905" y="0"/>
                </a:lnTo>
                <a:close/>
                <a:moveTo>
                  <a:pt x="918" y="0"/>
                </a:moveTo>
                <a:lnTo>
                  <a:pt x="927" y="0"/>
                </a:lnTo>
                <a:lnTo>
                  <a:pt x="927" y="5"/>
                </a:lnTo>
                <a:lnTo>
                  <a:pt x="918" y="5"/>
                </a:lnTo>
                <a:lnTo>
                  <a:pt x="918" y="0"/>
                </a:lnTo>
                <a:close/>
                <a:moveTo>
                  <a:pt x="931" y="0"/>
                </a:moveTo>
                <a:lnTo>
                  <a:pt x="939" y="0"/>
                </a:lnTo>
                <a:lnTo>
                  <a:pt x="939" y="5"/>
                </a:lnTo>
                <a:lnTo>
                  <a:pt x="931" y="5"/>
                </a:lnTo>
                <a:lnTo>
                  <a:pt x="931" y="0"/>
                </a:lnTo>
                <a:close/>
                <a:moveTo>
                  <a:pt x="944" y="0"/>
                </a:moveTo>
                <a:lnTo>
                  <a:pt x="952" y="0"/>
                </a:lnTo>
                <a:lnTo>
                  <a:pt x="952" y="5"/>
                </a:lnTo>
                <a:lnTo>
                  <a:pt x="944" y="5"/>
                </a:lnTo>
                <a:lnTo>
                  <a:pt x="944" y="0"/>
                </a:lnTo>
                <a:close/>
                <a:moveTo>
                  <a:pt x="956" y="0"/>
                </a:moveTo>
                <a:lnTo>
                  <a:pt x="965" y="0"/>
                </a:lnTo>
                <a:lnTo>
                  <a:pt x="965" y="5"/>
                </a:lnTo>
                <a:lnTo>
                  <a:pt x="956" y="5"/>
                </a:lnTo>
                <a:lnTo>
                  <a:pt x="956" y="0"/>
                </a:lnTo>
                <a:close/>
                <a:moveTo>
                  <a:pt x="969" y="0"/>
                </a:moveTo>
                <a:lnTo>
                  <a:pt x="978" y="0"/>
                </a:lnTo>
                <a:lnTo>
                  <a:pt x="978" y="5"/>
                </a:lnTo>
                <a:lnTo>
                  <a:pt x="969" y="5"/>
                </a:lnTo>
                <a:lnTo>
                  <a:pt x="969" y="0"/>
                </a:lnTo>
                <a:close/>
                <a:moveTo>
                  <a:pt x="982" y="0"/>
                </a:moveTo>
                <a:lnTo>
                  <a:pt x="990" y="0"/>
                </a:lnTo>
                <a:lnTo>
                  <a:pt x="990" y="5"/>
                </a:lnTo>
                <a:lnTo>
                  <a:pt x="982" y="5"/>
                </a:lnTo>
                <a:lnTo>
                  <a:pt x="982" y="0"/>
                </a:lnTo>
                <a:close/>
                <a:moveTo>
                  <a:pt x="995" y="0"/>
                </a:moveTo>
                <a:lnTo>
                  <a:pt x="1003" y="0"/>
                </a:lnTo>
                <a:lnTo>
                  <a:pt x="1003" y="5"/>
                </a:lnTo>
                <a:lnTo>
                  <a:pt x="995" y="5"/>
                </a:lnTo>
                <a:lnTo>
                  <a:pt x="995" y="0"/>
                </a:lnTo>
                <a:close/>
                <a:moveTo>
                  <a:pt x="1007" y="0"/>
                </a:moveTo>
                <a:lnTo>
                  <a:pt x="1011" y="0"/>
                </a:lnTo>
                <a:lnTo>
                  <a:pt x="1011" y="5"/>
                </a:lnTo>
                <a:lnTo>
                  <a:pt x="1007" y="5"/>
                </a:lnTo>
                <a:lnTo>
                  <a:pt x="1007" y="0"/>
                </a:lnTo>
                <a:close/>
              </a:path>
            </a:pathLst>
          </a:custGeom>
          <a:solidFill>
            <a:srgbClr val="000000"/>
          </a:solidFill>
          <a:ln w="0" cap="flat">
            <a:solidFill>
              <a:srgbClr val="000000"/>
            </a:solidFill>
            <a:prstDash val="solid"/>
            <a:round/>
          </a:ln>
        </p:spPr>
        <p:txBody>
          <a:bodyPr vert="horz" wrap="square" lIns="91440" tIns="45720" rIns="91440" bIns="45720" numCol="1" anchor="t" anchorCtr="0" compatLnSpc="1"/>
          <a:lstStyle/>
          <a:p>
            <a:endParaRPr lang="zh-CN" altLang="en-US"/>
          </a:p>
        </p:txBody>
      </p:sp>
      <p:sp>
        <p:nvSpPr>
          <p:cNvPr id="129" name="Rectangle 127"/>
          <p:cNvSpPr>
            <a:spLocks noChangeArrowheads="1"/>
          </p:cNvSpPr>
          <p:nvPr/>
        </p:nvSpPr>
        <p:spPr bwMode="auto">
          <a:xfrm>
            <a:off x="3859213" y="2513013"/>
            <a:ext cx="92392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loadStrategy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0" name="Rectangle 128"/>
          <p:cNvSpPr>
            <a:spLocks noChangeArrowheads="1"/>
          </p:cNvSpPr>
          <p:nvPr/>
        </p:nvSpPr>
        <p:spPr bwMode="auto">
          <a:xfrm>
            <a:off x="3724275" y="2709863"/>
            <a:ext cx="11858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1" name="Rectangle 129"/>
          <p:cNvSpPr>
            <a:spLocks noChangeArrowheads="1"/>
          </p:cNvSpPr>
          <p:nvPr/>
        </p:nvSpPr>
        <p:spPr bwMode="auto">
          <a:xfrm>
            <a:off x="3763963" y="2901950"/>
            <a:ext cx="11112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latencyStrategy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3" name="Freeform 131"/>
          <p:cNvSpPr/>
          <p:nvPr/>
        </p:nvSpPr>
        <p:spPr bwMode="auto">
          <a:xfrm>
            <a:off x="2327275" y="3441700"/>
            <a:ext cx="1906587" cy="271463"/>
          </a:xfrm>
          <a:custGeom>
            <a:avLst/>
            <a:gdLst>
              <a:gd name="T0" fmla="*/ 1201 w 1201"/>
              <a:gd name="T1" fmla="*/ 0 h 171"/>
              <a:gd name="T2" fmla="*/ 1201 w 1201"/>
              <a:gd name="T3" fmla="*/ 129 h 171"/>
              <a:gd name="T4" fmla="*/ 0 w 1201"/>
              <a:gd name="T5" fmla="*/ 129 h 171"/>
              <a:gd name="T6" fmla="*/ 0 w 1201"/>
              <a:gd name="T7" fmla="*/ 171 h 171"/>
            </a:gdLst>
            <a:ahLst/>
            <a:cxnLst>
              <a:cxn ang="0">
                <a:pos x="T0" y="T1"/>
              </a:cxn>
              <a:cxn ang="0">
                <a:pos x="T2" y="T3"/>
              </a:cxn>
              <a:cxn ang="0">
                <a:pos x="T4" y="T5"/>
              </a:cxn>
              <a:cxn ang="0">
                <a:pos x="T6" y="T7"/>
              </a:cxn>
            </a:cxnLst>
            <a:rect l="0" t="0" r="r" b="b"/>
            <a:pathLst>
              <a:path w="1201" h="171">
                <a:moveTo>
                  <a:pt x="1201" y="0"/>
                </a:moveTo>
                <a:lnTo>
                  <a:pt x="1201" y="129"/>
                </a:lnTo>
                <a:lnTo>
                  <a:pt x="0" y="129"/>
                </a:lnTo>
                <a:lnTo>
                  <a:pt x="0" y="171"/>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5" name="Freeform 133"/>
          <p:cNvSpPr/>
          <p:nvPr/>
        </p:nvSpPr>
        <p:spPr bwMode="auto">
          <a:xfrm>
            <a:off x="4233863" y="3441700"/>
            <a:ext cx="1973262" cy="288925"/>
          </a:xfrm>
          <a:custGeom>
            <a:avLst/>
            <a:gdLst>
              <a:gd name="T0" fmla="*/ 0 w 1243"/>
              <a:gd name="T1" fmla="*/ 0 h 182"/>
              <a:gd name="T2" fmla="*/ 0 w 1243"/>
              <a:gd name="T3" fmla="*/ 129 h 182"/>
              <a:gd name="T4" fmla="*/ 1243 w 1243"/>
              <a:gd name="T5" fmla="*/ 129 h 182"/>
              <a:gd name="T6" fmla="*/ 1243 w 1243"/>
              <a:gd name="T7" fmla="*/ 182 h 182"/>
            </a:gdLst>
            <a:ahLst/>
            <a:cxnLst>
              <a:cxn ang="0">
                <a:pos x="T0" y="T1"/>
              </a:cxn>
              <a:cxn ang="0">
                <a:pos x="T2" y="T3"/>
              </a:cxn>
              <a:cxn ang="0">
                <a:pos x="T4" y="T5"/>
              </a:cxn>
              <a:cxn ang="0">
                <a:pos x="T6" y="T7"/>
              </a:cxn>
            </a:cxnLst>
            <a:rect l="0" t="0" r="r" b="b"/>
            <a:pathLst>
              <a:path w="1243" h="182">
                <a:moveTo>
                  <a:pt x="0" y="0"/>
                </a:moveTo>
                <a:lnTo>
                  <a:pt x="0" y="129"/>
                </a:lnTo>
                <a:lnTo>
                  <a:pt x="1243" y="129"/>
                </a:lnTo>
                <a:lnTo>
                  <a:pt x="1243" y="18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7" name="Line 135"/>
          <p:cNvSpPr>
            <a:spLocks noChangeShapeType="1"/>
          </p:cNvSpPr>
          <p:nvPr/>
        </p:nvSpPr>
        <p:spPr bwMode="auto">
          <a:xfrm>
            <a:off x="4232274" y="3304770"/>
            <a:ext cx="1587" cy="2576918"/>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8" name="Freeform 136"/>
          <p:cNvSpPr/>
          <p:nvPr/>
        </p:nvSpPr>
        <p:spPr bwMode="auto">
          <a:xfrm>
            <a:off x="4202113" y="3182532"/>
            <a:ext cx="61912" cy="122238"/>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1" name="Freeform 139"/>
          <p:cNvSpPr/>
          <p:nvPr/>
        </p:nvSpPr>
        <p:spPr bwMode="auto">
          <a:xfrm>
            <a:off x="5481638" y="1338263"/>
            <a:ext cx="2160587" cy="268288"/>
          </a:xfrm>
          <a:custGeom>
            <a:avLst/>
            <a:gdLst>
              <a:gd name="T0" fmla="*/ 0 w 1361"/>
              <a:gd name="T1" fmla="*/ 169 h 169"/>
              <a:gd name="T2" fmla="*/ 1361 w 1361"/>
              <a:gd name="T3" fmla="*/ 169 h 169"/>
              <a:gd name="T4" fmla="*/ 1361 w 1361"/>
              <a:gd name="T5" fmla="*/ 48 h 169"/>
              <a:gd name="T6" fmla="*/ 1313 w 1361"/>
              <a:gd name="T7" fmla="*/ 0 h 169"/>
              <a:gd name="T8" fmla="*/ 0 w 1361"/>
              <a:gd name="T9" fmla="*/ 0 h 169"/>
              <a:gd name="T10" fmla="*/ 0 w 1361"/>
              <a:gd name="T11" fmla="*/ 169 h 169"/>
            </a:gdLst>
            <a:ahLst/>
            <a:cxnLst>
              <a:cxn ang="0">
                <a:pos x="T0" y="T1"/>
              </a:cxn>
              <a:cxn ang="0">
                <a:pos x="T2" y="T3"/>
              </a:cxn>
              <a:cxn ang="0">
                <a:pos x="T4" y="T5"/>
              </a:cxn>
              <a:cxn ang="0">
                <a:pos x="T6" y="T7"/>
              </a:cxn>
              <a:cxn ang="0">
                <a:pos x="T8" y="T9"/>
              </a:cxn>
              <a:cxn ang="0">
                <a:pos x="T10" y="T11"/>
              </a:cxn>
            </a:cxnLst>
            <a:rect l="0" t="0" r="r" b="b"/>
            <a:pathLst>
              <a:path w="1361" h="169">
                <a:moveTo>
                  <a:pt x="0" y="169"/>
                </a:moveTo>
                <a:lnTo>
                  <a:pt x="1361" y="169"/>
                </a:lnTo>
                <a:lnTo>
                  <a:pt x="1361" y="48"/>
                </a:lnTo>
                <a:lnTo>
                  <a:pt x="131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0"/>
          <p:cNvSpPr>
            <a:spLocks noEditPoints="1"/>
          </p:cNvSpPr>
          <p:nvPr/>
        </p:nvSpPr>
        <p:spPr bwMode="auto">
          <a:xfrm>
            <a:off x="5035550" y="1338263"/>
            <a:ext cx="2606675" cy="485775"/>
          </a:xfrm>
          <a:custGeom>
            <a:avLst/>
            <a:gdLst>
              <a:gd name="T0" fmla="*/ 281 w 1642"/>
              <a:gd name="T1" fmla="*/ 169 h 306"/>
              <a:gd name="T2" fmla="*/ 0 w 1642"/>
              <a:gd name="T3" fmla="*/ 306 h 306"/>
              <a:gd name="T4" fmla="*/ 281 w 1642"/>
              <a:gd name="T5" fmla="*/ 169 h 306"/>
              <a:gd name="T6" fmla="*/ 1642 w 1642"/>
              <a:gd name="T7" fmla="*/ 169 h 306"/>
              <a:gd name="T8" fmla="*/ 1642 w 1642"/>
              <a:gd name="T9" fmla="*/ 48 h 306"/>
              <a:gd name="T10" fmla="*/ 1594 w 1642"/>
              <a:gd name="T11" fmla="*/ 0 h 306"/>
              <a:gd name="T12" fmla="*/ 281 w 1642"/>
              <a:gd name="T13" fmla="*/ 0 h 306"/>
              <a:gd name="T14" fmla="*/ 281 w 1642"/>
              <a:gd name="T15" fmla="*/ 169 h 3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2" h="306">
                <a:moveTo>
                  <a:pt x="281" y="169"/>
                </a:moveTo>
                <a:lnTo>
                  <a:pt x="0" y="306"/>
                </a:lnTo>
                <a:moveTo>
                  <a:pt x="281" y="169"/>
                </a:moveTo>
                <a:lnTo>
                  <a:pt x="1642" y="169"/>
                </a:lnTo>
                <a:lnTo>
                  <a:pt x="1642" y="48"/>
                </a:lnTo>
                <a:lnTo>
                  <a:pt x="159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3" name="Rectangle 141"/>
          <p:cNvSpPr>
            <a:spLocks noChangeArrowheads="1"/>
          </p:cNvSpPr>
          <p:nvPr/>
        </p:nvSpPr>
        <p:spPr bwMode="auto">
          <a:xfrm>
            <a:off x="5678488" y="1384300"/>
            <a:ext cx="350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4" name="Rectangle 142"/>
          <p:cNvSpPr>
            <a:spLocks noChangeArrowheads="1"/>
          </p:cNvSpPr>
          <p:nvPr/>
        </p:nvSpPr>
        <p:spPr bwMode="auto">
          <a:xfrm>
            <a:off x="5932488" y="13843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5" name="Rectangle 143"/>
          <p:cNvSpPr>
            <a:spLocks noChangeArrowheads="1"/>
          </p:cNvSpPr>
          <p:nvPr/>
        </p:nvSpPr>
        <p:spPr bwMode="auto">
          <a:xfrm>
            <a:off x="6003925" y="1384300"/>
            <a:ext cx="876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loadStrategy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6" name="Rectangle 144"/>
          <p:cNvSpPr>
            <a:spLocks noChangeArrowheads="1"/>
          </p:cNvSpPr>
          <p:nvPr/>
        </p:nvSpPr>
        <p:spPr bwMode="auto">
          <a:xfrm>
            <a:off x="6742113" y="1384300"/>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7" name="Rectangle 145"/>
          <p:cNvSpPr>
            <a:spLocks noChangeArrowheads="1"/>
          </p:cNvSpPr>
          <p:nvPr/>
        </p:nvSpPr>
        <p:spPr bwMode="auto">
          <a:xfrm>
            <a:off x="6786563" y="13843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8" name="Rectangle 146"/>
          <p:cNvSpPr>
            <a:spLocks noChangeArrowheads="1"/>
          </p:cNvSpPr>
          <p:nvPr/>
        </p:nvSpPr>
        <p:spPr bwMode="auto">
          <a:xfrm>
            <a:off x="6858000" y="1384300"/>
            <a:ext cx="5873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9" name="Rectangle 147"/>
          <p:cNvSpPr>
            <a:spLocks noChangeArrowheads="1"/>
          </p:cNvSpPr>
          <p:nvPr/>
        </p:nvSpPr>
        <p:spPr bwMode="auto">
          <a:xfrm>
            <a:off x="7326313" y="1384300"/>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0" name="Rectangle 148"/>
          <p:cNvSpPr>
            <a:spLocks noChangeArrowheads="1"/>
          </p:cNvSpPr>
          <p:nvPr/>
        </p:nvSpPr>
        <p:spPr bwMode="auto">
          <a:xfrm>
            <a:off x="7413625" y="1384300"/>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1" name="Freeform 149"/>
          <p:cNvSpPr/>
          <p:nvPr/>
        </p:nvSpPr>
        <p:spPr bwMode="auto">
          <a:xfrm>
            <a:off x="7558088" y="1338263"/>
            <a:ext cx="84137" cy="84138"/>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50"/>
          <p:cNvSpPr/>
          <p:nvPr/>
        </p:nvSpPr>
        <p:spPr bwMode="auto">
          <a:xfrm>
            <a:off x="7558088" y="1338263"/>
            <a:ext cx="84137" cy="84138"/>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3" name="Freeform 151"/>
          <p:cNvSpPr/>
          <p:nvPr/>
        </p:nvSpPr>
        <p:spPr bwMode="auto">
          <a:xfrm>
            <a:off x="5481638" y="1689100"/>
            <a:ext cx="2828925" cy="268288"/>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2"/>
          <p:cNvSpPr>
            <a:spLocks noEditPoints="1"/>
          </p:cNvSpPr>
          <p:nvPr/>
        </p:nvSpPr>
        <p:spPr bwMode="auto">
          <a:xfrm>
            <a:off x="5035550" y="1689100"/>
            <a:ext cx="3275012" cy="268288"/>
          </a:xfrm>
          <a:custGeom>
            <a:avLst/>
            <a:gdLst>
              <a:gd name="T0" fmla="*/ 281 w 2063"/>
              <a:gd name="T1" fmla="*/ 147 h 169"/>
              <a:gd name="T2" fmla="*/ 0 w 2063"/>
              <a:gd name="T3" fmla="*/ 166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147"/>
                </a:moveTo>
                <a:lnTo>
                  <a:pt x="0" y="166"/>
                </a:lnTo>
                <a:moveTo>
                  <a:pt x="281" y="169"/>
                </a:moveTo>
                <a:lnTo>
                  <a:pt x="2063" y="169"/>
                </a:lnTo>
                <a:lnTo>
                  <a:pt x="2063" y="48"/>
                </a:lnTo>
                <a:lnTo>
                  <a:pt x="201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5" name="Rectangle 153"/>
          <p:cNvSpPr>
            <a:spLocks noChangeArrowheads="1"/>
          </p:cNvSpPr>
          <p:nvPr/>
        </p:nvSpPr>
        <p:spPr bwMode="auto">
          <a:xfrm>
            <a:off x="5624513" y="1735138"/>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6" name="Rectangle 154"/>
          <p:cNvSpPr>
            <a:spLocks noChangeArrowheads="1"/>
          </p:cNvSpPr>
          <p:nvPr/>
        </p:nvSpPr>
        <p:spPr bwMode="auto">
          <a:xfrm>
            <a:off x="6399213" y="173513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7" name="Rectangle 155"/>
          <p:cNvSpPr>
            <a:spLocks noChangeArrowheads="1"/>
          </p:cNvSpPr>
          <p:nvPr/>
        </p:nvSpPr>
        <p:spPr bwMode="auto">
          <a:xfrm>
            <a:off x="6470650" y="1735138"/>
            <a:ext cx="11398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8" name="Rectangle 156"/>
          <p:cNvSpPr>
            <a:spLocks noChangeArrowheads="1"/>
          </p:cNvSpPr>
          <p:nvPr/>
        </p:nvSpPr>
        <p:spPr bwMode="auto">
          <a:xfrm>
            <a:off x="7448550" y="1735138"/>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9" name="Rectangle 157"/>
          <p:cNvSpPr>
            <a:spLocks noChangeArrowheads="1"/>
          </p:cNvSpPr>
          <p:nvPr/>
        </p:nvSpPr>
        <p:spPr bwMode="auto">
          <a:xfrm>
            <a:off x="7493000" y="173513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0" name="Rectangle 158"/>
          <p:cNvSpPr>
            <a:spLocks noChangeArrowheads="1"/>
          </p:cNvSpPr>
          <p:nvPr/>
        </p:nvSpPr>
        <p:spPr bwMode="auto">
          <a:xfrm>
            <a:off x="7564438" y="1735138"/>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1" name="Rectangle 159"/>
          <p:cNvSpPr>
            <a:spLocks noChangeArrowheads="1"/>
          </p:cNvSpPr>
          <p:nvPr/>
        </p:nvSpPr>
        <p:spPr bwMode="auto">
          <a:xfrm>
            <a:off x="8047038" y="1735138"/>
            <a:ext cx="176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2" name="Rectangle 160"/>
          <p:cNvSpPr>
            <a:spLocks noChangeArrowheads="1"/>
          </p:cNvSpPr>
          <p:nvPr/>
        </p:nvSpPr>
        <p:spPr bwMode="auto">
          <a:xfrm>
            <a:off x="8134350" y="1735138"/>
            <a:ext cx="122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3" name="Freeform 161"/>
          <p:cNvSpPr/>
          <p:nvPr/>
        </p:nvSpPr>
        <p:spPr bwMode="auto">
          <a:xfrm>
            <a:off x="8226425" y="1689100"/>
            <a:ext cx="84137" cy="84138"/>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2"/>
          <p:cNvSpPr/>
          <p:nvPr/>
        </p:nvSpPr>
        <p:spPr bwMode="auto">
          <a:xfrm>
            <a:off x="8226425" y="1689100"/>
            <a:ext cx="84137" cy="84138"/>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5" name="Freeform 163"/>
          <p:cNvSpPr/>
          <p:nvPr/>
        </p:nvSpPr>
        <p:spPr bwMode="auto">
          <a:xfrm>
            <a:off x="5481638" y="2039938"/>
            <a:ext cx="2828925" cy="268288"/>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4"/>
          <p:cNvSpPr>
            <a:spLocks noEditPoints="1"/>
          </p:cNvSpPr>
          <p:nvPr/>
        </p:nvSpPr>
        <p:spPr bwMode="auto">
          <a:xfrm>
            <a:off x="5035550" y="2039938"/>
            <a:ext cx="3275012" cy="268288"/>
          </a:xfrm>
          <a:custGeom>
            <a:avLst/>
            <a:gdLst>
              <a:gd name="T0" fmla="*/ 281 w 2063"/>
              <a:gd name="T1" fmla="*/ 29 h 169"/>
              <a:gd name="T2" fmla="*/ 0 w 2063"/>
              <a:gd name="T3" fmla="*/ 12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29"/>
                </a:moveTo>
                <a:lnTo>
                  <a:pt x="0" y="12"/>
                </a:lnTo>
                <a:moveTo>
                  <a:pt x="281" y="169"/>
                </a:moveTo>
                <a:lnTo>
                  <a:pt x="2063" y="169"/>
                </a:lnTo>
                <a:lnTo>
                  <a:pt x="2063" y="48"/>
                </a:lnTo>
                <a:lnTo>
                  <a:pt x="201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7" name="Rectangle 165"/>
          <p:cNvSpPr>
            <a:spLocks noChangeArrowheads="1"/>
          </p:cNvSpPr>
          <p:nvPr/>
        </p:nvSpPr>
        <p:spPr bwMode="auto">
          <a:xfrm>
            <a:off x="5622925" y="2085975"/>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8" name="Rectangle 166"/>
          <p:cNvSpPr>
            <a:spLocks noChangeArrowheads="1"/>
          </p:cNvSpPr>
          <p:nvPr/>
        </p:nvSpPr>
        <p:spPr bwMode="auto">
          <a:xfrm>
            <a:off x="6400800" y="208597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9" name="Rectangle 167"/>
          <p:cNvSpPr>
            <a:spLocks noChangeArrowheads="1"/>
          </p:cNvSpPr>
          <p:nvPr/>
        </p:nvSpPr>
        <p:spPr bwMode="auto">
          <a:xfrm>
            <a:off x="6473825" y="2085975"/>
            <a:ext cx="1138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0" name="Rectangle 168"/>
          <p:cNvSpPr>
            <a:spLocks noChangeArrowheads="1"/>
          </p:cNvSpPr>
          <p:nvPr/>
        </p:nvSpPr>
        <p:spPr bwMode="auto">
          <a:xfrm>
            <a:off x="7451725" y="2085975"/>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1" name="Rectangle 169"/>
          <p:cNvSpPr>
            <a:spLocks noChangeArrowheads="1"/>
          </p:cNvSpPr>
          <p:nvPr/>
        </p:nvSpPr>
        <p:spPr bwMode="auto">
          <a:xfrm>
            <a:off x="7494588" y="208597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2" name="Rectangle 170"/>
          <p:cNvSpPr>
            <a:spLocks noChangeArrowheads="1"/>
          </p:cNvSpPr>
          <p:nvPr/>
        </p:nvSpPr>
        <p:spPr bwMode="auto">
          <a:xfrm>
            <a:off x="7567613" y="2085975"/>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3" name="Rectangle 171"/>
          <p:cNvSpPr>
            <a:spLocks noChangeArrowheads="1"/>
          </p:cNvSpPr>
          <p:nvPr/>
        </p:nvSpPr>
        <p:spPr bwMode="auto">
          <a:xfrm>
            <a:off x="8050213" y="2085975"/>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4" name="Rectangle 172"/>
          <p:cNvSpPr>
            <a:spLocks noChangeArrowheads="1"/>
          </p:cNvSpPr>
          <p:nvPr/>
        </p:nvSpPr>
        <p:spPr bwMode="auto">
          <a:xfrm>
            <a:off x="8137525" y="2085975"/>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5" name="Freeform 173"/>
          <p:cNvSpPr/>
          <p:nvPr/>
        </p:nvSpPr>
        <p:spPr bwMode="auto">
          <a:xfrm>
            <a:off x="8226425" y="2039938"/>
            <a:ext cx="84137" cy="84138"/>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4"/>
          <p:cNvSpPr/>
          <p:nvPr/>
        </p:nvSpPr>
        <p:spPr bwMode="auto">
          <a:xfrm>
            <a:off x="8226425" y="2039938"/>
            <a:ext cx="84137" cy="84138"/>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7" name="Freeform 175"/>
          <p:cNvSpPr/>
          <p:nvPr/>
        </p:nvSpPr>
        <p:spPr bwMode="auto">
          <a:xfrm>
            <a:off x="5481638" y="2390775"/>
            <a:ext cx="2828925" cy="268288"/>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6"/>
          <p:cNvSpPr>
            <a:spLocks noEditPoints="1"/>
          </p:cNvSpPr>
          <p:nvPr/>
        </p:nvSpPr>
        <p:spPr bwMode="auto">
          <a:xfrm>
            <a:off x="5035550" y="2163763"/>
            <a:ext cx="3275012" cy="495300"/>
          </a:xfrm>
          <a:custGeom>
            <a:avLst/>
            <a:gdLst>
              <a:gd name="T0" fmla="*/ 281 w 2063"/>
              <a:gd name="T1" fmla="*/ 143 h 312"/>
              <a:gd name="T2" fmla="*/ 0 w 2063"/>
              <a:gd name="T3" fmla="*/ 0 h 312"/>
              <a:gd name="T4" fmla="*/ 281 w 2063"/>
              <a:gd name="T5" fmla="*/ 312 h 312"/>
              <a:gd name="T6" fmla="*/ 2063 w 2063"/>
              <a:gd name="T7" fmla="*/ 312 h 312"/>
              <a:gd name="T8" fmla="*/ 2063 w 2063"/>
              <a:gd name="T9" fmla="*/ 191 h 312"/>
              <a:gd name="T10" fmla="*/ 2014 w 2063"/>
              <a:gd name="T11" fmla="*/ 143 h 312"/>
              <a:gd name="T12" fmla="*/ 281 w 2063"/>
              <a:gd name="T13" fmla="*/ 143 h 312"/>
              <a:gd name="T14" fmla="*/ 281 w 2063"/>
              <a:gd name="T15" fmla="*/ 312 h 3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312">
                <a:moveTo>
                  <a:pt x="281" y="143"/>
                </a:moveTo>
                <a:lnTo>
                  <a:pt x="0" y="0"/>
                </a:lnTo>
                <a:moveTo>
                  <a:pt x="281" y="312"/>
                </a:moveTo>
                <a:lnTo>
                  <a:pt x="2063" y="312"/>
                </a:lnTo>
                <a:lnTo>
                  <a:pt x="2063" y="191"/>
                </a:lnTo>
                <a:lnTo>
                  <a:pt x="2014" y="143"/>
                </a:lnTo>
                <a:lnTo>
                  <a:pt x="281" y="143"/>
                </a:lnTo>
                <a:lnTo>
                  <a:pt x="281" y="31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9" name="Rectangle 177"/>
          <p:cNvSpPr>
            <a:spLocks noChangeArrowheads="1"/>
          </p:cNvSpPr>
          <p:nvPr/>
        </p:nvSpPr>
        <p:spPr bwMode="auto">
          <a:xfrm>
            <a:off x="5757863" y="2436813"/>
            <a:ext cx="5381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0" name="Rectangle 178"/>
          <p:cNvSpPr>
            <a:spLocks noChangeArrowheads="1"/>
          </p:cNvSpPr>
          <p:nvPr/>
        </p:nvSpPr>
        <p:spPr bwMode="auto">
          <a:xfrm>
            <a:off x="6180138" y="243681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1" name="Rectangle 179"/>
          <p:cNvSpPr>
            <a:spLocks noChangeArrowheads="1"/>
          </p:cNvSpPr>
          <p:nvPr/>
        </p:nvSpPr>
        <p:spPr bwMode="auto">
          <a:xfrm>
            <a:off x="6251575" y="2436813"/>
            <a:ext cx="1065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latencyStrategy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2" name="Rectangle 180"/>
          <p:cNvSpPr>
            <a:spLocks noChangeArrowheads="1"/>
          </p:cNvSpPr>
          <p:nvPr/>
        </p:nvSpPr>
        <p:spPr bwMode="auto">
          <a:xfrm>
            <a:off x="7161213" y="2436813"/>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3" name="Rectangle 181"/>
          <p:cNvSpPr>
            <a:spLocks noChangeArrowheads="1"/>
          </p:cNvSpPr>
          <p:nvPr/>
        </p:nvSpPr>
        <p:spPr bwMode="auto">
          <a:xfrm>
            <a:off x="7205663" y="243681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4" name="Rectangle 182"/>
          <p:cNvSpPr>
            <a:spLocks noChangeArrowheads="1"/>
          </p:cNvSpPr>
          <p:nvPr/>
        </p:nvSpPr>
        <p:spPr bwMode="auto">
          <a:xfrm>
            <a:off x="7277100" y="2436813"/>
            <a:ext cx="768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getLatency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5" name="Rectangle 183"/>
          <p:cNvSpPr>
            <a:spLocks noChangeArrowheads="1"/>
          </p:cNvSpPr>
          <p:nvPr/>
        </p:nvSpPr>
        <p:spPr bwMode="auto">
          <a:xfrm>
            <a:off x="7915275" y="2436813"/>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6" name="Rectangle 184"/>
          <p:cNvSpPr>
            <a:spLocks noChangeArrowheads="1"/>
          </p:cNvSpPr>
          <p:nvPr/>
        </p:nvSpPr>
        <p:spPr bwMode="auto">
          <a:xfrm>
            <a:off x="8002588" y="2436813"/>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7" name="Freeform 185"/>
          <p:cNvSpPr/>
          <p:nvPr/>
        </p:nvSpPr>
        <p:spPr bwMode="auto">
          <a:xfrm>
            <a:off x="8226425" y="2390775"/>
            <a:ext cx="84137" cy="84138"/>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6"/>
          <p:cNvSpPr/>
          <p:nvPr/>
        </p:nvSpPr>
        <p:spPr bwMode="auto">
          <a:xfrm>
            <a:off x="8226425" y="2390775"/>
            <a:ext cx="84137" cy="84138"/>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實現</a:t>
            </a:r>
            <a:r>
              <a:rPr lang="en-US" altLang="zh-CN" dirty="0" err="1"/>
              <a:t>LoadStrategy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23</a:t>
            </a:fld>
            <a:endParaRPr lang="zh-CN" altLang="en-US" dirty="0"/>
          </a:p>
        </p:txBody>
      </p:sp>
      <p:sp>
        <p:nvSpPr>
          <p:cNvPr id="5" name="AutoShape 3"/>
          <p:cNvSpPr>
            <a:spLocks noChangeAspect="1" noChangeArrowheads="1" noTextEdit="1"/>
          </p:cNvSpPr>
          <p:nvPr/>
        </p:nvSpPr>
        <p:spPr bwMode="auto">
          <a:xfrm>
            <a:off x="684213" y="1141413"/>
            <a:ext cx="7631112" cy="558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13"/>
          <p:cNvSpPr>
            <a:spLocks noChangeArrowheads="1"/>
          </p:cNvSpPr>
          <p:nvPr/>
        </p:nvSpPr>
        <p:spPr bwMode="auto">
          <a:xfrm>
            <a:off x="1817688" y="4251325"/>
            <a:ext cx="1019175"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4"/>
          <p:cNvSpPr>
            <a:spLocks noChangeArrowheads="1"/>
          </p:cNvSpPr>
          <p:nvPr/>
        </p:nvSpPr>
        <p:spPr bwMode="auto">
          <a:xfrm>
            <a:off x="1817688" y="4251325"/>
            <a:ext cx="1019175" cy="2460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Rectangle 15"/>
          <p:cNvSpPr>
            <a:spLocks noChangeArrowheads="1"/>
          </p:cNvSpPr>
          <p:nvPr/>
        </p:nvSpPr>
        <p:spPr bwMode="auto">
          <a:xfrm>
            <a:off x="1817688" y="3714750"/>
            <a:ext cx="10191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6"/>
          <p:cNvSpPr>
            <a:spLocks noChangeArrowheads="1"/>
          </p:cNvSpPr>
          <p:nvPr/>
        </p:nvSpPr>
        <p:spPr bwMode="auto">
          <a:xfrm>
            <a:off x="1817688" y="3714750"/>
            <a:ext cx="1019175" cy="536575"/>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17"/>
          <p:cNvSpPr>
            <a:spLocks noChangeArrowheads="1"/>
          </p:cNvSpPr>
          <p:nvPr/>
        </p:nvSpPr>
        <p:spPr bwMode="auto">
          <a:xfrm>
            <a:off x="1873250" y="3743325"/>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&lt;&lt;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2033588" y="3743325"/>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Interface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2627313" y="3743325"/>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2" name="Rectangle 20"/>
          <p:cNvSpPr>
            <a:spLocks noChangeArrowheads="1"/>
          </p:cNvSpPr>
          <p:nvPr/>
        </p:nvSpPr>
        <p:spPr bwMode="auto">
          <a:xfrm>
            <a:off x="1889125" y="3973513"/>
            <a:ext cx="9636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FF0000"/>
                </a:solidFill>
                <a:effectLst/>
                <a:latin typeface="Calibri" panose="020F0502020204030204" charset="0"/>
              </a:rPr>
              <a:t>LoadStrategy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2055813" y="4270375"/>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2582863" y="427037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Rectangle 23"/>
          <p:cNvSpPr>
            <a:spLocks noChangeArrowheads="1"/>
          </p:cNvSpPr>
          <p:nvPr/>
        </p:nvSpPr>
        <p:spPr bwMode="auto">
          <a:xfrm>
            <a:off x="730250" y="5322888"/>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Rectangle 24"/>
          <p:cNvSpPr>
            <a:spLocks noChangeArrowheads="1"/>
          </p:cNvSpPr>
          <p:nvPr/>
        </p:nvSpPr>
        <p:spPr bwMode="auto">
          <a:xfrm>
            <a:off x="730250" y="5322888"/>
            <a:ext cx="1350962" cy="2460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Rectangle 25"/>
          <p:cNvSpPr>
            <a:spLocks noChangeArrowheads="1"/>
          </p:cNvSpPr>
          <p:nvPr/>
        </p:nvSpPr>
        <p:spPr bwMode="auto">
          <a:xfrm>
            <a:off x="730250" y="4975225"/>
            <a:ext cx="1350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6"/>
          <p:cNvSpPr>
            <a:spLocks noChangeArrowheads="1"/>
          </p:cNvSpPr>
          <p:nvPr/>
        </p:nvSpPr>
        <p:spPr bwMode="auto">
          <a:xfrm>
            <a:off x="730250" y="4975225"/>
            <a:ext cx="1350962" cy="3476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Rectangle 27"/>
          <p:cNvSpPr>
            <a:spLocks noChangeArrowheads="1"/>
          </p:cNvSpPr>
          <p:nvPr/>
        </p:nvSpPr>
        <p:spPr bwMode="auto">
          <a:xfrm>
            <a:off x="774700" y="5045075"/>
            <a:ext cx="1268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FF0000"/>
                </a:solidFill>
                <a:effectLst/>
                <a:latin typeface="Calibri" panose="020F0502020204030204" charset="0"/>
              </a:rPr>
              <a:t>LoadStrategyImpl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1958975" y="5045075"/>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FF0000"/>
                </a:solidFill>
                <a:effectLst/>
                <a:latin typeface="Calibri" panose="020F050202020403020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1133475" y="5341938"/>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1660525" y="5341938"/>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1652588" y="6113463"/>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32"/>
          <p:cNvSpPr>
            <a:spLocks noChangeArrowheads="1"/>
          </p:cNvSpPr>
          <p:nvPr/>
        </p:nvSpPr>
        <p:spPr bwMode="auto">
          <a:xfrm>
            <a:off x="1652588" y="6113463"/>
            <a:ext cx="1350962" cy="2460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33"/>
          <p:cNvSpPr>
            <a:spLocks noChangeArrowheads="1"/>
          </p:cNvSpPr>
          <p:nvPr/>
        </p:nvSpPr>
        <p:spPr bwMode="auto">
          <a:xfrm>
            <a:off x="1652588" y="5767388"/>
            <a:ext cx="1350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34"/>
          <p:cNvSpPr>
            <a:spLocks noChangeArrowheads="1"/>
          </p:cNvSpPr>
          <p:nvPr/>
        </p:nvSpPr>
        <p:spPr bwMode="auto">
          <a:xfrm>
            <a:off x="1652588" y="5767388"/>
            <a:ext cx="1350962" cy="346075"/>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7" name="Rectangle 35"/>
          <p:cNvSpPr>
            <a:spLocks noChangeArrowheads="1"/>
          </p:cNvSpPr>
          <p:nvPr/>
        </p:nvSpPr>
        <p:spPr bwMode="auto">
          <a:xfrm>
            <a:off x="1697038" y="5835650"/>
            <a:ext cx="1268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FF0000"/>
                </a:solidFill>
                <a:effectLst/>
                <a:latin typeface="Calibri" panose="020F0502020204030204" charset="0"/>
              </a:rPr>
              <a:t>LoadStrategyImpl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2881313" y="5835650"/>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FF0000"/>
                </a:solidFill>
                <a:effectLst/>
                <a:latin typeface="Calibri" panose="020F0502020204030204" charset="0"/>
              </a:rPr>
              <a:t>2</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2055813" y="6132513"/>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2582863" y="613251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2487613" y="5322888"/>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Rectangle 40"/>
          <p:cNvSpPr>
            <a:spLocks noChangeArrowheads="1"/>
          </p:cNvSpPr>
          <p:nvPr/>
        </p:nvSpPr>
        <p:spPr bwMode="auto">
          <a:xfrm>
            <a:off x="2487613" y="5322888"/>
            <a:ext cx="1350962" cy="2460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3" name="Rectangle 41"/>
          <p:cNvSpPr>
            <a:spLocks noChangeArrowheads="1"/>
          </p:cNvSpPr>
          <p:nvPr/>
        </p:nvSpPr>
        <p:spPr bwMode="auto">
          <a:xfrm>
            <a:off x="2487613" y="4975225"/>
            <a:ext cx="1350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42"/>
          <p:cNvSpPr>
            <a:spLocks noChangeArrowheads="1"/>
          </p:cNvSpPr>
          <p:nvPr/>
        </p:nvSpPr>
        <p:spPr bwMode="auto">
          <a:xfrm>
            <a:off x="2487613" y="4975225"/>
            <a:ext cx="1350962" cy="3476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43"/>
          <p:cNvSpPr>
            <a:spLocks noChangeArrowheads="1"/>
          </p:cNvSpPr>
          <p:nvPr/>
        </p:nvSpPr>
        <p:spPr bwMode="auto">
          <a:xfrm>
            <a:off x="2533650" y="5045075"/>
            <a:ext cx="12668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FF0000"/>
                </a:solidFill>
                <a:effectLst/>
                <a:latin typeface="Calibri" panose="020F0502020204030204" charset="0"/>
              </a:rPr>
              <a:t>LoadStrategyImpl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3717925" y="5045075"/>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FF0000"/>
                </a:solidFill>
                <a:effectLst/>
                <a:latin typeface="Calibri" panose="020F0502020204030204" charset="0"/>
              </a:rPr>
              <a:t>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2892425" y="5341938"/>
            <a:ext cx="612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8" name="Rectangle 46"/>
          <p:cNvSpPr>
            <a:spLocks noChangeArrowheads="1"/>
          </p:cNvSpPr>
          <p:nvPr/>
        </p:nvSpPr>
        <p:spPr bwMode="auto">
          <a:xfrm>
            <a:off x="3419475" y="5341938"/>
            <a:ext cx="1873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9" name="Freeform 47"/>
          <p:cNvSpPr/>
          <p:nvPr/>
        </p:nvSpPr>
        <p:spPr bwMode="auto">
          <a:xfrm>
            <a:off x="1404938" y="4578350"/>
            <a:ext cx="922337" cy="396875"/>
          </a:xfrm>
          <a:custGeom>
            <a:avLst/>
            <a:gdLst>
              <a:gd name="T0" fmla="*/ 0 w 581"/>
              <a:gd name="T1" fmla="*/ 250 h 250"/>
              <a:gd name="T2" fmla="*/ 0 w 581"/>
              <a:gd name="T3" fmla="*/ 46 h 250"/>
              <a:gd name="T4" fmla="*/ 581 w 581"/>
              <a:gd name="T5" fmla="*/ 46 h 250"/>
              <a:gd name="T6" fmla="*/ 581 w 581"/>
              <a:gd name="T7" fmla="*/ 0 h 250"/>
            </a:gdLst>
            <a:ahLst/>
            <a:cxnLst>
              <a:cxn ang="0">
                <a:pos x="T0" y="T1"/>
              </a:cxn>
              <a:cxn ang="0">
                <a:pos x="T2" y="T3"/>
              </a:cxn>
              <a:cxn ang="0">
                <a:pos x="T4" y="T5"/>
              </a:cxn>
              <a:cxn ang="0">
                <a:pos x="T6" y="T7"/>
              </a:cxn>
            </a:cxnLst>
            <a:rect l="0" t="0" r="r" b="b"/>
            <a:pathLst>
              <a:path w="581" h="250">
                <a:moveTo>
                  <a:pt x="0" y="250"/>
                </a:moveTo>
                <a:lnTo>
                  <a:pt x="0" y="46"/>
                </a:lnTo>
                <a:lnTo>
                  <a:pt x="581" y="46"/>
                </a:lnTo>
                <a:lnTo>
                  <a:pt x="581" y="0"/>
                </a:lnTo>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2327275" y="4578350"/>
            <a:ext cx="836612" cy="396875"/>
          </a:xfrm>
          <a:custGeom>
            <a:avLst/>
            <a:gdLst>
              <a:gd name="T0" fmla="*/ 527 w 527"/>
              <a:gd name="T1" fmla="*/ 250 h 250"/>
              <a:gd name="T2" fmla="*/ 527 w 527"/>
              <a:gd name="T3" fmla="*/ 45 h 250"/>
              <a:gd name="T4" fmla="*/ 0 w 527"/>
              <a:gd name="T5" fmla="*/ 45 h 250"/>
              <a:gd name="T6" fmla="*/ 0 w 527"/>
              <a:gd name="T7" fmla="*/ 0 h 250"/>
            </a:gdLst>
            <a:ahLst/>
            <a:cxnLst>
              <a:cxn ang="0">
                <a:pos x="T0" y="T1"/>
              </a:cxn>
              <a:cxn ang="0">
                <a:pos x="T2" y="T3"/>
              </a:cxn>
              <a:cxn ang="0">
                <a:pos x="T4" y="T5"/>
              </a:cxn>
              <a:cxn ang="0">
                <a:pos x="T6" y="T7"/>
              </a:cxn>
            </a:cxnLst>
            <a:rect l="0" t="0" r="r" b="b"/>
            <a:pathLst>
              <a:path w="527" h="250">
                <a:moveTo>
                  <a:pt x="527" y="250"/>
                </a:moveTo>
                <a:lnTo>
                  <a:pt x="527" y="45"/>
                </a:lnTo>
                <a:lnTo>
                  <a:pt x="0" y="45"/>
                </a:lnTo>
                <a:lnTo>
                  <a:pt x="0" y="0"/>
                </a:lnTo>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Line 51"/>
          <p:cNvSpPr>
            <a:spLocks noChangeShapeType="1"/>
          </p:cNvSpPr>
          <p:nvPr/>
        </p:nvSpPr>
        <p:spPr bwMode="auto">
          <a:xfrm flipV="1">
            <a:off x="2327275" y="4578350"/>
            <a:ext cx="0" cy="1189037"/>
          </a:xfrm>
          <a:prstGeom prst="line">
            <a:avLst/>
          </a:prstGeom>
          <a:noFill/>
          <a:ln w="6350" cap="rnd">
            <a:solidFill>
              <a:srgbClr val="FF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Rectangle 53"/>
          <p:cNvSpPr>
            <a:spLocks noChangeArrowheads="1"/>
          </p:cNvSpPr>
          <p:nvPr/>
        </p:nvSpPr>
        <p:spPr bwMode="auto">
          <a:xfrm>
            <a:off x="5583238" y="4268788"/>
            <a:ext cx="12493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54"/>
          <p:cNvSpPr>
            <a:spLocks noChangeArrowheads="1"/>
          </p:cNvSpPr>
          <p:nvPr/>
        </p:nvSpPr>
        <p:spPr bwMode="auto">
          <a:xfrm>
            <a:off x="5583238" y="4268788"/>
            <a:ext cx="12493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Rectangle 55"/>
          <p:cNvSpPr>
            <a:spLocks noChangeArrowheads="1"/>
          </p:cNvSpPr>
          <p:nvPr/>
        </p:nvSpPr>
        <p:spPr bwMode="auto">
          <a:xfrm>
            <a:off x="5583238" y="3732213"/>
            <a:ext cx="1249362"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56"/>
          <p:cNvSpPr>
            <a:spLocks noChangeArrowheads="1"/>
          </p:cNvSpPr>
          <p:nvPr/>
        </p:nvSpPr>
        <p:spPr bwMode="auto">
          <a:xfrm>
            <a:off x="5583238" y="3732213"/>
            <a:ext cx="1249362"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Rectangle 57"/>
          <p:cNvSpPr>
            <a:spLocks noChangeArrowheads="1"/>
          </p:cNvSpPr>
          <p:nvPr/>
        </p:nvSpPr>
        <p:spPr bwMode="auto">
          <a:xfrm>
            <a:off x="5753100" y="3760788"/>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&lt;&lt;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5915025" y="3760788"/>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Interface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6507163" y="3760788"/>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5643563" y="3990975"/>
            <a:ext cx="12192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3" name="Rectangle 61"/>
          <p:cNvSpPr>
            <a:spLocks noChangeArrowheads="1"/>
          </p:cNvSpPr>
          <p:nvPr/>
        </p:nvSpPr>
        <p:spPr bwMode="auto">
          <a:xfrm>
            <a:off x="5927725" y="4289425"/>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4" name="Rectangle 62"/>
          <p:cNvSpPr>
            <a:spLocks noChangeArrowheads="1"/>
          </p:cNvSpPr>
          <p:nvPr/>
        </p:nvSpPr>
        <p:spPr bwMode="auto">
          <a:xfrm>
            <a:off x="6472238" y="4289425"/>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Rectangle 63"/>
          <p:cNvSpPr>
            <a:spLocks noChangeArrowheads="1"/>
          </p:cNvSpPr>
          <p:nvPr/>
        </p:nvSpPr>
        <p:spPr bwMode="auto">
          <a:xfrm>
            <a:off x="5927725" y="4481513"/>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6" name="Rectangle 64"/>
          <p:cNvSpPr>
            <a:spLocks noChangeArrowheads="1"/>
          </p:cNvSpPr>
          <p:nvPr/>
        </p:nvSpPr>
        <p:spPr bwMode="auto">
          <a:xfrm>
            <a:off x="6472238" y="448151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7" name="Rectangle 65"/>
          <p:cNvSpPr>
            <a:spLocks noChangeArrowheads="1"/>
          </p:cNvSpPr>
          <p:nvPr/>
        </p:nvSpPr>
        <p:spPr bwMode="auto">
          <a:xfrm>
            <a:off x="6373813" y="5334000"/>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66"/>
          <p:cNvSpPr>
            <a:spLocks noChangeArrowheads="1"/>
          </p:cNvSpPr>
          <p:nvPr/>
        </p:nvSpPr>
        <p:spPr bwMode="auto">
          <a:xfrm>
            <a:off x="6373813" y="5334000"/>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9" name="Rectangle 67"/>
          <p:cNvSpPr>
            <a:spLocks noChangeArrowheads="1"/>
          </p:cNvSpPr>
          <p:nvPr/>
        </p:nvSpPr>
        <p:spPr bwMode="auto">
          <a:xfrm>
            <a:off x="6373813" y="4986338"/>
            <a:ext cx="1604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68"/>
          <p:cNvSpPr>
            <a:spLocks noChangeArrowheads="1"/>
          </p:cNvSpPr>
          <p:nvPr/>
        </p:nvSpPr>
        <p:spPr bwMode="auto">
          <a:xfrm>
            <a:off x="6373813" y="4986338"/>
            <a:ext cx="1604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1" name="Rectangle 69"/>
          <p:cNvSpPr>
            <a:spLocks noChangeArrowheads="1"/>
          </p:cNvSpPr>
          <p:nvPr/>
        </p:nvSpPr>
        <p:spPr bwMode="auto">
          <a:xfrm>
            <a:off x="6419850" y="5056188"/>
            <a:ext cx="1522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MemoryStrategyImpl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2" name="Rectangle 70"/>
          <p:cNvSpPr>
            <a:spLocks noChangeArrowheads="1"/>
          </p:cNvSpPr>
          <p:nvPr/>
        </p:nvSpPr>
        <p:spPr bwMode="auto">
          <a:xfrm>
            <a:off x="7856538" y="5056188"/>
            <a:ext cx="1698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3" name="Rectangle 71"/>
          <p:cNvSpPr>
            <a:spLocks noChangeArrowheads="1"/>
          </p:cNvSpPr>
          <p:nvPr/>
        </p:nvSpPr>
        <p:spPr bwMode="auto">
          <a:xfrm>
            <a:off x="6896100" y="5353050"/>
            <a:ext cx="633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4" name="Rectangle 72"/>
          <p:cNvSpPr>
            <a:spLocks noChangeArrowheads="1"/>
          </p:cNvSpPr>
          <p:nvPr/>
        </p:nvSpPr>
        <p:spPr bwMode="auto">
          <a:xfrm>
            <a:off x="7440613" y="53530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5" name="Rectangle 73"/>
          <p:cNvSpPr>
            <a:spLocks noChangeArrowheads="1"/>
          </p:cNvSpPr>
          <p:nvPr/>
        </p:nvSpPr>
        <p:spPr bwMode="auto">
          <a:xfrm>
            <a:off x="6896100" y="5546725"/>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6" name="Rectangle 74"/>
          <p:cNvSpPr>
            <a:spLocks noChangeArrowheads="1"/>
          </p:cNvSpPr>
          <p:nvPr/>
        </p:nvSpPr>
        <p:spPr bwMode="auto">
          <a:xfrm>
            <a:off x="7440613" y="55467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7" name="Rectangle 75"/>
          <p:cNvSpPr>
            <a:spLocks noChangeArrowheads="1"/>
          </p:cNvSpPr>
          <p:nvPr/>
        </p:nvSpPr>
        <p:spPr bwMode="auto">
          <a:xfrm>
            <a:off x="4437063" y="5334000"/>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76"/>
          <p:cNvSpPr>
            <a:spLocks noChangeArrowheads="1"/>
          </p:cNvSpPr>
          <p:nvPr/>
        </p:nvSpPr>
        <p:spPr bwMode="auto">
          <a:xfrm>
            <a:off x="4437063" y="5334000"/>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9" name="Rectangle 77"/>
          <p:cNvSpPr>
            <a:spLocks noChangeArrowheads="1"/>
          </p:cNvSpPr>
          <p:nvPr/>
        </p:nvSpPr>
        <p:spPr bwMode="auto">
          <a:xfrm>
            <a:off x="4437063" y="4986338"/>
            <a:ext cx="1604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78"/>
          <p:cNvSpPr>
            <a:spLocks noChangeArrowheads="1"/>
          </p:cNvSpPr>
          <p:nvPr/>
        </p:nvSpPr>
        <p:spPr bwMode="auto">
          <a:xfrm>
            <a:off x="4437063" y="4986338"/>
            <a:ext cx="1604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Rectangle 79"/>
          <p:cNvSpPr>
            <a:spLocks noChangeArrowheads="1"/>
          </p:cNvSpPr>
          <p:nvPr/>
        </p:nvSpPr>
        <p:spPr bwMode="auto">
          <a:xfrm>
            <a:off x="4483100" y="5056188"/>
            <a:ext cx="1524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MemoryStrategyImpl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2" name="Rectangle 80"/>
          <p:cNvSpPr>
            <a:spLocks noChangeArrowheads="1"/>
          </p:cNvSpPr>
          <p:nvPr/>
        </p:nvSpPr>
        <p:spPr bwMode="auto">
          <a:xfrm>
            <a:off x="5921375" y="5056188"/>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3" name="Rectangle 81"/>
          <p:cNvSpPr>
            <a:spLocks noChangeArrowheads="1"/>
          </p:cNvSpPr>
          <p:nvPr/>
        </p:nvSpPr>
        <p:spPr bwMode="auto">
          <a:xfrm>
            <a:off x="4959350" y="5353050"/>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4" name="Rectangle 82"/>
          <p:cNvSpPr>
            <a:spLocks noChangeArrowheads="1"/>
          </p:cNvSpPr>
          <p:nvPr/>
        </p:nvSpPr>
        <p:spPr bwMode="auto">
          <a:xfrm>
            <a:off x="5503863" y="53530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5" name="Rectangle 83"/>
          <p:cNvSpPr>
            <a:spLocks noChangeArrowheads="1"/>
          </p:cNvSpPr>
          <p:nvPr/>
        </p:nvSpPr>
        <p:spPr bwMode="auto">
          <a:xfrm>
            <a:off x="4960938" y="5546725"/>
            <a:ext cx="633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6" name="Rectangle 84"/>
          <p:cNvSpPr>
            <a:spLocks noChangeArrowheads="1"/>
          </p:cNvSpPr>
          <p:nvPr/>
        </p:nvSpPr>
        <p:spPr bwMode="auto">
          <a:xfrm>
            <a:off x="5503863" y="55467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7" name="Rectangle 85"/>
          <p:cNvSpPr>
            <a:spLocks noChangeArrowheads="1"/>
          </p:cNvSpPr>
          <p:nvPr/>
        </p:nvSpPr>
        <p:spPr bwMode="auto">
          <a:xfrm>
            <a:off x="5405438" y="6200775"/>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Rectangle 86"/>
          <p:cNvSpPr>
            <a:spLocks noChangeArrowheads="1"/>
          </p:cNvSpPr>
          <p:nvPr/>
        </p:nvSpPr>
        <p:spPr bwMode="auto">
          <a:xfrm>
            <a:off x="5405438" y="6200775"/>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9" name="Rectangle 87"/>
          <p:cNvSpPr>
            <a:spLocks noChangeArrowheads="1"/>
          </p:cNvSpPr>
          <p:nvPr/>
        </p:nvSpPr>
        <p:spPr bwMode="auto">
          <a:xfrm>
            <a:off x="5405438" y="5854700"/>
            <a:ext cx="1604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Rectangle 88"/>
          <p:cNvSpPr>
            <a:spLocks noChangeArrowheads="1"/>
          </p:cNvSpPr>
          <p:nvPr/>
        </p:nvSpPr>
        <p:spPr bwMode="auto">
          <a:xfrm>
            <a:off x="5405438" y="5854700"/>
            <a:ext cx="1604962" cy="3460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1" name="Rectangle 89"/>
          <p:cNvSpPr>
            <a:spLocks noChangeArrowheads="1"/>
          </p:cNvSpPr>
          <p:nvPr/>
        </p:nvSpPr>
        <p:spPr bwMode="auto">
          <a:xfrm>
            <a:off x="5451475" y="5922963"/>
            <a:ext cx="1524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MemoryStrategyImpl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2" name="Rectangle 90"/>
          <p:cNvSpPr>
            <a:spLocks noChangeArrowheads="1"/>
          </p:cNvSpPr>
          <p:nvPr/>
        </p:nvSpPr>
        <p:spPr bwMode="auto">
          <a:xfrm>
            <a:off x="6888163" y="5922963"/>
            <a:ext cx="1698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2</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3" name="Rectangle 91"/>
          <p:cNvSpPr>
            <a:spLocks noChangeArrowheads="1"/>
          </p:cNvSpPr>
          <p:nvPr/>
        </p:nvSpPr>
        <p:spPr bwMode="auto">
          <a:xfrm>
            <a:off x="5927725" y="6219825"/>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4" name="Rectangle 92"/>
          <p:cNvSpPr>
            <a:spLocks noChangeArrowheads="1"/>
          </p:cNvSpPr>
          <p:nvPr/>
        </p:nvSpPr>
        <p:spPr bwMode="auto">
          <a:xfrm>
            <a:off x="6472238" y="62198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5" name="Rectangle 93"/>
          <p:cNvSpPr>
            <a:spLocks noChangeArrowheads="1"/>
          </p:cNvSpPr>
          <p:nvPr/>
        </p:nvSpPr>
        <p:spPr bwMode="auto">
          <a:xfrm>
            <a:off x="5927725" y="6416675"/>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6" name="Rectangle 94"/>
          <p:cNvSpPr>
            <a:spLocks noChangeArrowheads="1"/>
          </p:cNvSpPr>
          <p:nvPr/>
        </p:nvSpPr>
        <p:spPr bwMode="auto">
          <a:xfrm>
            <a:off x="6472238" y="6416675"/>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7" name="Line 95"/>
          <p:cNvSpPr>
            <a:spLocks noChangeShapeType="1"/>
          </p:cNvSpPr>
          <p:nvPr/>
        </p:nvSpPr>
        <p:spPr bwMode="auto">
          <a:xfrm flipV="1">
            <a:off x="6207125" y="4789488"/>
            <a:ext cx="0" cy="1065212"/>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5240338" y="4789488"/>
            <a:ext cx="966787" cy="196850"/>
          </a:xfrm>
          <a:custGeom>
            <a:avLst/>
            <a:gdLst>
              <a:gd name="T0" fmla="*/ 0 w 609"/>
              <a:gd name="T1" fmla="*/ 124 h 124"/>
              <a:gd name="T2" fmla="*/ 0 w 609"/>
              <a:gd name="T3" fmla="*/ 22 h 124"/>
              <a:gd name="T4" fmla="*/ 609 w 609"/>
              <a:gd name="T5" fmla="*/ 22 h 124"/>
              <a:gd name="T6" fmla="*/ 609 w 609"/>
              <a:gd name="T7" fmla="*/ 0 h 124"/>
            </a:gdLst>
            <a:ahLst/>
            <a:cxnLst>
              <a:cxn ang="0">
                <a:pos x="T0" y="T1"/>
              </a:cxn>
              <a:cxn ang="0">
                <a:pos x="T2" y="T3"/>
              </a:cxn>
              <a:cxn ang="0">
                <a:pos x="T4" y="T5"/>
              </a:cxn>
              <a:cxn ang="0">
                <a:pos x="T6" y="T7"/>
              </a:cxn>
            </a:cxnLst>
            <a:rect l="0" t="0" r="r" b="b"/>
            <a:pathLst>
              <a:path w="609" h="124">
                <a:moveTo>
                  <a:pt x="0" y="124"/>
                </a:moveTo>
                <a:lnTo>
                  <a:pt x="0" y="22"/>
                </a:lnTo>
                <a:lnTo>
                  <a:pt x="609" y="22"/>
                </a:lnTo>
                <a:lnTo>
                  <a:pt x="609"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6207125" y="4789488"/>
            <a:ext cx="968375" cy="196850"/>
          </a:xfrm>
          <a:custGeom>
            <a:avLst/>
            <a:gdLst>
              <a:gd name="T0" fmla="*/ 610 w 610"/>
              <a:gd name="T1" fmla="*/ 124 h 124"/>
              <a:gd name="T2" fmla="*/ 610 w 610"/>
              <a:gd name="T3" fmla="*/ 22 h 124"/>
              <a:gd name="T4" fmla="*/ 0 w 610"/>
              <a:gd name="T5" fmla="*/ 22 h 124"/>
              <a:gd name="T6" fmla="*/ 0 w 610"/>
              <a:gd name="T7" fmla="*/ 0 h 124"/>
            </a:gdLst>
            <a:ahLst/>
            <a:cxnLst>
              <a:cxn ang="0">
                <a:pos x="T0" y="T1"/>
              </a:cxn>
              <a:cxn ang="0">
                <a:pos x="T2" y="T3"/>
              </a:cxn>
              <a:cxn ang="0">
                <a:pos x="T4" y="T5"/>
              </a:cxn>
              <a:cxn ang="0">
                <a:pos x="T6" y="T7"/>
              </a:cxn>
            </a:cxnLst>
            <a:rect l="0" t="0" r="r" b="b"/>
            <a:pathLst>
              <a:path w="610" h="124">
                <a:moveTo>
                  <a:pt x="610" y="124"/>
                </a:moveTo>
                <a:lnTo>
                  <a:pt x="610" y="22"/>
                </a:lnTo>
                <a:lnTo>
                  <a:pt x="0" y="22"/>
                </a:lnTo>
                <a:lnTo>
                  <a:pt x="0"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3" name="Rectangle 101"/>
          <p:cNvSpPr>
            <a:spLocks noChangeArrowheads="1"/>
          </p:cNvSpPr>
          <p:nvPr/>
        </p:nvSpPr>
        <p:spPr bwMode="auto">
          <a:xfrm>
            <a:off x="3673475" y="6419850"/>
            <a:ext cx="1120775"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Rectangle 102"/>
          <p:cNvSpPr>
            <a:spLocks noChangeArrowheads="1"/>
          </p:cNvSpPr>
          <p:nvPr/>
        </p:nvSpPr>
        <p:spPr bwMode="auto">
          <a:xfrm>
            <a:off x="3673475" y="6419850"/>
            <a:ext cx="1120775"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5" name="Rectangle 103"/>
          <p:cNvSpPr>
            <a:spLocks noChangeArrowheads="1"/>
          </p:cNvSpPr>
          <p:nvPr/>
        </p:nvSpPr>
        <p:spPr bwMode="auto">
          <a:xfrm>
            <a:off x="3673475" y="5883275"/>
            <a:ext cx="11207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6" name="Rectangle 104"/>
          <p:cNvSpPr>
            <a:spLocks noChangeArrowheads="1"/>
          </p:cNvSpPr>
          <p:nvPr/>
        </p:nvSpPr>
        <p:spPr bwMode="auto">
          <a:xfrm>
            <a:off x="3673475" y="5883275"/>
            <a:ext cx="11207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7" name="Rectangle 105"/>
          <p:cNvSpPr>
            <a:spLocks noChangeArrowheads="1"/>
          </p:cNvSpPr>
          <p:nvPr/>
        </p:nvSpPr>
        <p:spPr bwMode="auto">
          <a:xfrm>
            <a:off x="3778250" y="5911850"/>
            <a:ext cx="2508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&lt;&lt;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8" name="Rectangle 106"/>
          <p:cNvSpPr>
            <a:spLocks noChangeArrowheads="1"/>
          </p:cNvSpPr>
          <p:nvPr/>
        </p:nvSpPr>
        <p:spPr bwMode="auto">
          <a:xfrm>
            <a:off x="3940175" y="5911850"/>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Interface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9" name="Rectangle 107"/>
          <p:cNvSpPr>
            <a:spLocks noChangeArrowheads="1"/>
          </p:cNvSpPr>
          <p:nvPr/>
        </p:nvSpPr>
        <p:spPr bwMode="auto">
          <a:xfrm>
            <a:off x="4532313" y="5911850"/>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0" name="Rectangle 108"/>
          <p:cNvSpPr>
            <a:spLocks noChangeArrowheads="1"/>
          </p:cNvSpPr>
          <p:nvPr/>
        </p:nvSpPr>
        <p:spPr bwMode="auto">
          <a:xfrm>
            <a:off x="3735388" y="6142038"/>
            <a:ext cx="10858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Latencytrategy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1" name="Rectangle 109"/>
          <p:cNvSpPr>
            <a:spLocks noChangeArrowheads="1"/>
          </p:cNvSpPr>
          <p:nvPr/>
        </p:nvSpPr>
        <p:spPr bwMode="auto">
          <a:xfrm>
            <a:off x="3867150" y="6438900"/>
            <a:ext cx="808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2" name="Rectangle 110"/>
          <p:cNvSpPr>
            <a:spLocks noChangeArrowheads="1"/>
          </p:cNvSpPr>
          <p:nvPr/>
        </p:nvSpPr>
        <p:spPr bwMode="auto">
          <a:xfrm>
            <a:off x="4584700" y="643890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3" name="Rectangle 111"/>
          <p:cNvSpPr>
            <a:spLocks noChangeArrowheads="1"/>
          </p:cNvSpPr>
          <p:nvPr/>
        </p:nvSpPr>
        <p:spPr bwMode="auto">
          <a:xfrm>
            <a:off x="3405188" y="1498601"/>
            <a:ext cx="1655762" cy="16859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4" name="Rectangle 112"/>
          <p:cNvSpPr>
            <a:spLocks noChangeArrowheads="1"/>
          </p:cNvSpPr>
          <p:nvPr/>
        </p:nvSpPr>
        <p:spPr bwMode="auto">
          <a:xfrm>
            <a:off x="3405188" y="1498601"/>
            <a:ext cx="1655762" cy="1685926"/>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5" name="Rectangle 113"/>
          <p:cNvSpPr>
            <a:spLocks noChangeArrowheads="1"/>
          </p:cNvSpPr>
          <p:nvPr/>
        </p:nvSpPr>
        <p:spPr bwMode="auto">
          <a:xfrm>
            <a:off x="3405188" y="1150938"/>
            <a:ext cx="16557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6" name="Rectangle 114"/>
          <p:cNvSpPr>
            <a:spLocks noChangeArrowheads="1"/>
          </p:cNvSpPr>
          <p:nvPr/>
        </p:nvSpPr>
        <p:spPr bwMode="auto">
          <a:xfrm>
            <a:off x="3405188" y="1150938"/>
            <a:ext cx="16557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Rectangle 115"/>
          <p:cNvSpPr>
            <a:spLocks noChangeArrowheads="1"/>
          </p:cNvSpPr>
          <p:nvPr/>
        </p:nvSpPr>
        <p:spPr bwMode="auto">
          <a:xfrm>
            <a:off x="3959225" y="1223963"/>
            <a:ext cx="6397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Monitor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8" name="Rectangle 116"/>
          <p:cNvSpPr>
            <a:spLocks noChangeArrowheads="1"/>
          </p:cNvSpPr>
          <p:nvPr/>
        </p:nvSpPr>
        <p:spPr bwMode="auto">
          <a:xfrm>
            <a:off x="3962400" y="1517650"/>
            <a:ext cx="612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9" name="Rectangle 117"/>
          <p:cNvSpPr>
            <a:spLocks noChangeArrowheads="1"/>
          </p:cNvSpPr>
          <p:nvPr/>
        </p:nvSpPr>
        <p:spPr bwMode="auto">
          <a:xfrm>
            <a:off x="4489450" y="15176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0" name="Rectangle 118"/>
          <p:cNvSpPr>
            <a:spLocks noChangeArrowheads="1"/>
          </p:cNvSpPr>
          <p:nvPr/>
        </p:nvSpPr>
        <p:spPr bwMode="auto">
          <a:xfrm>
            <a:off x="3671888" y="1714500"/>
            <a:ext cx="11938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1" name="Rectangle 119"/>
          <p:cNvSpPr>
            <a:spLocks noChangeArrowheads="1"/>
          </p:cNvSpPr>
          <p:nvPr/>
        </p:nvSpPr>
        <p:spPr bwMode="auto">
          <a:xfrm>
            <a:off x="4778375" y="1714500"/>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2" name="Rectangle 120"/>
          <p:cNvSpPr>
            <a:spLocks noChangeArrowheads="1"/>
          </p:cNvSpPr>
          <p:nvPr/>
        </p:nvSpPr>
        <p:spPr bwMode="auto">
          <a:xfrm>
            <a:off x="3671888" y="1906588"/>
            <a:ext cx="11938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3" name="Rectangle 121"/>
          <p:cNvSpPr>
            <a:spLocks noChangeArrowheads="1"/>
          </p:cNvSpPr>
          <p:nvPr/>
        </p:nvSpPr>
        <p:spPr bwMode="auto">
          <a:xfrm>
            <a:off x="4778375" y="1906588"/>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4" name="Rectangle 122"/>
          <p:cNvSpPr>
            <a:spLocks noChangeArrowheads="1"/>
          </p:cNvSpPr>
          <p:nvPr/>
        </p:nvSpPr>
        <p:spPr bwMode="auto">
          <a:xfrm>
            <a:off x="3581400" y="2100263"/>
            <a:ext cx="1374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getNetworkLatency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5" name="Rectangle 123"/>
          <p:cNvSpPr>
            <a:spLocks noChangeArrowheads="1"/>
          </p:cNvSpPr>
          <p:nvPr/>
        </p:nvSpPr>
        <p:spPr bwMode="auto">
          <a:xfrm>
            <a:off x="4868863" y="210026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6" name="Rectangle 124"/>
          <p:cNvSpPr>
            <a:spLocks noChangeArrowheads="1"/>
          </p:cNvSpPr>
          <p:nvPr/>
        </p:nvSpPr>
        <p:spPr bwMode="auto">
          <a:xfrm>
            <a:off x="4051300" y="2295525"/>
            <a:ext cx="4381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show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7" name="Rectangle 125"/>
          <p:cNvSpPr>
            <a:spLocks noChangeArrowheads="1"/>
          </p:cNvSpPr>
          <p:nvPr/>
        </p:nvSpPr>
        <p:spPr bwMode="auto">
          <a:xfrm>
            <a:off x="4400550" y="22955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8" name="Freeform 126"/>
          <p:cNvSpPr>
            <a:spLocks noEditPoints="1"/>
          </p:cNvSpPr>
          <p:nvPr/>
        </p:nvSpPr>
        <p:spPr bwMode="auto">
          <a:xfrm>
            <a:off x="3430588" y="2505075"/>
            <a:ext cx="1604962" cy="7937"/>
          </a:xfrm>
          <a:custGeom>
            <a:avLst/>
            <a:gdLst>
              <a:gd name="T0" fmla="*/ 21 w 1011"/>
              <a:gd name="T1" fmla="*/ 0 h 5"/>
              <a:gd name="T2" fmla="*/ 26 w 1011"/>
              <a:gd name="T3" fmla="*/ 5 h 5"/>
              <a:gd name="T4" fmla="*/ 51 w 1011"/>
              <a:gd name="T5" fmla="*/ 0 h 5"/>
              <a:gd name="T6" fmla="*/ 72 w 1011"/>
              <a:gd name="T7" fmla="*/ 5 h 5"/>
              <a:gd name="T8" fmla="*/ 77 w 1011"/>
              <a:gd name="T9" fmla="*/ 0 h 5"/>
              <a:gd name="T10" fmla="*/ 111 w 1011"/>
              <a:gd name="T11" fmla="*/ 0 h 5"/>
              <a:gd name="T12" fmla="*/ 115 w 1011"/>
              <a:gd name="T13" fmla="*/ 5 h 5"/>
              <a:gd name="T14" fmla="*/ 140 w 1011"/>
              <a:gd name="T15" fmla="*/ 0 h 5"/>
              <a:gd name="T16" fmla="*/ 162 w 1011"/>
              <a:gd name="T17" fmla="*/ 5 h 5"/>
              <a:gd name="T18" fmla="*/ 166 w 1011"/>
              <a:gd name="T19" fmla="*/ 0 h 5"/>
              <a:gd name="T20" fmla="*/ 200 w 1011"/>
              <a:gd name="T21" fmla="*/ 0 h 5"/>
              <a:gd name="T22" fmla="*/ 204 w 1011"/>
              <a:gd name="T23" fmla="*/ 5 h 5"/>
              <a:gd name="T24" fmla="*/ 230 w 1011"/>
              <a:gd name="T25" fmla="*/ 0 h 5"/>
              <a:gd name="T26" fmla="*/ 251 w 1011"/>
              <a:gd name="T27" fmla="*/ 5 h 5"/>
              <a:gd name="T28" fmla="*/ 255 w 1011"/>
              <a:gd name="T29" fmla="*/ 0 h 5"/>
              <a:gd name="T30" fmla="*/ 289 w 1011"/>
              <a:gd name="T31" fmla="*/ 0 h 5"/>
              <a:gd name="T32" fmla="*/ 293 w 1011"/>
              <a:gd name="T33" fmla="*/ 5 h 5"/>
              <a:gd name="T34" fmla="*/ 319 w 1011"/>
              <a:gd name="T35" fmla="*/ 0 h 5"/>
              <a:gd name="T36" fmla="*/ 340 w 1011"/>
              <a:gd name="T37" fmla="*/ 5 h 5"/>
              <a:gd name="T38" fmla="*/ 344 w 1011"/>
              <a:gd name="T39" fmla="*/ 0 h 5"/>
              <a:gd name="T40" fmla="*/ 378 w 1011"/>
              <a:gd name="T41" fmla="*/ 0 h 5"/>
              <a:gd name="T42" fmla="*/ 383 w 1011"/>
              <a:gd name="T43" fmla="*/ 5 h 5"/>
              <a:gd name="T44" fmla="*/ 408 w 1011"/>
              <a:gd name="T45" fmla="*/ 0 h 5"/>
              <a:gd name="T46" fmla="*/ 429 w 1011"/>
              <a:gd name="T47" fmla="*/ 5 h 5"/>
              <a:gd name="T48" fmla="*/ 434 w 1011"/>
              <a:gd name="T49" fmla="*/ 0 h 5"/>
              <a:gd name="T50" fmla="*/ 468 w 1011"/>
              <a:gd name="T51" fmla="*/ 0 h 5"/>
              <a:gd name="T52" fmla="*/ 472 w 1011"/>
              <a:gd name="T53" fmla="*/ 5 h 5"/>
              <a:gd name="T54" fmla="*/ 498 w 1011"/>
              <a:gd name="T55" fmla="*/ 0 h 5"/>
              <a:gd name="T56" fmla="*/ 519 w 1011"/>
              <a:gd name="T57" fmla="*/ 5 h 5"/>
              <a:gd name="T58" fmla="*/ 523 w 1011"/>
              <a:gd name="T59" fmla="*/ 0 h 5"/>
              <a:gd name="T60" fmla="*/ 557 w 1011"/>
              <a:gd name="T61" fmla="*/ 0 h 5"/>
              <a:gd name="T62" fmla="*/ 561 w 1011"/>
              <a:gd name="T63" fmla="*/ 5 h 5"/>
              <a:gd name="T64" fmla="*/ 587 w 1011"/>
              <a:gd name="T65" fmla="*/ 0 h 5"/>
              <a:gd name="T66" fmla="*/ 608 w 1011"/>
              <a:gd name="T67" fmla="*/ 5 h 5"/>
              <a:gd name="T68" fmla="*/ 612 w 1011"/>
              <a:gd name="T69" fmla="*/ 0 h 5"/>
              <a:gd name="T70" fmla="*/ 646 w 1011"/>
              <a:gd name="T71" fmla="*/ 0 h 5"/>
              <a:gd name="T72" fmla="*/ 650 w 1011"/>
              <a:gd name="T73" fmla="*/ 5 h 5"/>
              <a:gd name="T74" fmla="*/ 676 w 1011"/>
              <a:gd name="T75" fmla="*/ 0 h 5"/>
              <a:gd name="T76" fmla="*/ 697 w 1011"/>
              <a:gd name="T77" fmla="*/ 5 h 5"/>
              <a:gd name="T78" fmla="*/ 701 w 1011"/>
              <a:gd name="T79" fmla="*/ 0 h 5"/>
              <a:gd name="T80" fmla="*/ 735 w 1011"/>
              <a:gd name="T81" fmla="*/ 0 h 5"/>
              <a:gd name="T82" fmla="*/ 740 w 1011"/>
              <a:gd name="T83" fmla="*/ 5 h 5"/>
              <a:gd name="T84" fmla="*/ 765 w 1011"/>
              <a:gd name="T85" fmla="*/ 0 h 5"/>
              <a:gd name="T86" fmla="*/ 787 w 1011"/>
              <a:gd name="T87" fmla="*/ 5 h 5"/>
              <a:gd name="T88" fmla="*/ 791 w 1011"/>
              <a:gd name="T89" fmla="*/ 0 h 5"/>
              <a:gd name="T90" fmla="*/ 825 w 1011"/>
              <a:gd name="T91" fmla="*/ 0 h 5"/>
              <a:gd name="T92" fmla="*/ 829 w 1011"/>
              <a:gd name="T93" fmla="*/ 5 h 5"/>
              <a:gd name="T94" fmla="*/ 854 w 1011"/>
              <a:gd name="T95" fmla="*/ 0 h 5"/>
              <a:gd name="T96" fmla="*/ 876 w 1011"/>
              <a:gd name="T97" fmla="*/ 5 h 5"/>
              <a:gd name="T98" fmla="*/ 880 w 1011"/>
              <a:gd name="T99" fmla="*/ 0 h 5"/>
              <a:gd name="T100" fmla="*/ 914 w 1011"/>
              <a:gd name="T101" fmla="*/ 0 h 5"/>
              <a:gd name="T102" fmla="*/ 918 w 1011"/>
              <a:gd name="T103" fmla="*/ 5 h 5"/>
              <a:gd name="T104" fmla="*/ 944 w 1011"/>
              <a:gd name="T105" fmla="*/ 0 h 5"/>
              <a:gd name="T106" fmla="*/ 965 w 1011"/>
              <a:gd name="T107" fmla="*/ 5 h 5"/>
              <a:gd name="T108" fmla="*/ 969 w 1011"/>
              <a:gd name="T109" fmla="*/ 0 h 5"/>
              <a:gd name="T110" fmla="*/ 1003 w 1011"/>
              <a:gd name="T111" fmla="*/ 0 h 5"/>
              <a:gd name="T112" fmla="*/ 1007 w 1011"/>
              <a:gd name="T11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11" h="5">
                <a:moveTo>
                  <a:pt x="0" y="0"/>
                </a:moveTo>
                <a:lnTo>
                  <a:pt x="9" y="0"/>
                </a:lnTo>
                <a:lnTo>
                  <a:pt x="9" y="5"/>
                </a:lnTo>
                <a:lnTo>
                  <a:pt x="0" y="5"/>
                </a:lnTo>
                <a:lnTo>
                  <a:pt x="0" y="0"/>
                </a:lnTo>
                <a:close/>
                <a:moveTo>
                  <a:pt x="13" y="0"/>
                </a:moveTo>
                <a:lnTo>
                  <a:pt x="21" y="0"/>
                </a:lnTo>
                <a:lnTo>
                  <a:pt x="21" y="5"/>
                </a:lnTo>
                <a:lnTo>
                  <a:pt x="13" y="5"/>
                </a:lnTo>
                <a:lnTo>
                  <a:pt x="13" y="0"/>
                </a:lnTo>
                <a:close/>
                <a:moveTo>
                  <a:pt x="26" y="0"/>
                </a:moveTo>
                <a:lnTo>
                  <a:pt x="34" y="0"/>
                </a:lnTo>
                <a:lnTo>
                  <a:pt x="34" y="5"/>
                </a:lnTo>
                <a:lnTo>
                  <a:pt x="26" y="5"/>
                </a:lnTo>
                <a:lnTo>
                  <a:pt x="26" y="0"/>
                </a:lnTo>
                <a:close/>
                <a:moveTo>
                  <a:pt x="38" y="0"/>
                </a:moveTo>
                <a:lnTo>
                  <a:pt x="47" y="0"/>
                </a:lnTo>
                <a:lnTo>
                  <a:pt x="47" y="5"/>
                </a:lnTo>
                <a:lnTo>
                  <a:pt x="38" y="5"/>
                </a:lnTo>
                <a:lnTo>
                  <a:pt x="38" y="0"/>
                </a:lnTo>
                <a:close/>
                <a:moveTo>
                  <a:pt x="51" y="0"/>
                </a:moveTo>
                <a:lnTo>
                  <a:pt x="60" y="0"/>
                </a:lnTo>
                <a:lnTo>
                  <a:pt x="60" y="5"/>
                </a:lnTo>
                <a:lnTo>
                  <a:pt x="51" y="5"/>
                </a:lnTo>
                <a:lnTo>
                  <a:pt x="51" y="0"/>
                </a:lnTo>
                <a:close/>
                <a:moveTo>
                  <a:pt x="64" y="0"/>
                </a:moveTo>
                <a:lnTo>
                  <a:pt x="72" y="0"/>
                </a:lnTo>
                <a:lnTo>
                  <a:pt x="72" y="5"/>
                </a:lnTo>
                <a:lnTo>
                  <a:pt x="64" y="5"/>
                </a:lnTo>
                <a:lnTo>
                  <a:pt x="64" y="0"/>
                </a:lnTo>
                <a:close/>
                <a:moveTo>
                  <a:pt x="77" y="0"/>
                </a:moveTo>
                <a:lnTo>
                  <a:pt x="85" y="0"/>
                </a:lnTo>
                <a:lnTo>
                  <a:pt x="85" y="5"/>
                </a:lnTo>
                <a:lnTo>
                  <a:pt x="77" y="5"/>
                </a:lnTo>
                <a:lnTo>
                  <a:pt x="77" y="0"/>
                </a:lnTo>
                <a:close/>
                <a:moveTo>
                  <a:pt x="89" y="0"/>
                </a:moveTo>
                <a:lnTo>
                  <a:pt x="98" y="0"/>
                </a:lnTo>
                <a:lnTo>
                  <a:pt x="98" y="5"/>
                </a:lnTo>
                <a:lnTo>
                  <a:pt x="89" y="5"/>
                </a:lnTo>
                <a:lnTo>
                  <a:pt x="89" y="0"/>
                </a:lnTo>
                <a:close/>
                <a:moveTo>
                  <a:pt x="102" y="0"/>
                </a:moveTo>
                <a:lnTo>
                  <a:pt x="111" y="0"/>
                </a:lnTo>
                <a:lnTo>
                  <a:pt x="111" y="5"/>
                </a:lnTo>
                <a:lnTo>
                  <a:pt x="102" y="5"/>
                </a:lnTo>
                <a:lnTo>
                  <a:pt x="102" y="0"/>
                </a:lnTo>
                <a:close/>
                <a:moveTo>
                  <a:pt x="115" y="0"/>
                </a:moveTo>
                <a:lnTo>
                  <a:pt x="123" y="0"/>
                </a:lnTo>
                <a:lnTo>
                  <a:pt x="123" y="5"/>
                </a:lnTo>
                <a:lnTo>
                  <a:pt x="115" y="5"/>
                </a:lnTo>
                <a:lnTo>
                  <a:pt x="115" y="0"/>
                </a:lnTo>
                <a:close/>
                <a:moveTo>
                  <a:pt x="128" y="0"/>
                </a:moveTo>
                <a:lnTo>
                  <a:pt x="136" y="0"/>
                </a:lnTo>
                <a:lnTo>
                  <a:pt x="136" y="5"/>
                </a:lnTo>
                <a:lnTo>
                  <a:pt x="128" y="5"/>
                </a:lnTo>
                <a:lnTo>
                  <a:pt x="128" y="0"/>
                </a:lnTo>
                <a:close/>
                <a:moveTo>
                  <a:pt x="140" y="0"/>
                </a:moveTo>
                <a:lnTo>
                  <a:pt x="149" y="0"/>
                </a:lnTo>
                <a:lnTo>
                  <a:pt x="149" y="5"/>
                </a:lnTo>
                <a:lnTo>
                  <a:pt x="140" y="5"/>
                </a:lnTo>
                <a:lnTo>
                  <a:pt x="140" y="0"/>
                </a:lnTo>
                <a:close/>
                <a:moveTo>
                  <a:pt x="153" y="0"/>
                </a:moveTo>
                <a:lnTo>
                  <a:pt x="162" y="0"/>
                </a:lnTo>
                <a:lnTo>
                  <a:pt x="162" y="5"/>
                </a:lnTo>
                <a:lnTo>
                  <a:pt x="153" y="5"/>
                </a:lnTo>
                <a:lnTo>
                  <a:pt x="153" y="0"/>
                </a:lnTo>
                <a:close/>
                <a:moveTo>
                  <a:pt x="166" y="0"/>
                </a:moveTo>
                <a:lnTo>
                  <a:pt x="174" y="0"/>
                </a:lnTo>
                <a:lnTo>
                  <a:pt x="174" y="5"/>
                </a:lnTo>
                <a:lnTo>
                  <a:pt x="166" y="5"/>
                </a:lnTo>
                <a:lnTo>
                  <a:pt x="166" y="0"/>
                </a:lnTo>
                <a:close/>
                <a:moveTo>
                  <a:pt x="179" y="0"/>
                </a:moveTo>
                <a:lnTo>
                  <a:pt x="187" y="0"/>
                </a:lnTo>
                <a:lnTo>
                  <a:pt x="187" y="5"/>
                </a:lnTo>
                <a:lnTo>
                  <a:pt x="179" y="5"/>
                </a:lnTo>
                <a:lnTo>
                  <a:pt x="179" y="0"/>
                </a:lnTo>
                <a:close/>
                <a:moveTo>
                  <a:pt x="191" y="0"/>
                </a:moveTo>
                <a:lnTo>
                  <a:pt x="200" y="0"/>
                </a:lnTo>
                <a:lnTo>
                  <a:pt x="200" y="5"/>
                </a:lnTo>
                <a:lnTo>
                  <a:pt x="191" y="5"/>
                </a:lnTo>
                <a:lnTo>
                  <a:pt x="191" y="0"/>
                </a:lnTo>
                <a:close/>
                <a:moveTo>
                  <a:pt x="204" y="0"/>
                </a:moveTo>
                <a:lnTo>
                  <a:pt x="212" y="0"/>
                </a:lnTo>
                <a:lnTo>
                  <a:pt x="212" y="5"/>
                </a:lnTo>
                <a:lnTo>
                  <a:pt x="204" y="5"/>
                </a:lnTo>
                <a:lnTo>
                  <a:pt x="204" y="0"/>
                </a:lnTo>
                <a:close/>
                <a:moveTo>
                  <a:pt x="217" y="0"/>
                </a:moveTo>
                <a:lnTo>
                  <a:pt x="225" y="0"/>
                </a:lnTo>
                <a:lnTo>
                  <a:pt x="225" y="5"/>
                </a:lnTo>
                <a:lnTo>
                  <a:pt x="217" y="5"/>
                </a:lnTo>
                <a:lnTo>
                  <a:pt x="217" y="0"/>
                </a:lnTo>
                <a:close/>
                <a:moveTo>
                  <a:pt x="230" y="0"/>
                </a:moveTo>
                <a:lnTo>
                  <a:pt x="238" y="0"/>
                </a:lnTo>
                <a:lnTo>
                  <a:pt x="238" y="5"/>
                </a:lnTo>
                <a:lnTo>
                  <a:pt x="230" y="5"/>
                </a:lnTo>
                <a:lnTo>
                  <a:pt x="230" y="0"/>
                </a:lnTo>
                <a:close/>
                <a:moveTo>
                  <a:pt x="242" y="0"/>
                </a:moveTo>
                <a:lnTo>
                  <a:pt x="251" y="0"/>
                </a:lnTo>
                <a:lnTo>
                  <a:pt x="251" y="5"/>
                </a:lnTo>
                <a:lnTo>
                  <a:pt x="242" y="5"/>
                </a:lnTo>
                <a:lnTo>
                  <a:pt x="242" y="0"/>
                </a:lnTo>
                <a:close/>
                <a:moveTo>
                  <a:pt x="255" y="0"/>
                </a:moveTo>
                <a:lnTo>
                  <a:pt x="264" y="0"/>
                </a:lnTo>
                <a:lnTo>
                  <a:pt x="264" y="5"/>
                </a:lnTo>
                <a:lnTo>
                  <a:pt x="255" y="5"/>
                </a:lnTo>
                <a:lnTo>
                  <a:pt x="255" y="0"/>
                </a:lnTo>
                <a:close/>
                <a:moveTo>
                  <a:pt x="268" y="0"/>
                </a:moveTo>
                <a:lnTo>
                  <a:pt x="276" y="0"/>
                </a:lnTo>
                <a:lnTo>
                  <a:pt x="276" y="5"/>
                </a:lnTo>
                <a:lnTo>
                  <a:pt x="268" y="5"/>
                </a:lnTo>
                <a:lnTo>
                  <a:pt x="268" y="0"/>
                </a:lnTo>
                <a:close/>
                <a:moveTo>
                  <a:pt x="281" y="0"/>
                </a:moveTo>
                <a:lnTo>
                  <a:pt x="289" y="0"/>
                </a:lnTo>
                <a:lnTo>
                  <a:pt x="289" y="5"/>
                </a:lnTo>
                <a:lnTo>
                  <a:pt x="281" y="5"/>
                </a:lnTo>
                <a:lnTo>
                  <a:pt x="281" y="0"/>
                </a:lnTo>
                <a:close/>
                <a:moveTo>
                  <a:pt x="293" y="0"/>
                </a:moveTo>
                <a:lnTo>
                  <a:pt x="302" y="0"/>
                </a:lnTo>
                <a:lnTo>
                  <a:pt x="302" y="5"/>
                </a:lnTo>
                <a:lnTo>
                  <a:pt x="293" y="5"/>
                </a:lnTo>
                <a:lnTo>
                  <a:pt x="293" y="0"/>
                </a:lnTo>
                <a:close/>
                <a:moveTo>
                  <a:pt x="306" y="0"/>
                </a:moveTo>
                <a:lnTo>
                  <a:pt x="315" y="0"/>
                </a:lnTo>
                <a:lnTo>
                  <a:pt x="315" y="5"/>
                </a:lnTo>
                <a:lnTo>
                  <a:pt x="306" y="5"/>
                </a:lnTo>
                <a:lnTo>
                  <a:pt x="306" y="0"/>
                </a:lnTo>
                <a:close/>
                <a:moveTo>
                  <a:pt x="319" y="0"/>
                </a:moveTo>
                <a:lnTo>
                  <a:pt x="327" y="0"/>
                </a:lnTo>
                <a:lnTo>
                  <a:pt x="327" y="5"/>
                </a:lnTo>
                <a:lnTo>
                  <a:pt x="319" y="5"/>
                </a:lnTo>
                <a:lnTo>
                  <a:pt x="319" y="0"/>
                </a:lnTo>
                <a:close/>
                <a:moveTo>
                  <a:pt x="332" y="0"/>
                </a:moveTo>
                <a:lnTo>
                  <a:pt x="340" y="0"/>
                </a:lnTo>
                <a:lnTo>
                  <a:pt x="340" y="5"/>
                </a:lnTo>
                <a:lnTo>
                  <a:pt x="332" y="5"/>
                </a:lnTo>
                <a:lnTo>
                  <a:pt x="332" y="0"/>
                </a:lnTo>
                <a:close/>
                <a:moveTo>
                  <a:pt x="344" y="0"/>
                </a:moveTo>
                <a:lnTo>
                  <a:pt x="353" y="0"/>
                </a:lnTo>
                <a:lnTo>
                  <a:pt x="353" y="5"/>
                </a:lnTo>
                <a:lnTo>
                  <a:pt x="344" y="5"/>
                </a:lnTo>
                <a:lnTo>
                  <a:pt x="344" y="0"/>
                </a:lnTo>
                <a:close/>
                <a:moveTo>
                  <a:pt x="357" y="0"/>
                </a:moveTo>
                <a:lnTo>
                  <a:pt x="366" y="0"/>
                </a:lnTo>
                <a:lnTo>
                  <a:pt x="366" y="5"/>
                </a:lnTo>
                <a:lnTo>
                  <a:pt x="357" y="5"/>
                </a:lnTo>
                <a:lnTo>
                  <a:pt x="357" y="0"/>
                </a:lnTo>
                <a:close/>
                <a:moveTo>
                  <a:pt x="370" y="0"/>
                </a:moveTo>
                <a:lnTo>
                  <a:pt x="378" y="0"/>
                </a:lnTo>
                <a:lnTo>
                  <a:pt x="378" y="5"/>
                </a:lnTo>
                <a:lnTo>
                  <a:pt x="370" y="5"/>
                </a:lnTo>
                <a:lnTo>
                  <a:pt x="370" y="0"/>
                </a:lnTo>
                <a:close/>
                <a:moveTo>
                  <a:pt x="383" y="0"/>
                </a:moveTo>
                <a:lnTo>
                  <a:pt x="391" y="0"/>
                </a:lnTo>
                <a:lnTo>
                  <a:pt x="391" y="5"/>
                </a:lnTo>
                <a:lnTo>
                  <a:pt x="383" y="5"/>
                </a:lnTo>
                <a:lnTo>
                  <a:pt x="383" y="0"/>
                </a:lnTo>
                <a:close/>
                <a:moveTo>
                  <a:pt x="395" y="0"/>
                </a:moveTo>
                <a:lnTo>
                  <a:pt x="404" y="0"/>
                </a:lnTo>
                <a:lnTo>
                  <a:pt x="404" y="5"/>
                </a:lnTo>
                <a:lnTo>
                  <a:pt x="395" y="5"/>
                </a:lnTo>
                <a:lnTo>
                  <a:pt x="395" y="0"/>
                </a:lnTo>
                <a:close/>
                <a:moveTo>
                  <a:pt x="408" y="0"/>
                </a:moveTo>
                <a:lnTo>
                  <a:pt x="417" y="0"/>
                </a:lnTo>
                <a:lnTo>
                  <a:pt x="417" y="5"/>
                </a:lnTo>
                <a:lnTo>
                  <a:pt x="408" y="5"/>
                </a:lnTo>
                <a:lnTo>
                  <a:pt x="408" y="0"/>
                </a:lnTo>
                <a:close/>
                <a:moveTo>
                  <a:pt x="421" y="0"/>
                </a:moveTo>
                <a:lnTo>
                  <a:pt x="429" y="0"/>
                </a:lnTo>
                <a:lnTo>
                  <a:pt x="429" y="5"/>
                </a:lnTo>
                <a:lnTo>
                  <a:pt x="421" y="5"/>
                </a:lnTo>
                <a:lnTo>
                  <a:pt x="421" y="0"/>
                </a:lnTo>
                <a:close/>
                <a:moveTo>
                  <a:pt x="434" y="0"/>
                </a:moveTo>
                <a:lnTo>
                  <a:pt x="442" y="0"/>
                </a:lnTo>
                <a:lnTo>
                  <a:pt x="442" y="5"/>
                </a:lnTo>
                <a:lnTo>
                  <a:pt x="434" y="5"/>
                </a:lnTo>
                <a:lnTo>
                  <a:pt x="434" y="0"/>
                </a:lnTo>
                <a:close/>
                <a:moveTo>
                  <a:pt x="446" y="0"/>
                </a:moveTo>
                <a:lnTo>
                  <a:pt x="455" y="0"/>
                </a:lnTo>
                <a:lnTo>
                  <a:pt x="455" y="5"/>
                </a:lnTo>
                <a:lnTo>
                  <a:pt x="446" y="5"/>
                </a:lnTo>
                <a:lnTo>
                  <a:pt x="446" y="0"/>
                </a:lnTo>
                <a:close/>
                <a:moveTo>
                  <a:pt x="459" y="0"/>
                </a:moveTo>
                <a:lnTo>
                  <a:pt x="468" y="0"/>
                </a:lnTo>
                <a:lnTo>
                  <a:pt x="468" y="5"/>
                </a:lnTo>
                <a:lnTo>
                  <a:pt x="459" y="5"/>
                </a:lnTo>
                <a:lnTo>
                  <a:pt x="459" y="0"/>
                </a:lnTo>
                <a:close/>
                <a:moveTo>
                  <a:pt x="472" y="0"/>
                </a:moveTo>
                <a:lnTo>
                  <a:pt x="480" y="0"/>
                </a:lnTo>
                <a:lnTo>
                  <a:pt x="480" y="5"/>
                </a:lnTo>
                <a:lnTo>
                  <a:pt x="472" y="5"/>
                </a:lnTo>
                <a:lnTo>
                  <a:pt x="472" y="0"/>
                </a:lnTo>
                <a:close/>
                <a:moveTo>
                  <a:pt x="485" y="0"/>
                </a:moveTo>
                <a:lnTo>
                  <a:pt x="493" y="0"/>
                </a:lnTo>
                <a:lnTo>
                  <a:pt x="493" y="5"/>
                </a:lnTo>
                <a:lnTo>
                  <a:pt x="485" y="5"/>
                </a:lnTo>
                <a:lnTo>
                  <a:pt x="485" y="0"/>
                </a:lnTo>
                <a:close/>
                <a:moveTo>
                  <a:pt x="498" y="0"/>
                </a:moveTo>
                <a:lnTo>
                  <a:pt x="506" y="0"/>
                </a:lnTo>
                <a:lnTo>
                  <a:pt x="506" y="5"/>
                </a:lnTo>
                <a:lnTo>
                  <a:pt x="498" y="5"/>
                </a:lnTo>
                <a:lnTo>
                  <a:pt x="498" y="0"/>
                </a:lnTo>
                <a:close/>
                <a:moveTo>
                  <a:pt x="510" y="0"/>
                </a:moveTo>
                <a:lnTo>
                  <a:pt x="519" y="0"/>
                </a:lnTo>
                <a:lnTo>
                  <a:pt x="519" y="5"/>
                </a:lnTo>
                <a:lnTo>
                  <a:pt x="510" y="5"/>
                </a:lnTo>
                <a:lnTo>
                  <a:pt x="510" y="0"/>
                </a:lnTo>
                <a:close/>
                <a:moveTo>
                  <a:pt x="523" y="0"/>
                </a:moveTo>
                <a:lnTo>
                  <a:pt x="532" y="0"/>
                </a:lnTo>
                <a:lnTo>
                  <a:pt x="532" y="5"/>
                </a:lnTo>
                <a:lnTo>
                  <a:pt x="523" y="5"/>
                </a:lnTo>
                <a:lnTo>
                  <a:pt x="523" y="0"/>
                </a:lnTo>
                <a:close/>
                <a:moveTo>
                  <a:pt x="536" y="0"/>
                </a:moveTo>
                <a:lnTo>
                  <a:pt x="544" y="0"/>
                </a:lnTo>
                <a:lnTo>
                  <a:pt x="544" y="5"/>
                </a:lnTo>
                <a:lnTo>
                  <a:pt x="536" y="5"/>
                </a:lnTo>
                <a:lnTo>
                  <a:pt x="536" y="0"/>
                </a:lnTo>
                <a:close/>
                <a:moveTo>
                  <a:pt x="548" y="0"/>
                </a:moveTo>
                <a:lnTo>
                  <a:pt x="557" y="0"/>
                </a:lnTo>
                <a:lnTo>
                  <a:pt x="557" y="5"/>
                </a:lnTo>
                <a:lnTo>
                  <a:pt x="548" y="5"/>
                </a:lnTo>
                <a:lnTo>
                  <a:pt x="548" y="0"/>
                </a:lnTo>
                <a:close/>
                <a:moveTo>
                  <a:pt x="561" y="0"/>
                </a:moveTo>
                <a:lnTo>
                  <a:pt x="570" y="0"/>
                </a:lnTo>
                <a:lnTo>
                  <a:pt x="570" y="5"/>
                </a:lnTo>
                <a:lnTo>
                  <a:pt x="561" y="5"/>
                </a:lnTo>
                <a:lnTo>
                  <a:pt x="561" y="0"/>
                </a:lnTo>
                <a:close/>
                <a:moveTo>
                  <a:pt x="574" y="0"/>
                </a:moveTo>
                <a:lnTo>
                  <a:pt x="582" y="0"/>
                </a:lnTo>
                <a:lnTo>
                  <a:pt x="582" y="5"/>
                </a:lnTo>
                <a:lnTo>
                  <a:pt x="574" y="5"/>
                </a:lnTo>
                <a:lnTo>
                  <a:pt x="574" y="0"/>
                </a:lnTo>
                <a:close/>
                <a:moveTo>
                  <a:pt x="587" y="0"/>
                </a:moveTo>
                <a:lnTo>
                  <a:pt x="595" y="0"/>
                </a:lnTo>
                <a:lnTo>
                  <a:pt x="595" y="5"/>
                </a:lnTo>
                <a:lnTo>
                  <a:pt x="587" y="5"/>
                </a:lnTo>
                <a:lnTo>
                  <a:pt x="587" y="0"/>
                </a:lnTo>
                <a:close/>
                <a:moveTo>
                  <a:pt x="599" y="0"/>
                </a:moveTo>
                <a:lnTo>
                  <a:pt x="608" y="0"/>
                </a:lnTo>
                <a:lnTo>
                  <a:pt x="608" y="5"/>
                </a:lnTo>
                <a:lnTo>
                  <a:pt x="599" y="5"/>
                </a:lnTo>
                <a:lnTo>
                  <a:pt x="599" y="0"/>
                </a:lnTo>
                <a:close/>
                <a:moveTo>
                  <a:pt x="612" y="0"/>
                </a:moveTo>
                <a:lnTo>
                  <a:pt x="621" y="0"/>
                </a:lnTo>
                <a:lnTo>
                  <a:pt x="621" y="5"/>
                </a:lnTo>
                <a:lnTo>
                  <a:pt x="612" y="5"/>
                </a:lnTo>
                <a:lnTo>
                  <a:pt x="612" y="0"/>
                </a:lnTo>
                <a:close/>
                <a:moveTo>
                  <a:pt x="625" y="0"/>
                </a:moveTo>
                <a:lnTo>
                  <a:pt x="633" y="0"/>
                </a:lnTo>
                <a:lnTo>
                  <a:pt x="633" y="5"/>
                </a:lnTo>
                <a:lnTo>
                  <a:pt x="625" y="5"/>
                </a:lnTo>
                <a:lnTo>
                  <a:pt x="625" y="0"/>
                </a:lnTo>
                <a:close/>
                <a:moveTo>
                  <a:pt x="638" y="0"/>
                </a:moveTo>
                <a:lnTo>
                  <a:pt x="646" y="0"/>
                </a:lnTo>
                <a:lnTo>
                  <a:pt x="646" y="5"/>
                </a:lnTo>
                <a:lnTo>
                  <a:pt x="638" y="5"/>
                </a:lnTo>
                <a:lnTo>
                  <a:pt x="638" y="0"/>
                </a:lnTo>
                <a:close/>
                <a:moveTo>
                  <a:pt x="650" y="0"/>
                </a:moveTo>
                <a:lnTo>
                  <a:pt x="659" y="0"/>
                </a:lnTo>
                <a:lnTo>
                  <a:pt x="659" y="5"/>
                </a:lnTo>
                <a:lnTo>
                  <a:pt x="650" y="5"/>
                </a:lnTo>
                <a:lnTo>
                  <a:pt x="650" y="0"/>
                </a:lnTo>
                <a:close/>
                <a:moveTo>
                  <a:pt x="663" y="0"/>
                </a:moveTo>
                <a:lnTo>
                  <a:pt x="672" y="0"/>
                </a:lnTo>
                <a:lnTo>
                  <a:pt x="672" y="5"/>
                </a:lnTo>
                <a:lnTo>
                  <a:pt x="663" y="5"/>
                </a:lnTo>
                <a:lnTo>
                  <a:pt x="663" y="0"/>
                </a:lnTo>
                <a:close/>
                <a:moveTo>
                  <a:pt x="676" y="0"/>
                </a:moveTo>
                <a:lnTo>
                  <a:pt x="684" y="0"/>
                </a:lnTo>
                <a:lnTo>
                  <a:pt x="684" y="5"/>
                </a:lnTo>
                <a:lnTo>
                  <a:pt x="676" y="5"/>
                </a:lnTo>
                <a:lnTo>
                  <a:pt x="676" y="0"/>
                </a:lnTo>
                <a:close/>
                <a:moveTo>
                  <a:pt x="689" y="0"/>
                </a:moveTo>
                <a:lnTo>
                  <a:pt x="697" y="0"/>
                </a:lnTo>
                <a:lnTo>
                  <a:pt x="697" y="5"/>
                </a:lnTo>
                <a:lnTo>
                  <a:pt x="689" y="5"/>
                </a:lnTo>
                <a:lnTo>
                  <a:pt x="689" y="0"/>
                </a:lnTo>
                <a:close/>
                <a:moveTo>
                  <a:pt x="701" y="0"/>
                </a:moveTo>
                <a:lnTo>
                  <a:pt x="710" y="0"/>
                </a:lnTo>
                <a:lnTo>
                  <a:pt x="710" y="5"/>
                </a:lnTo>
                <a:lnTo>
                  <a:pt x="701" y="5"/>
                </a:lnTo>
                <a:lnTo>
                  <a:pt x="701" y="0"/>
                </a:lnTo>
                <a:close/>
                <a:moveTo>
                  <a:pt x="714" y="0"/>
                </a:moveTo>
                <a:lnTo>
                  <a:pt x="723" y="0"/>
                </a:lnTo>
                <a:lnTo>
                  <a:pt x="723" y="5"/>
                </a:lnTo>
                <a:lnTo>
                  <a:pt x="714" y="5"/>
                </a:lnTo>
                <a:lnTo>
                  <a:pt x="714" y="0"/>
                </a:lnTo>
                <a:close/>
                <a:moveTo>
                  <a:pt x="727" y="0"/>
                </a:moveTo>
                <a:lnTo>
                  <a:pt x="735" y="0"/>
                </a:lnTo>
                <a:lnTo>
                  <a:pt x="735" y="5"/>
                </a:lnTo>
                <a:lnTo>
                  <a:pt x="727" y="5"/>
                </a:lnTo>
                <a:lnTo>
                  <a:pt x="727" y="0"/>
                </a:lnTo>
                <a:close/>
                <a:moveTo>
                  <a:pt x="740" y="0"/>
                </a:moveTo>
                <a:lnTo>
                  <a:pt x="748" y="0"/>
                </a:lnTo>
                <a:lnTo>
                  <a:pt x="748" y="5"/>
                </a:lnTo>
                <a:lnTo>
                  <a:pt x="740" y="5"/>
                </a:lnTo>
                <a:lnTo>
                  <a:pt x="740" y="0"/>
                </a:lnTo>
                <a:close/>
                <a:moveTo>
                  <a:pt x="752" y="0"/>
                </a:moveTo>
                <a:lnTo>
                  <a:pt x="761" y="0"/>
                </a:lnTo>
                <a:lnTo>
                  <a:pt x="761" y="5"/>
                </a:lnTo>
                <a:lnTo>
                  <a:pt x="752" y="5"/>
                </a:lnTo>
                <a:lnTo>
                  <a:pt x="752" y="0"/>
                </a:lnTo>
                <a:close/>
                <a:moveTo>
                  <a:pt x="765" y="0"/>
                </a:moveTo>
                <a:lnTo>
                  <a:pt x="774" y="0"/>
                </a:lnTo>
                <a:lnTo>
                  <a:pt x="774" y="5"/>
                </a:lnTo>
                <a:lnTo>
                  <a:pt x="765" y="5"/>
                </a:lnTo>
                <a:lnTo>
                  <a:pt x="765" y="0"/>
                </a:lnTo>
                <a:close/>
                <a:moveTo>
                  <a:pt x="778" y="0"/>
                </a:moveTo>
                <a:lnTo>
                  <a:pt x="787" y="0"/>
                </a:lnTo>
                <a:lnTo>
                  <a:pt x="787" y="5"/>
                </a:lnTo>
                <a:lnTo>
                  <a:pt x="778" y="5"/>
                </a:lnTo>
                <a:lnTo>
                  <a:pt x="778" y="0"/>
                </a:lnTo>
                <a:close/>
                <a:moveTo>
                  <a:pt x="791" y="0"/>
                </a:moveTo>
                <a:lnTo>
                  <a:pt x="799" y="0"/>
                </a:lnTo>
                <a:lnTo>
                  <a:pt x="799" y="5"/>
                </a:lnTo>
                <a:lnTo>
                  <a:pt x="791" y="5"/>
                </a:lnTo>
                <a:lnTo>
                  <a:pt x="791" y="0"/>
                </a:lnTo>
                <a:close/>
                <a:moveTo>
                  <a:pt x="804" y="0"/>
                </a:moveTo>
                <a:lnTo>
                  <a:pt x="812" y="0"/>
                </a:lnTo>
                <a:lnTo>
                  <a:pt x="812" y="5"/>
                </a:lnTo>
                <a:lnTo>
                  <a:pt x="804" y="5"/>
                </a:lnTo>
                <a:lnTo>
                  <a:pt x="804" y="0"/>
                </a:lnTo>
                <a:close/>
                <a:moveTo>
                  <a:pt x="816" y="0"/>
                </a:moveTo>
                <a:lnTo>
                  <a:pt x="825" y="0"/>
                </a:lnTo>
                <a:lnTo>
                  <a:pt x="825" y="5"/>
                </a:lnTo>
                <a:lnTo>
                  <a:pt x="816" y="5"/>
                </a:lnTo>
                <a:lnTo>
                  <a:pt x="816" y="0"/>
                </a:lnTo>
                <a:close/>
                <a:moveTo>
                  <a:pt x="829" y="0"/>
                </a:moveTo>
                <a:lnTo>
                  <a:pt x="838" y="0"/>
                </a:lnTo>
                <a:lnTo>
                  <a:pt x="838" y="5"/>
                </a:lnTo>
                <a:lnTo>
                  <a:pt x="829" y="5"/>
                </a:lnTo>
                <a:lnTo>
                  <a:pt x="829" y="0"/>
                </a:lnTo>
                <a:close/>
                <a:moveTo>
                  <a:pt x="842" y="0"/>
                </a:moveTo>
                <a:lnTo>
                  <a:pt x="850" y="0"/>
                </a:lnTo>
                <a:lnTo>
                  <a:pt x="850" y="5"/>
                </a:lnTo>
                <a:lnTo>
                  <a:pt x="842" y="5"/>
                </a:lnTo>
                <a:lnTo>
                  <a:pt x="842" y="0"/>
                </a:lnTo>
                <a:close/>
                <a:moveTo>
                  <a:pt x="854" y="0"/>
                </a:moveTo>
                <a:lnTo>
                  <a:pt x="863" y="0"/>
                </a:lnTo>
                <a:lnTo>
                  <a:pt x="863" y="5"/>
                </a:lnTo>
                <a:lnTo>
                  <a:pt x="854" y="5"/>
                </a:lnTo>
                <a:lnTo>
                  <a:pt x="854" y="0"/>
                </a:lnTo>
                <a:close/>
                <a:moveTo>
                  <a:pt x="867" y="0"/>
                </a:moveTo>
                <a:lnTo>
                  <a:pt x="876" y="0"/>
                </a:lnTo>
                <a:lnTo>
                  <a:pt x="876" y="5"/>
                </a:lnTo>
                <a:lnTo>
                  <a:pt x="867" y="5"/>
                </a:lnTo>
                <a:lnTo>
                  <a:pt x="867" y="0"/>
                </a:lnTo>
                <a:close/>
                <a:moveTo>
                  <a:pt x="880" y="0"/>
                </a:moveTo>
                <a:lnTo>
                  <a:pt x="888" y="0"/>
                </a:lnTo>
                <a:lnTo>
                  <a:pt x="888" y="5"/>
                </a:lnTo>
                <a:lnTo>
                  <a:pt x="880" y="5"/>
                </a:lnTo>
                <a:lnTo>
                  <a:pt x="880" y="0"/>
                </a:lnTo>
                <a:close/>
                <a:moveTo>
                  <a:pt x="893" y="0"/>
                </a:moveTo>
                <a:lnTo>
                  <a:pt x="901" y="0"/>
                </a:lnTo>
                <a:lnTo>
                  <a:pt x="901" y="5"/>
                </a:lnTo>
                <a:lnTo>
                  <a:pt x="893" y="5"/>
                </a:lnTo>
                <a:lnTo>
                  <a:pt x="893" y="0"/>
                </a:lnTo>
                <a:close/>
                <a:moveTo>
                  <a:pt x="905" y="0"/>
                </a:moveTo>
                <a:lnTo>
                  <a:pt x="914" y="0"/>
                </a:lnTo>
                <a:lnTo>
                  <a:pt x="914" y="5"/>
                </a:lnTo>
                <a:lnTo>
                  <a:pt x="905" y="5"/>
                </a:lnTo>
                <a:lnTo>
                  <a:pt x="905" y="0"/>
                </a:lnTo>
                <a:close/>
                <a:moveTo>
                  <a:pt x="918" y="0"/>
                </a:moveTo>
                <a:lnTo>
                  <a:pt x="927" y="0"/>
                </a:lnTo>
                <a:lnTo>
                  <a:pt x="927" y="5"/>
                </a:lnTo>
                <a:lnTo>
                  <a:pt x="918" y="5"/>
                </a:lnTo>
                <a:lnTo>
                  <a:pt x="918" y="0"/>
                </a:lnTo>
                <a:close/>
                <a:moveTo>
                  <a:pt x="931" y="0"/>
                </a:moveTo>
                <a:lnTo>
                  <a:pt x="939" y="0"/>
                </a:lnTo>
                <a:lnTo>
                  <a:pt x="939" y="5"/>
                </a:lnTo>
                <a:lnTo>
                  <a:pt x="931" y="5"/>
                </a:lnTo>
                <a:lnTo>
                  <a:pt x="931" y="0"/>
                </a:lnTo>
                <a:close/>
                <a:moveTo>
                  <a:pt x="944" y="0"/>
                </a:moveTo>
                <a:lnTo>
                  <a:pt x="952" y="0"/>
                </a:lnTo>
                <a:lnTo>
                  <a:pt x="952" y="5"/>
                </a:lnTo>
                <a:lnTo>
                  <a:pt x="944" y="5"/>
                </a:lnTo>
                <a:lnTo>
                  <a:pt x="944" y="0"/>
                </a:lnTo>
                <a:close/>
                <a:moveTo>
                  <a:pt x="956" y="0"/>
                </a:moveTo>
                <a:lnTo>
                  <a:pt x="965" y="0"/>
                </a:lnTo>
                <a:lnTo>
                  <a:pt x="965" y="5"/>
                </a:lnTo>
                <a:lnTo>
                  <a:pt x="956" y="5"/>
                </a:lnTo>
                <a:lnTo>
                  <a:pt x="956" y="0"/>
                </a:lnTo>
                <a:close/>
                <a:moveTo>
                  <a:pt x="969" y="0"/>
                </a:moveTo>
                <a:lnTo>
                  <a:pt x="978" y="0"/>
                </a:lnTo>
                <a:lnTo>
                  <a:pt x="978" y="5"/>
                </a:lnTo>
                <a:lnTo>
                  <a:pt x="969" y="5"/>
                </a:lnTo>
                <a:lnTo>
                  <a:pt x="969" y="0"/>
                </a:lnTo>
                <a:close/>
                <a:moveTo>
                  <a:pt x="982" y="0"/>
                </a:moveTo>
                <a:lnTo>
                  <a:pt x="990" y="0"/>
                </a:lnTo>
                <a:lnTo>
                  <a:pt x="990" y="5"/>
                </a:lnTo>
                <a:lnTo>
                  <a:pt x="982" y="5"/>
                </a:lnTo>
                <a:lnTo>
                  <a:pt x="982" y="0"/>
                </a:lnTo>
                <a:close/>
                <a:moveTo>
                  <a:pt x="995" y="0"/>
                </a:moveTo>
                <a:lnTo>
                  <a:pt x="1003" y="0"/>
                </a:lnTo>
                <a:lnTo>
                  <a:pt x="1003" y="5"/>
                </a:lnTo>
                <a:lnTo>
                  <a:pt x="995" y="5"/>
                </a:lnTo>
                <a:lnTo>
                  <a:pt x="995" y="0"/>
                </a:lnTo>
                <a:close/>
                <a:moveTo>
                  <a:pt x="1007" y="0"/>
                </a:moveTo>
                <a:lnTo>
                  <a:pt x="1011" y="0"/>
                </a:lnTo>
                <a:lnTo>
                  <a:pt x="1011" y="5"/>
                </a:lnTo>
                <a:lnTo>
                  <a:pt x="1007" y="5"/>
                </a:lnTo>
                <a:lnTo>
                  <a:pt x="1007" y="0"/>
                </a:lnTo>
                <a:close/>
              </a:path>
            </a:pathLst>
          </a:custGeom>
          <a:solidFill>
            <a:srgbClr val="000000"/>
          </a:solidFill>
          <a:ln w="0" cap="flat">
            <a:solidFill>
              <a:srgbClr val="000000"/>
            </a:solidFill>
            <a:prstDash val="solid"/>
            <a:round/>
          </a:ln>
        </p:spPr>
        <p:txBody>
          <a:bodyPr vert="horz" wrap="square" lIns="91440" tIns="45720" rIns="91440" bIns="45720" numCol="1" anchor="t" anchorCtr="0" compatLnSpc="1"/>
          <a:lstStyle/>
          <a:p>
            <a:endParaRPr lang="zh-CN" altLang="en-US"/>
          </a:p>
        </p:txBody>
      </p:sp>
      <p:sp>
        <p:nvSpPr>
          <p:cNvPr id="129" name="Rectangle 127"/>
          <p:cNvSpPr>
            <a:spLocks noChangeArrowheads="1"/>
          </p:cNvSpPr>
          <p:nvPr/>
        </p:nvSpPr>
        <p:spPr bwMode="auto">
          <a:xfrm>
            <a:off x="3859213" y="2514600"/>
            <a:ext cx="9239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loadStrategy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0" name="Rectangle 128"/>
          <p:cNvSpPr>
            <a:spLocks noChangeArrowheads="1"/>
          </p:cNvSpPr>
          <p:nvPr/>
        </p:nvSpPr>
        <p:spPr bwMode="auto">
          <a:xfrm>
            <a:off x="3724275" y="2711450"/>
            <a:ext cx="11858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1" name="Rectangle 129"/>
          <p:cNvSpPr>
            <a:spLocks noChangeArrowheads="1"/>
          </p:cNvSpPr>
          <p:nvPr/>
        </p:nvSpPr>
        <p:spPr bwMode="auto">
          <a:xfrm>
            <a:off x="3763963" y="2903538"/>
            <a:ext cx="11112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latencyStrategy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3" name="Freeform 131"/>
          <p:cNvSpPr/>
          <p:nvPr/>
        </p:nvSpPr>
        <p:spPr bwMode="auto">
          <a:xfrm>
            <a:off x="2327275" y="3443288"/>
            <a:ext cx="1906587" cy="271462"/>
          </a:xfrm>
          <a:custGeom>
            <a:avLst/>
            <a:gdLst>
              <a:gd name="T0" fmla="*/ 1201 w 1201"/>
              <a:gd name="T1" fmla="*/ 0 h 171"/>
              <a:gd name="T2" fmla="*/ 1201 w 1201"/>
              <a:gd name="T3" fmla="*/ 129 h 171"/>
              <a:gd name="T4" fmla="*/ 0 w 1201"/>
              <a:gd name="T5" fmla="*/ 129 h 171"/>
              <a:gd name="T6" fmla="*/ 0 w 1201"/>
              <a:gd name="T7" fmla="*/ 171 h 171"/>
            </a:gdLst>
            <a:ahLst/>
            <a:cxnLst>
              <a:cxn ang="0">
                <a:pos x="T0" y="T1"/>
              </a:cxn>
              <a:cxn ang="0">
                <a:pos x="T2" y="T3"/>
              </a:cxn>
              <a:cxn ang="0">
                <a:pos x="T4" y="T5"/>
              </a:cxn>
              <a:cxn ang="0">
                <a:pos x="T6" y="T7"/>
              </a:cxn>
            </a:cxnLst>
            <a:rect l="0" t="0" r="r" b="b"/>
            <a:pathLst>
              <a:path w="1201" h="171">
                <a:moveTo>
                  <a:pt x="1201" y="0"/>
                </a:moveTo>
                <a:lnTo>
                  <a:pt x="1201" y="129"/>
                </a:lnTo>
                <a:lnTo>
                  <a:pt x="0" y="129"/>
                </a:lnTo>
                <a:lnTo>
                  <a:pt x="0" y="171"/>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5" name="Freeform 133"/>
          <p:cNvSpPr/>
          <p:nvPr/>
        </p:nvSpPr>
        <p:spPr bwMode="auto">
          <a:xfrm>
            <a:off x="4233863" y="3443288"/>
            <a:ext cx="1973262" cy="288925"/>
          </a:xfrm>
          <a:custGeom>
            <a:avLst/>
            <a:gdLst>
              <a:gd name="T0" fmla="*/ 0 w 1243"/>
              <a:gd name="T1" fmla="*/ 0 h 182"/>
              <a:gd name="T2" fmla="*/ 0 w 1243"/>
              <a:gd name="T3" fmla="*/ 129 h 182"/>
              <a:gd name="T4" fmla="*/ 1243 w 1243"/>
              <a:gd name="T5" fmla="*/ 129 h 182"/>
              <a:gd name="T6" fmla="*/ 1243 w 1243"/>
              <a:gd name="T7" fmla="*/ 182 h 182"/>
            </a:gdLst>
            <a:ahLst/>
            <a:cxnLst>
              <a:cxn ang="0">
                <a:pos x="T0" y="T1"/>
              </a:cxn>
              <a:cxn ang="0">
                <a:pos x="T2" y="T3"/>
              </a:cxn>
              <a:cxn ang="0">
                <a:pos x="T4" y="T5"/>
              </a:cxn>
              <a:cxn ang="0">
                <a:pos x="T6" y="T7"/>
              </a:cxn>
            </a:cxnLst>
            <a:rect l="0" t="0" r="r" b="b"/>
            <a:pathLst>
              <a:path w="1243" h="182">
                <a:moveTo>
                  <a:pt x="0" y="0"/>
                </a:moveTo>
                <a:lnTo>
                  <a:pt x="0" y="129"/>
                </a:lnTo>
                <a:lnTo>
                  <a:pt x="1243" y="129"/>
                </a:lnTo>
                <a:lnTo>
                  <a:pt x="1243" y="18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6" name="Freeform 134"/>
          <p:cNvSpPr/>
          <p:nvPr/>
        </p:nvSpPr>
        <p:spPr bwMode="auto">
          <a:xfrm>
            <a:off x="4202113" y="3198867"/>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7" name="Line 135"/>
          <p:cNvSpPr>
            <a:spLocks noChangeShapeType="1"/>
          </p:cNvSpPr>
          <p:nvPr/>
        </p:nvSpPr>
        <p:spPr bwMode="auto">
          <a:xfrm>
            <a:off x="4233862" y="3311526"/>
            <a:ext cx="1" cy="2571750"/>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1" name="Freeform 139"/>
          <p:cNvSpPr/>
          <p:nvPr/>
        </p:nvSpPr>
        <p:spPr bwMode="auto">
          <a:xfrm>
            <a:off x="5481638" y="1339850"/>
            <a:ext cx="2160587" cy="268287"/>
          </a:xfrm>
          <a:custGeom>
            <a:avLst/>
            <a:gdLst>
              <a:gd name="T0" fmla="*/ 0 w 1361"/>
              <a:gd name="T1" fmla="*/ 169 h 169"/>
              <a:gd name="T2" fmla="*/ 1361 w 1361"/>
              <a:gd name="T3" fmla="*/ 169 h 169"/>
              <a:gd name="T4" fmla="*/ 1361 w 1361"/>
              <a:gd name="T5" fmla="*/ 48 h 169"/>
              <a:gd name="T6" fmla="*/ 1313 w 1361"/>
              <a:gd name="T7" fmla="*/ 0 h 169"/>
              <a:gd name="T8" fmla="*/ 0 w 1361"/>
              <a:gd name="T9" fmla="*/ 0 h 169"/>
              <a:gd name="T10" fmla="*/ 0 w 1361"/>
              <a:gd name="T11" fmla="*/ 169 h 169"/>
            </a:gdLst>
            <a:ahLst/>
            <a:cxnLst>
              <a:cxn ang="0">
                <a:pos x="T0" y="T1"/>
              </a:cxn>
              <a:cxn ang="0">
                <a:pos x="T2" y="T3"/>
              </a:cxn>
              <a:cxn ang="0">
                <a:pos x="T4" y="T5"/>
              </a:cxn>
              <a:cxn ang="0">
                <a:pos x="T6" y="T7"/>
              </a:cxn>
              <a:cxn ang="0">
                <a:pos x="T8" y="T9"/>
              </a:cxn>
              <a:cxn ang="0">
                <a:pos x="T10" y="T11"/>
              </a:cxn>
            </a:cxnLst>
            <a:rect l="0" t="0" r="r" b="b"/>
            <a:pathLst>
              <a:path w="1361" h="169">
                <a:moveTo>
                  <a:pt x="0" y="169"/>
                </a:moveTo>
                <a:lnTo>
                  <a:pt x="1361" y="169"/>
                </a:lnTo>
                <a:lnTo>
                  <a:pt x="1361" y="48"/>
                </a:lnTo>
                <a:lnTo>
                  <a:pt x="131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0"/>
          <p:cNvSpPr>
            <a:spLocks noEditPoints="1"/>
          </p:cNvSpPr>
          <p:nvPr/>
        </p:nvSpPr>
        <p:spPr bwMode="auto">
          <a:xfrm>
            <a:off x="5035550" y="1339850"/>
            <a:ext cx="2606675" cy="485775"/>
          </a:xfrm>
          <a:custGeom>
            <a:avLst/>
            <a:gdLst>
              <a:gd name="T0" fmla="*/ 281 w 1642"/>
              <a:gd name="T1" fmla="*/ 169 h 306"/>
              <a:gd name="T2" fmla="*/ 0 w 1642"/>
              <a:gd name="T3" fmla="*/ 306 h 306"/>
              <a:gd name="T4" fmla="*/ 281 w 1642"/>
              <a:gd name="T5" fmla="*/ 169 h 306"/>
              <a:gd name="T6" fmla="*/ 1642 w 1642"/>
              <a:gd name="T7" fmla="*/ 169 h 306"/>
              <a:gd name="T8" fmla="*/ 1642 w 1642"/>
              <a:gd name="T9" fmla="*/ 48 h 306"/>
              <a:gd name="T10" fmla="*/ 1594 w 1642"/>
              <a:gd name="T11" fmla="*/ 0 h 306"/>
              <a:gd name="T12" fmla="*/ 281 w 1642"/>
              <a:gd name="T13" fmla="*/ 0 h 306"/>
              <a:gd name="T14" fmla="*/ 281 w 1642"/>
              <a:gd name="T15" fmla="*/ 169 h 3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2" h="306">
                <a:moveTo>
                  <a:pt x="281" y="169"/>
                </a:moveTo>
                <a:lnTo>
                  <a:pt x="0" y="306"/>
                </a:lnTo>
                <a:moveTo>
                  <a:pt x="281" y="169"/>
                </a:moveTo>
                <a:lnTo>
                  <a:pt x="1642" y="169"/>
                </a:lnTo>
                <a:lnTo>
                  <a:pt x="1642" y="48"/>
                </a:lnTo>
                <a:lnTo>
                  <a:pt x="159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3" name="Rectangle 141"/>
          <p:cNvSpPr>
            <a:spLocks noChangeArrowheads="1"/>
          </p:cNvSpPr>
          <p:nvPr/>
        </p:nvSpPr>
        <p:spPr bwMode="auto">
          <a:xfrm>
            <a:off x="5678488" y="1385888"/>
            <a:ext cx="350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4" name="Rectangle 142"/>
          <p:cNvSpPr>
            <a:spLocks noChangeArrowheads="1"/>
          </p:cNvSpPr>
          <p:nvPr/>
        </p:nvSpPr>
        <p:spPr bwMode="auto">
          <a:xfrm>
            <a:off x="5932488" y="138588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5" name="Rectangle 143"/>
          <p:cNvSpPr>
            <a:spLocks noChangeArrowheads="1"/>
          </p:cNvSpPr>
          <p:nvPr/>
        </p:nvSpPr>
        <p:spPr bwMode="auto">
          <a:xfrm>
            <a:off x="6003925" y="1385888"/>
            <a:ext cx="876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loadStrategy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6" name="Rectangle 144"/>
          <p:cNvSpPr>
            <a:spLocks noChangeArrowheads="1"/>
          </p:cNvSpPr>
          <p:nvPr/>
        </p:nvSpPr>
        <p:spPr bwMode="auto">
          <a:xfrm>
            <a:off x="6742113" y="1385888"/>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7" name="Rectangle 145"/>
          <p:cNvSpPr>
            <a:spLocks noChangeArrowheads="1"/>
          </p:cNvSpPr>
          <p:nvPr/>
        </p:nvSpPr>
        <p:spPr bwMode="auto">
          <a:xfrm>
            <a:off x="6786563" y="138588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8" name="Rectangle 146"/>
          <p:cNvSpPr>
            <a:spLocks noChangeArrowheads="1"/>
          </p:cNvSpPr>
          <p:nvPr/>
        </p:nvSpPr>
        <p:spPr bwMode="auto">
          <a:xfrm>
            <a:off x="6858000" y="1385888"/>
            <a:ext cx="5873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9" name="Rectangle 147"/>
          <p:cNvSpPr>
            <a:spLocks noChangeArrowheads="1"/>
          </p:cNvSpPr>
          <p:nvPr/>
        </p:nvSpPr>
        <p:spPr bwMode="auto">
          <a:xfrm>
            <a:off x="7326313" y="1385888"/>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0" name="Rectangle 148"/>
          <p:cNvSpPr>
            <a:spLocks noChangeArrowheads="1"/>
          </p:cNvSpPr>
          <p:nvPr/>
        </p:nvSpPr>
        <p:spPr bwMode="auto">
          <a:xfrm>
            <a:off x="7413625" y="1385888"/>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1" name="Freeform 149"/>
          <p:cNvSpPr/>
          <p:nvPr/>
        </p:nvSpPr>
        <p:spPr bwMode="auto">
          <a:xfrm>
            <a:off x="7558088" y="1339850"/>
            <a:ext cx="84137" cy="84137"/>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50"/>
          <p:cNvSpPr/>
          <p:nvPr/>
        </p:nvSpPr>
        <p:spPr bwMode="auto">
          <a:xfrm>
            <a:off x="7558088" y="1339850"/>
            <a:ext cx="84137" cy="84137"/>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3" name="Freeform 151"/>
          <p:cNvSpPr/>
          <p:nvPr/>
        </p:nvSpPr>
        <p:spPr bwMode="auto">
          <a:xfrm>
            <a:off x="5481638" y="1690688"/>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2"/>
          <p:cNvSpPr>
            <a:spLocks noEditPoints="1"/>
          </p:cNvSpPr>
          <p:nvPr/>
        </p:nvSpPr>
        <p:spPr bwMode="auto">
          <a:xfrm>
            <a:off x="5035550" y="1690688"/>
            <a:ext cx="3275012" cy="268287"/>
          </a:xfrm>
          <a:custGeom>
            <a:avLst/>
            <a:gdLst>
              <a:gd name="T0" fmla="*/ 281 w 2063"/>
              <a:gd name="T1" fmla="*/ 147 h 169"/>
              <a:gd name="T2" fmla="*/ 0 w 2063"/>
              <a:gd name="T3" fmla="*/ 166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147"/>
                </a:moveTo>
                <a:lnTo>
                  <a:pt x="0" y="166"/>
                </a:lnTo>
                <a:moveTo>
                  <a:pt x="281" y="169"/>
                </a:moveTo>
                <a:lnTo>
                  <a:pt x="2063" y="169"/>
                </a:lnTo>
                <a:lnTo>
                  <a:pt x="2063" y="48"/>
                </a:lnTo>
                <a:lnTo>
                  <a:pt x="201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5" name="Rectangle 153"/>
          <p:cNvSpPr>
            <a:spLocks noChangeArrowheads="1"/>
          </p:cNvSpPr>
          <p:nvPr/>
        </p:nvSpPr>
        <p:spPr bwMode="auto">
          <a:xfrm>
            <a:off x="5624513" y="1736725"/>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6" name="Rectangle 154"/>
          <p:cNvSpPr>
            <a:spLocks noChangeArrowheads="1"/>
          </p:cNvSpPr>
          <p:nvPr/>
        </p:nvSpPr>
        <p:spPr bwMode="auto">
          <a:xfrm>
            <a:off x="6399213" y="173672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7" name="Rectangle 155"/>
          <p:cNvSpPr>
            <a:spLocks noChangeArrowheads="1"/>
          </p:cNvSpPr>
          <p:nvPr/>
        </p:nvSpPr>
        <p:spPr bwMode="auto">
          <a:xfrm>
            <a:off x="6470650" y="1736725"/>
            <a:ext cx="11398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8" name="Rectangle 156"/>
          <p:cNvSpPr>
            <a:spLocks noChangeArrowheads="1"/>
          </p:cNvSpPr>
          <p:nvPr/>
        </p:nvSpPr>
        <p:spPr bwMode="auto">
          <a:xfrm>
            <a:off x="7448550" y="1736725"/>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9" name="Rectangle 157"/>
          <p:cNvSpPr>
            <a:spLocks noChangeArrowheads="1"/>
          </p:cNvSpPr>
          <p:nvPr/>
        </p:nvSpPr>
        <p:spPr bwMode="auto">
          <a:xfrm>
            <a:off x="7493000" y="173672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0" name="Rectangle 158"/>
          <p:cNvSpPr>
            <a:spLocks noChangeArrowheads="1"/>
          </p:cNvSpPr>
          <p:nvPr/>
        </p:nvSpPr>
        <p:spPr bwMode="auto">
          <a:xfrm>
            <a:off x="7564438" y="1736725"/>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1" name="Rectangle 159"/>
          <p:cNvSpPr>
            <a:spLocks noChangeArrowheads="1"/>
          </p:cNvSpPr>
          <p:nvPr/>
        </p:nvSpPr>
        <p:spPr bwMode="auto">
          <a:xfrm>
            <a:off x="8047038" y="1736725"/>
            <a:ext cx="176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2" name="Rectangle 160"/>
          <p:cNvSpPr>
            <a:spLocks noChangeArrowheads="1"/>
          </p:cNvSpPr>
          <p:nvPr/>
        </p:nvSpPr>
        <p:spPr bwMode="auto">
          <a:xfrm>
            <a:off x="8134350" y="1736725"/>
            <a:ext cx="122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3" name="Freeform 161"/>
          <p:cNvSpPr/>
          <p:nvPr/>
        </p:nvSpPr>
        <p:spPr bwMode="auto">
          <a:xfrm>
            <a:off x="8226425" y="1690688"/>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2"/>
          <p:cNvSpPr/>
          <p:nvPr/>
        </p:nvSpPr>
        <p:spPr bwMode="auto">
          <a:xfrm>
            <a:off x="8226425" y="1690688"/>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5" name="Freeform 163"/>
          <p:cNvSpPr/>
          <p:nvPr/>
        </p:nvSpPr>
        <p:spPr bwMode="auto">
          <a:xfrm>
            <a:off x="5481638" y="2041525"/>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4"/>
          <p:cNvSpPr>
            <a:spLocks noEditPoints="1"/>
          </p:cNvSpPr>
          <p:nvPr/>
        </p:nvSpPr>
        <p:spPr bwMode="auto">
          <a:xfrm>
            <a:off x="5035550" y="2041525"/>
            <a:ext cx="3275012" cy="268287"/>
          </a:xfrm>
          <a:custGeom>
            <a:avLst/>
            <a:gdLst>
              <a:gd name="T0" fmla="*/ 281 w 2063"/>
              <a:gd name="T1" fmla="*/ 29 h 169"/>
              <a:gd name="T2" fmla="*/ 0 w 2063"/>
              <a:gd name="T3" fmla="*/ 12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29"/>
                </a:moveTo>
                <a:lnTo>
                  <a:pt x="0" y="12"/>
                </a:lnTo>
                <a:moveTo>
                  <a:pt x="281" y="169"/>
                </a:moveTo>
                <a:lnTo>
                  <a:pt x="2063" y="169"/>
                </a:lnTo>
                <a:lnTo>
                  <a:pt x="2063" y="48"/>
                </a:lnTo>
                <a:lnTo>
                  <a:pt x="201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7" name="Rectangle 165"/>
          <p:cNvSpPr>
            <a:spLocks noChangeArrowheads="1"/>
          </p:cNvSpPr>
          <p:nvPr/>
        </p:nvSpPr>
        <p:spPr bwMode="auto">
          <a:xfrm>
            <a:off x="5622925" y="2087563"/>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8" name="Rectangle 166"/>
          <p:cNvSpPr>
            <a:spLocks noChangeArrowheads="1"/>
          </p:cNvSpPr>
          <p:nvPr/>
        </p:nvSpPr>
        <p:spPr bwMode="auto">
          <a:xfrm>
            <a:off x="6400800" y="208756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9" name="Rectangle 167"/>
          <p:cNvSpPr>
            <a:spLocks noChangeArrowheads="1"/>
          </p:cNvSpPr>
          <p:nvPr/>
        </p:nvSpPr>
        <p:spPr bwMode="auto">
          <a:xfrm>
            <a:off x="6473825" y="2087563"/>
            <a:ext cx="1138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0" name="Rectangle 168"/>
          <p:cNvSpPr>
            <a:spLocks noChangeArrowheads="1"/>
          </p:cNvSpPr>
          <p:nvPr/>
        </p:nvSpPr>
        <p:spPr bwMode="auto">
          <a:xfrm>
            <a:off x="7451725" y="2087563"/>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1" name="Rectangle 169"/>
          <p:cNvSpPr>
            <a:spLocks noChangeArrowheads="1"/>
          </p:cNvSpPr>
          <p:nvPr/>
        </p:nvSpPr>
        <p:spPr bwMode="auto">
          <a:xfrm>
            <a:off x="7494588" y="208756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2" name="Rectangle 170"/>
          <p:cNvSpPr>
            <a:spLocks noChangeArrowheads="1"/>
          </p:cNvSpPr>
          <p:nvPr/>
        </p:nvSpPr>
        <p:spPr bwMode="auto">
          <a:xfrm>
            <a:off x="7567613" y="2087563"/>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3" name="Rectangle 171"/>
          <p:cNvSpPr>
            <a:spLocks noChangeArrowheads="1"/>
          </p:cNvSpPr>
          <p:nvPr/>
        </p:nvSpPr>
        <p:spPr bwMode="auto">
          <a:xfrm>
            <a:off x="8050213" y="2087563"/>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4" name="Rectangle 172"/>
          <p:cNvSpPr>
            <a:spLocks noChangeArrowheads="1"/>
          </p:cNvSpPr>
          <p:nvPr/>
        </p:nvSpPr>
        <p:spPr bwMode="auto">
          <a:xfrm>
            <a:off x="8137525" y="2087563"/>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5" name="Freeform 173"/>
          <p:cNvSpPr/>
          <p:nvPr/>
        </p:nvSpPr>
        <p:spPr bwMode="auto">
          <a:xfrm>
            <a:off x="8226425" y="2041525"/>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4"/>
          <p:cNvSpPr/>
          <p:nvPr/>
        </p:nvSpPr>
        <p:spPr bwMode="auto">
          <a:xfrm>
            <a:off x="8226425" y="2041525"/>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7" name="Freeform 175"/>
          <p:cNvSpPr/>
          <p:nvPr/>
        </p:nvSpPr>
        <p:spPr bwMode="auto">
          <a:xfrm>
            <a:off x="5481638" y="2392363"/>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6"/>
          <p:cNvSpPr>
            <a:spLocks noEditPoints="1"/>
          </p:cNvSpPr>
          <p:nvPr/>
        </p:nvSpPr>
        <p:spPr bwMode="auto">
          <a:xfrm>
            <a:off x="5035550" y="2165350"/>
            <a:ext cx="3275012" cy="495300"/>
          </a:xfrm>
          <a:custGeom>
            <a:avLst/>
            <a:gdLst>
              <a:gd name="T0" fmla="*/ 281 w 2063"/>
              <a:gd name="T1" fmla="*/ 143 h 312"/>
              <a:gd name="T2" fmla="*/ 0 w 2063"/>
              <a:gd name="T3" fmla="*/ 0 h 312"/>
              <a:gd name="T4" fmla="*/ 281 w 2063"/>
              <a:gd name="T5" fmla="*/ 312 h 312"/>
              <a:gd name="T6" fmla="*/ 2063 w 2063"/>
              <a:gd name="T7" fmla="*/ 312 h 312"/>
              <a:gd name="T8" fmla="*/ 2063 w 2063"/>
              <a:gd name="T9" fmla="*/ 191 h 312"/>
              <a:gd name="T10" fmla="*/ 2014 w 2063"/>
              <a:gd name="T11" fmla="*/ 143 h 312"/>
              <a:gd name="T12" fmla="*/ 281 w 2063"/>
              <a:gd name="T13" fmla="*/ 143 h 312"/>
              <a:gd name="T14" fmla="*/ 281 w 2063"/>
              <a:gd name="T15" fmla="*/ 312 h 3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312">
                <a:moveTo>
                  <a:pt x="281" y="143"/>
                </a:moveTo>
                <a:lnTo>
                  <a:pt x="0" y="0"/>
                </a:lnTo>
                <a:moveTo>
                  <a:pt x="281" y="312"/>
                </a:moveTo>
                <a:lnTo>
                  <a:pt x="2063" y="312"/>
                </a:lnTo>
                <a:lnTo>
                  <a:pt x="2063" y="191"/>
                </a:lnTo>
                <a:lnTo>
                  <a:pt x="2014" y="143"/>
                </a:lnTo>
                <a:lnTo>
                  <a:pt x="281" y="143"/>
                </a:lnTo>
                <a:lnTo>
                  <a:pt x="281" y="31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9" name="Rectangle 177"/>
          <p:cNvSpPr>
            <a:spLocks noChangeArrowheads="1"/>
          </p:cNvSpPr>
          <p:nvPr/>
        </p:nvSpPr>
        <p:spPr bwMode="auto">
          <a:xfrm>
            <a:off x="5757863" y="2438400"/>
            <a:ext cx="5381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0" name="Rectangle 178"/>
          <p:cNvSpPr>
            <a:spLocks noChangeArrowheads="1"/>
          </p:cNvSpPr>
          <p:nvPr/>
        </p:nvSpPr>
        <p:spPr bwMode="auto">
          <a:xfrm>
            <a:off x="6180138" y="24384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1" name="Rectangle 179"/>
          <p:cNvSpPr>
            <a:spLocks noChangeArrowheads="1"/>
          </p:cNvSpPr>
          <p:nvPr/>
        </p:nvSpPr>
        <p:spPr bwMode="auto">
          <a:xfrm>
            <a:off x="6251575" y="2438400"/>
            <a:ext cx="1065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latencyStrategy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2" name="Rectangle 180"/>
          <p:cNvSpPr>
            <a:spLocks noChangeArrowheads="1"/>
          </p:cNvSpPr>
          <p:nvPr/>
        </p:nvSpPr>
        <p:spPr bwMode="auto">
          <a:xfrm>
            <a:off x="7161213" y="2438400"/>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3" name="Rectangle 181"/>
          <p:cNvSpPr>
            <a:spLocks noChangeArrowheads="1"/>
          </p:cNvSpPr>
          <p:nvPr/>
        </p:nvSpPr>
        <p:spPr bwMode="auto">
          <a:xfrm>
            <a:off x="7205663" y="24384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4" name="Rectangle 182"/>
          <p:cNvSpPr>
            <a:spLocks noChangeArrowheads="1"/>
          </p:cNvSpPr>
          <p:nvPr/>
        </p:nvSpPr>
        <p:spPr bwMode="auto">
          <a:xfrm>
            <a:off x="7277100" y="2438400"/>
            <a:ext cx="768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getLatency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5" name="Rectangle 183"/>
          <p:cNvSpPr>
            <a:spLocks noChangeArrowheads="1"/>
          </p:cNvSpPr>
          <p:nvPr/>
        </p:nvSpPr>
        <p:spPr bwMode="auto">
          <a:xfrm>
            <a:off x="7915275" y="2438400"/>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6" name="Rectangle 184"/>
          <p:cNvSpPr>
            <a:spLocks noChangeArrowheads="1"/>
          </p:cNvSpPr>
          <p:nvPr/>
        </p:nvSpPr>
        <p:spPr bwMode="auto">
          <a:xfrm>
            <a:off x="8002588" y="2438400"/>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7" name="Freeform 185"/>
          <p:cNvSpPr/>
          <p:nvPr/>
        </p:nvSpPr>
        <p:spPr bwMode="auto">
          <a:xfrm>
            <a:off x="8226425" y="2392363"/>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6"/>
          <p:cNvSpPr/>
          <p:nvPr/>
        </p:nvSpPr>
        <p:spPr bwMode="auto">
          <a:xfrm>
            <a:off x="8226425" y="2392363"/>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代碼實現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24</a:t>
            </a:fld>
            <a:endParaRPr lang="zh-CN" altLang="en-US" dirty="0"/>
          </a:p>
        </p:txBody>
      </p:sp>
      <p:sp>
        <p:nvSpPr>
          <p:cNvPr id="5" name="TextBox 3"/>
          <p:cNvSpPr txBox="1"/>
          <p:nvPr/>
        </p:nvSpPr>
        <p:spPr>
          <a:xfrm>
            <a:off x="683568" y="1268760"/>
            <a:ext cx="7848872" cy="55092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負載策略基類</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1600" dirty="0">
                <a:solidFill>
                  <a:srgbClr val="FF0000"/>
                </a:solidFill>
                <a:latin typeface="Consolas" panose="020B0609020204030204" pitchFamily="49" charset="0"/>
                <a:ea typeface="华文楷体" panose="02010600040101010101" pitchFamily="2" charset="-122"/>
                <a:cs typeface="+mn-cs"/>
              </a:rPr>
              <a:t>virtual float </a:t>
            </a:r>
            <a:r>
              <a:rPr lang="en-US" altLang="zh-CN" sz="1600" dirty="0" err="1">
                <a:solidFill>
                  <a:srgbClr val="FF0000"/>
                </a:solidFill>
                <a:latin typeface="Consolas" panose="020B0609020204030204" pitchFamily="49" charset="0"/>
                <a:ea typeface="华文楷体" panose="02010600040101010101" pitchFamily="2" charset="-122"/>
                <a:cs typeface="+mn-cs"/>
              </a:rPr>
              <a:t>getLoad</a:t>
            </a:r>
            <a:r>
              <a:rPr lang="en-US" altLang="zh-CN" sz="1600" dirty="0">
                <a:solidFill>
                  <a:srgbClr val="FF0000"/>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負載演算法一具體實現</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LoadStrategyImpl1 : </a:t>
            </a:r>
            <a:r>
              <a:rPr lang="en-US" altLang="zh-CN" sz="1600" dirty="0">
                <a:solidFill>
                  <a:srgbClr val="FF0000"/>
                </a:solidFill>
                <a:latin typeface="Consolas" panose="020B0609020204030204" pitchFamily="49" charset="0"/>
                <a:ea typeface="华文楷体" panose="02010600040101010101" pitchFamily="2" charset="-122"/>
                <a:cs typeface="+mn-cs"/>
              </a:rPr>
              <a:t>public </a:t>
            </a:r>
            <a:r>
              <a:rPr lang="en-US" altLang="zh-CN" sz="1600" dirty="0" err="1">
                <a:solidFill>
                  <a:srgbClr val="FF0000"/>
                </a:solidFill>
                <a:latin typeface="Consolas" panose="020B0609020204030204" pitchFamily="49" charset="0"/>
                <a:ea typeface="华文楷体" panose="02010600040101010101" pitchFamily="2" charset="-122"/>
                <a:cs typeface="+mn-cs"/>
              </a:rPr>
              <a:t>LoadStrategy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float </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獲取負載數值</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2"/>
            <a:r>
              <a:rPr lang="en-US" altLang="zh-CN" sz="1600" dirty="0">
                <a:solidFill>
                  <a:schemeClr val="tx1"/>
                </a:solidFill>
                <a:latin typeface="Consolas" panose="020B0609020204030204" pitchFamily="49" charset="0"/>
                <a:ea typeface="华文楷体" panose="02010600040101010101" pitchFamily="2" charset="-122"/>
                <a:cs typeface="+mn-cs"/>
              </a:rPr>
              <a:t>return load;</a:t>
            </a:r>
          </a:p>
          <a:p>
            <a:pPr lvl="1"/>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負載演算法二具體實現</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LoadStrategyImpl2 : </a:t>
            </a:r>
            <a:r>
              <a:rPr lang="en-US" altLang="zh-CN" sz="1600" dirty="0">
                <a:solidFill>
                  <a:srgbClr val="FF0000"/>
                </a:solidFill>
                <a:latin typeface="Consolas" panose="020B0609020204030204" pitchFamily="49" charset="0"/>
                <a:ea typeface="华文楷体" panose="02010600040101010101" pitchFamily="2" charset="-122"/>
                <a:cs typeface="+mn-cs"/>
              </a:rPr>
              <a:t>public </a:t>
            </a:r>
            <a:r>
              <a:rPr lang="en-US" altLang="zh-CN" sz="1600" dirty="0" err="1">
                <a:solidFill>
                  <a:srgbClr val="FF0000"/>
                </a:solidFill>
                <a:latin typeface="Consolas" panose="020B0609020204030204" pitchFamily="49" charset="0"/>
                <a:ea typeface="华文楷体" panose="02010600040101010101" pitchFamily="2" charset="-122"/>
                <a:cs typeface="+mn-cs"/>
              </a:rPr>
              <a:t>LoadStrategy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float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獲取負載數值</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p>
          <a:p>
            <a:pPr lvl="2"/>
            <a:r>
              <a:rPr lang="en-US" altLang="zh-CN" sz="1600" dirty="0">
                <a:latin typeface="Consolas" panose="020B0609020204030204" pitchFamily="49" charset="0"/>
                <a:ea typeface="华文楷体" panose="02010600040101010101" pitchFamily="2" charset="-122"/>
              </a:rPr>
              <a:t>return load;</a:t>
            </a:r>
          </a:p>
          <a:p>
            <a:pPr lvl="1"/>
            <a:r>
              <a:rPr lang="en-US" altLang="zh-CN" sz="1600" dirty="0">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實現</a:t>
            </a:r>
            <a:r>
              <a:rPr lang="en-US" altLang="zh-CN" dirty="0" err="1"/>
              <a:t>MemoryStrategy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25</a:t>
            </a:fld>
            <a:endParaRPr lang="zh-CN" altLang="en-US" dirty="0"/>
          </a:p>
        </p:txBody>
      </p:sp>
      <p:sp>
        <p:nvSpPr>
          <p:cNvPr id="6" name="AutoShape 3"/>
          <p:cNvSpPr>
            <a:spLocks noChangeAspect="1" noChangeArrowheads="1" noTextEdit="1"/>
          </p:cNvSpPr>
          <p:nvPr/>
        </p:nvSpPr>
        <p:spPr bwMode="auto">
          <a:xfrm>
            <a:off x="684213" y="1141413"/>
            <a:ext cx="7631112" cy="558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13"/>
          <p:cNvSpPr>
            <a:spLocks noChangeArrowheads="1"/>
          </p:cNvSpPr>
          <p:nvPr/>
        </p:nvSpPr>
        <p:spPr bwMode="auto">
          <a:xfrm>
            <a:off x="1817688" y="4251325"/>
            <a:ext cx="1019175"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4"/>
          <p:cNvSpPr>
            <a:spLocks noChangeArrowheads="1"/>
          </p:cNvSpPr>
          <p:nvPr/>
        </p:nvSpPr>
        <p:spPr bwMode="auto">
          <a:xfrm>
            <a:off x="1817688" y="4251325"/>
            <a:ext cx="1019175"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Rectangle 15"/>
          <p:cNvSpPr>
            <a:spLocks noChangeArrowheads="1"/>
          </p:cNvSpPr>
          <p:nvPr/>
        </p:nvSpPr>
        <p:spPr bwMode="auto">
          <a:xfrm>
            <a:off x="1817688" y="3714750"/>
            <a:ext cx="10191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6"/>
          <p:cNvSpPr>
            <a:spLocks noChangeArrowheads="1"/>
          </p:cNvSpPr>
          <p:nvPr/>
        </p:nvSpPr>
        <p:spPr bwMode="auto">
          <a:xfrm>
            <a:off x="1817688" y="3714750"/>
            <a:ext cx="10191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17"/>
          <p:cNvSpPr>
            <a:spLocks noChangeArrowheads="1"/>
          </p:cNvSpPr>
          <p:nvPr/>
        </p:nvSpPr>
        <p:spPr bwMode="auto">
          <a:xfrm>
            <a:off x="1873250" y="3743325"/>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&lt;&lt;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2033588" y="3743325"/>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Interface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2627313" y="3743325"/>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2" name="Rectangle 20"/>
          <p:cNvSpPr>
            <a:spLocks noChangeArrowheads="1"/>
          </p:cNvSpPr>
          <p:nvPr/>
        </p:nvSpPr>
        <p:spPr bwMode="auto">
          <a:xfrm>
            <a:off x="1889125" y="3973513"/>
            <a:ext cx="9636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LoadStrategy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2055813" y="4270375"/>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2582863" y="427037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Rectangle 23"/>
          <p:cNvSpPr>
            <a:spLocks noChangeArrowheads="1"/>
          </p:cNvSpPr>
          <p:nvPr/>
        </p:nvSpPr>
        <p:spPr bwMode="auto">
          <a:xfrm>
            <a:off x="730250" y="5322888"/>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Rectangle 24"/>
          <p:cNvSpPr>
            <a:spLocks noChangeArrowheads="1"/>
          </p:cNvSpPr>
          <p:nvPr/>
        </p:nvSpPr>
        <p:spPr bwMode="auto">
          <a:xfrm>
            <a:off x="730250" y="5322888"/>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Rectangle 25"/>
          <p:cNvSpPr>
            <a:spLocks noChangeArrowheads="1"/>
          </p:cNvSpPr>
          <p:nvPr/>
        </p:nvSpPr>
        <p:spPr bwMode="auto">
          <a:xfrm>
            <a:off x="730250" y="4975225"/>
            <a:ext cx="1350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6"/>
          <p:cNvSpPr>
            <a:spLocks noChangeArrowheads="1"/>
          </p:cNvSpPr>
          <p:nvPr/>
        </p:nvSpPr>
        <p:spPr bwMode="auto">
          <a:xfrm>
            <a:off x="730250" y="4975225"/>
            <a:ext cx="1350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Rectangle 27"/>
          <p:cNvSpPr>
            <a:spLocks noChangeArrowheads="1"/>
          </p:cNvSpPr>
          <p:nvPr/>
        </p:nvSpPr>
        <p:spPr bwMode="auto">
          <a:xfrm>
            <a:off x="774700" y="5045075"/>
            <a:ext cx="1268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LoadStrategyImpl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1958975" y="5045075"/>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1133475" y="5341938"/>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1660525" y="5341938"/>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1652588" y="6113463"/>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32"/>
          <p:cNvSpPr>
            <a:spLocks noChangeArrowheads="1"/>
          </p:cNvSpPr>
          <p:nvPr/>
        </p:nvSpPr>
        <p:spPr bwMode="auto">
          <a:xfrm>
            <a:off x="1652588" y="6113463"/>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33"/>
          <p:cNvSpPr>
            <a:spLocks noChangeArrowheads="1"/>
          </p:cNvSpPr>
          <p:nvPr/>
        </p:nvSpPr>
        <p:spPr bwMode="auto">
          <a:xfrm>
            <a:off x="1652588" y="5767388"/>
            <a:ext cx="1350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34"/>
          <p:cNvSpPr>
            <a:spLocks noChangeArrowheads="1"/>
          </p:cNvSpPr>
          <p:nvPr/>
        </p:nvSpPr>
        <p:spPr bwMode="auto">
          <a:xfrm>
            <a:off x="1652588" y="5767388"/>
            <a:ext cx="1350962" cy="3460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7" name="Rectangle 35"/>
          <p:cNvSpPr>
            <a:spLocks noChangeArrowheads="1"/>
          </p:cNvSpPr>
          <p:nvPr/>
        </p:nvSpPr>
        <p:spPr bwMode="auto">
          <a:xfrm>
            <a:off x="1697038" y="5835650"/>
            <a:ext cx="1268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LoadStrategyImpl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2881313" y="5835650"/>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2</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2055813" y="6132513"/>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2582863" y="613251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2487613" y="5322888"/>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Rectangle 40"/>
          <p:cNvSpPr>
            <a:spLocks noChangeArrowheads="1"/>
          </p:cNvSpPr>
          <p:nvPr/>
        </p:nvSpPr>
        <p:spPr bwMode="auto">
          <a:xfrm>
            <a:off x="2487613" y="5322888"/>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3" name="Rectangle 41"/>
          <p:cNvSpPr>
            <a:spLocks noChangeArrowheads="1"/>
          </p:cNvSpPr>
          <p:nvPr/>
        </p:nvSpPr>
        <p:spPr bwMode="auto">
          <a:xfrm>
            <a:off x="2487613" y="4975225"/>
            <a:ext cx="1350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42"/>
          <p:cNvSpPr>
            <a:spLocks noChangeArrowheads="1"/>
          </p:cNvSpPr>
          <p:nvPr/>
        </p:nvSpPr>
        <p:spPr bwMode="auto">
          <a:xfrm>
            <a:off x="2487613" y="4975225"/>
            <a:ext cx="1350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43"/>
          <p:cNvSpPr>
            <a:spLocks noChangeArrowheads="1"/>
          </p:cNvSpPr>
          <p:nvPr/>
        </p:nvSpPr>
        <p:spPr bwMode="auto">
          <a:xfrm>
            <a:off x="2533650" y="5045075"/>
            <a:ext cx="12668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LoadStrategyImpl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3717925" y="5045075"/>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2892425" y="5341938"/>
            <a:ext cx="612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8" name="Rectangle 46"/>
          <p:cNvSpPr>
            <a:spLocks noChangeArrowheads="1"/>
          </p:cNvSpPr>
          <p:nvPr/>
        </p:nvSpPr>
        <p:spPr bwMode="auto">
          <a:xfrm>
            <a:off x="3419475" y="5341938"/>
            <a:ext cx="1873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9" name="Freeform 47"/>
          <p:cNvSpPr/>
          <p:nvPr/>
        </p:nvSpPr>
        <p:spPr bwMode="auto">
          <a:xfrm>
            <a:off x="1404938" y="4578350"/>
            <a:ext cx="922337" cy="396875"/>
          </a:xfrm>
          <a:custGeom>
            <a:avLst/>
            <a:gdLst>
              <a:gd name="T0" fmla="*/ 0 w 581"/>
              <a:gd name="T1" fmla="*/ 250 h 250"/>
              <a:gd name="T2" fmla="*/ 0 w 581"/>
              <a:gd name="T3" fmla="*/ 46 h 250"/>
              <a:gd name="T4" fmla="*/ 581 w 581"/>
              <a:gd name="T5" fmla="*/ 46 h 250"/>
              <a:gd name="T6" fmla="*/ 581 w 581"/>
              <a:gd name="T7" fmla="*/ 0 h 250"/>
            </a:gdLst>
            <a:ahLst/>
            <a:cxnLst>
              <a:cxn ang="0">
                <a:pos x="T0" y="T1"/>
              </a:cxn>
              <a:cxn ang="0">
                <a:pos x="T2" y="T3"/>
              </a:cxn>
              <a:cxn ang="0">
                <a:pos x="T4" y="T5"/>
              </a:cxn>
              <a:cxn ang="0">
                <a:pos x="T6" y="T7"/>
              </a:cxn>
            </a:cxnLst>
            <a:rect l="0" t="0" r="r" b="b"/>
            <a:pathLst>
              <a:path w="581" h="250">
                <a:moveTo>
                  <a:pt x="0" y="250"/>
                </a:moveTo>
                <a:lnTo>
                  <a:pt x="0" y="46"/>
                </a:lnTo>
                <a:lnTo>
                  <a:pt x="581" y="46"/>
                </a:lnTo>
                <a:lnTo>
                  <a:pt x="581"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2327275" y="4578350"/>
            <a:ext cx="836612" cy="396875"/>
          </a:xfrm>
          <a:custGeom>
            <a:avLst/>
            <a:gdLst>
              <a:gd name="T0" fmla="*/ 527 w 527"/>
              <a:gd name="T1" fmla="*/ 250 h 250"/>
              <a:gd name="T2" fmla="*/ 527 w 527"/>
              <a:gd name="T3" fmla="*/ 45 h 250"/>
              <a:gd name="T4" fmla="*/ 0 w 527"/>
              <a:gd name="T5" fmla="*/ 45 h 250"/>
              <a:gd name="T6" fmla="*/ 0 w 527"/>
              <a:gd name="T7" fmla="*/ 0 h 250"/>
            </a:gdLst>
            <a:ahLst/>
            <a:cxnLst>
              <a:cxn ang="0">
                <a:pos x="T0" y="T1"/>
              </a:cxn>
              <a:cxn ang="0">
                <a:pos x="T2" y="T3"/>
              </a:cxn>
              <a:cxn ang="0">
                <a:pos x="T4" y="T5"/>
              </a:cxn>
              <a:cxn ang="0">
                <a:pos x="T6" y="T7"/>
              </a:cxn>
            </a:cxnLst>
            <a:rect l="0" t="0" r="r" b="b"/>
            <a:pathLst>
              <a:path w="527" h="250">
                <a:moveTo>
                  <a:pt x="527" y="250"/>
                </a:moveTo>
                <a:lnTo>
                  <a:pt x="527" y="45"/>
                </a:lnTo>
                <a:lnTo>
                  <a:pt x="0" y="45"/>
                </a:lnTo>
                <a:lnTo>
                  <a:pt x="0"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Line 51"/>
          <p:cNvSpPr>
            <a:spLocks noChangeShapeType="1"/>
          </p:cNvSpPr>
          <p:nvPr/>
        </p:nvSpPr>
        <p:spPr bwMode="auto">
          <a:xfrm flipV="1">
            <a:off x="2327275" y="4578350"/>
            <a:ext cx="0" cy="1189037"/>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Rectangle 53"/>
          <p:cNvSpPr>
            <a:spLocks noChangeArrowheads="1"/>
          </p:cNvSpPr>
          <p:nvPr/>
        </p:nvSpPr>
        <p:spPr bwMode="auto">
          <a:xfrm>
            <a:off x="5583238" y="4268788"/>
            <a:ext cx="12493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54"/>
          <p:cNvSpPr>
            <a:spLocks noChangeArrowheads="1"/>
          </p:cNvSpPr>
          <p:nvPr/>
        </p:nvSpPr>
        <p:spPr bwMode="auto">
          <a:xfrm>
            <a:off x="5583238" y="4268788"/>
            <a:ext cx="1249362" cy="439737"/>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Rectangle 55"/>
          <p:cNvSpPr>
            <a:spLocks noChangeArrowheads="1"/>
          </p:cNvSpPr>
          <p:nvPr/>
        </p:nvSpPr>
        <p:spPr bwMode="auto">
          <a:xfrm>
            <a:off x="5583238" y="3732213"/>
            <a:ext cx="1249362"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56"/>
          <p:cNvSpPr>
            <a:spLocks noChangeArrowheads="1"/>
          </p:cNvSpPr>
          <p:nvPr/>
        </p:nvSpPr>
        <p:spPr bwMode="auto">
          <a:xfrm>
            <a:off x="5583238" y="3732213"/>
            <a:ext cx="1249362" cy="536575"/>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Rectangle 57"/>
          <p:cNvSpPr>
            <a:spLocks noChangeArrowheads="1"/>
          </p:cNvSpPr>
          <p:nvPr/>
        </p:nvSpPr>
        <p:spPr bwMode="auto">
          <a:xfrm>
            <a:off x="5753100" y="3760788"/>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&lt;&lt;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5915025" y="3760788"/>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Interface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6507163" y="3760788"/>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5643563" y="3990975"/>
            <a:ext cx="12192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FF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3" name="Rectangle 61"/>
          <p:cNvSpPr>
            <a:spLocks noChangeArrowheads="1"/>
          </p:cNvSpPr>
          <p:nvPr/>
        </p:nvSpPr>
        <p:spPr bwMode="auto">
          <a:xfrm>
            <a:off x="5927725" y="4289425"/>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4" name="Rectangle 62"/>
          <p:cNvSpPr>
            <a:spLocks noChangeArrowheads="1"/>
          </p:cNvSpPr>
          <p:nvPr/>
        </p:nvSpPr>
        <p:spPr bwMode="auto">
          <a:xfrm>
            <a:off x="6472238" y="4289425"/>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Rectangle 63"/>
          <p:cNvSpPr>
            <a:spLocks noChangeArrowheads="1"/>
          </p:cNvSpPr>
          <p:nvPr/>
        </p:nvSpPr>
        <p:spPr bwMode="auto">
          <a:xfrm>
            <a:off x="5927725" y="4481513"/>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6" name="Rectangle 64"/>
          <p:cNvSpPr>
            <a:spLocks noChangeArrowheads="1"/>
          </p:cNvSpPr>
          <p:nvPr/>
        </p:nvSpPr>
        <p:spPr bwMode="auto">
          <a:xfrm>
            <a:off x="6472238" y="448151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7" name="Rectangle 65"/>
          <p:cNvSpPr>
            <a:spLocks noChangeArrowheads="1"/>
          </p:cNvSpPr>
          <p:nvPr/>
        </p:nvSpPr>
        <p:spPr bwMode="auto">
          <a:xfrm>
            <a:off x="6373813" y="5334000"/>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66"/>
          <p:cNvSpPr>
            <a:spLocks noChangeArrowheads="1"/>
          </p:cNvSpPr>
          <p:nvPr/>
        </p:nvSpPr>
        <p:spPr bwMode="auto">
          <a:xfrm>
            <a:off x="6373813" y="5334000"/>
            <a:ext cx="1604962" cy="439737"/>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9" name="Rectangle 67"/>
          <p:cNvSpPr>
            <a:spLocks noChangeArrowheads="1"/>
          </p:cNvSpPr>
          <p:nvPr/>
        </p:nvSpPr>
        <p:spPr bwMode="auto">
          <a:xfrm>
            <a:off x="6373813" y="4986338"/>
            <a:ext cx="1604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68"/>
          <p:cNvSpPr>
            <a:spLocks noChangeArrowheads="1"/>
          </p:cNvSpPr>
          <p:nvPr/>
        </p:nvSpPr>
        <p:spPr bwMode="auto">
          <a:xfrm>
            <a:off x="6373813" y="4986338"/>
            <a:ext cx="1604962" cy="3476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1" name="Rectangle 69"/>
          <p:cNvSpPr>
            <a:spLocks noChangeArrowheads="1"/>
          </p:cNvSpPr>
          <p:nvPr/>
        </p:nvSpPr>
        <p:spPr bwMode="auto">
          <a:xfrm>
            <a:off x="6419850" y="5056188"/>
            <a:ext cx="1522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FF0000"/>
                </a:solidFill>
                <a:effectLst/>
                <a:latin typeface="Calibri" panose="020F0502020204030204" charset="0"/>
              </a:rPr>
              <a:t>MemoryStrategyImpl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2" name="Rectangle 70"/>
          <p:cNvSpPr>
            <a:spLocks noChangeArrowheads="1"/>
          </p:cNvSpPr>
          <p:nvPr/>
        </p:nvSpPr>
        <p:spPr bwMode="auto">
          <a:xfrm>
            <a:off x="7856538" y="5056188"/>
            <a:ext cx="1698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FF0000"/>
                </a:solidFill>
                <a:effectLst/>
                <a:latin typeface="Calibri" panose="020F0502020204030204" charset="0"/>
              </a:rPr>
              <a:t>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3" name="Rectangle 71"/>
          <p:cNvSpPr>
            <a:spLocks noChangeArrowheads="1"/>
          </p:cNvSpPr>
          <p:nvPr/>
        </p:nvSpPr>
        <p:spPr bwMode="auto">
          <a:xfrm>
            <a:off x="6896100" y="5353050"/>
            <a:ext cx="633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4" name="Rectangle 72"/>
          <p:cNvSpPr>
            <a:spLocks noChangeArrowheads="1"/>
          </p:cNvSpPr>
          <p:nvPr/>
        </p:nvSpPr>
        <p:spPr bwMode="auto">
          <a:xfrm>
            <a:off x="7440613" y="53530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5" name="Rectangle 73"/>
          <p:cNvSpPr>
            <a:spLocks noChangeArrowheads="1"/>
          </p:cNvSpPr>
          <p:nvPr/>
        </p:nvSpPr>
        <p:spPr bwMode="auto">
          <a:xfrm>
            <a:off x="6896100" y="5546725"/>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6" name="Rectangle 74"/>
          <p:cNvSpPr>
            <a:spLocks noChangeArrowheads="1"/>
          </p:cNvSpPr>
          <p:nvPr/>
        </p:nvSpPr>
        <p:spPr bwMode="auto">
          <a:xfrm>
            <a:off x="7440613" y="55467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7" name="Rectangle 75"/>
          <p:cNvSpPr>
            <a:spLocks noChangeArrowheads="1"/>
          </p:cNvSpPr>
          <p:nvPr/>
        </p:nvSpPr>
        <p:spPr bwMode="auto">
          <a:xfrm>
            <a:off x="4437063" y="5334000"/>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76"/>
          <p:cNvSpPr>
            <a:spLocks noChangeArrowheads="1"/>
          </p:cNvSpPr>
          <p:nvPr/>
        </p:nvSpPr>
        <p:spPr bwMode="auto">
          <a:xfrm>
            <a:off x="4437063" y="5334000"/>
            <a:ext cx="1604962" cy="439737"/>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9" name="Rectangle 77"/>
          <p:cNvSpPr>
            <a:spLocks noChangeArrowheads="1"/>
          </p:cNvSpPr>
          <p:nvPr/>
        </p:nvSpPr>
        <p:spPr bwMode="auto">
          <a:xfrm>
            <a:off x="4437063" y="4986338"/>
            <a:ext cx="1604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78"/>
          <p:cNvSpPr>
            <a:spLocks noChangeArrowheads="1"/>
          </p:cNvSpPr>
          <p:nvPr/>
        </p:nvSpPr>
        <p:spPr bwMode="auto">
          <a:xfrm>
            <a:off x="4437063" y="4986338"/>
            <a:ext cx="1604962" cy="3476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Rectangle 79"/>
          <p:cNvSpPr>
            <a:spLocks noChangeArrowheads="1"/>
          </p:cNvSpPr>
          <p:nvPr/>
        </p:nvSpPr>
        <p:spPr bwMode="auto">
          <a:xfrm>
            <a:off x="4483100" y="5056188"/>
            <a:ext cx="1524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FF0000"/>
                </a:solidFill>
                <a:effectLst/>
                <a:latin typeface="Calibri" panose="020F0502020204030204" charset="0"/>
              </a:rPr>
              <a:t>MemoryStrategyImpl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2" name="Rectangle 80"/>
          <p:cNvSpPr>
            <a:spLocks noChangeArrowheads="1"/>
          </p:cNvSpPr>
          <p:nvPr/>
        </p:nvSpPr>
        <p:spPr bwMode="auto">
          <a:xfrm>
            <a:off x="5921375" y="5056188"/>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FF0000"/>
                </a:solidFill>
                <a:effectLst/>
                <a:latin typeface="Calibri" panose="020F050202020403020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3" name="Rectangle 81"/>
          <p:cNvSpPr>
            <a:spLocks noChangeArrowheads="1"/>
          </p:cNvSpPr>
          <p:nvPr/>
        </p:nvSpPr>
        <p:spPr bwMode="auto">
          <a:xfrm>
            <a:off x="4959350" y="5353050"/>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4" name="Rectangle 82"/>
          <p:cNvSpPr>
            <a:spLocks noChangeArrowheads="1"/>
          </p:cNvSpPr>
          <p:nvPr/>
        </p:nvSpPr>
        <p:spPr bwMode="auto">
          <a:xfrm>
            <a:off x="5503863" y="53530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5" name="Rectangle 83"/>
          <p:cNvSpPr>
            <a:spLocks noChangeArrowheads="1"/>
          </p:cNvSpPr>
          <p:nvPr/>
        </p:nvSpPr>
        <p:spPr bwMode="auto">
          <a:xfrm>
            <a:off x="4960938" y="5546725"/>
            <a:ext cx="633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6" name="Rectangle 84"/>
          <p:cNvSpPr>
            <a:spLocks noChangeArrowheads="1"/>
          </p:cNvSpPr>
          <p:nvPr/>
        </p:nvSpPr>
        <p:spPr bwMode="auto">
          <a:xfrm>
            <a:off x="5503863" y="55467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7" name="Rectangle 85"/>
          <p:cNvSpPr>
            <a:spLocks noChangeArrowheads="1"/>
          </p:cNvSpPr>
          <p:nvPr/>
        </p:nvSpPr>
        <p:spPr bwMode="auto">
          <a:xfrm>
            <a:off x="5405438" y="6200775"/>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Rectangle 86"/>
          <p:cNvSpPr>
            <a:spLocks noChangeArrowheads="1"/>
          </p:cNvSpPr>
          <p:nvPr/>
        </p:nvSpPr>
        <p:spPr bwMode="auto">
          <a:xfrm>
            <a:off x="5405438" y="6200775"/>
            <a:ext cx="1604962" cy="439737"/>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9" name="Rectangle 87"/>
          <p:cNvSpPr>
            <a:spLocks noChangeArrowheads="1"/>
          </p:cNvSpPr>
          <p:nvPr/>
        </p:nvSpPr>
        <p:spPr bwMode="auto">
          <a:xfrm>
            <a:off x="5405438" y="5854700"/>
            <a:ext cx="1604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Rectangle 88"/>
          <p:cNvSpPr>
            <a:spLocks noChangeArrowheads="1"/>
          </p:cNvSpPr>
          <p:nvPr/>
        </p:nvSpPr>
        <p:spPr bwMode="auto">
          <a:xfrm>
            <a:off x="5405438" y="5854700"/>
            <a:ext cx="1604962" cy="346075"/>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1" name="Rectangle 89"/>
          <p:cNvSpPr>
            <a:spLocks noChangeArrowheads="1"/>
          </p:cNvSpPr>
          <p:nvPr/>
        </p:nvSpPr>
        <p:spPr bwMode="auto">
          <a:xfrm>
            <a:off x="5451475" y="5922963"/>
            <a:ext cx="1524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FF0000"/>
                </a:solidFill>
                <a:effectLst/>
                <a:latin typeface="Calibri" panose="020F0502020204030204" charset="0"/>
              </a:rPr>
              <a:t>MemoryStrategyImpl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2" name="Rectangle 90"/>
          <p:cNvSpPr>
            <a:spLocks noChangeArrowheads="1"/>
          </p:cNvSpPr>
          <p:nvPr/>
        </p:nvSpPr>
        <p:spPr bwMode="auto">
          <a:xfrm>
            <a:off x="6888163" y="5922963"/>
            <a:ext cx="1698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FF0000"/>
                </a:solidFill>
                <a:effectLst/>
                <a:latin typeface="Calibri" panose="020F0502020204030204" charset="0"/>
              </a:rPr>
              <a:t>2</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3" name="Rectangle 91"/>
          <p:cNvSpPr>
            <a:spLocks noChangeArrowheads="1"/>
          </p:cNvSpPr>
          <p:nvPr/>
        </p:nvSpPr>
        <p:spPr bwMode="auto">
          <a:xfrm>
            <a:off x="5927725" y="6219825"/>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4" name="Rectangle 92"/>
          <p:cNvSpPr>
            <a:spLocks noChangeArrowheads="1"/>
          </p:cNvSpPr>
          <p:nvPr/>
        </p:nvSpPr>
        <p:spPr bwMode="auto">
          <a:xfrm>
            <a:off x="6472238" y="62198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5" name="Rectangle 93"/>
          <p:cNvSpPr>
            <a:spLocks noChangeArrowheads="1"/>
          </p:cNvSpPr>
          <p:nvPr/>
        </p:nvSpPr>
        <p:spPr bwMode="auto">
          <a:xfrm>
            <a:off x="5927725" y="6416675"/>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6" name="Rectangle 94"/>
          <p:cNvSpPr>
            <a:spLocks noChangeArrowheads="1"/>
          </p:cNvSpPr>
          <p:nvPr/>
        </p:nvSpPr>
        <p:spPr bwMode="auto">
          <a:xfrm>
            <a:off x="6472238" y="6416675"/>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7" name="Line 95"/>
          <p:cNvSpPr>
            <a:spLocks noChangeShapeType="1"/>
          </p:cNvSpPr>
          <p:nvPr/>
        </p:nvSpPr>
        <p:spPr bwMode="auto">
          <a:xfrm flipV="1">
            <a:off x="6207125" y="4789488"/>
            <a:ext cx="0" cy="1065212"/>
          </a:xfrm>
          <a:prstGeom prst="line">
            <a:avLst/>
          </a:prstGeom>
          <a:noFill/>
          <a:ln w="6350" cap="rnd">
            <a:solidFill>
              <a:srgbClr val="FF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5240338" y="4789488"/>
            <a:ext cx="966787" cy="196850"/>
          </a:xfrm>
          <a:custGeom>
            <a:avLst/>
            <a:gdLst>
              <a:gd name="T0" fmla="*/ 0 w 609"/>
              <a:gd name="T1" fmla="*/ 124 h 124"/>
              <a:gd name="T2" fmla="*/ 0 w 609"/>
              <a:gd name="T3" fmla="*/ 22 h 124"/>
              <a:gd name="T4" fmla="*/ 609 w 609"/>
              <a:gd name="T5" fmla="*/ 22 h 124"/>
              <a:gd name="T6" fmla="*/ 609 w 609"/>
              <a:gd name="T7" fmla="*/ 0 h 124"/>
            </a:gdLst>
            <a:ahLst/>
            <a:cxnLst>
              <a:cxn ang="0">
                <a:pos x="T0" y="T1"/>
              </a:cxn>
              <a:cxn ang="0">
                <a:pos x="T2" y="T3"/>
              </a:cxn>
              <a:cxn ang="0">
                <a:pos x="T4" y="T5"/>
              </a:cxn>
              <a:cxn ang="0">
                <a:pos x="T6" y="T7"/>
              </a:cxn>
            </a:cxnLst>
            <a:rect l="0" t="0" r="r" b="b"/>
            <a:pathLst>
              <a:path w="609" h="124">
                <a:moveTo>
                  <a:pt x="0" y="124"/>
                </a:moveTo>
                <a:lnTo>
                  <a:pt x="0" y="22"/>
                </a:lnTo>
                <a:lnTo>
                  <a:pt x="609" y="22"/>
                </a:lnTo>
                <a:lnTo>
                  <a:pt x="609" y="0"/>
                </a:lnTo>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6207125" y="4789488"/>
            <a:ext cx="968375" cy="196850"/>
          </a:xfrm>
          <a:custGeom>
            <a:avLst/>
            <a:gdLst>
              <a:gd name="T0" fmla="*/ 610 w 610"/>
              <a:gd name="T1" fmla="*/ 124 h 124"/>
              <a:gd name="T2" fmla="*/ 610 w 610"/>
              <a:gd name="T3" fmla="*/ 22 h 124"/>
              <a:gd name="T4" fmla="*/ 0 w 610"/>
              <a:gd name="T5" fmla="*/ 22 h 124"/>
              <a:gd name="T6" fmla="*/ 0 w 610"/>
              <a:gd name="T7" fmla="*/ 0 h 124"/>
            </a:gdLst>
            <a:ahLst/>
            <a:cxnLst>
              <a:cxn ang="0">
                <a:pos x="T0" y="T1"/>
              </a:cxn>
              <a:cxn ang="0">
                <a:pos x="T2" y="T3"/>
              </a:cxn>
              <a:cxn ang="0">
                <a:pos x="T4" y="T5"/>
              </a:cxn>
              <a:cxn ang="0">
                <a:pos x="T6" y="T7"/>
              </a:cxn>
            </a:cxnLst>
            <a:rect l="0" t="0" r="r" b="b"/>
            <a:pathLst>
              <a:path w="610" h="124">
                <a:moveTo>
                  <a:pt x="610" y="124"/>
                </a:moveTo>
                <a:lnTo>
                  <a:pt x="610" y="22"/>
                </a:lnTo>
                <a:lnTo>
                  <a:pt x="0" y="22"/>
                </a:lnTo>
                <a:lnTo>
                  <a:pt x="0" y="0"/>
                </a:lnTo>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3" name="Rectangle 101"/>
          <p:cNvSpPr>
            <a:spLocks noChangeArrowheads="1"/>
          </p:cNvSpPr>
          <p:nvPr/>
        </p:nvSpPr>
        <p:spPr bwMode="auto">
          <a:xfrm>
            <a:off x="3673475" y="6419850"/>
            <a:ext cx="1120775"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Rectangle 102"/>
          <p:cNvSpPr>
            <a:spLocks noChangeArrowheads="1"/>
          </p:cNvSpPr>
          <p:nvPr/>
        </p:nvSpPr>
        <p:spPr bwMode="auto">
          <a:xfrm>
            <a:off x="3673475" y="6419850"/>
            <a:ext cx="1120775"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5" name="Rectangle 103"/>
          <p:cNvSpPr>
            <a:spLocks noChangeArrowheads="1"/>
          </p:cNvSpPr>
          <p:nvPr/>
        </p:nvSpPr>
        <p:spPr bwMode="auto">
          <a:xfrm>
            <a:off x="3673475" y="5883275"/>
            <a:ext cx="11207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6" name="Rectangle 104"/>
          <p:cNvSpPr>
            <a:spLocks noChangeArrowheads="1"/>
          </p:cNvSpPr>
          <p:nvPr/>
        </p:nvSpPr>
        <p:spPr bwMode="auto">
          <a:xfrm>
            <a:off x="3673475" y="5883275"/>
            <a:ext cx="11207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7" name="Rectangle 105"/>
          <p:cNvSpPr>
            <a:spLocks noChangeArrowheads="1"/>
          </p:cNvSpPr>
          <p:nvPr/>
        </p:nvSpPr>
        <p:spPr bwMode="auto">
          <a:xfrm>
            <a:off x="3778250" y="5911850"/>
            <a:ext cx="2508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&lt;&lt;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8" name="Rectangle 106"/>
          <p:cNvSpPr>
            <a:spLocks noChangeArrowheads="1"/>
          </p:cNvSpPr>
          <p:nvPr/>
        </p:nvSpPr>
        <p:spPr bwMode="auto">
          <a:xfrm>
            <a:off x="3940175" y="5911850"/>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Interface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9" name="Rectangle 107"/>
          <p:cNvSpPr>
            <a:spLocks noChangeArrowheads="1"/>
          </p:cNvSpPr>
          <p:nvPr/>
        </p:nvSpPr>
        <p:spPr bwMode="auto">
          <a:xfrm>
            <a:off x="4532313" y="5911850"/>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0" name="Rectangle 108"/>
          <p:cNvSpPr>
            <a:spLocks noChangeArrowheads="1"/>
          </p:cNvSpPr>
          <p:nvPr/>
        </p:nvSpPr>
        <p:spPr bwMode="auto">
          <a:xfrm>
            <a:off x="3735388" y="6142038"/>
            <a:ext cx="10858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Latencytrategy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1" name="Rectangle 109"/>
          <p:cNvSpPr>
            <a:spLocks noChangeArrowheads="1"/>
          </p:cNvSpPr>
          <p:nvPr/>
        </p:nvSpPr>
        <p:spPr bwMode="auto">
          <a:xfrm>
            <a:off x="3867150" y="6438900"/>
            <a:ext cx="808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2" name="Rectangle 110"/>
          <p:cNvSpPr>
            <a:spLocks noChangeArrowheads="1"/>
          </p:cNvSpPr>
          <p:nvPr/>
        </p:nvSpPr>
        <p:spPr bwMode="auto">
          <a:xfrm>
            <a:off x="4584700" y="643890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3" name="Rectangle 111"/>
          <p:cNvSpPr>
            <a:spLocks noChangeArrowheads="1"/>
          </p:cNvSpPr>
          <p:nvPr/>
        </p:nvSpPr>
        <p:spPr bwMode="auto">
          <a:xfrm>
            <a:off x="3405188" y="1498600"/>
            <a:ext cx="1655762" cy="1825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4" name="Rectangle 112"/>
          <p:cNvSpPr>
            <a:spLocks noChangeArrowheads="1"/>
          </p:cNvSpPr>
          <p:nvPr/>
        </p:nvSpPr>
        <p:spPr bwMode="auto">
          <a:xfrm>
            <a:off x="3405188" y="1498600"/>
            <a:ext cx="1655762" cy="182562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5" name="Rectangle 113"/>
          <p:cNvSpPr>
            <a:spLocks noChangeArrowheads="1"/>
          </p:cNvSpPr>
          <p:nvPr/>
        </p:nvSpPr>
        <p:spPr bwMode="auto">
          <a:xfrm>
            <a:off x="3405188" y="1150938"/>
            <a:ext cx="16557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6" name="Rectangle 114"/>
          <p:cNvSpPr>
            <a:spLocks noChangeArrowheads="1"/>
          </p:cNvSpPr>
          <p:nvPr/>
        </p:nvSpPr>
        <p:spPr bwMode="auto">
          <a:xfrm>
            <a:off x="3405188" y="1150938"/>
            <a:ext cx="16557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Rectangle 115"/>
          <p:cNvSpPr>
            <a:spLocks noChangeArrowheads="1"/>
          </p:cNvSpPr>
          <p:nvPr/>
        </p:nvSpPr>
        <p:spPr bwMode="auto">
          <a:xfrm>
            <a:off x="3959225" y="1223963"/>
            <a:ext cx="6397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Monitor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8" name="Rectangle 116"/>
          <p:cNvSpPr>
            <a:spLocks noChangeArrowheads="1"/>
          </p:cNvSpPr>
          <p:nvPr/>
        </p:nvSpPr>
        <p:spPr bwMode="auto">
          <a:xfrm>
            <a:off x="3962400" y="1517650"/>
            <a:ext cx="612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9" name="Rectangle 117"/>
          <p:cNvSpPr>
            <a:spLocks noChangeArrowheads="1"/>
          </p:cNvSpPr>
          <p:nvPr/>
        </p:nvSpPr>
        <p:spPr bwMode="auto">
          <a:xfrm>
            <a:off x="4489450" y="15176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0" name="Rectangle 118"/>
          <p:cNvSpPr>
            <a:spLocks noChangeArrowheads="1"/>
          </p:cNvSpPr>
          <p:nvPr/>
        </p:nvSpPr>
        <p:spPr bwMode="auto">
          <a:xfrm>
            <a:off x="3671888" y="1714500"/>
            <a:ext cx="11938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1" name="Rectangle 119"/>
          <p:cNvSpPr>
            <a:spLocks noChangeArrowheads="1"/>
          </p:cNvSpPr>
          <p:nvPr/>
        </p:nvSpPr>
        <p:spPr bwMode="auto">
          <a:xfrm>
            <a:off x="4778375" y="1714500"/>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2" name="Rectangle 120"/>
          <p:cNvSpPr>
            <a:spLocks noChangeArrowheads="1"/>
          </p:cNvSpPr>
          <p:nvPr/>
        </p:nvSpPr>
        <p:spPr bwMode="auto">
          <a:xfrm>
            <a:off x="3671888" y="1906588"/>
            <a:ext cx="11938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3" name="Rectangle 121"/>
          <p:cNvSpPr>
            <a:spLocks noChangeArrowheads="1"/>
          </p:cNvSpPr>
          <p:nvPr/>
        </p:nvSpPr>
        <p:spPr bwMode="auto">
          <a:xfrm>
            <a:off x="4778375" y="1906588"/>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4" name="Rectangle 122"/>
          <p:cNvSpPr>
            <a:spLocks noChangeArrowheads="1"/>
          </p:cNvSpPr>
          <p:nvPr/>
        </p:nvSpPr>
        <p:spPr bwMode="auto">
          <a:xfrm>
            <a:off x="3581400" y="2100263"/>
            <a:ext cx="1374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getNetworkLatency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5" name="Rectangle 123"/>
          <p:cNvSpPr>
            <a:spLocks noChangeArrowheads="1"/>
          </p:cNvSpPr>
          <p:nvPr/>
        </p:nvSpPr>
        <p:spPr bwMode="auto">
          <a:xfrm>
            <a:off x="4868863" y="210026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6" name="Rectangle 124"/>
          <p:cNvSpPr>
            <a:spLocks noChangeArrowheads="1"/>
          </p:cNvSpPr>
          <p:nvPr/>
        </p:nvSpPr>
        <p:spPr bwMode="auto">
          <a:xfrm>
            <a:off x="4051300" y="2295525"/>
            <a:ext cx="4381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show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7" name="Rectangle 125"/>
          <p:cNvSpPr>
            <a:spLocks noChangeArrowheads="1"/>
          </p:cNvSpPr>
          <p:nvPr/>
        </p:nvSpPr>
        <p:spPr bwMode="auto">
          <a:xfrm>
            <a:off x="4400550" y="22955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8" name="Freeform 126"/>
          <p:cNvSpPr>
            <a:spLocks noEditPoints="1"/>
          </p:cNvSpPr>
          <p:nvPr/>
        </p:nvSpPr>
        <p:spPr bwMode="auto">
          <a:xfrm>
            <a:off x="3430588" y="2600937"/>
            <a:ext cx="1604962" cy="7937"/>
          </a:xfrm>
          <a:custGeom>
            <a:avLst/>
            <a:gdLst>
              <a:gd name="T0" fmla="*/ 21 w 1011"/>
              <a:gd name="T1" fmla="*/ 0 h 5"/>
              <a:gd name="T2" fmla="*/ 26 w 1011"/>
              <a:gd name="T3" fmla="*/ 5 h 5"/>
              <a:gd name="T4" fmla="*/ 51 w 1011"/>
              <a:gd name="T5" fmla="*/ 0 h 5"/>
              <a:gd name="T6" fmla="*/ 72 w 1011"/>
              <a:gd name="T7" fmla="*/ 5 h 5"/>
              <a:gd name="T8" fmla="*/ 77 w 1011"/>
              <a:gd name="T9" fmla="*/ 0 h 5"/>
              <a:gd name="T10" fmla="*/ 111 w 1011"/>
              <a:gd name="T11" fmla="*/ 0 h 5"/>
              <a:gd name="T12" fmla="*/ 115 w 1011"/>
              <a:gd name="T13" fmla="*/ 5 h 5"/>
              <a:gd name="T14" fmla="*/ 140 w 1011"/>
              <a:gd name="T15" fmla="*/ 0 h 5"/>
              <a:gd name="T16" fmla="*/ 162 w 1011"/>
              <a:gd name="T17" fmla="*/ 5 h 5"/>
              <a:gd name="T18" fmla="*/ 166 w 1011"/>
              <a:gd name="T19" fmla="*/ 0 h 5"/>
              <a:gd name="T20" fmla="*/ 200 w 1011"/>
              <a:gd name="T21" fmla="*/ 0 h 5"/>
              <a:gd name="T22" fmla="*/ 204 w 1011"/>
              <a:gd name="T23" fmla="*/ 5 h 5"/>
              <a:gd name="T24" fmla="*/ 230 w 1011"/>
              <a:gd name="T25" fmla="*/ 0 h 5"/>
              <a:gd name="T26" fmla="*/ 251 w 1011"/>
              <a:gd name="T27" fmla="*/ 5 h 5"/>
              <a:gd name="T28" fmla="*/ 255 w 1011"/>
              <a:gd name="T29" fmla="*/ 0 h 5"/>
              <a:gd name="T30" fmla="*/ 289 w 1011"/>
              <a:gd name="T31" fmla="*/ 0 h 5"/>
              <a:gd name="T32" fmla="*/ 293 w 1011"/>
              <a:gd name="T33" fmla="*/ 5 h 5"/>
              <a:gd name="T34" fmla="*/ 319 w 1011"/>
              <a:gd name="T35" fmla="*/ 0 h 5"/>
              <a:gd name="T36" fmla="*/ 340 w 1011"/>
              <a:gd name="T37" fmla="*/ 5 h 5"/>
              <a:gd name="T38" fmla="*/ 344 w 1011"/>
              <a:gd name="T39" fmla="*/ 0 h 5"/>
              <a:gd name="T40" fmla="*/ 378 w 1011"/>
              <a:gd name="T41" fmla="*/ 0 h 5"/>
              <a:gd name="T42" fmla="*/ 383 w 1011"/>
              <a:gd name="T43" fmla="*/ 5 h 5"/>
              <a:gd name="T44" fmla="*/ 408 w 1011"/>
              <a:gd name="T45" fmla="*/ 0 h 5"/>
              <a:gd name="T46" fmla="*/ 429 w 1011"/>
              <a:gd name="T47" fmla="*/ 5 h 5"/>
              <a:gd name="T48" fmla="*/ 434 w 1011"/>
              <a:gd name="T49" fmla="*/ 0 h 5"/>
              <a:gd name="T50" fmla="*/ 468 w 1011"/>
              <a:gd name="T51" fmla="*/ 0 h 5"/>
              <a:gd name="T52" fmla="*/ 472 w 1011"/>
              <a:gd name="T53" fmla="*/ 5 h 5"/>
              <a:gd name="T54" fmla="*/ 498 w 1011"/>
              <a:gd name="T55" fmla="*/ 0 h 5"/>
              <a:gd name="T56" fmla="*/ 519 w 1011"/>
              <a:gd name="T57" fmla="*/ 5 h 5"/>
              <a:gd name="T58" fmla="*/ 523 w 1011"/>
              <a:gd name="T59" fmla="*/ 0 h 5"/>
              <a:gd name="T60" fmla="*/ 557 w 1011"/>
              <a:gd name="T61" fmla="*/ 0 h 5"/>
              <a:gd name="T62" fmla="*/ 561 w 1011"/>
              <a:gd name="T63" fmla="*/ 5 h 5"/>
              <a:gd name="T64" fmla="*/ 587 w 1011"/>
              <a:gd name="T65" fmla="*/ 0 h 5"/>
              <a:gd name="T66" fmla="*/ 608 w 1011"/>
              <a:gd name="T67" fmla="*/ 5 h 5"/>
              <a:gd name="T68" fmla="*/ 612 w 1011"/>
              <a:gd name="T69" fmla="*/ 0 h 5"/>
              <a:gd name="T70" fmla="*/ 646 w 1011"/>
              <a:gd name="T71" fmla="*/ 0 h 5"/>
              <a:gd name="T72" fmla="*/ 650 w 1011"/>
              <a:gd name="T73" fmla="*/ 5 h 5"/>
              <a:gd name="T74" fmla="*/ 676 w 1011"/>
              <a:gd name="T75" fmla="*/ 0 h 5"/>
              <a:gd name="T76" fmla="*/ 697 w 1011"/>
              <a:gd name="T77" fmla="*/ 5 h 5"/>
              <a:gd name="T78" fmla="*/ 701 w 1011"/>
              <a:gd name="T79" fmla="*/ 0 h 5"/>
              <a:gd name="T80" fmla="*/ 735 w 1011"/>
              <a:gd name="T81" fmla="*/ 0 h 5"/>
              <a:gd name="T82" fmla="*/ 740 w 1011"/>
              <a:gd name="T83" fmla="*/ 5 h 5"/>
              <a:gd name="T84" fmla="*/ 765 w 1011"/>
              <a:gd name="T85" fmla="*/ 0 h 5"/>
              <a:gd name="T86" fmla="*/ 787 w 1011"/>
              <a:gd name="T87" fmla="*/ 5 h 5"/>
              <a:gd name="T88" fmla="*/ 791 w 1011"/>
              <a:gd name="T89" fmla="*/ 0 h 5"/>
              <a:gd name="T90" fmla="*/ 825 w 1011"/>
              <a:gd name="T91" fmla="*/ 0 h 5"/>
              <a:gd name="T92" fmla="*/ 829 w 1011"/>
              <a:gd name="T93" fmla="*/ 5 h 5"/>
              <a:gd name="T94" fmla="*/ 854 w 1011"/>
              <a:gd name="T95" fmla="*/ 0 h 5"/>
              <a:gd name="T96" fmla="*/ 876 w 1011"/>
              <a:gd name="T97" fmla="*/ 5 h 5"/>
              <a:gd name="T98" fmla="*/ 880 w 1011"/>
              <a:gd name="T99" fmla="*/ 0 h 5"/>
              <a:gd name="T100" fmla="*/ 914 w 1011"/>
              <a:gd name="T101" fmla="*/ 0 h 5"/>
              <a:gd name="T102" fmla="*/ 918 w 1011"/>
              <a:gd name="T103" fmla="*/ 5 h 5"/>
              <a:gd name="T104" fmla="*/ 944 w 1011"/>
              <a:gd name="T105" fmla="*/ 0 h 5"/>
              <a:gd name="T106" fmla="*/ 965 w 1011"/>
              <a:gd name="T107" fmla="*/ 5 h 5"/>
              <a:gd name="T108" fmla="*/ 969 w 1011"/>
              <a:gd name="T109" fmla="*/ 0 h 5"/>
              <a:gd name="T110" fmla="*/ 1003 w 1011"/>
              <a:gd name="T111" fmla="*/ 0 h 5"/>
              <a:gd name="T112" fmla="*/ 1007 w 1011"/>
              <a:gd name="T11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11" h="5">
                <a:moveTo>
                  <a:pt x="0" y="0"/>
                </a:moveTo>
                <a:lnTo>
                  <a:pt x="9" y="0"/>
                </a:lnTo>
                <a:lnTo>
                  <a:pt x="9" y="5"/>
                </a:lnTo>
                <a:lnTo>
                  <a:pt x="0" y="5"/>
                </a:lnTo>
                <a:lnTo>
                  <a:pt x="0" y="0"/>
                </a:lnTo>
                <a:close/>
                <a:moveTo>
                  <a:pt x="13" y="0"/>
                </a:moveTo>
                <a:lnTo>
                  <a:pt x="21" y="0"/>
                </a:lnTo>
                <a:lnTo>
                  <a:pt x="21" y="5"/>
                </a:lnTo>
                <a:lnTo>
                  <a:pt x="13" y="5"/>
                </a:lnTo>
                <a:lnTo>
                  <a:pt x="13" y="0"/>
                </a:lnTo>
                <a:close/>
                <a:moveTo>
                  <a:pt x="26" y="0"/>
                </a:moveTo>
                <a:lnTo>
                  <a:pt x="34" y="0"/>
                </a:lnTo>
                <a:lnTo>
                  <a:pt x="34" y="5"/>
                </a:lnTo>
                <a:lnTo>
                  <a:pt x="26" y="5"/>
                </a:lnTo>
                <a:lnTo>
                  <a:pt x="26" y="0"/>
                </a:lnTo>
                <a:close/>
                <a:moveTo>
                  <a:pt x="38" y="0"/>
                </a:moveTo>
                <a:lnTo>
                  <a:pt x="47" y="0"/>
                </a:lnTo>
                <a:lnTo>
                  <a:pt x="47" y="5"/>
                </a:lnTo>
                <a:lnTo>
                  <a:pt x="38" y="5"/>
                </a:lnTo>
                <a:lnTo>
                  <a:pt x="38" y="0"/>
                </a:lnTo>
                <a:close/>
                <a:moveTo>
                  <a:pt x="51" y="0"/>
                </a:moveTo>
                <a:lnTo>
                  <a:pt x="60" y="0"/>
                </a:lnTo>
                <a:lnTo>
                  <a:pt x="60" y="5"/>
                </a:lnTo>
                <a:lnTo>
                  <a:pt x="51" y="5"/>
                </a:lnTo>
                <a:lnTo>
                  <a:pt x="51" y="0"/>
                </a:lnTo>
                <a:close/>
                <a:moveTo>
                  <a:pt x="64" y="0"/>
                </a:moveTo>
                <a:lnTo>
                  <a:pt x="72" y="0"/>
                </a:lnTo>
                <a:lnTo>
                  <a:pt x="72" y="5"/>
                </a:lnTo>
                <a:lnTo>
                  <a:pt x="64" y="5"/>
                </a:lnTo>
                <a:lnTo>
                  <a:pt x="64" y="0"/>
                </a:lnTo>
                <a:close/>
                <a:moveTo>
                  <a:pt x="77" y="0"/>
                </a:moveTo>
                <a:lnTo>
                  <a:pt x="85" y="0"/>
                </a:lnTo>
                <a:lnTo>
                  <a:pt x="85" y="5"/>
                </a:lnTo>
                <a:lnTo>
                  <a:pt x="77" y="5"/>
                </a:lnTo>
                <a:lnTo>
                  <a:pt x="77" y="0"/>
                </a:lnTo>
                <a:close/>
                <a:moveTo>
                  <a:pt x="89" y="0"/>
                </a:moveTo>
                <a:lnTo>
                  <a:pt x="98" y="0"/>
                </a:lnTo>
                <a:lnTo>
                  <a:pt x="98" y="5"/>
                </a:lnTo>
                <a:lnTo>
                  <a:pt x="89" y="5"/>
                </a:lnTo>
                <a:lnTo>
                  <a:pt x="89" y="0"/>
                </a:lnTo>
                <a:close/>
                <a:moveTo>
                  <a:pt x="102" y="0"/>
                </a:moveTo>
                <a:lnTo>
                  <a:pt x="111" y="0"/>
                </a:lnTo>
                <a:lnTo>
                  <a:pt x="111" y="5"/>
                </a:lnTo>
                <a:lnTo>
                  <a:pt x="102" y="5"/>
                </a:lnTo>
                <a:lnTo>
                  <a:pt x="102" y="0"/>
                </a:lnTo>
                <a:close/>
                <a:moveTo>
                  <a:pt x="115" y="0"/>
                </a:moveTo>
                <a:lnTo>
                  <a:pt x="123" y="0"/>
                </a:lnTo>
                <a:lnTo>
                  <a:pt x="123" y="5"/>
                </a:lnTo>
                <a:lnTo>
                  <a:pt x="115" y="5"/>
                </a:lnTo>
                <a:lnTo>
                  <a:pt x="115" y="0"/>
                </a:lnTo>
                <a:close/>
                <a:moveTo>
                  <a:pt x="128" y="0"/>
                </a:moveTo>
                <a:lnTo>
                  <a:pt x="136" y="0"/>
                </a:lnTo>
                <a:lnTo>
                  <a:pt x="136" y="5"/>
                </a:lnTo>
                <a:lnTo>
                  <a:pt x="128" y="5"/>
                </a:lnTo>
                <a:lnTo>
                  <a:pt x="128" y="0"/>
                </a:lnTo>
                <a:close/>
                <a:moveTo>
                  <a:pt x="140" y="0"/>
                </a:moveTo>
                <a:lnTo>
                  <a:pt x="149" y="0"/>
                </a:lnTo>
                <a:lnTo>
                  <a:pt x="149" y="5"/>
                </a:lnTo>
                <a:lnTo>
                  <a:pt x="140" y="5"/>
                </a:lnTo>
                <a:lnTo>
                  <a:pt x="140" y="0"/>
                </a:lnTo>
                <a:close/>
                <a:moveTo>
                  <a:pt x="153" y="0"/>
                </a:moveTo>
                <a:lnTo>
                  <a:pt x="162" y="0"/>
                </a:lnTo>
                <a:lnTo>
                  <a:pt x="162" y="5"/>
                </a:lnTo>
                <a:lnTo>
                  <a:pt x="153" y="5"/>
                </a:lnTo>
                <a:lnTo>
                  <a:pt x="153" y="0"/>
                </a:lnTo>
                <a:close/>
                <a:moveTo>
                  <a:pt x="166" y="0"/>
                </a:moveTo>
                <a:lnTo>
                  <a:pt x="174" y="0"/>
                </a:lnTo>
                <a:lnTo>
                  <a:pt x="174" y="5"/>
                </a:lnTo>
                <a:lnTo>
                  <a:pt x="166" y="5"/>
                </a:lnTo>
                <a:lnTo>
                  <a:pt x="166" y="0"/>
                </a:lnTo>
                <a:close/>
                <a:moveTo>
                  <a:pt x="179" y="0"/>
                </a:moveTo>
                <a:lnTo>
                  <a:pt x="187" y="0"/>
                </a:lnTo>
                <a:lnTo>
                  <a:pt x="187" y="5"/>
                </a:lnTo>
                <a:lnTo>
                  <a:pt x="179" y="5"/>
                </a:lnTo>
                <a:lnTo>
                  <a:pt x="179" y="0"/>
                </a:lnTo>
                <a:close/>
                <a:moveTo>
                  <a:pt x="191" y="0"/>
                </a:moveTo>
                <a:lnTo>
                  <a:pt x="200" y="0"/>
                </a:lnTo>
                <a:lnTo>
                  <a:pt x="200" y="5"/>
                </a:lnTo>
                <a:lnTo>
                  <a:pt x="191" y="5"/>
                </a:lnTo>
                <a:lnTo>
                  <a:pt x="191" y="0"/>
                </a:lnTo>
                <a:close/>
                <a:moveTo>
                  <a:pt x="204" y="0"/>
                </a:moveTo>
                <a:lnTo>
                  <a:pt x="212" y="0"/>
                </a:lnTo>
                <a:lnTo>
                  <a:pt x="212" y="5"/>
                </a:lnTo>
                <a:lnTo>
                  <a:pt x="204" y="5"/>
                </a:lnTo>
                <a:lnTo>
                  <a:pt x="204" y="0"/>
                </a:lnTo>
                <a:close/>
                <a:moveTo>
                  <a:pt x="217" y="0"/>
                </a:moveTo>
                <a:lnTo>
                  <a:pt x="225" y="0"/>
                </a:lnTo>
                <a:lnTo>
                  <a:pt x="225" y="5"/>
                </a:lnTo>
                <a:lnTo>
                  <a:pt x="217" y="5"/>
                </a:lnTo>
                <a:lnTo>
                  <a:pt x="217" y="0"/>
                </a:lnTo>
                <a:close/>
                <a:moveTo>
                  <a:pt x="230" y="0"/>
                </a:moveTo>
                <a:lnTo>
                  <a:pt x="238" y="0"/>
                </a:lnTo>
                <a:lnTo>
                  <a:pt x="238" y="5"/>
                </a:lnTo>
                <a:lnTo>
                  <a:pt x="230" y="5"/>
                </a:lnTo>
                <a:lnTo>
                  <a:pt x="230" y="0"/>
                </a:lnTo>
                <a:close/>
                <a:moveTo>
                  <a:pt x="242" y="0"/>
                </a:moveTo>
                <a:lnTo>
                  <a:pt x="251" y="0"/>
                </a:lnTo>
                <a:lnTo>
                  <a:pt x="251" y="5"/>
                </a:lnTo>
                <a:lnTo>
                  <a:pt x="242" y="5"/>
                </a:lnTo>
                <a:lnTo>
                  <a:pt x="242" y="0"/>
                </a:lnTo>
                <a:close/>
                <a:moveTo>
                  <a:pt x="255" y="0"/>
                </a:moveTo>
                <a:lnTo>
                  <a:pt x="264" y="0"/>
                </a:lnTo>
                <a:lnTo>
                  <a:pt x="264" y="5"/>
                </a:lnTo>
                <a:lnTo>
                  <a:pt x="255" y="5"/>
                </a:lnTo>
                <a:lnTo>
                  <a:pt x="255" y="0"/>
                </a:lnTo>
                <a:close/>
                <a:moveTo>
                  <a:pt x="268" y="0"/>
                </a:moveTo>
                <a:lnTo>
                  <a:pt x="276" y="0"/>
                </a:lnTo>
                <a:lnTo>
                  <a:pt x="276" y="5"/>
                </a:lnTo>
                <a:lnTo>
                  <a:pt x="268" y="5"/>
                </a:lnTo>
                <a:lnTo>
                  <a:pt x="268" y="0"/>
                </a:lnTo>
                <a:close/>
                <a:moveTo>
                  <a:pt x="281" y="0"/>
                </a:moveTo>
                <a:lnTo>
                  <a:pt x="289" y="0"/>
                </a:lnTo>
                <a:lnTo>
                  <a:pt x="289" y="5"/>
                </a:lnTo>
                <a:lnTo>
                  <a:pt x="281" y="5"/>
                </a:lnTo>
                <a:lnTo>
                  <a:pt x="281" y="0"/>
                </a:lnTo>
                <a:close/>
                <a:moveTo>
                  <a:pt x="293" y="0"/>
                </a:moveTo>
                <a:lnTo>
                  <a:pt x="302" y="0"/>
                </a:lnTo>
                <a:lnTo>
                  <a:pt x="302" y="5"/>
                </a:lnTo>
                <a:lnTo>
                  <a:pt x="293" y="5"/>
                </a:lnTo>
                <a:lnTo>
                  <a:pt x="293" y="0"/>
                </a:lnTo>
                <a:close/>
                <a:moveTo>
                  <a:pt x="306" y="0"/>
                </a:moveTo>
                <a:lnTo>
                  <a:pt x="315" y="0"/>
                </a:lnTo>
                <a:lnTo>
                  <a:pt x="315" y="5"/>
                </a:lnTo>
                <a:lnTo>
                  <a:pt x="306" y="5"/>
                </a:lnTo>
                <a:lnTo>
                  <a:pt x="306" y="0"/>
                </a:lnTo>
                <a:close/>
                <a:moveTo>
                  <a:pt x="319" y="0"/>
                </a:moveTo>
                <a:lnTo>
                  <a:pt x="327" y="0"/>
                </a:lnTo>
                <a:lnTo>
                  <a:pt x="327" y="5"/>
                </a:lnTo>
                <a:lnTo>
                  <a:pt x="319" y="5"/>
                </a:lnTo>
                <a:lnTo>
                  <a:pt x="319" y="0"/>
                </a:lnTo>
                <a:close/>
                <a:moveTo>
                  <a:pt x="332" y="0"/>
                </a:moveTo>
                <a:lnTo>
                  <a:pt x="340" y="0"/>
                </a:lnTo>
                <a:lnTo>
                  <a:pt x="340" y="5"/>
                </a:lnTo>
                <a:lnTo>
                  <a:pt x="332" y="5"/>
                </a:lnTo>
                <a:lnTo>
                  <a:pt x="332" y="0"/>
                </a:lnTo>
                <a:close/>
                <a:moveTo>
                  <a:pt x="344" y="0"/>
                </a:moveTo>
                <a:lnTo>
                  <a:pt x="353" y="0"/>
                </a:lnTo>
                <a:lnTo>
                  <a:pt x="353" y="5"/>
                </a:lnTo>
                <a:lnTo>
                  <a:pt x="344" y="5"/>
                </a:lnTo>
                <a:lnTo>
                  <a:pt x="344" y="0"/>
                </a:lnTo>
                <a:close/>
                <a:moveTo>
                  <a:pt x="357" y="0"/>
                </a:moveTo>
                <a:lnTo>
                  <a:pt x="366" y="0"/>
                </a:lnTo>
                <a:lnTo>
                  <a:pt x="366" y="5"/>
                </a:lnTo>
                <a:lnTo>
                  <a:pt x="357" y="5"/>
                </a:lnTo>
                <a:lnTo>
                  <a:pt x="357" y="0"/>
                </a:lnTo>
                <a:close/>
                <a:moveTo>
                  <a:pt x="370" y="0"/>
                </a:moveTo>
                <a:lnTo>
                  <a:pt x="378" y="0"/>
                </a:lnTo>
                <a:lnTo>
                  <a:pt x="378" y="5"/>
                </a:lnTo>
                <a:lnTo>
                  <a:pt x="370" y="5"/>
                </a:lnTo>
                <a:lnTo>
                  <a:pt x="370" y="0"/>
                </a:lnTo>
                <a:close/>
                <a:moveTo>
                  <a:pt x="383" y="0"/>
                </a:moveTo>
                <a:lnTo>
                  <a:pt x="391" y="0"/>
                </a:lnTo>
                <a:lnTo>
                  <a:pt x="391" y="5"/>
                </a:lnTo>
                <a:lnTo>
                  <a:pt x="383" y="5"/>
                </a:lnTo>
                <a:lnTo>
                  <a:pt x="383" y="0"/>
                </a:lnTo>
                <a:close/>
                <a:moveTo>
                  <a:pt x="395" y="0"/>
                </a:moveTo>
                <a:lnTo>
                  <a:pt x="404" y="0"/>
                </a:lnTo>
                <a:lnTo>
                  <a:pt x="404" y="5"/>
                </a:lnTo>
                <a:lnTo>
                  <a:pt x="395" y="5"/>
                </a:lnTo>
                <a:lnTo>
                  <a:pt x="395" y="0"/>
                </a:lnTo>
                <a:close/>
                <a:moveTo>
                  <a:pt x="408" y="0"/>
                </a:moveTo>
                <a:lnTo>
                  <a:pt x="417" y="0"/>
                </a:lnTo>
                <a:lnTo>
                  <a:pt x="417" y="5"/>
                </a:lnTo>
                <a:lnTo>
                  <a:pt x="408" y="5"/>
                </a:lnTo>
                <a:lnTo>
                  <a:pt x="408" y="0"/>
                </a:lnTo>
                <a:close/>
                <a:moveTo>
                  <a:pt x="421" y="0"/>
                </a:moveTo>
                <a:lnTo>
                  <a:pt x="429" y="0"/>
                </a:lnTo>
                <a:lnTo>
                  <a:pt x="429" y="5"/>
                </a:lnTo>
                <a:lnTo>
                  <a:pt x="421" y="5"/>
                </a:lnTo>
                <a:lnTo>
                  <a:pt x="421" y="0"/>
                </a:lnTo>
                <a:close/>
                <a:moveTo>
                  <a:pt x="434" y="0"/>
                </a:moveTo>
                <a:lnTo>
                  <a:pt x="442" y="0"/>
                </a:lnTo>
                <a:lnTo>
                  <a:pt x="442" y="5"/>
                </a:lnTo>
                <a:lnTo>
                  <a:pt x="434" y="5"/>
                </a:lnTo>
                <a:lnTo>
                  <a:pt x="434" y="0"/>
                </a:lnTo>
                <a:close/>
                <a:moveTo>
                  <a:pt x="446" y="0"/>
                </a:moveTo>
                <a:lnTo>
                  <a:pt x="455" y="0"/>
                </a:lnTo>
                <a:lnTo>
                  <a:pt x="455" y="5"/>
                </a:lnTo>
                <a:lnTo>
                  <a:pt x="446" y="5"/>
                </a:lnTo>
                <a:lnTo>
                  <a:pt x="446" y="0"/>
                </a:lnTo>
                <a:close/>
                <a:moveTo>
                  <a:pt x="459" y="0"/>
                </a:moveTo>
                <a:lnTo>
                  <a:pt x="468" y="0"/>
                </a:lnTo>
                <a:lnTo>
                  <a:pt x="468" y="5"/>
                </a:lnTo>
                <a:lnTo>
                  <a:pt x="459" y="5"/>
                </a:lnTo>
                <a:lnTo>
                  <a:pt x="459" y="0"/>
                </a:lnTo>
                <a:close/>
                <a:moveTo>
                  <a:pt x="472" y="0"/>
                </a:moveTo>
                <a:lnTo>
                  <a:pt x="480" y="0"/>
                </a:lnTo>
                <a:lnTo>
                  <a:pt x="480" y="5"/>
                </a:lnTo>
                <a:lnTo>
                  <a:pt x="472" y="5"/>
                </a:lnTo>
                <a:lnTo>
                  <a:pt x="472" y="0"/>
                </a:lnTo>
                <a:close/>
                <a:moveTo>
                  <a:pt x="485" y="0"/>
                </a:moveTo>
                <a:lnTo>
                  <a:pt x="493" y="0"/>
                </a:lnTo>
                <a:lnTo>
                  <a:pt x="493" y="5"/>
                </a:lnTo>
                <a:lnTo>
                  <a:pt x="485" y="5"/>
                </a:lnTo>
                <a:lnTo>
                  <a:pt x="485" y="0"/>
                </a:lnTo>
                <a:close/>
                <a:moveTo>
                  <a:pt x="498" y="0"/>
                </a:moveTo>
                <a:lnTo>
                  <a:pt x="506" y="0"/>
                </a:lnTo>
                <a:lnTo>
                  <a:pt x="506" y="5"/>
                </a:lnTo>
                <a:lnTo>
                  <a:pt x="498" y="5"/>
                </a:lnTo>
                <a:lnTo>
                  <a:pt x="498" y="0"/>
                </a:lnTo>
                <a:close/>
                <a:moveTo>
                  <a:pt x="510" y="0"/>
                </a:moveTo>
                <a:lnTo>
                  <a:pt x="519" y="0"/>
                </a:lnTo>
                <a:lnTo>
                  <a:pt x="519" y="5"/>
                </a:lnTo>
                <a:lnTo>
                  <a:pt x="510" y="5"/>
                </a:lnTo>
                <a:lnTo>
                  <a:pt x="510" y="0"/>
                </a:lnTo>
                <a:close/>
                <a:moveTo>
                  <a:pt x="523" y="0"/>
                </a:moveTo>
                <a:lnTo>
                  <a:pt x="532" y="0"/>
                </a:lnTo>
                <a:lnTo>
                  <a:pt x="532" y="5"/>
                </a:lnTo>
                <a:lnTo>
                  <a:pt x="523" y="5"/>
                </a:lnTo>
                <a:lnTo>
                  <a:pt x="523" y="0"/>
                </a:lnTo>
                <a:close/>
                <a:moveTo>
                  <a:pt x="536" y="0"/>
                </a:moveTo>
                <a:lnTo>
                  <a:pt x="544" y="0"/>
                </a:lnTo>
                <a:lnTo>
                  <a:pt x="544" y="5"/>
                </a:lnTo>
                <a:lnTo>
                  <a:pt x="536" y="5"/>
                </a:lnTo>
                <a:lnTo>
                  <a:pt x="536" y="0"/>
                </a:lnTo>
                <a:close/>
                <a:moveTo>
                  <a:pt x="548" y="0"/>
                </a:moveTo>
                <a:lnTo>
                  <a:pt x="557" y="0"/>
                </a:lnTo>
                <a:lnTo>
                  <a:pt x="557" y="5"/>
                </a:lnTo>
                <a:lnTo>
                  <a:pt x="548" y="5"/>
                </a:lnTo>
                <a:lnTo>
                  <a:pt x="548" y="0"/>
                </a:lnTo>
                <a:close/>
                <a:moveTo>
                  <a:pt x="561" y="0"/>
                </a:moveTo>
                <a:lnTo>
                  <a:pt x="570" y="0"/>
                </a:lnTo>
                <a:lnTo>
                  <a:pt x="570" y="5"/>
                </a:lnTo>
                <a:lnTo>
                  <a:pt x="561" y="5"/>
                </a:lnTo>
                <a:lnTo>
                  <a:pt x="561" y="0"/>
                </a:lnTo>
                <a:close/>
                <a:moveTo>
                  <a:pt x="574" y="0"/>
                </a:moveTo>
                <a:lnTo>
                  <a:pt x="582" y="0"/>
                </a:lnTo>
                <a:lnTo>
                  <a:pt x="582" y="5"/>
                </a:lnTo>
                <a:lnTo>
                  <a:pt x="574" y="5"/>
                </a:lnTo>
                <a:lnTo>
                  <a:pt x="574" y="0"/>
                </a:lnTo>
                <a:close/>
                <a:moveTo>
                  <a:pt x="587" y="0"/>
                </a:moveTo>
                <a:lnTo>
                  <a:pt x="595" y="0"/>
                </a:lnTo>
                <a:lnTo>
                  <a:pt x="595" y="5"/>
                </a:lnTo>
                <a:lnTo>
                  <a:pt x="587" y="5"/>
                </a:lnTo>
                <a:lnTo>
                  <a:pt x="587" y="0"/>
                </a:lnTo>
                <a:close/>
                <a:moveTo>
                  <a:pt x="599" y="0"/>
                </a:moveTo>
                <a:lnTo>
                  <a:pt x="608" y="0"/>
                </a:lnTo>
                <a:lnTo>
                  <a:pt x="608" y="5"/>
                </a:lnTo>
                <a:lnTo>
                  <a:pt x="599" y="5"/>
                </a:lnTo>
                <a:lnTo>
                  <a:pt x="599" y="0"/>
                </a:lnTo>
                <a:close/>
                <a:moveTo>
                  <a:pt x="612" y="0"/>
                </a:moveTo>
                <a:lnTo>
                  <a:pt x="621" y="0"/>
                </a:lnTo>
                <a:lnTo>
                  <a:pt x="621" y="5"/>
                </a:lnTo>
                <a:lnTo>
                  <a:pt x="612" y="5"/>
                </a:lnTo>
                <a:lnTo>
                  <a:pt x="612" y="0"/>
                </a:lnTo>
                <a:close/>
                <a:moveTo>
                  <a:pt x="625" y="0"/>
                </a:moveTo>
                <a:lnTo>
                  <a:pt x="633" y="0"/>
                </a:lnTo>
                <a:lnTo>
                  <a:pt x="633" y="5"/>
                </a:lnTo>
                <a:lnTo>
                  <a:pt x="625" y="5"/>
                </a:lnTo>
                <a:lnTo>
                  <a:pt x="625" y="0"/>
                </a:lnTo>
                <a:close/>
                <a:moveTo>
                  <a:pt x="638" y="0"/>
                </a:moveTo>
                <a:lnTo>
                  <a:pt x="646" y="0"/>
                </a:lnTo>
                <a:lnTo>
                  <a:pt x="646" y="5"/>
                </a:lnTo>
                <a:lnTo>
                  <a:pt x="638" y="5"/>
                </a:lnTo>
                <a:lnTo>
                  <a:pt x="638" y="0"/>
                </a:lnTo>
                <a:close/>
                <a:moveTo>
                  <a:pt x="650" y="0"/>
                </a:moveTo>
                <a:lnTo>
                  <a:pt x="659" y="0"/>
                </a:lnTo>
                <a:lnTo>
                  <a:pt x="659" y="5"/>
                </a:lnTo>
                <a:lnTo>
                  <a:pt x="650" y="5"/>
                </a:lnTo>
                <a:lnTo>
                  <a:pt x="650" y="0"/>
                </a:lnTo>
                <a:close/>
                <a:moveTo>
                  <a:pt x="663" y="0"/>
                </a:moveTo>
                <a:lnTo>
                  <a:pt x="672" y="0"/>
                </a:lnTo>
                <a:lnTo>
                  <a:pt x="672" y="5"/>
                </a:lnTo>
                <a:lnTo>
                  <a:pt x="663" y="5"/>
                </a:lnTo>
                <a:lnTo>
                  <a:pt x="663" y="0"/>
                </a:lnTo>
                <a:close/>
                <a:moveTo>
                  <a:pt x="676" y="0"/>
                </a:moveTo>
                <a:lnTo>
                  <a:pt x="684" y="0"/>
                </a:lnTo>
                <a:lnTo>
                  <a:pt x="684" y="5"/>
                </a:lnTo>
                <a:lnTo>
                  <a:pt x="676" y="5"/>
                </a:lnTo>
                <a:lnTo>
                  <a:pt x="676" y="0"/>
                </a:lnTo>
                <a:close/>
                <a:moveTo>
                  <a:pt x="689" y="0"/>
                </a:moveTo>
                <a:lnTo>
                  <a:pt x="697" y="0"/>
                </a:lnTo>
                <a:lnTo>
                  <a:pt x="697" y="5"/>
                </a:lnTo>
                <a:lnTo>
                  <a:pt x="689" y="5"/>
                </a:lnTo>
                <a:lnTo>
                  <a:pt x="689" y="0"/>
                </a:lnTo>
                <a:close/>
                <a:moveTo>
                  <a:pt x="701" y="0"/>
                </a:moveTo>
                <a:lnTo>
                  <a:pt x="710" y="0"/>
                </a:lnTo>
                <a:lnTo>
                  <a:pt x="710" y="5"/>
                </a:lnTo>
                <a:lnTo>
                  <a:pt x="701" y="5"/>
                </a:lnTo>
                <a:lnTo>
                  <a:pt x="701" y="0"/>
                </a:lnTo>
                <a:close/>
                <a:moveTo>
                  <a:pt x="714" y="0"/>
                </a:moveTo>
                <a:lnTo>
                  <a:pt x="723" y="0"/>
                </a:lnTo>
                <a:lnTo>
                  <a:pt x="723" y="5"/>
                </a:lnTo>
                <a:lnTo>
                  <a:pt x="714" y="5"/>
                </a:lnTo>
                <a:lnTo>
                  <a:pt x="714" y="0"/>
                </a:lnTo>
                <a:close/>
                <a:moveTo>
                  <a:pt x="727" y="0"/>
                </a:moveTo>
                <a:lnTo>
                  <a:pt x="735" y="0"/>
                </a:lnTo>
                <a:lnTo>
                  <a:pt x="735" y="5"/>
                </a:lnTo>
                <a:lnTo>
                  <a:pt x="727" y="5"/>
                </a:lnTo>
                <a:lnTo>
                  <a:pt x="727" y="0"/>
                </a:lnTo>
                <a:close/>
                <a:moveTo>
                  <a:pt x="740" y="0"/>
                </a:moveTo>
                <a:lnTo>
                  <a:pt x="748" y="0"/>
                </a:lnTo>
                <a:lnTo>
                  <a:pt x="748" y="5"/>
                </a:lnTo>
                <a:lnTo>
                  <a:pt x="740" y="5"/>
                </a:lnTo>
                <a:lnTo>
                  <a:pt x="740" y="0"/>
                </a:lnTo>
                <a:close/>
                <a:moveTo>
                  <a:pt x="752" y="0"/>
                </a:moveTo>
                <a:lnTo>
                  <a:pt x="761" y="0"/>
                </a:lnTo>
                <a:lnTo>
                  <a:pt x="761" y="5"/>
                </a:lnTo>
                <a:lnTo>
                  <a:pt x="752" y="5"/>
                </a:lnTo>
                <a:lnTo>
                  <a:pt x="752" y="0"/>
                </a:lnTo>
                <a:close/>
                <a:moveTo>
                  <a:pt x="765" y="0"/>
                </a:moveTo>
                <a:lnTo>
                  <a:pt x="774" y="0"/>
                </a:lnTo>
                <a:lnTo>
                  <a:pt x="774" y="5"/>
                </a:lnTo>
                <a:lnTo>
                  <a:pt x="765" y="5"/>
                </a:lnTo>
                <a:lnTo>
                  <a:pt x="765" y="0"/>
                </a:lnTo>
                <a:close/>
                <a:moveTo>
                  <a:pt x="778" y="0"/>
                </a:moveTo>
                <a:lnTo>
                  <a:pt x="787" y="0"/>
                </a:lnTo>
                <a:lnTo>
                  <a:pt x="787" y="5"/>
                </a:lnTo>
                <a:lnTo>
                  <a:pt x="778" y="5"/>
                </a:lnTo>
                <a:lnTo>
                  <a:pt x="778" y="0"/>
                </a:lnTo>
                <a:close/>
                <a:moveTo>
                  <a:pt x="791" y="0"/>
                </a:moveTo>
                <a:lnTo>
                  <a:pt x="799" y="0"/>
                </a:lnTo>
                <a:lnTo>
                  <a:pt x="799" y="5"/>
                </a:lnTo>
                <a:lnTo>
                  <a:pt x="791" y="5"/>
                </a:lnTo>
                <a:lnTo>
                  <a:pt x="791" y="0"/>
                </a:lnTo>
                <a:close/>
                <a:moveTo>
                  <a:pt x="804" y="0"/>
                </a:moveTo>
                <a:lnTo>
                  <a:pt x="812" y="0"/>
                </a:lnTo>
                <a:lnTo>
                  <a:pt x="812" y="5"/>
                </a:lnTo>
                <a:lnTo>
                  <a:pt x="804" y="5"/>
                </a:lnTo>
                <a:lnTo>
                  <a:pt x="804" y="0"/>
                </a:lnTo>
                <a:close/>
                <a:moveTo>
                  <a:pt x="816" y="0"/>
                </a:moveTo>
                <a:lnTo>
                  <a:pt x="825" y="0"/>
                </a:lnTo>
                <a:lnTo>
                  <a:pt x="825" y="5"/>
                </a:lnTo>
                <a:lnTo>
                  <a:pt x="816" y="5"/>
                </a:lnTo>
                <a:lnTo>
                  <a:pt x="816" y="0"/>
                </a:lnTo>
                <a:close/>
                <a:moveTo>
                  <a:pt x="829" y="0"/>
                </a:moveTo>
                <a:lnTo>
                  <a:pt x="838" y="0"/>
                </a:lnTo>
                <a:lnTo>
                  <a:pt x="838" y="5"/>
                </a:lnTo>
                <a:lnTo>
                  <a:pt x="829" y="5"/>
                </a:lnTo>
                <a:lnTo>
                  <a:pt x="829" y="0"/>
                </a:lnTo>
                <a:close/>
                <a:moveTo>
                  <a:pt x="842" y="0"/>
                </a:moveTo>
                <a:lnTo>
                  <a:pt x="850" y="0"/>
                </a:lnTo>
                <a:lnTo>
                  <a:pt x="850" y="5"/>
                </a:lnTo>
                <a:lnTo>
                  <a:pt x="842" y="5"/>
                </a:lnTo>
                <a:lnTo>
                  <a:pt x="842" y="0"/>
                </a:lnTo>
                <a:close/>
                <a:moveTo>
                  <a:pt x="854" y="0"/>
                </a:moveTo>
                <a:lnTo>
                  <a:pt x="863" y="0"/>
                </a:lnTo>
                <a:lnTo>
                  <a:pt x="863" y="5"/>
                </a:lnTo>
                <a:lnTo>
                  <a:pt x="854" y="5"/>
                </a:lnTo>
                <a:lnTo>
                  <a:pt x="854" y="0"/>
                </a:lnTo>
                <a:close/>
                <a:moveTo>
                  <a:pt x="867" y="0"/>
                </a:moveTo>
                <a:lnTo>
                  <a:pt x="876" y="0"/>
                </a:lnTo>
                <a:lnTo>
                  <a:pt x="876" y="5"/>
                </a:lnTo>
                <a:lnTo>
                  <a:pt x="867" y="5"/>
                </a:lnTo>
                <a:lnTo>
                  <a:pt x="867" y="0"/>
                </a:lnTo>
                <a:close/>
                <a:moveTo>
                  <a:pt x="880" y="0"/>
                </a:moveTo>
                <a:lnTo>
                  <a:pt x="888" y="0"/>
                </a:lnTo>
                <a:lnTo>
                  <a:pt x="888" y="5"/>
                </a:lnTo>
                <a:lnTo>
                  <a:pt x="880" y="5"/>
                </a:lnTo>
                <a:lnTo>
                  <a:pt x="880" y="0"/>
                </a:lnTo>
                <a:close/>
                <a:moveTo>
                  <a:pt x="893" y="0"/>
                </a:moveTo>
                <a:lnTo>
                  <a:pt x="901" y="0"/>
                </a:lnTo>
                <a:lnTo>
                  <a:pt x="901" y="5"/>
                </a:lnTo>
                <a:lnTo>
                  <a:pt x="893" y="5"/>
                </a:lnTo>
                <a:lnTo>
                  <a:pt x="893" y="0"/>
                </a:lnTo>
                <a:close/>
                <a:moveTo>
                  <a:pt x="905" y="0"/>
                </a:moveTo>
                <a:lnTo>
                  <a:pt x="914" y="0"/>
                </a:lnTo>
                <a:lnTo>
                  <a:pt x="914" y="5"/>
                </a:lnTo>
                <a:lnTo>
                  <a:pt x="905" y="5"/>
                </a:lnTo>
                <a:lnTo>
                  <a:pt x="905" y="0"/>
                </a:lnTo>
                <a:close/>
                <a:moveTo>
                  <a:pt x="918" y="0"/>
                </a:moveTo>
                <a:lnTo>
                  <a:pt x="927" y="0"/>
                </a:lnTo>
                <a:lnTo>
                  <a:pt x="927" y="5"/>
                </a:lnTo>
                <a:lnTo>
                  <a:pt x="918" y="5"/>
                </a:lnTo>
                <a:lnTo>
                  <a:pt x="918" y="0"/>
                </a:lnTo>
                <a:close/>
                <a:moveTo>
                  <a:pt x="931" y="0"/>
                </a:moveTo>
                <a:lnTo>
                  <a:pt x="939" y="0"/>
                </a:lnTo>
                <a:lnTo>
                  <a:pt x="939" y="5"/>
                </a:lnTo>
                <a:lnTo>
                  <a:pt x="931" y="5"/>
                </a:lnTo>
                <a:lnTo>
                  <a:pt x="931" y="0"/>
                </a:lnTo>
                <a:close/>
                <a:moveTo>
                  <a:pt x="944" y="0"/>
                </a:moveTo>
                <a:lnTo>
                  <a:pt x="952" y="0"/>
                </a:lnTo>
                <a:lnTo>
                  <a:pt x="952" y="5"/>
                </a:lnTo>
                <a:lnTo>
                  <a:pt x="944" y="5"/>
                </a:lnTo>
                <a:lnTo>
                  <a:pt x="944" y="0"/>
                </a:lnTo>
                <a:close/>
                <a:moveTo>
                  <a:pt x="956" y="0"/>
                </a:moveTo>
                <a:lnTo>
                  <a:pt x="965" y="0"/>
                </a:lnTo>
                <a:lnTo>
                  <a:pt x="965" y="5"/>
                </a:lnTo>
                <a:lnTo>
                  <a:pt x="956" y="5"/>
                </a:lnTo>
                <a:lnTo>
                  <a:pt x="956" y="0"/>
                </a:lnTo>
                <a:close/>
                <a:moveTo>
                  <a:pt x="969" y="0"/>
                </a:moveTo>
                <a:lnTo>
                  <a:pt x="978" y="0"/>
                </a:lnTo>
                <a:lnTo>
                  <a:pt x="978" y="5"/>
                </a:lnTo>
                <a:lnTo>
                  <a:pt x="969" y="5"/>
                </a:lnTo>
                <a:lnTo>
                  <a:pt x="969" y="0"/>
                </a:lnTo>
                <a:close/>
                <a:moveTo>
                  <a:pt x="982" y="0"/>
                </a:moveTo>
                <a:lnTo>
                  <a:pt x="990" y="0"/>
                </a:lnTo>
                <a:lnTo>
                  <a:pt x="990" y="5"/>
                </a:lnTo>
                <a:lnTo>
                  <a:pt x="982" y="5"/>
                </a:lnTo>
                <a:lnTo>
                  <a:pt x="982" y="0"/>
                </a:lnTo>
                <a:close/>
                <a:moveTo>
                  <a:pt x="995" y="0"/>
                </a:moveTo>
                <a:lnTo>
                  <a:pt x="1003" y="0"/>
                </a:lnTo>
                <a:lnTo>
                  <a:pt x="1003" y="5"/>
                </a:lnTo>
                <a:lnTo>
                  <a:pt x="995" y="5"/>
                </a:lnTo>
                <a:lnTo>
                  <a:pt x="995" y="0"/>
                </a:lnTo>
                <a:close/>
                <a:moveTo>
                  <a:pt x="1007" y="0"/>
                </a:moveTo>
                <a:lnTo>
                  <a:pt x="1011" y="0"/>
                </a:lnTo>
                <a:lnTo>
                  <a:pt x="1011" y="5"/>
                </a:lnTo>
                <a:lnTo>
                  <a:pt x="1007" y="5"/>
                </a:lnTo>
                <a:lnTo>
                  <a:pt x="1007" y="0"/>
                </a:lnTo>
                <a:close/>
              </a:path>
            </a:pathLst>
          </a:custGeom>
          <a:solidFill>
            <a:srgbClr val="000000"/>
          </a:solidFill>
          <a:ln w="0" cap="flat">
            <a:solidFill>
              <a:srgbClr val="000000"/>
            </a:solidFill>
            <a:prstDash val="solid"/>
            <a:round/>
          </a:ln>
        </p:spPr>
        <p:txBody>
          <a:bodyPr vert="horz" wrap="square" lIns="91440" tIns="45720" rIns="91440" bIns="45720" numCol="1" anchor="t" anchorCtr="0" compatLnSpc="1"/>
          <a:lstStyle/>
          <a:p>
            <a:endParaRPr lang="zh-CN" altLang="en-US"/>
          </a:p>
        </p:txBody>
      </p:sp>
      <p:sp>
        <p:nvSpPr>
          <p:cNvPr id="129" name="Rectangle 127"/>
          <p:cNvSpPr>
            <a:spLocks noChangeArrowheads="1"/>
          </p:cNvSpPr>
          <p:nvPr/>
        </p:nvSpPr>
        <p:spPr bwMode="auto">
          <a:xfrm>
            <a:off x="3859213" y="2610462"/>
            <a:ext cx="9239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loadStrategy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0" name="Rectangle 128"/>
          <p:cNvSpPr>
            <a:spLocks noChangeArrowheads="1"/>
          </p:cNvSpPr>
          <p:nvPr/>
        </p:nvSpPr>
        <p:spPr bwMode="auto">
          <a:xfrm>
            <a:off x="3724275" y="2807312"/>
            <a:ext cx="11858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1" name="Rectangle 129"/>
          <p:cNvSpPr>
            <a:spLocks noChangeArrowheads="1"/>
          </p:cNvSpPr>
          <p:nvPr/>
        </p:nvSpPr>
        <p:spPr bwMode="auto">
          <a:xfrm>
            <a:off x="3763963" y="2999400"/>
            <a:ext cx="11112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latencyStrategy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3" name="Freeform 131"/>
          <p:cNvSpPr/>
          <p:nvPr/>
        </p:nvSpPr>
        <p:spPr bwMode="auto">
          <a:xfrm>
            <a:off x="2327275" y="3443288"/>
            <a:ext cx="1906587" cy="271462"/>
          </a:xfrm>
          <a:custGeom>
            <a:avLst/>
            <a:gdLst>
              <a:gd name="T0" fmla="*/ 1201 w 1201"/>
              <a:gd name="T1" fmla="*/ 0 h 171"/>
              <a:gd name="T2" fmla="*/ 1201 w 1201"/>
              <a:gd name="T3" fmla="*/ 129 h 171"/>
              <a:gd name="T4" fmla="*/ 0 w 1201"/>
              <a:gd name="T5" fmla="*/ 129 h 171"/>
              <a:gd name="T6" fmla="*/ 0 w 1201"/>
              <a:gd name="T7" fmla="*/ 171 h 171"/>
            </a:gdLst>
            <a:ahLst/>
            <a:cxnLst>
              <a:cxn ang="0">
                <a:pos x="T0" y="T1"/>
              </a:cxn>
              <a:cxn ang="0">
                <a:pos x="T2" y="T3"/>
              </a:cxn>
              <a:cxn ang="0">
                <a:pos x="T4" y="T5"/>
              </a:cxn>
              <a:cxn ang="0">
                <a:pos x="T6" y="T7"/>
              </a:cxn>
            </a:cxnLst>
            <a:rect l="0" t="0" r="r" b="b"/>
            <a:pathLst>
              <a:path w="1201" h="171">
                <a:moveTo>
                  <a:pt x="1201" y="0"/>
                </a:moveTo>
                <a:lnTo>
                  <a:pt x="1201" y="129"/>
                </a:lnTo>
                <a:lnTo>
                  <a:pt x="0" y="129"/>
                </a:lnTo>
                <a:lnTo>
                  <a:pt x="0" y="171"/>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4" name="Freeform 132"/>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5" name="Freeform 133"/>
          <p:cNvSpPr/>
          <p:nvPr/>
        </p:nvSpPr>
        <p:spPr bwMode="auto">
          <a:xfrm>
            <a:off x="4233863" y="3443288"/>
            <a:ext cx="1973262" cy="288925"/>
          </a:xfrm>
          <a:custGeom>
            <a:avLst/>
            <a:gdLst>
              <a:gd name="T0" fmla="*/ 0 w 1243"/>
              <a:gd name="T1" fmla="*/ 0 h 182"/>
              <a:gd name="T2" fmla="*/ 0 w 1243"/>
              <a:gd name="T3" fmla="*/ 129 h 182"/>
              <a:gd name="T4" fmla="*/ 1243 w 1243"/>
              <a:gd name="T5" fmla="*/ 129 h 182"/>
              <a:gd name="T6" fmla="*/ 1243 w 1243"/>
              <a:gd name="T7" fmla="*/ 182 h 182"/>
            </a:gdLst>
            <a:ahLst/>
            <a:cxnLst>
              <a:cxn ang="0">
                <a:pos x="T0" y="T1"/>
              </a:cxn>
              <a:cxn ang="0">
                <a:pos x="T2" y="T3"/>
              </a:cxn>
              <a:cxn ang="0">
                <a:pos x="T4" y="T5"/>
              </a:cxn>
              <a:cxn ang="0">
                <a:pos x="T6" y="T7"/>
              </a:cxn>
            </a:cxnLst>
            <a:rect l="0" t="0" r="r" b="b"/>
            <a:pathLst>
              <a:path w="1243" h="182">
                <a:moveTo>
                  <a:pt x="0" y="0"/>
                </a:moveTo>
                <a:lnTo>
                  <a:pt x="0" y="129"/>
                </a:lnTo>
                <a:lnTo>
                  <a:pt x="1243" y="129"/>
                </a:lnTo>
                <a:lnTo>
                  <a:pt x="1243" y="18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6" name="Freeform 134"/>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7" name="Line 135"/>
          <p:cNvSpPr>
            <a:spLocks noChangeShapeType="1"/>
          </p:cNvSpPr>
          <p:nvPr/>
        </p:nvSpPr>
        <p:spPr bwMode="auto">
          <a:xfrm>
            <a:off x="4233863" y="3443288"/>
            <a:ext cx="0" cy="2439987"/>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8" name="Freeform 136"/>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1" name="Freeform 139"/>
          <p:cNvSpPr/>
          <p:nvPr/>
        </p:nvSpPr>
        <p:spPr bwMode="auto">
          <a:xfrm>
            <a:off x="5481638" y="1339850"/>
            <a:ext cx="2160587" cy="268287"/>
          </a:xfrm>
          <a:custGeom>
            <a:avLst/>
            <a:gdLst>
              <a:gd name="T0" fmla="*/ 0 w 1361"/>
              <a:gd name="T1" fmla="*/ 169 h 169"/>
              <a:gd name="T2" fmla="*/ 1361 w 1361"/>
              <a:gd name="T3" fmla="*/ 169 h 169"/>
              <a:gd name="T4" fmla="*/ 1361 w 1361"/>
              <a:gd name="T5" fmla="*/ 48 h 169"/>
              <a:gd name="T6" fmla="*/ 1313 w 1361"/>
              <a:gd name="T7" fmla="*/ 0 h 169"/>
              <a:gd name="T8" fmla="*/ 0 w 1361"/>
              <a:gd name="T9" fmla="*/ 0 h 169"/>
              <a:gd name="T10" fmla="*/ 0 w 1361"/>
              <a:gd name="T11" fmla="*/ 169 h 169"/>
            </a:gdLst>
            <a:ahLst/>
            <a:cxnLst>
              <a:cxn ang="0">
                <a:pos x="T0" y="T1"/>
              </a:cxn>
              <a:cxn ang="0">
                <a:pos x="T2" y="T3"/>
              </a:cxn>
              <a:cxn ang="0">
                <a:pos x="T4" y="T5"/>
              </a:cxn>
              <a:cxn ang="0">
                <a:pos x="T6" y="T7"/>
              </a:cxn>
              <a:cxn ang="0">
                <a:pos x="T8" y="T9"/>
              </a:cxn>
              <a:cxn ang="0">
                <a:pos x="T10" y="T11"/>
              </a:cxn>
            </a:cxnLst>
            <a:rect l="0" t="0" r="r" b="b"/>
            <a:pathLst>
              <a:path w="1361" h="169">
                <a:moveTo>
                  <a:pt x="0" y="169"/>
                </a:moveTo>
                <a:lnTo>
                  <a:pt x="1361" y="169"/>
                </a:lnTo>
                <a:lnTo>
                  <a:pt x="1361" y="48"/>
                </a:lnTo>
                <a:lnTo>
                  <a:pt x="131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0"/>
          <p:cNvSpPr>
            <a:spLocks noEditPoints="1"/>
          </p:cNvSpPr>
          <p:nvPr/>
        </p:nvSpPr>
        <p:spPr bwMode="auto">
          <a:xfrm>
            <a:off x="5035550" y="1339850"/>
            <a:ext cx="2606675" cy="485775"/>
          </a:xfrm>
          <a:custGeom>
            <a:avLst/>
            <a:gdLst>
              <a:gd name="T0" fmla="*/ 281 w 1642"/>
              <a:gd name="T1" fmla="*/ 169 h 306"/>
              <a:gd name="T2" fmla="*/ 0 w 1642"/>
              <a:gd name="T3" fmla="*/ 306 h 306"/>
              <a:gd name="T4" fmla="*/ 281 w 1642"/>
              <a:gd name="T5" fmla="*/ 169 h 306"/>
              <a:gd name="T6" fmla="*/ 1642 w 1642"/>
              <a:gd name="T7" fmla="*/ 169 h 306"/>
              <a:gd name="T8" fmla="*/ 1642 w 1642"/>
              <a:gd name="T9" fmla="*/ 48 h 306"/>
              <a:gd name="T10" fmla="*/ 1594 w 1642"/>
              <a:gd name="T11" fmla="*/ 0 h 306"/>
              <a:gd name="T12" fmla="*/ 281 w 1642"/>
              <a:gd name="T13" fmla="*/ 0 h 306"/>
              <a:gd name="T14" fmla="*/ 281 w 1642"/>
              <a:gd name="T15" fmla="*/ 169 h 3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2" h="306">
                <a:moveTo>
                  <a:pt x="281" y="169"/>
                </a:moveTo>
                <a:lnTo>
                  <a:pt x="0" y="306"/>
                </a:lnTo>
                <a:moveTo>
                  <a:pt x="281" y="169"/>
                </a:moveTo>
                <a:lnTo>
                  <a:pt x="1642" y="169"/>
                </a:lnTo>
                <a:lnTo>
                  <a:pt x="1642" y="48"/>
                </a:lnTo>
                <a:lnTo>
                  <a:pt x="159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3" name="Rectangle 141"/>
          <p:cNvSpPr>
            <a:spLocks noChangeArrowheads="1"/>
          </p:cNvSpPr>
          <p:nvPr/>
        </p:nvSpPr>
        <p:spPr bwMode="auto">
          <a:xfrm>
            <a:off x="5678488" y="1385888"/>
            <a:ext cx="350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4" name="Rectangle 142"/>
          <p:cNvSpPr>
            <a:spLocks noChangeArrowheads="1"/>
          </p:cNvSpPr>
          <p:nvPr/>
        </p:nvSpPr>
        <p:spPr bwMode="auto">
          <a:xfrm>
            <a:off x="5932488" y="138588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5" name="Rectangle 143"/>
          <p:cNvSpPr>
            <a:spLocks noChangeArrowheads="1"/>
          </p:cNvSpPr>
          <p:nvPr/>
        </p:nvSpPr>
        <p:spPr bwMode="auto">
          <a:xfrm>
            <a:off x="6003925" y="1385888"/>
            <a:ext cx="876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loadStrategy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6" name="Rectangle 144"/>
          <p:cNvSpPr>
            <a:spLocks noChangeArrowheads="1"/>
          </p:cNvSpPr>
          <p:nvPr/>
        </p:nvSpPr>
        <p:spPr bwMode="auto">
          <a:xfrm>
            <a:off x="6742113" y="1385888"/>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7" name="Rectangle 145"/>
          <p:cNvSpPr>
            <a:spLocks noChangeArrowheads="1"/>
          </p:cNvSpPr>
          <p:nvPr/>
        </p:nvSpPr>
        <p:spPr bwMode="auto">
          <a:xfrm>
            <a:off x="6786563" y="138588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8" name="Rectangle 146"/>
          <p:cNvSpPr>
            <a:spLocks noChangeArrowheads="1"/>
          </p:cNvSpPr>
          <p:nvPr/>
        </p:nvSpPr>
        <p:spPr bwMode="auto">
          <a:xfrm>
            <a:off x="6858000" y="1385888"/>
            <a:ext cx="5873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9" name="Rectangle 147"/>
          <p:cNvSpPr>
            <a:spLocks noChangeArrowheads="1"/>
          </p:cNvSpPr>
          <p:nvPr/>
        </p:nvSpPr>
        <p:spPr bwMode="auto">
          <a:xfrm>
            <a:off x="7326313" y="1385888"/>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0" name="Rectangle 148"/>
          <p:cNvSpPr>
            <a:spLocks noChangeArrowheads="1"/>
          </p:cNvSpPr>
          <p:nvPr/>
        </p:nvSpPr>
        <p:spPr bwMode="auto">
          <a:xfrm>
            <a:off x="7413625" y="1385888"/>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1" name="Freeform 149"/>
          <p:cNvSpPr/>
          <p:nvPr/>
        </p:nvSpPr>
        <p:spPr bwMode="auto">
          <a:xfrm>
            <a:off x="7558088" y="1339850"/>
            <a:ext cx="84137" cy="84137"/>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50"/>
          <p:cNvSpPr/>
          <p:nvPr/>
        </p:nvSpPr>
        <p:spPr bwMode="auto">
          <a:xfrm>
            <a:off x="7558088" y="1339850"/>
            <a:ext cx="84137" cy="84137"/>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3" name="Freeform 151"/>
          <p:cNvSpPr/>
          <p:nvPr/>
        </p:nvSpPr>
        <p:spPr bwMode="auto">
          <a:xfrm>
            <a:off x="5481638" y="1690688"/>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2"/>
          <p:cNvSpPr>
            <a:spLocks noEditPoints="1"/>
          </p:cNvSpPr>
          <p:nvPr/>
        </p:nvSpPr>
        <p:spPr bwMode="auto">
          <a:xfrm>
            <a:off x="5035550" y="1690688"/>
            <a:ext cx="3275012" cy="268287"/>
          </a:xfrm>
          <a:custGeom>
            <a:avLst/>
            <a:gdLst>
              <a:gd name="T0" fmla="*/ 281 w 2063"/>
              <a:gd name="T1" fmla="*/ 147 h 169"/>
              <a:gd name="T2" fmla="*/ 0 w 2063"/>
              <a:gd name="T3" fmla="*/ 166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147"/>
                </a:moveTo>
                <a:lnTo>
                  <a:pt x="0" y="166"/>
                </a:lnTo>
                <a:moveTo>
                  <a:pt x="281" y="169"/>
                </a:moveTo>
                <a:lnTo>
                  <a:pt x="2063" y="169"/>
                </a:lnTo>
                <a:lnTo>
                  <a:pt x="2063" y="48"/>
                </a:lnTo>
                <a:lnTo>
                  <a:pt x="201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5" name="Rectangle 153"/>
          <p:cNvSpPr>
            <a:spLocks noChangeArrowheads="1"/>
          </p:cNvSpPr>
          <p:nvPr/>
        </p:nvSpPr>
        <p:spPr bwMode="auto">
          <a:xfrm>
            <a:off x="5624513" y="1736725"/>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6" name="Rectangle 154"/>
          <p:cNvSpPr>
            <a:spLocks noChangeArrowheads="1"/>
          </p:cNvSpPr>
          <p:nvPr/>
        </p:nvSpPr>
        <p:spPr bwMode="auto">
          <a:xfrm>
            <a:off x="6399213" y="173672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7" name="Rectangle 155"/>
          <p:cNvSpPr>
            <a:spLocks noChangeArrowheads="1"/>
          </p:cNvSpPr>
          <p:nvPr/>
        </p:nvSpPr>
        <p:spPr bwMode="auto">
          <a:xfrm>
            <a:off x="6470650" y="1736725"/>
            <a:ext cx="11398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8" name="Rectangle 156"/>
          <p:cNvSpPr>
            <a:spLocks noChangeArrowheads="1"/>
          </p:cNvSpPr>
          <p:nvPr/>
        </p:nvSpPr>
        <p:spPr bwMode="auto">
          <a:xfrm>
            <a:off x="7448550" y="1736725"/>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9" name="Rectangle 157"/>
          <p:cNvSpPr>
            <a:spLocks noChangeArrowheads="1"/>
          </p:cNvSpPr>
          <p:nvPr/>
        </p:nvSpPr>
        <p:spPr bwMode="auto">
          <a:xfrm>
            <a:off x="7493000" y="173672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0" name="Rectangle 158"/>
          <p:cNvSpPr>
            <a:spLocks noChangeArrowheads="1"/>
          </p:cNvSpPr>
          <p:nvPr/>
        </p:nvSpPr>
        <p:spPr bwMode="auto">
          <a:xfrm>
            <a:off x="7564438" y="1736725"/>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1" name="Rectangle 159"/>
          <p:cNvSpPr>
            <a:spLocks noChangeArrowheads="1"/>
          </p:cNvSpPr>
          <p:nvPr/>
        </p:nvSpPr>
        <p:spPr bwMode="auto">
          <a:xfrm>
            <a:off x="8047038" y="1736725"/>
            <a:ext cx="176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2" name="Rectangle 160"/>
          <p:cNvSpPr>
            <a:spLocks noChangeArrowheads="1"/>
          </p:cNvSpPr>
          <p:nvPr/>
        </p:nvSpPr>
        <p:spPr bwMode="auto">
          <a:xfrm>
            <a:off x="8134350" y="1736725"/>
            <a:ext cx="122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3" name="Freeform 161"/>
          <p:cNvSpPr/>
          <p:nvPr/>
        </p:nvSpPr>
        <p:spPr bwMode="auto">
          <a:xfrm>
            <a:off x="8226425" y="1690688"/>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2"/>
          <p:cNvSpPr/>
          <p:nvPr/>
        </p:nvSpPr>
        <p:spPr bwMode="auto">
          <a:xfrm>
            <a:off x="8226425" y="1690688"/>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5" name="Freeform 163"/>
          <p:cNvSpPr/>
          <p:nvPr/>
        </p:nvSpPr>
        <p:spPr bwMode="auto">
          <a:xfrm>
            <a:off x="5481638" y="2041525"/>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4"/>
          <p:cNvSpPr>
            <a:spLocks noEditPoints="1"/>
          </p:cNvSpPr>
          <p:nvPr/>
        </p:nvSpPr>
        <p:spPr bwMode="auto">
          <a:xfrm>
            <a:off x="5035550" y="2041525"/>
            <a:ext cx="3275012" cy="268287"/>
          </a:xfrm>
          <a:custGeom>
            <a:avLst/>
            <a:gdLst>
              <a:gd name="T0" fmla="*/ 281 w 2063"/>
              <a:gd name="T1" fmla="*/ 29 h 169"/>
              <a:gd name="T2" fmla="*/ 0 w 2063"/>
              <a:gd name="T3" fmla="*/ 12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29"/>
                </a:moveTo>
                <a:lnTo>
                  <a:pt x="0" y="12"/>
                </a:lnTo>
                <a:moveTo>
                  <a:pt x="281" y="169"/>
                </a:moveTo>
                <a:lnTo>
                  <a:pt x="2063" y="169"/>
                </a:lnTo>
                <a:lnTo>
                  <a:pt x="2063" y="48"/>
                </a:lnTo>
                <a:lnTo>
                  <a:pt x="201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7" name="Rectangle 165"/>
          <p:cNvSpPr>
            <a:spLocks noChangeArrowheads="1"/>
          </p:cNvSpPr>
          <p:nvPr/>
        </p:nvSpPr>
        <p:spPr bwMode="auto">
          <a:xfrm>
            <a:off x="5622925" y="2087563"/>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8" name="Rectangle 166"/>
          <p:cNvSpPr>
            <a:spLocks noChangeArrowheads="1"/>
          </p:cNvSpPr>
          <p:nvPr/>
        </p:nvSpPr>
        <p:spPr bwMode="auto">
          <a:xfrm>
            <a:off x="6400800" y="208756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9" name="Rectangle 167"/>
          <p:cNvSpPr>
            <a:spLocks noChangeArrowheads="1"/>
          </p:cNvSpPr>
          <p:nvPr/>
        </p:nvSpPr>
        <p:spPr bwMode="auto">
          <a:xfrm>
            <a:off x="6473825" y="2087563"/>
            <a:ext cx="1138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0" name="Rectangle 168"/>
          <p:cNvSpPr>
            <a:spLocks noChangeArrowheads="1"/>
          </p:cNvSpPr>
          <p:nvPr/>
        </p:nvSpPr>
        <p:spPr bwMode="auto">
          <a:xfrm>
            <a:off x="7451725" y="2087563"/>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1" name="Rectangle 169"/>
          <p:cNvSpPr>
            <a:spLocks noChangeArrowheads="1"/>
          </p:cNvSpPr>
          <p:nvPr/>
        </p:nvSpPr>
        <p:spPr bwMode="auto">
          <a:xfrm>
            <a:off x="7494588" y="208756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2" name="Rectangle 170"/>
          <p:cNvSpPr>
            <a:spLocks noChangeArrowheads="1"/>
          </p:cNvSpPr>
          <p:nvPr/>
        </p:nvSpPr>
        <p:spPr bwMode="auto">
          <a:xfrm>
            <a:off x="7567613" y="2087563"/>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3" name="Rectangle 171"/>
          <p:cNvSpPr>
            <a:spLocks noChangeArrowheads="1"/>
          </p:cNvSpPr>
          <p:nvPr/>
        </p:nvSpPr>
        <p:spPr bwMode="auto">
          <a:xfrm>
            <a:off x="8050213" y="2087563"/>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4" name="Rectangle 172"/>
          <p:cNvSpPr>
            <a:spLocks noChangeArrowheads="1"/>
          </p:cNvSpPr>
          <p:nvPr/>
        </p:nvSpPr>
        <p:spPr bwMode="auto">
          <a:xfrm>
            <a:off x="8137525" y="2087563"/>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5" name="Freeform 173"/>
          <p:cNvSpPr/>
          <p:nvPr/>
        </p:nvSpPr>
        <p:spPr bwMode="auto">
          <a:xfrm>
            <a:off x="8226425" y="2041525"/>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4"/>
          <p:cNvSpPr/>
          <p:nvPr/>
        </p:nvSpPr>
        <p:spPr bwMode="auto">
          <a:xfrm>
            <a:off x="8226425" y="2041525"/>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7" name="Freeform 175"/>
          <p:cNvSpPr/>
          <p:nvPr/>
        </p:nvSpPr>
        <p:spPr bwMode="auto">
          <a:xfrm>
            <a:off x="5481638" y="2392363"/>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6"/>
          <p:cNvSpPr>
            <a:spLocks noEditPoints="1"/>
          </p:cNvSpPr>
          <p:nvPr/>
        </p:nvSpPr>
        <p:spPr bwMode="auto">
          <a:xfrm>
            <a:off x="5035550" y="2165350"/>
            <a:ext cx="3275012" cy="495300"/>
          </a:xfrm>
          <a:custGeom>
            <a:avLst/>
            <a:gdLst>
              <a:gd name="T0" fmla="*/ 281 w 2063"/>
              <a:gd name="T1" fmla="*/ 143 h 312"/>
              <a:gd name="T2" fmla="*/ 0 w 2063"/>
              <a:gd name="T3" fmla="*/ 0 h 312"/>
              <a:gd name="T4" fmla="*/ 281 w 2063"/>
              <a:gd name="T5" fmla="*/ 312 h 312"/>
              <a:gd name="T6" fmla="*/ 2063 w 2063"/>
              <a:gd name="T7" fmla="*/ 312 h 312"/>
              <a:gd name="T8" fmla="*/ 2063 w 2063"/>
              <a:gd name="T9" fmla="*/ 191 h 312"/>
              <a:gd name="T10" fmla="*/ 2014 w 2063"/>
              <a:gd name="T11" fmla="*/ 143 h 312"/>
              <a:gd name="T12" fmla="*/ 281 w 2063"/>
              <a:gd name="T13" fmla="*/ 143 h 312"/>
              <a:gd name="T14" fmla="*/ 281 w 2063"/>
              <a:gd name="T15" fmla="*/ 312 h 3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312">
                <a:moveTo>
                  <a:pt x="281" y="143"/>
                </a:moveTo>
                <a:lnTo>
                  <a:pt x="0" y="0"/>
                </a:lnTo>
                <a:moveTo>
                  <a:pt x="281" y="312"/>
                </a:moveTo>
                <a:lnTo>
                  <a:pt x="2063" y="312"/>
                </a:lnTo>
                <a:lnTo>
                  <a:pt x="2063" y="191"/>
                </a:lnTo>
                <a:lnTo>
                  <a:pt x="2014" y="143"/>
                </a:lnTo>
                <a:lnTo>
                  <a:pt x="281" y="143"/>
                </a:lnTo>
                <a:lnTo>
                  <a:pt x="281" y="31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9" name="Rectangle 177"/>
          <p:cNvSpPr>
            <a:spLocks noChangeArrowheads="1"/>
          </p:cNvSpPr>
          <p:nvPr/>
        </p:nvSpPr>
        <p:spPr bwMode="auto">
          <a:xfrm>
            <a:off x="5757863" y="2438400"/>
            <a:ext cx="5381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0" name="Rectangle 178"/>
          <p:cNvSpPr>
            <a:spLocks noChangeArrowheads="1"/>
          </p:cNvSpPr>
          <p:nvPr/>
        </p:nvSpPr>
        <p:spPr bwMode="auto">
          <a:xfrm>
            <a:off x="6180138" y="24384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1" name="Rectangle 179"/>
          <p:cNvSpPr>
            <a:spLocks noChangeArrowheads="1"/>
          </p:cNvSpPr>
          <p:nvPr/>
        </p:nvSpPr>
        <p:spPr bwMode="auto">
          <a:xfrm>
            <a:off x="6251575" y="2438400"/>
            <a:ext cx="1065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latencyStrategy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2" name="Rectangle 180"/>
          <p:cNvSpPr>
            <a:spLocks noChangeArrowheads="1"/>
          </p:cNvSpPr>
          <p:nvPr/>
        </p:nvSpPr>
        <p:spPr bwMode="auto">
          <a:xfrm>
            <a:off x="7161213" y="2438400"/>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3" name="Rectangle 181"/>
          <p:cNvSpPr>
            <a:spLocks noChangeArrowheads="1"/>
          </p:cNvSpPr>
          <p:nvPr/>
        </p:nvSpPr>
        <p:spPr bwMode="auto">
          <a:xfrm>
            <a:off x="7205663" y="24384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4" name="Rectangle 182"/>
          <p:cNvSpPr>
            <a:spLocks noChangeArrowheads="1"/>
          </p:cNvSpPr>
          <p:nvPr/>
        </p:nvSpPr>
        <p:spPr bwMode="auto">
          <a:xfrm>
            <a:off x="7277100" y="2438400"/>
            <a:ext cx="768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getLatency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5" name="Rectangle 183"/>
          <p:cNvSpPr>
            <a:spLocks noChangeArrowheads="1"/>
          </p:cNvSpPr>
          <p:nvPr/>
        </p:nvSpPr>
        <p:spPr bwMode="auto">
          <a:xfrm>
            <a:off x="7915275" y="2438400"/>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6" name="Rectangle 184"/>
          <p:cNvSpPr>
            <a:spLocks noChangeArrowheads="1"/>
          </p:cNvSpPr>
          <p:nvPr/>
        </p:nvSpPr>
        <p:spPr bwMode="auto">
          <a:xfrm>
            <a:off x="8002588" y="2438400"/>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7" name="Freeform 185"/>
          <p:cNvSpPr/>
          <p:nvPr/>
        </p:nvSpPr>
        <p:spPr bwMode="auto">
          <a:xfrm>
            <a:off x="8226425" y="2392363"/>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6"/>
          <p:cNvSpPr/>
          <p:nvPr/>
        </p:nvSpPr>
        <p:spPr bwMode="auto">
          <a:xfrm>
            <a:off x="8226425" y="2392363"/>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代碼實現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26</a:t>
            </a:fld>
            <a:endParaRPr lang="zh-CN" altLang="en-US" dirty="0"/>
          </a:p>
        </p:txBody>
      </p:sp>
      <p:sp>
        <p:nvSpPr>
          <p:cNvPr id="5" name="TextBox 3"/>
          <p:cNvSpPr txBox="1"/>
          <p:nvPr/>
        </p:nvSpPr>
        <p:spPr>
          <a:xfrm>
            <a:off x="683568" y="1124744"/>
            <a:ext cx="7848872" cy="575542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記憶體策略基類</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rgbClr val="FF0000"/>
                </a:solidFill>
                <a:latin typeface="Consolas" panose="020B0609020204030204" pitchFamily="49" charset="0"/>
                <a:ea typeface="华文楷体" panose="02010600040101010101" pitchFamily="2" charset="-122"/>
                <a:cs typeface="+mn-cs"/>
              </a:rPr>
              <a:t>    virtual long </a:t>
            </a:r>
            <a:r>
              <a:rPr lang="en-US" altLang="zh-CN" sz="1600" dirty="0" err="1">
                <a:solidFill>
                  <a:srgbClr val="FF0000"/>
                </a:solidFill>
                <a:latin typeface="Consolas" panose="020B0609020204030204" pitchFamily="49" charset="0"/>
                <a:ea typeface="华文楷体" panose="02010600040101010101" pitchFamily="2" charset="-122"/>
                <a:cs typeface="+mn-cs"/>
              </a:rPr>
              <a:t>getTotal</a:t>
            </a:r>
            <a:r>
              <a:rPr lang="en-US" altLang="zh-CN" sz="1600" dirty="0">
                <a:solidFill>
                  <a:srgbClr val="FF0000"/>
                </a:solidFill>
                <a:latin typeface="Consolas" panose="020B0609020204030204" pitchFamily="49" charset="0"/>
                <a:ea typeface="华文楷体" panose="02010600040101010101" pitchFamily="2" charset="-122"/>
                <a:cs typeface="+mn-cs"/>
              </a:rPr>
              <a:t>() = 0; </a:t>
            </a:r>
          </a:p>
          <a:p>
            <a:pPr lvl="1"/>
            <a:r>
              <a:rPr lang="en-US" altLang="zh-CN" sz="1600" dirty="0">
                <a:solidFill>
                  <a:srgbClr val="FF0000"/>
                </a:solidFill>
                <a:latin typeface="Consolas" panose="020B0609020204030204" pitchFamily="49" charset="0"/>
                <a:ea typeface="华文楷体" panose="02010600040101010101" pitchFamily="2" charset="-122"/>
                <a:cs typeface="+mn-cs"/>
              </a:rPr>
              <a:t>virtual long </a:t>
            </a:r>
            <a:r>
              <a:rPr lang="en-US" altLang="zh-CN" sz="1600" dirty="0" err="1">
                <a:solidFill>
                  <a:srgbClr val="FF0000"/>
                </a:solidFill>
                <a:latin typeface="Consolas" panose="020B0609020204030204" pitchFamily="49" charset="0"/>
                <a:ea typeface="华文楷体" panose="02010600040101010101" pitchFamily="2" charset="-122"/>
                <a:cs typeface="+mn-cs"/>
              </a:rPr>
              <a:t>getUsed</a:t>
            </a:r>
            <a:r>
              <a:rPr lang="en-US" altLang="zh-CN" sz="1600" dirty="0">
                <a:solidFill>
                  <a:srgbClr val="FF0000"/>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記憶體演算法一具體實現</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MemoryStrategyImpl1 : public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long </a:t>
            </a:r>
            <a:r>
              <a:rPr lang="en-US" altLang="zh-CN" sz="1600" dirty="0" err="1">
                <a:solidFill>
                  <a:schemeClr val="tx1"/>
                </a:solidFill>
                <a:latin typeface="Consolas" panose="020B0609020204030204" pitchFamily="49" charset="0"/>
                <a:ea typeface="华文楷体" panose="02010600040101010101" pitchFamily="2" charset="-122"/>
                <a:cs typeface="+mn-cs"/>
              </a:rPr>
              <a:t>getTotal</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獲取記憶體資訊</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p>
          <a:p>
            <a:r>
              <a:rPr lang="en-US" altLang="zh-CN" sz="1600" dirty="0">
                <a:solidFill>
                  <a:schemeClr val="tx1"/>
                </a:solidFill>
                <a:latin typeface="Consolas" panose="020B0609020204030204" pitchFamily="49" charset="0"/>
                <a:ea typeface="华文楷体" panose="02010600040101010101" pitchFamily="2" charset="-122"/>
                <a:cs typeface="+mn-cs"/>
              </a:rPr>
              <a:t>		return total;</a:t>
            </a:r>
          </a:p>
          <a:p>
            <a:pPr lvl="1"/>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chemeClr val="tx1"/>
                </a:solidFill>
                <a:latin typeface="Consolas" panose="020B0609020204030204" pitchFamily="49" charset="0"/>
                <a:ea typeface="华文楷体" panose="02010600040101010101" pitchFamily="2" charset="-122"/>
                <a:cs typeface="+mn-cs"/>
              </a:rPr>
              <a:t>long </a:t>
            </a:r>
            <a:r>
              <a:rPr lang="en-US" altLang="zh-CN" sz="1600" dirty="0" err="1">
                <a:solidFill>
                  <a:schemeClr val="tx1"/>
                </a:solidFill>
                <a:latin typeface="Consolas" panose="020B0609020204030204" pitchFamily="49" charset="0"/>
                <a:ea typeface="华文楷体" panose="02010600040101010101" pitchFamily="2" charset="-122"/>
                <a:cs typeface="+mn-cs"/>
              </a:rPr>
              <a:t>getUsed</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獲取已用記憶體數值</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p>
          <a:p>
            <a:pPr lvl="2"/>
            <a:r>
              <a:rPr lang="en-US" altLang="zh-CN" sz="1600" dirty="0">
                <a:solidFill>
                  <a:schemeClr val="tx1"/>
                </a:solidFill>
                <a:latin typeface="Consolas" panose="020B0609020204030204" pitchFamily="49" charset="0"/>
                <a:ea typeface="华文楷体" panose="02010600040101010101" pitchFamily="2" charset="-122"/>
                <a:cs typeface="+mn-cs"/>
              </a:rPr>
              <a:t>return used;</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記憶體演算法二具體實現</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MemoryStrategyImpl2 : public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實現</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27</a:t>
            </a:fld>
            <a:endParaRPr lang="zh-CN" altLang="en-US" dirty="0"/>
          </a:p>
        </p:txBody>
      </p:sp>
      <p:sp>
        <p:nvSpPr>
          <p:cNvPr id="6" name="AutoShape 3"/>
          <p:cNvSpPr>
            <a:spLocks noChangeAspect="1" noChangeArrowheads="1" noTextEdit="1"/>
          </p:cNvSpPr>
          <p:nvPr/>
        </p:nvSpPr>
        <p:spPr bwMode="auto">
          <a:xfrm>
            <a:off x="684213" y="1141413"/>
            <a:ext cx="7631112" cy="558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13"/>
          <p:cNvSpPr>
            <a:spLocks noChangeArrowheads="1"/>
          </p:cNvSpPr>
          <p:nvPr/>
        </p:nvSpPr>
        <p:spPr bwMode="auto">
          <a:xfrm>
            <a:off x="1817688" y="4251325"/>
            <a:ext cx="1019175"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4"/>
          <p:cNvSpPr>
            <a:spLocks noChangeArrowheads="1"/>
          </p:cNvSpPr>
          <p:nvPr/>
        </p:nvSpPr>
        <p:spPr bwMode="auto">
          <a:xfrm>
            <a:off x="1817688" y="4251325"/>
            <a:ext cx="1019175"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Rectangle 15"/>
          <p:cNvSpPr>
            <a:spLocks noChangeArrowheads="1"/>
          </p:cNvSpPr>
          <p:nvPr/>
        </p:nvSpPr>
        <p:spPr bwMode="auto">
          <a:xfrm>
            <a:off x="1817688" y="3714750"/>
            <a:ext cx="10191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6"/>
          <p:cNvSpPr>
            <a:spLocks noChangeArrowheads="1"/>
          </p:cNvSpPr>
          <p:nvPr/>
        </p:nvSpPr>
        <p:spPr bwMode="auto">
          <a:xfrm>
            <a:off x="1817688" y="3714750"/>
            <a:ext cx="10191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17"/>
          <p:cNvSpPr>
            <a:spLocks noChangeArrowheads="1"/>
          </p:cNvSpPr>
          <p:nvPr/>
        </p:nvSpPr>
        <p:spPr bwMode="auto">
          <a:xfrm>
            <a:off x="1873250" y="3743325"/>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&lt;&lt;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2033588" y="3743325"/>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Interface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2627313" y="3743325"/>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2" name="Rectangle 20"/>
          <p:cNvSpPr>
            <a:spLocks noChangeArrowheads="1"/>
          </p:cNvSpPr>
          <p:nvPr/>
        </p:nvSpPr>
        <p:spPr bwMode="auto">
          <a:xfrm>
            <a:off x="1889125" y="3973513"/>
            <a:ext cx="9636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LoadStrategy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2055813" y="4270375"/>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2582863" y="427037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Rectangle 23"/>
          <p:cNvSpPr>
            <a:spLocks noChangeArrowheads="1"/>
          </p:cNvSpPr>
          <p:nvPr/>
        </p:nvSpPr>
        <p:spPr bwMode="auto">
          <a:xfrm>
            <a:off x="730250" y="5322888"/>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Rectangle 24"/>
          <p:cNvSpPr>
            <a:spLocks noChangeArrowheads="1"/>
          </p:cNvSpPr>
          <p:nvPr/>
        </p:nvSpPr>
        <p:spPr bwMode="auto">
          <a:xfrm>
            <a:off x="730250" y="5322888"/>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Rectangle 25"/>
          <p:cNvSpPr>
            <a:spLocks noChangeArrowheads="1"/>
          </p:cNvSpPr>
          <p:nvPr/>
        </p:nvSpPr>
        <p:spPr bwMode="auto">
          <a:xfrm>
            <a:off x="730250" y="4975225"/>
            <a:ext cx="1350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6"/>
          <p:cNvSpPr>
            <a:spLocks noChangeArrowheads="1"/>
          </p:cNvSpPr>
          <p:nvPr/>
        </p:nvSpPr>
        <p:spPr bwMode="auto">
          <a:xfrm>
            <a:off x="730250" y="4975225"/>
            <a:ext cx="1350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Rectangle 27"/>
          <p:cNvSpPr>
            <a:spLocks noChangeArrowheads="1"/>
          </p:cNvSpPr>
          <p:nvPr/>
        </p:nvSpPr>
        <p:spPr bwMode="auto">
          <a:xfrm>
            <a:off x="774700" y="5045075"/>
            <a:ext cx="1268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LoadStrategyImpl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1958975" y="5045075"/>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1133475" y="5341938"/>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1660525" y="5341938"/>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1652588" y="6113463"/>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32"/>
          <p:cNvSpPr>
            <a:spLocks noChangeArrowheads="1"/>
          </p:cNvSpPr>
          <p:nvPr/>
        </p:nvSpPr>
        <p:spPr bwMode="auto">
          <a:xfrm>
            <a:off x="1652588" y="6113463"/>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33"/>
          <p:cNvSpPr>
            <a:spLocks noChangeArrowheads="1"/>
          </p:cNvSpPr>
          <p:nvPr/>
        </p:nvSpPr>
        <p:spPr bwMode="auto">
          <a:xfrm>
            <a:off x="1652588" y="5767388"/>
            <a:ext cx="1350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34"/>
          <p:cNvSpPr>
            <a:spLocks noChangeArrowheads="1"/>
          </p:cNvSpPr>
          <p:nvPr/>
        </p:nvSpPr>
        <p:spPr bwMode="auto">
          <a:xfrm>
            <a:off x="1652588" y="5767388"/>
            <a:ext cx="1350962" cy="3460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7" name="Rectangle 35"/>
          <p:cNvSpPr>
            <a:spLocks noChangeArrowheads="1"/>
          </p:cNvSpPr>
          <p:nvPr/>
        </p:nvSpPr>
        <p:spPr bwMode="auto">
          <a:xfrm>
            <a:off x="1697038" y="5835650"/>
            <a:ext cx="1268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LoadStrategyImpl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2881313" y="5835650"/>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2</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2055813" y="6132513"/>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2582863" y="613251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2487613" y="5322888"/>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Rectangle 40"/>
          <p:cNvSpPr>
            <a:spLocks noChangeArrowheads="1"/>
          </p:cNvSpPr>
          <p:nvPr/>
        </p:nvSpPr>
        <p:spPr bwMode="auto">
          <a:xfrm>
            <a:off x="2487613" y="5322888"/>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3" name="Rectangle 41"/>
          <p:cNvSpPr>
            <a:spLocks noChangeArrowheads="1"/>
          </p:cNvSpPr>
          <p:nvPr/>
        </p:nvSpPr>
        <p:spPr bwMode="auto">
          <a:xfrm>
            <a:off x="2487613" y="4975225"/>
            <a:ext cx="1350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42"/>
          <p:cNvSpPr>
            <a:spLocks noChangeArrowheads="1"/>
          </p:cNvSpPr>
          <p:nvPr/>
        </p:nvSpPr>
        <p:spPr bwMode="auto">
          <a:xfrm>
            <a:off x="2487613" y="4975225"/>
            <a:ext cx="1350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43"/>
          <p:cNvSpPr>
            <a:spLocks noChangeArrowheads="1"/>
          </p:cNvSpPr>
          <p:nvPr/>
        </p:nvSpPr>
        <p:spPr bwMode="auto">
          <a:xfrm>
            <a:off x="2533650" y="5045075"/>
            <a:ext cx="12668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LoadStrategyImpl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3717925" y="5045075"/>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2892425" y="5341938"/>
            <a:ext cx="612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8" name="Rectangle 46"/>
          <p:cNvSpPr>
            <a:spLocks noChangeArrowheads="1"/>
          </p:cNvSpPr>
          <p:nvPr/>
        </p:nvSpPr>
        <p:spPr bwMode="auto">
          <a:xfrm>
            <a:off x="3419475" y="5341938"/>
            <a:ext cx="1873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9" name="Freeform 47"/>
          <p:cNvSpPr/>
          <p:nvPr/>
        </p:nvSpPr>
        <p:spPr bwMode="auto">
          <a:xfrm>
            <a:off x="1404938" y="4578350"/>
            <a:ext cx="922337" cy="396875"/>
          </a:xfrm>
          <a:custGeom>
            <a:avLst/>
            <a:gdLst>
              <a:gd name="T0" fmla="*/ 0 w 581"/>
              <a:gd name="T1" fmla="*/ 250 h 250"/>
              <a:gd name="T2" fmla="*/ 0 w 581"/>
              <a:gd name="T3" fmla="*/ 46 h 250"/>
              <a:gd name="T4" fmla="*/ 581 w 581"/>
              <a:gd name="T5" fmla="*/ 46 h 250"/>
              <a:gd name="T6" fmla="*/ 581 w 581"/>
              <a:gd name="T7" fmla="*/ 0 h 250"/>
            </a:gdLst>
            <a:ahLst/>
            <a:cxnLst>
              <a:cxn ang="0">
                <a:pos x="T0" y="T1"/>
              </a:cxn>
              <a:cxn ang="0">
                <a:pos x="T2" y="T3"/>
              </a:cxn>
              <a:cxn ang="0">
                <a:pos x="T4" y="T5"/>
              </a:cxn>
              <a:cxn ang="0">
                <a:pos x="T6" y="T7"/>
              </a:cxn>
            </a:cxnLst>
            <a:rect l="0" t="0" r="r" b="b"/>
            <a:pathLst>
              <a:path w="581" h="250">
                <a:moveTo>
                  <a:pt x="0" y="250"/>
                </a:moveTo>
                <a:lnTo>
                  <a:pt x="0" y="46"/>
                </a:lnTo>
                <a:lnTo>
                  <a:pt x="581" y="46"/>
                </a:lnTo>
                <a:lnTo>
                  <a:pt x="581"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2327275" y="4578350"/>
            <a:ext cx="836612" cy="396875"/>
          </a:xfrm>
          <a:custGeom>
            <a:avLst/>
            <a:gdLst>
              <a:gd name="T0" fmla="*/ 527 w 527"/>
              <a:gd name="T1" fmla="*/ 250 h 250"/>
              <a:gd name="T2" fmla="*/ 527 w 527"/>
              <a:gd name="T3" fmla="*/ 45 h 250"/>
              <a:gd name="T4" fmla="*/ 0 w 527"/>
              <a:gd name="T5" fmla="*/ 45 h 250"/>
              <a:gd name="T6" fmla="*/ 0 w 527"/>
              <a:gd name="T7" fmla="*/ 0 h 250"/>
            </a:gdLst>
            <a:ahLst/>
            <a:cxnLst>
              <a:cxn ang="0">
                <a:pos x="T0" y="T1"/>
              </a:cxn>
              <a:cxn ang="0">
                <a:pos x="T2" y="T3"/>
              </a:cxn>
              <a:cxn ang="0">
                <a:pos x="T4" y="T5"/>
              </a:cxn>
              <a:cxn ang="0">
                <a:pos x="T6" y="T7"/>
              </a:cxn>
            </a:cxnLst>
            <a:rect l="0" t="0" r="r" b="b"/>
            <a:pathLst>
              <a:path w="527" h="250">
                <a:moveTo>
                  <a:pt x="527" y="250"/>
                </a:moveTo>
                <a:lnTo>
                  <a:pt x="527" y="45"/>
                </a:lnTo>
                <a:lnTo>
                  <a:pt x="0" y="45"/>
                </a:lnTo>
                <a:lnTo>
                  <a:pt x="0"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Line 51"/>
          <p:cNvSpPr>
            <a:spLocks noChangeShapeType="1"/>
          </p:cNvSpPr>
          <p:nvPr/>
        </p:nvSpPr>
        <p:spPr bwMode="auto">
          <a:xfrm flipV="1">
            <a:off x="2327275" y="4578350"/>
            <a:ext cx="0" cy="1189037"/>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Rectangle 53"/>
          <p:cNvSpPr>
            <a:spLocks noChangeArrowheads="1"/>
          </p:cNvSpPr>
          <p:nvPr/>
        </p:nvSpPr>
        <p:spPr bwMode="auto">
          <a:xfrm>
            <a:off x="5583238" y="4268788"/>
            <a:ext cx="12493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54"/>
          <p:cNvSpPr>
            <a:spLocks noChangeArrowheads="1"/>
          </p:cNvSpPr>
          <p:nvPr/>
        </p:nvSpPr>
        <p:spPr bwMode="auto">
          <a:xfrm>
            <a:off x="5583238" y="4268788"/>
            <a:ext cx="12493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Rectangle 55"/>
          <p:cNvSpPr>
            <a:spLocks noChangeArrowheads="1"/>
          </p:cNvSpPr>
          <p:nvPr/>
        </p:nvSpPr>
        <p:spPr bwMode="auto">
          <a:xfrm>
            <a:off x="5583238" y="3732213"/>
            <a:ext cx="1249362"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56"/>
          <p:cNvSpPr>
            <a:spLocks noChangeArrowheads="1"/>
          </p:cNvSpPr>
          <p:nvPr/>
        </p:nvSpPr>
        <p:spPr bwMode="auto">
          <a:xfrm>
            <a:off x="5583238" y="3732213"/>
            <a:ext cx="1249362"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Rectangle 57"/>
          <p:cNvSpPr>
            <a:spLocks noChangeArrowheads="1"/>
          </p:cNvSpPr>
          <p:nvPr/>
        </p:nvSpPr>
        <p:spPr bwMode="auto">
          <a:xfrm>
            <a:off x="5753100" y="3760788"/>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&lt;&lt;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5915025" y="3760788"/>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Interface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6507163" y="3760788"/>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5643563" y="3990975"/>
            <a:ext cx="12192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3" name="Rectangle 61"/>
          <p:cNvSpPr>
            <a:spLocks noChangeArrowheads="1"/>
          </p:cNvSpPr>
          <p:nvPr/>
        </p:nvSpPr>
        <p:spPr bwMode="auto">
          <a:xfrm>
            <a:off x="5927725" y="4289425"/>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4" name="Rectangle 62"/>
          <p:cNvSpPr>
            <a:spLocks noChangeArrowheads="1"/>
          </p:cNvSpPr>
          <p:nvPr/>
        </p:nvSpPr>
        <p:spPr bwMode="auto">
          <a:xfrm>
            <a:off x="6472238" y="4289425"/>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Rectangle 63"/>
          <p:cNvSpPr>
            <a:spLocks noChangeArrowheads="1"/>
          </p:cNvSpPr>
          <p:nvPr/>
        </p:nvSpPr>
        <p:spPr bwMode="auto">
          <a:xfrm>
            <a:off x="5927725" y="4481513"/>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6" name="Rectangle 64"/>
          <p:cNvSpPr>
            <a:spLocks noChangeArrowheads="1"/>
          </p:cNvSpPr>
          <p:nvPr/>
        </p:nvSpPr>
        <p:spPr bwMode="auto">
          <a:xfrm>
            <a:off x="6472238" y="448151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7" name="Rectangle 65"/>
          <p:cNvSpPr>
            <a:spLocks noChangeArrowheads="1"/>
          </p:cNvSpPr>
          <p:nvPr/>
        </p:nvSpPr>
        <p:spPr bwMode="auto">
          <a:xfrm>
            <a:off x="6373813" y="5334000"/>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66"/>
          <p:cNvSpPr>
            <a:spLocks noChangeArrowheads="1"/>
          </p:cNvSpPr>
          <p:nvPr/>
        </p:nvSpPr>
        <p:spPr bwMode="auto">
          <a:xfrm>
            <a:off x="6373813" y="5334000"/>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9" name="Rectangle 67"/>
          <p:cNvSpPr>
            <a:spLocks noChangeArrowheads="1"/>
          </p:cNvSpPr>
          <p:nvPr/>
        </p:nvSpPr>
        <p:spPr bwMode="auto">
          <a:xfrm>
            <a:off x="6373813" y="4986338"/>
            <a:ext cx="1604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68"/>
          <p:cNvSpPr>
            <a:spLocks noChangeArrowheads="1"/>
          </p:cNvSpPr>
          <p:nvPr/>
        </p:nvSpPr>
        <p:spPr bwMode="auto">
          <a:xfrm>
            <a:off x="6373813" y="4986338"/>
            <a:ext cx="1604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1" name="Rectangle 69"/>
          <p:cNvSpPr>
            <a:spLocks noChangeArrowheads="1"/>
          </p:cNvSpPr>
          <p:nvPr/>
        </p:nvSpPr>
        <p:spPr bwMode="auto">
          <a:xfrm>
            <a:off x="6419850" y="5056188"/>
            <a:ext cx="1522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MemoryStrategyImpl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2" name="Rectangle 70"/>
          <p:cNvSpPr>
            <a:spLocks noChangeArrowheads="1"/>
          </p:cNvSpPr>
          <p:nvPr/>
        </p:nvSpPr>
        <p:spPr bwMode="auto">
          <a:xfrm>
            <a:off x="7856538" y="5056188"/>
            <a:ext cx="1698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3" name="Rectangle 71"/>
          <p:cNvSpPr>
            <a:spLocks noChangeArrowheads="1"/>
          </p:cNvSpPr>
          <p:nvPr/>
        </p:nvSpPr>
        <p:spPr bwMode="auto">
          <a:xfrm>
            <a:off x="6896100" y="5353050"/>
            <a:ext cx="633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4" name="Rectangle 72"/>
          <p:cNvSpPr>
            <a:spLocks noChangeArrowheads="1"/>
          </p:cNvSpPr>
          <p:nvPr/>
        </p:nvSpPr>
        <p:spPr bwMode="auto">
          <a:xfrm>
            <a:off x="7440613" y="53530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5" name="Rectangle 73"/>
          <p:cNvSpPr>
            <a:spLocks noChangeArrowheads="1"/>
          </p:cNvSpPr>
          <p:nvPr/>
        </p:nvSpPr>
        <p:spPr bwMode="auto">
          <a:xfrm>
            <a:off x="6896100" y="5546725"/>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6" name="Rectangle 74"/>
          <p:cNvSpPr>
            <a:spLocks noChangeArrowheads="1"/>
          </p:cNvSpPr>
          <p:nvPr/>
        </p:nvSpPr>
        <p:spPr bwMode="auto">
          <a:xfrm>
            <a:off x="7440613" y="55467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7" name="Rectangle 75"/>
          <p:cNvSpPr>
            <a:spLocks noChangeArrowheads="1"/>
          </p:cNvSpPr>
          <p:nvPr/>
        </p:nvSpPr>
        <p:spPr bwMode="auto">
          <a:xfrm>
            <a:off x="4437063" y="5334000"/>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76"/>
          <p:cNvSpPr>
            <a:spLocks noChangeArrowheads="1"/>
          </p:cNvSpPr>
          <p:nvPr/>
        </p:nvSpPr>
        <p:spPr bwMode="auto">
          <a:xfrm>
            <a:off x="4437063" y="5334000"/>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9" name="Rectangle 77"/>
          <p:cNvSpPr>
            <a:spLocks noChangeArrowheads="1"/>
          </p:cNvSpPr>
          <p:nvPr/>
        </p:nvSpPr>
        <p:spPr bwMode="auto">
          <a:xfrm>
            <a:off x="4437063" y="4986338"/>
            <a:ext cx="1604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78"/>
          <p:cNvSpPr>
            <a:spLocks noChangeArrowheads="1"/>
          </p:cNvSpPr>
          <p:nvPr/>
        </p:nvSpPr>
        <p:spPr bwMode="auto">
          <a:xfrm>
            <a:off x="4437063" y="4986338"/>
            <a:ext cx="1604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Rectangle 79"/>
          <p:cNvSpPr>
            <a:spLocks noChangeArrowheads="1"/>
          </p:cNvSpPr>
          <p:nvPr/>
        </p:nvSpPr>
        <p:spPr bwMode="auto">
          <a:xfrm>
            <a:off x="4483100" y="5056188"/>
            <a:ext cx="1524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MemoryStrategyImpl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2" name="Rectangle 80"/>
          <p:cNvSpPr>
            <a:spLocks noChangeArrowheads="1"/>
          </p:cNvSpPr>
          <p:nvPr/>
        </p:nvSpPr>
        <p:spPr bwMode="auto">
          <a:xfrm>
            <a:off x="5921375" y="5056188"/>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3" name="Rectangle 81"/>
          <p:cNvSpPr>
            <a:spLocks noChangeArrowheads="1"/>
          </p:cNvSpPr>
          <p:nvPr/>
        </p:nvSpPr>
        <p:spPr bwMode="auto">
          <a:xfrm>
            <a:off x="4959350" y="5353050"/>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4" name="Rectangle 82"/>
          <p:cNvSpPr>
            <a:spLocks noChangeArrowheads="1"/>
          </p:cNvSpPr>
          <p:nvPr/>
        </p:nvSpPr>
        <p:spPr bwMode="auto">
          <a:xfrm>
            <a:off x="5503863" y="53530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5" name="Rectangle 83"/>
          <p:cNvSpPr>
            <a:spLocks noChangeArrowheads="1"/>
          </p:cNvSpPr>
          <p:nvPr/>
        </p:nvSpPr>
        <p:spPr bwMode="auto">
          <a:xfrm>
            <a:off x="4960938" y="5546725"/>
            <a:ext cx="633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6" name="Rectangle 84"/>
          <p:cNvSpPr>
            <a:spLocks noChangeArrowheads="1"/>
          </p:cNvSpPr>
          <p:nvPr/>
        </p:nvSpPr>
        <p:spPr bwMode="auto">
          <a:xfrm>
            <a:off x="5503863" y="55467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7" name="Rectangle 85"/>
          <p:cNvSpPr>
            <a:spLocks noChangeArrowheads="1"/>
          </p:cNvSpPr>
          <p:nvPr/>
        </p:nvSpPr>
        <p:spPr bwMode="auto">
          <a:xfrm>
            <a:off x="5405438" y="6200775"/>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Rectangle 86"/>
          <p:cNvSpPr>
            <a:spLocks noChangeArrowheads="1"/>
          </p:cNvSpPr>
          <p:nvPr/>
        </p:nvSpPr>
        <p:spPr bwMode="auto">
          <a:xfrm>
            <a:off x="5405438" y="6200775"/>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9" name="Rectangle 87"/>
          <p:cNvSpPr>
            <a:spLocks noChangeArrowheads="1"/>
          </p:cNvSpPr>
          <p:nvPr/>
        </p:nvSpPr>
        <p:spPr bwMode="auto">
          <a:xfrm>
            <a:off x="5405438" y="5854700"/>
            <a:ext cx="1604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Rectangle 88"/>
          <p:cNvSpPr>
            <a:spLocks noChangeArrowheads="1"/>
          </p:cNvSpPr>
          <p:nvPr/>
        </p:nvSpPr>
        <p:spPr bwMode="auto">
          <a:xfrm>
            <a:off x="5405438" y="5854700"/>
            <a:ext cx="1604962" cy="3460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1" name="Rectangle 89"/>
          <p:cNvSpPr>
            <a:spLocks noChangeArrowheads="1"/>
          </p:cNvSpPr>
          <p:nvPr/>
        </p:nvSpPr>
        <p:spPr bwMode="auto">
          <a:xfrm>
            <a:off x="5451475" y="5922963"/>
            <a:ext cx="1524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MemoryStrategyImpl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2" name="Rectangle 90"/>
          <p:cNvSpPr>
            <a:spLocks noChangeArrowheads="1"/>
          </p:cNvSpPr>
          <p:nvPr/>
        </p:nvSpPr>
        <p:spPr bwMode="auto">
          <a:xfrm>
            <a:off x="6888163" y="5922963"/>
            <a:ext cx="1698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2</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3" name="Rectangle 91"/>
          <p:cNvSpPr>
            <a:spLocks noChangeArrowheads="1"/>
          </p:cNvSpPr>
          <p:nvPr/>
        </p:nvSpPr>
        <p:spPr bwMode="auto">
          <a:xfrm>
            <a:off x="5927725" y="6219825"/>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4" name="Rectangle 92"/>
          <p:cNvSpPr>
            <a:spLocks noChangeArrowheads="1"/>
          </p:cNvSpPr>
          <p:nvPr/>
        </p:nvSpPr>
        <p:spPr bwMode="auto">
          <a:xfrm>
            <a:off x="6472238" y="62198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5" name="Rectangle 93"/>
          <p:cNvSpPr>
            <a:spLocks noChangeArrowheads="1"/>
          </p:cNvSpPr>
          <p:nvPr/>
        </p:nvSpPr>
        <p:spPr bwMode="auto">
          <a:xfrm>
            <a:off x="5927725" y="6416675"/>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6" name="Rectangle 94"/>
          <p:cNvSpPr>
            <a:spLocks noChangeArrowheads="1"/>
          </p:cNvSpPr>
          <p:nvPr/>
        </p:nvSpPr>
        <p:spPr bwMode="auto">
          <a:xfrm>
            <a:off x="6472238" y="6416675"/>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7" name="Line 95"/>
          <p:cNvSpPr>
            <a:spLocks noChangeShapeType="1"/>
          </p:cNvSpPr>
          <p:nvPr/>
        </p:nvSpPr>
        <p:spPr bwMode="auto">
          <a:xfrm flipV="1">
            <a:off x="6207125" y="4789488"/>
            <a:ext cx="0" cy="1065212"/>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5240338" y="4789488"/>
            <a:ext cx="966787" cy="196850"/>
          </a:xfrm>
          <a:custGeom>
            <a:avLst/>
            <a:gdLst>
              <a:gd name="T0" fmla="*/ 0 w 609"/>
              <a:gd name="T1" fmla="*/ 124 h 124"/>
              <a:gd name="T2" fmla="*/ 0 w 609"/>
              <a:gd name="T3" fmla="*/ 22 h 124"/>
              <a:gd name="T4" fmla="*/ 609 w 609"/>
              <a:gd name="T5" fmla="*/ 22 h 124"/>
              <a:gd name="T6" fmla="*/ 609 w 609"/>
              <a:gd name="T7" fmla="*/ 0 h 124"/>
            </a:gdLst>
            <a:ahLst/>
            <a:cxnLst>
              <a:cxn ang="0">
                <a:pos x="T0" y="T1"/>
              </a:cxn>
              <a:cxn ang="0">
                <a:pos x="T2" y="T3"/>
              </a:cxn>
              <a:cxn ang="0">
                <a:pos x="T4" y="T5"/>
              </a:cxn>
              <a:cxn ang="0">
                <a:pos x="T6" y="T7"/>
              </a:cxn>
            </a:cxnLst>
            <a:rect l="0" t="0" r="r" b="b"/>
            <a:pathLst>
              <a:path w="609" h="124">
                <a:moveTo>
                  <a:pt x="0" y="124"/>
                </a:moveTo>
                <a:lnTo>
                  <a:pt x="0" y="22"/>
                </a:lnTo>
                <a:lnTo>
                  <a:pt x="609" y="22"/>
                </a:lnTo>
                <a:lnTo>
                  <a:pt x="609"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6207125" y="4789488"/>
            <a:ext cx="968375" cy="196850"/>
          </a:xfrm>
          <a:custGeom>
            <a:avLst/>
            <a:gdLst>
              <a:gd name="T0" fmla="*/ 610 w 610"/>
              <a:gd name="T1" fmla="*/ 124 h 124"/>
              <a:gd name="T2" fmla="*/ 610 w 610"/>
              <a:gd name="T3" fmla="*/ 22 h 124"/>
              <a:gd name="T4" fmla="*/ 0 w 610"/>
              <a:gd name="T5" fmla="*/ 22 h 124"/>
              <a:gd name="T6" fmla="*/ 0 w 610"/>
              <a:gd name="T7" fmla="*/ 0 h 124"/>
            </a:gdLst>
            <a:ahLst/>
            <a:cxnLst>
              <a:cxn ang="0">
                <a:pos x="T0" y="T1"/>
              </a:cxn>
              <a:cxn ang="0">
                <a:pos x="T2" y="T3"/>
              </a:cxn>
              <a:cxn ang="0">
                <a:pos x="T4" y="T5"/>
              </a:cxn>
              <a:cxn ang="0">
                <a:pos x="T6" y="T7"/>
              </a:cxn>
            </a:cxnLst>
            <a:rect l="0" t="0" r="r" b="b"/>
            <a:pathLst>
              <a:path w="610" h="124">
                <a:moveTo>
                  <a:pt x="610" y="124"/>
                </a:moveTo>
                <a:lnTo>
                  <a:pt x="610" y="22"/>
                </a:lnTo>
                <a:lnTo>
                  <a:pt x="0" y="22"/>
                </a:lnTo>
                <a:lnTo>
                  <a:pt x="0"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3" name="Rectangle 101"/>
          <p:cNvSpPr>
            <a:spLocks noChangeArrowheads="1"/>
          </p:cNvSpPr>
          <p:nvPr/>
        </p:nvSpPr>
        <p:spPr bwMode="auto">
          <a:xfrm>
            <a:off x="3673475" y="6419850"/>
            <a:ext cx="1120775"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Rectangle 102"/>
          <p:cNvSpPr>
            <a:spLocks noChangeArrowheads="1"/>
          </p:cNvSpPr>
          <p:nvPr/>
        </p:nvSpPr>
        <p:spPr bwMode="auto">
          <a:xfrm>
            <a:off x="3673475" y="6419850"/>
            <a:ext cx="1120775"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5" name="Rectangle 103"/>
          <p:cNvSpPr>
            <a:spLocks noChangeArrowheads="1"/>
          </p:cNvSpPr>
          <p:nvPr/>
        </p:nvSpPr>
        <p:spPr bwMode="auto">
          <a:xfrm>
            <a:off x="3673475" y="5883275"/>
            <a:ext cx="11207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6" name="Rectangle 104"/>
          <p:cNvSpPr>
            <a:spLocks noChangeArrowheads="1"/>
          </p:cNvSpPr>
          <p:nvPr/>
        </p:nvSpPr>
        <p:spPr bwMode="auto">
          <a:xfrm>
            <a:off x="3673475" y="5883275"/>
            <a:ext cx="11207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7" name="Rectangle 105"/>
          <p:cNvSpPr>
            <a:spLocks noChangeArrowheads="1"/>
          </p:cNvSpPr>
          <p:nvPr/>
        </p:nvSpPr>
        <p:spPr bwMode="auto">
          <a:xfrm>
            <a:off x="3778250" y="5911850"/>
            <a:ext cx="2508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&lt;&lt;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8" name="Rectangle 106"/>
          <p:cNvSpPr>
            <a:spLocks noChangeArrowheads="1"/>
          </p:cNvSpPr>
          <p:nvPr/>
        </p:nvSpPr>
        <p:spPr bwMode="auto">
          <a:xfrm>
            <a:off x="3940175" y="5911850"/>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Interface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9" name="Rectangle 107"/>
          <p:cNvSpPr>
            <a:spLocks noChangeArrowheads="1"/>
          </p:cNvSpPr>
          <p:nvPr/>
        </p:nvSpPr>
        <p:spPr bwMode="auto">
          <a:xfrm>
            <a:off x="4532313" y="5911850"/>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0" name="Rectangle 108"/>
          <p:cNvSpPr>
            <a:spLocks noChangeArrowheads="1"/>
          </p:cNvSpPr>
          <p:nvPr/>
        </p:nvSpPr>
        <p:spPr bwMode="auto">
          <a:xfrm>
            <a:off x="3735388" y="6142038"/>
            <a:ext cx="10858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Latencytrategy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1" name="Rectangle 109"/>
          <p:cNvSpPr>
            <a:spLocks noChangeArrowheads="1"/>
          </p:cNvSpPr>
          <p:nvPr/>
        </p:nvSpPr>
        <p:spPr bwMode="auto">
          <a:xfrm>
            <a:off x="3867150" y="6438900"/>
            <a:ext cx="808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2" name="Rectangle 110"/>
          <p:cNvSpPr>
            <a:spLocks noChangeArrowheads="1"/>
          </p:cNvSpPr>
          <p:nvPr/>
        </p:nvSpPr>
        <p:spPr bwMode="auto">
          <a:xfrm>
            <a:off x="4584700" y="643890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3" name="Rectangle 111"/>
          <p:cNvSpPr>
            <a:spLocks noChangeArrowheads="1"/>
          </p:cNvSpPr>
          <p:nvPr/>
        </p:nvSpPr>
        <p:spPr bwMode="auto">
          <a:xfrm>
            <a:off x="3405188" y="1498600"/>
            <a:ext cx="1655762" cy="1825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4" name="Rectangle 112"/>
          <p:cNvSpPr>
            <a:spLocks noChangeArrowheads="1"/>
          </p:cNvSpPr>
          <p:nvPr/>
        </p:nvSpPr>
        <p:spPr bwMode="auto">
          <a:xfrm>
            <a:off x="3405188" y="1498600"/>
            <a:ext cx="1655762" cy="1825625"/>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5" name="Rectangle 113"/>
          <p:cNvSpPr>
            <a:spLocks noChangeArrowheads="1"/>
          </p:cNvSpPr>
          <p:nvPr/>
        </p:nvSpPr>
        <p:spPr bwMode="auto">
          <a:xfrm>
            <a:off x="3405188" y="1150938"/>
            <a:ext cx="16557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6" name="Rectangle 114"/>
          <p:cNvSpPr>
            <a:spLocks noChangeArrowheads="1"/>
          </p:cNvSpPr>
          <p:nvPr/>
        </p:nvSpPr>
        <p:spPr bwMode="auto">
          <a:xfrm>
            <a:off x="3405188" y="1150938"/>
            <a:ext cx="1655762" cy="3476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Rectangle 115"/>
          <p:cNvSpPr>
            <a:spLocks noChangeArrowheads="1"/>
          </p:cNvSpPr>
          <p:nvPr/>
        </p:nvSpPr>
        <p:spPr bwMode="auto">
          <a:xfrm>
            <a:off x="3959225" y="1223963"/>
            <a:ext cx="6397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FF0000"/>
                </a:solidFill>
                <a:effectLst/>
                <a:latin typeface="Calibri" panose="020F0502020204030204" charset="0"/>
              </a:rPr>
              <a:t>Monitor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8" name="Rectangle 116"/>
          <p:cNvSpPr>
            <a:spLocks noChangeArrowheads="1"/>
          </p:cNvSpPr>
          <p:nvPr/>
        </p:nvSpPr>
        <p:spPr bwMode="auto">
          <a:xfrm>
            <a:off x="3962400" y="1517650"/>
            <a:ext cx="612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9" name="Rectangle 117"/>
          <p:cNvSpPr>
            <a:spLocks noChangeArrowheads="1"/>
          </p:cNvSpPr>
          <p:nvPr/>
        </p:nvSpPr>
        <p:spPr bwMode="auto">
          <a:xfrm>
            <a:off x="4489450" y="15176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0" name="Rectangle 118"/>
          <p:cNvSpPr>
            <a:spLocks noChangeArrowheads="1"/>
          </p:cNvSpPr>
          <p:nvPr/>
        </p:nvSpPr>
        <p:spPr bwMode="auto">
          <a:xfrm>
            <a:off x="3671888" y="1714500"/>
            <a:ext cx="11938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1" name="Rectangle 119"/>
          <p:cNvSpPr>
            <a:spLocks noChangeArrowheads="1"/>
          </p:cNvSpPr>
          <p:nvPr/>
        </p:nvSpPr>
        <p:spPr bwMode="auto">
          <a:xfrm>
            <a:off x="4778375" y="1714500"/>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2" name="Rectangle 120"/>
          <p:cNvSpPr>
            <a:spLocks noChangeArrowheads="1"/>
          </p:cNvSpPr>
          <p:nvPr/>
        </p:nvSpPr>
        <p:spPr bwMode="auto">
          <a:xfrm>
            <a:off x="3671888" y="1906588"/>
            <a:ext cx="11938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3" name="Rectangle 121"/>
          <p:cNvSpPr>
            <a:spLocks noChangeArrowheads="1"/>
          </p:cNvSpPr>
          <p:nvPr/>
        </p:nvSpPr>
        <p:spPr bwMode="auto">
          <a:xfrm>
            <a:off x="4778375" y="1906588"/>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4" name="Rectangle 122"/>
          <p:cNvSpPr>
            <a:spLocks noChangeArrowheads="1"/>
          </p:cNvSpPr>
          <p:nvPr/>
        </p:nvSpPr>
        <p:spPr bwMode="auto">
          <a:xfrm>
            <a:off x="3581400" y="2100263"/>
            <a:ext cx="1374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getNetworkLatency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5" name="Rectangle 123"/>
          <p:cNvSpPr>
            <a:spLocks noChangeArrowheads="1"/>
          </p:cNvSpPr>
          <p:nvPr/>
        </p:nvSpPr>
        <p:spPr bwMode="auto">
          <a:xfrm>
            <a:off x="4868863" y="210026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6" name="Rectangle 124"/>
          <p:cNvSpPr>
            <a:spLocks noChangeArrowheads="1"/>
          </p:cNvSpPr>
          <p:nvPr/>
        </p:nvSpPr>
        <p:spPr bwMode="auto">
          <a:xfrm>
            <a:off x="4051300" y="2295525"/>
            <a:ext cx="4381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show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7" name="Rectangle 125"/>
          <p:cNvSpPr>
            <a:spLocks noChangeArrowheads="1"/>
          </p:cNvSpPr>
          <p:nvPr/>
        </p:nvSpPr>
        <p:spPr bwMode="auto">
          <a:xfrm>
            <a:off x="4400550" y="22955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8" name="Freeform 126"/>
          <p:cNvSpPr>
            <a:spLocks noEditPoints="1"/>
          </p:cNvSpPr>
          <p:nvPr/>
        </p:nvSpPr>
        <p:spPr bwMode="auto">
          <a:xfrm>
            <a:off x="3430588" y="2586189"/>
            <a:ext cx="1604962" cy="7937"/>
          </a:xfrm>
          <a:custGeom>
            <a:avLst/>
            <a:gdLst>
              <a:gd name="T0" fmla="*/ 21 w 1011"/>
              <a:gd name="T1" fmla="*/ 0 h 5"/>
              <a:gd name="T2" fmla="*/ 26 w 1011"/>
              <a:gd name="T3" fmla="*/ 5 h 5"/>
              <a:gd name="T4" fmla="*/ 51 w 1011"/>
              <a:gd name="T5" fmla="*/ 0 h 5"/>
              <a:gd name="T6" fmla="*/ 72 w 1011"/>
              <a:gd name="T7" fmla="*/ 5 h 5"/>
              <a:gd name="T8" fmla="*/ 77 w 1011"/>
              <a:gd name="T9" fmla="*/ 0 h 5"/>
              <a:gd name="T10" fmla="*/ 111 w 1011"/>
              <a:gd name="T11" fmla="*/ 0 h 5"/>
              <a:gd name="T12" fmla="*/ 115 w 1011"/>
              <a:gd name="T13" fmla="*/ 5 h 5"/>
              <a:gd name="T14" fmla="*/ 140 w 1011"/>
              <a:gd name="T15" fmla="*/ 0 h 5"/>
              <a:gd name="T16" fmla="*/ 162 w 1011"/>
              <a:gd name="T17" fmla="*/ 5 h 5"/>
              <a:gd name="T18" fmla="*/ 166 w 1011"/>
              <a:gd name="T19" fmla="*/ 0 h 5"/>
              <a:gd name="T20" fmla="*/ 200 w 1011"/>
              <a:gd name="T21" fmla="*/ 0 h 5"/>
              <a:gd name="T22" fmla="*/ 204 w 1011"/>
              <a:gd name="T23" fmla="*/ 5 h 5"/>
              <a:gd name="T24" fmla="*/ 230 w 1011"/>
              <a:gd name="T25" fmla="*/ 0 h 5"/>
              <a:gd name="T26" fmla="*/ 251 w 1011"/>
              <a:gd name="T27" fmla="*/ 5 h 5"/>
              <a:gd name="T28" fmla="*/ 255 w 1011"/>
              <a:gd name="T29" fmla="*/ 0 h 5"/>
              <a:gd name="T30" fmla="*/ 289 w 1011"/>
              <a:gd name="T31" fmla="*/ 0 h 5"/>
              <a:gd name="T32" fmla="*/ 293 w 1011"/>
              <a:gd name="T33" fmla="*/ 5 h 5"/>
              <a:gd name="T34" fmla="*/ 319 w 1011"/>
              <a:gd name="T35" fmla="*/ 0 h 5"/>
              <a:gd name="T36" fmla="*/ 340 w 1011"/>
              <a:gd name="T37" fmla="*/ 5 h 5"/>
              <a:gd name="T38" fmla="*/ 344 w 1011"/>
              <a:gd name="T39" fmla="*/ 0 h 5"/>
              <a:gd name="T40" fmla="*/ 378 w 1011"/>
              <a:gd name="T41" fmla="*/ 0 h 5"/>
              <a:gd name="T42" fmla="*/ 383 w 1011"/>
              <a:gd name="T43" fmla="*/ 5 h 5"/>
              <a:gd name="T44" fmla="*/ 408 w 1011"/>
              <a:gd name="T45" fmla="*/ 0 h 5"/>
              <a:gd name="T46" fmla="*/ 429 w 1011"/>
              <a:gd name="T47" fmla="*/ 5 h 5"/>
              <a:gd name="T48" fmla="*/ 434 w 1011"/>
              <a:gd name="T49" fmla="*/ 0 h 5"/>
              <a:gd name="T50" fmla="*/ 468 w 1011"/>
              <a:gd name="T51" fmla="*/ 0 h 5"/>
              <a:gd name="T52" fmla="*/ 472 w 1011"/>
              <a:gd name="T53" fmla="*/ 5 h 5"/>
              <a:gd name="T54" fmla="*/ 498 w 1011"/>
              <a:gd name="T55" fmla="*/ 0 h 5"/>
              <a:gd name="T56" fmla="*/ 519 w 1011"/>
              <a:gd name="T57" fmla="*/ 5 h 5"/>
              <a:gd name="T58" fmla="*/ 523 w 1011"/>
              <a:gd name="T59" fmla="*/ 0 h 5"/>
              <a:gd name="T60" fmla="*/ 557 w 1011"/>
              <a:gd name="T61" fmla="*/ 0 h 5"/>
              <a:gd name="T62" fmla="*/ 561 w 1011"/>
              <a:gd name="T63" fmla="*/ 5 h 5"/>
              <a:gd name="T64" fmla="*/ 587 w 1011"/>
              <a:gd name="T65" fmla="*/ 0 h 5"/>
              <a:gd name="T66" fmla="*/ 608 w 1011"/>
              <a:gd name="T67" fmla="*/ 5 h 5"/>
              <a:gd name="T68" fmla="*/ 612 w 1011"/>
              <a:gd name="T69" fmla="*/ 0 h 5"/>
              <a:gd name="T70" fmla="*/ 646 w 1011"/>
              <a:gd name="T71" fmla="*/ 0 h 5"/>
              <a:gd name="T72" fmla="*/ 650 w 1011"/>
              <a:gd name="T73" fmla="*/ 5 h 5"/>
              <a:gd name="T74" fmla="*/ 676 w 1011"/>
              <a:gd name="T75" fmla="*/ 0 h 5"/>
              <a:gd name="T76" fmla="*/ 697 w 1011"/>
              <a:gd name="T77" fmla="*/ 5 h 5"/>
              <a:gd name="T78" fmla="*/ 701 w 1011"/>
              <a:gd name="T79" fmla="*/ 0 h 5"/>
              <a:gd name="T80" fmla="*/ 735 w 1011"/>
              <a:gd name="T81" fmla="*/ 0 h 5"/>
              <a:gd name="T82" fmla="*/ 740 w 1011"/>
              <a:gd name="T83" fmla="*/ 5 h 5"/>
              <a:gd name="T84" fmla="*/ 765 w 1011"/>
              <a:gd name="T85" fmla="*/ 0 h 5"/>
              <a:gd name="T86" fmla="*/ 787 w 1011"/>
              <a:gd name="T87" fmla="*/ 5 h 5"/>
              <a:gd name="T88" fmla="*/ 791 w 1011"/>
              <a:gd name="T89" fmla="*/ 0 h 5"/>
              <a:gd name="T90" fmla="*/ 825 w 1011"/>
              <a:gd name="T91" fmla="*/ 0 h 5"/>
              <a:gd name="T92" fmla="*/ 829 w 1011"/>
              <a:gd name="T93" fmla="*/ 5 h 5"/>
              <a:gd name="T94" fmla="*/ 854 w 1011"/>
              <a:gd name="T95" fmla="*/ 0 h 5"/>
              <a:gd name="T96" fmla="*/ 876 w 1011"/>
              <a:gd name="T97" fmla="*/ 5 h 5"/>
              <a:gd name="T98" fmla="*/ 880 w 1011"/>
              <a:gd name="T99" fmla="*/ 0 h 5"/>
              <a:gd name="T100" fmla="*/ 914 w 1011"/>
              <a:gd name="T101" fmla="*/ 0 h 5"/>
              <a:gd name="T102" fmla="*/ 918 w 1011"/>
              <a:gd name="T103" fmla="*/ 5 h 5"/>
              <a:gd name="T104" fmla="*/ 944 w 1011"/>
              <a:gd name="T105" fmla="*/ 0 h 5"/>
              <a:gd name="T106" fmla="*/ 965 w 1011"/>
              <a:gd name="T107" fmla="*/ 5 h 5"/>
              <a:gd name="T108" fmla="*/ 969 w 1011"/>
              <a:gd name="T109" fmla="*/ 0 h 5"/>
              <a:gd name="T110" fmla="*/ 1003 w 1011"/>
              <a:gd name="T111" fmla="*/ 0 h 5"/>
              <a:gd name="T112" fmla="*/ 1007 w 1011"/>
              <a:gd name="T11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11" h="5">
                <a:moveTo>
                  <a:pt x="0" y="0"/>
                </a:moveTo>
                <a:lnTo>
                  <a:pt x="9" y="0"/>
                </a:lnTo>
                <a:lnTo>
                  <a:pt x="9" y="5"/>
                </a:lnTo>
                <a:lnTo>
                  <a:pt x="0" y="5"/>
                </a:lnTo>
                <a:lnTo>
                  <a:pt x="0" y="0"/>
                </a:lnTo>
                <a:close/>
                <a:moveTo>
                  <a:pt x="13" y="0"/>
                </a:moveTo>
                <a:lnTo>
                  <a:pt x="21" y="0"/>
                </a:lnTo>
                <a:lnTo>
                  <a:pt x="21" y="5"/>
                </a:lnTo>
                <a:lnTo>
                  <a:pt x="13" y="5"/>
                </a:lnTo>
                <a:lnTo>
                  <a:pt x="13" y="0"/>
                </a:lnTo>
                <a:close/>
                <a:moveTo>
                  <a:pt x="26" y="0"/>
                </a:moveTo>
                <a:lnTo>
                  <a:pt x="34" y="0"/>
                </a:lnTo>
                <a:lnTo>
                  <a:pt x="34" y="5"/>
                </a:lnTo>
                <a:lnTo>
                  <a:pt x="26" y="5"/>
                </a:lnTo>
                <a:lnTo>
                  <a:pt x="26" y="0"/>
                </a:lnTo>
                <a:close/>
                <a:moveTo>
                  <a:pt x="38" y="0"/>
                </a:moveTo>
                <a:lnTo>
                  <a:pt x="47" y="0"/>
                </a:lnTo>
                <a:lnTo>
                  <a:pt x="47" y="5"/>
                </a:lnTo>
                <a:lnTo>
                  <a:pt x="38" y="5"/>
                </a:lnTo>
                <a:lnTo>
                  <a:pt x="38" y="0"/>
                </a:lnTo>
                <a:close/>
                <a:moveTo>
                  <a:pt x="51" y="0"/>
                </a:moveTo>
                <a:lnTo>
                  <a:pt x="60" y="0"/>
                </a:lnTo>
                <a:lnTo>
                  <a:pt x="60" y="5"/>
                </a:lnTo>
                <a:lnTo>
                  <a:pt x="51" y="5"/>
                </a:lnTo>
                <a:lnTo>
                  <a:pt x="51" y="0"/>
                </a:lnTo>
                <a:close/>
                <a:moveTo>
                  <a:pt x="64" y="0"/>
                </a:moveTo>
                <a:lnTo>
                  <a:pt x="72" y="0"/>
                </a:lnTo>
                <a:lnTo>
                  <a:pt x="72" y="5"/>
                </a:lnTo>
                <a:lnTo>
                  <a:pt x="64" y="5"/>
                </a:lnTo>
                <a:lnTo>
                  <a:pt x="64" y="0"/>
                </a:lnTo>
                <a:close/>
                <a:moveTo>
                  <a:pt x="77" y="0"/>
                </a:moveTo>
                <a:lnTo>
                  <a:pt x="85" y="0"/>
                </a:lnTo>
                <a:lnTo>
                  <a:pt x="85" y="5"/>
                </a:lnTo>
                <a:lnTo>
                  <a:pt x="77" y="5"/>
                </a:lnTo>
                <a:lnTo>
                  <a:pt x="77" y="0"/>
                </a:lnTo>
                <a:close/>
                <a:moveTo>
                  <a:pt x="89" y="0"/>
                </a:moveTo>
                <a:lnTo>
                  <a:pt x="98" y="0"/>
                </a:lnTo>
                <a:lnTo>
                  <a:pt x="98" y="5"/>
                </a:lnTo>
                <a:lnTo>
                  <a:pt x="89" y="5"/>
                </a:lnTo>
                <a:lnTo>
                  <a:pt x="89" y="0"/>
                </a:lnTo>
                <a:close/>
                <a:moveTo>
                  <a:pt x="102" y="0"/>
                </a:moveTo>
                <a:lnTo>
                  <a:pt x="111" y="0"/>
                </a:lnTo>
                <a:lnTo>
                  <a:pt x="111" y="5"/>
                </a:lnTo>
                <a:lnTo>
                  <a:pt x="102" y="5"/>
                </a:lnTo>
                <a:lnTo>
                  <a:pt x="102" y="0"/>
                </a:lnTo>
                <a:close/>
                <a:moveTo>
                  <a:pt x="115" y="0"/>
                </a:moveTo>
                <a:lnTo>
                  <a:pt x="123" y="0"/>
                </a:lnTo>
                <a:lnTo>
                  <a:pt x="123" y="5"/>
                </a:lnTo>
                <a:lnTo>
                  <a:pt x="115" y="5"/>
                </a:lnTo>
                <a:lnTo>
                  <a:pt x="115" y="0"/>
                </a:lnTo>
                <a:close/>
                <a:moveTo>
                  <a:pt x="128" y="0"/>
                </a:moveTo>
                <a:lnTo>
                  <a:pt x="136" y="0"/>
                </a:lnTo>
                <a:lnTo>
                  <a:pt x="136" y="5"/>
                </a:lnTo>
                <a:lnTo>
                  <a:pt x="128" y="5"/>
                </a:lnTo>
                <a:lnTo>
                  <a:pt x="128" y="0"/>
                </a:lnTo>
                <a:close/>
                <a:moveTo>
                  <a:pt x="140" y="0"/>
                </a:moveTo>
                <a:lnTo>
                  <a:pt x="149" y="0"/>
                </a:lnTo>
                <a:lnTo>
                  <a:pt x="149" y="5"/>
                </a:lnTo>
                <a:lnTo>
                  <a:pt x="140" y="5"/>
                </a:lnTo>
                <a:lnTo>
                  <a:pt x="140" y="0"/>
                </a:lnTo>
                <a:close/>
                <a:moveTo>
                  <a:pt x="153" y="0"/>
                </a:moveTo>
                <a:lnTo>
                  <a:pt x="162" y="0"/>
                </a:lnTo>
                <a:lnTo>
                  <a:pt x="162" y="5"/>
                </a:lnTo>
                <a:lnTo>
                  <a:pt x="153" y="5"/>
                </a:lnTo>
                <a:lnTo>
                  <a:pt x="153" y="0"/>
                </a:lnTo>
                <a:close/>
                <a:moveTo>
                  <a:pt x="166" y="0"/>
                </a:moveTo>
                <a:lnTo>
                  <a:pt x="174" y="0"/>
                </a:lnTo>
                <a:lnTo>
                  <a:pt x="174" y="5"/>
                </a:lnTo>
                <a:lnTo>
                  <a:pt x="166" y="5"/>
                </a:lnTo>
                <a:lnTo>
                  <a:pt x="166" y="0"/>
                </a:lnTo>
                <a:close/>
                <a:moveTo>
                  <a:pt x="179" y="0"/>
                </a:moveTo>
                <a:lnTo>
                  <a:pt x="187" y="0"/>
                </a:lnTo>
                <a:lnTo>
                  <a:pt x="187" y="5"/>
                </a:lnTo>
                <a:lnTo>
                  <a:pt x="179" y="5"/>
                </a:lnTo>
                <a:lnTo>
                  <a:pt x="179" y="0"/>
                </a:lnTo>
                <a:close/>
                <a:moveTo>
                  <a:pt x="191" y="0"/>
                </a:moveTo>
                <a:lnTo>
                  <a:pt x="200" y="0"/>
                </a:lnTo>
                <a:lnTo>
                  <a:pt x="200" y="5"/>
                </a:lnTo>
                <a:lnTo>
                  <a:pt x="191" y="5"/>
                </a:lnTo>
                <a:lnTo>
                  <a:pt x="191" y="0"/>
                </a:lnTo>
                <a:close/>
                <a:moveTo>
                  <a:pt x="204" y="0"/>
                </a:moveTo>
                <a:lnTo>
                  <a:pt x="212" y="0"/>
                </a:lnTo>
                <a:lnTo>
                  <a:pt x="212" y="5"/>
                </a:lnTo>
                <a:lnTo>
                  <a:pt x="204" y="5"/>
                </a:lnTo>
                <a:lnTo>
                  <a:pt x="204" y="0"/>
                </a:lnTo>
                <a:close/>
                <a:moveTo>
                  <a:pt x="217" y="0"/>
                </a:moveTo>
                <a:lnTo>
                  <a:pt x="225" y="0"/>
                </a:lnTo>
                <a:lnTo>
                  <a:pt x="225" y="5"/>
                </a:lnTo>
                <a:lnTo>
                  <a:pt x="217" y="5"/>
                </a:lnTo>
                <a:lnTo>
                  <a:pt x="217" y="0"/>
                </a:lnTo>
                <a:close/>
                <a:moveTo>
                  <a:pt x="230" y="0"/>
                </a:moveTo>
                <a:lnTo>
                  <a:pt x="238" y="0"/>
                </a:lnTo>
                <a:lnTo>
                  <a:pt x="238" y="5"/>
                </a:lnTo>
                <a:lnTo>
                  <a:pt x="230" y="5"/>
                </a:lnTo>
                <a:lnTo>
                  <a:pt x="230" y="0"/>
                </a:lnTo>
                <a:close/>
                <a:moveTo>
                  <a:pt x="242" y="0"/>
                </a:moveTo>
                <a:lnTo>
                  <a:pt x="251" y="0"/>
                </a:lnTo>
                <a:lnTo>
                  <a:pt x="251" y="5"/>
                </a:lnTo>
                <a:lnTo>
                  <a:pt x="242" y="5"/>
                </a:lnTo>
                <a:lnTo>
                  <a:pt x="242" y="0"/>
                </a:lnTo>
                <a:close/>
                <a:moveTo>
                  <a:pt x="255" y="0"/>
                </a:moveTo>
                <a:lnTo>
                  <a:pt x="264" y="0"/>
                </a:lnTo>
                <a:lnTo>
                  <a:pt x="264" y="5"/>
                </a:lnTo>
                <a:lnTo>
                  <a:pt x="255" y="5"/>
                </a:lnTo>
                <a:lnTo>
                  <a:pt x="255" y="0"/>
                </a:lnTo>
                <a:close/>
                <a:moveTo>
                  <a:pt x="268" y="0"/>
                </a:moveTo>
                <a:lnTo>
                  <a:pt x="276" y="0"/>
                </a:lnTo>
                <a:lnTo>
                  <a:pt x="276" y="5"/>
                </a:lnTo>
                <a:lnTo>
                  <a:pt x="268" y="5"/>
                </a:lnTo>
                <a:lnTo>
                  <a:pt x="268" y="0"/>
                </a:lnTo>
                <a:close/>
                <a:moveTo>
                  <a:pt x="281" y="0"/>
                </a:moveTo>
                <a:lnTo>
                  <a:pt x="289" y="0"/>
                </a:lnTo>
                <a:lnTo>
                  <a:pt x="289" y="5"/>
                </a:lnTo>
                <a:lnTo>
                  <a:pt x="281" y="5"/>
                </a:lnTo>
                <a:lnTo>
                  <a:pt x="281" y="0"/>
                </a:lnTo>
                <a:close/>
                <a:moveTo>
                  <a:pt x="293" y="0"/>
                </a:moveTo>
                <a:lnTo>
                  <a:pt x="302" y="0"/>
                </a:lnTo>
                <a:lnTo>
                  <a:pt x="302" y="5"/>
                </a:lnTo>
                <a:lnTo>
                  <a:pt x="293" y="5"/>
                </a:lnTo>
                <a:lnTo>
                  <a:pt x="293" y="0"/>
                </a:lnTo>
                <a:close/>
                <a:moveTo>
                  <a:pt x="306" y="0"/>
                </a:moveTo>
                <a:lnTo>
                  <a:pt x="315" y="0"/>
                </a:lnTo>
                <a:lnTo>
                  <a:pt x="315" y="5"/>
                </a:lnTo>
                <a:lnTo>
                  <a:pt x="306" y="5"/>
                </a:lnTo>
                <a:lnTo>
                  <a:pt x="306" y="0"/>
                </a:lnTo>
                <a:close/>
                <a:moveTo>
                  <a:pt x="319" y="0"/>
                </a:moveTo>
                <a:lnTo>
                  <a:pt x="327" y="0"/>
                </a:lnTo>
                <a:lnTo>
                  <a:pt x="327" y="5"/>
                </a:lnTo>
                <a:lnTo>
                  <a:pt x="319" y="5"/>
                </a:lnTo>
                <a:lnTo>
                  <a:pt x="319" y="0"/>
                </a:lnTo>
                <a:close/>
                <a:moveTo>
                  <a:pt x="332" y="0"/>
                </a:moveTo>
                <a:lnTo>
                  <a:pt x="340" y="0"/>
                </a:lnTo>
                <a:lnTo>
                  <a:pt x="340" y="5"/>
                </a:lnTo>
                <a:lnTo>
                  <a:pt x="332" y="5"/>
                </a:lnTo>
                <a:lnTo>
                  <a:pt x="332" y="0"/>
                </a:lnTo>
                <a:close/>
                <a:moveTo>
                  <a:pt x="344" y="0"/>
                </a:moveTo>
                <a:lnTo>
                  <a:pt x="353" y="0"/>
                </a:lnTo>
                <a:lnTo>
                  <a:pt x="353" y="5"/>
                </a:lnTo>
                <a:lnTo>
                  <a:pt x="344" y="5"/>
                </a:lnTo>
                <a:lnTo>
                  <a:pt x="344" y="0"/>
                </a:lnTo>
                <a:close/>
                <a:moveTo>
                  <a:pt x="357" y="0"/>
                </a:moveTo>
                <a:lnTo>
                  <a:pt x="366" y="0"/>
                </a:lnTo>
                <a:lnTo>
                  <a:pt x="366" y="5"/>
                </a:lnTo>
                <a:lnTo>
                  <a:pt x="357" y="5"/>
                </a:lnTo>
                <a:lnTo>
                  <a:pt x="357" y="0"/>
                </a:lnTo>
                <a:close/>
                <a:moveTo>
                  <a:pt x="370" y="0"/>
                </a:moveTo>
                <a:lnTo>
                  <a:pt x="378" y="0"/>
                </a:lnTo>
                <a:lnTo>
                  <a:pt x="378" y="5"/>
                </a:lnTo>
                <a:lnTo>
                  <a:pt x="370" y="5"/>
                </a:lnTo>
                <a:lnTo>
                  <a:pt x="370" y="0"/>
                </a:lnTo>
                <a:close/>
                <a:moveTo>
                  <a:pt x="383" y="0"/>
                </a:moveTo>
                <a:lnTo>
                  <a:pt x="391" y="0"/>
                </a:lnTo>
                <a:lnTo>
                  <a:pt x="391" y="5"/>
                </a:lnTo>
                <a:lnTo>
                  <a:pt x="383" y="5"/>
                </a:lnTo>
                <a:lnTo>
                  <a:pt x="383" y="0"/>
                </a:lnTo>
                <a:close/>
                <a:moveTo>
                  <a:pt x="395" y="0"/>
                </a:moveTo>
                <a:lnTo>
                  <a:pt x="404" y="0"/>
                </a:lnTo>
                <a:lnTo>
                  <a:pt x="404" y="5"/>
                </a:lnTo>
                <a:lnTo>
                  <a:pt x="395" y="5"/>
                </a:lnTo>
                <a:lnTo>
                  <a:pt x="395" y="0"/>
                </a:lnTo>
                <a:close/>
                <a:moveTo>
                  <a:pt x="408" y="0"/>
                </a:moveTo>
                <a:lnTo>
                  <a:pt x="417" y="0"/>
                </a:lnTo>
                <a:lnTo>
                  <a:pt x="417" y="5"/>
                </a:lnTo>
                <a:lnTo>
                  <a:pt x="408" y="5"/>
                </a:lnTo>
                <a:lnTo>
                  <a:pt x="408" y="0"/>
                </a:lnTo>
                <a:close/>
                <a:moveTo>
                  <a:pt x="421" y="0"/>
                </a:moveTo>
                <a:lnTo>
                  <a:pt x="429" y="0"/>
                </a:lnTo>
                <a:lnTo>
                  <a:pt x="429" y="5"/>
                </a:lnTo>
                <a:lnTo>
                  <a:pt x="421" y="5"/>
                </a:lnTo>
                <a:lnTo>
                  <a:pt x="421" y="0"/>
                </a:lnTo>
                <a:close/>
                <a:moveTo>
                  <a:pt x="434" y="0"/>
                </a:moveTo>
                <a:lnTo>
                  <a:pt x="442" y="0"/>
                </a:lnTo>
                <a:lnTo>
                  <a:pt x="442" y="5"/>
                </a:lnTo>
                <a:lnTo>
                  <a:pt x="434" y="5"/>
                </a:lnTo>
                <a:lnTo>
                  <a:pt x="434" y="0"/>
                </a:lnTo>
                <a:close/>
                <a:moveTo>
                  <a:pt x="446" y="0"/>
                </a:moveTo>
                <a:lnTo>
                  <a:pt x="455" y="0"/>
                </a:lnTo>
                <a:lnTo>
                  <a:pt x="455" y="5"/>
                </a:lnTo>
                <a:lnTo>
                  <a:pt x="446" y="5"/>
                </a:lnTo>
                <a:lnTo>
                  <a:pt x="446" y="0"/>
                </a:lnTo>
                <a:close/>
                <a:moveTo>
                  <a:pt x="459" y="0"/>
                </a:moveTo>
                <a:lnTo>
                  <a:pt x="468" y="0"/>
                </a:lnTo>
                <a:lnTo>
                  <a:pt x="468" y="5"/>
                </a:lnTo>
                <a:lnTo>
                  <a:pt x="459" y="5"/>
                </a:lnTo>
                <a:lnTo>
                  <a:pt x="459" y="0"/>
                </a:lnTo>
                <a:close/>
                <a:moveTo>
                  <a:pt x="472" y="0"/>
                </a:moveTo>
                <a:lnTo>
                  <a:pt x="480" y="0"/>
                </a:lnTo>
                <a:lnTo>
                  <a:pt x="480" y="5"/>
                </a:lnTo>
                <a:lnTo>
                  <a:pt x="472" y="5"/>
                </a:lnTo>
                <a:lnTo>
                  <a:pt x="472" y="0"/>
                </a:lnTo>
                <a:close/>
                <a:moveTo>
                  <a:pt x="485" y="0"/>
                </a:moveTo>
                <a:lnTo>
                  <a:pt x="493" y="0"/>
                </a:lnTo>
                <a:lnTo>
                  <a:pt x="493" y="5"/>
                </a:lnTo>
                <a:lnTo>
                  <a:pt x="485" y="5"/>
                </a:lnTo>
                <a:lnTo>
                  <a:pt x="485" y="0"/>
                </a:lnTo>
                <a:close/>
                <a:moveTo>
                  <a:pt x="498" y="0"/>
                </a:moveTo>
                <a:lnTo>
                  <a:pt x="506" y="0"/>
                </a:lnTo>
                <a:lnTo>
                  <a:pt x="506" y="5"/>
                </a:lnTo>
                <a:lnTo>
                  <a:pt x="498" y="5"/>
                </a:lnTo>
                <a:lnTo>
                  <a:pt x="498" y="0"/>
                </a:lnTo>
                <a:close/>
                <a:moveTo>
                  <a:pt x="510" y="0"/>
                </a:moveTo>
                <a:lnTo>
                  <a:pt x="519" y="0"/>
                </a:lnTo>
                <a:lnTo>
                  <a:pt x="519" y="5"/>
                </a:lnTo>
                <a:lnTo>
                  <a:pt x="510" y="5"/>
                </a:lnTo>
                <a:lnTo>
                  <a:pt x="510" y="0"/>
                </a:lnTo>
                <a:close/>
                <a:moveTo>
                  <a:pt x="523" y="0"/>
                </a:moveTo>
                <a:lnTo>
                  <a:pt x="532" y="0"/>
                </a:lnTo>
                <a:lnTo>
                  <a:pt x="532" y="5"/>
                </a:lnTo>
                <a:lnTo>
                  <a:pt x="523" y="5"/>
                </a:lnTo>
                <a:lnTo>
                  <a:pt x="523" y="0"/>
                </a:lnTo>
                <a:close/>
                <a:moveTo>
                  <a:pt x="536" y="0"/>
                </a:moveTo>
                <a:lnTo>
                  <a:pt x="544" y="0"/>
                </a:lnTo>
                <a:lnTo>
                  <a:pt x="544" y="5"/>
                </a:lnTo>
                <a:lnTo>
                  <a:pt x="536" y="5"/>
                </a:lnTo>
                <a:lnTo>
                  <a:pt x="536" y="0"/>
                </a:lnTo>
                <a:close/>
                <a:moveTo>
                  <a:pt x="548" y="0"/>
                </a:moveTo>
                <a:lnTo>
                  <a:pt x="557" y="0"/>
                </a:lnTo>
                <a:lnTo>
                  <a:pt x="557" y="5"/>
                </a:lnTo>
                <a:lnTo>
                  <a:pt x="548" y="5"/>
                </a:lnTo>
                <a:lnTo>
                  <a:pt x="548" y="0"/>
                </a:lnTo>
                <a:close/>
                <a:moveTo>
                  <a:pt x="561" y="0"/>
                </a:moveTo>
                <a:lnTo>
                  <a:pt x="570" y="0"/>
                </a:lnTo>
                <a:lnTo>
                  <a:pt x="570" y="5"/>
                </a:lnTo>
                <a:lnTo>
                  <a:pt x="561" y="5"/>
                </a:lnTo>
                <a:lnTo>
                  <a:pt x="561" y="0"/>
                </a:lnTo>
                <a:close/>
                <a:moveTo>
                  <a:pt x="574" y="0"/>
                </a:moveTo>
                <a:lnTo>
                  <a:pt x="582" y="0"/>
                </a:lnTo>
                <a:lnTo>
                  <a:pt x="582" y="5"/>
                </a:lnTo>
                <a:lnTo>
                  <a:pt x="574" y="5"/>
                </a:lnTo>
                <a:lnTo>
                  <a:pt x="574" y="0"/>
                </a:lnTo>
                <a:close/>
                <a:moveTo>
                  <a:pt x="587" y="0"/>
                </a:moveTo>
                <a:lnTo>
                  <a:pt x="595" y="0"/>
                </a:lnTo>
                <a:lnTo>
                  <a:pt x="595" y="5"/>
                </a:lnTo>
                <a:lnTo>
                  <a:pt x="587" y="5"/>
                </a:lnTo>
                <a:lnTo>
                  <a:pt x="587" y="0"/>
                </a:lnTo>
                <a:close/>
                <a:moveTo>
                  <a:pt x="599" y="0"/>
                </a:moveTo>
                <a:lnTo>
                  <a:pt x="608" y="0"/>
                </a:lnTo>
                <a:lnTo>
                  <a:pt x="608" y="5"/>
                </a:lnTo>
                <a:lnTo>
                  <a:pt x="599" y="5"/>
                </a:lnTo>
                <a:lnTo>
                  <a:pt x="599" y="0"/>
                </a:lnTo>
                <a:close/>
                <a:moveTo>
                  <a:pt x="612" y="0"/>
                </a:moveTo>
                <a:lnTo>
                  <a:pt x="621" y="0"/>
                </a:lnTo>
                <a:lnTo>
                  <a:pt x="621" y="5"/>
                </a:lnTo>
                <a:lnTo>
                  <a:pt x="612" y="5"/>
                </a:lnTo>
                <a:lnTo>
                  <a:pt x="612" y="0"/>
                </a:lnTo>
                <a:close/>
                <a:moveTo>
                  <a:pt x="625" y="0"/>
                </a:moveTo>
                <a:lnTo>
                  <a:pt x="633" y="0"/>
                </a:lnTo>
                <a:lnTo>
                  <a:pt x="633" y="5"/>
                </a:lnTo>
                <a:lnTo>
                  <a:pt x="625" y="5"/>
                </a:lnTo>
                <a:lnTo>
                  <a:pt x="625" y="0"/>
                </a:lnTo>
                <a:close/>
                <a:moveTo>
                  <a:pt x="638" y="0"/>
                </a:moveTo>
                <a:lnTo>
                  <a:pt x="646" y="0"/>
                </a:lnTo>
                <a:lnTo>
                  <a:pt x="646" y="5"/>
                </a:lnTo>
                <a:lnTo>
                  <a:pt x="638" y="5"/>
                </a:lnTo>
                <a:lnTo>
                  <a:pt x="638" y="0"/>
                </a:lnTo>
                <a:close/>
                <a:moveTo>
                  <a:pt x="650" y="0"/>
                </a:moveTo>
                <a:lnTo>
                  <a:pt x="659" y="0"/>
                </a:lnTo>
                <a:lnTo>
                  <a:pt x="659" y="5"/>
                </a:lnTo>
                <a:lnTo>
                  <a:pt x="650" y="5"/>
                </a:lnTo>
                <a:lnTo>
                  <a:pt x="650" y="0"/>
                </a:lnTo>
                <a:close/>
                <a:moveTo>
                  <a:pt x="663" y="0"/>
                </a:moveTo>
                <a:lnTo>
                  <a:pt x="672" y="0"/>
                </a:lnTo>
                <a:lnTo>
                  <a:pt x="672" y="5"/>
                </a:lnTo>
                <a:lnTo>
                  <a:pt x="663" y="5"/>
                </a:lnTo>
                <a:lnTo>
                  <a:pt x="663" y="0"/>
                </a:lnTo>
                <a:close/>
                <a:moveTo>
                  <a:pt x="676" y="0"/>
                </a:moveTo>
                <a:lnTo>
                  <a:pt x="684" y="0"/>
                </a:lnTo>
                <a:lnTo>
                  <a:pt x="684" y="5"/>
                </a:lnTo>
                <a:lnTo>
                  <a:pt x="676" y="5"/>
                </a:lnTo>
                <a:lnTo>
                  <a:pt x="676" y="0"/>
                </a:lnTo>
                <a:close/>
                <a:moveTo>
                  <a:pt x="689" y="0"/>
                </a:moveTo>
                <a:lnTo>
                  <a:pt x="697" y="0"/>
                </a:lnTo>
                <a:lnTo>
                  <a:pt x="697" y="5"/>
                </a:lnTo>
                <a:lnTo>
                  <a:pt x="689" y="5"/>
                </a:lnTo>
                <a:lnTo>
                  <a:pt x="689" y="0"/>
                </a:lnTo>
                <a:close/>
                <a:moveTo>
                  <a:pt x="701" y="0"/>
                </a:moveTo>
                <a:lnTo>
                  <a:pt x="710" y="0"/>
                </a:lnTo>
                <a:lnTo>
                  <a:pt x="710" y="5"/>
                </a:lnTo>
                <a:lnTo>
                  <a:pt x="701" y="5"/>
                </a:lnTo>
                <a:lnTo>
                  <a:pt x="701" y="0"/>
                </a:lnTo>
                <a:close/>
                <a:moveTo>
                  <a:pt x="714" y="0"/>
                </a:moveTo>
                <a:lnTo>
                  <a:pt x="723" y="0"/>
                </a:lnTo>
                <a:lnTo>
                  <a:pt x="723" y="5"/>
                </a:lnTo>
                <a:lnTo>
                  <a:pt x="714" y="5"/>
                </a:lnTo>
                <a:lnTo>
                  <a:pt x="714" y="0"/>
                </a:lnTo>
                <a:close/>
                <a:moveTo>
                  <a:pt x="727" y="0"/>
                </a:moveTo>
                <a:lnTo>
                  <a:pt x="735" y="0"/>
                </a:lnTo>
                <a:lnTo>
                  <a:pt x="735" y="5"/>
                </a:lnTo>
                <a:lnTo>
                  <a:pt x="727" y="5"/>
                </a:lnTo>
                <a:lnTo>
                  <a:pt x="727" y="0"/>
                </a:lnTo>
                <a:close/>
                <a:moveTo>
                  <a:pt x="740" y="0"/>
                </a:moveTo>
                <a:lnTo>
                  <a:pt x="748" y="0"/>
                </a:lnTo>
                <a:lnTo>
                  <a:pt x="748" y="5"/>
                </a:lnTo>
                <a:lnTo>
                  <a:pt x="740" y="5"/>
                </a:lnTo>
                <a:lnTo>
                  <a:pt x="740" y="0"/>
                </a:lnTo>
                <a:close/>
                <a:moveTo>
                  <a:pt x="752" y="0"/>
                </a:moveTo>
                <a:lnTo>
                  <a:pt x="761" y="0"/>
                </a:lnTo>
                <a:lnTo>
                  <a:pt x="761" y="5"/>
                </a:lnTo>
                <a:lnTo>
                  <a:pt x="752" y="5"/>
                </a:lnTo>
                <a:lnTo>
                  <a:pt x="752" y="0"/>
                </a:lnTo>
                <a:close/>
                <a:moveTo>
                  <a:pt x="765" y="0"/>
                </a:moveTo>
                <a:lnTo>
                  <a:pt x="774" y="0"/>
                </a:lnTo>
                <a:lnTo>
                  <a:pt x="774" y="5"/>
                </a:lnTo>
                <a:lnTo>
                  <a:pt x="765" y="5"/>
                </a:lnTo>
                <a:lnTo>
                  <a:pt x="765" y="0"/>
                </a:lnTo>
                <a:close/>
                <a:moveTo>
                  <a:pt x="778" y="0"/>
                </a:moveTo>
                <a:lnTo>
                  <a:pt x="787" y="0"/>
                </a:lnTo>
                <a:lnTo>
                  <a:pt x="787" y="5"/>
                </a:lnTo>
                <a:lnTo>
                  <a:pt x="778" y="5"/>
                </a:lnTo>
                <a:lnTo>
                  <a:pt x="778" y="0"/>
                </a:lnTo>
                <a:close/>
                <a:moveTo>
                  <a:pt x="791" y="0"/>
                </a:moveTo>
                <a:lnTo>
                  <a:pt x="799" y="0"/>
                </a:lnTo>
                <a:lnTo>
                  <a:pt x="799" y="5"/>
                </a:lnTo>
                <a:lnTo>
                  <a:pt x="791" y="5"/>
                </a:lnTo>
                <a:lnTo>
                  <a:pt x="791" y="0"/>
                </a:lnTo>
                <a:close/>
                <a:moveTo>
                  <a:pt x="804" y="0"/>
                </a:moveTo>
                <a:lnTo>
                  <a:pt x="812" y="0"/>
                </a:lnTo>
                <a:lnTo>
                  <a:pt x="812" y="5"/>
                </a:lnTo>
                <a:lnTo>
                  <a:pt x="804" y="5"/>
                </a:lnTo>
                <a:lnTo>
                  <a:pt x="804" y="0"/>
                </a:lnTo>
                <a:close/>
                <a:moveTo>
                  <a:pt x="816" y="0"/>
                </a:moveTo>
                <a:lnTo>
                  <a:pt x="825" y="0"/>
                </a:lnTo>
                <a:lnTo>
                  <a:pt x="825" y="5"/>
                </a:lnTo>
                <a:lnTo>
                  <a:pt x="816" y="5"/>
                </a:lnTo>
                <a:lnTo>
                  <a:pt x="816" y="0"/>
                </a:lnTo>
                <a:close/>
                <a:moveTo>
                  <a:pt x="829" y="0"/>
                </a:moveTo>
                <a:lnTo>
                  <a:pt x="838" y="0"/>
                </a:lnTo>
                <a:lnTo>
                  <a:pt x="838" y="5"/>
                </a:lnTo>
                <a:lnTo>
                  <a:pt x="829" y="5"/>
                </a:lnTo>
                <a:lnTo>
                  <a:pt x="829" y="0"/>
                </a:lnTo>
                <a:close/>
                <a:moveTo>
                  <a:pt x="842" y="0"/>
                </a:moveTo>
                <a:lnTo>
                  <a:pt x="850" y="0"/>
                </a:lnTo>
                <a:lnTo>
                  <a:pt x="850" y="5"/>
                </a:lnTo>
                <a:lnTo>
                  <a:pt x="842" y="5"/>
                </a:lnTo>
                <a:lnTo>
                  <a:pt x="842" y="0"/>
                </a:lnTo>
                <a:close/>
                <a:moveTo>
                  <a:pt x="854" y="0"/>
                </a:moveTo>
                <a:lnTo>
                  <a:pt x="863" y="0"/>
                </a:lnTo>
                <a:lnTo>
                  <a:pt x="863" y="5"/>
                </a:lnTo>
                <a:lnTo>
                  <a:pt x="854" y="5"/>
                </a:lnTo>
                <a:lnTo>
                  <a:pt x="854" y="0"/>
                </a:lnTo>
                <a:close/>
                <a:moveTo>
                  <a:pt x="867" y="0"/>
                </a:moveTo>
                <a:lnTo>
                  <a:pt x="876" y="0"/>
                </a:lnTo>
                <a:lnTo>
                  <a:pt x="876" y="5"/>
                </a:lnTo>
                <a:lnTo>
                  <a:pt x="867" y="5"/>
                </a:lnTo>
                <a:lnTo>
                  <a:pt x="867" y="0"/>
                </a:lnTo>
                <a:close/>
                <a:moveTo>
                  <a:pt x="880" y="0"/>
                </a:moveTo>
                <a:lnTo>
                  <a:pt x="888" y="0"/>
                </a:lnTo>
                <a:lnTo>
                  <a:pt x="888" y="5"/>
                </a:lnTo>
                <a:lnTo>
                  <a:pt x="880" y="5"/>
                </a:lnTo>
                <a:lnTo>
                  <a:pt x="880" y="0"/>
                </a:lnTo>
                <a:close/>
                <a:moveTo>
                  <a:pt x="893" y="0"/>
                </a:moveTo>
                <a:lnTo>
                  <a:pt x="901" y="0"/>
                </a:lnTo>
                <a:lnTo>
                  <a:pt x="901" y="5"/>
                </a:lnTo>
                <a:lnTo>
                  <a:pt x="893" y="5"/>
                </a:lnTo>
                <a:lnTo>
                  <a:pt x="893" y="0"/>
                </a:lnTo>
                <a:close/>
                <a:moveTo>
                  <a:pt x="905" y="0"/>
                </a:moveTo>
                <a:lnTo>
                  <a:pt x="914" y="0"/>
                </a:lnTo>
                <a:lnTo>
                  <a:pt x="914" y="5"/>
                </a:lnTo>
                <a:lnTo>
                  <a:pt x="905" y="5"/>
                </a:lnTo>
                <a:lnTo>
                  <a:pt x="905" y="0"/>
                </a:lnTo>
                <a:close/>
                <a:moveTo>
                  <a:pt x="918" y="0"/>
                </a:moveTo>
                <a:lnTo>
                  <a:pt x="927" y="0"/>
                </a:lnTo>
                <a:lnTo>
                  <a:pt x="927" y="5"/>
                </a:lnTo>
                <a:lnTo>
                  <a:pt x="918" y="5"/>
                </a:lnTo>
                <a:lnTo>
                  <a:pt x="918" y="0"/>
                </a:lnTo>
                <a:close/>
                <a:moveTo>
                  <a:pt x="931" y="0"/>
                </a:moveTo>
                <a:lnTo>
                  <a:pt x="939" y="0"/>
                </a:lnTo>
                <a:lnTo>
                  <a:pt x="939" y="5"/>
                </a:lnTo>
                <a:lnTo>
                  <a:pt x="931" y="5"/>
                </a:lnTo>
                <a:lnTo>
                  <a:pt x="931" y="0"/>
                </a:lnTo>
                <a:close/>
                <a:moveTo>
                  <a:pt x="944" y="0"/>
                </a:moveTo>
                <a:lnTo>
                  <a:pt x="952" y="0"/>
                </a:lnTo>
                <a:lnTo>
                  <a:pt x="952" y="5"/>
                </a:lnTo>
                <a:lnTo>
                  <a:pt x="944" y="5"/>
                </a:lnTo>
                <a:lnTo>
                  <a:pt x="944" y="0"/>
                </a:lnTo>
                <a:close/>
                <a:moveTo>
                  <a:pt x="956" y="0"/>
                </a:moveTo>
                <a:lnTo>
                  <a:pt x="965" y="0"/>
                </a:lnTo>
                <a:lnTo>
                  <a:pt x="965" y="5"/>
                </a:lnTo>
                <a:lnTo>
                  <a:pt x="956" y="5"/>
                </a:lnTo>
                <a:lnTo>
                  <a:pt x="956" y="0"/>
                </a:lnTo>
                <a:close/>
                <a:moveTo>
                  <a:pt x="969" y="0"/>
                </a:moveTo>
                <a:lnTo>
                  <a:pt x="978" y="0"/>
                </a:lnTo>
                <a:lnTo>
                  <a:pt x="978" y="5"/>
                </a:lnTo>
                <a:lnTo>
                  <a:pt x="969" y="5"/>
                </a:lnTo>
                <a:lnTo>
                  <a:pt x="969" y="0"/>
                </a:lnTo>
                <a:close/>
                <a:moveTo>
                  <a:pt x="982" y="0"/>
                </a:moveTo>
                <a:lnTo>
                  <a:pt x="990" y="0"/>
                </a:lnTo>
                <a:lnTo>
                  <a:pt x="990" y="5"/>
                </a:lnTo>
                <a:lnTo>
                  <a:pt x="982" y="5"/>
                </a:lnTo>
                <a:lnTo>
                  <a:pt x="982" y="0"/>
                </a:lnTo>
                <a:close/>
                <a:moveTo>
                  <a:pt x="995" y="0"/>
                </a:moveTo>
                <a:lnTo>
                  <a:pt x="1003" y="0"/>
                </a:lnTo>
                <a:lnTo>
                  <a:pt x="1003" y="5"/>
                </a:lnTo>
                <a:lnTo>
                  <a:pt x="995" y="5"/>
                </a:lnTo>
                <a:lnTo>
                  <a:pt x="995" y="0"/>
                </a:lnTo>
                <a:close/>
                <a:moveTo>
                  <a:pt x="1007" y="0"/>
                </a:moveTo>
                <a:lnTo>
                  <a:pt x="1011" y="0"/>
                </a:lnTo>
                <a:lnTo>
                  <a:pt x="1011" y="5"/>
                </a:lnTo>
                <a:lnTo>
                  <a:pt x="1007" y="5"/>
                </a:lnTo>
                <a:lnTo>
                  <a:pt x="1007" y="0"/>
                </a:lnTo>
                <a:close/>
              </a:path>
            </a:pathLst>
          </a:custGeom>
          <a:solidFill>
            <a:srgbClr val="000000"/>
          </a:solidFill>
          <a:ln w="0" cap="flat">
            <a:solidFill>
              <a:srgbClr val="FF0000"/>
            </a:solidFill>
            <a:prstDash val="solid"/>
            <a:round/>
          </a:ln>
        </p:spPr>
        <p:txBody>
          <a:bodyPr vert="horz" wrap="square" lIns="91440" tIns="45720" rIns="91440" bIns="45720" numCol="1" anchor="t" anchorCtr="0" compatLnSpc="1"/>
          <a:lstStyle/>
          <a:p>
            <a:endParaRPr lang="zh-CN" altLang="en-US"/>
          </a:p>
        </p:txBody>
      </p:sp>
      <p:sp>
        <p:nvSpPr>
          <p:cNvPr id="129" name="Rectangle 127"/>
          <p:cNvSpPr>
            <a:spLocks noChangeArrowheads="1"/>
          </p:cNvSpPr>
          <p:nvPr/>
        </p:nvSpPr>
        <p:spPr bwMode="auto">
          <a:xfrm>
            <a:off x="3859213" y="2595714"/>
            <a:ext cx="9239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loadStrategy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0" name="Rectangle 128"/>
          <p:cNvSpPr>
            <a:spLocks noChangeArrowheads="1"/>
          </p:cNvSpPr>
          <p:nvPr/>
        </p:nvSpPr>
        <p:spPr bwMode="auto">
          <a:xfrm>
            <a:off x="3724275" y="2792564"/>
            <a:ext cx="11858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1" name="Rectangle 129"/>
          <p:cNvSpPr>
            <a:spLocks noChangeArrowheads="1"/>
          </p:cNvSpPr>
          <p:nvPr/>
        </p:nvSpPr>
        <p:spPr bwMode="auto">
          <a:xfrm>
            <a:off x="3763963" y="2984652"/>
            <a:ext cx="11112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latencyStrategy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3" name="Freeform 131"/>
          <p:cNvSpPr/>
          <p:nvPr/>
        </p:nvSpPr>
        <p:spPr bwMode="auto">
          <a:xfrm>
            <a:off x="2327275" y="3443288"/>
            <a:ext cx="1906587" cy="271462"/>
          </a:xfrm>
          <a:custGeom>
            <a:avLst/>
            <a:gdLst>
              <a:gd name="T0" fmla="*/ 1201 w 1201"/>
              <a:gd name="T1" fmla="*/ 0 h 171"/>
              <a:gd name="T2" fmla="*/ 1201 w 1201"/>
              <a:gd name="T3" fmla="*/ 129 h 171"/>
              <a:gd name="T4" fmla="*/ 0 w 1201"/>
              <a:gd name="T5" fmla="*/ 129 h 171"/>
              <a:gd name="T6" fmla="*/ 0 w 1201"/>
              <a:gd name="T7" fmla="*/ 171 h 171"/>
            </a:gdLst>
            <a:ahLst/>
            <a:cxnLst>
              <a:cxn ang="0">
                <a:pos x="T0" y="T1"/>
              </a:cxn>
              <a:cxn ang="0">
                <a:pos x="T2" y="T3"/>
              </a:cxn>
              <a:cxn ang="0">
                <a:pos x="T4" y="T5"/>
              </a:cxn>
              <a:cxn ang="0">
                <a:pos x="T6" y="T7"/>
              </a:cxn>
            </a:cxnLst>
            <a:rect l="0" t="0" r="r" b="b"/>
            <a:pathLst>
              <a:path w="1201" h="171">
                <a:moveTo>
                  <a:pt x="1201" y="0"/>
                </a:moveTo>
                <a:lnTo>
                  <a:pt x="1201" y="129"/>
                </a:lnTo>
                <a:lnTo>
                  <a:pt x="0" y="129"/>
                </a:lnTo>
                <a:lnTo>
                  <a:pt x="0" y="171"/>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4" name="Freeform 132"/>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5" name="Freeform 133"/>
          <p:cNvSpPr/>
          <p:nvPr/>
        </p:nvSpPr>
        <p:spPr bwMode="auto">
          <a:xfrm>
            <a:off x="4233863" y="3443288"/>
            <a:ext cx="1973262" cy="288925"/>
          </a:xfrm>
          <a:custGeom>
            <a:avLst/>
            <a:gdLst>
              <a:gd name="T0" fmla="*/ 0 w 1243"/>
              <a:gd name="T1" fmla="*/ 0 h 182"/>
              <a:gd name="T2" fmla="*/ 0 w 1243"/>
              <a:gd name="T3" fmla="*/ 129 h 182"/>
              <a:gd name="T4" fmla="*/ 1243 w 1243"/>
              <a:gd name="T5" fmla="*/ 129 h 182"/>
              <a:gd name="T6" fmla="*/ 1243 w 1243"/>
              <a:gd name="T7" fmla="*/ 182 h 182"/>
            </a:gdLst>
            <a:ahLst/>
            <a:cxnLst>
              <a:cxn ang="0">
                <a:pos x="T0" y="T1"/>
              </a:cxn>
              <a:cxn ang="0">
                <a:pos x="T2" y="T3"/>
              </a:cxn>
              <a:cxn ang="0">
                <a:pos x="T4" y="T5"/>
              </a:cxn>
              <a:cxn ang="0">
                <a:pos x="T6" y="T7"/>
              </a:cxn>
            </a:cxnLst>
            <a:rect l="0" t="0" r="r" b="b"/>
            <a:pathLst>
              <a:path w="1243" h="182">
                <a:moveTo>
                  <a:pt x="0" y="0"/>
                </a:moveTo>
                <a:lnTo>
                  <a:pt x="0" y="129"/>
                </a:lnTo>
                <a:lnTo>
                  <a:pt x="1243" y="129"/>
                </a:lnTo>
                <a:lnTo>
                  <a:pt x="1243" y="18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6" name="Freeform 134"/>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7" name="Line 135"/>
          <p:cNvSpPr>
            <a:spLocks noChangeShapeType="1"/>
          </p:cNvSpPr>
          <p:nvPr/>
        </p:nvSpPr>
        <p:spPr bwMode="auto">
          <a:xfrm>
            <a:off x="4233863" y="3443288"/>
            <a:ext cx="0" cy="2439987"/>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8" name="Freeform 136"/>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1" name="Freeform 139"/>
          <p:cNvSpPr/>
          <p:nvPr/>
        </p:nvSpPr>
        <p:spPr bwMode="auto">
          <a:xfrm>
            <a:off x="5481638" y="1339850"/>
            <a:ext cx="2160587" cy="268287"/>
          </a:xfrm>
          <a:custGeom>
            <a:avLst/>
            <a:gdLst>
              <a:gd name="T0" fmla="*/ 0 w 1361"/>
              <a:gd name="T1" fmla="*/ 169 h 169"/>
              <a:gd name="T2" fmla="*/ 1361 w 1361"/>
              <a:gd name="T3" fmla="*/ 169 h 169"/>
              <a:gd name="T4" fmla="*/ 1361 w 1361"/>
              <a:gd name="T5" fmla="*/ 48 h 169"/>
              <a:gd name="T6" fmla="*/ 1313 w 1361"/>
              <a:gd name="T7" fmla="*/ 0 h 169"/>
              <a:gd name="T8" fmla="*/ 0 w 1361"/>
              <a:gd name="T9" fmla="*/ 0 h 169"/>
              <a:gd name="T10" fmla="*/ 0 w 1361"/>
              <a:gd name="T11" fmla="*/ 169 h 169"/>
            </a:gdLst>
            <a:ahLst/>
            <a:cxnLst>
              <a:cxn ang="0">
                <a:pos x="T0" y="T1"/>
              </a:cxn>
              <a:cxn ang="0">
                <a:pos x="T2" y="T3"/>
              </a:cxn>
              <a:cxn ang="0">
                <a:pos x="T4" y="T5"/>
              </a:cxn>
              <a:cxn ang="0">
                <a:pos x="T6" y="T7"/>
              </a:cxn>
              <a:cxn ang="0">
                <a:pos x="T8" y="T9"/>
              </a:cxn>
              <a:cxn ang="0">
                <a:pos x="T10" y="T11"/>
              </a:cxn>
            </a:cxnLst>
            <a:rect l="0" t="0" r="r" b="b"/>
            <a:pathLst>
              <a:path w="1361" h="169">
                <a:moveTo>
                  <a:pt x="0" y="169"/>
                </a:moveTo>
                <a:lnTo>
                  <a:pt x="1361" y="169"/>
                </a:lnTo>
                <a:lnTo>
                  <a:pt x="1361" y="48"/>
                </a:lnTo>
                <a:lnTo>
                  <a:pt x="131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0"/>
          <p:cNvSpPr>
            <a:spLocks noEditPoints="1"/>
          </p:cNvSpPr>
          <p:nvPr/>
        </p:nvSpPr>
        <p:spPr bwMode="auto">
          <a:xfrm>
            <a:off x="5035550" y="1339850"/>
            <a:ext cx="2606675" cy="485775"/>
          </a:xfrm>
          <a:custGeom>
            <a:avLst/>
            <a:gdLst>
              <a:gd name="T0" fmla="*/ 281 w 1642"/>
              <a:gd name="T1" fmla="*/ 169 h 306"/>
              <a:gd name="T2" fmla="*/ 0 w 1642"/>
              <a:gd name="T3" fmla="*/ 306 h 306"/>
              <a:gd name="T4" fmla="*/ 281 w 1642"/>
              <a:gd name="T5" fmla="*/ 169 h 306"/>
              <a:gd name="T6" fmla="*/ 1642 w 1642"/>
              <a:gd name="T7" fmla="*/ 169 h 306"/>
              <a:gd name="T8" fmla="*/ 1642 w 1642"/>
              <a:gd name="T9" fmla="*/ 48 h 306"/>
              <a:gd name="T10" fmla="*/ 1594 w 1642"/>
              <a:gd name="T11" fmla="*/ 0 h 306"/>
              <a:gd name="T12" fmla="*/ 281 w 1642"/>
              <a:gd name="T13" fmla="*/ 0 h 306"/>
              <a:gd name="T14" fmla="*/ 281 w 1642"/>
              <a:gd name="T15" fmla="*/ 169 h 3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2" h="306">
                <a:moveTo>
                  <a:pt x="281" y="169"/>
                </a:moveTo>
                <a:lnTo>
                  <a:pt x="0" y="306"/>
                </a:lnTo>
                <a:moveTo>
                  <a:pt x="281" y="169"/>
                </a:moveTo>
                <a:lnTo>
                  <a:pt x="1642" y="169"/>
                </a:lnTo>
                <a:lnTo>
                  <a:pt x="1642" y="48"/>
                </a:lnTo>
                <a:lnTo>
                  <a:pt x="159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3" name="Rectangle 141"/>
          <p:cNvSpPr>
            <a:spLocks noChangeArrowheads="1"/>
          </p:cNvSpPr>
          <p:nvPr/>
        </p:nvSpPr>
        <p:spPr bwMode="auto">
          <a:xfrm>
            <a:off x="5678488" y="1385888"/>
            <a:ext cx="350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4" name="Rectangle 142"/>
          <p:cNvSpPr>
            <a:spLocks noChangeArrowheads="1"/>
          </p:cNvSpPr>
          <p:nvPr/>
        </p:nvSpPr>
        <p:spPr bwMode="auto">
          <a:xfrm>
            <a:off x="5932488" y="138588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5" name="Rectangle 143"/>
          <p:cNvSpPr>
            <a:spLocks noChangeArrowheads="1"/>
          </p:cNvSpPr>
          <p:nvPr/>
        </p:nvSpPr>
        <p:spPr bwMode="auto">
          <a:xfrm>
            <a:off x="6003925" y="1385888"/>
            <a:ext cx="876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loadStrategy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6" name="Rectangle 144"/>
          <p:cNvSpPr>
            <a:spLocks noChangeArrowheads="1"/>
          </p:cNvSpPr>
          <p:nvPr/>
        </p:nvSpPr>
        <p:spPr bwMode="auto">
          <a:xfrm>
            <a:off x="6742113" y="1385888"/>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7" name="Rectangle 145"/>
          <p:cNvSpPr>
            <a:spLocks noChangeArrowheads="1"/>
          </p:cNvSpPr>
          <p:nvPr/>
        </p:nvSpPr>
        <p:spPr bwMode="auto">
          <a:xfrm>
            <a:off x="6786563" y="138588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8" name="Rectangle 146"/>
          <p:cNvSpPr>
            <a:spLocks noChangeArrowheads="1"/>
          </p:cNvSpPr>
          <p:nvPr/>
        </p:nvSpPr>
        <p:spPr bwMode="auto">
          <a:xfrm>
            <a:off x="6858000" y="1385888"/>
            <a:ext cx="5873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9" name="Rectangle 147"/>
          <p:cNvSpPr>
            <a:spLocks noChangeArrowheads="1"/>
          </p:cNvSpPr>
          <p:nvPr/>
        </p:nvSpPr>
        <p:spPr bwMode="auto">
          <a:xfrm>
            <a:off x="7326313" y="1385888"/>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0" name="Rectangle 148"/>
          <p:cNvSpPr>
            <a:spLocks noChangeArrowheads="1"/>
          </p:cNvSpPr>
          <p:nvPr/>
        </p:nvSpPr>
        <p:spPr bwMode="auto">
          <a:xfrm>
            <a:off x="7413625" y="1385888"/>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1" name="Freeform 149"/>
          <p:cNvSpPr/>
          <p:nvPr/>
        </p:nvSpPr>
        <p:spPr bwMode="auto">
          <a:xfrm>
            <a:off x="7558088" y="1339850"/>
            <a:ext cx="84137" cy="84137"/>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50"/>
          <p:cNvSpPr/>
          <p:nvPr/>
        </p:nvSpPr>
        <p:spPr bwMode="auto">
          <a:xfrm>
            <a:off x="7558088" y="1339850"/>
            <a:ext cx="84137" cy="84137"/>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3" name="Freeform 151"/>
          <p:cNvSpPr/>
          <p:nvPr/>
        </p:nvSpPr>
        <p:spPr bwMode="auto">
          <a:xfrm>
            <a:off x="5481638" y="1690688"/>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2"/>
          <p:cNvSpPr>
            <a:spLocks noEditPoints="1"/>
          </p:cNvSpPr>
          <p:nvPr/>
        </p:nvSpPr>
        <p:spPr bwMode="auto">
          <a:xfrm>
            <a:off x="5035550" y="1690688"/>
            <a:ext cx="3275012" cy="268287"/>
          </a:xfrm>
          <a:custGeom>
            <a:avLst/>
            <a:gdLst>
              <a:gd name="T0" fmla="*/ 281 w 2063"/>
              <a:gd name="T1" fmla="*/ 147 h 169"/>
              <a:gd name="T2" fmla="*/ 0 w 2063"/>
              <a:gd name="T3" fmla="*/ 166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147"/>
                </a:moveTo>
                <a:lnTo>
                  <a:pt x="0" y="166"/>
                </a:lnTo>
                <a:moveTo>
                  <a:pt x="281" y="169"/>
                </a:moveTo>
                <a:lnTo>
                  <a:pt x="2063" y="169"/>
                </a:lnTo>
                <a:lnTo>
                  <a:pt x="2063" y="48"/>
                </a:lnTo>
                <a:lnTo>
                  <a:pt x="201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5" name="Rectangle 153"/>
          <p:cNvSpPr>
            <a:spLocks noChangeArrowheads="1"/>
          </p:cNvSpPr>
          <p:nvPr/>
        </p:nvSpPr>
        <p:spPr bwMode="auto">
          <a:xfrm>
            <a:off x="5624513" y="1736725"/>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6" name="Rectangle 154"/>
          <p:cNvSpPr>
            <a:spLocks noChangeArrowheads="1"/>
          </p:cNvSpPr>
          <p:nvPr/>
        </p:nvSpPr>
        <p:spPr bwMode="auto">
          <a:xfrm>
            <a:off x="6399213" y="173672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7" name="Rectangle 155"/>
          <p:cNvSpPr>
            <a:spLocks noChangeArrowheads="1"/>
          </p:cNvSpPr>
          <p:nvPr/>
        </p:nvSpPr>
        <p:spPr bwMode="auto">
          <a:xfrm>
            <a:off x="6470650" y="1736725"/>
            <a:ext cx="11398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8" name="Rectangle 156"/>
          <p:cNvSpPr>
            <a:spLocks noChangeArrowheads="1"/>
          </p:cNvSpPr>
          <p:nvPr/>
        </p:nvSpPr>
        <p:spPr bwMode="auto">
          <a:xfrm>
            <a:off x="7448550" y="1736725"/>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9" name="Rectangle 157"/>
          <p:cNvSpPr>
            <a:spLocks noChangeArrowheads="1"/>
          </p:cNvSpPr>
          <p:nvPr/>
        </p:nvSpPr>
        <p:spPr bwMode="auto">
          <a:xfrm>
            <a:off x="7493000" y="173672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0" name="Rectangle 158"/>
          <p:cNvSpPr>
            <a:spLocks noChangeArrowheads="1"/>
          </p:cNvSpPr>
          <p:nvPr/>
        </p:nvSpPr>
        <p:spPr bwMode="auto">
          <a:xfrm>
            <a:off x="7564438" y="1736725"/>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1" name="Rectangle 159"/>
          <p:cNvSpPr>
            <a:spLocks noChangeArrowheads="1"/>
          </p:cNvSpPr>
          <p:nvPr/>
        </p:nvSpPr>
        <p:spPr bwMode="auto">
          <a:xfrm>
            <a:off x="8047038" y="1736725"/>
            <a:ext cx="176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2" name="Rectangle 160"/>
          <p:cNvSpPr>
            <a:spLocks noChangeArrowheads="1"/>
          </p:cNvSpPr>
          <p:nvPr/>
        </p:nvSpPr>
        <p:spPr bwMode="auto">
          <a:xfrm>
            <a:off x="8134350" y="1736725"/>
            <a:ext cx="122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3" name="Freeform 161"/>
          <p:cNvSpPr/>
          <p:nvPr/>
        </p:nvSpPr>
        <p:spPr bwMode="auto">
          <a:xfrm>
            <a:off x="8226425" y="1690688"/>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2"/>
          <p:cNvSpPr/>
          <p:nvPr/>
        </p:nvSpPr>
        <p:spPr bwMode="auto">
          <a:xfrm>
            <a:off x="8226425" y="1690688"/>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5" name="Freeform 163"/>
          <p:cNvSpPr/>
          <p:nvPr/>
        </p:nvSpPr>
        <p:spPr bwMode="auto">
          <a:xfrm>
            <a:off x="5481638" y="2041525"/>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4"/>
          <p:cNvSpPr>
            <a:spLocks noEditPoints="1"/>
          </p:cNvSpPr>
          <p:nvPr/>
        </p:nvSpPr>
        <p:spPr bwMode="auto">
          <a:xfrm>
            <a:off x="5035550" y="2041525"/>
            <a:ext cx="3275012" cy="268287"/>
          </a:xfrm>
          <a:custGeom>
            <a:avLst/>
            <a:gdLst>
              <a:gd name="T0" fmla="*/ 281 w 2063"/>
              <a:gd name="T1" fmla="*/ 29 h 169"/>
              <a:gd name="T2" fmla="*/ 0 w 2063"/>
              <a:gd name="T3" fmla="*/ 12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29"/>
                </a:moveTo>
                <a:lnTo>
                  <a:pt x="0" y="12"/>
                </a:lnTo>
                <a:moveTo>
                  <a:pt x="281" y="169"/>
                </a:moveTo>
                <a:lnTo>
                  <a:pt x="2063" y="169"/>
                </a:lnTo>
                <a:lnTo>
                  <a:pt x="2063" y="48"/>
                </a:lnTo>
                <a:lnTo>
                  <a:pt x="201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7" name="Rectangle 165"/>
          <p:cNvSpPr>
            <a:spLocks noChangeArrowheads="1"/>
          </p:cNvSpPr>
          <p:nvPr/>
        </p:nvSpPr>
        <p:spPr bwMode="auto">
          <a:xfrm>
            <a:off x="5622925" y="2087563"/>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8" name="Rectangle 166"/>
          <p:cNvSpPr>
            <a:spLocks noChangeArrowheads="1"/>
          </p:cNvSpPr>
          <p:nvPr/>
        </p:nvSpPr>
        <p:spPr bwMode="auto">
          <a:xfrm>
            <a:off x="6400800" y="208756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9" name="Rectangle 167"/>
          <p:cNvSpPr>
            <a:spLocks noChangeArrowheads="1"/>
          </p:cNvSpPr>
          <p:nvPr/>
        </p:nvSpPr>
        <p:spPr bwMode="auto">
          <a:xfrm>
            <a:off x="6473825" y="2087563"/>
            <a:ext cx="1138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0" name="Rectangle 168"/>
          <p:cNvSpPr>
            <a:spLocks noChangeArrowheads="1"/>
          </p:cNvSpPr>
          <p:nvPr/>
        </p:nvSpPr>
        <p:spPr bwMode="auto">
          <a:xfrm>
            <a:off x="7451725" y="2087563"/>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1" name="Rectangle 169"/>
          <p:cNvSpPr>
            <a:spLocks noChangeArrowheads="1"/>
          </p:cNvSpPr>
          <p:nvPr/>
        </p:nvSpPr>
        <p:spPr bwMode="auto">
          <a:xfrm>
            <a:off x="7494588" y="208756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2" name="Rectangle 170"/>
          <p:cNvSpPr>
            <a:spLocks noChangeArrowheads="1"/>
          </p:cNvSpPr>
          <p:nvPr/>
        </p:nvSpPr>
        <p:spPr bwMode="auto">
          <a:xfrm>
            <a:off x="7567613" y="2087563"/>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3" name="Rectangle 171"/>
          <p:cNvSpPr>
            <a:spLocks noChangeArrowheads="1"/>
          </p:cNvSpPr>
          <p:nvPr/>
        </p:nvSpPr>
        <p:spPr bwMode="auto">
          <a:xfrm>
            <a:off x="8050213" y="2087563"/>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4" name="Rectangle 172"/>
          <p:cNvSpPr>
            <a:spLocks noChangeArrowheads="1"/>
          </p:cNvSpPr>
          <p:nvPr/>
        </p:nvSpPr>
        <p:spPr bwMode="auto">
          <a:xfrm>
            <a:off x="8137525" y="2087563"/>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5" name="Freeform 173"/>
          <p:cNvSpPr/>
          <p:nvPr/>
        </p:nvSpPr>
        <p:spPr bwMode="auto">
          <a:xfrm>
            <a:off x="8226425" y="2041525"/>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4"/>
          <p:cNvSpPr/>
          <p:nvPr/>
        </p:nvSpPr>
        <p:spPr bwMode="auto">
          <a:xfrm>
            <a:off x="8226425" y="2041525"/>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7" name="Freeform 175"/>
          <p:cNvSpPr/>
          <p:nvPr/>
        </p:nvSpPr>
        <p:spPr bwMode="auto">
          <a:xfrm>
            <a:off x="5481638" y="2392363"/>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6"/>
          <p:cNvSpPr>
            <a:spLocks noEditPoints="1"/>
          </p:cNvSpPr>
          <p:nvPr/>
        </p:nvSpPr>
        <p:spPr bwMode="auto">
          <a:xfrm>
            <a:off x="5035550" y="2165350"/>
            <a:ext cx="3275012" cy="495300"/>
          </a:xfrm>
          <a:custGeom>
            <a:avLst/>
            <a:gdLst>
              <a:gd name="T0" fmla="*/ 281 w 2063"/>
              <a:gd name="T1" fmla="*/ 143 h 312"/>
              <a:gd name="T2" fmla="*/ 0 w 2063"/>
              <a:gd name="T3" fmla="*/ 0 h 312"/>
              <a:gd name="T4" fmla="*/ 281 w 2063"/>
              <a:gd name="T5" fmla="*/ 312 h 312"/>
              <a:gd name="T6" fmla="*/ 2063 w 2063"/>
              <a:gd name="T7" fmla="*/ 312 h 312"/>
              <a:gd name="T8" fmla="*/ 2063 w 2063"/>
              <a:gd name="T9" fmla="*/ 191 h 312"/>
              <a:gd name="T10" fmla="*/ 2014 w 2063"/>
              <a:gd name="T11" fmla="*/ 143 h 312"/>
              <a:gd name="T12" fmla="*/ 281 w 2063"/>
              <a:gd name="T13" fmla="*/ 143 h 312"/>
              <a:gd name="T14" fmla="*/ 281 w 2063"/>
              <a:gd name="T15" fmla="*/ 312 h 3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312">
                <a:moveTo>
                  <a:pt x="281" y="143"/>
                </a:moveTo>
                <a:lnTo>
                  <a:pt x="0" y="0"/>
                </a:lnTo>
                <a:moveTo>
                  <a:pt x="281" y="312"/>
                </a:moveTo>
                <a:lnTo>
                  <a:pt x="2063" y="312"/>
                </a:lnTo>
                <a:lnTo>
                  <a:pt x="2063" y="191"/>
                </a:lnTo>
                <a:lnTo>
                  <a:pt x="2014" y="143"/>
                </a:lnTo>
                <a:lnTo>
                  <a:pt x="281" y="143"/>
                </a:lnTo>
                <a:lnTo>
                  <a:pt x="281" y="31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9" name="Rectangle 177"/>
          <p:cNvSpPr>
            <a:spLocks noChangeArrowheads="1"/>
          </p:cNvSpPr>
          <p:nvPr/>
        </p:nvSpPr>
        <p:spPr bwMode="auto">
          <a:xfrm>
            <a:off x="5757863" y="2438400"/>
            <a:ext cx="5381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0" name="Rectangle 178"/>
          <p:cNvSpPr>
            <a:spLocks noChangeArrowheads="1"/>
          </p:cNvSpPr>
          <p:nvPr/>
        </p:nvSpPr>
        <p:spPr bwMode="auto">
          <a:xfrm>
            <a:off x="6180138" y="24384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1" name="Rectangle 179"/>
          <p:cNvSpPr>
            <a:spLocks noChangeArrowheads="1"/>
          </p:cNvSpPr>
          <p:nvPr/>
        </p:nvSpPr>
        <p:spPr bwMode="auto">
          <a:xfrm>
            <a:off x="6251575" y="2438400"/>
            <a:ext cx="1065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latencyStrategy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2" name="Rectangle 180"/>
          <p:cNvSpPr>
            <a:spLocks noChangeArrowheads="1"/>
          </p:cNvSpPr>
          <p:nvPr/>
        </p:nvSpPr>
        <p:spPr bwMode="auto">
          <a:xfrm>
            <a:off x="7161213" y="2438400"/>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3" name="Rectangle 181"/>
          <p:cNvSpPr>
            <a:spLocks noChangeArrowheads="1"/>
          </p:cNvSpPr>
          <p:nvPr/>
        </p:nvSpPr>
        <p:spPr bwMode="auto">
          <a:xfrm>
            <a:off x="7205663" y="24384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4" name="Rectangle 182"/>
          <p:cNvSpPr>
            <a:spLocks noChangeArrowheads="1"/>
          </p:cNvSpPr>
          <p:nvPr/>
        </p:nvSpPr>
        <p:spPr bwMode="auto">
          <a:xfrm>
            <a:off x="7277100" y="2438400"/>
            <a:ext cx="768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getLatency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5" name="Rectangle 183"/>
          <p:cNvSpPr>
            <a:spLocks noChangeArrowheads="1"/>
          </p:cNvSpPr>
          <p:nvPr/>
        </p:nvSpPr>
        <p:spPr bwMode="auto">
          <a:xfrm>
            <a:off x="7915275" y="2438400"/>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6" name="Rectangle 184"/>
          <p:cNvSpPr>
            <a:spLocks noChangeArrowheads="1"/>
          </p:cNvSpPr>
          <p:nvPr/>
        </p:nvSpPr>
        <p:spPr bwMode="auto">
          <a:xfrm>
            <a:off x="8002588" y="2438400"/>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7" name="Freeform 185"/>
          <p:cNvSpPr/>
          <p:nvPr/>
        </p:nvSpPr>
        <p:spPr bwMode="auto">
          <a:xfrm>
            <a:off x="8226425" y="2392363"/>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6"/>
          <p:cNvSpPr/>
          <p:nvPr/>
        </p:nvSpPr>
        <p:spPr bwMode="auto">
          <a:xfrm>
            <a:off x="8226425" y="2392363"/>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代碼實現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28</a:t>
            </a:fld>
            <a:endParaRPr lang="zh-CN" altLang="en-US" dirty="0"/>
          </a:p>
        </p:txBody>
      </p:sp>
      <p:sp>
        <p:nvSpPr>
          <p:cNvPr id="5" name="TextBox 3"/>
          <p:cNvSpPr txBox="1"/>
          <p:nvPr/>
        </p:nvSpPr>
        <p:spPr>
          <a:xfrm>
            <a:off x="683568" y="1124744"/>
            <a:ext cx="7848872" cy="477053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Monitor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監控器類</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監控器就是各個策略類的組合</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rPr>
              <a:t>Monitor(</a:t>
            </a:r>
            <a:r>
              <a:rPr lang="en-US" altLang="zh-CN" sz="1600" dirty="0" err="1">
                <a:solidFill>
                  <a:srgbClr val="FF0000"/>
                </a:solidFill>
                <a:latin typeface="Consolas" panose="020B0609020204030204" pitchFamily="49" charset="0"/>
                <a:ea typeface="华文楷体" panose="02010600040101010101" pitchFamily="2" charset="-122"/>
              </a:rPr>
              <a:t>LoadStrategy</a:t>
            </a:r>
            <a:r>
              <a:rPr lang="en-US" altLang="zh-CN" sz="1600" dirty="0">
                <a:solidFill>
                  <a:srgbClr val="FF0000"/>
                </a:solidFill>
                <a:latin typeface="Consolas" panose="020B0609020204030204" pitchFamily="49" charset="0"/>
                <a:ea typeface="华文楷体" panose="02010600040101010101" pitchFamily="2" charset="-122"/>
              </a:rPr>
              <a:t> *</a:t>
            </a:r>
            <a:r>
              <a:rPr lang="en-US" altLang="zh-CN" sz="1600" dirty="0" err="1">
                <a:solidFill>
                  <a:srgbClr val="FF0000"/>
                </a:solidFill>
                <a:latin typeface="Consolas" panose="020B0609020204030204" pitchFamily="49" charset="0"/>
                <a:ea typeface="华文楷体" panose="02010600040101010101" pitchFamily="2" charset="-122"/>
              </a:rPr>
              <a:t>loadStrategy</a:t>
            </a:r>
            <a:r>
              <a:rPr lang="en-US" altLang="zh-CN" sz="1600" dirty="0">
                <a:solidFill>
                  <a:srgbClr val="FF0000"/>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MemoryStrategy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memStrategy</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LatencyStrategy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getTotalMemory</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getUsedMemory</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getNetworkLatency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void show();</a:t>
            </a:r>
          </a:p>
          <a:p>
            <a:r>
              <a:rPr lang="en-US" altLang="zh-CN" sz="1600" dirty="0">
                <a:solidFill>
                  <a:schemeClr val="tx1"/>
                </a:solidFill>
                <a:latin typeface="Consolas" panose="020B0609020204030204" pitchFamily="49" charset="0"/>
                <a:ea typeface="华文楷体" panose="02010600040101010101" pitchFamily="2" charset="-122"/>
                <a:cs typeface="+mn-cs"/>
              </a:rPr>
              <a:t>private:</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獲取各類不同資訊的策略類</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err="1">
                <a:latin typeface="Consolas" panose="020B0609020204030204" pitchFamily="49" charset="0"/>
                <a:ea typeface="华文楷体" panose="02010600040101010101" pitchFamily="2" charset="-122"/>
              </a:rPr>
              <a:t>LoadStrategy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m_loadStrategy</a:t>
            </a:r>
            <a:r>
              <a:rPr lang="en-US" altLang="zh-CN" sz="1600" dirty="0">
                <a:latin typeface="Consolas" panose="020B0609020204030204" pitchFamily="49" charset="0"/>
                <a:ea typeface="华文楷体" panose="02010600040101010101" pitchFamily="2" charset="-122"/>
              </a:rPr>
              <a:t>;</a:t>
            </a:r>
          </a:p>
          <a:p>
            <a:pPr lvl="1"/>
            <a:r>
              <a:rPr lang="en-US" altLang="zh-CN" sz="1600" dirty="0" err="1">
                <a:latin typeface="Consolas" panose="020B0609020204030204" pitchFamily="49" charset="0"/>
                <a:ea typeface="华文楷体" panose="02010600040101010101" pitchFamily="2" charset="-122"/>
              </a:rPr>
              <a:t>MemoryStrategy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m_memStrategy</a:t>
            </a:r>
            <a:r>
              <a:rPr lang="en-US" altLang="zh-CN" sz="1600" dirty="0">
                <a:latin typeface="Consolas" panose="020B0609020204030204" pitchFamily="49" charset="0"/>
                <a:ea typeface="华文楷体" panose="02010600040101010101" pitchFamily="2" charset="-122"/>
              </a:rPr>
              <a:t>;</a:t>
            </a:r>
          </a:p>
          <a:p>
            <a:pPr lvl="1"/>
            <a:r>
              <a:rPr lang="en-US" altLang="zh-CN" sz="1600" dirty="0" err="1">
                <a:latin typeface="Consolas" panose="020B0609020204030204" pitchFamily="49" charset="0"/>
                <a:ea typeface="华文楷体" panose="02010600040101010101" pitchFamily="2" charset="-122"/>
              </a:rPr>
              <a:t>LatencyStrategy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m_latencyStrategy</a:t>
            </a:r>
            <a:r>
              <a:rPr lang="en-US" altLang="zh-CN" sz="1600" dirty="0">
                <a:latin typeface="Consolas" panose="020B0609020204030204" pitchFamily="49" charset="0"/>
                <a:ea typeface="华文楷体" panose="02010600040101010101" pitchFamily="2" charset="-122"/>
              </a:rPr>
              <a:t>;</a:t>
            </a:r>
          </a:p>
          <a:p>
            <a:pPr lvl="1"/>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用以存儲資訊的成員變數</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solidFill>
                  <a:schemeClr val="tx1"/>
                </a:solidFill>
                <a:latin typeface="Consolas" panose="020B0609020204030204" pitchFamily="49" charset="0"/>
                <a:ea typeface="华文楷体" panose="02010600040101010101" pitchFamily="2" charset="-122"/>
              </a:rPr>
              <a:t>float load, latency;</a:t>
            </a:r>
          </a:p>
          <a:p>
            <a:r>
              <a:rPr lang="en-US" altLang="zh-CN" sz="1600" dirty="0">
                <a:solidFill>
                  <a:schemeClr val="tx1"/>
                </a:solidFill>
                <a:latin typeface="Consolas" panose="020B0609020204030204" pitchFamily="49" charset="0"/>
                <a:ea typeface="华文楷体" panose="02010600040101010101" pitchFamily="2" charset="-122"/>
                <a:cs typeface="+mn-cs"/>
              </a:rPr>
              <a:t>    long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代碼實現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29</a:t>
            </a:fld>
            <a:endParaRPr lang="zh-CN" altLang="en-US" dirty="0"/>
          </a:p>
        </p:txBody>
      </p:sp>
      <p:sp>
        <p:nvSpPr>
          <p:cNvPr id="5" name="TextBox 3"/>
          <p:cNvSpPr txBox="1"/>
          <p:nvPr/>
        </p:nvSpPr>
        <p:spPr>
          <a:xfrm>
            <a:off x="683568" y="1340768"/>
            <a:ext cx="7848872" cy="25545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構造函數初始化所有的策略和參數</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Monitor::Monitor(</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p>
          <a:p>
            <a:pPr lvl="1"/>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m_loadStrategy</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a:solidFill>
                  <a:schemeClr val="tx1"/>
                </a:solidFill>
                <a:latin typeface="Consolas" panose="020B0609020204030204" pitchFamily="49" charset="0"/>
                <a:ea typeface="华文楷体" panose="02010600040101010101" pitchFamily="2" charset="-122"/>
              </a:rPr>
              <a:t>loadStrategy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 					load(0.0), latency(0.0), </a:t>
            </a:r>
          </a:p>
          <a:p>
            <a:pPr lvl="1"/>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totalMemory</a:t>
            </a:r>
            <a:r>
              <a:rPr lang="en-US" altLang="zh-CN" sz="1600" dirty="0">
                <a:solidFill>
                  <a:schemeClr val="tx1"/>
                </a:solidFill>
                <a:latin typeface="Consolas" panose="020B0609020204030204" pitchFamily="49" charset="0"/>
                <a:ea typeface="华文楷体" panose="02010600040101010101" pitchFamily="2" charset="-122"/>
              </a:rPr>
              <a:t>(0), </a:t>
            </a:r>
            <a:r>
              <a:rPr lang="en-US" altLang="zh-CN" sz="1600" dirty="0" err="1">
                <a:solidFill>
                  <a:schemeClr val="tx1"/>
                </a:solidFill>
                <a:latin typeface="Consolas" panose="020B0609020204030204" pitchFamily="49" charset="0"/>
                <a:ea typeface="华文楷体" panose="02010600040101010101" pitchFamily="2" charset="-122"/>
              </a:rPr>
              <a:t>usedMemory</a:t>
            </a:r>
            <a:r>
              <a:rPr lang="en-US" altLang="zh-CN" sz="1600" dirty="0">
                <a:solidFill>
                  <a:schemeClr val="tx1"/>
                </a:solidFill>
                <a:latin typeface="Consolas" panose="020B0609020204030204" pitchFamily="49" charset="0"/>
                <a:ea typeface="华文楷体" panose="02010600040101010101" pitchFamily="2" charset="-122"/>
              </a:rPr>
              <a:t>(0) {</a:t>
            </a:r>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設計模式</a:t>
            </a:r>
            <a:endParaRPr lang="en-US" dirty="0"/>
          </a:p>
        </p:txBody>
      </p:sp>
      <p:sp>
        <p:nvSpPr>
          <p:cNvPr id="4" name="内容占位符 3"/>
          <p:cNvSpPr>
            <a:spLocks noGrp="1"/>
          </p:cNvSpPr>
          <p:nvPr>
            <p:ph idx="1"/>
          </p:nvPr>
        </p:nvSpPr>
        <p:spPr>
          <a:xfrm>
            <a:off x="323528" y="1196752"/>
            <a:ext cx="8424936" cy="5661248"/>
          </a:xfrm>
        </p:spPr>
        <p:txBody>
          <a:bodyPr/>
          <a:lstStyle/>
          <a:p>
            <a:r>
              <a:rPr lang="en-US" altLang="zh-CN" dirty="0"/>
              <a:t>《Design Patterns - Elements of Reusable Object-Oriented Software》</a:t>
            </a:r>
            <a:r>
              <a:rPr lang="zh-CN" altLang="en-US" dirty="0"/>
              <a:t>首次提到了軟體發展中設計模式的概念</a:t>
            </a:r>
            <a:endParaRPr lang="en-US" altLang="zh-CN" dirty="0"/>
          </a:p>
          <a:p>
            <a:pPr lvl="2">
              <a:lnSpc>
                <a:spcPct val="100000"/>
              </a:lnSpc>
              <a:buSzPct val="75000"/>
              <a:buFont typeface="Wingdings" panose="05000000000000000000" pitchFamily="2" charset="2"/>
              <a:buChar char="§"/>
            </a:pPr>
            <a:r>
              <a:rPr lang="zh-CN" altLang="en-US" sz="2400" dirty="0"/>
              <a:t>遵循</a:t>
            </a:r>
            <a:r>
              <a:rPr lang="zh-CN" altLang="en-US" sz="2400" dirty="0">
                <a:solidFill>
                  <a:srgbClr val="FF0000"/>
                </a:solidFill>
              </a:rPr>
              <a:t>物件導向</a:t>
            </a:r>
            <a:r>
              <a:rPr lang="zh-CN" altLang="en-US" sz="2400" dirty="0"/>
              <a:t>設計原則</a:t>
            </a:r>
            <a:endParaRPr lang="en-US" altLang="zh-CN" sz="2400" dirty="0"/>
          </a:p>
          <a:p>
            <a:pPr lvl="2">
              <a:lnSpc>
                <a:spcPct val="100000"/>
              </a:lnSpc>
              <a:buSzPct val="75000"/>
              <a:buFont typeface="Wingdings" panose="05000000000000000000" pitchFamily="2" charset="2"/>
              <a:buChar char="§"/>
            </a:pPr>
            <a:r>
              <a:rPr lang="zh-CN" altLang="en-US" sz="2400" dirty="0"/>
              <a:t>對介面程式設計而不是對實現程式設計（即</a:t>
            </a:r>
            <a:r>
              <a:rPr lang="zh-CN" altLang="en-US" sz="2400" dirty="0">
                <a:solidFill>
                  <a:srgbClr val="FF0000"/>
                </a:solidFill>
              </a:rPr>
              <a:t>提高代碼複用</a:t>
            </a:r>
            <a:r>
              <a:rPr lang="zh-CN" altLang="en-US" sz="2400" dirty="0"/>
              <a:t>，抽象通用介面）</a:t>
            </a:r>
            <a:endParaRPr lang="en-US" altLang="zh-CN" sz="2400" dirty="0"/>
          </a:p>
          <a:p>
            <a:pPr lvl="2">
              <a:lnSpc>
                <a:spcPct val="100000"/>
              </a:lnSpc>
              <a:buSzPct val="75000"/>
              <a:buFont typeface="Wingdings" panose="05000000000000000000" pitchFamily="2" charset="2"/>
              <a:buChar char="§"/>
            </a:pPr>
            <a:r>
              <a:rPr lang="zh-CN" altLang="en-US" sz="2400" dirty="0"/>
              <a:t>優先使用物件組合而不是繼承（即</a:t>
            </a:r>
            <a:r>
              <a:rPr lang="zh-CN" altLang="en-US" sz="2400" dirty="0">
                <a:solidFill>
                  <a:srgbClr val="FF0000"/>
                </a:solidFill>
              </a:rPr>
              <a:t>降低模型複雜程度</a:t>
            </a:r>
            <a:r>
              <a:rPr lang="zh-CN" altLang="en-US" sz="2400" dirty="0"/>
              <a:t>，對功能盡可能劃分）</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設計模式也被劃分為三大類</a:t>
            </a:r>
            <a:endParaRPr lang="en-US" altLang="zh-CN" sz="2400" dirty="0"/>
          </a:p>
          <a:p>
            <a:pPr lvl="2">
              <a:lnSpc>
                <a:spcPct val="100000"/>
              </a:lnSpc>
              <a:buSzPct val="75000"/>
              <a:buFont typeface="Wingdings" panose="05000000000000000000" pitchFamily="2" charset="2"/>
              <a:buChar char="§"/>
            </a:pPr>
            <a:r>
              <a:rPr lang="zh-CN" altLang="en-US" sz="2400" dirty="0"/>
              <a:t>行為型模式（</a:t>
            </a:r>
            <a:r>
              <a:rPr lang="en-US" altLang="zh-CN" sz="2400" dirty="0"/>
              <a:t>Behavioral Patterns</a:t>
            </a:r>
            <a:r>
              <a:rPr lang="zh-CN" altLang="en-US" sz="2400" dirty="0"/>
              <a:t>）</a:t>
            </a:r>
            <a:endParaRPr lang="en-US" altLang="zh-CN" sz="2400" dirty="0"/>
          </a:p>
          <a:p>
            <a:pPr lvl="2">
              <a:lnSpc>
                <a:spcPct val="100000"/>
              </a:lnSpc>
              <a:buSzPct val="75000"/>
              <a:buFont typeface="Wingdings" panose="05000000000000000000" pitchFamily="2" charset="2"/>
              <a:buChar char="§"/>
            </a:pPr>
            <a:r>
              <a:rPr lang="zh-CN" altLang="en-US" sz="2400" dirty="0"/>
              <a:t>結構型模式（</a:t>
            </a:r>
            <a:r>
              <a:rPr lang="en-US" altLang="zh-CN" sz="2400" dirty="0"/>
              <a:t>Structural Patterns</a:t>
            </a:r>
            <a:r>
              <a:rPr lang="zh-CN" altLang="en-US" sz="2400" dirty="0"/>
              <a:t>）</a:t>
            </a:r>
            <a:endParaRPr lang="en-US" altLang="zh-CN" sz="2400" dirty="0"/>
          </a:p>
          <a:p>
            <a:pPr lvl="2">
              <a:lnSpc>
                <a:spcPct val="100000"/>
              </a:lnSpc>
              <a:buSzPct val="75000"/>
              <a:buFont typeface="Wingdings" panose="05000000000000000000" pitchFamily="2" charset="2"/>
              <a:buChar char="§"/>
            </a:pPr>
            <a:r>
              <a:rPr lang="zh-CN" altLang="en-US" sz="2400" dirty="0"/>
              <a:t>創建型模式（</a:t>
            </a:r>
            <a:r>
              <a:rPr lang="en-US" altLang="zh-CN" sz="2400" dirty="0"/>
              <a:t>Creational Patterns</a:t>
            </a:r>
            <a:r>
              <a:rPr lang="zh-CN" altLang="en-US" sz="2400" dirty="0"/>
              <a:t>）</a:t>
            </a:r>
            <a:endParaRPr lang="en-US" altLang="zh-CN" sz="2400" dirty="0"/>
          </a:p>
          <a:p>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3</a:t>
            </a:fld>
            <a:endParaRPr lang="en-US" altLang="zh-CN" dirty="0"/>
          </a:p>
        </p:txBody>
      </p:sp>
      <p:sp>
        <p:nvSpPr>
          <p:cNvPr id="6" name="TextBox 5"/>
          <p:cNvSpPr txBox="1"/>
          <p:nvPr/>
        </p:nvSpPr>
        <p:spPr>
          <a:xfrm>
            <a:off x="2106925" y="6395207"/>
            <a:ext cx="3992880" cy="398780"/>
          </a:xfrm>
          <a:prstGeom prst="rect">
            <a:avLst/>
          </a:prstGeom>
          <a:noFill/>
        </p:spPr>
        <p:txBody>
          <a:bodyPr wrap="none" rtlCol="0">
            <a:spAutoFit/>
          </a:bodyPr>
          <a:lstStyle/>
          <a:p>
            <a:r>
              <a:rPr lang="zh-CN" altLang="en-US" sz="2000" dirty="0">
                <a:latin typeface="Consolas" panose="020B0609020204030204" pitchFamily="49" charset="0"/>
                <a:ea typeface="华文楷体" panose="02010600040101010101" pitchFamily="2" charset="-122"/>
              </a:rPr>
              <a:t>注：本學期課程不涉及創建型模式</a:t>
            </a:r>
            <a:endParaRPr lang="en-US" altLang="zh-CN" sz="2000" dirty="0">
              <a:latin typeface="Consolas" panose="020B0609020204030204" pitchFamily="49" charset="0"/>
              <a:ea typeface="华文楷体"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實現</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30</a:t>
            </a:fld>
            <a:endParaRPr lang="zh-CN" altLang="en-US" dirty="0"/>
          </a:p>
        </p:txBody>
      </p:sp>
      <p:sp>
        <p:nvSpPr>
          <p:cNvPr id="6" name="AutoShape 3"/>
          <p:cNvSpPr>
            <a:spLocks noChangeAspect="1" noChangeArrowheads="1" noTextEdit="1"/>
          </p:cNvSpPr>
          <p:nvPr/>
        </p:nvSpPr>
        <p:spPr bwMode="auto">
          <a:xfrm>
            <a:off x="684213" y="1141413"/>
            <a:ext cx="7631112" cy="558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13"/>
          <p:cNvSpPr>
            <a:spLocks noChangeArrowheads="1"/>
          </p:cNvSpPr>
          <p:nvPr/>
        </p:nvSpPr>
        <p:spPr bwMode="auto">
          <a:xfrm>
            <a:off x="1817688" y="4251325"/>
            <a:ext cx="1019175"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4"/>
          <p:cNvSpPr>
            <a:spLocks noChangeArrowheads="1"/>
          </p:cNvSpPr>
          <p:nvPr/>
        </p:nvSpPr>
        <p:spPr bwMode="auto">
          <a:xfrm>
            <a:off x="1817688" y="4251325"/>
            <a:ext cx="1019175"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Rectangle 15"/>
          <p:cNvSpPr>
            <a:spLocks noChangeArrowheads="1"/>
          </p:cNvSpPr>
          <p:nvPr/>
        </p:nvSpPr>
        <p:spPr bwMode="auto">
          <a:xfrm>
            <a:off x="1817688" y="3714750"/>
            <a:ext cx="10191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6"/>
          <p:cNvSpPr>
            <a:spLocks noChangeArrowheads="1"/>
          </p:cNvSpPr>
          <p:nvPr/>
        </p:nvSpPr>
        <p:spPr bwMode="auto">
          <a:xfrm>
            <a:off x="1817688" y="3714750"/>
            <a:ext cx="10191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17"/>
          <p:cNvSpPr>
            <a:spLocks noChangeArrowheads="1"/>
          </p:cNvSpPr>
          <p:nvPr/>
        </p:nvSpPr>
        <p:spPr bwMode="auto">
          <a:xfrm>
            <a:off x="1873250" y="3743325"/>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&lt;&lt;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2033588" y="3743325"/>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Interface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2627313" y="3743325"/>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2" name="Rectangle 20"/>
          <p:cNvSpPr>
            <a:spLocks noChangeArrowheads="1"/>
          </p:cNvSpPr>
          <p:nvPr/>
        </p:nvSpPr>
        <p:spPr bwMode="auto">
          <a:xfrm>
            <a:off x="1889125" y="3973513"/>
            <a:ext cx="9636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LoadStrategy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2055813" y="4270375"/>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2582863" y="427037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Rectangle 23"/>
          <p:cNvSpPr>
            <a:spLocks noChangeArrowheads="1"/>
          </p:cNvSpPr>
          <p:nvPr/>
        </p:nvSpPr>
        <p:spPr bwMode="auto">
          <a:xfrm>
            <a:off x="730250" y="5322888"/>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Rectangle 24"/>
          <p:cNvSpPr>
            <a:spLocks noChangeArrowheads="1"/>
          </p:cNvSpPr>
          <p:nvPr/>
        </p:nvSpPr>
        <p:spPr bwMode="auto">
          <a:xfrm>
            <a:off x="730250" y="5322888"/>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Rectangle 25"/>
          <p:cNvSpPr>
            <a:spLocks noChangeArrowheads="1"/>
          </p:cNvSpPr>
          <p:nvPr/>
        </p:nvSpPr>
        <p:spPr bwMode="auto">
          <a:xfrm>
            <a:off x="730250" y="4975225"/>
            <a:ext cx="1350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6"/>
          <p:cNvSpPr>
            <a:spLocks noChangeArrowheads="1"/>
          </p:cNvSpPr>
          <p:nvPr/>
        </p:nvSpPr>
        <p:spPr bwMode="auto">
          <a:xfrm>
            <a:off x="730250" y="4975225"/>
            <a:ext cx="1350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Rectangle 27"/>
          <p:cNvSpPr>
            <a:spLocks noChangeArrowheads="1"/>
          </p:cNvSpPr>
          <p:nvPr/>
        </p:nvSpPr>
        <p:spPr bwMode="auto">
          <a:xfrm>
            <a:off x="774700" y="5045075"/>
            <a:ext cx="1268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LoadStrategyImpl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1958975" y="5045075"/>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1133475" y="5341938"/>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1660525" y="5341938"/>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1652588" y="6113463"/>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32"/>
          <p:cNvSpPr>
            <a:spLocks noChangeArrowheads="1"/>
          </p:cNvSpPr>
          <p:nvPr/>
        </p:nvSpPr>
        <p:spPr bwMode="auto">
          <a:xfrm>
            <a:off x="1652588" y="6113463"/>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33"/>
          <p:cNvSpPr>
            <a:spLocks noChangeArrowheads="1"/>
          </p:cNvSpPr>
          <p:nvPr/>
        </p:nvSpPr>
        <p:spPr bwMode="auto">
          <a:xfrm>
            <a:off x="1652588" y="5767388"/>
            <a:ext cx="1350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34"/>
          <p:cNvSpPr>
            <a:spLocks noChangeArrowheads="1"/>
          </p:cNvSpPr>
          <p:nvPr/>
        </p:nvSpPr>
        <p:spPr bwMode="auto">
          <a:xfrm>
            <a:off x="1652588" y="5767388"/>
            <a:ext cx="1350962" cy="3460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7" name="Rectangle 35"/>
          <p:cNvSpPr>
            <a:spLocks noChangeArrowheads="1"/>
          </p:cNvSpPr>
          <p:nvPr/>
        </p:nvSpPr>
        <p:spPr bwMode="auto">
          <a:xfrm>
            <a:off x="1697038" y="5835650"/>
            <a:ext cx="1268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LoadStrategyImpl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2881313" y="5835650"/>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2</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2055813" y="6132513"/>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2582863" y="613251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2487613" y="5322888"/>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Rectangle 40"/>
          <p:cNvSpPr>
            <a:spLocks noChangeArrowheads="1"/>
          </p:cNvSpPr>
          <p:nvPr/>
        </p:nvSpPr>
        <p:spPr bwMode="auto">
          <a:xfrm>
            <a:off x="2487613" y="5322888"/>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3" name="Rectangle 41"/>
          <p:cNvSpPr>
            <a:spLocks noChangeArrowheads="1"/>
          </p:cNvSpPr>
          <p:nvPr/>
        </p:nvSpPr>
        <p:spPr bwMode="auto">
          <a:xfrm>
            <a:off x="2487613" y="4975225"/>
            <a:ext cx="1350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42"/>
          <p:cNvSpPr>
            <a:spLocks noChangeArrowheads="1"/>
          </p:cNvSpPr>
          <p:nvPr/>
        </p:nvSpPr>
        <p:spPr bwMode="auto">
          <a:xfrm>
            <a:off x="2487613" y="4975225"/>
            <a:ext cx="1350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43"/>
          <p:cNvSpPr>
            <a:spLocks noChangeArrowheads="1"/>
          </p:cNvSpPr>
          <p:nvPr/>
        </p:nvSpPr>
        <p:spPr bwMode="auto">
          <a:xfrm>
            <a:off x="2533650" y="5045075"/>
            <a:ext cx="12668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LoadStrategyImpl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3717925" y="5045075"/>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2892425" y="5341938"/>
            <a:ext cx="612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8" name="Rectangle 46"/>
          <p:cNvSpPr>
            <a:spLocks noChangeArrowheads="1"/>
          </p:cNvSpPr>
          <p:nvPr/>
        </p:nvSpPr>
        <p:spPr bwMode="auto">
          <a:xfrm>
            <a:off x="3419475" y="5341938"/>
            <a:ext cx="1873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9" name="Freeform 47"/>
          <p:cNvSpPr/>
          <p:nvPr/>
        </p:nvSpPr>
        <p:spPr bwMode="auto">
          <a:xfrm>
            <a:off x="1404938" y="4578350"/>
            <a:ext cx="922337" cy="396875"/>
          </a:xfrm>
          <a:custGeom>
            <a:avLst/>
            <a:gdLst>
              <a:gd name="T0" fmla="*/ 0 w 581"/>
              <a:gd name="T1" fmla="*/ 250 h 250"/>
              <a:gd name="T2" fmla="*/ 0 w 581"/>
              <a:gd name="T3" fmla="*/ 46 h 250"/>
              <a:gd name="T4" fmla="*/ 581 w 581"/>
              <a:gd name="T5" fmla="*/ 46 h 250"/>
              <a:gd name="T6" fmla="*/ 581 w 581"/>
              <a:gd name="T7" fmla="*/ 0 h 250"/>
            </a:gdLst>
            <a:ahLst/>
            <a:cxnLst>
              <a:cxn ang="0">
                <a:pos x="T0" y="T1"/>
              </a:cxn>
              <a:cxn ang="0">
                <a:pos x="T2" y="T3"/>
              </a:cxn>
              <a:cxn ang="0">
                <a:pos x="T4" y="T5"/>
              </a:cxn>
              <a:cxn ang="0">
                <a:pos x="T6" y="T7"/>
              </a:cxn>
            </a:cxnLst>
            <a:rect l="0" t="0" r="r" b="b"/>
            <a:pathLst>
              <a:path w="581" h="250">
                <a:moveTo>
                  <a:pt x="0" y="250"/>
                </a:moveTo>
                <a:lnTo>
                  <a:pt x="0" y="46"/>
                </a:lnTo>
                <a:lnTo>
                  <a:pt x="581" y="46"/>
                </a:lnTo>
                <a:lnTo>
                  <a:pt x="581"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2327275" y="4578350"/>
            <a:ext cx="836612" cy="396875"/>
          </a:xfrm>
          <a:custGeom>
            <a:avLst/>
            <a:gdLst>
              <a:gd name="T0" fmla="*/ 527 w 527"/>
              <a:gd name="T1" fmla="*/ 250 h 250"/>
              <a:gd name="T2" fmla="*/ 527 w 527"/>
              <a:gd name="T3" fmla="*/ 45 h 250"/>
              <a:gd name="T4" fmla="*/ 0 w 527"/>
              <a:gd name="T5" fmla="*/ 45 h 250"/>
              <a:gd name="T6" fmla="*/ 0 w 527"/>
              <a:gd name="T7" fmla="*/ 0 h 250"/>
            </a:gdLst>
            <a:ahLst/>
            <a:cxnLst>
              <a:cxn ang="0">
                <a:pos x="T0" y="T1"/>
              </a:cxn>
              <a:cxn ang="0">
                <a:pos x="T2" y="T3"/>
              </a:cxn>
              <a:cxn ang="0">
                <a:pos x="T4" y="T5"/>
              </a:cxn>
              <a:cxn ang="0">
                <a:pos x="T6" y="T7"/>
              </a:cxn>
            </a:cxnLst>
            <a:rect l="0" t="0" r="r" b="b"/>
            <a:pathLst>
              <a:path w="527" h="250">
                <a:moveTo>
                  <a:pt x="527" y="250"/>
                </a:moveTo>
                <a:lnTo>
                  <a:pt x="527" y="45"/>
                </a:lnTo>
                <a:lnTo>
                  <a:pt x="0" y="45"/>
                </a:lnTo>
                <a:lnTo>
                  <a:pt x="0"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Line 51"/>
          <p:cNvSpPr>
            <a:spLocks noChangeShapeType="1"/>
          </p:cNvSpPr>
          <p:nvPr/>
        </p:nvSpPr>
        <p:spPr bwMode="auto">
          <a:xfrm flipV="1">
            <a:off x="2327275" y="4578350"/>
            <a:ext cx="0" cy="1189037"/>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Rectangle 53"/>
          <p:cNvSpPr>
            <a:spLocks noChangeArrowheads="1"/>
          </p:cNvSpPr>
          <p:nvPr/>
        </p:nvSpPr>
        <p:spPr bwMode="auto">
          <a:xfrm>
            <a:off x="5583238" y="4268788"/>
            <a:ext cx="12493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54"/>
          <p:cNvSpPr>
            <a:spLocks noChangeArrowheads="1"/>
          </p:cNvSpPr>
          <p:nvPr/>
        </p:nvSpPr>
        <p:spPr bwMode="auto">
          <a:xfrm>
            <a:off x="5583238" y="4268788"/>
            <a:ext cx="12493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Rectangle 55"/>
          <p:cNvSpPr>
            <a:spLocks noChangeArrowheads="1"/>
          </p:cNvSpPr>
          <p:nvPr/>
        </p:nvSpPr>
        <p:spPr bwMode="auto">
          <a:xfrm>
            <a:off x="5583238" y="3732213"/>
            <a:ext cx="1249362"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56"/>
          <p:cNvSpPr>
            <a:spLocks noChangeArrowheads="1"/>
          </p:cNvSpPr>
          <p:nvPr/>
        </p:nvSpPr>
        <p:spPr bwMode="auto">
          <a:xfrm>
            <a:off x="5583238" y="3732213"/>
            <a:ext cx="1249362"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Rectangle 57"/>
          <p:cNvSpPr>
            <a:spLocks noChangeArrowheads="1"/>
          </p:cNvSpPr>
          <p:nvPr/>
        </p:nvSpPr>
        <p:spPr bwMode="auto">
          <a:xfrm>
            <a:off x="5753100" y="3760788"/>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&lt;&lt;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5915025" y="3760788"/>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Interface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6507163" y="3760788"/>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5643563" y="3990975"/>
            <a:ext cx="12192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3" name="Rectangle 61"/>
          <p:cNvSpPr>
            <a:spLocks noChangeArrowheads="1"/>
          </p:cNvSpPr>
          <p:nvPr/>
        </p:nvSpPr>
        <p:spPr bwMode="auto">
          <a:xfrm>
            <a:off x="5927725" y="4289425"/>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4" name="Rectangle 62"/>
          <p:cNvSpPr>
            <a:spLocks noChangeArrowheads="1"/>
          </p:cNvSpPr>
          <p:nvPr/>
        </p:nvSpPr>
        <p:spPr bwMode="auto">
          <a:xfrm>
            <a:off x="6472238" y="4289425"/>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Rectangle 63"/>
          <p:cNvSpPr>
            <a:spLocks noChangeArrowheads="1"/>
          </p:cNvSpPr>
          <p:nvPr/>
        </p:nvSpPr>
        <p:spPr bwMode="auto">
          <a:xfrm>
            <a:off x="5927725" y="4481513"/>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6" name="Rectangle 64"/>
          <p:cNvSpPr>
            <a:spLocks noChangeArrowheads="1"/>
          </p:cNvSpPr>
          <p:nvPr/>
        </p:nvSpPr>
        <p:spPr bwMode="auto">
          <a:xfrm>
            <a:off x="6472238" y="448151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7" name="Rectangle 65"/>
          <p:cNvSpPr>
            <a:spLocks noChangeArrowheads="1"/>
          </p:cNvSpPr>
          <p:nvPr/>
        </p:nvSpPr>
        <p:spPr bwMode="auto">
          <a:xfrm>
            <a:off x="6373813" y="5334000"/>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66"/>
          <p:cNvSpPr>
            <a:spLocks noChangeArrowheads="1"/>
          </p:cNvSpPr>
          <p:nvPr/>
        </p:nvSpPr>
        <p:spPr bwMode="auto">
          <a:xfrm>
            <a:off x="6373813" y="5334000"/>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9" name="Rectangle 67"/>
          <p:cNvSpPr>
            <a:spLocks noChangeArrowheads="1"/>
          </p:cNvSpPr>
          <p:nvPr/>
        </p:nvSpPr>
        <p:spPr bwMode="auto">
          <a:xfrm>
            <a:off x="6373813" y="4986338"/>
            <a:ext cx="1604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68"/>
          <p:cNvSpPr>
            <a:spLocks noChangeArrowheads="1"/>
          </p:cNvSpPr>
          <p:nvPr/>
        </p:nvSpPr>
        <p:spPr bwMode="auto">
          <a:xfrm>
            <a:off x="6373813" y="4986338"/>
            <a:ext cx="1604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1" name="Rectangle 69"/>
          <p:cNvSpPr>
            <a:spLocks noChangeArrowheads="1"/>
          </p:cNvSpPr>
          <p:nvPr/>
        </p:nvSpPr>
        <p:spPr bwMode="auto">
          <a:xfrm>
            <a:off x="6419850" y="5056188"/>
            <a:ext cx="1522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MemoryStrategyImpl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2" name="Rectangle 70"/>
          <p:cNvSpPr>
            <a:spLocks noChangeArrowheads="1"/>
          </p:cNvSpPr>
          <p:nvPr/>
        </p:nvSpPr>
        <p:spPr bwMode="auto">
          <a:xfrm>
            <a:off x="7856538" y="5056188"/>
            <a:ext cx="1698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3</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3" name="Rectangle 71"/>
          <p:cNvSpPr>
            <a:spLocks noChangeArrowheads="1"/>
          </p:cNvSpPr>
          <p:nvPr/>
        </p:nvSpPr>
        <p:spPr bwMode="auto">
          <a:xfrm>
            <a:off x="6896100" y="5353050"/>
            <a:ext cx="633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4" name="Rectangle 72"/>
          <p:cNvSpPr>
            <a:spLocks noChangeArrowheads="1"/>
          </p:cNvSpPr>
          <p:nvPr/>
        </p:nvSpPr>
        <p:spPr bwMode="auto">
          <a:xfrm>
            <a:off x="7440613" y="53530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5" name="Rectangle 73"/>
          <p:cNvSpPr>
            <a:spLocks noChangeArrowheads="1"/>
          </p:cNvSpPr>
          <p:nvPr/>
        </p:nvSpPr>
        <p:spPr bwMode="auto">
          <a:xfrm>
            <a:off x="6896100" y="5546725"/>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6" name="Rectangle 74"/>
          <p:cNvSpPr>
            <a:spLocks noChangeArrowheads="1"/>
          </p:cNvSpPr>
          <p:nvPr/>
        </p:nvSpPr>
        <p:spPr bwMode="auto">
          <a:xfrm>
            <a:off x="7440613" y="55467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7" name="Rectangle 75"/>
          <p:cNvSpPr>
            <a:spLocks noChangeArrowheads="1"/>
          </p:cNvSpPr>
          <p:nvPr/>
        </p:nvSpPr>
        <p:spPr bwMode="auto">
          <a:xfrm>
            <a:off x="4437063" y="5334000"/>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76"/>
          <p:cNvSpPr>
            <a:spLocks noChangeArrowheads="1"/>
          </p:cNvSpPr>
          <p:nvPr/>
        </p:nvSpPr>
        <p:spPr bwMode="auto">
          <a:xfrm>
            <a:off x="4437063" y="5334000"/>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9" name="Rectangle 77"/>
          <p:cNvSpPr>
            <a:spLocks noChangeArrowheads="1"/>
          </p:cNvSpPr>
          <p:nvPr/>
        </p:nvSpPr>
        <p:spPr bwMode="auto">
          <a:xfrm>
            <a:off x="4437063" y="4986338"/>
            <a:ext cx="1604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78"/>
          <p:cNvSpPr>
            <a:spLocks noChangeArrowheads="1"/>
          </p:cNvSpPr>
          <p:nvPr/>
        </p:nvSpPr>
        <p:spPr bwMode="auto">
          <a:xfrm>
            <a:off x="4437063" y="4986338"/>
            <a:ext cx="1604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Rectangle 79"/>
          <p:cNvSpPr>
            <a:spLocks noChangeArrowheads="1"/>
          </p:cNvSpPr>
          <p:nvPr/>
        </p:nvSpPr>
        <p:spPr bwMode="auto">
          <a:xfrm>
            <a:off x="4483100" y="5056188"/>
            <a:ext cx="1524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MemoryStrategyImpl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2" name="Rectangle 80"/>
          <p:cNvSpPr>
            <a:spLocks noChangeArrowheads="1"/>
          </p:cNvSpPr>
          <p:nvPr/>
        </p:nvSpPr>
        <p:spPr bwMode="auto">
          <a:xfrm>
            <a:off x="5921375" y="5056188"/>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3" name="Rectangle 81"/>
          <p:cNvSpPr>
            <a:spLocks noChangeArrowheads="1"/>
          </p:cNvSpPr>
          <p:nvPr/>
        </p:nvSpPr>
        <p:spPr bwMode="auto">
          <a:xfrm>
            <a:off x="4959350" y="5353050"/>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4" name="Rectangle 82"/>
          <p:cNvSpPr>
            <a:spLocks noChangeArrowheads="1"/>
          </p:cNvSpPr>
          <p:nvPr/>
        </p:nvSpPr>
        <p:spPr bwMode="auto">
          <a:xfrm>
            <a:off x="5503863" y="53530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5" name="Rectangle 83"/>
          <p:cNvSpPr>
            <a:spLocks noChangeArrowheads="1"/>
          </p:cNvSpPr>
          <p:nvPr/>
        </p:nvSpPr>
        <p:spPr bwMode="auto">
          <a:xfrm>
            <a:off x="4960938" y="5546725"/>
            <a:ext cx="633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6" name="Rectangle 84"/>
          <p:cNvSpPr>
            <a:spLocks noChangeArrowheads="1"/>
          </p:cNvSpPr>
          <p:nvPr/>
        </p:nvSpPr>
        <p:spPr bwMode="auto">
          <a:xfrm>
            <a:off x="5503863" y="55467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7" name="Rectangle 85"/>
          <p:cNvSpPr>
            <a:spLocks noChangeArrowheads="1"/>
          </p:cNvSpPr>
          <p:nvPr/>
        </p:nvSpPr>
        <p:spPr bwMode="auto">
          <a:xfrm>
            <a:off x="5405438" y="6200775"/>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Rectangle 86"/>
          <p:cNvSpPr>
            <a:spLocks noChangeArrowheads="1"/>
          </p:cNvSpPr>
          <p:nvPr/>
        </p:nvSpPr>
        <p:spPr bwMode="auto">
          <a:xfrm>
            <a:off x="5405438" y="6200775"/>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9" name="Rectangle 87"/>
          <p:cNvSpPr>
            <a:spLocks noChangeArrowheads="1"/>
          </p:cNvSpPr>
          <p:nvPr/>
        </p:nvSpPr>
        <p:spPr bwMode="auto">
          <a:xfrm>
            <a:off x="5405438" y="5854700"/>
            <a:ext cx="1604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Rectangle 88"/>
          <p:cNvSpPr>
            <a:spLocks noChangeArrowheads="1"/>
          </p:cNvSpPr>
          <p:nvPr/>
        </p:nvSpPr>
        <p:spPr bwMode="auto">
          <a:xfrm>
            <a:off x="5405438" y="5854700"/>
            <a:ext cx="1604962" cy="3460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1" name="Rectangle 89"/>
          <p:cNvSpPr>
            <a:spLocks noChangeArrowheads="1"/>
          </p:cNvSpPr>
          <p:nvPr/>
        </p:nvSpPr>
        <p:spPr bwMode="auto">
          <a:xfrm>
            <a:off x="5451475" y="5922963"/>
            <a:ext cx="1524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MemoryStrategyImpl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2" name="Rectangle 90"/>
          <p:cNvSpPr>
            <a:spLocks noChangeArrowheads="1"/>
          </p:cNvSpPr>
          <p:nvPr/>
        </p:nvSpPr>
        <p:spPr bwMode="auto">
          <a:xfrm>
            <a:off x="6888163" y="5922963"/>
            <a:ext cx="1698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2</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3" name="Rectangle 91"/>
          <p:cNvSpPr>
            <a:spLocks noChangeArrowheads="1"/>
          </p:cNvSpPr>
          <p:nvPr/>
        </p:nvSpPr>
        <p:spPr bwMode="auto">
          <a:xfrm>
            <a:off x="5927725" y="6219825"/>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4" name="Rectangle 92"/>
          <p:cNvSpPr>
            <a:spLocks noChangeArrowheads="1"/>
          </p:cNvSpPr>
          <p:nvPr/>
        </p:nvSpPr>
        <p:spPr bwMode="auto">
          <a:xfrm>
            <a:off x="6472238" y="62198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5" name="Rectangle 93"/>
          <p:cNvSpPr>
            <a:spLocks noChangeArrowheads="1"/>
          </p:cNvSpPr>
          <p:nvPr/>
        </p:nvSpPr>
        <p:spPr bwMode="auto">
          <a:xfrm>
            <a:off x="5927725" y="6416675"/>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6" name="Rectangle 94"/>
          <p:cNvSpPr>
            <a:spLocks noChangeArrowheads="1"/>
          </p:cNvSpPr>
          <p:nvPr/>
        </p:nvSpPr>
        <p:spPr bwMode="auto">
          <a:xfrm>
            <a:off x="6472238" y="6416675"/>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7" name="Line 95"/>
          <p:cNvSpPr>
            <a:spLocks noChangeShapeType="1"/>
          </p:cNvSpPr>
          <p:nvPr/>
        </p:nvSpPr>
        <p:spPr bwMode="auto">
          <a:xfrm flipV="1">
            <a:off x="6207125" y="4789488"/>
            <a:ext cx="0" cy="1065212"/>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5240338" y="4789488"/>
            <a:ext cx="966787" cy="196850"/>
          </a:xfrm>
          <a:custGeom>
            <a:avLst/>
            <a:gdLst>
              <a:gd name="T0" fmla="*/ 0 w 609"/>
              <a:gd name="T1" fmla="*/ 124 h 124"/>
              <a:gd name="T2" fmla="*/ 0 w 609"/>
              <a:gd name="T3" fmla="*/ 22 h 124"/>
              <a:gd name="T4" fmla="*/ 609 w 609"/>
              <a:gd name="T5" fmla="*/ 22 h 124"/>
              <a:gd name="T6" fmla="*/ 609 w 609"/>
              <a:gd name="T7" fmla="*/ 0 h 124"/>
            </a:gdLst>
            <a:ahLst/>
            <a:cxnLst>
              <a:cxn ang="0">
                <a:pos x="T0" y="T1"/>
              </a:cxn>
              <a:cxn ang="0">
                <a:pos x="T2" y="T3"/>
              </a:cxn>
              <a:cxn ang="0">
                <a:pos x="T4" y="T5"/>
              </a:cxn>
              <a:cxn ang="0">
                <a:pos x="T6" y="T7"/>
              </a:cxn>
            </a:cxnLst>
            <a:rect l="0" t="0" r="r" b="b"/>
            <a:pathLst>
              <a:path w="609" h="124">
                <a:moveTo>
                  <a:pt x="0" y="124"/>
                </a:moveTo>
                <a:lnTo>
                  <a:pt x="0" y="22"/>
                </a:lnTo>
                <a:lnTo>
                  <a:pt x="609" y="22"/>
                </a:lnTo>
                <a:lnTo>
                  <a:pt x="609"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6207125" y="4789488"/>
            <a:ext cx="968375" cy="196850"/>
          </a:xfrm>
          <a:custGeom>
            <a:avLst/>
            <a:gdLst>
              <a:gd name="T0" fmla="*/ 610 w 610"/>
              <a:gd name="T1" fmla="*/ 124 h 124"/>
              <a:gd name="T2" fmla="*/ 610 w 610"/>
              <a:gd name="T3" fmla="*/ 22 h 124"/>
              <a:gd name="T4" fmla="*/ 0 w 610"/>
              <a:gd name="T5" fmla="*/ 22 h 124"/>
              <a:gd name="T6" fmla="*/ 0 w 610"/>
              <a:gd name="T7" fmla="*/ 0 h 124"/>
            </a:gdLst>
            <a:ahLst/>
            <a:cxnLst>
              <a:cxn ang="0">
                <a:pos x="T0" y="T1"/>
              </a:cxn>
              <a:cxn ang="0">
                <a:pos x="T2" y="T3"/>
              </a:cxn>
              <a:cxn ang="0">
                <a:pos x="T4" y="T5"/>
              </a:cxn>
              <a:cxn ang="0">
                <a:pos x="T6" y="T7"/>
              </a:cxn>
            </a:cxnLst>
            <a:rect l="0" t="0" r="r" b="b"/>
            <a:pathLst>
              <a:path w="610" h="124">
                <a:moveTo>
                  <a:pt x="610" y="124"/>
                </a:moveTo>
                <a:lnTo>
                  <a:pt x="610" y="22"/>
                </a:lnTo>
                <a:lnTo>
                  <a:pt x="0" y="22"/>
                </a:lnTo>
                <a:lnTo>
                  <a:pt x="0"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3" name="Rectangle 101"/>
          <p:cNvSpPr>
            <a:spLocks noChangeArrowheads="1"/>
          </p:cNvSpPr>
          <p:nvPr/>
        </p:nvSpPr>
        <p:spPr bwMode="auto">
          <a:xfrm>
            <a:off x="3673475" y="6419850"/>
            <a:ext cx="1120775"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Rectangle 102"/>
          <p:cNvSpPr>
            <a:spLocks noChangeArrowheads="1"/>
          </p:cNvSpPr>
          <p:nvPr/>
        </p:nvSpPr>
        <p:spPr bwMode="auto">
          <a:xfrm>
            <a:off x="3673475" y="6419850"/>
            <a:ext cx="1120775"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5" name="Rectangle 103"/>
          <p:cNvSpPr>
            <a:spLocks noChangeArrowheads="1"/>
          </p:cNvSpPr>
          <p:nvPr/>
        </p:nvSpPr>
        <p:spPr bwMode="auto">
          <a:xfrm>
            <a:off x="3673475" y="5883275"/>
            <a:ext cx="11207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6" name="Rectangle 104"/>
          <p:cNvSpPr>
            <a:spLocks noChangeArrowheads="1"/>
          </p:cNvSpPr>
          <p:nvPr/>
        </p:nvSpPr>
        <p:spPr bwMode="auto">
          <a:xfrm>
            <a:off x="3673475" y="5883275"/>
            <a:ext cx="11207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7" name="Rectangle 105"/>
          <p:cNvSpPr>
            <a:spLocks noChangeArrowheads="1"/>
          </p:cNvSpPr>
          <p:nvPr/>
        </p:nvSpPr>
        <p:spPr bwMode="auto">
          <a:xfrm>
            <a:off x="3778250" y="5911850"/>
            <a:ext cx="2508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&lt;&lt;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8" name="Rectangle 106"/>
          <p:cNvSpPr>
            <a:spLocks noChangeArrowheads="1"/>
          </p:cNvSpPr>
          <p:nvPr/>
        </p:nvSpPr>
        <p:spPr bwMode="auto">
          <a:xfrm>
            <a:off x="3940175" y="5911850"/>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Interface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9" name="Rectangle 107"/>
          <p:cNvSpPr>
            <a:spLocks noChangeArrowheads="1"/>
          </p:cNvSpPr>
          <p:nvPr/>
        </p:nvSpPr>
        <p:spPr bwMode="auto">
          <a:xfrm>
            <a:off x="4532313" y="5911850"/>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0" name="Rectangle 108"/>
          <p:cNvSpPr>
            <a:spLocks noChangeArrowheads="1"/>
          </p:cNvSpPr>
          <p:nvPr/>
        </p:nvSpPr>
        <p:spPr bwMode="auto">
          <a:xfrm>
            <a:off x="3735388" y="6142038"/>
            <a:ext cx="10858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000000"/>
                </a:solidFill>
                <a:effectLst/>
                <a:latin typeface="Calibri" panose="020F0502020204030204" charset="0"/>
              </a:rPr>
              <a:t>Latencytrategy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1" name="Rectangle 109"/>
          <p:cNvSpPr>
            <a:spLocks noChangeArrowheads="1"/>
          </p:cNvSpPr>
          <p:nvPr/>
        </p:nvSpPr>
        <p:spPr bwMode="auto">
          <a:xfrm>
            <a:off x="3867150" y="6438900"/>
            <a:ext cx="808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getLatency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2" name="Rectangle 110"/>
          <p:cNvSpPr>
            <a:spLocks noChangeArrowheads="1"/>
          </p:cNvSpPr>
          <p:nvPr/>
        </p:nvSpPr>
        <p:spPr bwMode="auto">
          <a:xfrm>
            <a:off x="4584700" y="643890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3" name="Rectangle 111"/>
          <p:cNvSpPr>
            <a:spLocks noChangeArrowheads="1"/>
          </p:cNvSpPr>
          <p:nvPr/>
        </p:nvSpPr>
        <p:spPr bwMode="auto">
          <a:xfrm>
            <a:off x="3405188" y="1498600"/>
            <a:ext cx="1655762" cy="1825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4" name="Rectangle 112"/>
          <p:cNvSpPr>
            <a:spLocks noChangeArrowheads="1"/>
          </p:cNvSpPr>
          <p:nvPr/>
        </p:nvSpPr>
        <p:spPr bwMode="auto">
          <a:xfrm>
            <a:off x="3405188" y="1498600"/>
            <a:ext cx="1655762" cy="1825625"/>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5" name="Rectangle 113"/>
          <p:cNvSpPr>
            <a:spLocks noChangeArrowheads="1"/>
          </p:cNvSpPr>
          <p:nvPr/>
        </p:nvSpPr>
        <p:spPr bwMode="auto">
          <a:xfrm>
            <a:off x="3405188" y="1150938"/>
            <a:ext cx="16557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6" name="Rectangle 114"/>
          <p:cNvSpPr>
            <a:spLocks noChangeArrowheads="1"/>
          </p:cNvSpPr>
          <p:nvPr/>
        </p:nvSpPr>
        <p:spPr bwMode="auto">
          <a:xfrm>
            <a:off x="3405188" y="1150938"/>
            <a:ext cx="1655762" cy="3476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Rectangle 115"/>
          <p:cNvSpPr>
            <a:spLocks noChangeArrowheads="1"/>
          </p:cNvSpPr>
          <p:nvPr/>
        </p:nvSpPr>
        <p:spPr bwMode="auto">
          <a:xfrm>
            <a:off x="3959225" y="1223963"/>
            <a:ext cx="6397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dirty="0">
                <a:ln>
                  <a:noFill/>
                </a:ln>
                <a:solidFill>
                  <a:srgbClr val="FF0000"/>
                </a:solidFill>
                <a:effectLst/>
                <a:latin typeface="Calibri" panose="020F0502020204030204" charset="0"/>
              </a:rPr>
              <a:t>Monitor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8" name="Rectangle 116"/>
          <p:cNvSpPr>
            <a:spLocks noChangeArrowheads="1"/>
          </p:cNvSpPr>
          <p:nvPr/>
        </p:nvSpPr>
        <p:spPr bwMode="auto">
          <a:xfrm>
            <a:off x="3962400" y="1517650"/>
            <a:ext cx="612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9" name="Rectangle 117"/>
          <p:cNvSpPr>
            <a:spLocks noChangeArrowheads="1"/>
          </p:cNvSpPr>
          <p:nvPr/>
        </p:nvSpPr>
        <p:spPr bwMode="auto">
          <a:xfrm>
            <a:off x="4489450" y="15176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0" name="Rectangle 118"/>
          <p:cNvSpPr>
            <a:spLocks noChangeArrowheads="1"/>
          </p:cNvSpPr>
          <p:nvPr/>
        </p:nvSpPr>
        <p:spPr bwMode="auto">
          <a:xfrm>
            <a:off x="3671888" y="1714500"/>
            <a:ext cx="11938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1" name="Rectangle 119"/>
          <p:cNvSpPr>
            <a:spLocks noChangeArrowheads="1"/>
          </p:cNvSpPr>
          <p:nvPr/>
        </p:nvSpPr>
        <p:spPr bwMode="auto">
          <a:xfrm>
            <a:off x="4778375" y="1714500"/>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2" name="Rectangle 120"/>
          <p:cNvSpPr>
            <a:spLocks noChangeArrowheads="1"/>
          </p:cNvSpPr>
          <p:nvPr/>
        </p:nvSpPr>
        <p:spPr bwMode="auto">
          <a:xfrm>
            <a:off x="3671888" y="1906588"/>
            <a:ext cx="11938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3" name="Rectangle 121"/>
          <p:cNvSpPr>
            <a:spLocks noChangeArrowheads="1"/>
          </p:cNvSpPr>
          <p:nvPr/>
        </p:nvSpPr>
        <p:spPr bwMode="auto">
          <a:xfrm>
            <a:off x="4778375" y="1906588"/>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4" name="Rectangle 122"/>
          <p:cNvSpPr>
            <a:spLocks noChangeArrowheads="1"/>
          </p:cNvSpPr>
          <p:nvPr/>
        </p:nvSpPr>
        <p:spPr bwMode="auto">
          <a:xfrm>
            <a:off x="3581400" y="2100263"/>
            <a:ext cx="1374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getNetworkLatency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5" name="Rectangle 123"/>
          <p:cNvSpPr>
            <a:spLocks noChangeArrowheads="1"/>
          </p:cNvSpPr>
          <p:nvPr/>
        </p:nvSpPr>
        <p:spPr bwMode="auto">
          <a:xfrm>
            <a:off x="4868863" y="210026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6" name="Rectangle 124"/>
          <p:cNvSpPr>
            <a:spLocks noChangeArrowheads="1"/>
          </p:cNvSpPr>
          <p:nvPr/>
        </p:nvSpPr>
        <p:spPr bwMode="auto">
          <a:xfrm>
            <a:off x="4051300" y="2288151"/>
            <a:ext cx="4381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show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7" name="Rectangle 125"/>
          <p:cNvSpPr>
            <a:spLocks noChangeArrowheads="1"/>
          </p:cNvSpPr>
          <p:nvPr/>
        </p:nvSpPr>
        <p:spPr bwMode="auto">
          <a:xfrm>
            <a:off x="4402138" y="2294732"/>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8" name="Freeform 126"/>
          <p:cNvSpPr>
            <a:spLocks noEditPoints="1"/>
          </p:cNvSpPr>
          <p:nvPr/>
        </p:nvSpPr>
        <p:spPr bwMode="auto">
          <a:xfrm>
            <a:off x="3430588" y="2593563"/>
            <a:ext cx="1604962" cy="7937"/>
          </a:xfrm>
          <a:custGeom>
            <a:avLst/>
            <a:gdLst>
              <a:gd name="T0" fmla="*/ 21 w 1011"/>
              <a:gd name="T1" fmla="*/ 0 h 5"/>
              <a:gd name="T2" fmla="*/ 26 w 1011"/>
              <a:gd name="T3" fmla="*/ 5 h 5"/>
              <a:gd name="T4" fmla="*/ 51 w 1011"/>
              <a:gd name="T5" fmla="*/ 0 h 5"/>
              <a:gd name="T6" fmla="*/ 72 w 1011"/>
              <a:gd name="T7" fmla="*/ 5 h 5"/>
              <a:gd name="T8" fmla="*/ 77 w 1011"/>
              <a:gd name="T9" fmla="*/ 0 h 5"/>
              <a:gd name="T10" fmla="*/ 111 w 1011"/>
              <a:gd name="T11" fmla="*/ 0 h 5"/>
              <a:gd name="T12" fmla="*/ 115 w 1011"/>
              <a:gd name="T13" fmla="*/ 5 h 5"/>
              <a:gd name="T14" fmla="*/ 140 w 1011"/>
              <a:gd name="T15" fmla="*/ 0 h 5"/>
              <a:gd name="T16" fmla="*/ 162 w 1011"/>
              <a:gd name="T17" fmla="*/ 5 h 5"/>
              <a:gd name="T18" fmla="*/ 166 w 1011"/>
              <a:gd name="T19" fmla="*/ 0 h 5"/>
              <a:gd name="T20" fmla="*/ 200 w 1011"/>
              <a:gd name="T21" fmla="*/ 0 h 5"/>
              <a:gd name="T22" fmla="*/ 204 w 1011"/>
              <a:gd name="T23" fmla="*/ 5 h 5"/>
              <a:gd name="T24" fmla="*/ 230 w 1011"/>
              <a:gd name="T25" fmla="*/ 0 h 5"/>
              <a:gd name="T26" fmla="*/ 251 w 1011"/>
              <a:gd name="T27" fmla="*/ 5 h 5"/>
              <a:gd name="T28" fmla="*/ 255 w 1011"/>
              <a:gd name="T29" fmla="*/ 0 h 5"/>
              <a:gd name="T30" fmla="*/ 289 w 1011"/>
              <a:gd name="T31" fmla="*/ 0 h 5"/>
              <a:gd name="T32" fmla="*/ 293 w 1011"/>
              <a:gd name="T33" fmla="*/ 5 h 5"/>
              <a:gd name="T34" fmla="*/ 319 w 1011"/>
              <a:gd name="T35" fmla="*/ 0 h 5"/>
              <a:gd name="T36" fmla="*/ 340 w 1011"/>
              <a:gd name="T37" fmla="*/ 5 h 5"/>
              <a:gd name="T38" fmla="*/ 344 w 1011"/>
              <a:gd name="T39" fmla="*/ 0 h 5"/>
              <a:gd name="T40" fmla="*/ 378 w 1011"/>
              <a:gd name="T41" fmla="*/ 0 h 5"/>
              <a:gd name="T42" fmla="*/ 383 w 1011"/>
              <a:gd name="T43" fmla="*/ 5 h 5"/>
              <a:gd name="T44" fmla="*/ 408 w 1011"/>
              <a:gd name="T45" fmla="*/ 0 h 5"/>
              <a:gd name="T46" fmla="*/ 429 w 1011"/>
              <a:gd name="T47" fmla="*/ 5 h 5"/>
              <a:gd name="T48" fmla="*/ 434 w 1011"/>
              <a:gd name="T49" fmla="*/ 0 h 5"/>
              <a:gd name="T50" fmla="*/ 468 w 1011"/>
              <a:gd name="T51" fmla="*/ 0 h 5"/>
              <a:gd name="T52" fmla="*/ 472 w 1011"/>
              <a:gd name="T53" fmla="*/ 5 h 5"/>
              <a:gd name="T54" fmla="*/ 498 w 1011"/>
              <a:gd name="T55" fmla="*/ 0 h 5"/>
              <a:gd name="T56" fmla="*/ 519 w 1011"/>
              <a:gd name="T57" fmla="*/ 5 h 5"/>
              <a:gd name="T58" fmla="*/ 523 w 1011"/>
              <a:gd name="T59" fmla="*/ 0 h 5"/>
              <a:gd name="T60" fmla="*/ 557 w 1011"/>
              <a:gd name="T61" fmla="*/ 0 h 5"/>
              <a:gd name="T62" fmla="*/ 561 w 1011"/>
              <a:gd name="T63" fmla="*/ 5 h 5"/>
              <a:gd name="T64" fmla="*/ 587 w 1011"/>
              <a:gd name="T65" fmla="*/ 0 h 5"/>
              <a:gd name="T66" fmla="*/ 608 w 1011"/>
              <a:gd name="T67" fmla="*/ 5 h 5"/>
              <a:gd name="T68" fmla="*/ 612 w 1011"/>
              <a:gd name="T69" fmla="*/ 0 h 5"/>
              <a:gd name="T70" fmla="*/ 646 w 1011"/>
              <a:gd name="T71" fmla="*/ 0 h 5"/>
              <a:gd name="T72" fmla="*/ 650 w 1011"/>
              <a:gd name="T73" fmla="*/ 5 h 5"/>
              <a:gd name="T74" fmla="*/ 676 w 1011"/>
              <a:gd name="T75" fmla="*/ 0 h 5"/>
              <a:gd name="T76" fmla="*/ 697 w 1011"/>
              <a:gd name="T77" fmla="*/ 5 h 5"/>
              <a:gd name="T78" fmla="*/ 701 w 1011"/>
              <a:gd name="T79" fmla="*/ 0 h 5"/>
              <a:gd name="T80" fmla="*/ 735 w 1011"/>
              <a:gd name="T81" fmla="*/ 0 h 5"/>
              <a:gd name="T82" fmla="*/ 740 w 1011"/>
              <a:gd name="T83" fmla="*/ 5 h 5"/>
              <a:gd name="T84" fmla="*/ 765 w 1011"/>
              <a:gd name="T85" fmla="*/ 0 h 5"/>
              <a:gd name="T86" fmla="*/ 787 w 1011"/>
              <a:gd name="T87" fmla="*/ 5 h 5"/>
              <a:gd name="T88" fmla="*/ 791 w 1011"/>
              <a:gd name="T89" fmla="*/ 0 h 5"/>
              <a:gd name="T90" fmla="*/ 825 w 1011"/>
              <a:gd name="T91" fmla="*/ 0 h 5"/>
              <a:gd name="T92" fmla="*/ 829 w 1011"/>
              <a:gd name="T93" fmla="*/ 5 h 5"/>
              <a:gd name="T94" fmla="*/ 854 w 1011"/>
              <a:gd name="T95" fmla="*/ 0 h 5"/>
              <a:gd name="T96" fmla="*/ 876 w 1011"/>
              <a:gd name="T97" fmla="*/ 5 h 5"/>
              <a:gd name="T98" fmla="*/ 880 w 1011"/>
              <a:gd name="T99" fmla="*/ 0 h 5"/>
              <a:gd name="T100" fmla="*/ 914 w 1011"/>
              <a:gd name="T101" fmla="*/ 0 h 5"/>
              <a:gd name="T102" fmla="*/ 918 w 1011"/>
              <a:gd name="T103" fmla="*/ 5 h 5"/>
              <a:gd name="T104" fmla="*/ 944 w 1011"/>
              <a:gd name="T105" fmla="*/ 0 h 5"/>
              <a:gd name="T106" fmla="*/ 965 w 1011"/>
              <a:gd name="T107" fmla="*/ 5 h 5"/>
              <a:gd name="T108" fmla="*/ 969 w 1011"/>
              <a:gd name="T109" fmla="*/ 0 h 5"/>
              <a:gd name="T110" fmla="*/ 1003 w 1011"/>
              <a:gd name="T111" fmla="*/ 0 h 5"/>
              <a:gd name="T112" fmla="*/ 1007 w 1011"/>
              <a:gd name="T11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11" h="5">
                <a:moveTo>
                  <a:pt x="0" y="0"/>
                </a:moveTo>
                <a:lnTo>
                  <a:pt x="9" y="0"/>
                </a:lnTo>
                <a:lnTo>
                  <a:pt x="9" y="5"/>
                </a:lnTo>
                <a:lnTo>
                  <a:pt x="0" y="5"/>
                </a:lnTo>
                <a:lnTo>
                  <a:pt x="0" y="0"/>
                </a:lnTo>
                <a:close/>
                <a:moveTo>
                  <a:pt x="13" y="0"/>
                </a:moveTo>
                <a:lnTo>
                  <a:pt x="21" y="0"/>
                </a:lnTo>
                <a:lnTo>
                  <a:pt x="21" y="5"/>
                </a:lnTo>
                <a:lnTo>
                  <a:pt x="13" y="5"/>
                </a:lnTo>
                <a:lnTo>
                  <a:pt x="13" y="0"/>
                </a:lnTo>
                <a:close/>
                <a:moveTo>
                  <a:pt x="26" y="0"/>
                </a:moveTo>
                <a:lnTo>
                  <a:pt x="34" y="0"/>
                </a:lnTo>
                <a:lnTo>
                  <a:pt x="34" y="5"/>
                </a:lnTo>
                <a:lnTo>
                  <a:pt x="26" y="5"/>
                </a:lnTo>
                <a:lnTo>
                  <a:pt x="26" y="0"/>
                </a:lnTo>
                <a:close/>
                <a:moveTo>
                  <a:pt x="38" y="0"/>
                </a:moveTo>
                <a:lnTo>
                  <a:pt x="47" y="0"/>
                </a:lnTo>
                <a:lnTo>
                  <a:pt x="47" y="5"/>
                </a:lnTo>
                <a:lnTo>
                  <a:pt x="38" y="5"/>
                </a:lnTo>
                <a:lnTo>
                  <a:pt x="38" y="0"/>
                </a:lnTo>
                <a:close/>
                <a:moveTo>
                  <a:pt x="51" y="0"/>
                </a:moveTo>
                <a:lnTo>
                  <a:pt x="60" y="0"/>
                </a:lnTo>
                <a:lnTo>
                  <a:pt x="60" y="5"/>
                </a:lnTo>
                <a:lnTo>
                  <a:pt x="51" y="5"/>
                </a:lnTo>
                <a:lnTo>
                  <a:pt x="51" y="0"/>
                </a:lnTo>
                <a:close/>
                <a:moveTo>
                  <a:pt x="64" y="0"/>
                </a:moveTo>
                <a:lnTo>
                  <a:pt x="72" y="0"/>
                </a:lnTo>
                <a:lnTo>
                  <a:pt x="72" y="5"/>
                </a:lnTo>
                <a:lnTo>
                  <a:pt x="64" y="5"/>
                </a:lnTo>
                <a:lnTo>
                  <a:pt x="64" y="0"/>
                </a:lnTo>
                <a:close/>
                <a:moveTo>
                  <a:pt x="77" y="0"/>
                </a:moveTo>
                <a:lnTo>
                  <a:pt x="85" y="0"/>
                </a:lnTo>
                <a:lnTo>
                  <a:pt x="85" y="5"/>
                </a:lnTo>
                <a:lnTo>
                  <a:pt x="77" y="5"/>
                </a:lnTo>
                <a:lnTo>
                  <a:pt x="77" y="0"/>
                </a:lnTo>
                <a:close/>
                <a:moveTo>
                  <a:pt x="89" y="0"/>
                </a:moveTo>
                <a:lnTo>
                  <a:pt x="98" y="0"/>
                </a:lnTo>
                <a:lnTo>
                  <a:pt x="98" y="5"/>
                </a:lnTo>
                <a:lnTo>
                  <a:pt x="89" y="5"/>
                </a:lnTo>
                <a:lnTo>
                  <a:pt x="89" y="0"/>
                </a:lnTo>
                <a:close/>
                <a:moveTo>
                  <a:pt x="102" y="0"/>
                </a:moveTo>
                <a:lnTo>
                  <a:pt x="111" y="0"/>
                </a:lnTo>
                <a:lnTo>
                  <a:pt x="111" y="5"/>
                </a:lnTo>
                <a:lnTo>
                  <a:pt x="102" y="5"/>
                </a:lnTo>
                <a:lnTo>
                  <a:pt x="102" y="0"/>
                </a:lnTo>
                <a:close/>
                <a:moveTo>
                  <a:pt x="115" y="0"/>
                </a:moveTo>
                <a:lnTo>
                  <a:pt x="123" y="0"/>
                </a:lnTo>
                <a:lnTo>
                  <a:pt x="123" y="5"/>
                </a:lnTo>
                <a:lnTo>
                  <a:pt x="115" y="5"/>
                </a:lnTo>
                <a:lnTo>
                  <a:pt x="115" y="0"/>
                </a:lnTo>
                <a:close/>
                <a:moveTo>
                  <a:pt x="128" y="0"/>
                </a:moveTo>
                <a:lnTo>
                  <a:pt x="136" y="0"/>
                </a:lnTo>
                <a:lnTo>
                  <a:pt x="136" y="5"/>
                </a:lnTo>
                <a:lnTo>
                  <a:pt x="128" y="5"/>
                </a:lnTo>
                <a:lnTo>
                  <a:pt x="128" y="0"/>
                </a:lnTo>
                <a:close/>
                <a:moveTo>
                  <a:pt x="140" y="0"/>
                </a:moveTo>
                <a:lnTo>
                  <a:pt x="149" y="0"/>
                </a:lnTo>
                <a:lnTo>
                  <a:pt x="149" y="5"/>
                </a:lnTo>
                <a:lnTo>
                  <a:pt x="140" y="5"/>
                </a:lnTo>
                <a:lnTo>
                  <a:pt x="140" y="0"/>
                </a:lnTo>
                <a:close/>
                <a:moveTo>
                  <a:pt x="153" y="0"/>
                </a:moveTo>
                <a:lnTo>
                  <a:pt x="162" y="0"/>
                </a:lnTo>
                <a:lnTo>
                  <a:pt x="162" y="5"/>
                </a:lnTo>
                <a:lnTo>
                  <a:pt x="153" y="5"/>
                </a:lnTo>
                <a:lnTo>
                  <a:pt x="153" y="0"/>
                </a:lnTo>
                <a:close/>
                <a:moveTo>
                  <a:pt x="166" y="0"/>
                </a:moveTo>
                <a:lnTo>
                  <a:pt x="174" y="0"/>
                </a:lnTo>
                <a:lnTo>
                  <a:pt x="174" y="5"/>
                </a:lnTo>
                <a:lnTo>
                  <a:pt x="166" y="5"/>
                </a:lnTo>
                <a:lnTo>
                  <a:pt x="166" y="0"/>
                </a:lnTo>
                <a:close/>
                <a:moveTo>
                  <a:pt x="179" y="0"/>
                </a:moveTo>
                <a:lnTo>
                  <a:pt x="187" y="0"/>
                </a:lnTo>
                <a:lnTo>
                  <a:pt x="187" y="5"/>
                </a:lnTo>
                <a:lnTo>
                  <a:pt x="179" y="5"/>
                </a:lnTo>
                <a:lnTo>
                  <a:pt x="179" y="0"/>
                </a:lnTo>
                <a:close/>
                <a:moveTo>
                  <a:pt x="191" y="0"/>
                </a:moveTo>
                <a:lnTo>
                  <a:pt x="200" y="0"/>
                </a:lnTo>
                <a:lnTo>
                  <a:pt x="200" y="5"/>
                </a:lnTo>
                <a:lnTo>
                  <a:pt x="191" y="5"/>
                </a:lnTo>
                <a:lnTo>
                  <a:pt x="191" y="0"/>
                </a:lnTo>
                <a:close/>
                <a:moveTo>
                  <a:pt x="204" y="0"/>
                </a:moveTo>
                <a:lnTo>
                  <a:pt x="212" y="0"/>
                </a:lnTo>
                <a:lnTo>
                  <a:pt x="212" y="5"/>
                </a:lnTo>
                <a:lnTo>
                  <a:pt x="204" y="5"/>
                </a:lnTo>
                <a:lnTo>
                  <a:pt x="204" y="0"/>
                </a:lnTo>
                <a:close/>
                <a:moveTo>
                  <a:pt x="217" y="0"/>
                </a:moveTo>
                <a:lnTo>
                  <a:pt x="225" y="0"/>
                </a:lnTo>
                <a:lnTo>
                  <a:pt x="225" y="5"/>
                </a:lnTo>
                <a:lnTo>
                  <a:pt x="217" y="5"/>
                </a:lnTo>
                <a:lnTo>
                  <a:pt x="217" y="0"/>
                </a:lnTo>
                <a:close/>
                <a:moveTo>
                  <a:pt x="230" y="0"/>
                </a:moveTo>
                <a:lnTo>
                  <a:pt x="238" y="0"/>
                </a:lnTo>
                <a:lnTo>
                  <a:pt x="238" y="5"/>
                </a:lnTo>
                <a:lnTo>
                  <a:pt x="230" y="5"/>
                </a:lnTo>
                <a:lnTo>
                  <a:pt x="230" y="0"/>
                </a:lnTo>
                <a:close/>
                <a:moveTo>
                  <a:pt x="242" y="0"/>
                </a:moveTo>
                <a:lnTo>
                  <a:pt x="251" y="0"/>
                </a:lnTo>
                <a:lnTo>
                  <a:pt x="251" y="5"/>
                </a:lnTo>
                <a:lnTo>
                  <a:pt x="242" y="5"/>
                </a:lnTo>
                <a:lnTo>
                  <a:pt x="242" y="0"/>
                </a:lnTo>
                <a:close/>
                <a:moveTo>
                  <a:pt x="255" y="0"/>
                </a:moveTo>
                <a:lnTo>
                  <a:pt x="264" y="0"/>
                </a:lnTo>
                <a:lnTo>
                  <a:pt x="264" y="5"/>
                </a:lnTo>
                <a:lnTo>
                  <a:pt x="255" y="5"/>
                </a:lnTo>
                <a:lnTo>
                  <a:pt x="255" y="0"/>
                </a:lnTo>
                <a:close/>
                <a:moveTo>
                  <a:pt x="268" y="0"/>
                </a:moveTo>
                <a:lnTo>
                  <a:pt x="276" y="0"/>
                </a:lnTo>
                <a:lnTo>
                  <a:pt x="276" y="5"/>
                </a:lnTo>
                <a:lnTo>
                  <a:pt x="268" y="5"/>
                </a:lnTo>
                <a:lnTo>
                  <a:pt x="268" y="0"/>
                </a:lnTo>
                <a:close/>
                <a:moveTo>
                  <a:pt x="281" y="0"/>
                </a:moveTo>
                <a:lnTo>
                  <a:pt x="289" y="0"/>
                </a:lnTo>
                <a:lnTo>
                  <a:pt x="289" y="5"/>
                </a:lnTo>
                <a:lnTo>
                  <a:pt x="281" y="5"/>
                </a:lnTo>
                <a:lnTo>
                  <a:pt x="281" y="0"/>
                </a:lnTo>
                <a:close/>
                <a:moveTo>
                  <a:pt x="293" y="0"/>
                </a:moveTo>
                <a:lnTo>
                  <a:pt x="302" y="0"/>
                </a:lnTo>
                <a:lnTo>
                  <a:pt x="302" y="5"/>
                </a:lnTo>
                <a:lnTo>
                  <a:pt x="293" y="5"/>
                </a:lnTo>
                <a:lnTo>
                  <a:pt x="293" y="0"/>
                </a:lnTo>
                <a:close/>
                <a:moveTo>
                  <a:pt x="306" y="0"/>
                </a:moveTo>
                <a:lnTo>
                  <a:pt x="315" y="0"/>
                </a:lnTo>
                <a:lnTo>
                  <a:pt x="315" y="5"/>
                </a:lnTo>
                <a:lnTo>
                  <a:pt x="306" y="5"/>
                </a:lnTo>
                <a:lnTo>
                  <a:pt x="306" y="0"/>
                </a:lnTo>
                <a:close/>
                <a:moveTo>
                  <a:pt x="319" y="0"/>
                </a:moveTo>
                <a:lnTo>
                  <a:pt x="327" y="0"/>
                </a:lnTo>
                <a:lnTo>
                  <a:pt x="327" y="5"/>
                </a:lnTo>
                <a:lnTo>
                  <a:pt x="319" y="5"/>
                </a:lnTo>
                <a:lnTo>
                  <a:pt x="319" y="0"/>
                </a:lnTo>
                <a:close/>
                <a:moveTo>
                  <a:pt x="332" y="0"/>
                </a:moveTo>
                <a:lnTo>
                  <a:pt x="340" y="0"/>
                </a:lnTo>
                <a:lnTo>
                  <a:pt x="340" y="5"/>
                </a:lnTo>
                <a:lnTo>
                  <a:pt x="332" y="5"/>
                </a:lnTo>
                <a:lnTo>
                  <a:pt x="332" y="0"/>
                </a:lnTo>
                <a:close/>
                <a:moveTo>
                  <a:pt x="344" y="0"/>
                </a:moveTo>
                <a:lnTo>
                  <a:pt x="353" y="0"/>
                </a:lnTo>
                <a:lnTo>
                  <a:pt x="353" y="5"/>
                </a:lnTo>
                <a:lnTo>
                  <a:pt x="344" y="5"/>
                </a:lnTo>
                <a:lnTo>
                  <a:pt x="344" y="0"/>
                </a:lnTo>
                <a:close/>
                <a:moveTo>
                  <a:pt x="357" y="0"/>
                </a:moveTo>
                <a:lnTo>
                  <a:pt x="366" y="0"/>
                </a:lnTo>
                <a:lnTo>
                  <a:pt x="366" y="5"/>
                </a:lnTo>
                <a:lnTo>
                  <a:pt x="357" y="5"/>
                </a:lnTo>
                <a:lnTo>
                  <a:pt x="357" y="0"/>
                </a:lnTo>
                <a:close/>
                <a:moveTo>
                  <a:pt x="370" y="0"/>
                </a:moveTo>
                <a:lnTo>
                  <a:pt x="378" y="0"/>
                </a:lnTo>
                <a:lnTo>
                  <a:pt x="378" y="5"/>
                </a:lnTo>
                <a:lnTo>
                  <a:pt x="370" y="5"/>
                </a:lnTo>
                <a:lnTo>
                  <a:pt x="370" y="0"/>
                </a:lnTo>
                <a:close/>
                <a:moveTo>
                  <a:pt x="383" y="0"/>
                </a:moveTo>
                <a:lnTo>
                  <a:pt x="391" y="0"/>
                </a:lnTo>
                <a:lnTo>
                  <a:pt x="391" y="5"/>
                </a:lnTo>
                <a:lnTo>
                  <a:pt x="383" y="5"/>
                </a:lnTo>
                <a:lnTo>
                  <a:pt x="383" y="0"/>
                </a:lnTo>
                <a:close/>
                <a:moveTo>
                  <a:pt x="395" y="0"/>
                </a:moveTo>
                <a:lnTo>
                  <a:pt x="404" y="0"/>
                </a:lnTo>
                <a:lnTo>
                  <a:pt x="404" y="5"/>
                </a:lnTo>
                <a:lnTo>
                  <a:pt x="395" y="5"/>
                </a:lnTo>
                <a:lnTo>
                  <a:pt x="395" y="0"/>
                </a:lnTo>
                <a:close/>
                <a:moveTo>
                  <a:pt x="408" y="0"/>
                </a:moveTo>
                <a:lnTo>
                  <a:pt x="417" y="0"/>
                </a:lnTo>
                <a:lnTo>
                  <a:pt x="417" y="5"/>
                </a:lnTo>
                <a:lnTo>
                  <a:pt x="408" y="5"/>
                </a:lnTo>
                <a:lnTo>
                  <a:pt x="408" y="0"/>
                </a:lnTo>
                <a:close/>
                <a:moveTo>
                  <a:pt x="421" y="0"/>
                </a:moveTo>
                <a:lnTo>
                  <a:pt x="429" y="0"/>
                </a:lnTo>
                <a:lnTo>
                  <a:pt x="429" y="5"/>
                </a:lnTo>
                <a:lnTo>
                  <a:pt x="421" y="5"/>
                </a:lnTo>
                <a:lnTo>
                  <a:pt x="421" y="0"/>
                </a:lnTo>
                <a:close/>
                <a:moveTo>
                  <a:pt x="434" y="0"/>
                </a:moveTo>
                <a:lnTo>
                  <a:pt x="442" y="0"/>
                </a:lnTo>
                <a:lnTo>
                  <a:pt x="442" y="5"/>
                </a:lnTo>
                <a:lnTo>
                  <a:pt x="434" y="5"/>
                </a:lnTo>
                <a:lnTo>
                  <a:pt x="434" y="0"/>
                </a:lnTo>
                <a:close/>
                <a:moveTo>
                  <a:pt x="446" y="0"/>
                </a:moveTo>
                <a:lnTo>
                  <a:pt x="455" y="0"/>
                </a:lnTo>
                <a:lnTo>
                  <a:pt x="455" y="5"/>
                </a:lnTo>
                <a:lnTo>
                  <a:pt x="446" y="5"/>
                </a:lnTo>
                <a:lnTo>
                  <a:pt x="446" y="0"/>
                </a:lnTo>
                <a:close/>
                <a:moveTo>
                  <a:pt x="459" y="0"/>
                </a:moveTo>
                <a:lnTo>
                  <a:pt x="468" y="0"/>
                </a:lnTo>
                <a:lnTo>
                  <a:pt x="468" y="5"/>
                </a:lnTo>
                <a:lnTo>
                  <a:pt x="459" y="5"/>
                </a:lnTo>
                <a:lnTo>
                  <a:pt x="459" y="0"/>
                </a:lnTo>
                <a:close/>
                <a:moveTo>
                  <a:pt x="472" y="0"/>
                </a:moveTo>
                <a:lnTo>
                  <a:pt x="480" y="0"/>
                </a:lnTo>
                <a:lnTo>
                  <a:pt x="480" y="5"/>
                </a:lnTo>
                <a:lnTo>
                  <a:pt x="472" y="5"/>
                </a:lnTo>
                <a:lnTo>
                  <a:pt x="472" y="0"/>
                </a:lnTo>
                <a:close/>
                <a:moveTo>
                  <a:pt x="485" y="0"/>
                </a:moveTo>
                <a:lnTo>
                  <a:pt x="493" y="0"/>
                </a:lnTo>
                <a:lnTo>
                  <a:pt x="493" y="5"/>
                </a:lnTo>
                <a:lnTo>
                  <a:pt x="485" y="5"/>
                </a:lnTo>
                <a:lnTo>
                  <a:pt x="485" y="0"/>
                </a:lnTo>
                <a:close/>
                <a:moveTo>
                  <a:pt x="498" y="0"/>
                </a:moveTo>
                <a:lnTo>
                  <a:pt x="506" y="0"/>
                </a:lnTo>
                <a:lnTo>
                  <a:pt x="506" y="5"/>
                </a:lnTo>
                <a:lnTo>
                  <a:pt x="498" y="5"/>
                </a:lnTo>
                <a:lnTo>
                  <a:pt x="498" y="0"/>
                </a:lnTo>
                <a:close/>
                <a:moveTo>
                  <a:pt x="510" y="0"/>
                </a:moveTo>
                <a:lnTo>
                  <a:pt x="519" y="0"/>
                </a:lnTo>
                <a:lnTo>
                  <a:pt x="519" y="5"/>
                </a:lnTo>
                <a:lnTo>
                  <a:pt x="510" y="5"/>
                </a:lnTo>
                <a:lnTo>
                  <a:pt x="510" y="0"/>
                </a:lnTo>
                <a:close/>
                <a:moveTo>
                  <a:pt x="523" y="0"/>
                </a:moveTo>
                <a:lnTo>
                  <a:pt x="532" y="0"/>
                </a:lnTo>
                <a:lnTo>
                  <a:pt x="532" y="5"/>
                </a:lnTo>
                <a:lnTo>
                  <a:pt x="523" y="5"/>
                </a:lnTo>
                <a:lnTo>
                  <a:pt x="523" y="0"/>
                </a:lnTo>
                <a:close/>
                <a:moveTo>
                  <a:pt x="536" y="0"/>
                </a:moveTo>
                <a:lnTo>
                  <a:pt x="544" y="0"/>
                </a:lnTo>
                <a:lnTo>
                  <a:pt x="544" y="5"/>
                </a:lnTo>
                <a:lnTo>
                  <a:pt x="536" y="5"/>
                </a:lnTo>
                <a:lnTo>
                  <a:pt x="536" y="0"/>
                </a:lnTo>
                <a:close/>
                <a:moveTo>
                  <a:pt x="548" y="0"/>
                </a:moveTo>
                <a:lnTo>
                  <a:pt x="557" y="0"/>
                </a:lnTo>
                <a:lnTo>
                  <a:pt x="557" y="5"/>
                </a:lnTo>
                <a:lnTo>
                  <a:pt x="548" y="5"/>
                </a:lnTo>
                <a:lnTo>
                  <a:pt x="548" y="0"/>
                </a:lnTo>
                <a:close/>
                <a:moveTo>
                  <a:pt x="561" y="0"/>
                </a:moveTo>
                <a:lnTo>
                  <a:pt x="570" y="0"/>
                </a:lnTo>
                <a:lnTo>
                  <a:pt x="570" y="5"/>
                </a:lnTo>
                <a:lnTo>
                  <a:pt x="561" y="5"/>
                </a:lnTo>
                <a:lnTo>
                  <a:pt x="561" y="0"/>
                </a:lnTo>
                <a:close/>
                <a:moveTo>
                  <a:pt x="574" y="0"/>
                </a:moveTo>
                <a:lnTo>
                  <a:pt x="582" y="0"/>
                </a:lnTo>
                <a:lnTo>
                  <a:pt x="582" y="5"/>
                </a:lnTo>
                <a:lnTo>
                  <a:pt x="574" y="5"/>
                </a:lnTo>
                <a:lnTo>
                  <a:pt x="574" y="0"/>
                </a:lnTo>
                <a:close/>
                <a:moveTo>
                  <a:pt x="587" y="0"/>
                </a:moveTo>
                <a:lnTo>
                  <a:pt x="595" y="0"/>
                </a:lnTo>
                <a:lnTo>
                  <a:pt x="595" y="5"/>
                </a:lnTo>
                <a:lnTo>
                  <a:pt x="587" y="5"/>
                </a:lnTo>
                <a:lnTo>
                  <a:pt x="587" y="0"/>
                </a:lnTo>
                <a:close/>
                <a:moveTo>
                  <a:pt x="599" y="0"/>
                </a:moveTo>
                <a:lnTo>
                  <a:pt x="608" y="0"/>
                </a:lnTo>
                <a:lnTo>
                  <a:pt x="608" y="5"/>
                </a:lnTo>
                <a:lnTo>
                  <a:pt x="599" y="5"/>
                </a:lnTo>
                <a:lnTo>
                  <a:pt x="599" y="0"/>
                </a:lnTo>
                <a:close/>
                <a:moveTo>
                  <a:pt x="612" y="0"/>
                </a:moveTo>
                <a:lnTo>
                  <a:pt x="621" y="0"/>
                </a:lnTo>
                <a:lnTo>
                  <a:pt x="621" y="5"/>
                </a:lnTo>
                <a:lnTo>
                  <a:pt x="612" y="5"/>
                </a:lnTo>
                <a:lnTo>
                  <a:pt x="612" y="0"/>
                </a:lnTo>
                <a:close/>
                <a:moveTo>
                  <a:pt x="625" y="0"/>
                </a:moveTo>
                <a:lnTo>
                  <a:pt x="633" y="0"/>
                </a:lnTo>
                <a:lnTo>
                  <a:pt x="633" y="5"/>
                </a:lnTo>
                <a:lnTo>
                  <a:pt x="625" y="5"/>
                </a:lnTo>
                <a:lnTo>
                  <a:pt x="625" y="0"/>
                </a:lnTo>
                <a:close/>
                <a:moveTo>
                  <a:pt x="638" y="0"/>
                </a:moveTo>
                <a:lnTo>
                  <a:pt x="646" y="0"/>
                </a:lnTo>
                <a:lnTo>
                  <a:pt x="646" y="5"/>
                </a:lnTo>
                <a:lnTo>
                  <a:pt x="638" y="5"/>
                </a:lnTo>
                <a:lnTo>
                  <a:pt x="638" y="0"/>
                </a:lnTo>
                <a:close/>
                <a:moveTo>
                  <a:pt x="650" y="0"/>
                </a:moveTo>
                <a:lnTo>
                  <a:pt x="659" y="0"/>
                </a:lnTo>
                <a:lnTo>
                  <a:pt x="659" y="5"/>
                </a:lnTo>
                <a:lnTo>
                  <a:pt x="650" y="5"/>
                </a:lnTo>
                <a:lnTo>
                  <a:pt x="650" y="0"/>
                </a:lnTo>
                <a:close/>
                <a:moveTo>
                  <a:pt x="663" y="0"/>
                </a:moveTo>
                <a:lnTo>
                  <a:pt x="672" y="0"/>
                </a:lnTo>
                <a:lnTo>
                  <a:pt x="672" y="5"/>
                </a:lnTo>
                <a:lnTo>
                  <a:pt x="663" y="5"/>
                </a:lnTo>
                <a:lnTo>
                  <a:pt x="663" y="0"/>
                </a:lnTo>
                <a:close/>
                <a:moveTo>
                  <a:pt x="676" y="0"/>
                </a:moveTo>
                <a:lnTo>
                  <a:pt x="684" y="0"/>
                </a:lnTo>
                <a:lnTo>
                  <a:pt x="684" y="5"/>
                </a:lnTo>
                <a:lnTo>
                  <a:pt x="676" y="5"/>
                </a:lnTo>
                <a:lnTo>
                  <a:pt x="676" y="0"/>
                </a:lnTo>
                <a:close/>
                <a:moveTo>
                  <a:pt x="689" y="0"/>
                </a:moveTo>
                <a:lnTo>
                  <a:pt x="697" y="0"/>
                </a:lnTo>
                <a:lnTo>
                  <a:pt x="697" y="5"/>
                </a:lnTo>
                <a:lnTo>
                  <a:pt x="689" y="5"/>
                </a:lnTo>
                <a:lnTo>
                  <a:pt x="689" y="0"/>
                </a:lnTo>
                <a:close/>
                <a:moveTo>
                  <a:pt x="701" y="0"/>
                </a:moveTo>
                <a:lnTo>
                  <a:pt x="710" y="0"/>
                </a:lnTo>
                <a:lnTo>
                  <a:pt x="710" y="5"/>
                </a:lnTo>
                <a:lnTo>
                  <a:pt x="701" y="5"/>
                </a:lnTo>
                <a:lnTo>
                  <a:pt x="701" y="0"/>
                </a:lnTo>
                <a:close/>
                <a:moveTo>
                  <a:pt x="714" y="0"/>
                </a:moveTo>
                <a:lnTo>
                  <a:pt x="723" y="0"/>
                </a:lnTo>
                <a:lnTo>
                  <a:pt x="723" y="5"/>
                </a:lnTo>
                <a:lnTo>
                  <a:pt x="714" y="5"/>
                </a:lnTo>
                <a:lnTo>
                  <a:pt x="714" y="0"/>
                </a:lnTo>
                <a:close/>
                <a:moveTo>
                  <a:pt x="727" y="0"/>
                </a:moveTo>
                <a:lnTo>
                  <a:pt x="735" y="0"/>
                </a:lnTo>
                <a:lnTo>
                  <a:pt x="735" y="5"/>
                </a:lnTo>
                <a:lnTo>
                  <a:pt x="727" y="5"/>
                </a:lnTo>
                <a:lnTo>
                  <a:pt x="727" y="0"/>
                </a:lnTo>
                <a:close/>
                <a:moveTo>
                  <a:pt x="740" y="0"/>
                </a:moveTo>
                <a:lnTo>
                  <a:pt x="748" y="0"/>
                </a:lnTo>
                <a:lnTo>
                  <a:pt x="748" y="5"/>
                </a:lnTo>
                <a:lnTo>
                  <a:pt x="740" y="5"/>
                </a:lnTo>
                <a:lnTo>
                  <a:pt x="740" y="0"/>
                </a:lnTo>
                <a:close/>
                <a:moveTo>
                  <a:pt x="752" y="0"/>
                </a:moveTo>
                <a:lnTo>
                  <a:pt x="761" y="0"/>
                </a:lnTo>
                <a:lnTo>
                  <a:pt x="761" y="5"/>
                </a:lnTo>
                <a:lnTo>
                  <a:pt x="752" y="5"/>
                </a:lnTo>
                <a:lnTo>
                  <a:pt x="752" y="0"/>
                </a:lnTo>
                <a:close/>
                <a:moveTo>
                  <a:pt x="765" y="0"/>
                </a:moveTo>
                <a:lnTo>
                  <a:pt x="774" y="0"/>
                </a:lnTo>
                <a:lnTo>
                  <a:pt x="774" y="5"/>
                </a:lnTo>
                <a:lnTo>
                  <a:pt x="765" y="5"/>
                </a:lnTo>
                <a:lnTo>
                  <a:pt x="765" y="0"/>
                </a:lnTo>
                <a:close/>
                <a:moveTo>
                  <a:pt x="778" y="0"/>
                </a:moveTo>
                <a:lnTo>
                  <a:pt x="787" y="0"/>
                </a:lnTo>
                <a:lnTo>
                  <a:pt x="787" y="5"/>
                </a:lnTo>
                <a:lnTo>
                  <a:pt x="778" y="5"/>
                </a:lnTo>
                <a:lnTo>
                  <a:pt x="778" y="0"/>
                </a:lnTo>
                <a:close/>
                <a:moveTo>
                  <a:pt x="791" y="0"/>
                </a:moveTo>
                <a:lnTo>
                  <a:pt x="799" y="0"/>
                </a:lnTo>
                <a:lnTo>
                  <a:pt x="799" y="5"/>
                </a:lnTo>
                <a:lnTo>
                  <a:pt x="791" y="5"/>
                </a:lnTo>
                <a:lnTo>
                  <a:pt x="791" y="0"/>
                </a:lnTo>
                <a:close/>
                <a:moveTo>
                  <a:pt x="804" y="0"/>
                </a:moveTo>
                <a:lnTo>
                  <a:pt x="812" y="0"/>
                </a:lnTo>
                <a:lnTo>
                  <a:pt x="812" y="5"/>
                </a:lnTo>
                <a:lnTo>
                  <a:pt x="804" y="5"/>
                </a:lnTo>
                <a:lnTo>
                  <a:pt x="804" y="0"/>
                </a:lnTo>
                <a:close/>
                <a:moveTo>
                  <a:pt x="816" y="0"/>
                </a:moveTo>
                <a:lnTo>
                  <a:pt x="825" y="0"/>
                </a:lnTo>
                <a:lnTo>
                  <a:pt x="825" y="5"/>
                </a:lnTo>
                <a:lnTo>
                  <a:pt x="816" y="5"/>
                </a:lnTo>
                <a:lnTo>
                  <a:pt x="816" y="0"/>
                </a:lnTo>
                <a:close/>
                <a:moveTo>
                  <a:pt x="829" y="0"/>
                </a:moveTo>
                <a:lnTo>
                  <a:pt x="838" y="0"/>
                </a:lnTo>
                <a:lnTo>
                  <a:pt x="838" y="5"/>
                </a:lnTo>
                <a:lnTo>
                  <a:pt x="829" y="5"/>
                </a:lnTo>
                <a:lnTo>
                  <a:pt x="829" y="0"/>
                </a:lnTo>
                <a:close/>
                <a:moveTo>
                  <a:pt x="842" y="0"/>
                </a:moveTo>
                <a:lnTo>
                  <a:pt x="850" y="0"/>
                </a:lnTo>
                <a:lnTo>
                  <a:pt x="850" y="5"/>
                </a:lnTo>
                <a:lnTo>
                  <a:pt x="842" y="5"/>
                </a:lnTo>
                <a:lnTo>
                  <a:pt x="842" y="0"/>
                </a:lnTo>
                <a:close/>
                <a:moveTo>
                  <a:pt x="854" y="0"/>
                </a:moveTo>
                <a:lnTo>
                  <a:pt x="863" y="0"/>
                </a:lnTo>
                <a:lnTo>
                  <a:pt x="863" y="5"/>
                </a:lnTo>
                <a:lnTo>
                  <a:pt x="854" y="5"/>
                </a:lnTo>
                <a:lnTo>
                  <a:pt x="854" y="0"/>
                </a:lnTo>
                <a:close/>
                <a:moveTo>
                  <a:pt x="867" y="0"/>
                </a:moveTo>
                <a:lnTo>
                  <a:pt x="876" y="0"/>
                </a:lnTo>
                <a:lnTo>
                  <a:pt x="876" y="5"/>
                </a:lnTo>
                <a:lnTo>
                  <a:pt x="867" y="5"/>
                </a:lnTo>
                <a:lnTo>
                  <a:pt x="867" y="0"/>
                </a:lnTo>
                <a:close/>
                <a:moveTo>
                  <a:pt x="880" y="0"/>
                </a:moveTo>
                <a:lnTo>
                  <a:pt x="888" y="0"/>
                </a:lnTo>
                <a:lnTo>
                  <a:pt x="888" y="5"/>
                </a:lnTo>
                <a:lnTo>
                  <a:pt x="880" y="5"/>
                </a:lnTo>
                <a:lnTo>
                  <a:pt x="880" y="0"/>
                </a:lnTo>
                <a:close/>
                <a:moveTo>
                  <a:pt x="893" y="0"/>
                </a:moveTo>
                <a:lnTo>
                  <a:pt x="901" y="0"/>
                </a:lnTo>
                <a:lnTo>
                  <a:pt x="901" y="5"/>
                </a:lnTo>
                <a:lnTo>
                  <a:pt x="893" y="5"/>
                </a:lnTo>
                <a:lnTo>
                  <a:pt x="893" y="0"/>
                </a:lnTo>
                <a:close/>
                <a:moveTo>
                  <a:pt x="905" y="0"/>
                </a:moveTo>
                <a:lnTo>
                  <a:pt x="914" y="0"/>
                </a:lnTo>
                <a:lnTo>
                  <a:pt x="914" y="5"/>
                </a:lnTo>
                <a:lnTo>
                  <a:pt x="905" y="5"/>
                </a:lnTo>
                <a:lnTo>
                  <a:pt x="905" y="0"/>
                </a:lnTo>
                <a:close/>
                <a:moveTo>
                  <a:pt x="918" y="0"/>
                </a:moveTo>
                <a:lnTo>
                  <a:pt x="927" y="0"/>
                </a:lnTo>
                <a:lnTo>
                  <a:pt x="927" y="5"/>
                </a:lnTo>
                <a:lnTo>
                  <a:pt x="918" y="5"/>
                </a:lnTo>
                <a:lnTo>
                  <a:pt x="918" y="0"/>
                </a:lnTo>
                <a:close/>
                <a:moveTo>
                  <a:pt x="931" y="0"/>
                </a:moveTo>
                <a:lnTo>
                  <a:pt x="939" y="0"/>
                </a:lnTo>
                <a:lnTo>
                  <a:pt x="939" y="5"/>
                </a:lnTo>
                <a:lnTo>
                  <a:pt x="931" y="5"/>
                </a:lnTo>
                <a:lnTo>
                  <a:pt x="931" y="0"/>
                </a:lnTo>
                <a:close/>
                <a:moveTo>
                  <a:pt x="944" y="0"/>
                </a:moveTo>
                <a:lnTo>
                  <a:pt x="952" y="0"/>
                </a:lnTo>
                <a:lnTo>
                  <a:pt x="952" y="5"/>
                </a:lnTo>
                <a:lnTo>
                  <a:pt x="944" y="5"/>
                </a:lnTo>
                <a:lnTo>
                  <a:pt x="944" y="0"/>
                </a:lnTo>
                <a:close/>
                <a:moveTo>
                  <a:pt x="956" y="0"/>
                </a:moveTo>
                <a:lnTo>
                  <a:pt x="965" y="0"/>
                </a:lnTo>
                <a:lnTo>
                  <a:pt x="965" y="5"/>
                </a:lnTo>
                <a:lnTo>
                  <a:pt x="956" y="5"/>
                </a:lnTo>
                <a:lnTo>
                  <a:pt x="956" y="0"/>
                </a:lnTo>
                <a:close/>
                <a:moveTo>
                  <a:pt x="969" y="0"/>
                </a:moveTo>
                <a:lnTo>
                  <a:pt x="978" y="0"/>
                </a:lnTo>
                <a:lnTo>
                  <a:pt x="978" y="5"/>
                </a:lnTo>
                <a:lnTo>
                  <a:pt x="969" y="5"/>
                </a:lnTo>
                <a:lnTo>
                  <a:pt x="969" y="0"/>
                </a:lnTo>
                <a:close/>
                <a:moveTo>
                  <a:pt x="982" y="0"/>
                </a:moveTo>
                <a:lnTo>
                  <a:pt x="990" y="0"/>
                </a:lnTo>
                <a:lnTo>
                  <a:pt x="990" y="5"/>
                </a:lnTo>
                <a:lnTo>
                  <a:pt x="982" y="5"/>
                </a:lnTo>
                <a:lnTo>
                  <a:pt x="982" y="0"/>
                </a:lnTo>
                <a:close/>
                <a:moveTo>
                  <a:pt x="995" y="0"/>
                </a:moveTo>
                <a:lnTo>
                  <a:pt x="1003" y="0"/>
                </a:lnTo>
                <a:lnTo>
                  <a:pt x="1003" y="5"/>
                </a:lnTo>
                <a:lnTo>
                  <a:pt x="995" y="5"/>
                </a:lnTo>
                <a:lnTo>
                  <a:pt x="995" y="0"/>
                </a:lnTo>
                <a:close/>
                <a:moveTo>
                  <a:pt x="1007" y="0"/>
                </a:moveTo>
                <a:lnTo>
                  <a:pt x="1011" y="0"/>
                </a:lnTo>
                <a:lnTo>
                  <a:pt x="1011" y="5"/>
                </a:lnTo>
                <a:lnTo>
                  <a:pt x="1007" y="5"/>
                </a:lnTo>
                <a:lnTo>
                  <a:pt x="1007" y="0"/>
                </a:lnTo>
                <a:close/>
              </a:path>
            </a:pathLst>
          </a:custGeom>
          <a:solidFill>
            <a:srgbClr val="000000"/>
          </a:solidFill>
          <a:ln w="0" cap="flat">
            <a:solidFill>
              <a:srgbClr val="FF0000"/>
            </a:solidFill>
            <a:prstDash val="solid"/>
            <a:round/>
          </a:ln>
        </p:spPr>
        <p:txBody>
          <a:bodyPr vert="horz" wrap="square" lIns="91440" tIns="45720" rIns="91440" bIns="45720" numCol="1" anchor="t" anchorCtr="0" compatLnSpc="1"/>
          <a:lstStyle/>
          <a:p>
            <a:endParaRPr lang="zh-CN" altLang="en-US"/>
          </a:p>
        </p:txBody>
      </p:sp>
      <p:sp>
        <p:nvSpPr>
          <p:cNvPr id="129" name="Rectangle 127"/>
          <p:cNvSpPr>
            <a:spLocks noChangeArrowheads="1"/>
          </p:cNvSpPr>
          <p:nvPr/>
        </p:nvSpPr>
        <p:spPr bwMode="auto">
          <a:xfrm>
            <a:off x="3859213" y="2603088"/>
            <a:ext cx="9239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loadStrategy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0" name="Rectangle 128"/>
          <p:cNvSpPr>
            <a:spLocks noChangeArrowheads="1"/>
          </p:cNvSpPr>
          <p:nvPr/>
        </p:nvSpPr>
        <p:spPr bwMode="auto">
          <a:xfrm>
            <a:off x="3724275" y="2799938"/>
            <a:ext cx="11858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1" name="Rectangle 129"/>
          <p:cNvSpPr>
            <a:spLocks noChangeArrowheads="1"/>
          </p:cNvSpPr>
          <p:nvPr/>
        </p:nvSpPr>
        <p:spPr bwMode="auto">
          <a:xfrm>
            <a:off x="3763963" y="2992026"/>
            <a:ext cx="11112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latencyStrategy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3" name="Freeform 131"/>
          <p:cNvSpPr/>
          <p:nvPr/>
        </p:nvSpPr>
        <p:spPr bwMode="auto">
          <a:xfrm>
            <a:off x="2327275" y="3443288"/>
            <a:ext cx="1906587" cy="271462"/>
          </a:xfrm>
          <a:custGeom>
            <a:avLst/>
            <a:gdLst>
              <a:gd name="T0" fmla="*/ 1201 w 1201"/>
              <a:gd name="T1" fmla="*/ 0 h 171"/>
              <a:gd name="T2" fmla="*/ 1201 w 1201"/>
              <a:gd name="T3" fmla="*/ 129 h 171"/>
              <a:gd name="T4" fmla="*/ 0 w 1201"/>
              <a:gd name="T5" fmla="*/ 129 h 171"/>
              <a:gd name="T6" fmla="*/ 0 w 1201"/>
              <a:gd name="T7" fmla="*/ 171 h 171"/>
            </a:gdLst>
            <a:ahLst/>
            <a:cxnLst>
              <a:cxn ang="0">
                <a:pos x="T0" y="T1"/>
              </a:cxn>
              <a:cxn ang="0">
                <a:pos x="T2" y="T3"/>
              </a:cxn>
              <a:cxn ang="0">
                <a:pos x="T4" y="T5"/>
              </a:cxn>
              <a:cxn ang="0">
                <a:pos x="T6" y="T7"/>
              </a:cxn>
            </a:cxnLst>
            <a:rect l="0" t="0" r="r" b="b"/>
            <a:pathLst>
              <a:path w="1201" h="171">
                <a:moveTo>
                  <a:pt x="1201" y="0"/>
                </a:moveTo>
                <a:lnTo>
                  <a:pt x="1201" y="129"/>
                </a:lnTo>
                <a:lnTo>
                  <a:pt x="0" y="129"/>
                </a:lnTo>
                <a:lnTo>
                  <a:pt x="0" y="171"/>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4" name="Freeform 132"/>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5" name="Freeform 133"/>
          <p:cNvSpPr/>
          <p:nvPr/>
        </p:nvSpPr>
        <p:spPr bwMode="auto">
          <a:xfrm>
            <a:off x="4233863" y="3443288"/>
            <a:ext cx="1973262" cy="288925"/>
          </a:xfrm>
          <a:custGeom>
            <a:avLst/>
            <a:gdLst>
              <a:gd name="T0" fmla="*/ 0 w 1243"/>
              <a:gd name="T1" fmla="*/ 0 h 182"/>
              <a:gd name="T2" fmla="*/ 0 w 1243"/>
              <a:gd name="T3" fmla="*/ 129 h 182"/>
              <a:gd name="T4" fmla="*/ 1243 w 1243"/>
              <a:gd name="T5" fmla="*/ 129 h 182"/>
              <a:gd name="T6" fmla="*/ 1243 w 1243"/>
              <a:gd name="T7" fmla="*/ 182 h 182"/>
            </a:gdLst>
            <a:ahLst/>
            <a:cxnLst>
              <a:cxn ang="0">
                <a:pos x="T0" y="T1"/>
              </a:cxn>
              <a:cxn ang="0">
                <a:pos x="T2" y="T3"/>
              </a:cxn>
              <a:cxn ang="0">
                <a:pos x="T4" y="T5"/>
              </a:cxn>
              <a:cxn ang="0">
                <a:pos x="T6" y="T7"/>
              </a:cxn>
            </a:cxnLst>
            <a:rect l="0" t="0" r="r" b="b"/>
            <a:pathLst>
              <a:path w="1243" h="182">
                <a:moveTo>
                  <a:pt x="0" y="0"/>
                </a:moveTo>
                <a:lnTo>
                  <a:pt x="0" y="129"/>
                </a:lnTo>
                <a:lnTo>
                  <a:pt x="1243" y="129"/>
                </a:lnTo>
                <a:lnTo>
                  <a:pt x="1243" y="18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6" name="Freeform 134"/>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7" name="Line 135"/>
          <p:cNvSpPr>
            <a:spLocks noChangeShapeType="1"/>
          </p:cNvSpPr>
          <p:nvPr/>
        </p:nvSpPr>
        <p:spPr bwMode="auto">
          <a:xfrm>
            <a:off x="4233863" y="3443288"/>
            <a:ext cx="0" cy="2439987"/>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8" name="Freeform 136"/>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1" name="Freeform 139"/>
          <p:cNvSpPr/>
          <p:nvPr/>
        </p:nvSpPr>
        <p:spPr bwMode="auto">
          <a:xfrm>
            <a:off x="5481638" y="1339850"/>
            <a:ext cx="2160587" cy="268287"/>
          </a:xfrm>
          <a:custGeom>
            <a:avLst/>
            <a:gdLst>
              <a:gd name="T0" fmla="*/ 0 w 1361"/>
              <a:gd name="T1" fmla="*/ 169 h 169"/>
              <a:gd name="T2" fmla="*/ 1361 w 1361"/>
              <a:gd name="T3" fmla="*/ 169 h 169"/>
              <a:gd name="T4" fmla="*/ 1361 w 1361"/>
              <a:gd name="T5" fmla="*/ 48 h 169"/>
              <a:gd name="T6" fmla="*/ 1313 w 1361"/>
              <a:gd name="T7" fmla="*/ 0 h 169"/>
              <a:gd name="T8" fmla="*/ 0 w 1361"/>
              <a:gd name="T9" fmla="*/ 0 h 169"/>
              <a:gd name="T10" fmla="*/ 0 w 1361"/>
              <a:gd name="T11" fmla="*/ 169 h 169"/>
            </a:gdLst>
            <a:ahLst/>
            <a:cxnLst>
              <a:cxn ang="0">
                <a:pos x="T0" y="T1"/>
              </a:cxn>
              <a:cxn ang="0">
                <a:pos x="T2" y="T3"/>
              </a:cxn>
              <a:cxn ang="0">
                <a:pos x="T4" y="T5"/>
              </a:cxn>
              <a:cxn ang="0">
                <a:pos x="T6" y="T7"/>
              </a:cxn>
              <a:cxn ang="0">
                <a:pos x="T8" y="T9"/>
              </a:cxn>
              <a:cxn ang="0">
                <a:pos x="T10" y="T11"/>
              </a:cxn>
            </a:cxnLst>
            <a:rect l="0" t="0" r="r" b="b"/>
            <a:pathLst>
              <a:path w="1361" h="169">
                <a:moveTo>
                  <a:pt x="0" y="169"/>
                </a:moveTo>
                <a:lnTo>
                  <a:pt x="1361" y="169"/>
                </a:lnTo>
                <a:lnTo>
                  <a:pt x="1361" y="48"/>
                </a:lnTo>
                <a:lnTo>
                  <a:pt x="131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0"/>
          <p:cNvSpPr>
            <a:spLocks noEditPoints="1"/>
          </p:cNvSpPr>
          <p:nvPr/>
        </p:nvSpPr>
        <p:spPr bwMode="auto">
          <a:xfrm>
            <a:off x="5035550" y="1339850"/>
            <a:ext cx="2606675" cy="485775"/>
          </a:xfrm>
          <a:custGeom>
            <a:avLst/>
            <a:gdLst>
              <a:gd name="T0" fmla="*/ 281 w 1642"/>
              <a:gd name="T1" fmla="*/ 169 h 306"/>
              <a:gd name="T2" fmla="*/ 0 w 1642"/>
              <a:gd name="T3" fmla="*/ 306 h 306"/>
              <a:gd name="T4" fmla="*/ 281 w 1642"/>
              <a:gd name="T5" fmla="*/ 169 h 306"/>
              <a:gd name="T6" fmla="*/ 1642 w 1642"/>
              <a:gd name="T7" fmla="*/ 169 h 306"/>
              <a:gd name="T8" fmla="*/ 1642 w 1642"/>
              <a:gd name="T9" fmla="*/ 48 h 306"/>
              <a:gd name="T10" fmla="*/ 1594 w 1642"/>
              <a:gd name="T11" fmla="*/ 0 h 306"/>
              <a:gd name="T12" fmla="*/ 281 w 1642"/>
              <a:gd name="T13" fmla="*/ 0 h 306"/>
              <a:gd name="T14" fmla="*/ 281 w 1642"/>
              <a:gd name="T15" fmla="*/ 169 h 3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2" h="306">
                <a:moveTo>
                  <a:pt x="281" y="169"/>
                </a:moveTo>
                <a:lnTo>
                  <a:pt x="0" y="306"/>
                </a:lnTo>
                <a:moveTo>
                  <a:pt x="281" y="169"/>
                </a:moveTo>
                <a:lnTo>
                  <a:pt x="1642" y="169"/>
                </a:lnTo>
                <a:lnTo>
                  <a:pt x="1642" y="48"/>
                </a:lnTo>
                <a:lnTo>
                  <a:pt x="1594" y="0"/>
                </a:lnTo>
                <a:lnTo>
                  <a:pt x="281" y="0"/>
                </a:lnTo>
                <a:lnTo>
                  <a:pt x="281" y="169"/>
                </a:lnTo>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3" name="Rectangle 141"/>
          <p:cNvSpPr>
            <a:spLocks noChangeArrowheads="1"/>
          </p:cNvSpPr>
          <p:nvPr/>
        </p:nvSpPr>
        <p:spPr bwMode="auto">
          <a:xfrm>
            <a:off x="5678488" y="1385888"/>
            <a:ext cx="350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4" name="Rectangle 142"/>
          <p:cNvSpPr>
            <a:spLocks noChangeArrowheads="1"/>
          </p:cNvSpPr>
          <p:nvPr/>
        </p:nvSpPr>
        <p:spPr bwMode="auto">
          <a:xfrm>
            <a:off x="5932488" y="138588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5" name="Rectangle 143"/>
          <p:cNvSpPr>
            <a:spLocks noChangeArrowheads="1"/>
          </p:cNvSpPr>
          <p:nvPr/>
        </p:nvSpPr>
        <p:spPr bwMode="auto">
          <a:xfrm>
            <a:off x="6003925" y="1385888"/>
            <a:ext cx="876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loadStrategy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6" name="Rectangle 144"/>
          <p:cNvSpPr>
            <a:spLocks noChangeArrowheads="1"/>
          </p:cNvSpPr>
          <p:nvPr/>
        </p:nvSpPr>
        <p:spPr bwMode="auto">
          <a:xfrm>
            <a:off x="6742113" y="1385888"/>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7" name="Rectangle 145"/>
          <p:cNvSpPr>
            <a:spLocks noChangeArrowheads="1"/>
          </p:cNvSpPr>
          <p:nvPr/>
        </p:nvSpPr>
        <p:spPr bwMode="auto">
          <a:xfrm>
            <a:off x="6786563" y="138588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8" name="Rectangle 146"/>
          <p:cNvSpPr>
            <a:spLocks noChangeArrowheads="1"/>
          </p:cNvSpPr>
          <p:nvPr/>
        </p:nvSpPr>
        <p:spPr bwMode="auto">
          <a:xfrm>
            <a:off x="6858000" y="1385888"/>
            <a:ext cx="5873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getLoad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9" name="Rectangle 147"/>
          <p:cNvSpPr>
            <a:spLocks noChangeArrowheads="1"/>
          </p:cNvSpPr>
          <p:nvPr/>
        </p:nvSpPr>
        <p:spPr bwMode="auto">
          <a:xfrm>
            <a:off x="7326313" y="1385888"/>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0" name="Rectangle 148"/>
          <p:cNvSpPr>
            <a:spLocks noChangeArrowheads="1"/>
          </p:cNvSpPr>
          <p:nvPr/>
        </p:nvSpPr>
        <p:spPr bwMode="auto">
          <a:xfrm>
            <a:off x="7413625" y="1385888"/>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1" name="Freeform 149"/>
          <p:cNvSpPr/>
          <p:nvPr/>
        </p:nvSpPr>
        <p:spPr bwMode="auto">
          <a:xfrm>
            <a:off x="7558088" y="1339850"/>
            <a:ext cx="84137" cy="84137"/>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50"/>
          <p:cNvSpPr/>
          <p:nvPr/>
        </p:nvSpPr>
        <p:spPr bwMode="auto">
          <a:xfrm>
            <a:off x="7558088" y="1339850"/>
            <a:ext cx="84137" cy="84137"/>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3" name="Freeform 151"/>
          <p:cNvSpPr/>
          <p:nvPr/>
        </p:nvSpPr>
        <p:spPr bwMode="auto">
          <a:xfrm>
            <a:off x="5481638" y="1690688"/>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2"/>
          <p:cNvSpPr>
            <a:spLocks noEditPoints="1"/>
          </p:cNvSpPr>
          <p:nvPr/>
        </p:nvSpPr>
        <p:spPr bwMode="auto">
          <a:xfrm>
            <a:off x="5035550" y="1690688"/>
            <a:ext cx="3275012" cy="268287"/>
          </a:xfrm>
          <a:custGeom>
            <a:avLst/>
            <a:gdLst>
              <a:gd name="T0" fmla="*/ 281 w 2063"/>
              <a:gd name="T1" fmla="*/ 147 h 169"/>
              <a:gd name="T2" fmla="*/ 0 w 2063"/>
              <a:gd name="T3" fmla="*/ 166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147"/>
                </a:moveTo>
                <a:lnTo>
                  <a:pt x="0" y="166"/>
                </a:lnTo>
                <a:moveTo>
                  <a:pt x="281" y="169"/>
                </a:moveTo>
                <a:lnTo>
                  <a:pt x="2063" y="169"/>
                </a:lnTo>
                <a:lnTo>
                  <a:pt x="2063" y="48"/>
                </a:lnTo>
                <a:lnTo>
                  <a:pt x="2014" y="0"/>
                </a:lnTo>
                <a:lnTo>
                  <a:pt x="281" y="0"/>
                </a:lnTo>
                <a:lnTo>
                  <a:pt x="281" y="169"/>
                </a:lnTo>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5" name="Rectangle 153"/>
          <p:cNvSpPr>
            <a:spLocks noChangeArrowheads="1"/>
          </p:cNvSpPr>
          <p:nvPr/>
        </p:nvSpPr>
        <p:spPr bwMode="auto">
          <a:xfrm>
            <a:off x="5624513" y="1736725"/>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totalMemory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6" name="Rectangle 154"/>
          <p:cNvSpPr>
            <a:spLocks noChangeArrowheads="1"/>
          </p:cNvSpPr>
          <p:nvPr/>
        </p:nvSpPr>
        <p:spPr bwMode="auto">
          <a:xfrm>
            <a:off x="6399213" y="173672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7" name="Rectangle 155"/>
          <p:cNvSpPr>
            <a:spLocks noChangeArrowheads="1"/>
          </p:cNvSpPr>
          <p:nvPr/>
        </p:nvSpPr>
        <p:spPr bwMode="auto">
          <a:xfrm>
            <a:off x="6470650" y="1736725"/>
            <a:ext cx="11398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8" name="Rectangle 156"/>
          <p:cNvSpPr>
            <a:spLocks noChangeArrowheads="1"/>
          </p:cNvSpPr>
          <p:nvPr/>
        </p:nvSpPr>
        <p:spPr bwMode="auto">
          <a:xfrm>
            <a:off x="7448550" y="1736725"/>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9" name="Rectangle 157"/>
          <p:cNvSpPr>
            <a:spLocks noChangeArrowheads="1"/>
          </p:cNvSpPr>
          <p:nvPr/>
        </p:nvSpPr>
        <p:spPr bwMode="auto">
          <a:xfrm>
            <a:off x="7493000" y="173672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0" name="Rectangle 158"/>
          <p:cNvSpPr>
            <a:spLocks noChangeArrowheads="1"/>
          </p:cNvSpPr>
          <p:nvPr/>
        </p:nvSpPr>
        <p:spPr bwMode="auto">
          <a:xfrm>
            <a:off x="7564438" y="1736725"/>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getTotal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1" name="Rectangle 159"/>
          <p:cNvSpPr>
            <a:spLocks noChangeArrowheads="1"/>
          </p:cNvSpPr>
          <p:nvPr/>
        </p:nvSpPr>
        <p:spPr bwMode="auto">
          <a:xfrm>
            <a:off x="8047038" y="1736725"/>
            <a:ext cx="176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2" name="Rectangle 160"/>
          <p:cNvSpPr>
            <a:spLocks noChangeArrowheads="1"/>
          </p:cNvSpPr>
          <p:nvPr/>
        </p:nvSpPr>
        <p:spPr bwMode="auto">
          <a:xfrm>
            <a:off x="8134350" y="1736725"/>
            <a:ext cx="122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3" name="Freeform 161"/>
          <p:cNvSpPr/>
          <p:nvPr/>
        </p:nvSpPr>
        <p:spPr bwMode="auto">
          <a:xfrm>
            <a:off x="8226425" y="1690688"/>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2"/>
          <p:cNvSpPr/>
          <p:nvPr/>
        </p:nvSpPr>
        <p:spPr bwMode="auto">
          <a:xfrm>
            <a:off x="8226425" y="1690688"/>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5" name="Freeform 163"/>
          <p:cNvSpPr/>
          <p:nvPr/>
        </p:nvSpPr>
        <p:spPr bwMode="auto">
          <a:xfrm>
            <a:off x="5481638" y="2041525"/>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4"/>
          <p:cNvSpPr>
            <a:spLocks noEditPoints="1"/>
          </p:cNvSpPr>
          <p:nvPr/>
        </p:nvSpPr>
        <p:spPr bwMode="auto">
          <a:xfrm>
            <a:off x="5035550" y="2041525"/>
            <a:ext cx="3275012" cy="268287"/>
          </a:xfrm>
          <a:custGeom>
            <a:avLst/>
            <a:gdLst>
              <a:gd name="T0" fmla="*/ 281 w 2063"/>
              <a:gd name="T1" fmla="*/ 29 h 169"/>
              <a:gd name="T2" fmla="*/ 0 w 2063"/>
              <a:gd name="T3" fmla="*/ 12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29"/>
                </a:moveTo>
                <a:lnTo>
                  <a:pt x="0" y="12"/>
                </a:lnTo>
                <a:moveTo>
                  <a:pt x="281" y="169"/>
                </a:moveTo>
                <a:lnTo>
                  <a:pt x="2063" y="169"/>
                </a:lnTo>
                <a:lnTo>
                  <a:pt x="2063" y="48"/>
                </a:lnTo>
                <a:lnTo>
                  <a:pt x="2014" y="0"/>
                </a:lnTo>
                <a:lnTo>
                  <a:pt x="281" y="0"/>
                </a:lnTo>
                <a:lnTo>
                  <a:pt x="281" y="169"/>
                </a:lnTo>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7" name="Rectangle 165"/>
          <p:cNvSpPr>
            <a:spLocks noChangeArrowheads="1"/>
          </p:cNvSpPr>
          <p:nvPr/>
        </p:nvSpPr>
        <p:spPr bwMode="auto">
          <a:xfrm>
            <a:off x="5622925" y="2087563"/>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usedMemory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8" name="Rectangle 166"/>
          <p:cNvSpPr>
            <a:spLocks noChangeArrowheads="1"/>
          </p:cNvSpPr>
          <p:nvPr/>
        </p:nvSpPr>
        <p:spPr bwMode="auto">
          <a:xfrm>
            <a:off x="6400800" y="208756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9" name="Rectangle 167"/>
          <p:cNvSpPr>
            <a:spLocks noChangeArrowheads="1"/>
          </p:cNvSpPr>
          <p:nvPr/>
        </p:nvSpPr>
        <p:spPr bwMode="auto">
          <a:xfrm>
            <a:off x="6473825" y="2087563"/>
            <a:ext cx="1138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memoryStrategy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0" name="Rectangle 168"/>
          <p:cNvSpPr>
            <a:spLocks noChangeArrowheads="1"/>
          </p:cNvSpPr>
          <p:nvPr/>
        </p:nvSpPr>
        <p:spPr bwMode="auto">
          <a:xfrm>
            <a:off x="7451725" y="2087563"/>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1" name="Rectangle 169"/>
          <p:cNvSpPr>
            <a:spLocks noChangeArrowheads="1"/>
          </p:cNvSpPr>
          <p:nvPr/>
        </p:nvSpPr>
        <p:spPr bwMode="auto">
          <a:xfrm>
            <a:off x="7494588" y="208756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2" name="Rectangle 170"/>
          <p:cNvSpPr>
            <a:spLocks noChangeArrowheads="1"/>
          </p:cNvSpPr>
          <p:nvPr/>
        </p:nvSpPr>
        <p:spPr bwMode="auto">
          <a:xfrm>
            <a:off x="7567613" y="2087563"/>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getUsed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3" name="Rectangle 171"/>
          <p:cNvSpPr>
            <a:spLocks noChangeArrowheads="1"/>
          </p:cNvSpPr>
          <p:nvPr/>
        </p:nvSpPr>
        <p:spPr bwMode="auto">
          <a:xfrm>
            <a:off x="8050213" y="2087563"/>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4" name="Rectangle 172"/>
          <p:cNvSpPr>
            <a:spLocks noChangeArrowheads="1"/>
          </p:cNvSpPr>
          <p:nvPr/>
        </p:nvSpPr>
        <p:spPr bwMode="auto">
          <a:xfrm>
            <a:off x="8137525" y="2087563"/>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5" name="Freeform 173"/>
          <p:cNvSpPr/>
          <p:nvPr/>
        </p:nvSpPr>
        <p:spPr bwMode="auto">
          <a:xfrm>
            <a:off x="8226425" y="2041525"/>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4"/>
          <p:cNvSpPr/>
          <p:nvPr/>
        </p:nvSpPr>
        <p:spPr bwMode="auto">
          <a:xfrm>
            <a:off x="8226425" y="2041525"/>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7" name="Freeform 175"/>
          <p:cNvSpPr/>
          <p:nvPr/>
        </p:nvSpPr>
        <p:spPr bwMode="auto">
          <a:xfrm>
            <a:off x="5481638" y="2392363"/>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6"/>
          <p:cNvSpPr>
            <a:spLocks noEditPoints="1"/>
          </p:cNvSpPr>
          <p:nvPr/>
        </p:nvSpPr>
        <p:spPr bwMode="auto">
          <a:xfrm>
            <a:off x="5035550" y="2165350"/>
            <a:ext cx="3275012" cy="495300"/>
          </a:xfrm>
          <a:custGeom>
            <a:avLst/>
            <a:gdLst>
              <a:gd name="T0" fmla="*/ 281 w 2063"/>
              <a:gd name="T1" fmla="*/ 143 h 312"/>
              <a:gd name="T2" fmla="*/ 0 w 2063"/>
              <a:gd name="T3" fmla="*/ 0 h 312"/>
              <a:gd name="T4" fmla="*/ 281 w 2063"/>
              <a:gd name="T5" fmla="*/ 312 h 312"/>
              <a:gd name="T6" fmla="*/ 2063 w 2063"/>
              <a:gd name="T7" fmla="*/ 312 h 312"/>
              <a:gd name="T8" fmla="*/ 2063 w 2063"/>
              <a:gd name="T9" fmla="*/ 191 h 312"/>
              <a:gd name="T10" fmla="*/ 2014 w 2063"/>
              <a:gd name="T11" fmla="*/ 143 h 312"/>
              <a:gd name="T12" fmla="*/ 281 w 2063"/>
              <a:gd name="T13" fmla="*/ 143 h 312"/>
              <a:gd name="T14" fmla="*/ 281 w 2063"/>
              <a:gd name="T15" fmla="*/ 312 h 3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312">
                <a:moveTo>
                  <a:pt x="281" y="143"/>
                </a:moveTo>
                <a:lnTo>
                  <a:pt x="0" y="0"/>
                </a:lnTo>
                <a:moveTo>
                  <a:pt x="281" y="312"/>
                </a:moveTo>
                <a:lnTo>
                  <a:pt x="2063" y="312"/>
                </a:lnTo>
                <a:lnTo>
                  <a:pt x="2063" y="191"/>
                </a:lnTo>
                <a:lnTo>
                  <a:pt x="2014" y="143"/>
                </a:lnTo>
                <a:lnTo>
                  <a:pt x="281" y="143"/>
                </a:lnTo>
                <a:lnTo>
                  <a:pt x="281" y="312"/>
                </a:lnTo>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9" name="Rectangle 177"/>
          <p:cNvSpPr>
            <a:spLocks noChangeArrowheads="1"/>
          </p:cNvSpPr>
          <p:nvPr/>
        </p:nvSpPr>
        <p:spPr bwMode="auto">
          <a:xfrm>
            <a:off x="5757863" y="2438400"/>
            <a:ext cx="5381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0" name="Rectangle 178"/>
          <p:cNvSpPr>
            <a:spLocks noChangeArrowheads="1"/>
          </p:cNvSpPr>
          <p:nvPr/>
        </p:nvSpPr>
        <p:spPr bwMode="auto">
          <a:xfrm>
            <a:off x="6180138" y="24384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1" name="Rectangle 179"/>
          <p:cNvSpPr>
            <a:spLocks noChangeArrowheads="1"/>
          </p:cNvSpPr>
          <p:nvPr/>
        </p:nvSpPr>
        <p:spPr bwMode="auto">
          <a:xfrm>
            <a:off x="6251575" y="2438400"/>
            <a:ext cx="1065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latencyStrategy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2" name="Rectangle 180"/>
          <p:cNvSpPr>
            <a:spLocks noChangeArrowheads="1"/>
          </p:cNvSpPr>
          <p:nvPr/>
        </p:nvSpPr>
        <p:spPr bwMode="auto">
          <a:xfrm>
            <a:off x="7161213" y="2438400"/>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3" name="Rectangle 181"/>
          <p:cNvSpPr>
            <a:spLocks noChangeArrowheads="1"/>
          </p:cNvSpPr>
          <p:nvPr/>
        </p:nvSpPr>
        <p:spPr bwMode="auto">
          <a:xfrm>
            <a:off x="7205663" y="24384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4" name="Rectangle 182"/>
          <p:cNvSpPr>
            <a:spLocks noChangeArrowheads="1"/>
          </p:cNvSpPr>
          <p:nvPr/>
        </p:nvSpPr>
        <p:spPr bwMode="auto">
          <a:xfrm>
            <a:off x="7277100" y="2438400"/>
            <a:ext cx="768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getLatency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5" name="Rectangle 183"/>
          <p:cNvSpPr>
            <a:spLocks noChangeArrowheads="1"/>
          </p:cNvSpPr>
          <p:nvPr/>
        </p:nvSpPr>
        <p:spPr bwMode="auto">
          <a:xfrm>
            <a:off x="7915275" y="2438400"/>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6" name="Rectangle 184"/>
          <p:cNvSpPr>
            <a:spLocks noChangeArrowheads="1"/>
          </p:cNvSpPr>
          <p:nvPr/>
        </p:nvSpPr>
        <p:spPr bwMode="auto">
          <a:xfrm>
            <a:off x="8002588" y="2438400"/>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7" name="Freeform 185"/>
          <p:cNvSpPr/>
          <p:nvPr/>
        </p:nvSpPr>
        <p:spPr bwMode="auto">
          <a:xfrm>
            <a:off x="8226425" y="2392363"/>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6"/>
          <p:cNvSpPr/>
          <p:nvPr/>
        </p:nvSpPr>
        <p:spPr bwMode="auto">
          <a:xfrm>
            <a:off x="8226425" y="2392363"/>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代碼實現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31</a:t>
            </a:fld>
            <a:endParaRPr lang="zh-CN" altLang="en-US" dirty="0"/>
          </a:p>
        </p:txBody>
      </p:sp>
      <p:sp>
        <p:nvSpPr>
          <p:cNvPr id="5" name="TextBox 3"/>
          <p:cNvSpPr txBox="1"/>
          <p:nvPr/>
        </p:nvSpPr>
        <p:spPr>
          <a:xfrm>
            <a:off x="683568" y="1587564"/>
            <a:ext cx="7848872"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統一的介面來獲取負載</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load = </a:t>
            </a:r>
            <a:r>
              <a:rPr lang="en-US" altLang="zh-CN" sz="1600" dirty="0" err="1">
                <a:solidFill>
                  <a:schemeClr val="tx1"/>
                </a:solidFill>
                <a:latin typeface="Consolas" panose="020B0609020204030204" pitchFamily="49" charset="0"/>
                <a:ea typeface="华文楷体" panose="02010600040101010101" pitchFamily="2" charset="-122"/>
                <a:cs typeface="+mn-cs"/>
              </a:rPr>
              <a:t>m_loadStrategy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統一的介面來獲取總記憶體</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getTotal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統一的介面來獲取已用記憶體</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getUsedMemory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getUsed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統一的介面來獲取網路延遲資訊</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getNetworkLatency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latency = </a:t>
            </a:r>
            <a:r>
              <a:rPr lang="en-US" altLang="zh-CN" sz="1600" dirty="0" err="1">
                <a:solidFill>
                  <a:schemeClr val="tx1"/>
                </a:solidFill>
                <a:latin typeface="Consolas" panose="020B0609020204030204" pitchFamily="49" charset="0"/>
                <a:ea typeface="华文楷体" panose="02010600040101010101" pitchFamily="2" charset="-122"/>
                <a:cs typeface="+mn-cs"/>
              </a:rPr>
              <a:t>m_latencyStrategy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getLatency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代碼實現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32</a:t>
            </a:fld>
            <a:endParaRPr lang="zh-CN" altLang="en-US" dirty="0"/>
          </a:p>
        </p:txBody>
      </p:sp>
      <p:sp>
        <p:nvSpPr>
          <p:cNvPr id="5" name="TextBox 3"/>
          <p:cNvSpPr txBox="1"/>
          <p:nvPr/>
        </p:nvSpPr>
        <p:spPr>
          <a:xfrm>
            <a:off x="683568" y="1124744"/>
            <a:ext cx="7848872"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argc</a:t>
            </a:r>
            <a:r>
              <a:rPr lang="en-US" altLang="zh-CN" sz="1600" dirty="0">
                <a:solidFill>
                  <a:schemeClr val="tx1"/>
                </a:solidFill>
                <a:latin typeface="Consolas" panose="020B0609020204030204" pitchFamily="49" charset="0"/>
                <a:ea typeface="华文楷体" panose="02010600040101010101" pitchFamily="2" charset="-122"/>
                <a:cs typeface="+mn-cs"/>
              </a:rPr>
              <a:t>, char *</a:t>
            </a:r>
            <a:r>
              <a:rPr lang="en-US" altLang="zh-CN" sz="1600" dirty="0" err="1">
                <a:solidFill>
                  <a:schemeClr val="tx1"/>
                </a:solidFill>
                <a:latin typeface="Consolas" panose="020B0609020204030204" pitchFamily="49" charset="0"/>
                <a:ea typeface="华文楷体" panose="02010600040101010101" pitchFamily="2" charset="-122"/>
                <a:cs typeface="+mn-cs"/>
              </a:rPr>
              <a:t>argv</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為每個策略的選擇具體的實現演算法，並創建監控器類</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GangliaLoadStrategy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WinMemoryStrategy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PingLatencyStrategy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具體構建過程是將每個策略的具體演算法類傳入構造函數</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Monitor monitor(	&amp;</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&amp;</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p>
          <a:p>
            <a:pPr lvl="4"/>
            <a:r>
              <a:rPr lang="en-US" altLang="zh-CN" sz="1600" dirty="0">
                <a:solidFill>
                  <a:schemeClr val="tx1"/>
                </a:solidFill>
                <a:latin typeface="Consolas" panose="020B0609020204030204" pitchFamily="49" charset="0"/>
                <a:ea typeface="华文楷体" panose="02010600040101010101" pitchFamily="2" charset="-122"/>
              </a:rPr>
              <a:t>	&amp;</a:t>
            </a:r>
            <a:r>
              <a:rPr lang="en-US" altLang="zh-CN" sz="1600" dirty="0" err="1">
                <a:solidFill>
                  <a:schemeClr val="tx1"/>
                </a:solidFill>
                <a:latin typeface="Consolas" panose="020B0609020204030204" pitchFamily="49" charset="0"/>
                <a:ea typeface="华文楷体" panose="02010600040101010101" pitchFamily="2" charset="-122"/>
              </a:rPr>
              <a:t>latencyStrategy</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while (running()) {</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統一的介面獲取系統資訊</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monitor.getLoad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monitor.getTotalMemory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monitor.getUsedMemory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monitor.getNetworkLatency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統一的介面輸出系統資訊</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monitor.show</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sleep(1000);</a:t>
            </a:r>
          </a:p>
          <a:p>
            <a:pPr lvl="1"/>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調用過程</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33</a:t>
            </a:fld>
            <a:endParaRPr lang="zh-CN" altLang="en-US" dirty="0"/>
          </a:p>
        </p:txBody>
      </p:sp>
      <p:sp>
        <p:nvSpPr>
          <p:cNvPr id="5" name="Shape 464"/>
          <p:cNvSpPr/>
          <p:nvPr/>
        </p:nvSpPr>
        <p:spPr>
          <a:xfrm>
            <a:off x="1782707" y="2556574"/>
            <a:ext cx="5397682" cy="784830"/>
          </a:xfrm>
          <a:prstGeom prst="rect">
            <a:avLst/>
          </a:prstGeom>
          <a:ln>
            <a:solidFill>
              <a:srgbClr val="FF0066"/>
            </a:solidFill>
            <a:round/>
          </a:ln>
        </p:spPr>
        <p:txBody>
          <a:bodyPr wrap="square" lIns="0" tIns="0" rIns="0" bIns="0">
            <a:spAutoFit/>
          </a:bodyPr>
          <a:lstStyle/>
          <a:p>
            <a:r>
              <a:rPr lang="en-US" altLang="zh-CN" sz="1700" dirty="0">
                <a:latin typeface="Consolas" panose="020B0609020204030204" pitchFamily="49" charset="0"/>
                <a:ea typeface="华文楷体" panose="02010600040101010101" pitchFamily="2" charset="-122"/>
              </a:rPr>
              <a:t>void Monitor::</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 {</a:t>
            </a:r>
          </a:p>
          <a:p>
            <a:r>
              <a:rPr lang="en-US" altLang="zh-CN" sz="1700" dirty="0">
                <a:latin typeface="Consolas" panose="020B0609020204030204" pitchFamily="49" charset="0"/>
                <a:ea typeface="华文楷体" panose="02010600040101010101" pitchFamily="2" charset="-122"/>
              </a:rPr>
              <a:t>	load = </a:t>
            </a:r>
            <a:r>
              <a:rPr lang="en-US" altLang="zh-CN" sz="1700" dirty="0" err="1">
                <a:latin typeface="Consolas" panose="020B0609020204030204" pitchFamily="49" charset="0"/>
                <a:ea typeface="华文楷体" panose="02010600040101010101" pitchFamily="2" charset="-122"/>
              </a:rPr>
              <a:t>m_loadStrategy</a:t>
            </a:r>
            <a:r>
              <a:rPr lang="en-US" altLang="zh-CN" sz="1700" dirty="0">
                <a:latin typeface="Consolas" panose="020B0609020204030204" pitchFamily="49" charset="0"/>
                <a:ea typeface="华文楷体" panose="02010600040101010101" pitchFamily="2" charset="-122"/>
              </a:rPr>
              <a:t>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r>
              <a:rPr lang="en-US" altLang="zh-CN" sz="1700" dirty="0">
                <a:latin typeface="Consolas" panose="020B0609020204030204" pitchFamily="49" charset="0"/>
                <a:ea typeface="华文楷体" panose="02010600040101010101" pitchFamily="2" charset="-122"/>
              </a:rPr>
              <a:t>}</a:t>
            </a:r>
          </a:p>
        </p:txBody>
      </p:sp>
      <p:sp>
        <p:nvSpPr>
          <p:cNvPr id="6" name="矩形 5"/>
          <p:cNvSpPr/>
          <p:nvPr/>
        </p:nvSpPr>
        <p:spPr>
          <a:xfrm>
            <a:off x="2766774" y="3475813"/>
            <a:ext cx="5667648"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LoadStrategyImpl1::</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	…</a:t>
            </a: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8" name="矩形 7"/>
          <p:cNvSpPr/>
          <p:nvPr/>
        </p:nvSpPr>
        <p:spPr>
          <a:xfrm>
            <a:off x="2766773" y="4769867"/>
            <a:ext cx="5667650"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LoadStrategyImpl2::</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	…</a:t>
            </a: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9" name="圆角右箭头 8"/>
          <p:cNvSpPr/>
          <p:nvPr/>
        </p:nvSpPr>
        <p:spPr>
          <a:xfrm flipV="1">
            <a:off x="2211057" y="3166508"/>
            <a:ext cx="555716" cy="21408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0" name="圆角右箭头 9"/>
          <p:cNvSpPr/>
          <p:nvPr/>
        </p:nvSpPr>
        <p:spPr>
          <a:xfrm flipV="1">
            <a:off x="2211057" y="3166506"/>
            <a:ext cx="555716" cy="94049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1" name="Shape 473"/>
          <p:cNvSpPr/>
          <p:nvPr/>
        </p:nvSpPr>
        <p:spPr>
          <a:xfrm>
            <a:off x="683568" y="1360336"/>
            <a:ext cx="4087657" cy="1046440"/>
          </a:xfrm>
          <a:prstGeom prst="rect">
            <a:avLst/>
          </a:prstGeom>
          <a:ln>
            <a:solidFill>
              <a:schemeClr val="accent4">
                <a:lumMod val="75000"/>
              </a:schemeClr>
            </a:solidFill>
            <a:round/>
          </a:ln>
        </p:spPr>
        <p:txBody>
          <a:bodyPr wrap="none" lIns="0" tIns="0" rIns="0" bIns="0">
            <a:spAutoFit/>
          </a:bodyPr>
          <a:lstStyle/>
          <a:p>
            <a:pPr lvl="0" defTabSz="457200">
              <a:defRPr sz="1800">
                <a:uFillTx/>
              </a:defRPr>
            </a:pP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main(</a:t>
            </a: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a:t>
            </a:r>
            <a:r>
              <a:rPr lang="en-US" sz="1700" dirty="0" err="1">
                <a:latin typeface="Consolas" panose="020B0609020204030204" pitchFamily="49" charset="0"/>
                <a:ea typeface="华文楷体" panose="02010600040101010101" pitchFamily="2" charset="-122"/>
                <a:sym typeface="Bitstream Vera Sans Mono"/>
              </a:rPr>
              <a:t>argc</a:t>
            </a:r>
            <a:r>
              <a:rPr lang="en-US" sz="1700" dirty="0">
                <a:latin typeface="Consolas" panose="020B0609020204030204" pitchFamily="49" charset="0"/>
                <a:ea typeface="华文楷体" panose="02010600040101010101" pitchFamily="2" charset="-122"/>
                <a:sym typeface="Bitstream Vera Sans Mono"/>
              </a:rPr>
              <a:t>, char *</a:t>
            </a:r>
            <a:r>
              <a:rPr lang="en-US" sz="1700" dirty="0" err="1">
                <a:latin typeface="Consolas" panose="020B0609020204030204" pitchFamily="49" charset="0"/>
                <a:ea typeface="华文楷体" panose="02010600040101010101" pitchFamily="2" charset="-122"/>
                <a:sym typeface="Bitstream Vera Sans Mono"/>
              </a:rPr>
              <a:t>argv</a:t>
            </a:r>
            <a:r>
              <a:rPr lang="en-US" sz="1700" dirty="0">
                <a:latin typeface="Consolas" panose="020B0609020204030204" pitchFamily="49" charset="0"/>
                <a:ea typeface="华文楷体" panose="02010600040101010101" pitchFamily="2" charset="-122"/>
                <a:sym typeface="Bitstream Vera Sans Mono"/>
              </a:rPr>
              <a:t>[]) {</a:t>
            </a: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	…</a:t>
            </a:r>
          </a:p>
          <a:p>
            <a:pPr lvl="0" defTabSz="457200">
              <a:defRPr sz="1800">
                <a:uFillTx/>
              </a:defRPr>
            </a:pPr>
            <a:r>
              <a:rPr lang="en-US" altLang="zh-CN" sz="1700" dirty="0">
                <a:latin typeface="Consolas" panose="020B0609020204030204" pitchFamily="49" charset="0"/>
                <a:ea typeface="华文楷体" panose="02010600040101010101" pitchFamily="2" charset="-122"/>
              </a:rPr>
              <a:t>	monitor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endParaRPr lang="en-US" sz="1700" dirty="0">
              <a:latin typeface="Consolas" panose="020B0609020204030204" pitchFamily="49" charset="0"/>
              <a:ea typeface="华文楷体" panose="02010600040101010101" pitchFamily="2" charset="-122"/>
              <a:sym typeface="Bitstream Vera Sans Mono"/>
            </a:endParaRP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a:t>
            </a:r>
            <a:endParaRPr sz="1700" dirty="0">
              <a:latin typeface="Consolas" panose="020B0609020204030204" pitchFamily="49" charset="0"/>
              <a:ea typeface="华文楷体" panose="02010600040101010101" pitchFamily="2" charset="-122"/>
              <a:sym typeface="Bitstream Vera Sans Mono"/>
            </a:endParaRPr>
          </a:p>
        </p:txBody>
      </p:sp>
      <p:sp>
        <p:nvSpPr>
          <p:cNvPr id="12" name="圆角右箭头 11"/>
          <p:cNvSpPr/>
          <p:nvPr/>
        </p:nvSpPr>
        <p:spPr>
          <a:xfrm flipV="1">
            <a:off x="1152694" y="2175179"/>
            <a:ext cx="555716" cy="6878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3" name="椭圆 2"/>
          <p:cNvSpPr/>
          <p:nvPr/>
        </p:nvSpPr>
        <p:spPr>
          <a:xfrm>
            <a:off x="2555776" y="2420889"/>
            <a:ext cx="2664296" cy="100811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93452" y="1973220"/>
            <a:ext cx="4431076" cy="584775"/>
          </a:xfrm>
          <a:prstGeom prst="rect">
            <a:avLst/>
          </a:prstGeom>
          <a:noFill/>
        </p:spPr>
        <p:txBody>
          <a:bodyPr wrap="square" rtlCol="0">
            <a:spAutoFit/>
          </a:bodyPr>
          <a:lstStyle/>
          <a:p>
            <a:r>
              <a:rPr lang="zh-CN" altLang="en-US" sz="3200" b="1" dirty="0">
                <a:solidFill>
                  <a:srgbClr val="FF0000"/>
                </a:solidFill>
                <a:latin typeface="Consolas" panose="020B0609020204030204" pitchFamily="49" charset="0"/>
                <a:ea typeface="华文楷体" panose="02010600040101010101" pitchFamily="2" charset="-122"/>
                <a:cs typeface="Courier New" panose="02070309020205020404" pitchFamily="49" charset="0"/>
              </a:rPr>
              <a:t>統一的策略調用介面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現在的類數量</a:t>
            </a:r>
          </a:p>
        </p:txBody>
      </p:sp>
      <p:sp>
        <p:nvSpPr>
          <p:cNvPr id="3" name="内容占位符 2"/>
          <p:cNvSpPr>
            <a:spLocks noGrp="1"/>
          </p:cNvSpPr>
          <p:nvPr>
            <p:ph idx="1"/>
          </p:nvPr>
        </p:nvSpPr>
        <p:spPr>
          <a:xfrm>
            <a:off x="628650" y="1484784"/>
            <a:ext cx="8047806"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假設</a:t>
            </a:r>
            <a:endParaRPr lang="en-US" altLang="zh-CN" sz="2800" b="1" dirty="0">
              <a:solidFill>
                <a:srgbClr val="003366"/>
              </a:solidFill>
              <a:latin typeface="Lucida Console" panose="020B0609040504020204" pitchFamily="49" charset="0"/>
            </a:endParaRPr>
          </a:p>
          <a:p>
            <a:pPr lvl="2">
              <a:buSzPct val="75000"/>
              <a:buFont typeface="Wingdings" panose="05000000000000000000" pitchFamily="2" charset="2"/>
              <a:buChar char="§"/>
            </a:pPr>
            <a:r>
              <a:rPr lang="en-US" altLang="zh-CN" sz="2400" dirty="0" err="1"/>
              <a:t>getLoad</a:t>
            </a:r>
            <a:r>
              <a:rPr lang="en-US" altLang="zh-CN" sz="2400" dirty="0"/>
              <a:t>()</a:t>
            </a:r>
            <a:r>
              <a:rPr lang="zh-CN" altLang="en-US" sz="2400" dirty="0"/>
              <a:t>有 </a:t>
            </a:r>
            <a:r>
              <a:rPr lang="en-US" altLang="zh-CN" sz="2400" dirty="0"/>
              <a:t>n </a:t>
            </a:r>
            <a:r>
              <a:rPr lang="zh-CN" altLang="en-US" sz="2400" dirty="0"/>
              <a:t>種實現</a:t>
            </a:r>
            <a:endParaRPr lang="en-US" altLang="zh-CN" sz="2400" dirty="0"/>
          </a:p>
          <a:p>
            <a:pPr lvl="2">
              <a:buSzPct val="75000"/>
              <a:buFont typeface="Wingdings" panose="05000000000000000000" pitchFamily="2" charset="2"/>
              <a:buChar char="§"/>
            </a:pPr>
            <a:r>
              <a:rPr lang="en-US" altLang="zh-CN" sz="2400" dirty="0" err="1"/>
              <a:t>getNetworkLatency</a:t>
            </a:r>
            <a:r>
              <a:rPr lang="en-US" altLang="zh-CN" sz="2400" dirty="0"/>
              <a:t>()</a:t>
            </a:r>
            <a:r>
              <a:rPr lang="zh-CN" altLang="en-US" sz="2400" dirty="0"/>
              <a:t>有 </a:t>
            </a:r>
            <a:r>
              <a:rPr lang="en-US" altLang="zh-CN" sz="2400" dirty="0"/>
              <a:t>m </a:t>
            </a:r>
            <a:r>
              <a:rPr lang="zh-CN" altLang="en-US" sz="2400" dirty="0"/>
              <a:t>種實現</a:t>
            </a:r>
            <a:endParaRPr lang="en-US" altLang="zh-CN" sz="2400" dirty="0"/>
          </a:p>
          <a:p>
            <a:pPr lvl="2">
              <a:buSzPct val="75000"/>
              <a:buFont typeface="Wingdings" panose="05000000000000000000" pitchFamily="2" charset="2"/>
              <a:buChar char="§"/>
            </a:pPr>
            <a:r>
              <a:rPr lang="en-US" altLang="zh-CN" sz="2400" dirty="0" err="1"/>
              <a:t>getTotalMemory</a:t>
            </a:r>
            <a:r>
              <a:rPr lang="en-US" altLang="zh-CN" sz="2400" dirty="0"/>
              <a:t>()</a:t>
            </a:r>
            <a:r>
              <a:rPr lang="zh-CN" altLang="en-US" sz="2400" dirty="0"/>
              <a:t>與</a:t>
            </a:r>
            <a:r>
              <a:rPr lang="en-US" altLang="zh-CN" sz="2400" dirty="0" err="1"/>
              <a:t>getUsedMemory</a:t>
            </a:r>
            <a:r>
              <a:rPr lang="en-US" altLang="zh-CN" sz="2400" dirty="0"/>
              <a:t>()</a:t>
            </a:r>
            <a:r>
              <a:rPr lang="zh-CN" altLang="en-US" sz="2400" dirty="0"/>
              <a:t>有 </a:t>
            </a:r>
            <a:r>
              <a:rPr lang="en-US" altLang="zh-CN" sz="2400" dirty="0"/>
              <a:t>k </a:t>
            </a:r>
            <a:r>
              <a:rPr lang="zh-CN" altLang="en-US" sz="2400" dirty="0"/>
              <a:t>種實現</a:t>
            </a:r>
            <a:endParaRPr lang="en-US" altLang="zh-CN" sz="2400" dirty="0"/>
          </a:p>
          <a:p>
            <a:r>
              <a:rPr lang="zh-CN" altLang="en-US" dirty="0"/>
              <a:t>我們需要實現</a:t>
            </a:r>
            <a:endParaRPr lang="en-US" altLang="zh-CN" dirty="0"/>
          </a:p>
          <a:p>
            <a:pPr lvl="2">
              <a:buSzPct val="75000"/>
              <a:buFont typeface="Wingdings" panose="05000000000000000000" pitchFamily="2" charset="2"/>
              <a:buChar char="§"/>
            </a:pPr>
            <a:r>
              <a:rPr lang="en-US" altLang="zh-CN" sz="2400" dirty="0"/>
              <a:t>1</a:t>
            </a:r>
            <a:r>
              <a:rPr lang="zh-CN" altLang="en-US" sz="2400" dirty="0"/>
              <a:t>個</a:t>
            </a:r>
            <a:r>
              <a:rPr lang="en-US" altLang="zh-CN" sz="2400" dirty="0"/>
              <a:t>Monitor</a:t>
            </a:r>
            <a:r>
              <a:rPr lang="zh-CN" altLang="en-US" sz="2400" dirty="0"/>
              <a:t>類</a:t>
            </a:r>
            <a:endParaRPr lang="en-US" altLang="zh-CN" sz="2400" dirty="0"/>
          </a:p>
          <a:p>
            <a:pPr lvl="2">
              <a:buSzPct val="75000"/>
              <a:buFont typeface="Wingdings" panose="05000000000000000000" pitchFamily="2" charset="2"/>
              <a:buChar char="§"/>
            </a:pPr>
            <a:r>
              <a:rPr lang="en-US" altLang="zh-CN" sz="2400" dirty="0"/>
              <a:t>3</a:t>
            </a:r>
            <a:r>
              <a:rPr lang="zh-CN" altLang="en-US" sz="2400" dirty="0"/>
              <a:t>個抽象策略類（介面）</a:t>
            </a:r>
            <a:endParaRPr lang="en-US" altLang="zh-CN" sz="2400" dirty="0"/>
          </a:p>
          <a:p>
            <a:pPr lvl="2">
              <a:buSzPct val="75000"/>
              <a:buFont typeface="Wingdings" panose="05000000000000000000" pitchFamily="2" charset="2"/>
              <a:buChar char="§"/>
            </a:pPr>
            <a:r>
              <a:rPr lang="en-US" altLang="zh-CN" sz="2400" dirty="0" err="1"/>
              <a:t>n+m+k</a:t>
            </a:r>
            <a:r>
              <a:rPr lang="zh-CN" altLang="en-US" sz="2400" dirty="0"/>
              <a:t>個策略實現類（實現）</a:t>
            </a:r>
            <a:endParaRPr lang="en-US" altLang="zh-CN" sz="2400" dirty="0"/>
          </a:p>
          <a:p>
            <a:r>
              <a:rPr lang="zh-CN" altLang="en-US" dirty="0"/>
              <a:t>策略模式極大的降低了代碼冗餘，</a:t>
            </a:r>
            <a:r>
              <a:rPr lang="en-US" altLang="zh-CN" dirty="0">
                <a:solidFill>
                  <a:srgbClr val="FF0000"/>
                </a:solidFill>
              </a:rPr>
              <a:t>(n+m+k+3+1) vs (n*m*k+1)</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t>34</a:t>
            </a:fld>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單一責任原則</a:t>
            </a:r>
          </a:p>
        </p:txBody>
      </p:sp>
      <p:sp>
        <p:nvSpPr>
          <p:cNvPr id="3" name="内容占位符 2"/>
          <p:cNvSpPr>
            <a:spLocks noGrp="1"/>
          </p:cNvSpPr>
          <p:nvPr>
            <p:ph idx="1"/>
          </p:nvPr>
        </p:nvSpPr>
        <p:spPr>
          <a:xfrm>
            <a:off x="628650" y="1575277"/>
            <a:ext cx="7886700" cy="4229987"/>
          </a:xfrm>
        </p:spPr>
        <p:txBody>
          <a:bodyPr>
            <a:normAutofit fontScale="92500" lnSpcReduction="200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策略模式很好的體現了單一責任原則</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anose="05000000000000000000" pitchFamily="2" charset="2"/>
              <a:buChar char="§"/>
            </a:pPr>
            <a:r>
              <a:rPr lang="zh-CN" altLang="en-US" sz="2600" dirty="0"/>
              <a:t>一個類（介面）只負責一項職責</a:t>
            </a:r>
            <a:endParaRPr lang="en-US" altLang="zh-CN" sz="2600" dirty="0"/>
          </a:p>
          <a:p>
            <a:pPr lvl="2">
              <a:lnSpc>
                <a:spcPct val="110000"/>
              </a:lnSpc>
              <a:buSzPct val="75000"/>
              <a:buFont typeface="Wingdings" panose="05000000000000000000" pitchFamily="2" charset="2"/>
              <a:buChar char="§"/>
            </a:pPr>
            <a:r>
              <a:rPr lang="zh-CN" altLang="en-US" sz="2600" dirty="0"/>
              <a:t>不要存在多於一個導致類變更的原因</a:t>
            </a:r>
            <a:endParaRPr lang="en-US" altLang="zh-CN" sz="26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如果一個類承擔的職責過多，職責之間的</a:t>
            </a:r>
            <a:r>
              <a:rPr lang="zh-CN" altLang="en-US" sz="3000" b="1" dirty="0">
                <a:solidFill>
                  <a:srgbClr val="FF0000"/>
                </a:solidFill>
                <a:latin typeface="Lucida Console" panose="020B0609040504020204" pitchFamily="49" charset="0"/>
              </a:rPr>
              <a:t>耦合</a:t>
            </a:r>
            <a:r>
              <a:rPr lang="zh-CN" altLang="en-US" sz="3000" b="1" dirty="0">
                <a:solidFill>
                  <a:srgbClr val="003366"/>
                </a:solidFill>
                <a:latin typeface="Lucida Console" panose="020B0609040504020204" pitchFamily="49" charset="0"/>
              </a:rPr>
              <a:t>度會很大</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anose="05000000000000000000" pitchFamily="2" charset="2"/>
              <a:buChar char="§"/>
            </a:pPr>
            <a:r>
              <a:rPr lang="zh-CN" altLang="en-US" sz="2600" dirty="0"/>
              <a:t>職責的變化可能會削弱或者抑制這個類完成其他職責的能力</a:t>
            </a:r>
            <a:endParaRPr lang="en-US" altLang="zh-CN" sz="2600" dirty="0"/>
          </a:p>
          <a:p>
            <a:pPr lvl="2">
              <a:lnSpc>
                <a:spcPct val="110000"/>
              </a:lnSpc>
              <a:buSzPct val="75000"/>
              <a:buFont typeface="Wingdings" panose="05000000000000000000" pitchFamily="2" charset="2"/>
              <a:buChar char="§"/>
            </a:pPr>
            <a:r>
              <a:rPr lang="zh-CN" altLang="en-US" sz="2600" dirty="0"/>
              <a:t>多變的場景會使得整體程式的設計遭受破壞，維護難度增大</a:t>
            </a:r>
            <a:endParaRPr lang="en-US" altLang="zh-CN" sz="3000" b="1" dirty="0">
              <a:solidFill>
                <a:srgbClr val="003366"/>
              </a:solidFill>
              <a:latin typeface="Lucida Console" panose="020B0609040504020204" pitchFamily="49" charset="0"/>
            </a:endParaRPr>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單一職責原則的核心就是在</a:t>
            </a:r>
            <a:r>
              <a:rPr lang="zh-CN" altLang="en-US" sz="3000" b="1" dirty="0">
                <a:solidFill>
                  <a:srgbClr val="FF0000"/>
                </a:solidFill>
                <a:latin typeface="Lucida Console" panose="020B0609040504020204" pitchFamily="49" charset="0"/>
              </a:rPr>
              <a:t>功能層面上解耦</a:t>
            </a:r>
          </a:p>
          <a:p>
            <a:pPr marL="0" indent="0">
              <a:buNone/>
            </a:pP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35</a:t>
            </a:fld>
            <a:endParaRPr lang="zh-CN" altLang="en-US" dirty="0"/>
          </a:p>
        </p:txBody>
      </p:sp>
      <p:sp>
        <p:nvSpPr>
          <p:cNvPr id="7" name="内容占位符 2"/>
          <p:cNvSpPr txBox="1"/>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pt-PT" dirty="0"/>
              <a:t>模板</a:t>
            </a:r>
            <a:r>
              <a:rPr lang="zh-CN" altLang="en-US" dirty="0"/>
              <a:t>方法</a:t>
            </a:r>
            <a:r>
              <a:rPr lang="en-US" altLang="zh-CN" dirty="0"/>
              <a:t>VS</a:t>
            </a:r>
            <a:r>
              <a:rPr lang="zh-CN" altLang="en-US" dirty="0"/>
              <a:t>策略模式</a:t>
            </a:r>
          </a:p>
        </p:txBody>
      </p:sp>
      <p:graphicFrame>
        <p:nvGraphicFramePr>
          <p:cNvPr id="5" name="内容占位符 4"/>
          <p:cNvGraphicFramePr>
            <a:graphicFrameLocks noGrp="1"/>
          </p:cNvGraphicFramePr>
          <p:nvPr>
            <p:ph idx="1"/>
          </p:nvPr>
        </p:nvGraphicFramePr>
        <p:xfrm>
          <a:off x="628650" y="2325189"/>
          <a:ext cx="7886700" cy="4214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35BAD4BB-78AE-4348-B817-7175D1FF9E4B}" type="slidenum">
              <a:rPr lang="zh-CN" altLang="en-US" smtClean="0"/>
              <a:t>36</a:t>
            </a:fld>
            <a:endParaRPr lang="zh-CN" altLang="en-US" dirty="0"/>
          </a:p>
        </p:txBody>
      </p:sp>
      <p:sp>
        <p:nvSpPr>
          <p:cNvPr id="6" name="内容占位符 2"/>
          <p:cNvSpPr txBox="1"/>
          <p:nvPr/>
        </p:nvSpPr>
        <p:spPr>
          <a:xfrm>
            <a:off x="628650" y="1268760"/>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當我們需要實現一個新的</a:t>
            </a:r>
            <a:r>
              <a:rPr lang="en-US" altLang="zh-CN" dirty="0" err="1">
                <a:latin typeface="Consolas" panose="020B0609020204030204" pitchFamily="49" charset="0"/>
                <a:ea typeface="华文楷体" panose="02010600040101010101" pitchFamily="2" charset="-122"/>
              </a:rPr>
              <a:t>getTotalMemory</a:t>
            </a:r>
            <a:r>
              <a:rPr lang="en-US" altLang="zh-CN" dirty="0">
                <a:latin typeface="Consolas" panose="020B0609020204030204" pitchFamily="49" charset="0"/>
                <a:ea typeface="华文楷体" panose="02010600040101010101" pitchFamily="2" charset="-122"/>
              </a:rPr>
              <a:t>()+</a:t>
            </a:r>
            <a:r>
              <a:rPr lang="en-US" altLang="zh-CN" dirty="0" err="1">
                <a:latin typeface="Consolas" panose="020B0609020204030204" pitchFamily="49" charset="0"/>
                <a:ea typeface="华文楷体" panose="02010600040101010101" pitchFamily="2" charset="-122"/>
              </a:rPr>
              <a:t>getUsedMemory</a:t>
            </a:r>
            <a:r>
              <a:rPr lang="en-US" altLang="zh-CN" dirty="0">
                <a:latin typeface="Consolas" panose="020B0609020204030204" pitchFamily="49" charset="0"/>
                <a:ea typeface="华文楷体" panose="02010600040101010101" pitchFamily="2" charset="-122"/>
              </a:rPr>
              <a:t>()</a:t>
            </a:r>
            <a:endParaRPr lang="zh-CN" altLang="zh-CN" b="1" dirty="0">
              <a:solidFill>
                <a:srgbClr val="003366"/>
              </a:solidFill>
              <a:latin typeface="Consolas" panose="020B0609020204030204" pitchFamily="49" charset="0"/>
              <a:ea typeface="华文楷体" panose="02010600040101010101" pitchFamily="2"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0DA6878-E11E-49E1-955B-140805B529EF}"/>
                                            </p:graphicEl>
                                          </p:spTgt>
                                        </p:tgtEl>
                                        <p:attrNameLst>
                                          <p:attrName>style.visibility</p:attrName>
                                        </p:attrNameLst>
                                      </p:cBhvr>
                                      <p:to>
                                        <p:strVal val="visible"/>
                                      </p:to>
                                    </p:set>
                                    <p:animEffect transition="in" filter="fade">
                                      <p:cBhvr>
                                        <p:cTn id="7" dur="500"/>
                                        <p:tgtEl>
                                          <p:spTgt spid="5">
                                            <p:graphicEl>
                                              <a:dgm id="{30DA6878-E11E-49E1-955B-140805B529E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EDB4AA6-32AF-44D6-9F64-CB942A8079E2}"/>
                                            </p:graphicEl>
                                          </p:spTgt>
                                        </p:tgtEl>
                                        <p:attrNameLst>
                                          <p:attrName>style.visibility</p:attrName>
                                        </p:attrNameLst>
                                      </p:cBhvr>
                                      <p:to>
                                        <p:strVal val="visible"/>
                                      </p:to>
                                    </p:set>
                                    <p:animEffect transition="in" filter="fade">
                                      <p:cBhvr>
                                        <p:cTn id="12" dur="500"/>
                                        <p:tgtEl>
                                          <p:spTgt spid="5">
                                            <p:graphicEl>
                                              <a:dgm id="{EEDB4AA6-32AF-44D6-9F64-CB942A8079E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1DC7EF5F-B031-4AAB-9BFA-FBFC076D71E0}"/>
                                            </p:graphicEl>
                                          </p:spTgt>
                                        </p:tgtEl>
                                        <p:attrNameLst>
                                          <p:attrName>style.visibility</p:attrName>
                                        </p:attrNameLst>
                                      </p:cBhvr>
                                      <p:to>
                                        <p:strVal val="visible"/>
                                      </p:to>
                                    </p:set>
                                    <p:animEffect transition="in" filter="fade">
                                      <p:cBhvr>
                                        <p:cTn id="17" dur="500"/>
                                        <p:tgtEl>
                                          <p:spTgt spid="5">
                                            <p:graphicEl>
                                              <a:dgm id="{1DC7EF5F-B031-4AAB-9BFA-FBFC076D71E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BC5FFCBD-8963-4386-998B-EC7F07B38F9B}"/>
                                            </p:graphicEl>
                                          </p:spTgt>
                                        </p:tgtEl>
                                        <p:attrNameLst>
                                          <p:attrName>style.visibility</p:attrName>
                                        </p:attrNameLst>
                                      </p:cBhvr>
                                      <p:to>
                                        <p:strVal val="visible"/>
                                      </p:to>
                                    </p:set>
                                    <p:animEffect transition="in" filter="fade">
                                      <p:cBhvr>
                                        <p:cTn id="22" dur="500"/>
                                        <p:tgtEl>
                                          <p:spTgt spid="5">
                                            <p:graphicEl>
                                              <a:dgm id="{BC5FFCBD-8963-4386-998B-EC7F07B38F9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pt-PT" dirty="0"/>
              <a:t>模板</a:t>
            </a:r>
            <a:r>
              <a:rPr lang="zh-CN" altLang="en-US" dirty="0"/>
              <a:t>方法</a:t>
            </a:r>
            <a:r>
              <a:rPr lang="en-US" altLang="zh-CN" dirty="0"/>
              <a:t>VS</a:t>
            </a:r>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37</a:t>
            </a:fld>
            <a:endParaRPr lang="zh-CN" altLang="en-US" dirty="0"/>
          </a:p>
        </p:txBody>
      </p:sp>
      <p:graphicFrame>
        <p:nvGraphicFramePr>
          <p:cNvPr id="6" name="图示 5"/>
          <p:cNvGraphicFramePr/>
          <p:nvPr/>
        </p:nvGraphicFramePr>
        <p:xfrm>
          <a:off x="628650" y="1268760"/>
          <a:ext cx="7886700" cy="5184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95913D3D-FCCC-47BA-B55F-71796684FF3C}"/>
                                            </p:graphicEl>
                                          </p:spTgt>
                                        </p:tgtEl>
                                        <p:attrNameLst>
                                          <p:attrName>style.visibility</p:attrName>
                                        </p:attrNameLst>
                                      </p:cBhvr>
                                      <p:to>
                                        <p:strVal val="visible"/>
                                      </p:to>
                                    </p:set>
                                    <p:animEffect transition="in" filter="fade">
                                      <p:cBhvr>
                                        <p:cTn id="7" dur="500"/>
                                        <p:tgtEl>
                                          <p:spTgt spid="6">
                                            <p:graphicEl>
                                              <a:dgm id="{95913D3D-FCCC-47BA-B55F-71796684FF3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4F99D08E-A45F-418D-B8DE-A4B2EAA1939D}"/>
                                            </p:graphicEl>
                                          </p:spTgt>
                                        </p:tgtEl>
                                        <p:attrNameLst>
                                          <p:attrName>style.visibility</p:attrName>
                                        </p:attrNameLst>
                                      </p:cBhvr>
                                      <p:to>
                                        <p:strVal val="visible"/>
                                      </p:to>
                                    </p:set>
                                    <p:animEffect transition="in" filter="fade">
                                      <p:cBhvr>
                                        <p:cTn id="12" dur="500"/>
                                        <p:tgtEl>
                                          <p:spTgt spid="6">
                                            <p:graphicEl>
                                              <a:dgm id="{4F99D08E-A45F-418D-B8DE-A4B2EAA1939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pt-PT" dirty="0"/>
              <a:t>模板</a:t>
            </a:r>
            <a:r>
              <a:rPr lang="zh-CN" altLang="en-US" dirty="0"/>
              <a:t>方法</a:t>
            </a:r>
            <a:r>
              <a:rPr lang="en-US" altLang="zh-CN" dirty="0"/>
              <a:t>VS</a:t>
            </a:r>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38</a:t>
            </a:fld>
            <a:endParaRPr lang="zh-CN" altLang="en-US" dirty="0"/>
          </a:p>
        </p:txBody>
      </p:sp>
      <p:graphicFrame>
        <p:nvGraphicFramePr>
          <p:cNvPr id="6" name="图示 5"/>
          <p:cNvGraphicFramePr/>
          <p:nvPr/>
        </p:nvGraphicFramePr>
        <p:xfrm>
          <a:off x="628650" y="1268760"/>
          <a:ext cx="7886700" cy="5184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581C9D2-9FFF-469F-A863-444014EEFBC5}"/>
                                            </p:graphicEl>
                                          </p:spTgt>
                                        </p:tgtEl>
                                        <p:attrNameLst>
                                          <p:attrName>style.visibility</p:attrName>
                                        </p:attrNameLst>
                                      </p:cBhvr>
                                      <p:to>
                                        <p:strVal val="visible"/>
                                      </p:to>
                                    </p:set>
                                    <p:animEffect transition="in" filter="fade">
                                      <p:cBhvr>
                                        <p:cTn id="7" dur="500"/>
                                        <p:tgtEl>
                                          <p:spTgt spid="6">
                                            <p:graphicEl>
                                              <a:dgm id="{D581C9D2-9FFF-469F-A863-444014EEFBC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8FFECA59-98BF-4565-9CEA-F70A4E2AD30D}"/>
                                            </p:graphicEl>
                                          </p:spTgt>
                                        </p:tgtEl>
                                        <p:attrNameLst>
                                          <p:attrName>style.visibility</p:attrName>
                                        </p:attrNameLst>
                                      </p:cBhvr>
                                      <p:to>
                                        <p:strVal val="visible"/>
                                      </p:to>
                                    </p:set>
                                    <p:animEffect transition="in" filter="fade">
                                      <p:cBhvr>
                                        <p:cTn id="12" dur="500"/>
                                        <p:tgtEl>
                                          <p:spTgt spid="6">
                                            <p:graphicEl>
                                              <a:dgm id="{8FFECA59-98BF-4565-9CEA-F70A4E2AD30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pt-PT" dirty="0"/>
              <a:t>模板</a:t>
            </a:r>
            <a:r>
              <a:rPr lang="zh-CN" altLang="en-US" dirty="0"/>
              <a:t>方法</a:t>
            </a:r>
            <a:r>
              <a:rPr lang="en-US" altLang="zh-CN" dirty="0"/>
              <a:t>VS</a:t>
            </a:r>
            <a:r>
              <a:rPr lang="zh-CN" altLang="en-US" dirty="0"/>
              <a:t>策略</a:t>
            </a:r>
          </a:p>
        </p:txBody>
      </p:sp>
      <p:sp>
        <p:nvSpPr>
          <p:cNvPr id="3" name="内容占位符 2"/>
          <p:cNvSpPr>
            <a:spLocks noGrp="1"/>
          </p:cNvSpPr>
          <p:nvPr>
            <p:ph idx="1"/>
          </p:nvPr>
        </p:nvSpPr>
        <p:spPr>
          <a:xfrm>
            <a:off x="628650" y="1484784"/>
            <a:ext cx="8047806" cy="4749029"/>
          </a:xfrm>
        </p:spPr>
        <p:txBody>
          <a:bodyPr/>
          <a:lstStyle/>
          <a:p>
            <a:r>
              <a:rPr lang="zh-CN" altLang="pt-PT" dirty="0"/>
              <a:t>模板</a:t>
            </a:r>
            <a:r>
              <a:rPr lang="zh-CN" altLang="en-US" dirty="0"/>
              <a:t>方法和策略模式都是解決演算法多樣性對代碼結構衝擊的問題。</a:t>
            </a:r>
            <a:r>
              <a:rPr lang="zh-CN" altLang="en-US" dirty="0">
                <a:solidFill>
                  <a:srgbClr val="FF0000"/>
                </a:solidFill>
              </a:rPr>
              <a:t>業務相對簡單時，策略模式和</a:t>
            </a:r>
            <a:r>
              <a:rPr lang="zh-CN" altLang="pt-PT" dirty="0">
                <a:solidFill>
                  <a:srgbClr val="FF0000"/>
                </a:solidFill>
              </a:rPr>
              <a:t>模板</a:t>
            </a:r>
            <a:r>
              <a:rPr lang="zh-CN" altLang="en-US" dirty="0">
                <a:solidFill>
                  <a:srgbClr val="FF0000"/>
                </a:solidFill>
              </a:rPr>
              <a:t>方法幾乎等效</a:t>
            </a:r>
            <a:r>
              <a:rPr lang="zh-CN" altLang="en-US" dirty="0"/>
              <a:t>。</a:t>
            </a:r>
            <a:endParaRPr lang="en-US" altLang="zh-CN" dirty="0"/>
          </a:p>
          <a:p>
            <a:endParaRPr lang="en-US" altLang="zh-CN" dirty="0"/>
          </a:p>
          <a:p>
            <a:r>
              <a:rPr lang="zh-CN" altLang="pt-PT" dirty="0"/>
              <a:t>模板</a:t>
            </a:r>
            <a:r>
              <a:rPr lang="zh-CN" altLang="en-US" dirty="0"/>
              <a:t>方法更加側重於邏輯複雜但結構穩定的場景，尤其是其中的某些步驟（部分功能）變化劇烈且沒有相互關聯。</a:t>
            </a:r>
            <a:endParaRPr lang="en-US" altLang="zh-CN" dirty="0"/>
          </a:p>
          <a:p>
            <a:endParaRPr lang="en-US" altLang="zh-CN" dirty="0"/>
          </a:p>
          <a:p>
            <a:r>
              <a:rPr lang="zh-CN" altLang="en-US" dirty="0"/>
              <a:t>策略模式則適用於演算法（功能）本身靈活多變的場景，且多種演算法之間需要協同工作。</a:t>
            </a:r>
          </a:p>
          <a:p>
            <a:pPr marL="0" indent="0">
              <a:buNone/>
            </a:pP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t>39</a:t>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設計模式</a:t>
            </a:r>
            <a:endParaRPr lang="en-US" dirty="0"/>
          </a:p>
        </p:txBody>
      </p:sp>
      <p:sp>
        <p:nvSpPr>
          <p:cNvPr id="4" name="内容占位符 3"/>
          <p:cNvSpPr>
            <a:spLocks noGrp="1"/>
          </p:cNvSpPr>
          <p:nvPr>
            <p:ph idx="1"/>
          </p:nvPr>
        </p:nvSpPr>
        <p:spPr>
          <a:xfrm>
            <a:off x="395536" y="1196752"/>
            <a:ext cx="8280920"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行為型模式（</a:t>
            </a:r>
            <a:r>
              <a:rPr lang="en-US" altLang="zh-CN" sz="2800" b="1" dirty="0">
                <a:solidFill>
                  <a:srgbClr val="003366"/>
                </a:solidFill>
              </a:rPr>
              <a:t>Behavioral Patterns</a:t>
            </a:r>
            <a:r>
              <a:rPr lang="zh-CN" altLang="en-US" sz="2800" b="1" dirty="0">
                <a:solidFill>
                  <a:srgbClr val="003366"/>
                </a:solidFill>
              </a:rPr>
              <a:t>）</a:t>
            </a:r>
            <a:endParaRPr lang="en-US" altLang="zh-CN" sz="2800" b="1" dirty="0">
              <a:solidFill>
                <a:srgbClr val="003366"/>
              </a:solidFill>
            </a:endParaRPr>
          </a:p>
          <a:p>
            <a:pPr lvl="2">
              <a:lnSpc>
                <a:spcPct val="100000"/>
              </a:lnSpc>
              <a:buSzPct val="75000"/>
              <a:buFont typeface="Wingdings" panose="05000000000000000000" pitchFamily="2" charset="2"/>
              <a:buChar char="§"/>
            </a:pPr>
            <a:r>
              <a:rPr lang="zh-CN" altLang="en-US" sz="2400" dirty="0"/>
              <a:t>關注物件行為功能上的抽象，從而提升物件在行為功能上的可拓展性，</a:t>
            </a:r>
            <a:r>
              <a:rPr lang="zh-CN" altLang="en-US" sz="2400" dirty="0">
                <a:solidFill>
                  <a:srgbClr val="FF0000"/>
                </a:solidFill>
              </a:rPr>
              <a:t>能以最少的代碼變動完成功能的增減</a:t>
            </a:r>
            <a:endParaRPr lang="en-US" altLang="zh-CN" sz="2400" dirty="0">
              <a:solidFill>
                <a:srgbClr val="FF0000"/>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結構型模式（</a:t>
            </a:r>
            <a:r>
              <a:rPr lang="en-US" altLang="zh-CN" sz="2800" b="1" dirty="0">
                <a:solidFill>
                  <a:srgbClr val="003366"/>
                </a:solidFill>
              </a:rPr>
              <a:t>Structural Patterns</a:t>
            </a:r>
            <a:r>
              <a:rPr lang="zh-CN" altLang="en-US" sz="2800" b="1" dirty="0">
                <a:solidFill>
                  <a:srgbClr val="003366"/>
                </a:solidFill>
              </a:rPr>
              <a:t>）</a:t>
            </a:r>
            <a:endParaRPr lang="en-US" altLang="zh-CN" dirty="0"/>
          </a:p>
          <a:p>
            <a:pPr lvl="2">
              <a:lnSpc>
                <a:spcPct val="100000"/>
              </a:lnSpc>
              <a:buSzPct val="75000"/>
              <a:buFont typeface="Wingdings" panose="05000000000000000000" pitchFamily="2" charset="2"/>
              <a:buChar char="§"/>
            </a:pPr>
            <a:r>
              <a:rPr lang="zh-CN" altLang="en-US" sz="2400" dirty="0"/>
              <a:t>關注物件之間結構關係上的抽象，從而提升物件結構的可維護性、代碼的健壯性，</a:t>
            </a:r>
            <a:r>
              <a:rPr lang="zh-CN" altLang="en-US" sz="2400" dirty="0">
                <a:solidFill>
                  <a:srgbClr val="FF0000"/>
                </a:solidFill>
              </a:rPr>
              <a:t>能在結構層面上盡可能的解耦合</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創建型模式（</a:t>
            </a:r>
            <a:r>
              <a:rPr lang="en-US" altLang="zh-CN" sz="2800" b="1" dirty="0">
                <a:solidFill>
                  <a:srgbClr val="003366"/>
                </a:solidFill>
              </a:rPr>
              <a:t>Creational Patterns</a:t>
            </a:r>
            <a:r>
              <a:rPr lang="zh-CN" altLang="en-US" sz="2800" b="1" dirty="0">
                <a:solidFill>
                  <a:srgbClr val="003366"/>
                </a:solidFill>
              </a:rPr>
              <a:t>）</a:t>
            </a:r>
            <a:endParaRPr lang="en-US" altLang="zh-CN" sz="2800" b="1" dirty="0">
              <a:solidFill>
                <a:srgbClr val="003366"/>
              </a:solidFill>
            </a:endParaRPr>
          </a:p>
          <a:p>
            <a:pPr lvl="2">
              <a:lnSpc>
                <a:spcPct val="100000"/>
              </a:lnSpc>
              <a:buSzPct val="75000"/>
              <a:buFont typeface="Wingdings" panose="05000000000000000000" pitchFamily="2" charset="2"/>
              <a:buChar char="§"/>
            </a:pPr>
            <a:r>
              <a:rPr lang="zh-CN" altLang="en-US" sz="2400" dirty="0"/>
              <a:t>將物件的創建與使用進行劃分，從而規避複雜物件創建帶來的資源消耗，</a:t>
            </a:r>
            <a:r>
              <a:rPr lang="zh-CN" altLang="en-US" sz="2400" dirty="0">
                <a:solidFill>
                  <a:srgbClr val="FF0000"/>
                </a:solidFill>
              </a:rPr>
              <a:t>能以簡短的代碼完成物件的高效創建</a:t>
            </a:r>
            <a:endParaRPr lang="en-US" altLang="zh-CN" sz="2400" dirty="0"/>
          </a:p>
          <a:p>
            <a:pPr lvl="2">
              <a:lnSpc>
                <a:spcPct val="100000"/>
              </a:lnSpc>
              <a:buSzPct val="75000"/>
              <a:buFont typeface="Wingdings" panose="05000000000000000000" pitchFamily="2" charset="2"/>
              <a:buChar char="§"/>
            </a:pPr>
            <a:endParaRPr lang="en-US" altLang="zh-CN" sz="2400"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4</a:t>
            </a:fld>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負載監視器：接入已有的監視器</a:t>
            </a:r>
          </a:p>
        </p:txBody>
      </p:sp>
      <p:sp>
        <p:nvSpPr>
          <p:cNvPr id="3" name="内容占位符 2"/>
          <p:cNvSpPr>
            <a:spLocks noGrp="1"/>
          </p:cNvSpPr>
          <p:nvPr>
            <p:ph idx="1"/>
          </p:nvPr>
        </p:nvSpPr>
        <p:spPr>
          <a:xfrm>
            <a:off x="548097" y="1245342"/>
            <a:ext cx="8047806" cy="4749029"/>
          </a:xfrm>
        </p:spPr>
        <p:txBody>
          <a:bodyPr/>
          <a:lstStyle/>
          <a:p>
            <a:r>
              <a:rPr lang="zh-CN" altLang="en-US" dirty="0"/>
              <a:t>需求：目前針對</a:t>
            </a:r>
            <a:r>
              <a:rPr lang="en-US" altLang="zh-CN" dirty="0"/>
              <a:t>win32</a:t>
            </a:r>
            <a:r>
              <a:rPr lang="zh-CN" altLang="en-US" dirty="0"/>
              <a:t>系統已有一個監視器函數，需要接入到已有的</a:t>
            </a:r>
            <a:r>
              <a:rPr lang="en-US" altLang="zh-CN" dirty="0"/>
              <a:t>Monitor</a:t>
            </a:r>
            <a:r>
              <a:rPr lang="zh-CN" altLang="en-US" dirty="0"/>
              <a:t>框架中，但是介面定義與</a:t>
            </a:r>
            <a:r>
              <a:rPr lang="en-US" altLang="zh-CN" dirty="0"/>
              <a:t>Monitor</a:t>
            </a:r>
            <a:r>
              <a:rPr lang="zh-CN" altLang="en-US" dirty="0"/>
              <a:t>類不相容</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40</a:t>
            </a:fld>
            <a:endParaRPr lang="en-US" altLang="zh-CN" dirty="0"/>
          </a:p>
        </p:txBody>
      </p:sp>
      <p:sp>
        <p:nvSpPr>
          <p:cNvPr id="5" name="TextBox 3"/>
          <p:cNvSpPr txBox="1"/>
          <p:nvPr/>
        </p:nvSpPr>
        <p:spPr>
          <a:xfrm>
            <a:off x="329506" y="3101271"/>
            <a:ext cx="4345733" cy="28931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400" dirty="0">
                <a:solidFill>
                  <a:schemeClr val="tx1"/>
                </a:solidFill>
                <a:latin typeface="Consolas" panose="020B0609020204030204" pitchFamily="49" charset="0"/>
                <a:ea typeface="华文楷体" panose="02010600040101010101" pitchFamily="2" charset="-122"/>
                <a:cs typeface="+mn-cs"/>
              </a:rPr>
              <a:t>class Monitor {</a:t>
            </a:r>
          </a:p>
          <a:p>
            <a:r>
              <a:rPr lang="en-US" altLang="zh-CN" sz="1400" dirty="0">
                <a:solidFill>
                  <a:schemeClr val="tx1"/>
                </a:solidFill>
                <a:latin typeface="Consolas" panose="020B0609020204030204" pitchFamily="49" charset="0"/>
                <a:ea typeface="华文楷体" panose="02010600040101010101" pitchFamily="2" charset="-122"/>
                <a:cs typeface="+mn-cs"/>
              </a:rPr>
              <a:t>public:</a:t>
            </a:r>
          </a:p>
          <a:p>
            <a:r>
              <a:rPr lang="en-US" altLang="zh-CN" sz="1400" dirty="0">
                <a:solidFill>
                  <a:srgbClr val="FF0000"/>
                </a:solidFill>
                <a:latin typeface="Consolas" panose="020B0609020204030204" pitchFamily="49" charset="0"/>
                <a:ea typeface="华文楷体" panose="02010600040101010101" pitchFamily="2" charset="-122"/>
                <a:cs typeface="+mn-cs"/>
              </a:rPr>
              <a:t>	</a:t>
            </a:r>
            <a:r>
              <a:rPr lang="en-US" altLang="zh-CN" sz="1400" dirty="0">
                <a:solidFill>
                  <a:schemeClr val="tx1"/>
                </a:solidFill>
                <a:latin typeface="Consolas" panose="020B0609020204030204" pitchFamily="49" charset="0"/>
                <a:ea typeface="华文楷体" panose="02010600040101010101" pitchFamily="2" charset="-122"/>
                <a:cs typeface="+mn-cs"/>
              </a:rPr>
              <a:t>virtual void </a:t>
            </a:r>
            <a:r>
              <a:rPr lang="en-US" altLang="zh-CN" sz="1400" dirty="0" err="1">
                <a:solidFill>
                  <a:schemeClr val="tx1"/>
                </a:solidFill>
                <a:latin typeface="Consolas" panose="020B0609020204030204" pitchFamily="49" charset="0"/>
                <a:ea typeface="华文楷体" panose="02010600040101010101" pitchFamily="2" charset="-122"/>
                <a:cs typeface="+mn-cs"/>
              </a:rPr>
              <a:t>getLoad</a:t>
            </a:r>
            <a:r>
              <a:rPr lang="en-US" altLang="zh-CN" sz="1400" dirty="0">
                <a:solidFill>
                  <a:schemeClr val="tx1"/>
                </a:solidFill>
                <a:latin typeface="Consolas" panose="020B0609020204030204" pitchFamily="49" charset="0"/>
                <a:ea typeface="华文楷体" panose="02010600040101010101" pitchFamily="2" charset="-122"/>
                <a:cs typeface="+mn-cs"/>
              </a:rPr>
              <a:t>() = 0;</a:t>
            </a:r>
          </a:p>
          <a:p>
            <a:r>
              <a:rPr lang="en-US" altLang="zh-CN" sz="1400" dirty="0">
                <a:solidFill>
                  <a:schemeClr val="tx1"/>
                </a:solidFill>
                <a:latin typeface="Consolas" panose="020B0609020204030204" pitchFamily="49" charset="0"/>
                <a:ea typeface="华文楷体" panose="02010600040101010101" pitchFamily="2" charset="-122"/>
                <a:cs typeface="+mn-cs"/>
              </a:rPr>
              <a:t>	virtual void </a:t>
            </a:r>
            <a:r>
              <a:rPr lang="en-US" altLang="zh-CN" sz="14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400" dirty="0">
                <a:solidFill>
                  <a:schemeClr val="tx1"/>
                </a:solidFill>
                <a:latin typeface="Consolas" panose="020B0609020204030204" pitchFamily="49" charset="0"/>
                <a:ea typeface="华文楷体" panose="02010600040101010101" pitchFamily="2" charset="-122"/>
                <a:cs typeface="+mn-cs"/>
              </a:rPr>
              <a:t>() = 0;</a:t>
            </a:r>
          </a:p>
          <a:p>
            <a:r>
              <a:rPr lang="en-US" altLang="zh-CN" sz="1400" dirty="0">
                <a:solidFill>
                  <a:schemeClr val="tx1"/>
                </a:solidFill>
                <a:latin typeface="Consolas" panose="020B0609020204030204" pitchFamily="49" charset="0"/>
                <a:ea typeface="华文楷体" panose="02010600040101010101" pitchFamily="2" charset="-122"/>
                <a:cs typeface="+mn-cs"/>
              </a:rPr>
              <a:t>	virtual void </a:t>
            </a:r>
            <a:r>
              <a:rPr lang="en-US" altLang="zh-CN" sz="1400" dirty="0" err="1">
                <a:solidFill>
                  <a:schemeClr val="tx1"/>
                </a:solidFill>
                <a:latin typeface="Consolas" panose="020B0609020204030204" pitchFamily="49" charset="0"/>
                <a:ea typeface="华文楷体" panose="02010600040101010101" pitchFamily="2" charset="-122"/>
                <a:cs typeface="+mn-cs"/>
              </a:rPr>
              <a:t>getUsedMemory</a:t>
            </a:r>
            <a:r>
              <a:rPr lang="en-US" altLang="zh-CN" sz="1400" dirty="0">
                <a:solidFill>
                  <a:schemeClr val="tx1"/>
                </a:solidFill>
                <a:latin typeface="Consolas" panose="020B0609020204030204" pitchFamily="49" charset="0"/>
                <a:ea typeface="华文楷体" panose="02010600040101010101" pitchFamily="2" charset="-122"/>
                <a:cs typeface="+mn-cs"/>
              </a:rPr>
              <a:t>() = 0;</a:t>
            </a:r>
          </a:p>
          <a:p>
            <a:r>
              <a:rPr lang="en-US" altLang="zh-CN" sz="1400" dirty="0">
                <a:solidFill>
                  <a:schemeClr val="tx1"/>
                </a:solidFill>
                <a:latin typeface="Consolas" panose="020B0609020204030204" pitchFamily="49" charset="0"/>
                <a:ea typeface="华文楷体" panose="02010600040101010101" pitchFamily="2" charset="-122"/>
                <a:cs typeface="+mn-cs"/>
              </a:rPr>
              <a:t>	virtual void </a:t>
            </a:r>
            <a:r>
              <a:rPr lang="en-US" altLang="zh-CN" sz="1400" dirty="0" err="1">
                <a:solidFill>
                  <a:schemeClr val="tx1"/>
                </a:solidFill>
                <a:latin typeface="Consolas" panose="020B0609020204030204" pitchFamily="49" charset="0"/>
                <a:ea typeface="华文楷体" panose="02010600040101010101" pitchFamily="2" charset="-122"/>
                <a:cs typeface="+mn-cs"/>
              </a:rPr>
              <a:t>getNetworkLatency</a:t>
            </a:r>
            <a:r>
              <a:rPr lang="en-US" altLang="zh-CN" sz="1400" dirty="0">
                <a:solidFill>
                  <a:schemeClr val="tx1"/>
                </a:solidFill>
                <a:latin typeface="Consolas" panose="020B0609020204030204" pitchFamily="49" charset="0"/>
                <a:ea typeface="华文楷体" panose="02010600040101010101" pitchFamily="2" charset="-122"/>
                <a:cs typeface="+mn-cs"/>
              </a:rPr>
              <a:t>() = 0; </a:t>
            </a:r>
          </a:p>
          <a:p>
            <a:r>
              <a:rPr lang="en-US" altLang="zh-CN" sz="1400" dirty="0">
                <a:solidFill>
                  <a:schemeClr val="tx1"/>
                </a:solidFill>
                <a:latin typeface="Consolas" panose="020B0609020204030204" pitchFamily="49" charset="0"/>
                <a:ea typeface="华文楷体" panose="02010600040101010101" pitchFamily="2" charset="-122"/>
                <a:cs typeface="+mn-cs"/>
              </a:rPr>
              <a:t>	virtual ~Monitor();</a:t>
            </a:r>
          </a:p>
          <a:p>
            <a:r>
              <a:rPr lang="en-US" altLang="zh-CN" sz="1400" dirty="0">
                <a:solidFill>
                  <a:schemeClr val="tx1"/>
                </a:solidFill>
                <a:latin typeface="Consolas" panose="020B0609020204030204" pitchFamily="49" charset="0"/>
                <a:ea typeface="华文楷体" panose="02010600040101010101" pitchFamily="2" charset="-122"/>
                <a:cs typeface="+mn-cs"/>
              </a:rPr>
              <a:t>	void show();</a:t>
            </a:r>
          </a:p>
          <a:p>
            <a:r>
              <a:rPr lang="en-US" altLang="zh-CN" sz="1400" b="1" dirty="0">
                <a:solidFill>
                  <a:schemeClr val="tx1"/>
                </a:solidFill>
                <a:latin typeface="Consolas" panose="020B0609020204030204" pitchFamily="49" charset="0"/>
                <a:ea typeface="华文楷体" panose="02010600040101010101" pitchFamily="2" charset="-122"/>
                <a:cs typeface="+mn-cs"/>
              </a:rPr>
              <a:t>protected:</a:t>
            </a:r>
            <a:br>
              <a:rPr lang="en-US" altLang="zh-CN" sz="1400" b="1" dirty="0">
                <a:solidFill>
                  <a:schemeClr val="tx1"/>
                </a:solidFill>
                <a:latin typeface="Consolas" panose="020B0609020204030204" pitchFamily="49" charset="0"/>
                <a:ea typeface="华文楷体" panose="02010600040101010101" pitchFamily="2" charset="-122"/>
                <a:cs typeface="+mn-cs"/>
              </a:rPr>
            </a:br>
            <a:r>
              <a:rPr lang="en-US" altLang="zh-CN" sz="1400" b="1" dirty="0">
                <a:solidFill>
                  <a:schemeClr val="tx1"/>
                </a:solidFill>
                <a:latin typeface="Consolas" panose="020B0609020204030204" pitchFamily="49" charset="0"/>
                <a:ea typeface="华文楷体" panose="02010600040101010101" pitchFamily="2" charset="-122"/>
                <a:cs typeface="+mn-cs"/>
              </a:rPr>
              <a:t>	</a:t>
            </a:r>
            <a:r>
              <a:rPr lang="en-US" altLang="zh-CN" sz="1400" dirty="0">
                <a:solidFill>
                  <a:srgbClr val="FF0000"/>
                </a:solidFill>
                <a:latin typeface="Consolas" panose="020B0609020204030204" pitchFamily="49" charset="0"/>
                <a:ea typeface="华文楷体" panose="02010600040101010101" pitchFamily="2" charset="-122"/>
                <a:cs typeface="+mn-cs"/>
              </a:rPr>
              <a:t>//</a:t>
            </a:r>
            <a:r>
              <a:rPr lang="zh-CN" altLang="en-US" sz="1400" dirty="0">
                <a:solidFill>
                  <a:srgbClr val="FF0000"/>
                </a:solidFill>
                <a:latin typeface="Consolas" panose="020B0609020204030204" pitchFamily="49" charset="0"/>
                <a:ea typeface="华文楷体" panose="02010600040101010101" pitchFamily="2" charset="-122"/>
                <a:cs typeface="+mn-cs"/>
              </a:rPr>
              <a:t>用以存儲資訊的成員變數</a:t>
            </a:r>
            <a:endParaRPr lang="en-US" altLang="zh-CN" sz="1400" dirty="0">
              <a:solidFill>
                <a:srgbClr val="FF0000"/>
              </a:solidFill>
              <a:latin typeface="Consolas" panose="020B0609020204030204" pitchFamily="49" charset="0"/>
              <a:ea typeface="华文楷体" panose="02010600040101010101" pitchFamily="2" charset="-122"/>
              <a:cs typeface="+mn-cs"/>
            </a:endParaRPr>
          </a:p>
          <a:p>
            <a:r>
              <a:rPr lang="en-US" altLang="zh-CN" sz="1400" dirty="0">
                <a:solidFill>
                  <a:schemeClr val="tx1"/>
                </a:solidFill>
                <a:latin typeface="Consolas" panose="020B0609020204030204" pitchFamily="49" charset="0"/>
                <a:ea typeface="华文楷体" panose="02010600040101010101" pitchFamily="2" charset="-122"/>
                <a:cs typeface="+mn-cs"/>
              </a:rPr>
              <a:t>	float load, latency;</a:t>
            </a:r>
          </a:p>
          <a:p>
            <a:r>
              <a:rPr lang="en-US" altLang="zh-CN" sz="1400" dirty="0">
                <a:solidFill>
                  <a:schemeClr val="tx1"/>
                </a:solidFill>
                <a:latin typeface="Consolas" panose="020B0609020204030204" pitchFamily="49" charset="0"/>
                <a:ea typeface="华文楷体" panose="02010600040101010101" pitchFamily="2" charset="-122"/>
                <a:cs typeface="+mn-cs"/>
              </a:rPr>
              <a:t>	long </a:t>
            </a:r>
            <a:r>
              <a:rPr lang="en-US" altLang="zh-CN" sz="1400" dirty="0" err="1">
                <a:solidFill>
                  <a:schemeClr val="tx1"/>
                </a:solidFill>
                <a:latin typeface="Consolas" panose="020B0609020204030204" pitchFamily="49" charset="0"/>
                <a:ea typeface="华文楷体" panose="02010600040101010101" pitchFamily="2" charset="-122"/>
                <a:cs typeface="+mn-cs"/>
              </a:rPr>
              <a:t>totalMemory</a:t>
            </a:r>
            <a:r>
              <a:rPr lang="en-US" altLang="zh-CN" sz="1400" dirty="0">
                <a:solidFill>
                  <a:schemeClr val="tx1"/>
                </a:solidFill>
                <a:latin typeface="Consolas" panose="020B0609020204030204" pitchFamily="49" charset="0"/>
                <a:ea typeface="华文楷体" panose="02010600040101010101" pitchFamily="2" charset="-122"/>
                <a:cs typeface="+mn-cs"/>
              </a:rPr>
              <a:t>, </a:t>
            </a:r>
            <a:r>
              <a:rPr lang="en-US" altLang="zh-CN" sz="1400" dirty="0" err="1">
                <a:solidFill>
                  <a:schemeClr val="tx1"/>
                </a:solidFill>
                <a:latin typeface="Consolas" panose="020B0609020204030204" pitchFamily="49" charset="0"/>
                <a:ea typeface="华文楷体" panose="02010600040101010101" pitchFamily="2" charset="-122"/>
                <a:cs typeface="+mn-cs"/>
              </a:rPr>
              <a:t>usedMemory</a:t>
            </a:r>
            <a:r>
              <a:rPr lang="en-US" altLang="zh-CN" sz="1400" dirty="0">
                <a:solidFill>
                  <a:schemeClr val="tx1"/>
                </a:solidFill>
                <a:latin typeface="Consolas" panose="020B0609020204030204" pitchFamily="49" charset="0"/>
                <a:ea typeface="华文楷体" panose="02010600040101010101" pitchFamily="2" charset="-122"/>
                <a:cs typeface="+mn-cs"/>
              </a:rPr>
              <a:t>;};</a:t>
            </a:r>
          </a:p>
        </p:txBody>
      </p:sp>
      <p:sp>
        <p:nvSpPr>
          <p:cNvPr id="6" name="TextBox 3"/>
          <p:cNvSpPr txBox="1"/>
          <p:nvPr/>
        </p:nvSpPr>
        <p:spPr>
          <a:xfrm>
            <a:off x="4675239" y="3101271"/>
            <a:ext cx="4345733" cy="246126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400" dirty="0">
                <a:solidFill>
                  <a:schemeClr val="tx1"/>
                </a:solidFill>
                <a:latin typeface="Consolas" panose="020B0609020204030204" pitchFamily="49" charset="0"/>
                <a:ea typeface="华文楷体" panose="02010600040101010101" pitchFamily="2" charset="-122"/>
                <a:cs typeface="+mn-cs"/>
              </a:rPr>
              <a:t>class Win32</a:t>
            </a:r>
            <a:r>
              <a:rPr lang="en-US" altLang="zh-CN" sz="1400" dirty="0">
                <a:solidFill>
                  <a:schemeClr val="tx1"/>
                </a:solidFill>
                <a:latin typeface="Consolas" panose="020B0609020204030204" pitchFamily="49" charset="0"/>
                <a:ea typeface="华文楷体" panose="02010600040101010101" pitchFamily="2" charset="-122"/>
                <a:cs typeface="+mn-cs"/>
                <a:sym typeface="+mn-ea"/>
              </a:rPr>
              <a:t>Monitor</a:t>
            </a:r>
            <a:r>
              <a:rPr lang="en-US" altLang="zh-CN" sz="1400" dirty="0">
                <a:solidFill>
                  <a:schemeClr val="tx1"/>
                </a:solidFill>
                <a:latin typeface="Consolas" panose="020B0609020204030204" pitchFamily="49" charset="0"/>
                <a:ea typeface="华文楷体" panose="02010600040101010101" pitchFamily="2" charset="-122"/>
                <a:cs typeface="+mn-cs"/>
              </a:rPr>
              <a:t> {</a:t>
            </a:r>
          </a:p>
          <a:p>
            <a:r>
              <a:rPr lang="en-US" altLang="zh-CN" sz="14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1400" dirty="0">
                <a:latin typeface="Consolas" panose="020B0609020204030204" pitchFamily="49" charset="0"/>
                <a:ea typeface="华文楷体" panose="02010600040101010101" pitchFamily="2" charset="-122"/>
                <a:cs typeface="+mn-cs"/>
              </a:rPr>
              <a:t>void </a:t>
            </a:r>
            <a:r>
              <a:rPr lang="en-US" altLang="zh-CN" sz="1400" dirty="0" err="1">
                <a:latin typeface="Consolas" panose="020B0609020204030204" pitchFamily="49" charset="0"/>
                <a:ea typeface="华文楷体" panose="02010600040101010101" pitchFamily="2" charset="-122"/>
                <a:cs typeface="+mn-cs"/>
              </a:rPr>
              <a:t>getLoading</a:t>
            </a:r>
            <a:r>
              <a:rPr lang="en-US" altLang="zh-CN" sz="1400" dirty="0">
                <a:latin typeface="Consolas" panose="020B0609020204030204" pitchFamily="49" charset="0"/>
                <a:ea typeface="华文楷体" panose="02010600040101010101" pitchFamily="2" charset="-122"/>
                <a:cs typeface="+mn-cs"/>
              </a:rPr>
              <a:t>();</a:t>
            </a:r>
          </a:p>
          <a:p>
            <a:pPr lvl="1"/>
            <a:r>
              <a:rPr lang="en-US" altLang="zh-CN" sz="1400" dirty="0">
                <a:latin typeface="Consolas" panose="020B0609020204030204" pitchFamily="49" charset="0"/>
                <a:ea typeface="华文楷体" panose="02010600040101010101" pitchFamily="2" charset="-122"/>
                <a:cs typeface="+mn-cs"/>
              </a:rPr>
              <a:t>void </a:t>
            </a:r>
            <a:r>
              <a:rPr lang="en-US" altLang="zh-CN" sz="1400" dirty="0" err="1">
                <a:latin typeface="Consolas" panose="020B0609020204030204" pitchFamily="49" charset="0"/>
                <a:ea typeface="华文楷体" panose="02010600040101010101" pitchFamily="2" charset="-122"/>
                <a:cs typeface="+mn-cs"/>
              </a:rPr>
              <a:t>get_total_memory</a:t>
            </a:r>
            <a:r>
              <a:rPr lang="en-US" altLang="zh-CN" sz="1400" dirty="0">
                <a:latin typeface="Consolas" panose="020B0609020204030204" pitchFamily="49" charset="0"/>
                <a:ea typeface="华文楷体" panose="02010600040101010101" pitchFamily="2" charset="-122"/>
                <a:cs typeface="+mn-cs"/>
              </a:rPr>
              <a:t>();</a:t>
            </a:r>
          </a:p>
          <a:p>
            <a:pPr lvl="1"/>
            <a:r>
              <a:rPr lang="en-US" altLang="zh-CN" sz="1400" dirty="0">
                <a:latin typeface="Consolas" panose="020B0609020204030204" pitchFamily="49" charset="0"/>
                <a:ea typeface="华文楷体" panose="02010600040101010101" pitchFamily="2" charset="-122"/>
                <a:cs typeface="+mn-cs"/>
              </a:rPr>
              <a:t>void </a:t>
            </a:r>
            <a:r>
              <a:rPr lang="en-US" altLang="zh-CN" sz="1400" dirty="0" err="1">
                <a:latin typeface="Consolas" panose="020B0609020204030204" pitchFamily="49" charset="0"/>
                <a:ea typeface="华文楷体" panose="02010600040101010101" pitchFamily="2" charset="-122"/>
                <a:cs typeface="+mn-cs"/>
              </a:rPr>
              <a:t>get_using_memory</a:t>
            </a:r>
            <a:r>
              <a:rPr lang="en-US" altLang="zh-CN" sz="1400" dirty="0">
                <a:latin typeface="Consolas" panose="020B0609020204030204" pitchFamily="49" charset="0"/>
                <a:ea typeface="华文楷体" panose="02010600040101010101" pitchFamily="2" charset="-122"/>
                <a:cs typeface="+mn-cs"/>
              </a:rPr>
              <a:t>();</a:t>
            </a:r>
          </a:p>
          <a:p>
            <a:pPr lvl="1"/>
            <a:r>
              <a:rPr lang="en-US" altLang="zh-CN" sz="1400" dirty="0">
                <a:latin typeface="Consolas" panose="020B0609020204030204" pitchFamily="49" charset="0"/>
                <a:ea typeface="华文楷体" panose="02010600040101010101" pitchFamily="2" charset="-122"/>
                <a:cs typeface="+mn-cs"/>
              </a:rPr>
              <a:t>void </a:t>
            </a:r>
            <a:r>
              <a:rPr lang="en-US" altLang="zh-CN" sz="1400" dirty="0" err="1">
                <a:latin typeface="Consolas" panose="020B0609020204030204" pitchFamily="49" charset="0"/>
                <a:ea typeface="华文楷体" panose="02010600040101010101" pitchFamily="2" charset="-122"/>
                <a:cs typeface="+mn-cs"/>
              </a:rPr>
              <a:t>get_latency</a:t>
            </a:r>
            <a:r>
              <a:rPr lang="en-US" altLang="zh-CN" sz="1400" dirty="0">
                <a:latin typeface="Consolas" panose="020B0609020204030204" pitchFamily="49" charset="0"/>
                <a:ea typeface="华文楷体" panose="02010600040101010101" pitchFamily="2" charset="-122"/>
                <a:cs typeface="+mn-cs"/>
              </a:rPr>
              <a:t>(); </a:t>
            </a:r>
          </a:p>
          <a:p>
            <a:pPr lvl="1"/>
            <a:r>
              <a:rPr lang="en-US" altLang="zh-CN" sz="1400" dirty="0">
                <a:solidFill>
                  <a:schemeClr val="tx1"/>
                </a:solidFill>
                <a:latin typeface="Consolas" panose="020B0609020204030204" pitchFamily="49" charset="0"/>
                <a:ea typeface="华文楷体" panose="02010600040101010101" pitchFamily="2" charset="-122"/>
                <a:cs typeface="+mn-cs"/>
              </a:rPr>
              <a:t>void draw();</a:t>
            </a:r>
          </a:p>
          <a:p>
            <a:r>
              <a:rPr lang="en-US" altLang="zh-CN" sz="1400" b="1" dirty="0">
                <a:solidFill>
                  <a:schemeClr val="tx1"/>
                </a:solidFill>
                <a:latin typeface="Consolas" panose="020B0609020204030204" pitchFamily="49" charset="0"/>
                <a:ea typeface="华文楷体" panose="02010600040101010101" pitchFamily="2" charset="-122"/>
                <a:cs typeface="+mn-cs"/>
              </a:rPr>
              <a:t>protected:</a:t>
            </a:r>
            <a:br>
              <a:rPr lang="en-US" altLang="zh-CN" sz="1400" b="1" dirty="0">
                <a:solidFill>
                  <a:schemeClr val="tx1"/>
                </a:solidFill>
                <a:latin typeface="Consolas" panose="020B0609020204030204" pitchFamily="49" charset="0"/>
                <a:ea typeface="华文楷体" panose="02010600040101010101" pitchFamily="2" charset="-122"/>
                <a:cs typeface="+mn-cs"/>
              </a:rPr>
            </a:br>
            <a:r>
              <a:rPr lang="en-US" altLang="zh-CN" sz="1400" b="1" dirty="0">
                <a:solidFill>
                  <a:schemeClr val="tx1"/>
                </a:solidFill>
                <a:latin typeface="Consolas" panose="020B0609020204030204" pitchFamily="49" charset="0"/>
                <a:ea typeface="华文楷体" panose="02010600040101010101" pitchFamily="2" charset="-122"/>
                <a:cs typeface="+mn-cs"/>
              </a:rPr>
              <a:t>	</a:t>
            </a:r>
            <a:r>
              <a:rPr lang="en-US" altLang="zh-CN" sz="1400" dirty="0">
                <a:solidFill>
                  <a:srgbClr val="FF0000"/>
                </a:solidFill>
                <a:latin typeface="Consolas" panose="020B0609020204030204" pitchFamily="49" charset="0"/>
                <a:ea typeface="华文楷体" panose="02010600040101010101" pitchFamily="2" charset="-122"/>
                <a:cs typeface="+mn-cs"/>
              </a:rPr>
              <a:t>//</a:t>
            </a:r>
            <a:r>
              <a:rPr lang="zh-CN" altLang="en-US" sz="1400" dirty="0">
                <a:solidFill>
                  <a:srgbClr val="FF0000"/>
                </a:solidFill>
                <a:latin typeface="Consolas" panose="020B0609020204030204" pitchFamily="49" charset="0"/>
                <a:ea typeface="华文楷体" panose="02010600040101010101" pitchFamily="2" charset="-122"/>
                <a:cs typeface="+mn-cs"/>
              </a:rPr>
              <a:t>用以存儲資訊的成員變數</a:t>
            </a:r>
            <a:endParaRPr lang="en-US" altLang="zh-CN" sz="1400" dirty="0">
              <a:solidFill>
                <a:srgbClr val="FF0000"/>
              </a:solidFill>
              <a:latin typeface="Consolas" panose="020B0609020204030204" pitchFamily="49" charset="0"/>
              <a:ea typeface="华文楷体" panose="02010600040101010101" pitchFamily="2" charset="-122"/>
              <a:cs typeface="+mn-cs"/>
            </a:endParaRPr>
          </a:p>
          <a:p>
            <a:r>
              <a:rPr lang="en-US" altLang="zh-CN" sz="1400" dirty="0">
                <a:solidFill>
                  <a:schemeClr val="tx1"/>
                </a:solidFill>
                <a:latin typeface="Consolas" panose="020B0609020204030204" pitchFamily="49" charset="0"/>
                <a:ea typeface="华文楷体" panose="02010600040101010101" pitchFamily="2" charset="-122"/>
                <a:cs typeface="+mn-cs"/>
              </a:rPr>
              <a:t>	float load, latency;</a:t>
            </a:r>
          </a:p>
          <a:p>
            <a:r>
              <a:rPr lang="en-US" altLang="zh-CN" sz="1400" dirty="0">
                <a:solidFill>
                  <a:schemeClr val="tx1"/>
                </a:solidFill>
                <a:latin typeface="Consolas" panose="020B0609020204030204" pitchFamily="49" charset="0"/>
                <a:ea typeface="华文楷体" panose="02010600040101010101" pitchFamily="2" charset="-122"/>
                <a:cs typeface="+mn-cs"/>
              </a:rPr>
              <a:t>	long </a:t>
            </a:r>
            <a:r>
              <a:rPr lang="en-US" altLang="zh-CN" sz="1400" dirty="0" err="1">
                <a:solidFill>
                  <a:schemeClr val="tx1"/>
                </a:solidFill>
                <a:latin typeface="Consolas" panose="020B0609020204030204" pitchFamily="49" charset="0"/>
                <a:ea typeface="华文楷体" panose="02010600040101010101" pitchFamily="2" charset="-122"/>
                <a:cs typeface="+mn-cs"/>
              </a:rPr>
              <a:t>total_memory</a:t>
            </a:r>
            <a:r>
              <a:rPr lang="en-US" altLang="zh-CN" sz="1400" dirty="0">
                <a:solidFill>
                  <a:schemeClr val="tx1"/>
                </a:solidFill>
                <a:latin typeface="Consolas" panose="020B0609020204030204" pitchFamily="49" charset="0"/>
                <a:ea typeface="华文楷体" panose="02010600040101010101" pitchFamily="2" charset="-122"/>
                <a:cs typeface="+mn-cs"/>
              </a:rPr>
              <a:t>, </a:t>
            </a:r>
            <a:r>
              <a:rPr lang="en-US" altLang="zh-CN" sz="1400" dirty="0" err="1">
                <a:solidFill>
                  <a:schemeClr val="tx1"/>
                </a:solidFill>
                <a:latin typeface="Consolas" panose="020B0609020204030204" pitchFamily="49" charset="0"/>
                <a:ea typeface="华文楷体" panose="02010600040101010101" pitchFamily="2" charset="-122"/>
                <a:cs typeface="+mn-cs"/>
              </a:rPr>
              <a:t>using_memory</a:t>
            </a:r>
            <a:r>
              <a:rPr lang="en-US" altLang="zh-CN" sz="14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p>
        </p:txBody>
      </p:sp>
      <p:sp>
        <p:nvSpPr>
          <p:cNvPr id="3" name="内容占位符 2"/>
          <p:cNvSpPr>
            <a:spLocks noGrp="1"/>
          </p:cNvSpPr>
          <p:nvPr>
            <p:ph idx="1"/>
          </p:nvPr>
        </p:nvSpPr>
        <p:spPr>
          <a:xfrm>
            <a:off x="628650" y="3727268"/>
            <a:ext cx="7886700" cy="3014099"/>
          </a:xfrm>
        </p:spPr>
        <p:txBody>
          <a:bodyPr/>
          <a:lstStyle/>
          <a:p>
            <a:endParaRPr lang="en-US" altLang="zh-CN" dirty="0"/>
          </a:p>
          <a:p>
            <a:r>
              <a:rPr lang="en-US" altLang="zh-CN" dirty="0">
                <a:solidFill>
                  <a:srgbClr val="C00000"/>
                </a:solidFill>
              </a:rPr>
              <a:t>OOP</a:t>
            </a:r>
            <a:r>
              <a:rPr lang="zh-CN" altLang="en-US" dirty="0">
                <a:solidFill>
                  <a:srgbClr val="C00000"/>
                </a:solidFill>
              </a:rPr>
              <a:t>思想之一：代碼複用</a:t>
            </a:r>
            <a:endParaRPr lang="en-US" altLang="zh-CN" dirty="0"/>
          </a:p>
          <a:p>
            <a:r>
              <a:rPr lang="en-US" altLang="zh-CN" dirty="0" err="1"/>
              <a:t>NewModel</a:t>
            </a:r>
            <a:endParaRPr lang="en-US" altLang="zh-CN" dirty="0"/>
          </a:p>
          <a:p>
            <a:pPr lvl="1">
              <a:buSzPct val="75000"/>
              <a:buFont typeface="Wingdings" panose="05000000000000000000" pitchFamily="2" charset="2"/>
              <a:buChar char="§"/>
            </a:pPr>
            <a:r>
              <a:rPr lang="zh-CN" altLang="en-US" sz="2800" dirty="0"/>
              <a:t>功能上滿足預測結果的要求</a:t>
            </a:r>
            <a:endParaRPr lang="en-US" altLang="zh-CN" sz="2800" dirty="0"/>
          </a:p>
          <a:p>
            <a:pPr lvl="1">
              <a:buSzPct val="75000"/>
              <a:buFont typeface="Wingdings" panose="05000000000000000000" pitchFamily="2" charset="2"/>
              <a:buChar char="§"/>
            </a:pPr>
            <a:r>
              <a:rPr lang="zh-CN" altLang="en-US" sz="2800" dirty="0"/>
              <a:t>但是介面不一致</a:t>
            </a:r>
            <a:endParaRPr lang="en-US" altLang="zh-CN" sz="2800" dirty="0"/>
          </a:p>
          <a:p>
            <a:r>
              <a:rPr lang="zh-CN" altLang="en-US" dirty="0"/>
              <a:t>需要進行介面的“轉換”</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41</a:t>
            </a:fld>
            <a:endParaRPr lang="zh-CN" alt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536622"/>
            <a:ext cx="5832648" cy="337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適配器</a:t>
            </a:r>
            <a:endParaRPr lang="en-US" dirty="0"/>
          </a:p>
        </p:txBody>
      </p:sp>
      <p:sp>
        <p:nvSpPr>
          <p:cNvPr id="4" name="内容占位符 3"/>
          <p:cNvSpPr>
            <a:spLocks noGrp="1"/>
          </p:cNvSpPr>
          <p:nvPr>
            <p:ph idx="1"/>
          </p:nvPr>
        </p:nvSpPr>
        <p:spPr/>
        <p:txBody>
          <a:bodyPr/>
          <a:lstStyle/>
          <a:p>
            <a:r>
              <a:rPr lang="zh-CN" altLang="en-US" dirty="0"/>
              <a:t>考慮生活中一種常見的情況：</a:t>
            </a:r>
            <a:endParaRPr lang="en-US" altLang="zh-CN" dirty="0"/>
          </a:p>
          <a:p>
            <a:pPr lvl="1">
              <a:buSzPct val="75000"/>
              <a:buFont typeface="Wingdings" panose="05000000000000000000" pitchFamily="2" charset="2"/>
              <a:buChar char="§"/>
            </a:pPr>
            <a:r>
              <a:rPr lang="zh-CN" altLang="en-US" sz="2800" dirty="0"/>
              <a:t>有手機、手機充電線，要給手機充電。</a:t>
            </a:r>
            <a:endParaRPr lang="en-US" altLang="zh-CN" sz="2800" dirty="0"/>
          </a:p>
          <a:p>
            <a:pPr lvl="1">
              <a:buSzPct val="75000"/>
              <a:buFont typeface="Wingdings" panose="05000000000000000000" pitchFamily="2" charset="2"/>
              <a:buChar char="§"/>
            </a:pPr>
            <a:r>
              <a:rPr lang="zh-CN" altLang="en-US" sz="2800" dirty="0"/>
              <a:t>充電線只能插在</a:t>
            </a:r>
            <a:r>
              <a:rPr lang="en-US" altLang="zh-CN" sz="2800" dirty="0"/>
              <a:t>USB</a:t>
            </a:r>
            <a:r>
              <a:rPr lang="zh-CN" altLang="en-US" sz="2800" dirty="0"/>
              <a:t>介面上進行充電。</a:t>
            </a:r>
            <a:endParaRPr lang="en-US" altLang="zh-CN" sz="2800" dirty="0"/>
          </a:p>
          <a:p>
            <a:pPr lvl="1">
              <a:buSzPct val="75000"/>
              <a:buFont typeface="Wingdings" panose="05000000000000000000" pitchFamily="2" charset="2"/>
              <a:buChar char="§"/>
            </a:pPr>
            <a:r>
              <a:rPr lang="zh-CN" altLang="en-US" sz="2800" dirty="0"/>
              <a:t>但是現在只有</a:t>
            </a:r>
            <a:r>
              <a:rPr lang="en-US" altLang="zh-CN" sz="2800" dirty="0"/>
              <a:t>220V</a:t>
            </a:r>
            <a:r>
              <a:rPr lang="zh-CN" altLang="en-US" sz="2800" dirty="0"/>
              <a:t>的插座可以供電。</a:t>
            </a:r>
            <a:endParaRPr lang="en-US" altLang="zh-CN" sz="2800" dirty="0"/>
          </a:p>
          <a:p>
            <a:pPr lvl="1">
              <a:buSzPct val="75000"/>
              <a:buFont typeface="Wingdings" panose="05000000000000000000" pitchFamily="2" charset="2"/>
              <a:buChar char="§"/>
            </a:pPr>
            <a:r>
              <a:rPr lang="zh-CN" altLang="en-US" sz="2800" dirty="0"/>
              <a:t>所以需要用一個轉接頭將</a:t>
            </a:r>
            <a:r>
              <a:rPr lang="en-US" altLang="zh-CN" sz="2800" dirty="0"/>
              <a:t>220V</a:t>
            </a:r>
            <a:r>
              <a:rPr lang="zh-CN" altLang="en-US" sz="2800" dirty="0"/>
              <a:t>插座和</a:t>
            </a:r>
            <a:r>
              <a:rPr lang="en-US" altLang="zh-CN" sz="2800" dirty="0"/>
              <a:t>USB</a:t>
            </a:r>
            <a:r>
              <a:rPr lang="zh-CN" altLang="en-US" sz="2800" dirty="0"/>
              <a:t>口銜接。</a:t>
            </a:r>
            <a:endParaRPr lang="en-US" altLang="zh-CN" sz="2800" dirty="0"/>
          </a:p>
          <a:p>
            <a:pPr lvl="1"/>
            <a:endParaRPr lang="en-US" altLang="zh-CN" dirty="0"/>
          </a:p>
          <a:p>
            <a:pPr lvl="0"/>
            <a:r>
              <a:rPr lang="zh-CN" altLang="en-US" dirty="0"/>
              <a:t>這裡的轉接頭實際上就是一種現實中的適配器</a:t>
            </a:r>
            <a:endParaRPr lang="en-US" altLang="zh-CN" dirty="0"/>
          </a:p>
          <a:p>
            <a:pPr lvl="0"/>
            <a:endParaRPr lang="en-US" altLang="zh-CN" dirty="0"/>
          </a:p>
          <a:p>
            <a:pPr lvl="1"/>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42</a:t>
            </a:fld>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微软雅黑" panose="020B0503020204020204" charset="-122"/>
                <a:ea typeface="微软雅黑" panose="020B0503020204020204" charset="-122"/>
                <a:cs typeface="微软雅黑" panose="020B0503020204020204" charset="-122"/>
              </a:rPr>
              <a:t>適配器</a:t>
            </a:r>
            <a:br>
              <a:rPr lang="en-US" altLang="zh-CN" sz="5400" dirty="0">
                <a:solidFill>
                  <a:srgbClr val="003366"/>
                </a:solidFill>
                <a:latin typeface="微软雅黑" panose="020B0503020204020204" charset="-122"/>
                <a:ea typeface="微软雅黑" panose="020B0503020204020204" charset="-122"/>
                <a:cs typeface="微软雅黑" panose="020B0503020204020204" charset="-122"/>
              </a:rPr>
            </a:br>
            <a:r>
              <a:rPr lang="en-US" altLang="zh-CN" sz="5400" dirty="0">
                <a:solidFill>
                  <a:srgbClr val="003366"/>
                </a:solidFill>
                <a:latin typeface="微软雅黑" panose="020B0503020204020204" charset="-122"/>
                <a:ea typeface="微软雅黑" panose="020B0503020204020204" charset="-122"/>
                <a:cs typeface="微软雅黑" panose="020B0503020204020204" charset="-122"/>
              </a:rPr>
              <a:t>Adapter</a:t>
            </a:r>
            <a:endParaRPr lang="en-US" altLang="zh-CN" sz="5400" b="1" dirty="0">
              <a:solidFill>
                <a:srgbClr val="003366"/>
              </a:solidFill>
              <a:latin typeface="微软雅黑" panose="020B0503020204020204" charset="-122"/>
              <a:ea typeface="微软雅黑" panose="020B0503020204020204" charset="-122"/>
              <a:cs typeface="微软雅黑" panose="020B050302020402020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t>43</a:t>
            </a:fld>
            <a:endParaRPr lang="en-US" altLang="zh-CN" sz="1400" dirty="0">
              <a:solidFill>
                <a:schemeClr val="hlink"/>
              </a:solidFill>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適配器</a:t>
            </a:r>
          </a:p>
        </p:txBody>
      </p:sp>
      <p:sp>
        <p:nvSpPr>
          <p:cNvPr id="3" name="内容占位符 2"/>
          <p:cNvSpPr>
            <a:spLocks noGrp="1"/>
          </p:cNvSpPr>
          <p:nvPr>
            <p:ph idx="1"/>
          </p:nvPr>
        </p:nvSpPr>
        <p:spPr/>
        <p:txBody>
          <a:bodyPr/>
          <a:lstStyle/>
          <a:p>
            <a:r>
              <a:rPr kumimoji="1" lang="zh-CN" altLang="en-US" dirty="0"/>
              <a:t>概述</a:t>
            </a:r>
            <a:endParaRPr kumimoji="1" lang="en-US" altLang="zh-CN" dirty="0"/>
          </a:p>
          <a:p>
            <a:pPr lvl="1">
              <a:buSzPct val="75000"/>
              <a:buFont typeface="Wingdings" panose="05000000000000000000" pitchFamily="2" charset="2"/>
              <a:buChar char="§"/>
            </a:pPr>
            <a:r>
              <a:rPr lang="zh-CN" altLang="en-US" sz="2800" dirty="0"/>
              <a:t>適配器模式將一個類的介面轉換成客戶希望的另一個介面，從而使得原本由於介面不相容而不能一起工作的類可以在統一的介面環境下工作。</a:t>
            </a:r>
            <a:endParaRPr lang="en-US" altLang="zh-CN" sz="2800" dirty="0"/>
          </a:p>
          <a:p>
            <a:pPr lvl="2">
              <a:buSzPct val="75000"/>
              <a:buFont typeface="Wingdings" panose="05000000000000000000" pitchFamily="2" charset="2"/>
              <a:buChar char="§"/>
            </a:pPr>
            <a:endParaRPr lang="en-US" altLang="zh-CN" sz="2400" dirty="0"/>
          </a:p>
          <a:p>
            <a:r>
              <a:rPr kumimoji="1" lang="zh-CN" altLang="en-US" dirty="0"/>
              <a:t>結構</a:t>
            </a:r>
            <a:endParaRPr kumimoji="1" lang="en-US" altLang="zh-CN" dirty="0"/>
          </a:p>
          <a:p>
            <a:pPr lvl="1">
              <a:buSzPct val="75000"/>
              <a:buFont typeface="Wingdings" panose="05000000000000000000" pitchFamily="2" charset="2"/>
              <a:buChar char="§"/>
            </a:pPr>
            <a:r>
              <a:rPr lang="zh-CN" altLang="en-US" sz="2800" dirty="0"/>
              <a:t>目標（</a:t>
            </a:r>
            <a:r>
              <a:rPr lang="en-US" altLang="zh-CN" sz="2800" dirty="0"/>
              <a:t>Target</a:t>
            </a:r>
            <a:r>
              <a:rPr lang="zh-CN" altLang="en-US" sz="2800" dirty="0"/>
              <a:t>）：客戶所期待的介面。</a:t>
            </a:r>
            <a:endParaRPr lang="en-US" altLang="zh-CN" sz="2800" dirty="0"/>
          </a:p>
          <a:p>
            <a:pPr lvl="1">
              <a:buSzPct val="75000"/>
              <a:buFont typeface="Wingdings" panose="05000000000000000000" pitchFamily="2" charset="2"/>
              <a:buChar char="§"/>
            </a:pPr>
            <a:r>
              <a:rPr lang="zh-CN" altLang="en-US" sz="2800" dirty="0"/>
              <a:t>需要適配的類（</a:t>
            </a:r>
            <a:r>
              <a:rPr lang="en-US" altLang="zh-CN" sz="2800" dirty="0" err="1"/>
              <a:t>Adaptee</a:t>
            </a:r>
            <a:r>
              <a:rPr lang="zh-CN" altLang="en-US" sz="2800" dirty="0"/>
              <a:t>）：需要適配的類。</a:t>
            </a:r>
            <a:endParaRPr lang="en-US" altLang="zh-CN" sz="2800" dirty="0"/>
          </a:p>
          <a:p>
            <a:pPr lvl="1">
              <a:buSzPct val="75000"/>
              <a:buFont typeface="Wingdings" panose="05000000000000000000" pitchFamily="2" charset="2"/>
              <a:buChar char="§"/>
            </a:pPr>
            <a:r>
              <a:rPr lang="zh-CN" altLang="en-US" sz="2800" dirty="0"/>
              <a:t>適配器（</a:t>
            </a:r>
            <a:r>
              <a:rPr lang="en-US" altLang="zh-CN" sz="2800" dirty="0"/>
              <a:t>Adapter</a:t>
            </a:r>
            <a:r>
              <a:rPr lang="zh-CN" altLang="en-US" sz="2800" dirty="0"/>
              <a:t>）：通過包裝一個需要適配的類，把原介面轉換成目標介面。</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44</a:t>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t>適配器</a:t>
            </a:r>
            <a:r>
              <a:rPr lang="en-US" altLang="zh-CN" dirty="0"/>
              <a:t>——</a:t>
            </a:r>
            <a:r>
              <a:rPr lang="zh-CN" altLang="en-US" dirty="0"/>
              <a:t>實現一</a:t>
            </a:r>
            <a:endParaRPr lang="zh-CN" altLang="en-US" dirty="0">
              <a:latin typeface="微软雅黑" panose="020B0503020204020204" charset="-122"/>
              <a:ea typeface="微软雅黑" panose="020B0503020204020204" charset="-122"/>
            </a:endParaRPr>
          </a:p>
        </p:txBody>
      </p:sp>
      <p:sp>
        <p:nvSpPr>
          <p:cNvPr id="8" name="TextBox 7"/>
          <p:cNvSpPr txBox="1"/>
          <p:nvPr/>
        </p:nvSpPr>
        <p:spPr>
          <a:xfrm>
            <a:off x="702839" y="5589240"/>
            <a:ext cx="7886700" cy="537070"/>
          </a:xfrm>
          <a:prstGeom prst="rect">
            <a:avLst/>
          </a:prstGeom>
          <a:noFill/>
        </p:spPr>
        <p:txBody>
          <a:bodyPr wrap="square" rtlCol="0">
            <a:spAutoFit/>
          </a:bodyPr>
          <a:lstStyle/>
          <a:p>
            <a:pPr>
              <a:lnSpc>
                <a:spcPct val="90000"/>
              </a:lnSpc>
              <a:spcBef>
                <a:spcPts val="1000"/>
              </a:spcBef>
              <a:buSzPct val="75000"/>
            </a:pPr>
            <a:r>
              <a:rPr lang="zh-CN" altLang="en-US" sz="3200" b="1" dirty="0">
                <a:solidFill>
                  <a:srgbClr val="FF0000"/>
                </a:solidFill>
                <a:latin typeface="Consolas" panose="020B0609020204030204" pitchFamily="49" charset="0"/>
                <a:ea typeface="华文楷体" panose="02010600040101010101" pitchFamily="2" charset="-122"/>
              </a:rPr>
              <a:t>使用組合實現適配，稱作物件適配器模式</a:t>
            </a:r>
            <a:endParaRPr lang="en-US" altLang="zh-CN" sz="3200" b="1" dirty="0">
              <a:solidFill>
                <a:srgbClr val="FF0000"/>
              </a:solidFill>
              <a:latin typeface="Consolas" panose="020B0609020204030204" pitchFamily="49" charset="0"/>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t>45</a:t>
            </a:fld>
            <a:endParaRPr lang="en-US" altLang="zh-CN"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536" y="1452460"/>
            <a:ext cx="6482928" cy="4011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適配器</a:t>
            </a:r>
            <a:r>
              <a:rPr lang="en-US" altLang="zh-CN" dirty="0"/>
              <a:t>——</a:t>
            </a:r>
            <a:r>
              <a:rPr lang="zh-CN" altLang="en-US" dirty="0"/>
              <a:t>實現一</a:t>
            </a:r>
            <a:endParaRPr lang="zh-CN" altLang="en-US" dirty="0">
              <a:latin typeface="微软雅黑" panose="020B0503020204020204" charset="-122"/>
              <a:ea typeface="微软雅黑" panose="020B0503020204020204" charset="-122"/>
            </a:endParaRPr>
          </a:p>
        </p:txBody>
      </p:sp>
      <p:sp>
        <p:nvSpPr>
          <p:cNvPr id="4" name="TextBox 3"/>
          <p:cNvSpPr txBox="1"/>
          <p:nvPr/>
        </p:nvSpPr>
        <p:spPr>
          <a:xfrm>
            <a:off x="179512" y="1607745"/>
            <a:ext cx="8856984" cy="29845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dirty="0">
                <a:solidFill>
                  <a:schemeClr val="tx1"/>
                </a:solidFill>
                <a:latin typeface="Consolas" panose="020B0609020204030204" pitchFamily="49" charset="0"/>
                <a:ea typeface="华文楷体" panose="02010600040101010101" pitchFamily="2" charset="-122"/>
                <a:cs typeface="+mn-cs"/>
              </a:rPr>
              <a:t>class </a:t>
            </a:r>
            <a:r>
              <a:rPr lang="en-US" altLang="zh-CN" dirty="0" err="1">
                <a:solidFill>
                  <a:schemeClr val="tx1"/>
                </a:solidFill>
                <a:latin typeface="Consolas" panose="020B0609020204030204" pitchFamily="49" charset="0"/>
                <a:ea typeface="华文楷体" panose="02010600040101010101" pitchFamily="2" charset="-122"/>
                <a:cs typeface="+mn-cs"/>
              </a:rPr>
              <a:t>NewMonitorAdapter</a:t>
            </a:r>
            <a:r>
              <a:rPr lang="en-US" altLang="zh-CN" dirty="0">
                <a:solidFill>
                  <a:schemeClr val="tx1"/>
                </a:solidFill>
                <a:latin typeface="Consolas" panose="020B0609020204030204" pitchFamily="49" charset="0"/>
                <a:ea typeface="华文楷体" panose="02010600040101010101" pitchFamily="2" charset="-122"/>
                <a:cs typeface="+mn-cs"/>
              </a:rPr>
              <a:t> : public Monitor{</a:t>
            </a:r>
          </a:p>
          <a:p>
            <a:r>
              <a:rPr lang="en-US" altLang="zh-CN"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getTotalMemory</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getUsedMemory</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getNetworkLatency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void show();</a:t>
            </a:r>
          </a:p>
          <a:p>
            <a:r>
              <a:rPr lang="en-US" altLang="zh-CN" dirty="0">
                <a:solidFill>
                  <a:schemeClr val="tx1"/>
                </a:solidFill>
                <a:latin typeface="Consolas" panose="020B0609020204030204" pitchFamily="49" charset="0"/>
                <a:ea typeface="华文楷体" panose="02010600040101010101" pitchFamily="2" charset="-122"/>
                <a:cs typeface="+mn-cs"/>
              </a:rPr>
              <a:t>private:</a:t>
            </a: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cs typeface="+mn-cs"/>
              </a:rPr>
              <a:t>//</a:t>
            </a:r>
            <a:r>
              <a:rPr lang="zh-CN" altLang="en-US" dirty="0">
                <a:solidFill>
                  <a:srgbClr val="FF0000"/>
                </a:solidFill>
                <a:latin typeface="Consolas" panose="020B0609020204030204" pitchFamily="49" charset="0"/>
                <a:ea typeface="华文楷体" panose="02010600040101010101" pitchFamily="2" charset="-122"/>
                <a:cs typeface="+mn-cs"/>
              </a:rPr>
              <a:t> 將</a:t>
            </a:r>
            <a:r>
              <a:rPr lang="en-US" altLang="zh-CN" sz="1800" dirty="0">
                <a:solidFill>
                  <a:srgbClr val="FF0000"/>
                </a:solidFill>
                <a:latin typeface="Consolas" panose="020B0609020204030204" pitchFamily="49" charset="0"/>
                <a:ea typeface="华文楷体" panose="02010600040101010101" pitchFamily="2" charset="-122"/>
                <a:cs typeface="+mn-cs"/>
              </a:rPr>
              <a:t>MonitorForWin32</a:t>
            </a:r>
            <a:r>
              <a:rPr lang="zh-CN" altLang="en-US" dirty="0">
                <a:solidFill>
                  <a:srgbClr val="FF0000"/>
                </a:solidFill>
                <a:latin typeface="Consolas" panose="020B0609020204030204" pitchFamily="49" charset="0"/>
                <a:ea typeface="华文楷体" panose="02010600040101010101" pitchFamily="2" charset="-122"/>
                <a:cs typeface="+mn-cs"/>
              </a:rPr>
              <a:t>組合進來實現相關功能</a:t>
            </a:r>
            <a:endParaRPr lang="en-US" altLang="zh-CN" dirty="0">
              <a:solidFill>
                <a:srgbClr val="FF0000"/>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cs typeface="+mn-cs"/>
                <a:sym typeface="+mn-ea"/>
              </a:rPr>
              <a:t>Win32Monitor </a:t>
            </a:r>
            <a:r>
              <a:rPr lang="en-US" altLang="zh-CN" dirty="0">
                <a:solidFill>
                  <a:srgbClr val="FF0000"/>
                </a:solidFill>
                <a:latin typeface="Consolas" panose="020B0609020204030204" pitchFamily="49" charset="0"/>
                <a:ea typeface="华文楷体" panose="02010600040101010101" pitchFamily="2" charset="-122"/>
                <a:cs typeface="+mn-cs"/>
              </a:rPr>
              <a:t>monitor_win32;</a:t>
            </a:r>
          </a:p>
          <a:p>
            <a:r>
              <a:rPr lang="en-US" altLang="zh-CN"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rPr>
              <a:t>適配器</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實現二</a:t>
            </a:r>
          </a:p>
        </p:txBody>
      </p:sp>
      <p:sp>
        <p:nvSpPr>
          <p:cNvPr id="2" name="TextBox 1"/>
          <p:cNvSpPr txBox="1"/>
          <p:nvPr/>
        </p:nvSpPr>
        <p:spPr>
          <a:xfrm>
            <a:off x="628650" y="5577580"/>
            <a:ext cx="7886700" cy="535531"/>
          </a:xfrm>
          <a:prstGeom prst="rect">
            <a:avLst/>
          </a:prstGeom>
          <a:noFill/>
        </p:spPr>
        <p:txBody>
          <a:bodyPr wrap="square" rtlCol="0">
            <a:spAutoFit/>
          </a:bodyPr>
          <a:lstStyle/>
          <a:p>
            <a:pPr>
              <a:lnSpc>
                <a:spcPct val="90000"/>
              </a:lnSpc>
              <a:spcBef>
                <a:spcPts val="1000"/>
              </a:spcBef>
              <a:buSzPct val="75000"/>
            </a:pPr>
            <a:r>
              <a:rPr lang="zh-CN" altLang="en-US" sz="3200" b="1" dirty="0">
                <a:solidFill>
                  <a:srgbClr val="FF0000"/>
                </a:solidFill>
                <a:latin typeface="Consolas" panose="020B0609020204030204" pitchFamily="49" charset="0"/>
                <a:ea typeface="华文楷体" panose="02010600040101010101" pitchFamily="2" charset="-122"/>
              </a:rPr>
              <a:t>使用繼承實現適配，稱作類適配器模式</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47</a:t>
            </a:fld>
            <a:endParaRPr lang="en-US" altLang="zh-C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137" y="1545139"/>
            <a:ext cx="5817964" cy="37677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適配器</a:t>
            </a:r>
            <a:r>
              <a:rPr lang="en-US" altLang="zh-CN" dirty="0"/>
              <a:t>——</a:t>
            </a:r>
            <a:r>
              <a:rPr lang="zh-CN" altLang="en-US" dirty="0"/>
              <a:t>實現二</a:t>
            </a:r>
            <a:endParaRPr lang="zh-CN" altLang="en-US" dirty="0">
              <a:latin typeface="微软雅黑" panose="020B0503020204020204" charset="-122"/>
              <a:ea typeface="微软雅黑" panose="020B0503020204020204" charset="-122"/>
            </a:endParaRPr>
          </a:p>
        </p:txBody>
      </p:sp>
      <p:sp>
        <p:nvSpPr>
          <p:cNvPr id="4" name="TextBox 3"/>
          <p:cNvSpPr txBox="1"/>
          <p:nvPr/>
        </p:nvSpPr>
        <p:spPr>
          <a:xfrm>
            <a:off x="476089" y="1556792"/>
            <a:ext cx="8191822" cy="409257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直接繼承</a:t>
            </a:r>
            <a:r>
              <a:rPr lang="en-US" altLang="zh-CN" sz="2000" dirty="0">
                <a:solidFill>
                  <a:srgbClr val="FF0000"/>
                </a:solidFill>
                <a:latin typeface="Consolas" panose="020B0609020204030204" pitchFamily="49" charset="0"/>
                <a:ea typeface="华文楷体" panose="02010600040101010101" pitchFamily="2" charset="-122"/>
                <a:cs typeface="+mn-cs"/>
              </a:rPr>
              <a:t>MonitorForWin32</a:t>
            </a:r>
            <a:r>
              <a:rPr lang="zh-CN" altLang="en-US" sz="2000" dirty="0">
                <a:solidFill>
                  <a:srgbClr val="FF0000"/>
                </a:solidFill>
                <a:latin typeface="Consolas" panose="020B0609020204030204" pitchFamily="49" charset="0"/>
                <a:ea typeface="华文楷体" panose="02010600040101010101" pitchFamily="2" charset="-122"/>
                <a:cs typeface="+mn-cs"/>
              </a:rPr>
              <a:t>並改造介面，採用私有繼承可以使得外界只能接觸到</a:t>
            </a:r>
            <a:r>
              <a:rPr lang="en-US" altLang="zh-CN" sz="2000" dirty="0" err="1">
                <a:solidFill>
                  <a:srgbClr val="FF0000"/>
                </a:solidFill>
                <a:latin typeface="Consolas" panose="020B0609020204030204" pitchFamily="49" charset="0"/>
                <a:ea typeface="华文楷体" panose="02010600040101010101" pitchFamily="2" charset="-122"/>
              </a:rPr>
              <a:t>NewMonitorAdapter</a:t>
            </a:r>
            <a:r>
              <a:rPr lang="zh-CN" altLang="en-US" sz="2000" dirty="0">
                <a:solidFill>
                  <a:srgbClr val="FF0000"/>
                </a:solidFill>
                <a:latin typeface="Consolas" panose="020B0609020204030204" pitchFamily="49" charset="0"/>
                <a:ea typeface="华文楷体" panose="02010600040101010101" pitchFamily="2" charset="-122"/>
              </a:rPr>
              <a:t>中的介面</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a:t>
            </a:r>
            <a:r>
              <a:rPr lang="en-US" altLang="zh-CN" sz="2000" dirty="0" err="1">
                <a:solidFill>
                  <a:schemeClr val="tx1"/>
                </a:solidFill>
                <a:latin typeface="Consolas" panose="020B0609020204030204" pitchFamily="49" charset="0"/>
                <a:ea typeface="华文楷体" panose="02010600040101010101" pitchFamily="2" charset="-122"/>
                <a:cs typeface="+mn-cs"/>
              </a:rPr>
              <a:t>NewMonitorAdapter</a:t>
            </a:r>
            <a:r>
              <a:rPr lang="en-US" altLang="zh-CN" sz="2000" dirty="0">
                <a:solidFill>
                  <a:schemeClr val="tx1"/>
                </a:solidFill>
                <a:latin typeface="Consolas" panose="020B0609020204030204" pitchFamily="49" charset="0"/>
                <a:ea typeface="华文楷体" panose="02010600040101010101" pitchFamily="2" charset="-122"/>
                <a:cs typeface="+mn-cs"/>
              </a:rPr>
              <a:t> : </a:t>
            </a:r>
            <a:r>
              <a:rPr lang="en-US" altLang="zh-CN" sz="2000" dirty="0">
                <a:solidFill>
                  <a:srgbClr val="FF0000"/>
                </a:solidFill>
                <a:latin typeface="Consolas" panose="020B0609020204030204" pitchFamily="49" charset="0"/>
                <a:ea typeface="华文楷体" panose="02010600040101010101" pitchFamily="2" charset="-122"/>
                <a:cs typeface="+mn-cs"/>
              </a:rPr>
              <a:t>private </a:t>
            </a:r>
            <a:r>
              <a:rPr lang="en-US" altLang="zh-CN" sz="2000" dirty="0">
                <a:solidFill>
                  <a:srgbClr val="FF0000"/>
                </a:solidFill>
                <a:latin typeface="Consolas" panose="020B0609020204030204" pitchFamily="49" charset="0"/>
                <a:ea typeface="华文楷体" panose="02010600040101010101" pitchFamily="2" charset="-122"/>
                <a:cs typeface="+mn-cs"/>
                <a:sym typeface="+mn-ea"/>
              </a:rPr>
              <a:t>Win32Monitor</a:t>
            </a:r>
            <a:r>
              <a:rPr lang="en-US" altLang="zh-CN" sz="2000" dirty="0">
                <a:solidFill>
                  <a:srgbClr val="FF0000"/>
                </a:solidFill>
                <a:latin typeface="Consolas" panose="020B0609020204030204" pitchFamily="49" charset="0"/>
                <a:ea typeface="华文楷体" panose="02010600040101010101" pitchFamily="2" charset="-122"/>
                <a:cs typeface="+mn-cs"/>
              </a:rPr>
              <a:t>, public Monitor</a:t>
            </a:r>
            <a:r>
              <a:rPr lang="zh-CN" altLang="en-US"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rPr>
              <a:t>void </a:t>
            </a:r>
            <a:r>
              <a:rPr lang="en-US" altLang="zh-CN" sz="2000" dirty="0" err="1">
                <a:solidFill>
                  <a:schemeClr val="tx1"/>
                </a:solidFill>
                <a:latin typeface="Consolas" panose="020B0609020204030204" pitchFamily="49" charset="0"/>
                <a:ea typeface="华文楷体" panose="02010600040101010101" pitchFamily="2" charset="-122"/>
              </a:rPr>
              <a:t>getLoad</a:t>
            </a:r>
            <a:r>
              <a:rPr lang="en-US" altLang="zh-CN" sz="2000" dirty="0">
                <a:solidFill>
                  <a:schemeClr val="tx1"/>
                </a:solidFill>
                <a:latin typeface="Consolas" panose="020B0609020204030204" pitchFamily="49" charset="0"/>
                <a:ea typeface="华文楷体" panose="02010600040101010101" pitchFamily="2" charset="-122"/>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rgbClr val="FF0000"/>
                </a:solidFill>
                <a:latin typeface="Consolas" panose="020B0609020204030204" pitchFamily="49" charset="0"/>
                <a:ea typeface="华文楷体" panose="02010600040101010101" pitchFamily="2" charset="-122"/>
                <a:cs typeface="+mn-cs"/>
              </a:rPr>
              <a:t>getLoading</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void </a:t>
            </a:r>
            <a:r>
              <a:rPr lang="en-US" altLang="zh-CN" sz="20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2000" dirty="0">
                <a:solidFill>
                  <a:schemeClr val="tx1"/>
                </a:solidFill>
                <a:latin typeface="Consolas" panose="020B0609020204030204" pitchFamily="49" charset="0"/>
                <a:ea typeface="华文楷体" panose="02010600040101010101" pitchFamily="2" charset="-122"/>
                <a:cs typeface="+mn-cs"/>
              </a:rPr>
              <a:t>();</a:t>
            </a:r>
            <a:endParaRPr lang="en-US" altLang="zh-CN" sz="2000" dirty="0">
              <a:solidFill>
                <a:schemeClr val="tx1"/>
              </a:solidFill>
              <a:latin typeface="Consolas" panose="020B0609020204030204" pitchFamily="49" charset="0"/>
              <a:ea typeface="华文楷体" panose="02010600040101010101" pitchFamily="2" charset="-122"/>
            </a:endParaRPr>
          </a:p>
          <a:p>
            <a:pPr lvl="1"/>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rgbClr val="FF0000"/>
                </a:solidFill>
                <a:latin typeface="Consolas" panose="020B0609020204030204" pitchFamily="49" charset="0"/>
                <a:ea typeface="华文楷体" panose="02010600040101010101" pitchFamily="2" charset="-122"/>
                <a:cs typeface="+mn-cs"/>
              </a:rPr>
              <a:t>get_total_memory</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en-US" altLang="zh-CN" sz="2000" dirty="0">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void </a:t>
            </a:r>
            <a:r>
              <a:rPr lang="en-US" altLang="zh-CN" sz="2000" dirty="0" err="1">
                <a:solidFill>
                  <a:schemeClr val="tx1"/>
                </a:solidFill>
                <a:latin typeface="Consolas" panose="020B0609020204030204" pitchFamily="49" charset="0"/>
                <a:ea typeface="华文楷体" panose="02010600040101010101" pitchFamily="2" charset="-122"/>
                <a:cs typeface="+mn-cs"/>
              </a:rPr>
              <a:t>getUsedMemory</a:t>
            </a:r>
            <a:r>
              <a:rPr lang="en-US" altLang="zh-CN" sz="2000" dirty="0">
                <a:solidFill>
                  <a:schemeClr val="tx1"/>
                </a:solidFill>
                <a:latin typeface="Consolas" panose="020B0609020204030204" pitchFamily="49" charset="0"/>
                <a:ea typeface="华文楷体" panose="02010600040101010101" pitchFamily="2" charset="-122"/>
                <a:cs typeface="+mn-cs"/>
              </a:rPr>
              <a:t>();</a:t>
            </a:r>
            <a:endParaRPr lang="en-US" altLang="zh-CN" sz="2000" dirty="0">
              <a:solidFill>
                <a:schemeClr val="tx1"/>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err="1">
                <a:solidFill>
                  <a:srgbClr val="FF0000"/>
                </a:solidFill>
                <a:latin typeface="Consolas" panose="020B0609020204030204" pitchFamily="49" charset="0"/>
                <a:ea typeface="华文楷体" panose="02010600040101010101" pitchFamily="2" charset="-122"/>
                <a:cs typeface="+mn-cs"/>
              </a:rPr>
              <a:t>get_using_memory</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適配器</a:t>
            </a:r>
          </a:p>
        </p:txBody>
      </p:sp>
      <p:sp>
        <p:nvSpPr>
          <p:cNvPr id="3" name="内容占位符 2"/>
          <p:cNvSpPr>
            <a:spLocks noGrp="1"/>
          </p:cNvSpPr>
          <p:nvPr>
            <p:ph idx="1"/>
          </p:nvPr>
        </p:nvSpPr>
        <p:spPr>
          <a:xfrm>
            <a:off x="556642" y="1196752"/>
            <a:ext cx="8263830" cy="4749029"/>
          </a:xfrm>
        </p:spPr>
        <p:txBody>
          <a:bodyPr/>
          <a:lstStyle/>
          <a:p>
            <a:r>
              <a:rPr kumimoji="1" lang="zh-CN" altLang="en-US" dirty="0"/>
              <a:t>優點</a:t>
            </a:r>
            <a:endParaRPr kumimoji="1" lang="en-US" altLang="zh-CN" dirty="0"/>
          </a:p>
          <a:p>
            <a:pPr lvl="1">
              <a:buSzPct val="75000"/>
              <a:buFont typeface="Wingdings" panose="05000000000000000000" pitchFamily="2" charset="2"/>
              <a:buChar char="§"/>
            </a:pPr>
            <a:r>
              <a:rPr lang="zh-CN" altLang="en-US" dirty="0"/>
              <a:t>通過適配器，用戶端可以用統一介面調用各種複雜的底層工作類</a:t>
            </a:r>
            <a:endParaRPr lang="en-US" altLang="zh-CN" dirty="0"/>
          </a:p>
          <a:p>
            <a:pPr lvl="1">
              <a:buSzPct val="75000"/>
              <a:buFont typeface="Wingdings" panose="05000000000000000000" pitchFamily="2" charset="2"/>
              <a:buChar char="§"/>
            </a:pPr>
            <a:r>
              <a:rPr lang="zh-CN" altLang="en-US" dirty="0"/>
              <a:t>複用了現有的類，提高代碼複用率</a:t>
            </a:r>
            <a:endParaRPr lang="en-US" altLang="zh-CN" dirty="0"/>
          </a:p>
          <a:p>
            <a:pPr lvl="1">
              <a:buSzPct val="75000"/>
              <a:buFont typeface="Wingdings" panose="05000000000000000000" pitchFamily="2" charset="2"/>
              <a:buChar char="§"/>
            </a:pPr>
            <a:r>
              <a:rPr lang="zh-CN" altLang="en-US" dirty="0"/>
              <a:t>將目標類和適配者類解耦，通過引入一個適配器類包裝現有的適配者類以滿足新介面需求，無需修改原有代碼</a:t>
            </a:r>
            <a:endParaRPr lang="en-US" altLang="zh-CN" dirty="0"/>
          </a:p>
          <a:p>
            <a:r>
              <a:rPr kumimoji="1" lang="zh-CN" altLang="en-US" dirty="0"/>
              <a:t>適用場景舉例</a:t>
            </a:r>
            <a:endParaRPr kumimoji="1" lang="en-US" altLang="zh-CN" dirty="0"/>
          </a:p>
          <a:p>
            <a:pPr lvl="1">
              <a:buSzPct val="75000"/>
              <a:buFont typeface="Wingdings" panose="05000000000000000000" pitchFamily="2" charset="2"/>
              <a:buChar char="§"/>
            </a:pPr>
            <a:r>
              <a:rPr lang="zh-CN" altLang="en-US" dirty="0"/>
              <a:t>系統需要複用已有的類，但這些類的介面不符合系統的介面</a:t>
            </a:r>
            <a:endParaRPr lang="en-US" altLang="zh-CN" dirty="0"/>
          </a:p>
          <a:p>
            <a:pPr lvl="1">
              <a:buSzPct val="75000"/>
              <a:buFont typeface="Wingdings" panose="05000000000000000000" pitchFamily="2" charset="2"/>
              <a:buChar char="§"/>
            </a:pPr>
            <a:r>
              <a:rPr lang="zh-CN" altLang="en-US" dirty="0"/>
              <a:t>接入協力廠商元件，但元件介面定義與自身定義不同</a:t>
            </a:r>
            <a:endParaRPr lang="en-US" altLang="zh-CN" dirty="0"/>
          </a:p>
          <a:p>
            <a:pPr lvl="1">
              <a:buSzPct val="75000"/>
              <a:buFont typeface="Wingdings" panose="05000000000000000000" pitchFamily="2" charset="2"/>
              <a:buChar char="§"/>
            </a:pPr>
            <a:r>
              <a:rPr lang="zh-CN" altLang="en-US" dirty="0"/>
              <a:t>舊系統開發的類已經實現了一些功能，但是用戶端只能以新介面的形式訪問，且我們不希望手動更改原有類</a:t>
            </a:r>
            <a:endParaRPr lang="en-US" altLang="zh-CN" dirty="0"/>
          </a:p>
          <a:p>
            <a:pPr lvl="1"/>
            <a:endParaRPr lang="zh-CN" altLang="en-US" sz="2000" dirty="0"/>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smtClean="0"/>
              <a:t>49</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本講內容提要</a:t>
            </a:r>
            <a:endParaRPr lang="en-US" dirty="0"/>
          </a:p>
        </p:txBody>
      </p:sp>
      <p:sp>
        <p:nvSpPr>
          <p:cNvPr id="4" name="内容占位符 3"/>
          <p:cNvSpPr>
            <a:spLocks noGrp="1"/>
          </p:cNvSpPr>
          <p:nvPr>
            <p:ph idx="1"/>
          </p:nvPr>
        </p:nvSpPr>
        <p:spPr>
          <a:xfrm>
            <a:off x="521146" y="1488283"/>
            <a:ext cx="8515350" cy="4749029"/>
          </a:xfrm>
        </p:spPr>
        <p:txBody>
          <a:bodyPr/>
          <a:lstStyle/>
          <a:p>
            <a:r>
              <a:rPr lang="en-US" altLang="zh-CN" dirty="0"/>
              <a:t>12.1 </a:t>
            </a:r>
            <a:r>
              <a:rPr lang="zh-CN" altLang="pt-PT" dirty="0"/>
              <a:t>模板</a:t>
            </a:r>
            <a:r>
              <a:rPr lang="zh-CN" altLang="en-US" dirty="0"/>
              <a:t>方法（</a:t>
            </a:r>
            <a:r>
              <a:rPr lang="en-US" altLang="zh-CN" dirty="0"/>
              <a:t>Template</a:t>
            </a:r>
            <a:r>
              <a:rPr lang="zh-CN" altLang="en-US" dirty="0"/>
              <a:t> </a:t>
            </a:r>
            <a:r>
              <a:rPr lang="en-US" altLang="zh-CN" dirty="0"/>
              <a:t>Method</a:t>
            </a:r>
            <a:r>
              <a:rPr lang="zh-CN" altLang="en-US" dirty="0"/>
              <a:t>）模式</a:t>
            </a:r>
            <a:endParaRPr lang="en-US" altLang="zh-CN" dirty="0"/>
          </a:p>
          <a:p>
            <a:r>
              <a:rPr lang="en-US" altLang="zh-CN" dirty="0"/>
              <a:t>12.2</a:t>
            </a:r>
            <a:r>
              <a:rPr lang="zh-CN" altLang="en-US" dirty="0"/>
              <a:t> 策略（</a:t>
            </a:r>
            <a:r>
              <a:rPr lang="en-US" altLang="zh-CN" dirty="0"/>
              <a:t>Strategy</a:t>
            </a:r>
            <a:r>
              <a:rPr lang="zh-CN" altLang="en-US" dirty="0"/>
              <a:t>）模式</a:t>
            </a:r>
            <a:endParaRPr lang="en-US" altLang="zh-CN" dirty="0"/>
          </a:p>
          <a:p>
            <a:r>
              <a:rPr lang="en-US" altLang="zh-CN" dirty="0"/>
              <a:t>12.3 </a:t>
            </a:r>
            <a:r>
              <a:rPr lang="zh-CN" altLang="en-US" dirty="0"/>
              <a:t>適配器（</a:t>
            </a:r>
            <a:r>
              <a:rPr lang="en-US" altLang="zh-CN" dirty="0"/>
              <a:t>Adapter</a:t>
            </a:r>
            <a:r>
              <a:rPr lang="zh-CN" altLang="en-US" dirty="0"/>
              <a:t>）模式</a:t>
            </a:r>
            <a:endParaRPr lang="en-US" altLang="zh-CN" dirty="0"/>
          </a:p>
          <a:p>
            <a:r>
              <a:rPr lang="en-US" altLang="zh-CN" dirty="0"/>
              <a:t>12.3</a:t>
            </a:r>
            <a:r>
              <a:rPr lang="zh-CN" altLang="en-US" dirty="0"/>
              <a:t> 裝飾器（</a:t>
            </a:r>
            <a:r>
              <a:rPr lang="en-US" altLang="zh-CN" dirty="0">
                <a:sym typeface="+mn-ea"/>
              </a:rPr>
              <a:t>Decorator</a:t>
            </a:r>
            <a:r>
              <a:rPr lang="zh-CN" altLang="en-US" dirty="0">
                <a:sym typeface="+mn-ea"/>
              </a:rPr>
              <a:t>）</a:t>
            </a:r>
            <a:r>
              <a:rPr lang="zh-CN" altLang="en-US" dirty="0"/>
              <a:t>模式</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微软雅黑" panose="020B0503020204020204" charset="-122"/>
                <a:ea typeface="微软雅黑" panose="020B0503020204020204" charset="-122"/>
                <a:cs typeface="微软雅黑" panose="020B0503020204020204" charset="-122"/>
              </a:rPr>
              <a:t>裝飾器</a:t>
            </a:r>
            <a:br>
              <a:rPr lang="en-US" altLang="zh-CN" sz="5400" dirty="0">
                <a:solidFill>
                  <a:srgbClr val="003366"/>
                </a:solidFill>
                <a:latin typeface="微软雅黑" panose="020B0503020204020204" charset="-122"/>
                <a:ea typeface="微软雅黑" panose="020B0503020204020204" charset="-122"/>
                <a:cs typeface="微软雅黑" panose="020B0503020204020204" charset="-122"/>
              </a:rPr>
            </a:br>
            <a:r>
              <a:rPr lang="en-US" altLang="zh-CN" sz="5400" dirty="0">
                <a:solidFill>
                  <a:srgbClr val="003366"/>
                </a:solidFill>
                <a:latin typeface="微软雅黑" panose="020B0503020204020204" charset="-122"/>
                <a:ea typeface="微软雅黑" panose="020B0503020204020204" charset="-122"/>
                <a:cs typeface="微软雅黑" panose="020B0503020204020204" charset="-122"/>
              </a:rPr>
              <a:t>Decorator</a:t>
            </a:r>
            <a:endParaRPr lang="en-US" altLang="zh-CN" sz="5400" b="1" dirty="0">
              <a:solidFill>
                <a:srgbClr val="003366"/>
              </a:solidFill>
              <a:latin typeface="微软雅黑" panose="020B0503020204020204" charset="-122"/>
              <a:ea typeface="微软雅黑" panose="020B0503020204020204" charset="-122"/>
              <a:cs typeface="微软雅黑" panose="020B050302020402020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t>50</a:t>
            </a:fld>
            <a:endParaRPr lang="en-US" altLang="zh-CN" sz="1400" dirty="0">
              <a:solidFill>
                <a:schemeClr val="hlink"/>
              </a:solidFill>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4985" y="491490"/>
            <a:ext cx="8161655" cy="2071370"/>
          </a:xfrm>
        </p:spPr>
        <p:txBody>
          <a:bodyPr/>
          <a:lstStyle/>
          <a:p>
            <a:r>
              <a:rPr lang="zh-CN" altLang="en-US" dirty="0">
                <a:solidFill>
                  <a:schemeClr val="tx1"/>
                </a:solidFill>
                <a:effectLst>
                  <a:outerShdw blurRad="38100" dist="19050" dir="2700000" algn="tl" rotWithShape="0">
                    <a:schemeClr val="dk1">
                      <a:alpha val="40000"/>
                    </a:schemeClr>
                  </a:outerShdw>
                </a:effectLst>
              </a:rPr>
              <a:t>新的需求：視覺化負載監視器</a:t>
            </a:r>
          </a:p>
          <a:p>
            <a:r>
              <a:rPr lang="zh-CN" altLang="en-US" sz="2400" dirty="0"/>
              <a:t>當我們已經寫好了負載監視器的代碼，</a:t>
            </a:r>
            <a:r>
              <a:rPr lang="en-US" altLang="zh-CN" sz="2400" dirty="0"/>
              <a:t>show()</a:t>
            </a:r>
            <a:r>
              <a:rPr lang="zh-CN" altLang="en-US" sz="2400" dirty="0"/>
              <a:t>返回監視結果，此時需要視覺化監視結果，例如：表格顯示、加捲軸、添加按鈕</a:t>
            </a:r>
            <a:r>
              <a:rPr lang="en-US" altLang="zh-CN" sz="2400" dirty="0"/>
              <a:t>……</a:t>
            </a:r>
            <a:r>
              <a:rPr lang="zh-CN" altLang="en-US" sz="2400" dirty="0"/>
              <a:t>但同時不想對已有的介面做出改變，應該怎樣做？</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51</a:t>
            </a:fld>
            <a:endParaRPr lang="en-US" altLang="zh-CN" dirty="0"/>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34152" t="57346" r="13483" b="10518"/>
          <a:stretch>
            <a:fillRect/>
          </a:stretch>
        </p:blipFill>
        <p:spPr>
          <a:xfrm>
            <a:off x="5185140" y="3717053"/>
            <a:ext cx="3312368" cy="1718246"/>
          </a:xfrm>
          <a:prstGeom prst="rect">
            <a:avLst/>
          </a:prstGeom>
        </p:spPr>
      </p:pic>
      <p:grpSp>
        <p:nvGrpSpPr>
          <p:cNvPr id="12" name="组合 11"/>
          <p:cNvGrpSpPr/>
          <p:nvPr/>
        </p:nvGrpSpPr>
        <p:grpSpPr>
          <a:xfrm>
            <a:off x="1045845" y="2830830"/>
            <a:ext cx="2628900" cy="2109470"/>
            <a:chOff x="1685" y="6606"/>
            <a:chExt cx="4140" cy="3322"/>
          </a:xfrm>
        </p:grpSpPr>
        <p:sp>
          <p:nvSpPr>
            <p:cNvPr id="7" name="矩形 6"/>
            <p:cNvSpPr/>
            <p:nvPr/>
          </p:nvSpPr>
          <p:spPr>
            <a:xfrm>
              <a:off x="1685" y="6606"/>
              <a:ext cx="4141" cy="3046"/>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8" name="直接连接符 7"/>
            <p:cNvCxnSpPr/>
            <p:nvPr/>
          </p:nvCxnSpPr>
          <p:spPr>
            <a:xfrm>
              <a:off x="1685" y="7296"/>
              <a:ext cx="4141"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2871" y="6668"/>
              <a:ext cx="1726" cy="628"/>
            </a:xfrm>
            <a:prstGeom prst="rect">
              <a:avLst/>
            </a:prstGeom>
            <a:noFill/>
          </p:spPr>
          <p:txBody>
            <a:bodyPr wrap="square" rtlCol="0">
              <a:spAutoFit/>
            </a:bodyPr>
            <a:lstStyle/>
            <a:p>
              <a:r>
                <a:rPr lang="en-US" altLang="zh-CN" sz="2000" b="1" dirty="0"/>
                <a:t>Monitor</a:t>
              </a:r>
            </a:p>
          </p:txBody>
        </p:sp>
        <p:sp>
          <p:nvSpPr>
            <p:cNvPr id="11" name="文本框 10"/>
            <p:cNvSpPr txBox="1"/>
            <p:nvPr/>
          </p:nvSpPr>
          <p:spPr>
            <a:xfrm>
              <a:off x="1922" y="7296"/>
              <a:ext cx="3648" cy="2632"/>
            </a:xfrm>
            <a:prstGeom prst="rect">
              <a:avLst/>
            </a:prstGeom>
            <a:noFill/>
          </p:spPr>
          <p:txBody>
            <a:bodyPr wrap="square" rtlCol="0">
              <a:noAutofit/>
            </a:bodyPr>
            <a:lstStyle/>
            <a:p>
              <a:pPr algn="ctr"/>
              <a:r>
                <a:rPr lang="en-US" altLang="zh-CN" dirty="0"/>
                <a:t>getLoad()</a:t>
              </a:r>
            </a:p>
            <a:p>
              <a:pPr algn="ctr"/>
              <a:r>
                <a:rPr lang="en-US" altLang="zh-CN" dirty="0"/>
                <a:t>getTotalMemory()</a:t>
              </a:r>
            </a:p>
            <a:p>
              <a:pPr algn="ctr"/>
              <a:r>
                <a:rPr lang="en-US" altLang="zh-CN" dirty="0"/>
                <a:t>getUsedMemory()</a:t>
              </a:r>
            </a:p>
            <a:p>
              <a:pPr algn="ctr"/>
              <a:r>
                <a:rPr lang="en-US" altLang="zh-CN" dirty="0"/>
                <a:t>getNetworkLatency()</a:t>
              </a:r>
            </a:p>
            <a:p>
              <a:pPr algn="ctr"/>
              <a:r>
                <a:rPr lang="en-US" altLang="zh-CN" dirty="0"/>
                <a:t>show()</a:t>
              </a:r>
            </a:p>
          </p:txBody>
        </p:sp>
      </p:grpSp>
      <p:cxnSp>
        <p:nvCxnSpPr>
          <p:cNvPr id="13" name="直接箭头连接符 12"/>
          <p:cNvCxnSpPr/>
          <p:nvPr/>
        </p:nvCxnSpPr>
        <p:spPr>
          <a:xfrm>
            <a:off x="2801620" y="4570730"/>
            <a:ext cx="2383790" cy="12065"/>
          </a:xfrm>
          <a:prstGeom prst="straightConnector1">
            <a:avLst/>
          </a:prstGeom>
          <a:ln w="31750" cap="rnd">
            <a:solidFill>
              <a:schemeClr val="tx1"/>
            </a:solidFill>
            <a:round/>
            <a:tailEnd type="arrow" w="med" len="med"/>
          </a:ln>
        </p:spPr>
        <p:style>
          <a:lnRef idx="0">
            <a:srgbClr val="FFFFFF"/>
          </a:lnRef>
          <a:fillRef idx="0">
            <a:srgbClr val="FFFFFF"/>
          </a:fillRef>
          <a:effectRef idx="0">
            <a:srgbClr val="FFFFFF"/>
          </a:effectRef>
          <a:fontRef idx="minor">
            <a:schemeClr val="tx1"/>
          </a:fontRef>
        </p:style>
      </p:cxnSp>
      <p:sp>
        <p:nvSpPr>
          <p:cNvPr id="14" name="矩形 13"/>
          <p:cNvSpPr/>
          <p:nvPr/>
        </p:nvSpPr>
        <p:spPr>
          <a:xfrm>
            <a:off x="1920875" y="4408805"/>
            <a:ext cx="844550" cy="299720"/>
          </a:xfrm>
          <a:prstGeom prst="rect">
            <a:avLst/>
          </a:prstGeom>
          <a:noFill/>
          <a:ln>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繼承</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52</a:t>
            </a:fld>
            <a:endParaRPr lang="zh-CN" altLang="en-US" dirty="0"/>
          </a:p>
        </p:txBody>
      </p:sp>
      <p:grpSp>
        <p:nvGrpSpPr>
          <p:cNvPr id="23" name="组合 22"/>
          <p:cNvGrpSpPr/>
          <p:nvPr/>
        </p:nvGrpSpPr>
        <p:grpSpPr>
          <a:xfrm>
            <a:off x="179705" y="1009015"/>
            <a:ext cx="8783320" cy="4697095"/>
            <a:chOff x="283" y="1589"/>
            <a:chExt cx="13832" cy="7397"/>
          </a:xfrm>
        </p:grpSpPr>
        <p:grpSp>
          <p:nvGrpSpPr>
            <p:cNvPr id="8" name="组合 7"/>
            <p:cNvGrpSpPr/>
            <p:nvPr/>
          </p:nvGrpSpPr>
          <p:grpSpPr>
            <a:xfrm>
              <a:off x="283" y="1956"/>
              <a:ext cx="13832" cy="7030"/>
              <a:chOff x="283" y="2271"/>
              <a:chExt cx="13832" cy="7030"/>
            </a:xfrm>
          </p:grpSpPr>
          <p:pic>
            <p:nvPicPr>
              <p:cNvPr id="10" name="图片 9"/>
              <p:cNvPicPr>
                <a:picLocks noChangeAspect="1"/>
              </p:cNvPicPr>
              <p:nvPr/>
            </p:nvPicPr>
            <p:blipFill>
              <a:blip r:embed="rId2"/>
              <a:stretch>
                <a:fillRect/>
              </a:stretch>
            </p:blipFill>
            <p:spPr>
              <a:xfrm>
                <a:off x="283" y="2271"/>
                <a:ext cx="13832" cy="7031"/>
              </a:xfrm>
              <a:prstGeom prst="rect">
                <a:avLst/>
              </a:prstGeom>
            </p:spPr>
          </p:pic>
          <p:sp>
            <p:nvSpPr>
              <p:cNvPr id="5" name="矩形 4"/>
              <p:cNvSpPr/>
              <p:nvPr/>
            </p:nvSpPr>
            <p:spPr>
              <a:xfrm>
                <a:off x="5864" y="4932"/>
                <a:ext cx="2424" cy="4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6086" y="4863"/>
                <a:ext cx="1981" cy="628"/>
              </a:xfrm>
              <a:prstGeom prst="rect">
                <a:avLst/>
              </a:prstGeom>
              <a:noFill/>
            </p:spPr>
            <p:txBody>
              <a:bodyPr wrap="square" rtlCol="0">
                <a:spAutoFit/>
              </a:bodyPr>
              <a:lstStyle/>
              <a:p>
                <a:r>
                  <a:rPr lang="en-US" altLang="zh-CN" sz="2000" b="1" dirty="0"/>
                  <a:t>BasicView</a:t>
                </a:r>
              </a:p>
            </p:txBody>
          </p:sp>
          <p:sp>
            <p:nvSpPr>
              <p:cNvPr id="6" name="矩形 5"/>
              <p:cNvSpPr/>
              <p:nvPr/>
            </p:nvSpPr>
            <p:spPr>
              <a:xfrm>
                <a:off x="6374" y="2434"/>
                <a:ext cx="2424" cy="4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6596" y="2365"/>
                <a:ext cx="1981" cy="628"/>
              </a:xfrm>
              <a:prstGeom prst="rect">
                <a:avLst/>
              </a:prstGeom>
              <a:noFill/>
            </p:spPr>
            <p:txBody>
              <a:bodyPr wrap="square" rtlCol="0">
                <a:spAutoFit/>
              </a:bodyPr>
              <a:lstStyle/>
              <a:p>
                <a:r>
                  <a:rPr lang="en-US" altLang="zh-CN" sz="2000" b="1" dirty="0"/>
                  <a:t>View</a:t>
                </a:r>
              </a:p>
            </p:txBody>
          </p:sp>
        </p:grpSp>
        <p:sp>
          <p:nvSpPr>
            <p:cNvPr id="16" name="矩形 15"/>
            <p:cNvSpPr/>
            <p:nvPr/>
          </p:nvSpPr>
          <p:spPr>
            <a:xfrm>
              <a:off x="4647" y="1589"/>
              <a:ext cx="4830" cy="4169"/>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7" name="组合 16"/>
            <p:cNvGrpSpPr/>
            <p:nvPr/>
          </p:nvGrpSpPr>
          <p:grpSpPr>
            <a:xfrm>
              <a:off x="5049" y="2719"/>
              <a:ext cx="4140" cy="3322"/>
              <a:chOff x="1685" y="6606"/>
              <a:chExt cx="4140" cy="3322"/>
            </a:xfrm>
          </p:grpSpPr>
          <p:sp>
            <p:nvSpPr>
              <p:cNvPr id="18" name="矩形 17"/>
              <p:cNvSpPr/>
              <p:nvPr/>
            </p:nvSpPr>
            <p:spPr>
              <a:xfrm>
                <a:off x="1685" y="6606"/>
                <a:ext cx="4141" cy="3046"/>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9" name="直接连接符 18"/>
              <p:cNvCxnSpPr/>
              <p:nvPr/>
            </p:nvCxnSpPr>
            <p:spPr>
              <a:xfrm>
                <a:off x="1685" y="7296"/>
                <a:ext cx="4141"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20" name="文本框 19"/>
              <p:cNvSpPr txBox="1"/>
              <p:nvPr/>
            </p:nvSpPr>
            <p:spPr>
              <a:xfrm>
                <a:off x="2871" y="6668"/>
                <a:ext cx="1726" cy="628"/>
              </a:xfrm>
              <a:prstGeom prst="rect">
                <a:avLst/>
              </a:prstGeom>
              <a:noFill/>
            </p:spPr>
            <p:txBody>
              <a:bodyPr wrap="square" rtlCol="0">
                <a:spAutoFit/>
              </a:bodyPr>
              <a:lstStyle/>
              <a:p>
                <a:r>
                  <a:rPr lang="en-US" altLang="zh-CN" sz="2000" b="1" dirty="0"/>
                  <a:t>Monitor</a:t>
                </a:r>
              </a:p>
            </p:txBody>
          </p:sp>
          <p:sp>
            <p:nvSpPr>
              <p:cNvPr id="21" name="文本框 20"/>
              <p:cNvSpPr txBox="1"/>
              <p:nvPr/>
            </p:nvSpPr>
            <p:spPr>
              <a:xfrm>
                <a:off x="1922" y="7296"/>
                <a:ext cx="3648" cy="2632"/>
              </a:xfrm>
              <a:prstGeom prst="rect">
                <a:avLst/>
              </a:prstGeom>
              <a:noFill/>
            </p:spPr>
            <p:txBody>
              <a:bodyPr wrap="square" rtlCol="0">
                <a:noAutofit/>
              </a:bodyPr>
              <a:lstStyle/>
              <a:p>
                <a:pPr algn="ctr"/>
                <a:r>
                  <a:rPr lang="en-US" altLang="zh-CN" dirty="0"/>
                  <a:t>getLoad()</a:t>
                </a:r>
              </a:p>
              <a:p>
                <a:pPr algn="ctr"/>
                <a:r>
                  <a:rPr lang="en-US" altLang="zh-CN" dirty="0"/>
                  <a:t>getTotalMemory()</a:t>
                </a:r>
              </a:p>
              <a:p>
                <a:pPr algn="ctr"/>
                <a:r>
                  <a:rPr lang="en-US" altLang="zh-CN" dirty="0"/>
                  <a:t>getUsedMemory()</a:t>
                </a:r>
              </a:p>
              <a:p>
                <a:pPr algn="ctr"/>
                <a:r>
                  <a:rPr lang="en-US" altLang="zh-CN" dirty="0"/>
                  <a:t>getNetworkLatency()</a:t>
                </a:r>
              </a:p>
              <a:p>
                <a:pPr algn="ctr"/>
                <a:r>
                  <a:rPr lang="en-US" altLang="zh-CN" dirty="0"/>
                  <a:t>show()</a:t>
                </a:r>
              </a:p>
            </p:txBody>
          </p:sp>
        </p:grpSp>
      </p:grpSp>
      <p:sp>
        <p:nvSpPr>
          <p:cNvPr id="24" name="矩形 23"/>
          <p:cNvSpPr/>
          <p:nvPr/>
        </p:nvSpPr>
        <p:spPr>
          <a:xfrm>
            <a:off x="1016635" y="5311775"/>
            <a:ext cx="802005" cy="29337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矩形 24"/>
          <p:cNvSpPr/>
          <p:nvPr/>
        </p:nvSpPr>
        <p:spPr>
          <a:xfrm>
            <a:off x="4188460" y="5302885"/>
            <a:ext cx="802005" cy="29337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7521575" y="5311775"/>
            <a:ext cx="802005" cy="29337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文本框 26"/>
          <p:cNvSpPr txBox="1"/>
          <p:nvPr/>
        </p:nvSpPr>
        <p:spPr>
          <a:xfrm>
            <a:off x="814070" y="5257165"/>
            <a:ext cx="1047115" cy="368300"/>
          </a:xfrm>
          <a:prstGeom prst="rect">
            <a:avLst/>
          </a:prstGeom>
          <a:noFill/>
        </p:spPr>
        <p:txBody>
          <a:bodyPr wrap="square" rtlCol="0">
            <a:spAutoFit/>
          </a:bodyPr>
          <a:lstStyle/>
          <a:p>
            <a:pPr algn="ctr"/>
            <a:r>
              <a:rPr lang="en-US" altLang="zh-CN" dirty="0">
                <a:sym typeface="+mn-ea"/>
              </a:rPr>
              <a:t>show()</a:t>
            </a:r>
            <a:endParaRPr lang="en-US" altLang="zh-CN" b="1" dirty="0"/>
          </a:p>
        </p:txBody>
      </p:sp>
      <p:sp>
        <p:nvSpPr>
          <p:cNvPr id="28" name="文本框 27"/>
          <p:cNvSpPr txBox="1"/>
          <p:nvPr/>
        </p:nvSpPr>
        <p:spPr>
          <a:xfrm>
            <a:off x="2285365" y="5227955"/>
            <a:ext cx="4572000" cy="368300"/>
          </a:xfrm>
          <a:prstGeom prst="rect">
            <a:avLst/>
          </a:prstGeom>
          <a:noFill/>
        </p:spPr>
        <p:txBody>
          <a:bodyPr wrap="square" rtlCol="0" anchor="t">
            <a:spAutoFit/>
          </a:bodyPr>
          <a:lstStyle/>
          <a:p>
            <a:pPr algn="ctr"/>
            <a:r>
              <a:rPr lang="en-US" altLang="zh-CN" dirty="0">
                <a:sym typeface="+mn-ea"/>
              </a:rPr>
              <a:t>show()</a:t>
            </a:r>
            <a:endParaRPr lang="en-US" altLang="zh-CN" sz="2800" b="1" dirty="0">
              <a:sym typeface="+mn-ea"/>
            </a:endParaRPr>
          </a:p>
        </p:txBody>
      </p:sp>
      <p:sp>
        <p:nvSpPr>
          <p:cNvPr id="29" name="文本框 28"/>
          <p:cNvSpPr txBox="1"/>
          <p:nvPr/>
        </p:nvSpPr>
        <p:spPr>
          <a:xfrm>
            <a:off x="5535295" y="5236845"/>
            <a:ext cx="4572000" cy="368300"/>
          </a:xfrm>
          <a:prstGeom prst="rect">
            <a:avLst/>
          </a:prstGeom>
          <a:noFill/>
        </p:spPr>
        <p:txBody>
          <a:bodyPr wrap="square" rtlCol="0" anchor="t">
            <a:spAutoFit/>
          </a:bodyPr>
          <a:lstStyle/>
          <a:p>
            <a:pPr algn="ctr"/>
            <a:r>
              <a:rPr lang="en-US" altLang="zh-CN" dirty="0">
                <a:sym typeface="+mn-ea"/>
              </a:rPr>
              <a:t>show()</a:t>
            </a:r>
            <a:endParaRPr lang="en-US" altLang="zh-CN" sz="2800" b="1" dirty="0">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繼承</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53</a:t>
            </a:fld>
            <a:endParaRPr lang="zh-CN" altLang="en-US" dirty="0"/>
          </a:p>
        </p:txBody>
      </p:sp>
      <p:sp>
        <p:nvSpPr>
          <p:cNvPr id="6" name="内容占位符 2"/>
          <p:cNvSpPr txBox="1"/>
          <p:nvPr/>
        </p:nvSpPr>
        <p:spPr>
          <a:xfrm>
            <a:off x="539552" y="1556792"/>
            <a:ext cx="81198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使用繼承</a:t>
            </a:r>
            <a:endParaRPr lang="en-US" altLang="zh-CN" b="1" dirty="0">
              <a:solidFill>
                <a:srgbClr val="003366"/>
              </a:solidFill>
              <a:latin typeface="Consolas" panose="020B0609020204030204" pitchFamily="49" charset="0"/>
              <a:ea typeface="华文楷体" panose="02010600040101010101" pitchFamily="2" charset="-122"/>
            </a:endParaRPr>
          </a:p>
          <a:p>
            <a:pPr>
              <a:lnSpc>
                <a:spcPct val="100000"/>
              </a:lnSpc>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依靠多態實現功能的變化</a:t>
            </a:r>
            <a:endParaRPr lang="en-US" altLang="zh-CN" b="1"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問題</a:t>
            </a:r>
            <a:endParaRPr lang="en-US" altLang="zh-CN" b="1" dirty="0">
              <a:solidFill>
                <a:srgbClr val="003366"/>
              </a:solidFill>
              <a:latin typeface="Consolas" panose="020B0609020204030204" pitchFamily="49" charset="0"/>
              <a:ea typeface="华文楷体" panose="02010600040101010101" pitchFamily="2" charset="-122"/>
            </a:endParaRPr>
          </a:p>
          <a:p>
            <a:pPr lvl="1">
              <a:buSzPct val="75000"/>
              <a:buFont typeface="Wingdings" panose="05000000000000000000" pitchFamily="2" charset="2"/>
              <a:buChar char="§"/>
            </a:pPr>
            <a:r>
              <a:rPr lang="zh-CN" altLang="en-US" dirty="0">
                <a:latin typeface="Consolas" panose="020B0609020204030204" pitchFamily="49" charset="0"/>
                <a:ea typeface="华文楷体" panose="02010600040101010101" pitchFamily="2" charset="-122"/>
              </a:rPr>
              <a:t>隨著功能的變多，繼承類的數量急劇膨脹，其最大派生類的數目可以是所有功能的組合數</a:t>
            </a:r>
            <a:endParaRPr lang="en-US" altLang="zh-CN" dirty="0">
              <a:latin typeface="Consolas" panose="020B0609020204030204" pitchFamily="49" charset="0"/>
              <a:ea typeface="华文楷体" panose="02010600040101010101" pitchFamily="2" charset="-122"/>
            </a:endParaRPr>
          </a:p>
          <a:p>
            <a:pPr lvl="1">
              <a:buSzPct val="75000"/>
              <a:buFont typeface="Wingdings" panose="05000000000000000000" pitchFamily="2" charset="2"/>
              <a:buChar char="§"/>
            </a:pPr>
            <a:r>
              <a:rPr lang="zh-CN" altLang="en-US" dirty="0">
                <a:latin typeface="Consolas" panose="020B0609020204030204" pitchFamily="49" charset="0"/>
                <a:ea typeface="华文楷体" panose="02010600040101010101" pitchFamily="2" charset="-122"/>
              </a:rPr>
              <a:t>如果</a:t>
            </a:r>
            <a:r>
              <a:rPr lang="en-US" altLang="zh-CN" dirty="0">
                <a:latin typeface="Consolas" panose="020B0609020204030204" pitchFamily="49" charset="0"/>
                <a:ea typeface="华文楷体" panose="02010600040101010101" pitchFamily="2" charset="-122"/>
              </a:rPr>
              <a:t>View</a:t>
            </a:r>
            <a:r>
              <a:rPr lang="zh-CN" altLang="en-US" dirty="0">
                <a:latin typeface="Consolas" panose="020B0609020204030204" pitchFamily="49" charset="0"/>
                <a:ea typeface="华文楷体" panose="02010600040101010101" pitchFamily="2" charset="-122"/>
              </a:rPr>
              <a:t>的基類增加新的介面，那麼所有的派生類都需要進行修改</a:t>
            </a:r>
            <a:endParaRPr lang="en-US" altLang="zh-CN" sz="2000" b="1" dirty="0">
              <a:solidFill>
                <a:srgbClr val="003366"/>
              </a:solidFill>
              <a:latin typeface="Consolas" panose="020B0609020204030204" pitchFamily="49" charset="0"/>
              <a:ea typeface="华文楷体" panose="0201060004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r>
              <a:rPr lang="zh-CN" altLang="en-US" dirty="0">
                <a:solidFill>
                  <a:schemeClr val="tx1"/>
                </a:solidFill>
                <a:effectLst>
                  <a:outerShdw blurRad="38100" dist="19050" dir="2700000" algn="tl" rotWithShape="0">
                    <a:schemeClr val="dk1">
                      <a:alpha val="40000"/>
                    </a:schemeClr>
                  </a:outerShdw>
                </a:effectLst>
                <a:latin typeface="Consolas" panose="020B0609020204030204" pitchFamily="49" charset="0"/>
                <a:ea typeface="华文楷体" panose="02010600040101010101" pitchFamily="2" charset="-122"/>
                <a:sym typeface="+mn-ea"/>
              </a:rPr>
              <a:t>用組合替代繼承</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54</a:t>
            </a:fld>
            <a:endParaRPr lang="zh-CN" altLang="en-US" dirty="0"/>
          </a:p>
        </p:txBody>
      </p:sp>
      <p:grpSp>
        <p:nvGrpSpPr>
          <p:cNvPr id="19" name="组合 18"/>
          <p:cNvGrpSpPr/>
          <p:nvPr/>
        </p:nvGrpSpPr>
        <p:grpSpPr>
          <a:xfrm>
            <a:off x="176530" y="1442085"/>
            <a:ext cx="8858250" cy="5184140"/>
            <a:chOff x="278" y="2271"/>
            <a:chExt cx="13950" cy="8164"/>
          </a:xfrm>
        </p:grpSpPr>
        <p:pic>
          <p:nvPicPr>
            <p:cNvPr id="15" name="图片 14"/>
            <p:cNvPicPr>
              <a:picLocks noChangeAspect="1"/>
            </p:cNvPicPr>
            <p:nvPr/>
          </p:nvPicPr>
          <p:blipFill>
            <a:blip r:embed="rId3"/>
            <a:stretch>
              <a:fillRect/>
            </a:stretch>
          </p:blipFill>
          <p:spPr>
            <a:xfrm>
              <a:off x="278" y="2271"/>
              <a:ext cx="13951" cy="8165"/>
            </a:xfrm>
            <a:prstGeom prst="rect">
              <a:avLst/>
            </a:prstGeom>
          </p:spPr>
        </p:pic>
        <p:sp>
          <p:nvSpPr>
            <p:cNvPr id="31" name="矩形 30"/>
            <p:cNvSpPr/>
            <p:nvPr/>
          </p:nvSpPr>
          <p:spPr>
            <a:xfrm>
              <a:off x="7412" y="4291"/>
              <a:ext cx="1263" cy="462"/>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文本框 29"/>
            <p:cNvSpPr txBox="1"/>
            <p:nvPr/>
          </p:nvSpPr>
          <p:spPr>
            <a:xfrm>
              <a:off x="7219" y="4173"/>
              <a:ext cx="1649" cy="580"/>
            </a:xfrm>
            <a:prstGeom prst="rect">
              <a:avLst/>
            </a:prstGeom>
            <a:noFill/>
          </p:spPr>
          <p:txBody>
            <a:bodyPr wrap="square" rtlCol="0">
              <a:spAutoFit/>
            </a:bodyPr>
            <a:lstStyle/>
            <a:p>
              <a:pPr algn="ctr"/>
              <a:r>
                <a:rPr lang="en-US" altLang="zh-CN" dirty="0">
                  <a:sym typeface="+mn-ea"/>
                </a:rPr>
                <a:t>show()</a:t>
              </a:r>
              <a:endParaRPr lang="en-US" altLang="zh-CN" b="1" dirty="0"/>
            </a:p>
          </p:txBody>
        </p:sp>
        <p:sp>
          <p:nvSpPr>
            <p:cNvPr id="3" name="矩形 2"/>
            <p:cNvSpPr/>
            <p:nvPr/>
          </p:nvSpPr>
          <p:spPr>
            <a:xfrm>
              <a:off x="5880" y="6912"/>
              <a:ext cx="1263" cy="462"/>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p:nvSpPr>
          <p:spPr>
            <a:xfrm>
              <a:off x="5687" y="6794"/>
              <a:ext cx="1649" cy="580"/>
            </a:xfrm>
            <a:prstGeom prst="rect">
              <a:avLst/>
            </a:prstGeom>
            <a:noFill/>
          </p:spPr>
          <p:txBody>
            <a:bodyPr wrap="square" rtlCol="0">
              <a:spAutoFit/>
            </a:bodyPr>
            <a:lstStyle/>
            <a:p>
              <a:pPr algn="ctr"/>
              <a:r>
                <a:rPr lang="en-US" altLang="zh-CN" dirty="0">
                  <a:sym typeface="+mn-ea"/>
                </a:rPr>
                <a:t>show()</a:t>
              </a:r>
              <a:endParaRPr lang="en-US" altLang="zh-CN" b="1" dirty="0"/>
            </a:p>
          </p:txBody>
        </p:sp>
        <p:sp>
          <p:nvSpPr>
            <p:cNvPr id="6" name="矩形 5"/>
            <p:cNvSpPr/>
            <p:nvPr/>
          </p:nvSpPr>
          <p:spPr>
            <a:xfrm>
              <a:off x="4648" y="9573"/>
              <a:ext cx="1263" cy="462"/>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4455" y="9455"/>
              <a:ext cx="1649" cy="580"/>
            </a:xfrm>
            <a:prstGeom prst="rect">
              <a:avLst/>
            </a:prstGeom>
            <a:noFill/>
          </p:spPr>
          <p:txBody>
            <a:bodyPr wrap="square" rtlCol="0">
              <a:spAutoFit/>
            </a:bodyPr>
            <a:lstStyle/>
            <a:p>
              <a:pPr algn="ctr"/>
              <a:r>
                <a:rPr lang="en-US" altLang="zh-CN" dirty="0">
                  <a:sym typeface="+mn-ea"/>
                </a:rPr>
                <a:t>show()</a:t>
              </a:r>
              <a:endParaRPr lang="en-US" altLang="zh-CN" b="1" dirty="0"/>
            </a:p>
          </p:txBody>
        </p:sp>
        <p:sp>
          <p:nvSpPr>
            <p:cNvPr id="8" name="矩形 7"/>
            <p:cNvSpPr/>
            <p:nvPr/>
          </p:nvSpPr>
          <p:spPr>
            <a:xfrm>
              <a:off x="7105" y="9582"/>
              <a:ext cx="1263" cy="462"/>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6912" y="9464"/>
              <a:ext cx="1649" cy="580"/>
            </a:xfrm>
            <a:prstGeom prst="rect">
              <a:avLst/>
            </a:prstGeom>
            <a:noFill/>
          </p:spPr>
          <p:txBody>
            <a:bodyPr wrap="square" rtlCol="0">
              <a:spAutoFit/>
            </a:bodyPr>
            <a:lstStyle/>
            <a:p>
              <a:pPr algn="ctr"/>
              <a:r>
                <a:rPr lang="en-US" altLang="zh-CN" dirty="0">
                  <a:sym typeface="+mn-ea"/>
                </a:rPr>
                <a:t>show()</a:t>
              </a:r>
              <a:endParaRPr lang="en-US" altLang="zh-CN" b="1" dirty="0"/>
            </a:p>
          </p:txBody>
        </p:sp>
        <p:sp>
          <p:nvSpPr>
            <p:cNvPr id="10" name="矩形 9"/>
            <p:cNvSpPr/>
            <p:nvPr/>
          </p:nvSpPr>
          <p:spPr>
            <a:xfrm>
              <a:off x="11314" y="9841"/>
              <a:ext cx="1263" cy="462"/>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文本框 10"/>
            <p:cNvSpPr txBox="1"/>
            <p:nvPr/>
          </p:nvSpPr>
          <p:spPr>
            <a:xfrm>
              <a:off x="11121" y="9723"/>
              <a:ext cx="1649" cy="580"/>
            </a:xfrm>
            <a:prstGeom prst="rect">
              <a:avLst/>
            </a:prstGeom>
            <a:noFill/>
          </p:spPr>
          <p:txBody>
            <a:bodyPr wrap="square" rtlCol="0">
              <a:spAutoFit/>
            </a:bodyPr>
            <a:lstStyle/>
            <a:p>
              <a:pPr algn="ctr"/>
              <a:r>
                <a:rPr lang="en-US" altLang="zh-CN" dirty="0">
                  <a:sym typeface="+mn-ea"/>
                </a:rPr>
                <a:t>show()</a:t>
              </a:r>
              <a:endParaRPr lang="en-US" altLang="zh-CN" b="1" dirty="0"/>
            </a:p>
          </p:txBody>
        </p:sp>
        <p:sp>
          <p:nvSpPr>
            <p:cNvPr id="12" name="矩形 11"/>
            <p:cNvSpPr/>
            <p:nvPr/>
          </p:nvSpPr>
          <p:spPr>
            <a:xfrm>
              <a:off x="10051" y="7912"/>
              <a:ext cx="1263" cy="462"/>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9858" y="7794"/>
              <a:ext cx="1649" cy="580"/>
            </a:xfrm>
            <a:prstGeom prst="rect">
              <a:avLst/>
            </a:prstGeom>
            <a:noFill/>
          </p:spPr>
          <p:txBody>
            <a:bodyPr wrap="square" rtlCol="0">
              <a:spAutoFit/>
            </a:bodyPr>
            <a:lstStyle/>
            <a:p>
              <a:pPr algn="ctr"/>
              <a:r>
                <a:rPr lang="en-US" altLang="zh-CN" dirty="0">
                  <a:sym typeface="+mn-ea"/>
                </a:rPr>
                <a:t>show()</a:t>
              </a:r>
              <a:endParaRPr lang="en-US" altLang="zh-CN" b="1" dirty="0"/>
            </a:p>
          </p:txBody>
        </p:sp>
        <p:sp>
          <p:nvSpPr>
            <p:cNvPr id="14" name="矩形 13"/>
            <p:cNvSpPr/>
            <p:nvPr/>
          </p:nvSpPr>
          <p:spPr>
            <a:xfrm>
              <a:off x="12636" y="7912"/>
              <a:ext cx="1263" cy="462"/>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文本框 15"/>
            <p:cNvSpPr txBox="1"/>
            <p:nvPr/>
          </p:nvSpPr>
          <p:spPr>
            <a:xfrm>
              <a:off x="12443" y="7794"/>
              <a:ext cx="1649" cy="580"/>
            </a:xfrm>
            <a:prstGeom prst="rect">
              <a:avLst/>
            </a:prstGeom>
            <a:noFill/>
          </p:spPr>
          <p:txBody>
            <a:bodyPr wrap="square" rtlCol="0">
              <a:spAutoFit/>
            </a:bodyPr>
            <a:lstStyle/>
            <a:p>
              <a:pPr algn="ctr"/>
              <a:r>
                <a:rPr lang="en-US" altLang="zh-CN" dirty="0">
                  <a:sym typeface="+mn-ea"/>
                </a:rPr>
                <a:t>show()</a:t>
              </a:r>
              <a:endParaRPr lang="en-US" altLang="zh-CN" b="1" dirty="0"/>
            </a:p>
          </p:txBody>
        </p:sp>
        <p:sp>
          <p:nvSpPr>
            <p:cNvPr id="17" name="矩形 16"/>
            <p:cNvSpPr/>
            <p:nvPr/>
          </p:nvSpPr>
          <p:spPr>
            <a:xfrm>
              <a:off x="11314" y="5612"/>
              <a:ext cx="1263" cy="462"/>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文本框 17"/>
            <p:cNvSpPr txBox="1"/>
            <p:nvPr/>
          </p:nvSpPr>
          <p:spPr>
            <a:xfrm>
              <a:off x="11121" y="5494"/>
              <a:ext cx="1649" cy="580"/>
            </a:xfrm>
            <a:prstGeom prst="rect">
              <a:avLst/>
            </a:prstGeom>
            <a:noFill/>
          </p:spPr>
          <p:txBody>
            <a:bodyPr wrap="square" rtlCol="0">
              <a:spAutoFit/>
            </a:bodyPr>
            <a:lstStyle/>
            <a:p>
              <a:pPr algn="ctr"/>
              <a:r>
                <a:rPr lang="en-US" altLang="zh-CN" dirty="0">
                  <a:sym typeface="+mn-ea"/>
                </a:rPr>
                <a:t>show()</a:t>
              </a:r>
              <a:endParaRPr lang="en-US" altLang="zh-CN" b="1" dirty="0"/>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55</a:t>
            </a:fld>
            <a:endParaRPr lang="zh-CN" altLang="en-US" dirty="0"/>
          </a:p>
        </p:txBody>
      </p:sp>
      <p:sp>
        <p:nvSpPr>
          <p:cNvPr id="6" name="内容占位符 2"/>
          <p:cNvSpPr txBox="1"/>
          <p:nvPr/>
        </p:nvSpPr>
        <p:spPr>
          <a:xfrm>
            <a:off x="628650" y="1165894"/>
            <a:ext cx="797579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75000"/>
              <a:buFont typeface="Wingdings" panose="05000000000000000000" pitchFamily="2" charset="2"/>
              <a:buChar char="n"/>
            </a:pPr>
            <a:endParaRPr lang="en-US" altLang="zh-CN" b="1" dirty="0">
              <a:solidFill>
                <a:srgbClr val="003366"/>
              </a:solidFill>
              <a:latin typeface="Consolas" panose="020B0609020204030204" pitchFamily="49" charset="0"/>
              <a:ea typeface="华文楷体" panose="02010600040101010101" pitchFamily="2" charset="-122"/>
            </a:endParaRPr>
          </a:p>
          <a:p>
            <a:pPr>
              <a:lnSpc>
                <a:spcPct val="100000"/>
              </a:lnSpc>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用組合替代繼承</a:t>
            </a:r>
            <a:endParaRPr lang="en-US" altLang="zh-CN" b="1"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問題</a:t>
            </a:r>
            <a:endParaRPr lang="en-US" altLang="zh-CN" b="1" dirty="0">
              <a:solidFill>
                <a:srgbClr val="003366"/>
              </a:solidFill>
              <a:latin typeface="Consolas" panose="020B0609020204030204" pitchFamily="49" charset="0"/>
              <a:ea typeface="华文楷体" panose="02010600040101010101" pitchFamily="2" charset="-122"/>
            </a:endParaRPr>
          </a:p>
          <a:p>
            <a:pPr lvl="2">
              <a:buSzPct val="75000"/>
              <a:buFont typeface="Wingdings" panose="05000000000000000000" pitchFamily="2" charset="2"/>
              <a:buChar char="§"/>
            </a:pPr>
            <a:endParaRPr lang="en-US" altLang="zh-CN" sz="2400" dirty="0">
              <a:solidFill>
                <a:srgbClr val="FF0000"/>
              </a:solidFill>
              <a:latin typeface="Consolas" panose="020B0609020204030204" pitchFamily="49" charset="0"/>
              <a:ea typeface="华文楷体" panose="02010600040101010101" pitchFamily="2" charset="-122"/>
            </a:endParaRPr>
          </a:p>
          <a:p>
            <a:pPr lvl="1">
              <a:buSzPct val="75000"/>
              <a:buFont typeface="Wingdings" panose="05000000000000000000" pitchFamily="2" charset="2"/>
              <a:buChar char="§"/>
            </a:pPr>
            <a:r>
              <a:rPr lang="zh-CN" altLang="en-US" sz="2200" dirty="0">
                <a:latin typeface="Consolas" panose="020B0609020204030204" pitchFamily="49" charset="0"/>
                <a:ea typeface="华文楷体" panose="02010600040101010101" pitchFamily="2" charset="-122"/>
              </a:rPr>
              <a:t>策略的個數是基類中預先定義好的，如基類中定義了邊框和滑動條，那麼策略模式只能實現不同的邊框與滑動條功能的組合。</a:t>
            </a:r>
            <a:endParaRPr lang="en-US" altLang="zh-CN" sz="2200" dirty="0">
              <a:latin typeface="Consolas" panose="020B0609020204030204" pitchFamily="49" charset="0"/>
              <a:ea typeface="华文楷体" panose="02010600040101010101" pitchFamily="2" charset="-122"/>
            </a:endParaRPr>
          </a:p>
          <a:p>
            <a:pPr lvl="1">
              <a:buSzPct val="75000"/>
              <a:buFont typeface="Wingdings" panose="05000000000000000000" pitchFamily="2" charset="2"/>
              <a:buChar char="§"/>
            </a:pPr>
            <a:endParaRPr lang="en-US" altLang="zh-CN" sz="2600" dirty="0">
              <a:solidFill>
                <a:srgbClr val="FF0000"/>
              </a:solidFill>
              <a:latin typeface="Consolas" panose="020B0609020204030204" pitchFamily="49" charset="0"/>
              <a:ea typeface="华文楷体" panose="02010600040101010101" pitchFamily="2" charset="-122"/>
            </a:endParaRPr>
          </a:p>
          <a:p>
            <a:pPr lvl="1">
              <a:buSzPct val="75000"/>
              <a:buFont typeface="Wingdings" panose="05000000000000000000" pitchFamily="2" charset="2"/>
              <a:buChar char="§"/>
            </a:pPr>
            <a:r>
              <a:rPr lang="zh-CN" altLang="en-US" sz="2200" dirty="0">
                <a:latin typeface="Consolas" panose="020B0609020204030204" pitchFamily="49" charset="0"/>
                <a:ea typeface="华文楷体" panose="02010600040101010101" pitchFamily="2" charset="-122"/>
              </a:rPr>
              <a:t>如果我要再增加一個捲軸和邊框之外的新功能，那麼就要修改基類，在基類中增加策略個數和新的方法。這樣對整體框架的改動是我們不樂意見到</a:t>
            </a:r>
            <a:r>
              <a:rPr lang="zh-CN" altLang="en-US" sz="2600" dirty="0">
                <a:latin typeface="Consolas" panose="020B0609020204030204" pitchFamily="49" charset="0"/>
                <a:ea typeface="华文楷体" panose="02010600040101010101" pitchFamily="2" charset="-122"/>
              </a:rPr>
              <a:t>的。</a:t>
            </a:r>
            <a:endParaRPr lang="en-US" altLang="zh-CN" sz="2600" dirty="0">
              <a:latin typeface="Consolas" panose="020B0609020204030204" pitchFamily="49" charset="0"/>
              <a:ea typeface="华文楷体" panose="02010600040101010101" pitchFamily="2" charset="-122"/>
            </a:endParaRPr>
          </a:p>
          <a:p>
            <a:pPr lvl="2">
              <a:buSzPct val="75000"/>
              <a:buFont typeface="Wingdings" panose="05000000000000000000" pitchFamily="2" charset="2"/>
              <a:buChar char="§"/>
            </a:pPr>
            <a:endParaRPr lang="en-US" altLang="zh-CN" sz="2400" dirty="0">
              <a:latin typeface="Consolas" panose="020B0609020204030204" pitchFamily="49" charset="0"/>
              <a:ea typeface="华文楷体" panose="02010600040101010101" pitchFamily="2" charset="-122"/>
            </a:endParaRPr>
          </a:p>
          <a:p>
            <a:pPr lvl="2">
              <a:buSzPct val="75000"/>
              <a:buFont typeface="Wingdings" panose="05000000000000000000" pitchFamily="2" charset="2"/>
              <a:buChar char="§"/>
            </a:pPr>
            <a:endParaRPr lang="en-US" altLang="zh-CN" sz="2400" dirty="0">
              <a:latin typeface="Consolas" panose="020B0609020204030204" pitchFamily="49" charset="0"/>
              <a:ea typeface="华文楷体" panose="0201060004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裝飾器</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56</a:t>
            </a:fld>
            <a:endParaRPr lang="en-US" altLang="zh-CN" dirty="0"/>
          </a:p>
        </p:txBody>
      </p:sp>
      <p:sp>
        <p:nvSpPr>
          <p:cNvPr id="7" name="内容占位符 2"/>
          <p:cNvSpPr>
            <a:spLocks noGrp="1"/>
          </p:cNvSpPr>
          <p:nvPr>
            <p:ph idx="1"/>
          </p:nvPr>
        </p:nvSpPr>
        <p:spPr>
          <a:xfrm>
            <a:off x="539552" y="1200251"/>
            <a:ext cx="8047806" cy="4749029"/>
          </a:xfrm>
        </p:spPr>
        <p:txBody>
          <a:bodyPr/>
          <a:lstStyle/>
          <a:p>
            <a:pPr marL="228600" lvl="2">
              <a:spcBef>
                <a:spcPts val="1000"/>
              </a:spcBef>
              <a:buSzPct val="75000"/>
              <a:buFont typeface="Wingdings" panose="05000000000000000000" pitchFamily="2" charset="2"/>
              <a:buChar char="n"/>
            </a:pPr>
            <a:r>
              <a:rPr lang="zh-CN" altLang="en-US" b="1" dirty="0">
                <a:solidFill>
                  <a:srgbClr val="003366"/>
                </a:solidFill>
              </a:rPr>
              <a:t>創建了一個裝飾類，用來包裝原有的類，並在保持類方法完整性的前提下，提供了額外的功能。</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且裝飾類與被包裝的類繼承於同一基類，這樣裝飾之後的類可以被再次包裝並賦予更多功能。</a:t>
            </a:r>
            <a:endParaRPr lang="en-US" altLang="zh-CN" b="1" dirty="0">
              <a:solidFill>
                <a:srgbClr val="003366"/>
              </a:solidFill>
            </a:endParaRPr>
          </a:p>
        </p:txBody>
      </p:sp>
      <p:sp>
        <p:nvSpPr>
          <p:cNvPr id="4" name="文本框 3"/>
          <p:cNvSpPr txBox="1"/>
          <p:nvPr/>
        </p:nvSpPr>
        <p:spPr>
          <a:xfrm>
            <a:off x="2192655" y="3304540"/>
            <a:ext cx="1047115" cy="248285"/>
          </a:xfrm>
          <a:prstGeom prst="rect">
            <a:avLst/>
          </a:prstGeom>
          <a:solidFill>
            <a:schemeClr val="bg1"/>
          </a:solidFill>
        </p:spPr>
        <p:txBody>
          <a:bodyPr wrap="square" rtlCol="0">
            <a:noAutofit/>
          </a:bodyPr>
          <a:lstStyle/>
          <a:p>
            <a:pPr algn="ctr"/>
            <a:r>
              <a:rPr lang="en-US" altLang="zh-CN" sz="1400" dirty="0">
                <a:sym typeface="+mn-ea"/>
              </a:rPr>
              <a:t>show()</a:t>
            </a:r>
            <a:endParaRPr lang="en-US" altLang="zh-CN" sz="1400" b="1" dirty="0">
              <a:sym typeface="+mn-ea"/>
            </a:endParaRPr>
          </a:p>
        </p:txBody>
      </p:sp>
      <p:sp>
        <p:nvSpPr>
          <p:cNvPr id="5" name="文本框 4"/>
          <p:cNvSpPr txBox="1"/>
          <p:nvPr/>
        </p:nvSpPr>
        <p:spPr>
          <a:xfrm>
            <a:off x="885190" y="4329430"/>
            <a:ext cx="1047115" cy="248285"/>
          </a:xfrm>
          <a:prstGeom prst="rect">
            <a:avLst/>
          </a:prstGeom>
          <a:solidFill>
            <a:schemeClr val="bg1"/>
          </a:solidFill>
        </p:spPr>
        <p:txBody>
          <a:bodyPr wrap="square" rtlCol="0">
            <a:noAutofit/>
          </a:bodyPr>
          <a:lstStyle/>
          <a:p>
            <a:pPr algn="ctr"/>
            <a:r>
              <a:rPr lang="en-US" altLang="zh-CN" sz="1400" dirty="0">
                <a:sym typeface="+mn-ea"/>
              </a:rPr>
              <a:t>show()</a:t>
            </a:r>
            <a:endParaRPr lang="en-US" altLang="zh-CN" sz="1400" b="1" dirty="0">
              <a:sym typeface="+mn-ea"/>
            </a:endParaRPr>
          </a:p>
        </p:txBody>
      </p:sp>
      <p:sp>
        <p:nvSpPr>
          <p:cNvPr id="6" name="文本框 5"/>
          <p:cNvSpPr txBox="1"/>
          <p:nvPr/>
        </p:nvSpPr>
        <p:spPr>
          <a:xfrm>
            <a:off x="3481705" y="4335145"/>
            <a:ext cx="1047115" cy="248285"/>
          </a:xfrm>
          <a:prstGeom prst="rect">
            <a:avLst/>
          </a:prstGeom>
          <a:solidFill>
            <a:schemeClr val="bg1"/>
          </a:solidFill>
        </p:spPr>
        <p:txBody>
          <a:bodyPr wrap="square" rtlCol="0">
            <a:noAutofit/>
          </a:bodyPr>
          <a:lstStyle/>
          <a:p>
            <a:pPr algn="ctr"/>
            <a:r>
              <a:rPr lang="en-US" altLang="zh-CN" sz="1400" dirty="0">
                <a:sym typeface="+mn-ea"/>
              </a:rPr>
              <a:t>show()</a:t>
            </a:r>
            <a:endParaRPr lang="en-US" altLang="zh-CN" sz="1400" b="1" dirty="0">
              <a:sym typeface="+mn-ea"/>
            </a:endParaRPr>
          </a:p>
        </p:txBody>
      </p:sp>
      <p:sp>
        <p:nvSpPr>
          <p:cNvPr id="9" name="文本框 8"/>
          <p:cNvSpPr txBox="1"/>
          <p:nvPr/>
        </p:nvSpPr>
        <p:spPr>
          <a:xfrm>
            <a:off x="2372995" y="5348605"/>
            <a:ext cx="1047115" cy="478155"/>
          </a:xfrm>
          <a:prstGeom prst="rect">
            <a:avLst/>
          </a:prstGeom>
          <a:solidFill>
            <a:schemeClr val="bg1"/>
          </a:solidFill>
        </p:spPr>
        <p:txBody>
          <a:bodyPr wrap="square" rtlCol="0">
            <a:noAutofit/>
          </a:bodyPr>
          <a:lstStyle/>
          <a:p>
            <a:pPr algn="ctr"/>
            <a:r>
              <a:rPr lang="en-US" altLang="zh-CN" sz="1400" dirty="0">
                <a:sym typeface="+mn-ea"/>
              </a:rPr>
              <a:t>show()</a:t>
            </a:r>
          </a:p>
          <a:p>
            <a:pPr algn="ctr"/>
            <a:r>
              <a:rPr lang="en-US" altLang="zh-CN" sz="1400" dirty="0">
                <a:sym typeface="+mn-ea"/>
              </a:rPr>
              <a:t>ScrollTo()</a:t>
            </a:r>
          </a:p>
        </p:txBody>
      </p:sp>
      <p:sp>
        <p:nvSpPr>
          <p:cNvPr id="10" name="文本框 9"/>
          <p:cNvSpPr txBox="1"/>
          <p:nvPr/>
        </p:nvSpPr>
        <p:spPr>
          <a:xfrm>
            <a:off x="4538980" y="5367020"/>
            <a:ext cx="1382395" cy="419735"/>
          </a:xfrm>
          <a:prstGeom prst="rect">
            <a:avLst/>
          </a:prstGeom>
          <a:solidFill>
            <a:schemeClr val="bg1"/>
          </a:solidFill>
        </p:spPr>
        <p:txBody>
          <a:bodyPr wrap="square" rtlCol="0">
            <a:noAutofit/>
          </a:bodyPr>
          <a:lstStyle/>
          <a:p>
            <a:pPr algn="ctr"/>
            <a:r>
              <a:rPr lang="en-US" altLang="zh-CN" sz="1400" dirty="0">
                <a:sym typeface="+mn-ea"/>
              </a:rPr>
              <a:t>show()</a:t>
            </a:r>
          </a:p>
          <a:p>
            <a:pPr algn="ctr"/>
            <a:r>
              <a:rPr lang="en-US" altLang="zh-CN" sz="1400" dirty="0">
                <a:sym typeface="+mn-ea"/>
              </a:rPr>
              <a:t>ShowBorder()</a:t>
            </a:r>
          </a:p>
        </p:txBody>
      </p:sp>
      <p:sp>
        <p:nvSpPr>
          <p:cNvPr id="11" name="文本框 10"/>
          <p:cNvSpPr txBox="1"/>
          <p:nvPr/>
        </p:nvSpPr>
        <p:spPr>
          <a:xfrm>
            <a:off x="6931025" y="5302885"/>
            <a:ext cx="1729105" cy="434340"/>
          </a:xfrm>
          <a:prstGeom prst="rect">
            <a:avLst/>
          </a:prstGeom>
          <a:solidFill>
            <a:schemeClr val="bg1"/>
          </a:solidFill>
        </p:spPr>
        <p:txBody>
          <a:bodyPr wrap="square" rtlCol="0">
            <a:noAutofit/>
          </a:bodyPr>
          <a:lstStyle/>
          <a:p>
            <a:pPr algn="ctr"/>
            <a:r>
              <a:rPr lang="en-US" altLang="zh-CN" sz="1400" dirty="0">
                <a:sym typeface="+mn-ea"/>
              </a:rPr>
              <a:t>Decorator::show();</a:t>
            </a:r>
          </a:p>
          <a:p>
            <a:pPr algn="ctr"/>
            <a:r>
              <a:rPr lang="en-US" altLang="zh-CN" sz="1400" dirty="0">
                <a:sym typeface="+mn-ea"/>
              </a:rPr>
              <a:t>showBorder();</a:t>
            </a:r>
          </a:p>
        </p:txBody>
      </p:sp>
      <p:sp>
        <p:nvSpPr>
          <p:cNvPr id="12" name="文本框 11"/>
          <p:cNvSpPr txBox="1"/>
          <p:nvPr/>
        </p:nvSpPr>
        <p:spPr>
          <a:xfrm>
            <a:off x="828675" y="3940810"/>
            <a:ext cx="1047115" cy="248285"/>
          </a:xfrm>
          <a:prstGeom prst="rect">
            <a:avLst/>
          </a:prstGeom>
          <a:solidFill>
            <a:schemeClr val="bg1"/>
          </a:solidFill>
        </p:spPr>
        <p:txBody>
          <a:bodyPr wrap="square" rtlCol="0">
            <a:noAutofit/>
          </a:bodyPr>
          <a:lstStyle/>
          <a:p>
            <a:pPr algn="ctr"/>
            <a:r>
              <a:rPr lang="en-US" altLang="zh-CN" sz="1600" b="1" dirty="0">
                <a:sym typeface="+mn-ea"/>
              </a:rPr>
              <a:t>Monitor</a:t>
            </a:r>
          </a:p>
        </p:txBody>
      </p:sp>
      <p:grpSp>
        <p:nvGrpSpPr>
          <p:cNvPr id="13" name="Group 4"/>
          <p:cNvGrpSpPr>
            <a:grpSpLocks noChangeAspect="1"/>
          </p:cNvGrpSpPr>
          <p:nvPr/>
        </p:nvGrpSpPr>
        <p:grpSpPr bwMode="auto">
          <a:xfrm>
            <a:off x="388938" y="2852738"/>
            <a:ext cx="8616950" cy="3348037"/>
            <a:chOff x="245" y="1797"/>
            <a:chExt cx="5428" cy="2109"/>
          </a:xfrm>
        </p:grpSpPr>
        <p:sp>
          <p:nvSpPr>
            <p:cNvPr id="14" name="AutoShape 3"/>
            <p:cNvSpPr>
              <a:spLocks noChangeAspect="1" noChangeArrowheads="1" noTextEdit="1"/>
            </p:cNvSpPr>
            <p:nvPr/>
          </p:nvSpPr>
          <p:spPr bwMode="auto">
            <a:xfrm>
              <a:off x="245" y="1797"/>
              <a:ext cx="5428" cy="2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5"/>
            <p:cNvSpPr>
              <a:spLocks noChangeArrowheads="1"/>
            </p:cNvSpPr>
            <p:nvPr/>
          </p:nvSpPr>
          <p:spPr bwMode="auto">
            <a:xfrm>
              <a:off x="1062" y="2064"/>
              <a:ext cx="1236"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6"/>
            <p:cNvSpPr>
              <a:spLocks noChangeArrowheads="1"/>
            </p:cNvSpPr>
            <p:nvPr/>
          </p:nvSpPr>
          <p:spPr bwMode="auto">
            <a:xfrm>
              <a:off x="1062" y="2064"/>
              <a:ext cx="1236" cy="184"/>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Rectangle 7"/>
            <p:cNvSpPr>
              <a:spLocks noChangeArrowheads="1"/>
            </p:cNvSpPr>
            <p:nvPr/>
          </p:nvSpPr>
          <p:spPr bwMode="auto">
            <a:xfrm>
              <a:off x="1062" y="1805"/>
              <a:ext cx="1236"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8"/>
            <p:cNvSpPr>
              <a:spLocks noChangeArrowheads="1"/>
            </p:cNvSpPr>
            <p:nvPr/>
          </p:nvSpPr>
          <p:spPr bwMode="auto">
            <a:xfrm>
              <a:off x="1062" y="1805"/>
              <a:ext cx="1236" cy="259"/>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9"/>
            <p:cNvSpPr>
              <a:spLocks noChangeArrowheads="1"/>
            </p:cNvSpPr>
            <p:nvPr/>
          </p:nvSpPr>
          <p:spPr bwMode="auto">
            <a:xfrm>
              <a:off x="1404" y="1852"/>
              <a:ext cx="59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rgbClr val="000000"/>
                  </a:solidFill>
                  <a:effectLst/>
                  <a:latin typeface="Calibri" panose="020F0502020204030204" charset="0"/>
                </a:rPr>
                <a:t>Component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Rectangle 10"/>
            <p:cNvSpPr>
              <a:spLocks noChangeArrowheads="1"/>
            </p:cNvSpPr>
            <p:nvPr/>
          </p:nvSpPr>
          <p:spPr bwMode="auto">
            <a:xfrm>
              <a:off x="1544" y="2079"/>
              <a:ext cx="3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000000"/>
                  </a:solidFill>
                  <a:effectLst/>
                  <a:latin typeface="Calibri" panose="020F0502020204030204" charset="0"/>
                </a:rPr>
                <a:t>Draw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11"/>
            <p:cNvSpPr>
              <a:spLocks noChangeArrowheads="1"/>
            </p:cNvSpPr>
            <p:nvPr/>
          </p:nvSpPr>
          <p:spPr bwMode="auto">
            <a:xfrm>
              <a:off x="1805" y="2079"/>
              <a:ext cx="1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2" name="Rectangle 12"/>
            <p:cNvSpPr>
              <a:spLocks noChangeArrowheads="1"/>
            </p:cNvSpPr>
            <p:nvPr/>
          </p:nvSpPr>
          <p:spPr bwMode="auto">
            <a:xfrm>
              <a:off x="253" y="2720"/>
              <a:ext cx="1237"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Rectangle 13"/>
            <p:cNvSpPr>
              <a:spLocks noChangeArrowheads="1"/>
            </p:cNvSpPr>
            <p:nvPr/>
          </p:nvSpPr>
          <p:spPr bwMode="auto">
            <a:xfrm>
              <a:off x="253" y="2720"/>
              <a:ext cx="1237" cy="184"/>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Rectangle 14"/>
            <p:cNvSpPr>
              <a:spLocks noChangeArrowheads="1"/>
            </p:cNvSpPr>
            <p:nvPr/>
          </p:nvSpPr>
          <p:spPr bwMode="auto">
            <a:xfrm>
              <a:off x="253" y="2460"/>
              <a:ext cx="1237"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 name="Rectangle 15"/>
            <p:cNvSpPr>
              <a:spLocks noChangeArrowheads="1"/>
            </p:cNvSpPr>
            <p:nvPr/>
          </p:nvSpPr>
          <p:spPr bwMode="auto">
            <a:xfrm>
              <a:off x="253" y="2460"/>
              <a:ext cx="1237" cy="260"/>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Rectangle 16"/>
            <p:cNvSpPr>
              <a:spLocks noChangeArrowheads="1"/>
            </p:cNvSpPr>
            <p:nvPr/>
          </p:nvSpPr>
          <p:spPr bwMode="auto">
            <a:xfrm>
              <a:off x="639" y="2513"/>
              <a:ext cx="5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rgbClr val="000000"/>
                  </a:solidFill>
                  <a:effectLst/>
                  <a:latin typeface="Calibri" panose="020F0502020204030204" charset="0"/>
                </a:rPr>
                <a:t>TextView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7" name="Rectangle 17"/>
            <p:cNvSpPr>
              <a:spLocks noChangeArrowheads="1"/>
            </p:cNvSpPr>
            <p:nvPr/>
          </p:nvSpPr>
          <p:spPr bwMode="auto">
            <a:xfrm>
              <a:off x="735" y="2735"/>
              <a:ext cx="33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000000"/>
                  </a:solidFill>
                  <a:effectLst/>
                  <a:latin typeface="Calibri" panose="020F0502020204030204" charset="0"/>
                </a:rPr>
                <a:t>Draw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8" name="Rectangle 18"/>
            <p:cNvSpPr>
              <a:spLocks noChangeArrowheads="1"/>
            </p:cNvSpPr>
            <p:nvPr/>
          </p:nvSpPr>
          <p:spPr bwMode="auto">
            <a:xfrm>
              <a:off x="996" y="2735"/>
              <a:ext cx="14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9" name="Rectangle 19"/>
            <p:cNvSpPr>
              <a:spLocks noChangeArrowheads="1"/>
            </p:cNvSpPr>
            <p:nvPr/>
          </p:nvSpPr>
          <p:spPr bwMode="auto">
            <a:xfrm>
              <a:off x="1870" y="2720"/>
              <a:ext cx="1237"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0"/>
            <p:cNvSpPr>
              <a:spLocks noChangeArrowheads="1"/>
            </p:cNvSpPr>
            <p:nvPr/>
          </p:nvSpPr>
          <p:spPr bwMode="auto">
            <a:xfrm>
              <a:off x="1870" y="2720"/>
              <a:ext cx="1237" cy="184"/>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1" name="Rectangle 21"/>
            <p:cNvSpPr>
              <a:spLocks noChangeArrowheads="1"/>
            </p:cNvSpPr>
            <p:nvPr/>
          </p:nvSpPr>
          <p:spPr bwMode="auto">
            <a:xfrm>
              <a:off x="1870" y="2460"/>
              <a:ext cx="1237"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Rectangle 22"/>
            <p:cNvSpPr>
              <a:spLocks noChangeArrowheads="1"/>
            </p:cNvSpPr>
            <p:nvPr/>
          </p:nvSpPr>
          <p:spPr bwMode="auto">
            <a:xfrm>
              <a:off x="1870" y="2460"/>
              <a:ext cx="1237" cy="260"/>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3" name="Rectangle 23"/>
            <p:cNvSpPr>
              <a:spLocks noChangeArrowheads="1"/>
            </p:cNvSpPr>
            <p:nvPr/>
          </p:nvSpPr>
          <p:spPr bwMode="auto">
            <a:xfrm>
              <a:off x="2239" y="2513"/>
              <a:ext cx="5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rgbClr val="000000"/>
                  </a:solidFill>
                  <a:effectLst/>
                  <a:latin typeface="Calibri" panose="020F0502020204030204" charset="0"/>
                </a:rPr>
                <a:t>Decorator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4" name="Rectangle 24"/>
            <p:cNvSpPr>
              <a:spLocks noChangeArrowheads="1"/>
            </p:cNvSpPr>
            <p:nvPr/>
          </p:nvSpPr>
          <p:spPr bwMode="auto">
            <a:xfrm>
              <a:off x="2353" y="2735"/>
              <a:ext cx="33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000000"/>
                  </a:solidFill>
                  <a:effectLst/>
                  <a:latin typeface="Calibri" panose="020F0502020204030204" charset="0"/>
                </a:rPr>
                <a:t>Draw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5" name="Rectangle 25"/>
            <p:cNvSpPr>
              <a:spLocks noChangeArrowheads="1"/>
            </p:cNvSpPr>
            <p:nvPr/>
          </p:nvSpPr>
          <p:spPr bwMode="auto">
            <a:xfrm>
              <a:off x="2614" y="2735"/>
              <a:ext cx="14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6" name="Rectangle 26"/>
            <p:cNvSpPr>
              <a:spLocks noChangeArrowheads="1"/>
            </p:cNvSpPr>
            <p:nvPr/>
          </p:nvSpPr>
          <p:spPr bwMode="auto">
            <a:xfrm>
              <a:off x="2630" y="3371"/>
              <a:ext cx="1237" cy="4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Rectangle 27"/>
            <p:cNvSpPr>
              <a:spLocks noChangeArrowheads="1"/>
            </p:cNvSpPr>
            <p:nvPr/>
          </p:nvSpPr>
          <p:spPr bwMode="auto">
            <a:xfrm>
              <a:off x="2630" y="3371"/>
              <a:ext cx="1237" cy="493"/>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8" name="Rectangle 28"/>
            <p:cNvSpPr>
              <a:spLocks noChangeArrowheads="1"/>
            </p:cNvSpPr>
            <p:nvPr/>
          </p:nvSpPr>
          <p:spPr bwMode="auto">
            <a:xfrm>
              <a:off x="2630" y="3111"/>
              <a:ext cx="1237"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Rectangle 29"/>
            <p:cNvSpPr>
              <a:spLocks noChangeArrowheads="1"/>
            </p:cNvSpPr>
            <p:nvPr/>
          </p:nvSpPr>
          <p:spPr bwMode="auto">
            <a:xfrm>
              <a:off x="2630" y="3111"/>
              <a:ext cx="1237" cy="260"/>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0" name="Rectangle 30"/>
            <p:cNvSpPr>
              <a:spLocks noChangeArrowheads="1"/>
            </p:cNvSpPr>
            <p:nvPr/>
          </p:nvSpPr>
          <p:spPr bwMode="auto">
            <a:xfrm>
              <a:off x="2826" y="3164"/>
              <a:ext cx="9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rgbClr val="000000"/>
                  </a:solidFill>
                  <a:effectLst/>
                  <a:latin typeface="Calibri" panose="020F0502020204030204" charset="0"/>
                </a:rPr>
                <a:t>BorderDecorator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1" name="Rectangle 31"/>
            <p:cNvSpPr>
              <a:spLocks noChangeArrowheads="1"/>
            </p:cNvSpPr>
            <p:nvPr/>
          </p:nvSpPr>
          <p:spPr bwMode="auto">
            <a:xfrm>
              <a:off x="3112" y="3385"/>
              <a:ext cx="3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000000"/>
                  </a:solidFill>
                  <a:effectLst/>
                  <a:latin typeface="Calibri" panose="020F0502020204030204" charset="0"/>
                </a:rPr>
                <a:t>Draw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2" name="Rectangle 32"/>
            <p:cNvSpPr>
              <a:spLocks noChangeArrowheads="1"/>
            </p:cNvSpPr>
            <p:nvPr/>
          </p:nvSpPr>
          <p:spPr bwMode="auto">
            <a:xfrm>
              <a:off x="3373" y="3385"/>
              <a:ext cx="1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3" name="Rectangle 33"/>
            <p:cNvSpPr>
              <a:spLocks noChangeArrowheads="1"/>
            </p:cNvSpPr>
            <p:nvPr/>
          </p:nvSpPr>
          <p:spPr bwMode="auto">
            <a:xfrm>
              <a:off x="2943" y="3531"/>
              <a:ext cx="69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000000"/>
                  </a:solidFill>
                  <a:effectLst/>
                  <a:latin typeface="Calibri" panose="020F0502020204030204" charset="0"/>
                </a:rPr>
                <a:t>DrawBorder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4" name="Rectangle 34"/>
            <p:cNvSpPr>
              <a:spLocks noChangeArrowheads="1"/>
            </p:cNvSpPr>
            <p:nvPr/>
          </p:nvSpPr>
          <p:spPr bwMode="auto">
            <a:xfrm>
              <a:off x="3541" y="3531"/>
              <a:ext cx="14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5" name="Freeform 35"/>
            <p:cNvSpPr>
              <a:spLocks noEditPoints="1"/>
            </p:cNvSpPr>
            <p:nvPr/>
          </p:nvSpPr>
          <p:spPr bwMode="auto">
            <a:xfrm>
              <a:off x="2648" y="3688"/>
              <a:ext cx="1199" cy="5"/>
            </a:xfrm>
            <a:custGeom>
              <a:avLst/>
              <a:gdLst>
                <a:gd name="T0" fmla="*/ 26 w 1199"/>
                <a:gd name="T1" fmla="*/ 0 h 5"/>
                <a:gd name="T2" fmla="*/ 31 w 1199"/>
                <a:gd name="T3" fmla="*/ 5 h 5"/>
                <a:gd name="T4" fmla="*/ 61 w 1199"/>
                <a:gd name="T5" fmla="*/ 0 h 5"/>
                <a:gd name="T6" fmla="*/ 86 w 1199"/>
                <a:gd name="T7" fmla="*/ 5 h 5"/>
                <a:gd name="T8" fmla="*/ 91 w 1199"/>
                <a:gd name="T9" fmla="*/ 0 h 5"/>
                <a:gd name="T10" fmla="*/ 132 w 1199"/>
                <a:gd name="T11" fmla="*/ 0 h 5"/>
                <a:gd name="T12" fmla="*/ 137 w 1199"/>
                <a:gd name="T13" fmla="*/ 5 h 5"/>
                <a:gd name="T14" fmla="*/ 167 w 1199"/>
                <a:gd name="T15" fmla="*/ 0 h 5"/>
                <a:gd name="T16" fmla="*/ 192 w 1199"/>
                <a:gd name="T17" fmla="*/ 5 h 5"/>
                <a:gd name="T18" fmla="*/ 197 w 1199"/>
                <a:gd name="T19" fmla="*/ 0 h 5"/>
                <a:gd name="T20" fmla="*/ 237 w 1199"/>
                <a:gd name="T21" fmla="*/ 0 h 5"/>
                <a:gd name="T22" fmla="*/ 242 w 1199"/>
                <a:gd name="T23" fmla="*/ 5 h 5"/>
                <a:gd name="T24" fmla="*/ 273 w 1199"/>
                <a:gd name="T25" fmla="*/ 0 h 5"/>
                <a:gd name="T26" fmla="*/ 298 w 1199"/>
                <a:gd name="T27" fmla="*/ 5 h 5"/>
                <a:gd name="T28" fmla="*/ 303 w 1199"/>
                <a:gd name="T29" fmla="*/ 0 h 5"/>
                <a:gd name="T30" fmla="*/ 343 w 1199"/>
                <a:gd name="T31" fmla="*/ 0 h 5"/>
                <a:gd name="T32" fmla="*/ 348 w 1199"/>
                <a:gd name="T33" fmla="*/ 5 h 5"/>
                <a:gd name="T34" fmla="*/ 379 w 1199"/>
                <a:gd name="T35" fmla="*/ 0 h 5"/>
                <a:gd name="T36" fmla="*/ 404 w 1199"/>
                <a:gd name="T37" fmla="*/ 5 h 5"/>
                <a:gd name="T38" fmla="*/ 409 w 1199"/>
                <a:gd name="T39" fmla="*/ 0 h 5"/>
                <a:gd name="T40" fmla="*/ 449 w 1199"/>
                <a:gd name="T41" fmla="*/ 0 h 5"/>
                <a:gd name="T42" fmla="*/ 454 w 1199"/>
                <a:gd name="T43" fmla="*/ 5 h 5"/>
                <a:gd name="T44" fmla="*/ 484 w 1199"/>
                <a:gd name="T45" fmla="*/ 0 h 5"/>
                <a:gd name="T46" fmla="*/ 510 w 1199"/>
                <a:gd name="T47" fmla="*/ 5 h 5"/>
                <a:gd name="T48" fmla="*/ 515 w 1199"/>
                <a:gd name="T49" fmla="*/ 0 h 5"/>
                <a:gd name="T50" fmla="*/ 555 w 1199"/>
                <a:gd name="T51" fmla="*/ 0 h 5"/>
                <a:gd name="T52" fmla="*/ 560 w 1199"/>
                <a:gd name="T53" fmla="*/ 5 h 5"/>
                <a:gd name="T54" fmla="*/ 590 w 1199"/>
                <a:gd name="T55" fmla="*/ 0 h 5"/>
                <a:gd name="T56" fmla="*/ 615 w 1199"/>
                <a:gd name="T57" fmla="*/ 5 h 5"/>
                <a:gd name="T58" fmla="*/ 620 w 1199"/>
                <a:gd name="T59" fmla="*/ 0 h 5"/>
                <a:gd name="T60" fmla="*/ 661 w 1199"/>
                <a:gd name="T61" fmla="*/ 0 h 5"/>
                <a:gd name="T62" fmla="*/ 666 w 1199"/>
                <a:gd name="T63" fmla="*/ 5 h 5"/>
                <a:gd name="T64" fmla="*/ 696 w 1199"/>
                <a:gd name="T65" fmla="*/ 0 h 5"/>
                <a:gd name="T66" fmla="*/ 721 w 1199"/>
                <a:gd name="T67" fmla="*/ 5 h 5"/>
                <a:gd name="T68" fmla="*/ 726 w 1199"/>
                <a:gd name="T69" fmla="*/ 0 h 5"/>
                <a:gd name="T70" fmla="*/ 767 w 1199"/>
                <a:gd name="T71" fmla="*/ 0 h 5"/>
                <a:gd name="T72" fmla="*/ 772 w 1199"/>
                <a:gd name="T73" fmla="*/ 5 h 5"/>
                <a:gd name="T74" fmla="*/ 802 w 1199"/>
                <a:gd name="T75" fmla="*/ 0 h 5"/>
                <a:gd name="T76" fmla="*/ 827 w 1199"/>
                <a:gd name="T77" fmla="*/ 5 h 5"/>
                <a:gd name="T78" fmla="*/ 832 w 1199"/>
                <a:gd name="T79" fmla="*/ 0 h 5"/>
                <a:gd name="T80" fmla="*/ 873 w 1199"/>
                <a:gd name="T81" fmla="*/ 0 h 5"/>
                <a:gd name="T82" fmla="*/ 878 w 1199"/>
                <a:gd name="T83" fmla="*/ 5 h 5"/>
                <a:gd name="T84" fmla="*/ 908 w 1199"/>
                <a:gd name="T85" fmla="*/ 0 h 5"/>
                <a:gd name="T86" fmla="*/ 933 w 1199"/>
                <a:gd name="T87" fmla="*/ 5 h 5"/>
                <a:gd name="T88" fmla="*/ 938 w 1199"/>
                <a:gd name="T89" fmla="*/ 0 h 5"/>
                <a:gd name="T90" fmla="*/ 978 w 1199"/>
                <a:gd name="T91" fmla="*/ 0 h 5"/>
                <a:gd name="T92" fmla="*/ 984 w 1199"/>
                <a:gd name="T93" fmla="*/ 5 h 5"/>
                <a:gd name="T94" fmla="*/ 1014 w 1199"/>
                <a:gd name="T95" fmla="*/ 0 h 5"/>
                <a:gd name="T96" fmla="*/ 1039 w 1199"/>
                <a:gd name="T97" fmla="*/ 5 h 5"/>
                <a:gd name="T98" fmla="*/ 1044 w 1199"/>
                <a:gd name="T99" fmla="*/ 0 h 5"/>
                <a:gd name="T100" fmla="*/ 1084 w 1199"/>
                <a:gd name="T101" fmla="*/ 0 h 5"/>
                <a:gd name="T102" fmla="*/ 1089 w 1199"/>
                <a:gd name="T103" fmla="*/ 5 h 5"/>
                <a:gd name="T104" fmla="*/ 1120 w 1199"/>
                <a:gd name="T105" fmla="*/ 0 h 5"/>
                <a:gd name="T106" fmla="*/ 1145 w 1199"/>
                <a:gd name="T107" fmla="*/ 5 h 5"/>
                <a:gd name="T108" fmla="*/ 1150 w 1199"/>
                <a:gd name="T109" fmla="*/ 0 h 5"/>
                <a:gd name="T110" fmla="*/ 1190 w 1199"/>
                <a:gd name="T111" fmla="*/ 0 h 5"/>
                <a:gd name="T112" fmla="*/ 1195 w 1199"/>
                <a:gd name="T11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99" h="5">
                  <a:moveTo>
                    <a:pt x="0" y="0"/>
                  </a:moveTo>
                  <a:lnTo>
                    <a:pt x="11" y="0"/>
                  </a:lnTo>
                  <a:lnTo>
                    <a:pt x="11" y="5"/>
                  </a:lnTo>
                  <a:lnTo>
                    <a:pt x="0" y="5"/>
                  </a:lnTo>
                  <a:lnTo>
                    <a:pt x="0" y="0"/>
                  </a:lnTo>
                  <a:close/>
                  <a:moveTo>
                    <a:pt x="16" y="0"/>
                  </a:moveTo>
                  <a:lnTo>
                    <a:pt x="26" y="0"/>
                  </a:lnTo>
                  <a:lnTo>
                    <a:pt x="26" y="5"/>
                  </a:lnTo>
                  <a:lnTo>
                    <a:pt x="16" y="5"/>
                  </a:lnTo>
                  <a:lnTo>
                    <a:pt x="16" y="0"/>
                  </a:lnTo>
                  <a:close/>
                  <a:moveTo>
                    <a:pt x="31" y="0"/>
                  </a:moveTo>
                  <a:lnTo>
                    <a:pt x="41" y="0"/>
                  </a:lnTo>
                  <a:lnTo>
                    <a:pt x="41" y="5"/>
                  </a:lnTo>
                  <a:lnTo>
                    <a:pt x="31" y="5"/>
                  </a:lnTo>
                  <a:lnTo>
                    <a:pt x="31" y="0"/>
                  </a:lnTo>
                  <a:close/>
                  <a:moveTo>
                    <a:pt x="46" y="0"/>
                  </a:moveTo>
                  <a:lnTo>
                    <a:pt x="56" y="0"/>
                  </a:lnTo>
                  <a:lnTo>
                    <a:pt x="56" y="5"/>
                  </a:lnTo>
                  <a:lnTo>
                    <a:pt x="46" y="5"/>
                  </a:lnTo>
                  <a:lnTo>
                    <a:pt x="46" y="0"/>
                  </a:lnTo>
                  <a:close/>
                  <a:moveTo>
                    <a:pt x="61" y="0"/>
                  </a:moveTo>
                  <a:lnTo>
                    <a:pt x="71" y="0"/>
                  </a:lnTo>
                  <a:lnTo>
                    <a:pt x="71" y="5"/>
                  </a:lnTo>
                  <a:lnTo>
                    <a:pt x="61" y="5"/>
                  </a:lnTo>
                  <a:lnTo>
                    <a:pt x="61" y="0"/>
                  </a:lnTo>
                  <a:close/>
                  <a:moveTo>
                    <a:pt x="76" y="0"/>
                  </a:moveTo>
                  <a:lnTo>
                    <a:pt x="86" y="0"/>
                  </a:lnTo>
                  <a:lnTo>
                    <a:pt x="86" y="5"/>
                  </a:lnTo>
                  <a:lnTo>
                    <a:pt x="76" y="5"/>
                  </a:lnTo>
                  <a:lnTo>
                    <a:pt x="76" y="0"/>
                  </a:lnTo>
                  <a:close/>
                  <a:moveTo>
                    <a:pt x="91" y="0"/>
                  </a:moveTo>
                  <a:lnTo>
                    <a:pt x="101" y="0"/>
                  </a:lnTo>
                  <a:lnTo>
                    <a:pt x="101" y="5"/>
                  </a:lnTo>
                  <a:lnTo>
                    <a:pt x="91" y="5"/>
                  </a:lnTo>
                  <a:lnTo>
                    <a:pt x="91" y="0"/>
                  </a:lnTo>
                  <a:close/>
                  <a:moveTo>
                    <a:pt x="107" y="0"/>
                  </a:moveTo>
                  <a:lnTo>
                    <a:pt x="117" y="0"/>
                  </a:lnTo>
                  <a:lnTo>
                    <a:pt x="117" y="5"/>
                  </a:lnTo>
                  <a:lnTo>
                    <a:pt x="107" y="5"/>
                  </a:lnTo>
                  <a:lnTo>
                    <a:pt x="107" y="0"/>
                  </a:lnTo>
                  <a:close/>
                  <a:moveTo>
                    <a:pt x="122" y="0"/>
                  </a:moveTo>
                  <a:lnTo>
                    <a:pt x="132" y="0"/>
                  </a:lnTo>
                  <a:lnTo>
                    <a:pt x="132" y="5"/>
                  </a:lnTo>
                  <a:lnTo>
                    <a:pt x="122" y="5"/>
                  </a:lnTo>
                  <a:lnTo>
                    <a:pt x="122" y="0"/>
                  </a:lnTo>
                  <a:close/>
                  <a:moveTo>
                    <a:pt x="137" y="0"/>
                  </a:moveTo>
                  <a:lnTo>
                    <a:pt x="147" y="0"/>
                  </a:lnTo>
                  <a:lnTo>
                    <a:pt x="147" y="5"/>
                  </a:lnTo>
                  <a:lnTo>
                    <a:pt x="137" y="5"/>
                  </a:lnTo>
                  <a:lnTo>
                    <a:pt x="137" y="0"/>
                  </a:lnTo>
                  <a:close/>
                  <a:moveTo>
                    <a:pt x="152" y="0"/>
                  </a:moveTo>
                  <a:lnTo>
                    <a:pt x="162" y="0"/>
                  </a:lnTo>
                  <a:lnTo>
                    <a:pt x="162" y="5"/>
                  </a:lnTo>
                  <a:lnTo>
                    <a:pt x="152" y="5"/>
                  </a:lnTo>
                  <a:lnTo>
                    <a:pt x="152" y="0"/>
                  </a:lnTo>
                  <a:close/>
                  <a:moveTo>
                    <a:pt x="167" y="0"/>
                  </a:moveTo>
                  <a:lnTo>
                    <a:pt x="177" y="0"/>
                  </a:lnTo>
                  <a:lnTo>
                    <a:pt x="177" y="5"/>
                  </a:lnTo>
                  <a:lnTo>
                    <a:pt x="167" y="5"/>
                  </a:lnTo>
                  <a:lnTo>
                    <a:pt x="167" y="0"/>
                  </a:lnTo>
                  <a:close/>
                  <a:moveTo>
                    <a:pt x="182" y="0"/>
                  </a:moveTo>
                  <a:lnTo>
                    <a:pt x="192" y="0"/>
                  </a:lnTo>
                  <a:lnTo>
                    <a:pt x="192" y="5"/>
                  </a:lnTo>
                  <a:lnTo>
                    <a:pt x="182" y="5"/>
                  </a:lnTo>
                  <a:lnTo>
                    <a:pt x="182" y="0"/>
                  </a:lnTo>
                  <a:close/>
                  <a:moveTo>
                    <a:pt x="197" y="0"/>
                  </a:moveTo>
                  <a:lnTo>
                    <a:pt x="207" y="0"/>
                  </a:lnTo>
                  <a:lnTo>
                    <a:pt x="207" y="5"/>
                  </a:lnTo>
                  <a:lnTo>
                    <a:pt x="197" y="5"/>
                  </a:lnTo>
                  <a:lnTo>
                    <a:pt x="197" y="0"/>
                  </a:lnTo>
                  <a:close/>
                  <a:moveTo>
                    <a:pt x="212" y="0"/>
                  </a:moveTo>
                  <a:lnTo>
                    <a:pt x="222" y="0"/>
                  </a:lnTo>
                  <a:lnTo>
                    <a:pt x="222" y="5"/>
                  </a:lnTo>
                  <a:lnTo>
                    <a:pt x="212" y="5"/>
                  </a:lnTo>
                  <a:lnTo>
                    <a:pt x="212" y="0"/>
                  </a:lnTo>
                  <a:close/>
                  <a:moveTo>
                    <a:pt x="227" y="0"/>
                  </a:moveTo>
                  <a:lnTo>
                    <a:pt x="237" y="0"/>
                  </a:lnTo>
                  <a:lnTo>
                    <a:pt x="237" y="5"/>
                  </a:lnTo>
                  <a:lnTo>
                    <a:pt x="227" y="5"/>
                  </a:lnTo>
                  <a:lnTo>
                    <a:pt x="227" y="0"/>
                  </a:lnTo>
                  <a:close/>
                  <a:moveTo>
                    <a:pt x="242" y="0"/>
                  </a:moveTo>
                  <a:lnTo>
                    <a:pt x="253" y="0"/>
                  </a:lnTo>
                  <a:lnTo>
                    <a:pt x="253" y="5"/>
                  </a:lnTo>
                  <a:lnTo>
                    <a:pt x="242" y="5"/>
                  </a:lnTo>
                  <a:lnTo>
                    <a:pt x="242" y="0"/>
                  </a:lnTo>
                  <a:close/>
                  <a:moveTo>
                    <a:pt x="258" y="0"/>
                  </a:moveTo>
                  <a:lnTo>
                    <a:pt x="268" y="0"/>
                  </a:lnTo>
                  <a:lnTo>
                    <a:pt x="268" y="5"/>
                  </a:lnTo>
                  <a:lnTo>
                    <a:pt x="258" y="5"/>
                  </a:lnTo>
                  <a:lnTo>
                    <a:pt x="258" y="0"/>
                  </a:lnTo>
                  <a:close/>
                  <a:moveTo>
                    <a:pt x="273" y="0"/>
                  </a:moveTo>
                  <a:lnTo>
                    <a:pt x="283" y="0"/>
                  </a:lnTo>
                  <a:lnTo>
                    <a:pt x="283" y="5"/>
                  </a:lnTo>
                  <a:lnTo>
                    <a:pt x="273" y="5"/>
                  </a:lnTo>
                  <a:lnTo>
                    <a:pt x="273" y="0"/>
                  </a:lnTo>
                  <a:close/>
                  <a:moveTo>
                    <a:pt x="288" y="0"/>
                  </a:moveTo>
                  <a:lnTo>
                    <a:pt x="298" y="0"/>
                  </a:lnTo>
                  <a:lnTo>
                    <a:pt x="298" y="5"/>
                  </a:lnTo>
                  <a:lnTo>
                    <a:pt x="288" y="5"/>
                  </a:lnTo>
                  <a:lnTo>
                    <a:pt x="288" y="0"/>
                  </a:lnTo>
                  <a:close/>
                  <a:moveTo>
                    <a:pt x="303" y="0"/>
                  </a:moveTo>
                  <a:lnTo>
                    <a:pt x="313" y="0"/>
                  </a:lnTo>
                  <a:lnTo>
                    <a:pt x="313" y="5"/>
                  </a:lnTo>
                  <a:lnTo>
                    <a:pt x="303" y="5"/>
                  </a:lnTo>
                  <a:lnTo>
                    <a:pt x="303" y="0"/>
                  </a:lnTo>
                  <a:close/>
                  <a:moveTo>
                    <a:pt x="318" y="0"/>
                  </a:moveTo>
                  <a:lnTo>
                    <a:pt x="328" y="0"/>
                  </a:lnTo>
                  <a:lnTo>
                    <a:pt x="328" y="5"/>
                  </a:lnTo>
                  <a:lnTo>
                    <a:pt x="318" y="5"/>
                  </a:lnTo>
                  <a:lnTo>
                    <a:pt x="318" y="0"/>
                  </a:lnTo>
                  <a:close/>
                  <a:moveTo>
                    <a:pt x="333" y="0"/>
                  </a:moveTo>
                  <a:lnTo>
                    <a:pt x="343" y="0"/>
                  </a:lnTo>
                  <a:lnTo>
                    <a:pt x="343" y="5"/>
                  </a:lnTo>
                  <a:lnTo>
                    <a:pt x="333" y="5"/>
                  </a:lnTo>
                  <a:lnTo>
                    <a:pt x="333" y="0"/>
                  </a:lnTo>
                  <a:close/>
                  <a:moveTo>
                    <a:pt x="348" y="0"/>
                  </a:moveTo>
                  <a:lnTo>
                    <a:pt x="359" y="0"/>
                  </a:lnTo>
                  <a:lnTo>
                    <a:pt x="359" y="5"/>
                  </a:lnTo>
                  <a:lnTo>
                    <a:pt x="348" y="5"/>
                  </a:lnTo>
                  <a:lnTo>
                    <a:pt x="348" y="0"/>
                  </a:lnTo>
                  <a:close/>
                  <a:moveTo>
                    <a:pt x="364" y="0"/>
                  </a:moveTo>
                  <a:lnTo>
                    <a:pt x="374" y="0"/>
                  </a:lnTo>
                  <a:lnTo>
                    <a:pt x="374" y="5"/>
                  </a:lnTo>
                  <a:lnTo>
                    <a:pt x="364" y="5"/>
                  </a:lnTo>
                  <a:lnTo>
                    <a:pt x="364" y="0"/>
                  </a:lnTo>
                  <a:close/>
                  <a:moveTo>
                    <a:pt x="379" y="0"/>
                  </a:moveTo>
                  <a:lnTo>
                    <a:pt x="389" y="0"/>
                  </a:lnTo>
                  <a:lnTo>
                    <a:pt x="389" y="5"/>
                  </a:lnTo>
                  <a:lnTo>
                    <a:pt x="379" y="5"/>
                  </a:lnTo>
                  <a:lnTo>
                    <a:pt x="379" y="0"/>
                  </a:lnTo>
                  <a:close/>
                  <a:moveTo>
                    <a:pt x="394" y="0"/>
                  </a:moveTo>
                  <a:lnTo>
                    <a:pt x="404" y="0"/>
                  </a:lnTo>
                  <a:lnTo>
                    <a:pt x="404" y="5"/>
                  </a:lnTo>
                  <a:lnTo>
                    <a:pt x="394" y="5"/>
                  </a:lnTo>
                  <a:lnTo>
                    <a:pt x="394" y="0"/>
                  </a:lnTo>
                  <a:close/>
                  <a:moveTo>
                    <a:pt x="409" y="0"/>
                  </a:moveTo>
                  <a:lnTo>
                    <a:pt x="419" y="0"/>
                  </a:lnTo>
                  <a:lnTo>
                    <a:pt x="419" y="5"/>
                  </a:lnTo>
                  <a:lnTo>
                    <a:pt x="409" y="5"/>
                  </a:lnTo>
                  <a:lnTo>
                    <a:pt x="409" y="0"/>
                  </a:lnTo>
                  <a:close/>
                  <a:moveTo>
                    <a:pt x="424" y="0"/>
                  </a:moveTo>
                  <a:lnTo>
                    <a:pt x="434" y="0"/>
                  </a:lnTo>
                  <a:lnTo>
                    <a:pt x="434" y="5"/>
                  </a:lnTo>
                  <a:lnTo>
                    <a:pt x="424" y="5"/>
                  </a:lnTo>
                  <a:lnTo>
                    <a:pt x="424" y="0"/>
                  </a:lnTo>
                  <a:close/>
                  <a:moveTo>
                    <a:pt x="439" y="0"/>
                  </a:moveTo>
                  <a:lnTo>
                    <a:pt x="449" y="0"/>
                  </a:lnTo>
                  <a:lnTo>
                    <a:pt x="449" y="5"/>
                  </a:lnTo>
                  <a:lnTo>
                    <a:pt x="439" y="5"/>
                  </a:lnTo>
                  <a:lnTo>
                    <a:pt x="439" y="0"/>
                  </a:lnTo>
                  <a:close/>
                  <a:moveTo>
                    <a:pt x="454" y="0"/>
                  </a:moveTo>
                  <a:lnTo>
                    <a:pt x="464" y="0"/>
                  </a:lnTo>
                  <a:lnTo>
                    <a:pt x="464" y="5"/>
                  </a:lnTo>
                  <a:lnTo>
                    <a:pt x="454" y="5"/>
                  </a:lnTo>
                  <a:lnTo>
                    <a:pt x="454" y="0"/>
                  </a:lnTo>
                  <a:close/>
                  <a:moveTo>
                    <a:pt x="469" y="0"/>
                  </a:moveTo>
                  <a:lnTo>
                    <a:pt x="479" y="0"/>
                  </a:lnTo>
                  <a:lnTo>
                    <a:pt x="479" y="5"/>
                  </a:lnTo>
                  <a:lnTo>
                    <a:pt x="469" y="5"/>
                  </a:lnTo>
                  <a:lnTo>
                    <a:pt x="469" y="0"/>
                  </a:lnTo>
                  <a:close/>
                  <a:moveTo>
                    <a:pt x="484" y="0"/>
                  </a:moveTo>
                  <a:lnTo>
                    <a:pt x="495" y="0"/>
                  </a:lnTo>
                  <a:lnTo>
                    <a:pt x="495" y="5"/>
                  </a:lnTo>
                  <a:lnTo>
                    <a:pt x="484" y="5"/>
                  </a:lnTo>
                  <a:lnTo>
                    <a:pt x="484" y="0"/>
                  </a:lnTo>
                  <a:close/>
                  <a:moveTo>
                    <a:pt x="500" y="0"/>
                  </a:moveTo>
                  <a:lnTo>
                    <a:pt x="510" y="0"/>
                  </a:lnTo>
                  <a:lnTo>
                    <a:pt x="510" y="5"/>
                  </a:lnTo>
                  <a:lnTo>
                    <a:pt x="500" y="5"/>
                  </a:lnTo>
                  <a:lnTo>
                    <a:pt x="500" y="0"/>
                  </a:lnTo>
                  <a:close/>
                  <a:moveTo>
                    <a:pt x="515" y="0"/>
                  </a:moveTo>
                  <a:lnTo>
                    <a:pt x="525" y="0"/>
                  </a:lnTo>
                  <a:lnTo>
                    <a:pt x="525" y="5"/>
                  </a:lnTo>
                  <a:lnTo>
                    <a:pt x="515" y="5"/>
                  </a:lnTo>
                  <a:lnTo>
                    <a:pt x="515" y="0"/>
                  </a:lnTo>
                  <a:close/>
                  <a:moveTo>
                    <a:pt x="530" y="0"/>
                  </a:moveTo>
                  <a:lnTo>
                    <a:pt x="540" y="0"/>
                  </a:lnTo>
                  <a:lnTo>
                    <a:pt x="540" y="5"/>
                  </a:lnTo>
                  <a:lnTo>
                    <a:pt x="530" y="5"/>
                  </a:lnTo>
                  <a:lnTo>
                    <a:pt x="530" y="0"/>
                  </a:lnTo>
                  <a:close/>
                  <a:moveTo>
                    <a:pt x="545" y="0"/>
                  </a:moveTo>
                  <a:lnTo>
                    <a:pt x="555" y="0"/>
                  </a:lnTo>
                  <a:lnTo>
                    <a:pt x="555" y="5"/>
                  </a:lnTo>
                  <a:lnTo>
                    <a:pt x="545" y="5"/>
                  </a:lnTo>
                  <a:lnTo>
                    <a:pt x="545" y="0"/>
                  </a:lnTo>
                  <a:close/>
                  <a:moveTo>
                    <a:pt x="560" y="0"/>
                  </a:moveTo>
                  <a:lnTo>
                    <a:pt x="570" y="0"/>
                  </a:lnTo>
                  <a:lnTo>
                    <a:pt x="570" y="5"/>
                  </a:lnTo>
                  <a:lnTo>
                    <a:pt x="560" y="5"/>
                  </a:lnTo>
                  <a:lnTo>
                    <a:pt x="560" y="0"/>
                  </a:lnTo>
                  <a:close/>
                  <a:moveTo>
                    <a:pt x="575" y="0"/>
                  </a:moveTo>
                  <a:lnTo>
                    <a:pt x="585" y="0"/>
                  </a:lnTo>
                  <a:lnTo>
                    <a:pt x="585" y="5"/>
                  </a:lnTo>
                  <a:lnTo>
                    <a:pt x="575" y="5"/>
                  </a:lnTo>
                  <a:lnTo>
                    <a:pt x="575" y="0"/>
                  </a:lnTo>
                  <a:close/>
                  <a:moveTo>
                    <a:pt x="590" y="0"/>
                  </a:moveTo>
                  <a:lnTo>
                    <a:pt x="600" y="0"/>
                  </a:lnTo>
                  <a:lnTo>
                    <a:pt x="600" y="5"/>
                  </a:lnTo>
                  <a:lnTo>
                    <a:pt x="590" y="5"/>
                  </a:lnTo>
                  <a:lnTo>
                    <a:pt x="590" y="0"/>
                  </a:lnTo>
                  <a:close/>
                  <a:moveTo>
                    <a:pt x="605" y="0"/>
                  </a:moveTo>
                  <a:lnTo>
                    <a:pt x="615" y="0"/>
                  </a:lnTo>
                  <a:lnTo>
                    <a:pt x="615" y="5"/>
                  </a:lnTo>
                  <a:lnTo>
                    <a:pt x="605" y="5"/>
                  </a:lnTo>
                  <a:lnTo>
                    <a:pt x="605" y="0"/>
                  </a:lnTo>
                  <a:close/>
                  <a:moveTo>
                    <a:pt x="620" y="0"/>
                  </a:moveTo>
                  <a:lnTo>
                    <a:pt x="630" y="0"/>
                  </a:lnTo>
                  <a:lnTo>
                    <a:pt x="630" y="5"/>
                  </a:lnTo>
                  <a:lnTo>
                    <a:pt x="620" y="5"/>
                  </a:lnTo>
                  <a:lnTo>
                    <a:pt x="620" y="0"/>
                  </a:lnTo>
                  <a:close/>
                  <a:moveTo>
                    <a:pt x="636" y="0"/>
                  </a:moveTo>
                  <a:lnTo>
                    <a:pt x="646" y="0"/>
                  </a:lnTo>
                  <a:lnTo>
                    <a:pt x="646" y="5"/>
                  </a:lnTo>
                  <a:lnTo>
                    <a:pt x="636" y="5"/>
                  </a:lnTo>
                  <a:lnTo>
                    <a:pt x="636" y="0"/>
                  </a:lnTo>
                  <a:close/>
                  <a:moveTo>
                    <a:pt x="651" y="0"/>
                  </a:moveTo>
                  <a:lnTo>
                    <a:pt x="661" y="0"/>
                  </a:lnTo>
                  <a:lnTo>
                    <a:pt x="661" y="5"/>
                  </a:lnTo>
                  <a:lnTo>
                    <a:pt x="651" y="5"/>
                  </a:lnTo>
                  <a:lnTo>
                    <a:pt x="651" y="0"/>
                  </a:lnTo>
                  <a:close/>
                  <a:moveTo>
                    <a:pt x="666" y="0"/>
                  </a:moveTo>
                  <a:lnTo>
                    <a:pt x="676" y="0"/>
                  </a:lnTo>
                  <a:lnTo>
                    <a:pt x="676" y="5"/>
                  </a:lnTo>
                  <a:lnTo>
                    <a:pt x="666" y="5"/>
                  </a:lnTo>
                  <a:lnTo>
                    <a:pt x="666" y="0"/>
                  </a:lnTo>
                  <a:close/>
                  <a:moveTo>
                    <a:pt x="681" y="0"/>
                  </a:moveTo>
                  <a:lnTo>
                    <a:pt x="691" y="0"/>
                  </a:lnTo>
                  <a:lnTo>
                    <a:pt x="691" y="5"/>
                  </a:lnTo>
                  <a:lnTo>
                    <a:pt x="681" y="5"/>
                  </a:lnTo>
                  <a:lnTo>
                    <a:pt x="681" y="0"/>
                  </a:lnTo>
                  <a:close/>
                  <a:moveTo>
                    <a:pt x="696" y="0"/>
                  </a:moveTo>
                  <a:lnTo>
                    <a:pt x="706" y="0"/>
                  </a:lnTo>
                  <a:lnTo>
                    <a:pt x="706" y="5"/>
                  </a:lnTo>
                  <a:lnTo>
                    <a:pt x="696" y="5"/>
                  </a:lnTo>
                  <a:lnTo>
                    <a:pt x="696" y="0"/>
                  </a:lnTo>
                  <a:close/>
                  <a:moveTo>
                    <a:pt x="711" y="0"/>
                  </a:moveTo>
                  <a:lnTo>
                    <a:pt x="721" y="0"/>
                  </a:lnTo>
                  <a:lnTo>
                    <a:pt x="721" y="5"/>
                  </a:lnTo>
                  <a:lnTo>
                    <a:pt x="711" y="5"/>
                  </a:lnTo>
                  <a:lnTo>
                    <a:pt x="711" y="0"/>
                  </a:lnTo>
                  <a:close/>
                  <a:moveTo>
                    <a:pt x="726" y="0"/>
                  </a:moveTo>
                  <a:lnTo>
                    <a:pt x="737" y="0"/>
                  </a:lnTo>
                  <a:lnTo>
                    <a:pt x="737" y="5"/>
                  </a:lnTo>
                  <a:lnTo>
                    <a:pt x="726" y="5"/>
                  </a:lnTo>
                  <a:lnTo>
                    <a:pt x="726" y="0"/>
                  </a:lnTo>
                  <a:close/>
                  <a:moveTo>
                    <a:pt x="742" y="0"/>
                  </a:moveTo>
                  <a:lnTo>
                    <a:pt x="752" y="0"/>
                  </a:lnTo>
                  <a:lnTo>
                    <a:pt x="752" y="5"/>
                  </a:lnTo>
                  <a:lnTo>
                    <a:pt x="742" y="5"/>
                  </a:lnTo>
                  <a:lnTo>
                    <a:pt x="742" y="0"/>
                  </a:lnTo>
                  <a:close/>
                  <a:moveTo>
                    <a:pt x="757" y="0"/>
                  </a:moveTo>
                  <a:lnTo>
                    <a:pt x="767" y="0"/>
                  </a:lnTo>
                  <a:lnTo>
                    <a:pt x="767" y="5"/>
                  </a:lnTo>
                  <a:lnTo>
                    <a:pt x="757" y="5"/>
                  </a:lnTo>
                  <a:lnTo>
                    <a:pt x="757" y="0"/>
                  </a:lnTo>
                  <a:close/>
                  <a:moveTo>
                    <a:pt x="772" y="0"/>
                  </a:moveTo>
                  <a:lnTo>
                    <a:pt x="782" y="0"/>
                  </a:lnTo>
                  <a:lnTo>
                    <a:pt x="782" y="5"/>
                  </a:lnTo>
                  <a:lnTo>
                    <a:pt x="772" y="5"/>
                  </a:lnTo>
                  <a:lnTo>
                    <a:pt x="772" y="0"/>
                  </a:lnTo>
                  <a:close/>
                  <a:moveTo>
                    <a:pt x="787" y="0"/>
                  </a:moveTo>
                  <a:lnTo>
                    <a:pt x="797" y="0"/>
                  </a:lnTo>
                  <a:lnTo>
                    <a:pt x="797" y="5"/>
                  </a:lnTo>
                  <a:lnTo>
                    <a:pt x="787" y="5"/>
                  </a:lnTo>
                  <a:lnTo>
                    <a:pt x="787" y="0"/>
                  </a:lnTo>
                  <a:close/>
                  <a:moveTo>
                    <a:pt x="802" y="0"/>
                  </a:moveTo>
                  <a:lnTo>
                    <a:pt x="812" y="0"/>
                  </a:lnTo>
                  <a:lnTo>
                    <a:pt x="812" y="5"/>
                  </a:lnTo>
                  <a:lnTo>
                    <a:pt x="802" y="5"/>
                  </a:lnTo>
                  <a:lnTo>
                    <a:pt x="802" y="0"/>
                  </a:lnTo>
                  <a:close/>
                  <a:moveTo>
                    <a:pt x="817" y="0"/>
                  </a:moveTo>
                  <a:lnTo>
                    <a:pt x="827" y="0"/>
                  </a:lnTo>
                  <a:lnTo>
                    <a:pt x="827" y="5"/>
                  </a:lnTo>
                  <a:lnTo>
                    <a:pt x="817" y="5"/>
                  </a:lnTo>
                  <a:lnTo>
                    <a:pt x="817" y="0"/>
                  </a:lnTo>
                  <a:close/>
                  <a:moveTo>
                    <a:pt x="832" y="0"/>
                  </a:moveTo>
                  <a:lnTo>
                    <a:pt x="842" y="0"/>
                  </a:lnTo>
                  <a:lnTo>
                    <a:pt x="842" y="5"/>
                  </a:lnTo>
                  <a:lnTo>
                    <a:pt x="832" y="5"/>
                  </a:lnTo>
                  <a:lnTo>
                    <a:pt x="832" y="0"/>
                  </a:lnTo>
                  <a:close/>
                  <a:moveTo>
                    <a:pt x="847" y="0"/>
                  </a:moveTo>
                  <a:lnTo>
                    <a:pt x="857" y="0"/>
                  </a:lnTo>
                  <a:lnTo>
                    <a:pt x="857" y="5"/>
                  </a:lnTo>
                  <a:lnTo>
                    <a:pt x="847" y="5"/>
                  </a:lnTo>
                  <a:lnTo>
                    <a:pt x="847" y="0"/>
                  </a:lnTo>
                  <a:close/>
                  <a:moveTo>
                    <a:pt x="862" y="0"/>
                  </a:moveTo>
                  <a:lnTo>
                    <a:pt x="873" y="0"/>
                  </a:lnTo>
                  <a:lnTo>
                    <a:pt x="873" y="5"/>
                  </a:lnTo>
                  <a:lnTo>
                    <a:pt x="862" y="5"/>
                  </a:lnTo>
                  <a:lnTo>
                    <a:pt x="862" y="0"/>
                  </a:lnTo>
                  <a:close/>
                  <a:moveTo>
                    <a:pt x="878" y="0"/>
                  </a:moveTo>
                  <a:lnTo>
                    <a:pt x="888" y="0"/>
                  </a:lnTo>
                  <a:lnTo>
                    <a:pt x="888" y="5"/>
                  </a:lnTo>
                  <a:lnTo>
                    <a:pt x="878" y="5"/>
                  </a:lnTo>
                  <a:lnTo>
                    <a:pt x="878" y="0"/>
                  </a:lnTo>
                  <a:close/>
                  <a:moveTo>
                    <a:pt x="893" y="0"/>
                  </a:moveTo>
                  <a:lnTo>
                    <a:pt x="903" y="0"/>
                  </a:lnTo>
                  <a:lnTo>
                    <a:pt x="903" y="5"/>
                  </a:lnTo>
                  <a:lnTo>
                    <a:pt x="893" y="5"/>
                  </a:lnTo>
                  <a:lnTo>
                    <a:pt x="893" y="0"/>
                  </a:lnTo>
                  <a:close/>
                  <a:moveTo>
                    <a:pt x="908" y="0"/>
                  </a:moveTo>
                  <a:lnTo>
                    <a:pt x="918" y="0"/>
                  </a:lnTo>
                  <a:lnTo>
                    <a:pt x="918" y="5"/>
                  </a:lnTo>
                  <a:lnTo>
                    <a:pt x="908" y="5"/>
                  </a:lnTo>
                  <a:lnTo>
                    <a:pt x="908" y="0"/>
                  </a:lnTo>
                  <a:close/>
                  <a:moveTo>
                    <a:pt x="923" y="0"/>
                  </a:moveTo>
                  <a:lnTo>
                    <a:pt x="933" y="0"/>
                  </a:lnTo>
                  <a:lnTo>
                    <a:pt x="933" y="5"/>
                  </a:lnTo>
                  <a:lnTo>
                    <a:pt x="923" y="5"/>
                  </a:lnTo>
                  <a:lnTo>
                    <a:pt x="923" y="0"/>
                  </a:lnTo>
                  <a:close/>
                  <a:moveTo>
                    <a:pt x="938" y="0"/>
                  </a:moveTo>
                  <a:lnTo>
                    <a:pt x="948" y="0"/>
                  </a:lnTo>
                  <a:lnTo>
                    <a:pt x="948" y="5"/>
                  </a:lnTo>
                  <a:lnTo>
                    <a:pt x="938" y="5"/>
                  </a:lnTo>
                  <a:lnTo>
                    <a:pt x="938" y="0"/>
                  </a:lnTo>
                  <a:close/>
                  <a:moveTo>
                    <a:pt x="953" y="0"/>
                  </a:moveTo>
                  <a:lnTo>
                    <a:pt x="963" y="0"/>
                  </a:lnTo>
                  <a:lnTo>
                    <a:pt x="963" y="5"/>
                  </a:lnTo>
                  <a:lnTo>
                    <a:pt x="953" y="5"/>
                  </a:lnTo>
                  <a:lnTo>
                    <a:pt x="953" y="0"/>
                  </a:lnTo>
                  <a:close/>
                  <a:moveTo>
                    <a:pt x="968" y="0"/>
                  </a:moveTo>
                  <a:lnTo>
                    <a:pt x="978" y="0"/>
                  </a:lnTo>
                  <a:lnTo>
                    <a:pt x="978" y="5"/>
                  </a:lnTo>
                  <a:lnTo>
                    <a:pt x="968" y="5"/>
                  </a:lnTo>
                  <a:lnTo>
                    <a:pt x="968" y="0"/>
                  </a:lnTo>
                  <a:close/>
                  <a:moveTo>
                    <a:pt x="984" y="0"/>
                  </a:moveTo>
                  <a:lnTo>
                    <a:pt x="994" y="0"/>
                  </a:lnTo>
                  <a:lnTo>
                    <a:pt x="994" y="5"/>
                  </a:lnTo>
                  <a:lnTo>
                    <a:pt x="984" y="5"/>
                  </a:lnTo>
                  <a:lnTo>
                    <a:pt x="984" y="0"/>
                  </a:lnTo>
                  <a:close/>
                  <a:moveTo>
                    <a:pt x="999" y="0"/>
                  </a:moveTo>
                  <a:lnTo>
                    <a:pt x="1009" y="0"/>
                  </a:lnTo>
                  <a:lnTo>
                    <a:pt x="1009" y="5"/>
                  </a:lnTo>
                  <a:lnTo>
                    <a:pt x="999" y="5"/>
                  </a:lnTo>
                  <a:lnTo>
                    <a:pt x="999" y="0"/>
                  </a:lnTo>
                  <a:close/>
                  <a:moveTo>
                    <a:pt x="1014" y="0"/>
                  </a:moveTo>
                  <a:lnTo>
                    <a:pt x="1024" y="0"/>
                  </a:lnTo>
                  <a:lnTo>
                    <a:pt x="1024" y="5"/>
                  </a:lnTo>
                  <a:lnTo>
                    <a:pt x="1014" y="5"/>
                  </a:lnTo>
                  <a:lnTo>
                    <a:pt x="1014" y="0"/>
                  </a:lnTo>
                  <a:close/>
                  <a:moveTo>
                    <a:pt x="1029" y="0"/>
                  </a:moveTo>
                  <a:lnTo>
                    <a:pt x="1039" y="0"/>
                  </a:lnTo>
                  <a:lnTo>
                    <a:pt x="1039" y="5"/>
                  </a:lnTo>
                  <a:lnTo>
                    <a:pt x="1029" y="5"/>
                  </a:lnTo>
                  <a:lnTo>
                    <a:pt x="1029" y="0"/>
                  </a:lnTo>
                  <a:close/>
                  <a:moveTo>
                    <a:pt x="1044" y="0"/>
                  </a:moveTo>
                  <a:lnTo>
                    <a:pt x="1054" y="0"/>
                  </a:lnTo>
                  <a:lnTo>
                    <a:pt x="1054" y="5"/>
                  </a:lnTo>
                  <a:lnTo>
                    <a:pt x="1044" y="5"/>
                  </a:lnTo>
                  <a:lnTo>
                    <a:pt x="1044" y="0"/>
                  </a:lnTo>
                  <a:close/>
                  <a:moveTo>
                    <a:pt x="1059" y="0"/>
                  </a:moveTo>
                  <a:lnTo>
                    <a:pt x="1069" y="0"/>
                  </a:lnTo>
                  <a:lnTo>
                    <a:pt x="1069" y="5"/>
                  </a:lnTo>
                  <a:lnTo>
                    <a:pt x="1059" y="5"/>
                  </a:lnTo>
                  <a:lnTo>
                    <a:pt x="1059" y="0"/>
                  </a:lnTo>
                  <a:close/>
                  <a:moveTo>
                    <a:pt x="1074" y="0"/>
                  </a:moveTo>
                  <a:lnTo>
                    <a:pt x="1084" y="0"/>
                  </a:lnTo>
                  <a:lnTo>
                    <a:pt x="1084" y="5"/>
                  </a:lnTo>
                  <a:lnTo>
                    <a:pt x="1074" y="5"/>
                  </a:lnTo>
                  <a:lnTo>
                    <a:pt x="1074" y="0"/>
                  </a:lnTo>
                  <a:close/>
                  <a:moveTo>
                    <a:pt x="1089" y="0"/>
                  </a:moveTo>
                  <a:lnTo>
                    <a:pt x="1099" y="0"/>
                  </a:lnTo>
                  <a:lnTo>
                    <a:pt x="1099" y="5"/>
                  </a:lnTo>
                  <a:lnTo>
                    <a:pt x="1089" y="5"/>
                  </a:lnTo>
                  <a:lnTo>
                    <a:pt x="1089" y="0"/>
                  </a:lnTo>
                  <a:close/>
                  <a:moveTo>
                    <a:pt x="1104" y="0"/>
                  </a:moveTo>
                  <a:lnTo>
                    <a:pt x="1115" y="0"/>
                  </a:lnTo>
                  <a:lnTo>
                    <a:pt x="1115" y="5"/>
                  </a:lnTo>
                  <a:lnTo>
                    <a:pt x="1104" y="5"/>
                  </a:lnTo>
                  <a:lnTo>
                    <a:pt x="1104" y="0"/>
                  </a:lnTo>
                  <a:close/>
                  <a:moveTo>
                    <a:pt x="1120" y="0"/>
                  </a:moveTo>
                  <a:lnTo>
                    <a:pt x="1130" y="0"/>
                  </a:lnTo>
                  <a:lnTo>
                    <a:pt x="1130" y="5"/>
                  </a:lnTo>
                  <a:lnTo>
                    <a:pt x="1120" y="5"/>
                  </a:lnTo>
                  <a:lnTo>
                    <a:pt x="1120" y="0"/>
                  </a:lnTo>
                  <a:close/>
                  <a:moveTo>
                    <a:pt x="1135" y="0"/>
                  </a:moveTo>
                  <a:lnTo>
                    <a:pt x="1145" y="0"/>
                  </a:lnTo>
                  <a:lnTo>
                    <a:pt x="1145" y="5"/>
                  </a:lnTo>
                  <a:lnTo>
                    <a:pt x="1135" y="5"/>
                  </a:lnTo>
                  <a:lnTo>
                    <a:pt x="1135" y="0"/>
                  </a:lnTo>
                  <a:close/>
                  <a:moveTo>
                    <a:pt x="1150" y="0"/>
                  </a:moveTo>
                  <a:lnTo>
                    <a:pt x="1160" y="0"/>
                  </a:lnTo>
                  <a:lnTo>
                    <a:pt x="1160" y="5"/>
                  </a:lnTo>
                  <a:lnTo>
                    <a:pt x="1150" y="5"/>
                  </a:lnTo>
                  <a:lnTo>
                    <a:pt x="1150" y="0"/>
                  </a:lnTo>
                  <a:close/>
                  <a:moveTo>
                    <a:pt x="1165" y="0"/>
                  </a:moveTo>
                  <a:lnTo>
                    <a:pt x="1175" y="0"/>
                  </a:lnTo>
                  <a:lnTo>
                    <a:pt x="1175" y="5"/>
                  </a:lnTo>
                  <a:lnTo>
                    <a:pt x="1165" y="5"/>
                  </a:lnTo>
                  <a:lnTo>
                    <a:pt x="1165" y="0"/>
                  </a:lnTo>
                  <a:close/>
                  <a:moveTo>
                    <a:pt x="1180" y="0"/>
                  </a:moveTo>
                  <a:lnTo>
                    <a:pt x="1190" y="0"/>
                  </a:lnTo>
                  <a:lnTo>
                    <a:pt x="1190" y="5"/>
                  </a:lnTo>
                  <a:lnTo>
                    <a:pt x="1180" y="5"/>
                  </a:lnTo>
                  <a:lnTo>
                    <a:pt x="1180" y="0"/>
                  </a:lnTo>
                  <a:close/>
                  <a:moveTo>
                    <a:pt x="1195" y="0"/>
                  </a:moveTo>
                  <a:lnTo>
                    <a:pt x="1199" y="0"/>
                  </a:lnTo>
                  <a:lnTo>
                    <a:pt x="1199" y="5"/>
                  </a:lnTo>
                  <a:lnTo>
                    <a:pt x="1195" y="5"/>
                  </a:lnTo>
                  <a:lnTo>
                    <a:pt x="1195" y="0"/>
                  </a:lnTo>
                  <a:close/>
                </a:path>
              </a:pathLst>
            </a:custGeom>
            <a:solidFill>
              <a:srgbClr val="000000"/>
            </a:solidFill>
            <a:ln w="0" cap="flat">
              <a:solidFill>
                <a:srgbClr val="000000"/>
              </a:solidFill>
              <a:prstDash val="solid"/>
              <a:round/>
            </a:ln>
          </p:spPr>
          <p:txBody>
            <a:bodyPr vert="horz" wrap="square" lIns="91440" tIns="45720" rIns="91440" bIns="45720" numCol="1" anchor="t" anchorCtr="0" compatLnSpc="1"/>
            <a:lstStyle/>
            <a:p>
              <a:endParaRPr lang="zh-CN" altLang="en-US"/>
            </a:p>
          </p:txBody>
        </p:sp>
        <p:sp>
          <p:nvSpPr>
            <p:cNvPr id="46" name="Rectangle 36"/>
            <p:cNvSpPr>
              <a:spLocks noChangeArrowheads="1"/>
            </p:cNvSpPr>
            <p:nvPr/>
          </p:nvSpPr>
          <p:spPr bwMode="auto">
            <a:xfrm>
              <a:off x="2960" y="3695"/>
              <a:ext cx="73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000000"/>
                  </a:solidFill>
                  <a:effectLst/>
                  <a:latin typeface="Calibri" panose="020F0502020204030204" charset="0"/>
                </a:rPr>
                <a:t>borderWidth</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7" name="Rectangle 37"/>
            <p:cNvSpPr>
              <a:spLocks noChangeArrowheads="1"/>
            </p:cNvSpPr>
            <p:nvPr/>
          </p:nvSpPr>
          <p:spPr bwMode="auto">
            <a:xfrm>
              <a:off x="1205" y="3371"/>
              <a:ext cx="1237" cy="4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 name="Rectangle 38"/>
            <p:cNvSpPr>
              <a:spLocks noChangeArrowheads="1"/>
            </p:cNvSpPr>
            <p:nvPr/>
          </p:nvSpPr>
          <p:spPr bwMode="auto">
            <a:xfrm>
              <a:off x="1205" y="3371"/>
              <a:ext cx="1237" cy="493"/>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9" name="Rectangle 39"/>
            <p:cNvSpPr>
              <a:spLocks noChangeArrowheads="1"/>
            </p:cNvSpPr>
            <p:nvPr/>
          </p:nvSpPr>
          <p:spPr bwMode="auto">
            <a:xfrm>
              <a:off x="1205" y="3111"/>
              <a:ext cx="1237"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40"/>
            <p:cNvSpPr>
              <a:spLocks noChangeArrowheads="1"/>
            </p:cNvSpPr>
            <p:nvPr/>
          </p:nvSpPr>
          <p:spPr bwMode="auto">
            <a:xfrm>
              <a:off x="1205" y="3111"/>
              <a:ext cx="1237" cy="260"/>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Rectangle 41"/>
            <p:cNvSpPr>
              <a:spLocks noChangeArrowheads="1"/>
            </p:cNvSpPr>
            <p:nvPr/>
          </p:nvSpPr>
          <p:spPr bwMode="auto">
            <a:xfrm>
              <a:off x="1436" y="3164"/>
              <a:ext cx="8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rgbClr val="000000"/>
                  </a:solidFill>
                  <a:effectLst/>
                  <a:latin typeface="Calibri" panose="020F0502020204030204" charset="0"/>
                </a:rPr>
                <a:t>ScrollDecorator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2" name="Rectangle 42"/>
            <p:cNvSpPr>
              <a:spLocks noChangeArrowheads="1"/>
            </p:cNvSpPr>
            <p:nvPr/>
          </p:nvSpPr>
          <p:spPr bwMode="auto">
            <a:xfrm>
              <a:off x="1688" y="3385"/>
              <a:ext cx="3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000000"/>
                  </a:solidFill>
                  <a:effectLst/>
                  <a:latin typeface="Calibri" panose="020F0502020204030204" charset="0"/>
                </a:rPr>
                <a:t>Draw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Rectangle 43"/>
            <p:cNvSpPr>
              <a:spLocks noChangeArrowheads="1"/>
            </p:cNvSpPr>
            <p:nvPr/>
          </p:nvSpPr>
          <p:spPr bwMode="auto">
            <a:xfrm>
              <a:off x="1948" y="3385"/>
              <a:ext cx="1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4" name="Rectangle 44"/>
            <p:cNvSpPr>
              <a:spLocks noChangeArrowheads="1"/>
            </p:cNvSpPr>
            <p:nvPr/>
          </p:nvSpPr>
          <p:spPr bwMode="auto">
            <a:xfrm>
              <a:off x="1623" y="3531"/>
              <a:ext cx="47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000000"/>
                  </a:solidFill>
                  <a:effectLst/>
                  <a:latin typeface="Calibri" panose="020F0502020204030204" charset="0"/>
                </a:rPr>
                <a:t>ScrollTo</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5" name="Rectangle 45"/>
            <p:cNvSpPr>
              <a:spLocks noChangeArrowheads="1"/>
            </p:cNvSpPr>
            <p:nvPr/>
          </p:nvSpPr>
          <p:spPr bwMode="auto">
            <a:xfrm>
              <a:off x="2013" y="3531"/>
              <a:ext cx="14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6" name="Freeform 46"/>
            <p:cNvSpPr>
              <a:spLocks noEditPoints="1"/>
            </p:cNvSpPr>
            <p:nvPr/>
          </p:nvSpPr>
          <p:spPr bwMode="auto">
            <a:xfrm>
              <a:off x="1224" y="3688"/>
              <a:ext cx="1199" cy="5"/>
            </a:xfrm>
            <a:custGeom>
              <a:avLst/>
              <a:gdLst>
                <a:gd name="T0" fmla="*/ 25 w 1199"/>
                <a:gd name="T1" fmla="*/ 0 h 5"/>
                <a:gd name="T2" fmla="*/ 30 w 1199"/>
                <a:gd name="T3" fmla="*/ 5 h 5"/>
                <a:gd name="T4" fmla="*/ 61 w 1199"/>
                <a:gd name="T5" fmla="*/ 0 h 5"/>
                <a:gd name="T6" fmla="*/ 86 w 1199"/>
                <a:gd name="T7" fmla="*/ 5 h 5"/>
                <a:gd name="T8" fmla="*/ 91 w 1199"/>
                <a:gd name="T9" fmla="*/ 0 h 5"/>
                <a:gd name="T10" fmla="*/ 131 w 1199"/>
                <a:gd name="T11" fmla="*/ 0 h 5"/>
                <a:gd name="T12" fmla="*/ 136 w 1199"/>
                <a:gd name="T13" fmla="*/ 5 h 5"/>
                <a:gd name="T14" fmla="*/ 167 w 1199"/>
                <a:gd name="T15" fmla="*/ 0 h 5"/>
                <a:gd name="T16" fmla="*/ 192 w 1199"/>
                <a:gd name="T17" fmla="*/ 5 h 5"/>
                <a:gd name="T18" fmla="*/ 197 w 1199"/>
                <a:gd name="T19" fmla="*/ 0 h 5"/>
                <a:gd name="T20" fmla="*/ 237 w 1199"/>
                <a:gd name="T21" fmla="*/ 0 h 5"/>
                <a:gd name="T22" fmla="*/ 242 w 1199"/>
                <a:gd name="T23" fmla="*/ 5 h 5"/>
                <a:gd name="T24" fmla="*/ 272 w 1199"/>
                <a:gd name="T25" fmla="*/ 0 h 5"/>
                <a:gd name="T26" fmla="*/ 297 w 1199"/>
                <a:gd name="T27" fmla="*/ 5 h 5"/>
                <a:gd name="T28" fmla="*/ 303 w 1199"/>
                <a:gd name="T29" fmla="*/ 0 h 5"/>
                <a:gd name="T30" fmla="*/ 343 w 1199"/>
                <a:gd name="T31" fmla="*/ 0 h 5"/>
                <a:gd name="T32" fmla="*/ 348 w 1199"/>
                <a:gd name="T33" fmla="*/ 5 h 5"/>
                <a:gd name="T34" fmla="*/ 378 w 1199"/>
                <a:gd name="T35" fmla="*/ 0 h 5"/>
                <a:gd name="T36" fmla="*/ 404 w 1199"/>
                <a:gd name="T37" fmla="*/ 5 h 5"/>
                <a:gd name="T38" fmla="*/ 409 w 1199"/>
                <a:gd name="T39" fmla="*/ 0 h 5"/>
                <a:gd name="T40" fmla="*/ 449 w 1199"/>
                <a:gd name="T41" fmla="*/ 0 h 5"/>
                <a:gd name="T42" fmla="*/ 454 w 1199"/>
                <a:gd name="T43" fmla="*/ 5 h 5"/>
                <a:gd name="T44" fmla="*/ 484 w 1199"/>
                <a:gd name="T45" fmla="*/ 0 h 5"/>
                <a:gd name="T46" fmla="*/ 509 w 1199"/>
                <a:gd name="T47" fmla="*/ 5 h 5"/>
                <a:gd name="T48" fmla="*/ 514 w 1199"/>
                <a:gd name="T49" fmla="*/ 0 h 5"/>
                <a:gd name="T50" fmla="*/ 555 w 1199"/>
                <a:gd name="T51" fmla="*/ 0 h 5"/>
                <a:gd name="T52" fmla="*/ 560 w 1199"/>
                <a:gd name="T53" fmla="*/ 5 h 5"/>
                <a:gd name="T54" fmla="*/ 590 w 1199"/>
                <a:gd name="T55" fmla="*/ 0 h 5"/>
                <a:gd name="T56" fmla="*/ 615 w 1199"/>
                <a:gd name="T57" fmla="*/ 5 h 5"/>
                <a:gd name="T58" fmla="*/ 620 w 1199"/>
                <a:gd name="T59" fmla="*/ 0 h 5"/>
                <a:gd name="T60" fmla="*/ 660 w 1199"/>
                <a:gd name="T61" fmla="*/ 0 h 5"/>
                <a:gd name="T62" fmla="*/ 666 w 1199"/>
                <a:gd name="T63" fmla="*/ 5 h 5"/>
                <a:gd name="T64" fmla="*/ 696 w 1199"/>
                <a:gd name="T65" fmla="*/ 0 h 5"/>
                <a:gd name="T66" fmla="*/ 721 w 1199"/>
                <a:gd name="T67" fmla="*/ 5 h 5"/>
                <a:gd name="T68" fmla="*/ 726 w 1199"/>
                <a:gd name="T69" fmla="*/ 0 h 5"/>
                <a:gd name="T70" fmla="*/ 766 w 1199"/>
                <a:gd name="T71" fmla="*/ 0 h 5"/>
                <a:gd name="T72" fmla="*/ 771 w 1199"/>
                <a:gd name="T73" fmla="*/ 5 h 5"/>
                <a:gd name="T74" fmla="*/ 802 w 1199"/>
                <a:gd name="T75" fmla="*/ 0 h 5"/>
                <a:gd name="T76" fmla="*/ 827 w 1199"/>
                <a:gd name="T77" fmla="*/ 5 h 5"/>
                <a:gd name="T78" fmla="*/ 832 w 1199"/>
                <a:gd name="T79" fmla="*/ 0 h 5"/>
                <a:gd name="T80" fmla="*/ 872 w 1199"/>
                <a:gd name="T81" fmla="*/ 0 h 5"/>
                <a:gd name="T82" fmla="*/ 877 w 1199"/>
                <a:gd name="T83" fmla="*/ 5 h 5"/>
                <a:gd name="T84" fmla="*/ 907 w 1199"/>
                <a:gd name="T85" fmla="*/ 0 h 5"/>
                <a:gd name="T86" fmla="*/ 933 w 1199"/>
                <a:gd name="T87" fmla="*/ 5 h 5"/>
                <a:gd name="T88" fmla="*/ 938 w 1199"/>
                <a:gd name="T89" fmla="*/ 0 h 5"/>
                <a:gd name="T90" fmla="*/ 978 w 1199"/>
                <a:gd name="T91" fmla="*/ 0 h 5"/>
                <a:gd name="T92" fmla="*/ 983 w 1199"/>
                <a:gd name="T93" fmla="*/ 5 h 5"/>
                <a:gd name="T94" fmla="*/ 1013 w 1199"/>
                <a:gd name="T95" fmla="*/ 0 h 5"/>
                <a:gd name="T96" fmla="*/ 1039 w 1199"/>
                <a:gd name="T97" fmla="*/ 5 h 5"/>
                <a:gd name="T98" fmla="*/ 1044 w 1199"/>
                <a:gd name="T99" fmla="*/ 0 h 5"/>
                <a:gd name="T100" fmla="*/ 1084 w 1199"/>
                <a:gd name="T101" fmla="*/ 0 h 5"/>
                <a:gd name="T102" fmla="*/ 1089 w 1199"/>
                <a:gd name="T103" fmla="*/ 5 h 5"/>
                <a:gd name="T104" fmla="*/ 1119 w 1199"/>
                <a:gd name="T105" fmla="*/ 0 h 5"/>
                <a:gd name="T106" fmla="*/ 1144 w 1199"/>
                <a:gd name="T107" fmla="*/ 5 h 5"/>
                <a:gd name="T108" fmla="*/ 1149 w 1199"/>
                <a:gd name="T109" fmla="*/ 0 h 5"/>
                <a:gd name="T110" fmla="*/ 1190 w 1199"/>
                <a:gd name="T111" fmla="*/ 0 h 5"/>
                <a:gd name="T112" fmla="*/ 1195 w 1199"/>
                <a:gd name="T11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99" h="5">
                  <a:moveTo>
                    <a:pt x="0" y="0"/>
                  </a:moveTo>
                  <a:lnTo>
                    <a:pt x="10" y="0"/>
                  </a:lnTo>
                  <a:lnTo>
                    <a:pt x="10" y="5"/>
                  </a:lnTo>
                  <a:lnTo>
                    <a:pt x="0" y="5"/>
                  </a:lnTo>
                  <a:lnTo>
                    <a:pt x="0" y="0"/>
                  </a:lnTo>
                  <a:close/>
                  <a:moveTo>
                    <a:pt x="15" y="0"/>
                  </a:moveTo>
                  <a:lnTo>
                    <a:pt x="25" y="0"/>
                  </a:lnTo>
                  <a:lnTo>
                    <a:pt x="25" y="5"/>
                  </a:lnTo>
                  <a:lnTo>
                    <a:pt x="15" y="5"/>
                  </a:lnTo>
                  <a:lnTo>
                    <a:pt x="15" y="0"/>
                  </a:lnTo>
                  <a:close/>
                  <a:moveTo>
                    <a:pt x="30" y="0"/>
                  </a:moveTo>
                  <a:lnTo>
                    <a:pt x="41" y="0"/>
                  </a:lnTo>
                  <a:lnTo>
                    <a:pt x="41" y="5"/>
                  </a:lnTo>
                  <a:lnTo>
                    <a:pt x="30" y="5"/>
                  </a:lnTo>
                  <a:lnTo>
                    <a:pt x="30" y="0"/>
                  </a:lnTo>
                  <a:close/>
                  <a:moveTo>
                    <a:pt x="46" y="0"/>
                  </a:moveTo>
                  <a:lnTo>
                    <a:pt x="56" y="0"/>
                  </a:lnTo>
                  <a:lnTo>
                    <a:pt x="56" y="5"/>
                  </a:lnTo>
                  <a:lnTo>
                    <a:pt x="46" y="5"/>
                  </a:lnTo>
                  <a:lnTo>
                    <a:pt x="46" y="0"/>
                  </a:lnTo>
                  <a:close/>
                  <a:moveTo>
                    <a:pt x="61" y="0"/>
                  </a:moveTo>
                  <a:lnTo>
                    <a:pt x="71" y="0"/>
                  </a:lnTo>
                  <a:lnTo>
                    <a:pt x="71" y="5"/>
                  </a:lnTo>
                  <a:lnTo>
                    <a:pt x="61" y="5"/>
                  </a:lnTo>
                  <a:lnTo>
                    <a:pt x="61" y="0"/>
                  </a:lnTo>
                  <a:close/>
                  <a:moveTo>
                    <a:pt x="76" y="0"/>
                  </a:moveTo>
                  <a:lnTo>
                    <a:pt x="86" y="0"/>
                  </a:lnTo>
                  <a:lnTo>
                    <a:pt x="86" y="5"/>
                  </a:lnTo>
                  <a:lnTo>
                    <a:pt x="76" y="5"/>
                  </a:lnTo>
                  <a:lnTo>
                    <a:pt x="76" y="0"/>
                  </a:lnTo>
                  <a:close/>
                  <a:moveTo>
                    <a:pt x="91" y="0"/>
                  </a:moveTo>
                  <a:lnTo>
                    <a:pt x="101" y="0"/>
                  </a:lnTo>
                  <a:lnTo>
                    <a:pt x="101" y="5"/>
                  </a:lnTo>
                  <a:lnTo>
                    <a:pt x="91" y="5"/>
                  </a:lnTo>
                  <a:lnTo>
                    <a:pt x="91" y="0"/>
                  </a:lnTo>
                  <a:close/>
                  <a:moveTo>
                    <a:pt x="106" y="0"/>
                  </a:moveTo>
                  <a:lnTo>
                    <a:pt x="116" y="0"/>
                  </a:lnTo>
                  <a:lnTo>
                    <a:pt x="116" y="5"/>
                  </a:lnTo>
                  <a:lnTo>
                    <a:pt x="106" y="5"/>
                  </a:lnTo>
                  <a:lnTo>
                    <a:pt x="106" y="0"/>
                  </a:lnTo>
                  <a:close/>
                  <a:moveTo>
                    <a:pt x="121" y="0"/>
                  </a:moveTo>
                  <a:lnTo>
                    <a:pt x="131" y="0"/>
                  </a:lnTo>
                  <a:lnTo>
                    <a:pt x="131" y="5"/>
                  </a:lnTo>
                  <a:lnTo>
                    <a:pt x="121" y="5"/>
                  </a:lnTo>
                  <a:lnTo>
                    <a:pt x="121" y="0"/>
                  </a:lnTo>
                  <a:close/>
                  <a:moveTo>
                    <a:pt x="136" y="0"/>
                  </a:moveTo>
                  <a:lnTo>
                    <a:pt x="146" y="0"/>
                  </a:lnTo>
                  <a:lnTo>
                    <a:pt x="146" y="5"/>
                  </a:lnTo>
                  <a:lnTo>
                    <a:pt x="136" y="5"/>
                  </a:lnTo>
                  <a:lnTo>
                    <a:pt x="136" y="0"/>
                  </a:lnTo>
                  <a:close/>
                  <a:moveTo>
                    <a:pt x="151" y="0"/>
                  </a:moveTo>
                  <a:lnTo>
                    <a:pt x="162" y="0"/>
                  </a:lnTo>
                  <a:lnTo>
                    <a:pt x="162" y="5"/>
                  </a:lnTo>
                  <a:lnTo>
                    <a:pt x="151" y="5"/>
                  </a:lnTo>
                  <a:lnTo>
                    <a:pt x="151" y="0"/>
                  </a:lnTo>
                  <a:close/>
                  <a:moveTo>
                    <a:pt x="167" y="0"/>
                  </a:moveTo>
                  <a:lnTo>
                    <a:pt x="177" y="0"/>
                  </a:lnTo>
                  <a:lnTo>
                    <a:pt x="177" y="5"/>
                  </a:lnTo>
                  <a:lnTo>
                    <a:pt x="167" y="5"/>
                  </a:lnTo>
                  <a:lnTo>
                    <a:pt x="167" y="0"/>
                  </a:lnTo>
                  <a:close/>
                  <a:moveTo>
                    <a:pt x="182" y="0"/>
                  </a:moveTo>
                  <a:lnTo>
                    <a:pt x="192" y="0"/>
                  </a:lnTo>
                  <a:lnTo>
                    <a:pt x="192" y="5"/>
                  </a:lnTo>
                  <a:lnTo>
                    <a:pt x="182" y="5"/>
                  </a:lnTo>
                  <a:lnTo>
                    <a:pt x="182" y="0"/>
                  </a:lnTo>
                  <a:close/>
                  <a:moveTo>
                    <a:pt x="197" y="0"/>
                  </a:moveTo>
                  <a:lnTo>
                    <a:pt x="207" y="0"/>
                  </a:lnTo>
                  <a:lnTo>
                    <a:pt x="207" y="5"/>
                  </a:lnTo>
                  <a:lnTo>
                    <a:pt x="197" y="5"/>
                  </a:lnTo>
                  <a:lnTo>
                    <a:pt x="197" y="0"/>
                  </a:lnTo>
                  <a:close/>
                  <a:moveTo>
                    <a:pt x="212" y="0"/>
                  </a:moveTo>
                  <a:lnTo>
                    <a:pt x="222" y="0"/>
                  </a:lnTo>
                  <a:lnTo>
                    <a:pt x="222" y="5"/>
                  </a:lnTo>
                  <a:lnTo>
                    <a:pt x="212" y="5"/>
                  </a:lnTo>
                  <a:lnTo>
                    <a:pt x="212" y="0"/>
                  </a:lnTo>
                  <a:close/>
                  <a:moveTo>
                    <a:pt x="227" y="0"/>
                  </a:moveTo>
                  <a:lnTo>
                    <a:pt x="237" y="0"/>
                  </a:lnTo>
                  <a:lnTo>
                    <a:pt x="237" y="5"/>
                  </a:lnTo>
                  <a:lnTo>
                    <a:pt x="227" y="5"/>
                  </a:lnTo>
                  <a:lnTo>
                    <a:pt x="227" y="0"/>
                  </a:lnTo>
                  <a:close/>
                  <a:moveTo>
                    <a:pt x="242" y="0"/>
                  </a:moveTo>
                  <a:lnTo>
                    <a:pt x="252" y="0"/>
                  </a:lnTo>
                  <a:lnTo>
                    <a:pt x="252" y="5"/>
                  </a:lnTo>
                  <a:lnTo>
                    <a:pt x="242" y="5"/>
                  </a:lnTo>
                  <a:lnTo>
                    <a:pt x="242" y="0"/>
                  </a:lnTo>
                  <a:close/>
                  <a:moveTo>
                    <a:pt x="257" y="0"/>
                  </a:moveTo>
                  <a:lnTo>
                    <a:pt x="267" y="0"/>
                  </a:lnTo>
                  <a:lnTo>
                    <a:pt x="267" y="5"/>
                  </a:lnTo>
                  <a:lnTo>
                    <a:pt x="257" y="5"/>
                  </a:lnTo>
                  <a:lnTo>
                    <a:pt x="257" y="0"/>
                  </a:lnTo>
                  <a:close/>
                  <a:moveTo>
                    <a:pt x="272" y="0"/>
                  </a:moveTo>
                  <a:lnTo>
                    <a:pt x="282" y="0"/>
                  </a:lnTo>
                  <a:lnTo>
                    <a:pt x="282" y="5"/>
                  </a:lnTo>
                  <a:lnTo>
                    <a:pt x="272" y="5"/>
                  </a:lnTo>
                  <a:lnTo>
                    <a:pt x="272" y="0"/>
                  </a:lnTo>
                  <a:close/>
                  <a:moveTo>
                    <a:pt x="287" y="0"/>
                  </a:moveTo>
                  <a:lnTo>
                    <a:pt x="297" y="0"/>
                  </a:lnTo>
                  <a:lnTo>
                    <a:pt x="297" y="5"/>
                  </a:lnTo>
                  <a:lnTo>
                    <a:pt x="287" y="5"/>
                  </a:lnTo>
                  <a:lnTo>
                    <a:pt x="287" y="0"/>
                  </a:lnTo>
                  <a:close/>
                  <a:moveTo>
                    <a:pt x="303" y="0"/>
                  </a:moveTo>
                  <a:lnTo>
                    <a:pt x="313" y="0"/>
                  </a:lnTo>
                  <a:lnTo>
                    <a:pt x="313" y="5"/>
                  </a:lnTo>
                  <a:lnTo>
                    <a:pt x="303" y="5"/>
                  </a:lnTo>
                  <a:lnTo>
                    <a:pt x="303" y="0"/>
                  </a:lnTo>
                  <a:close/>
                  <a:moveTo>
                    <a:pt x="318" y="0"/>
                  </a:moveTo>
                  <a:lnTo>
                    <a:pt x="328" y="0"/>
                  </a:lnTo>
                  <a:lnTo>
                    <a:pt x="328" y="5"/>
                  </a:lnTo>
                  <a:lnTo>
                    <a:pt x="318" y="5"/>
                  </a:lnTo>
                  <a:lnTo>
                    <a:pt x="318" y="0"/>
                  </a:lnTo>
                  <a:close/>
                  <a:moveTo>
                    <a:pt x="333" y="0"/>
                  </a:moveTo>
                  <a:lnTo>
                    <a:pt x="343" y="0"/>
                  </a:lnTo>
                  <a:lnTo>
                    <a:pt x="343" y="5"/>
                  </a:lnTo>
                  <a:lnTo>
                    <a:pt x="333" y="5"/>
                  </a:lnTo>
                  <a:lnTo>
                    <a:pt x="333" y="0"/>
                  </a:lnTo>
                  <a:close/>
                  <a:moveTo>
                    <a:pt x="348" y="0"/>
                  </a:moveTo>
                  <a:lnTo>
                    <a:pt x="358" y="0"/>
                  </a:lnTo>
                  <a:lnTo>
                    <a:pt x="358" y="5"/>
                  </a:lnTo>
                  <a:lnTo>
                    <a:pt x="348" y="5"/>
                  </a:lnTo>
                  <a:lnTo>
                    <a:pt x="348" y="0"/>
                  </a:lnTo>
                  <a:close/>
                  <a:moveTo>
                    <a:pt x="363" y="0"/>
                  </a:moveTo>
                  <a:lnTo>
                    <a:pt x="373" y="0"/>
                  </a:lnTo>
                  <a:lnTo>
                    <a:pt x="373" y="5"/>
                  </a:lnTo>
                  <a:lnTo>
                    <a:pt x="363" y="5"/>
                  </a:lnTo>
                  <a:lnTo>
                    <a:pt x="363" y="0"/>
                  </a:lnTo>
                  <a:close/>
                  <a:moveTo>
                    <a:pt x="378" y="0"/>
                  </a:moveTo>
                  <a:lnTo>
                    <a:pt x="388" y="0"/>
                  </a:lnTo>
                  <a:lnTo>
                    <a:pt x="388" y="5"/>
                  </a:lnTo>
                  <a:lnTo>
                    <a:pt x="378" y="5"/>
                  </a:lnTo>
                  <a:lnTo>
                    <a:pt x="378" y="0"/>
                  </a:lnTo>
                  <a:close/>
                  <a:moveTo>
                    <a:pt x="393" y="0"/>
                  </a:moveTo>
                  <a:lnTo>
                    <a:pt x="404" y="0"/>
                  </a:lnTo>
                  <a:lnTo>
                    <a:pt x="404" y="5"/>
                  </a:lnTo>
                  <a:lnTo>
                    <a:pt x="393" y="5"/>
                  </a:lnTo>
                  <a:lnTo>
                    <a:pt x="393" y="0"/>
                  </a:lnTo>
                  <a:close/>
                  <a:moveTo>
                    <a:pt x="409" y="0"/>
                  </a:moveTo>
                  <a:lnTo>
                    <a:pt x="419" y="0"/>
                  </a:lnTo>
                  <a:lnTo>
                    <a:pt x="419" y="5"/>
                  </a:lnTo>
                  <a:lnTo>
                    <a:pt x="409" y="5"/>
                  </a:lnTo>
                  <a:lnTo>
                    <a:pt x="409" y="0"/>
                  </a:lnTo>
                  <a:close/>
                  <a:moveTo>
                    <a:pt x="424" y="0"/>
                  </a:moveTo>
                  <a:lnTo>
                    <a:pt x="434" y="0"/>
                  </a:lnTo>
                  <a:lnTo>
                    <a:pt x="434" y="5"/>
                  </a:lnTo>
                  <a:lnTo>
                    <a:pt x="424" y="5"/>
                  </a:lnTo>
                  <a:lnTo>
                    <a:pt x="424" y="0"/>
                  </a:lnTo>
                  <a:close/>
                  <a:moveTo>
                    <a:pt x="439" y="0"/>
                  </a:moveTo>
                  <a:lnTo>
                    <a:pt x="449" y="0"/>
                  </a:lnTo>
                  <a:lnTo>
                    <a:pt x="449" y="5"/>
                  </a:lnTo>
                  <a:lnTo>
                    <a:pt x="439" y="5"/>
                  </a:lnTo>
                  <a:lnTo>
                    <a:pt x="439" y="0"/>
                  </a:lnTo>
                  <a:close/>
                  <a:moveTo>
                    <a:pt x="454" y="0"/>
                  </a:moveTo>
                  <a:lnTo>
                    <a:pt x="464" y="0"/>
                  </a:lnTo>
                  <a:lnTo>
                    <a:pt x="464" y="5"/>
                  </a:lnTo>
                  <a:lnTo>
                    <a:pt x="454" y="5"/>
                  </a:lnTo>
                  <a:lnTo>
                    <a:pt x="454" y="0"/>
                  </a:lnTo>
                  <a:close/>
                  <a:moveTo>
                    <a:pt x="469" y="0"/>
                  </a:moveTo>
                  <a:lnTo>
                    <a:pt x="479" y="0"/>
                  </a:lnTo>
                  <a:lnTo>
                    <a:pt x="479" y="5"/>
                  </a:lnTo>
                  <a:lnTo>
                    <a:pt x="469" y="5"/>
                  </a:lnTo>
                  <a:lnTo>
                    <a:pt x="469" y="0"/>
                  </a:lnTo>
                  <a:close/>
                  <a:moveTo>
                    <a:pt x="484" y="0"/>
                  </a:moveTo>
                  <a:lnTo>
                    <a:pt x="494" y="0"/>
                  </a:lnTo>
                  <a:lnTo>
                    <a:pt x="494" y="5"/>
                  </a:lnTo>
                  <a:lnTo>
                    <a:pt x="484" y="5"/>
                  </a:lnTo>
                  <a:lnTo>
                    <a:pt x="484" y="0"/>
                  </a:lnTo>
                  <a:close/>
                  <a:moveTo>
                    <a:pt x="499" y="0"/>
                  </a:moveTo>
                  <a:lnTo>
                    <a:pt x="509" y="0"/>
                  </a:lnTo>
                  <a:lnTo>
                    <a:pt x="509" y="5"/>
                  </a:lnTo>
                  <a:lnTo>
                    <a:pt x="499" y="5"/>
                  </a:lnTo>
                  <a:lnTo>
                    <a:pt x="499" y="0"/>
                  </a:lnTo>
                  <a:close/>
                  <a:moveTo>
                    <a:pt x="514" y="0"/>
                  </a:moveTo>
                  <a:lnTo>
                    <a:pt x="524" y="0"/>
                  </a:lnTo>
                  <a:lnTo>
                    <a:pt x="524" y="5"/>
                  </a:lnTo>
                  <a:lnTo>
                    <a:pt x="514" y="5"/>
                  </a:lnTo>
                  <a:lnTo>
                    <a:pt x="514" y="0"/>
                  </a:lnTo>
                  <a:close/>
                  <a:moveTo>
                    <a:pt x="529" y="0"/>
                  </a:moveTo>
                  <a:lnTo>
                    <a:pt x="539" y="0"/>
                  </a:lnTo>
                  <a:lnTo>
                    <a:pt x="539" y="5"/>
                  </a:lnTo>
                  <a:lnTo>
                    <a:pt x="529" y="5"/>
                  </a:lnTo>
                  <a:lnTo>
                    <a:pt x="529" y="0"/>
                  </a:lnTo>
                  <a:close/>
                  <a:moveTo>
                    <a:pt x="545" y="0"/>
                  </a:moveTo>
                  <a:lnTo>
                    <a:pt x="555" y="0"/>
                  </a:lnTo>
                  <a:lnTo>
                    <a:pt x="555" y="5"/>
                  </a:lnTo>
                  <a:lnTo>
                    <a:pt x="545" y="5"/>
                  </a:lnTo>
                  <a:lnTo>
                    <a:pt x="545" y="0"/>
                  </a:lnTo>
                  <a:close/>
                  <a:moveTo>
                    <a:pt x="560" y="0"/>
                  </a:moveTo>
                  <a:lnTo>
                    <a:pt x="570" y="0"/>
                  </a:lnTo>
                  <a:lnTo>
                    <a:pt x="570" y="5"/>
                  </a:lnTo>
                  <a:lnTo>
                    <a:pt x="560" y="5"/>
                  </a:lnTo>
                  <a:lnTo>
                    <a:pt x="560" y="0"/>
                  </a:lnTo>
                  <a:close/>
                  <a:moveTo>
                    <a:pt x="575" y="0"/>
                  </a:moveTo>
                  <a:lnTo>
                    <a:pt x="585" y="0"/>
                  </a:lnTo>
                  <a:lnTo>
                    <a:pt x="585" y="5"/>
                  </a:lnTo>
                  <a:lnTo>
                    <a:pt x="575" y="5"/>
                  </a:lnTo>
                  <a:lnTo>
                    <a:pt x="575" y="0"/>
                  </a:lnTo>
                  <a:close/>
                  <a:moveTo>
                    <a:pt x="590" y="0"/>
                  </a:moveTo>
                  <a:lnTo>
                    <a:pt x="600" y="0"/>
                  </a:lnTo>
                  <a:lnTo>
                    <a:pt x="600" y="5"/>
                  </a:lnTo>
                  <a:lnTo>
                    <a:pt x="590" y="5"/>
                  </a:lnTo>
                  <a:lnTo>
                    <a:pt x="590" y="0"/>
                  </a:lnTo>
                  <a:close/>
                  <a:moveTo>
                    <a:pt x="605" y="0"/>
                  </a:moveTo>
                  <a:lnTo>
                    <a:pt x="615" y="0"/>
                  </a:lnTo>
                  <a:lnTo>
                    <a:pt x="615" y="5"/>
                  </a:lnTo>
                  <a:lnTo>
                    <a:pt x="605" y="5"/>
                  </a:lnTo>
                  <a:lnTo>
                    <a:pt x="605" y="0"/>
                  </a:lnTo>
                  <a:close/>
                  <a:moveTo>
                    <a:pt x="620" y="0"/>
                  </a:moveTo>
                  <a:lnTo>
                    <a:pt x="630" y="0"/>
                  </a:lnTo>
                  <a:lnTo>
                    <a:pt x="630" y="5"/>
                  </a:lnTo>
                  <a:lnTo>
                    <a:pt x="620" y="5"/>
                  </a:lnTo>
                  <a:lnTo>
                    <a:pt x="620" y="0"/>
                  </a:lnTo>
                  <a:close/>
                  <a:moveTo>
                    <a:pt x="635" y="0"/>
                  </a:moveTo>
                  <a:lnTo>
                    <a:pt x="645" y="0"/>
                  </a:lnTo>
                  <a:lnTo>
                    <a:pt x="645" y="5"/>
                  </a:lnTo>
                  <a:lnTo>
                    <a:pt x="635" y="5"/>
                  </a:lnTo>
                  <a:lnTo>
                    <a:pt x="635" y="0"/>
                  </a:lnTo>
                  <a:close/>
                  <a:moveTo>
                    <a:pt x="650" y="0"/>
                  </a:moveTo>
                  <a:lnTo>
                    <a:pt x="660" y="0"/>
                  </a:lnTo>
                  <a:lnTo>
                    <a:pt x="660" y="5"/>
                  </a:lnTo>
                  <a:lnTo>
                    <a:pt x="650" y="5"/>
                  </a:lnTo>
                  <a:lnTo>
                    <a:pt x="650" y="0"/>
                  </a:lnTo>
                  <a:close/>
                  <a:moveTo>
                    <a:pt x="666" y="0"/>
                  </a:moveTo>
                  <a:lnTo>
                    <a:pt x="676" y="0"/>
                  </a:lnTo>
                  <a:lnTo>
                    <a:pt x="676" y="5"/>
                  </a:lnTo>
                  <a:lnTo>
                    <a:pt x="666" y="5"/>
                  </a:lnTo>
                  <a:lnTo>
                    <a:pt x="666" y="0"/>
                  </a:lnTo>
                  <a:close/>
                  <a:moveTo>
                    <a:pt x="681" y="0"/>
                  </a:moveTo>
                  <a:lnTo>
                    <a:pt x="691" y="0"/>
                  </a:lnTo>
                  <a:lnTo>
                    <a:pt x="691" y="5"/>
                  </a:lnTo>
                  <a:lnTo>
                    <a:pt x="681" y="5"/>
                  </a:lnTo>
                  <a:lnTo>
                    <a:pt x="681" y="0"/>
                  </a:lnTo>
                  <a:close/>
                  <a:moveTo>
                    <a:pt x="696" y="0"/>
                  </a:moveTo>
                  <a:lnTo>
                    <a:pt x="706" y="0"/>
                  </a:lnTo>
                  <a:lnTo>
                    <a:pt x="706" y="5"/>
                  </a:lnTo>
                  <a:lnTo>
                    <a:pt x="696" y="5"/>
                  </a:lnTo>
                  <a:lnTo>
                    <a:pt x="696" y="0"/>
                  </a:lnTo>
                  <a:close/>
                  <a:moveTo>
                    <a:pt x="711" y="0"/>
                  </a:moveTo>
                  <a:lnTo>
                    <a:pt x="721" y="0"/>
                  </a:lnTo>
                  <a:lnTo>
                    <a:pt x="721" y="5"/>
                  </a:lnTo>
                  <a:lnTo>
                    <a:pt x="711" y="5"/>
                  </a:lnTo>
                  <a:lnTo>
                    <a:pt x="711" y="0"/>
                  </a:lnTo>
                  <a:close/>
                  <a:moveTo>
                    <a:pt x="726" y="0"/>
                  </a:moveTo>
                  <a:lnTo>
                    <a:pt x="736" y="0"/>
                  </a:lnTo>
                  <a:lnTo>
                    <a:pt x="736" y="5"/>
                  </a:lnTo>
                  <a:lnTo>
                    <a:pt x="726" y="5"/>
                  </a:lnTo>
                  <a:lnTo>
                    <a:pt x="726" y="0"/>
                  </a:lnTo>
                  <a:close/>
                  <a:moveTo>
                    <a:pt x="741" y="0"/>
                  </a:moveTo>
                  <a:lnTo>
                    <a:pt x="751" y="0"/>
                  </a:lnTo>
                  <a:lnTo>
                    <a:pt x="751" y="5"/>
                  </a:lnTo>
                  <a:lnTo>
                    <a:pt x="741" y="5"/>
                  </a:lnTo>
                  <a:lnTo>
                    <a:pt x="741" y="0"/>
                  </a:lnTo>
                  <a:close/>
                  <a:moveTo>
                    <a:pt x="756" y="0"/>
                  </a:moveTo>
                  <a:lnTo>
                    <a:pt x="766" y="0"/>
                  </a:lnTo>
                  <a:lnTo>
                    <a:pt x="766" y="5"/>
                  </a:lnTo>
                  <a:lnTo>
                    <a:pt x="756" y="5"/>
                  </a:lnTo>
                  <a:lnTo>
                    <a:pt x="756" y="0"/>
                  </a:lnTo>
                  <a:close/>
                  <a:moveTo>
                    <a:pt x="771" y="0"/>
                  </a:moveTo>
                  <a:lnTo>
                    <a:pt x="782" y="0"/>
                  </a:lnTo>
                  <a:lnTo>
                    <a:pt x="782" y="5"/>
                  </a:lnTo>
                  <a:lnTo>
                    <a:pt x="771" y="5"/>
                  </a:lnTo>
                  <a:lnTo>
                    <a:pt x="771" y="0"/>
                  </a:lnTo>
                  <a:close/>
                  <a:moveTo>
                    <a:pt x="787" y="0"/>
                  </a:moveTo>
                  <a:lnTo>
                    <a:pt x="797" y="0"/>
                  </a:lnTo>
                  <a:lnTo>
                    <a:pt x="797" y="5"/>
                  </a:lnTo>
                  <a:lnTo>
                    <a:pt x="787" y="5"/>
                  </a:lnTo>
                  <a:lnTo>
                    <a:pt x="787" y="0"/>
                  </a:lnTo>
                  <a:close/>
                  <a:moveTo>
                    <a:pt x="802" y="0"/>
                  </a:moveTo>
                  <a:lnTo>
                    <a:pt x="812" y="0"/>
                  </a:lnTo>
                  <a:lnTo>
                    <a:pt x="812" y="5"/>
                  </a:lnTo>
                  <a:lnTo>
                    <a:pt x="802" y="5"/>
                  </a:lnTo>
                  <a:lnTo>
                    <a:pt x="802" y="0"/>
                  </a:lnTo>
                  <a:close/>
                  <a:moveTo>
                    <a:pt x="817" y="0"/>
                  </a:moveTo>
                  <a:lnTo>
                    <a:pt x="827" y="0"/>
                  </a:lnTo>
                  <a:lnTo>
                    <a:pt x="827" y="5"/>
                  </a:lnTo>
                  <a:lnTo>
                    <a:pt x="817" y="5"/>
                  </a:lnTo>
                  <a:lnTo>
                    <a:pt x="817" y="0"/>
                  </a:lnTo>
                  <a:close/>
                  <a:moveTo>
                    <a:pt x="832" y="0"/>
                  </a:moveTo>
                  <a:lnTo>
                    <a:pt x="842" y="0"/>
                  </a:lnTo>
                  <a:lnTo>
                    <a:pt x="842" y="5"/>
                  </a:lnTo>
                  <a:lnTo>
                    <a:pt x="832" y="5"/>
                  </a:lnTo>
                  <a:lnTo>
                    <a:pt x="832" y="0"/>
                  </a:lnTo>
                  <a:close/>
                  <a:moveTo>
                    <a:pt x="847" y="0"/>
                  </a:moveTo>
                  <a:lnTo>
                    <a:pt x="857" y="0"/>
                  </a:lnTo>
                  <a:lnTo>
                    <a:pt x="857" y="5"/>
                  </a:lnTo>
                  <a:lnTo>
                    <a:pt x="847" y="5"/>
                  </a:lnTo>
                  <a:lnTo>
                    <a:pt x="847" y="0"/>
                  </a:lnTo>
                  <a:close/>
                  <a:moveTo>
                    <a:pt x="862" y="0"/>
                  </a:moveTo>
                  <a:lnTo>
                    <a:pt x="872" y="0"/>
                  </a:lnTo>
                  <a:lnTo>
                    <a:pt x="872" y="5"/>
                  </a:lnTo>
                  <a:lnTo>
                    <a:pt x="862" y="5"/>
                  </a:lnTo>
                  <a:lnTo>
                    <a:pt x="862" y="0"/>
                  </a:lnTo>
                  <a:close/>
                  <a:moveTo>
                    <a:pt x="877" y="0"/>
                  </a:moveTo>
                  <a:lnTo>
                    <a:pt x="887" y="0"/>
                  </a:lnTo>
                  <a:lnTo>
                    <a:pt x="887" y="5"/>
                  </a:lnTo>
                  <a:lnTo>
                    <a:pt x="877" y="5"/>
                  </a:lnTo>
                  <a:lnTo>
                    <a:pt x="877" y="0"/>
                  </a:lnTo>
                  <a:close/>
                  <a:moveTo>
                    <a:pt x="892" y="0"/>
                  </a:moveTo>
                  <a:lnTo>
                    <a:pt x="902" y="0"/>
                  </a:lnTo>
                  <a:lnTo>
                    <a:pt x="902" y="5"/>
                  </a:lnTo>
                  <a:lnTo>
                    <a:pt x="892" y="5"/>
                  </a:lnTo>
                  <a:lnTo>
                    <a:pt x="892" y="0"/>
                  </a:lnTo>
                  <a:close/>
                  <a:moveTo>
                    <a:pt x="907" y="0"/>
                  </a:moveTo>
                  <a:lnTo>
                    <a:pt x="917" y="0"/>
                  </a:lnTo>
                  <a:lnTo>
                    <a:pt x="917" y="5"/>
                  </a:lnTo>
                  <a:lnTo>
                    <a:pt x="907" y="5"/>
                  </a:lnTo>
                  <a:lnTo>
                    <a:pt x="907" y="0"/>
                  </a:lnTo>
                  <a:close/>
                  <a:moveTo>
                    <a:pt x="922" y="0"/>
                  </a:moveTo>
                  <a:lnTo>
                    <a:pt x="933" y="0"/>
                  </a:lnTo>
                  <a:lnTo>
                    <a:pt x="933" y="5"/>
                  </a:lnTo>
                  <a:lnTo>
                    <a:pt x="922" y="5"/>
                  </a:lnTo>
                  <a:lnTo>
                    <a:pt x="922" y="0"/>
                  </a:lnTo>
                  <a:close/>
                  <a:moveTo>
                    <a:pt x="938" y="0"/>
                  </a:moveTo>
                  <a:lnTo>
                    <a:pt x="948" y="0"/>
                  </a:lnTo>
                  <a:lnTo>
                    <a:pt x="948" y="5"/>
                  </a:lnTo>
                  <a:lnTo>
                    <a:pt x="938" y="5"/>
                  </a:lnTo>
                  <a:lnTo>
                    <a:pt x="938" y="0"/>
                  </a:lnTo>
                  <a:close/>
                  <a:moveTo>
                    <a:pt x="953" y="0"/>
                  </a:moveTo>
                  <a:lnTo>
                    <a:pt x="963" y="0"/>
                  </a:lnTo>
                  <a:lnTo>
                    <a:pt x="963" y="5"/>
                  </a:lnTo>
                  <a:lnTo>
                    <a:pt x="953" y="5"/>
                  </a:lnTo>
                  <a:lnTo>
                    <a:pt x="953" y="0"/>
                  </a:lnTo>
                  <a:close/>
                  <a:moveTo>
                    <a:pt x="968" y="0"/>
                  </a:moveTo>
                  <a:lnTo>
                    <a:pt x="978" y="0"/>
                  </a:lnTo>
                  <a:lnTo>
                    <a:pt x="978" y="5"/>
                  </a:lnTo>
                  <a:lnTo>
                    <a:pt x="968" y="5"/>
                  </a:lnTo>
                  <a:lnTo>
                    <a:pt x="968" y="0"/>
                  </a:lnTo>
                  <a:close/>
                  <a:moveTo>
                    <a:pt x="983" y="0"/>
                  </a:moveTo>
                  <a:lnTo>
                    <a:pt x="993" y="0"/>
                  </a:lnTo>
                  <a:lnTo>
                    <a:pt x="993" y="5"/>
                  </a:lnTo>
                  <a:lnTo>
                    <a:pt x="983" y="5"/>
                  </a:lnTo>
                  <a:lnTo>
                    <a:pt x="983" y="0"/>
                  </a:lnTo>
                  <a:close/>
                  <a:moveTo>
                    <a:pt x="998" y="0"/>
                  </a:moveTo>
                  <a:lnTo>
                    <a:pt x="1008" y="0"/>
                  </a:lnTo>
                  <a:lnTo>
                    <a:pt x="1008" y="5"/>
                  </a:lnTo>
                  <a:lnTo>
                    <a:pt x="998" y="5"/>
                  </a:lnTo>
                  <a:lnTo>
                    <a:pt x="998" y="0"/>
                  </a:lnTo>
                  <a:close/>
                  <a:moveTo>
                    <a:pt x="1013" y="0"/>
                  </a:moveTo>
                  <a:lnTo>
                    <a:pt x="1024" y="0"/>
                  </a:lnTo>
                  <a:lnTo>
                    <a:pt x="1024" y="5"/>
                  </a:lnTo>
                  <a:lnTo>
                    <a:pt x="1013" y="5"/>
                  </a:lnTo>
                  <a:lnTo>
                    <a:pt x="1013" y="0"/>
                  </a:lnTo>
                  <a:close/>
                  <a:moveTo>
                    <a:pt x="1029" y="0"/>
                  </a:moveTo>
                  <a:lnTo>
                    <a:pt x="1039" y="0"/>
                  </a:lnTo>
                  <a:lnTo>
                    <a:pt x="1039" y="5"/>
                  </a:lnTo>
                  <a:lnTo>
                    <a:pt x="1029" y="5"/>
                  </a:lnTo>
                  <a:lnTo>
                    <a:pt x="1029" y="0"/>
                  </a:lnTo>
                  <a:close/>
                  <a:moveTo>
                    <a:pt x="1044" y="0"/>
                  </a:moveTo>
                  <a:lnTo>
                    <a:pt x="1054" y="0"/>
                  </a:lnTo>
                  <a:lnTo>
                    <a:pt x="1054" y="5"/>
                  </a:lnTo>
                  <a:lnTo>
                    <a:pt x="1044" y="5"/>
                  </a:lnTo>
                  <a:lnTo>
                    <a:pt x="1044" y="0"/>
                  </a:lnTo>
                  <a:close/>
                  <a:moveTo>
                    <a:pt x="1059" y="0"/>
                  </a:moveTo>
                  <a:lnTo>
                    <a:pt x="1069" y="0"/>
                  </a:lnTo>
                  <a:lnTo>
                    <a:pt x="1069" y="5"/>
                  </a:lnTo>
                  <a:lnTo>
                    <a:pt x="1059" y="5"/>
                  </a:lnTo>
                  <a:lnTo>
                    <a:pt x="1059" y="0"/>
                  </a:lnTo>
                  <a:close/>
                  <a:moveTo>
                    <a:pt x="1074" y="0"/>
                  </a:moveTo>
                  <a:lnTo>
                    <a:pt x="1084" y="0"/>
                  </a:lnTo>
                  <a:lnTo>
                    <a:pt x="1084" y="5"/>
                  </a:lnTo>
                  <a:lnTo>
                    <a:pt x="1074" y="5"/>
                  </a:lnTo>
                  <a:lnTo>
                    <a:pt x="1074" y="0"/>
                  </a:lnTo>
                  <a:close/>
                  <a:moveTo>
                    <a:pt x="1089" y="0"/>
                  </a:moveTo>
                  <a:lnTo>
                    <a:pt x="1099" y="0"/>
                  </a:lnTo>
                  <a:lnTo>
                    <a:pt x="1099" y="5"/>
                  </a:lnTo>
                  <a:lnTo>
                    <a:pt x="1089" y="5"/>
                  </a:lnTo>
                  <a:lnTo>
                    <a:pt x="1089" y="0"/>
                  </a:lnTo>
                  <a:close/>
                  <a:moveTo>
                    <a:pt x="1104" y="0"/>
                  </a:moveTo>
                  <a:lnTo>
                    <a:pt x="1114" y="0"/>
                  </a:lnTo>
                  <a:lnTo>
                    <a:pt x="1114" y="5"/>
                  </a:lnTo>
                  <a:lnTo>
                    <a:pt x="1104" y="5"/>
                  </a:lnTo>
                  <a:lnTo>
                    <a:pt x="1104" y="0"/>
                  </a:lnTo>
                  <a:close/>
                  <a:moveTo>
                    <a:pt x="1119" y="0"/>
                  </a:moveTo>
                  <a:lnTo>
                    <a:pt x="1129" y="0"/>
                  </a:lnTo>
                  <a:lnTo>
                    <a:pt x="1129" y="5"/>
                  </a:lnTo>
                  <a:lnTo>
                    <a:pt x="1119" y="5"/>
                  </a:lnTo>
                  <a:lnTo>
                    <a:pt x="1119" y="0"/>
                  </a:lnTo>
                  <a:close/>
                  <a:moveTo>
                    <a:pt x="1134" y="0"/>
                  </a:moveTo>
                  <a:lnTo>
                    <a:pt x="1144" y="0"/>
                  </a:lnTo>
                  <a:lnTo>
                    <a:pt x="1144" y="5"/>
                  </a:lnTo>
                  <a:lnTo>
                    <a:pt x="1134" y="5"/>
                  </a:lnTo>
                  <a:lnTo>
                    <a:pt x="1134" y="0"/>
                  </a:lnTo>
                  <a:close/>
                  <a:moveTo>
                    <a:pt x="1149" y="0"/>
                  </a:moveTo>
                  <a:lnTo>
                    <a:pt x="1159" y="0"/>
                  </a:lnTo>
                  <a:lnTo>
                    <a:pt x="1159" y="5"/>
                  </a:lnTo>
                  <a:lnTo>
                    <a:pt x="1149" y="5"/>
                  </a:lnTo>
                  <a:lnTo>
                    <a:pt x="1149" y="0"/>
                  </a:lnTo>
                  <a:close/>
                  <a:moveTo>
                    <a:pt x="1165" y="0"/>
                  </a:moveTo>
                  <a:lnTo>
                    <a:pt x="1175" y="0"/>
                  </a:lnTo>
                  <a:lnTo>
                    <a:pt x="1175" y="5"/>
                  </a:lnTo>
                  <a:lnTo>
                    <a:pt x="1165" y="5"/>
                  </a:lnTo>
                  <a:lnTo>
                    <a:pt x="1165" y="0"/>
                  </a:lnTo>
                  <a:close/>
                  <a:moveTo>
                    <a:pt x="1180" y="0"/>
                  </a:moveTo>
                  <a:lnTo>
                    <a:pt x="1190" y="0"/>
                  </a:lnTo>
                  <a:lnTo>
                    <a:pt x="1190" y="5"/>
                  </a:lnTo>
                  <a:lnTo>
                    <a:pt x="1180" y="5"/>
                  </a:lnTo>
                  <a:lnTo>
                    <a:pt x="1180" y="0"/>
                  </a:lnTo>
                  <a:close/>
                  <a:moveTo>
                    <a:pt x="1195" y="0"/>
                  </a:moveTo>
                  <a:lnTo>
                    <a:pt x="1199" y="0"/>
                  </a:lnTo>
                  <a:lnTo>
                    <a:pt x="1199" y="5"/>
                  </a:lnTo>
                  <a:lnTo>
                    <a:pt x="1195" y="5"/>
                  </a:lnTo>
                  <a:lnTo>
                    <a:pt x="1195" y="0"/>
                  </a:lnTo>
                  <a:close/>
                </a:path>
              </a:pathLst>
            </a:custGeom>
            <a:solidFill>
              <a:srgbClr val="000000"/>
            </a:solidFill>
            <a:ln w="0" cap="flat">
              <a:solidFill>
                <a:srgbClr val="000000"/>
              </a:solidFill>
              <a:prstDash val="solid"/>
              <a:round/>
            </a:ln>
          </p:spPr>
          <p:txBody>
            <a:bodyPr vert="horz" wrap="square" lIns="91440" tIns="45720" rIns="91440" bIns="45720" numCol="1" anchor="t" anchorCtr="0" compatLnSpc="1"/>
            <a:lstStyle/>
            <a:p>
              <a:endParaRPr lang="zh-CN" altLang="en-US"/>
            </a:p>
          </p:txBody>
        </p:sp>
        <p:sp>
          <p:nvSpPr>
            <p:cNvPr id="57" name="Rectangle 47"/>
            <p:cNvSpPr>
              <a:spLocks noChangeArrowheads="1"/>
            </p:cNvSpPr>
            <p:nvPr/>
          </p:nvSpPr>
          <p:spPr bwMode="auto">
            <a:xfrm>
              <a:off x="1526" y="3695"/>
              <a:ext cx="7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dirty="0">
                  <a:ln>
                    <a:noFill/>
                  </a:ln>
                  <a:solidFill>
                    <a:srgbClr val="000000"/>
                  </a:solidFill>
                  <a:effectLst/>
                  <a:latin typeface="Calibri" panose="020F0502020204030204" charset="0"/>
                </a:rPr>
                <a:t>scrollPosition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8" name="Freeform 48"/>
            <p:cNvSpPr/>
            <p:nvPr/>
          </p:nvSpPr>
          <p:spPr bwMode="auto">
            <a:xfrm>
              <a:off x="1824" y="2964"/>
              <a:ext cx="665" cy="147"/>
            </a:xfrm>
            <a:custGeom>
              <a:avLst/>
              <a:gdLst>
                <a:gd name="T0" fmla="*/ 0 w 665"/>
                <a:gd name="T1" fmla="*/ 147 h 147"/>
                <a:gd name="T2" fmla="*/ 0 w 665"/>
                <a:gd name="T3" fmla="*/ 61 h 147"/>
                <a:gd name="T4" fmla="*/ 665 w 665"/>
                <a:gd name="T5" fmla="*/ 61 h 147"/>
                <a:gd name="T6" fmla="*/ 665 w 665"/>
                <a:gd name="T7" fmla="*/ 0 h 147"/>
              </a:gdLst>
              <a:ahLst/>
              <a:cxnLst>
                <a:cxn ang="0">
                  <a:pos x="T0" y="T1"/>
                </a:cxn>
                <a:cxn ang="0">
                  <a:pos x="T2" y="T3"/>
                </a:cxn>
                <a:cxn ang="0">
                  <a:pos x="T4" y="T5"/>
                </a:cxn>
                <a:cxn ang="0">
                  <a:pos x="T6" y="T7"/>
                </a:cxn>
              </a:cxnLst>
              <a:rect l="0" t="0" r="r" b="b"/>
              <a:pathLst>
                <a:path w="665" h="147">
                  <a:moveTo>
                    <a:pt x="0" y="147"/>
                  </a:moveTo>
                  <a:lnTo>
                    <a:pt x="0" y="61"/>
                  </a:lnTo>
                  <a:lnTo>
                    <a:pt x="665" y="61"/>
                  </a:lnTo>
                  <a:lnTo>
                    <a:pt x="665" y="0"/>
                  </a:lnTo>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Freeform 49"/>
            <p:cNvSpPr/>
            <p:nvPr/>
          </p:nvSpPr>
          <p:spPr bwMode="auto">
            <a:xfrm>
              <a:off x="2469" y="2904"/>
              <a:ext cx="40" cy="60"/>
            </a:xfrm>
            <a:custGeom>
              <a:avLst/>
              <a:gdLst>
                <a:gd name="T0" fmla="*/ 40 w 40"/>
                <a:gd name="T1" fmla="*/ 60 h 60"/>
                <a:gd name="T2" fmla="*/ 20 w 40"/>
                <a:gd name="T3" fmla="*/ 0 h 60"/>
                <a:gd name="T4" fmla="*/ 0 w 40"/>
                <a:gd name="T5" fmla="*/ 60 h 60"/>
                <a:gd name="T6" fmla="*/ 40 w 40"/>
                <a:gd name="T7" fmla="*/ 60 h 60"/>
              </a:gdLst>
              <a:ahLst/>
              <a:cxnLst>
                <a:cxn ang="0">
                  <a:pos x="T0" y="T1"/>
                </a:cxn>
                <a:cxn ang="0">
                  <a:pos x="T2" y="T3"/>
                </a:cxn>
                <a:cxn ang="0">
                  <a:pos x="T4" y="T5"/>
                </a:cxn>
                <a:cxn ang="0">
                  <a:pos x="T6" y="T7"/>
                </a:cxn>
              </a:cxnLst>
              <a:rect l="0" t="0" r="r" b="b"/>
              <a:pathLst>
                <a:path w="40" h="60">
                  <a:moveTo>
                    <a:pt x="40" y="60"/>
                  </a:moveTo>
                  <a:lnTo>
                    <a:pt x="20" y="0"/>
                  </a:lnTo>
                  <a:lnTo>
                    <a:pt x="0" y="60"/>
                  </a:lnTo>
                  <a:lnTo>
                    <a:pt x="40" y="60"/>
                  </a:lnTo>
                  <a:close/>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0" name="Freeform 50"/>
            <p:cNvSpPr/>
            <p:nvPr/>
          </p:nvSpPr>
          <p:spPr bwMode="auto">
            <a:xfrm>
              <a:off x="2489" y="2964"/>
              <a:ext cx="759" cy="147"/>
            </a:xfrm>
            <a:custGeom>
              <a:avLst/>
              <a:gdLst>
                <a:gd name="T0" fmla="*/ 759 w 759"/>
                <a:gd name="T1" fmla="*/ 147 h 147"/>
                <a:gd name="T2" fmla="*/ 759 w 759"/>
                <a:gd name="T3" fmla="*/ 61 h 147"/>
                <a:gd name="T4" fmla="*/ 0 w 759"/>
                <a:gd name="T5" fmla="*/ 61 h 147"/>
                <a:gd name="T6" fmla="*/ 0 w 759"/>
                <a:gd name="T7" fmla="*/ 0 h 147"/>
              </a:gdLst>
              <a:ahLst/>
              <a:cxnLst>
                <a:cxn ang="0">
                  <a:pos x="T0" y="T1"/>
                </a:cxn>
                <a:cxn ang="0">
                  <a:pos x="T2" y="T3"/>
                </a:cxn>
                <a:cxn ang="0">
                  <a:pos x="T4" y="T5"/>
                </a:cxn>
                <a:cxn ang="0">
                  <a:pos x="T6" y="T7"/>
                </a:cxn>
              </a:cxnLst>
              <a:rect l="0" t="0" r="r" b="b"/>
              <a:pathLst>
                <a:path w="759" h="147">
                  <a:moveTo>
                    <a:pt x="759" y="147"/>
                  </a:moveTo>
                  <a:lnTo>
                    <a:pt x="759" y="61"/>
                  </a:lnTo>
                  <a:lnTo>
                    <a:pt x="0" y="61"/>
                  </a:lnTo>
                  <a:lnTo>
                    <a:pt x="0" y="0"/>
                  </a:lnTo>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Freeform 51"/>
            <p:cNvSpPr/>
            <p:nvPr/>
          </p:nvSpPr>
          <p:spPr bwMode="auto">
            <a:xfrm>
              <a:off x="2469" y="2904"/>
              <a:ext cx="40" cy="60"/>
            </a:xfrm>
            <a:custGeom>
              <a:avLst/>
              <a:gdLst>
                <a:gd name="T0" fmla="*/ 40 w 40"/>
                <a:gd name="T1" fmla="*/ 60 h 60"/>
                <a:gd name="T2" fmla="*/ 20 w 40"/>
                <a:gd name="T3" fmla="*/ 0 h 60"/>
                <a:gd name="T4" fmla="*/ 0 w 40"/>
                <a:gd name="T5" fmla="*/ 60 h 60"/>
                <a:gd name="T6" fmla="*/ 40 w 40"/>
                <a:gd name="T7" fmla="*/ 60 h 60"/>
              </a:gdLst>
              <a:ahLst/>
              <a:cxnLst>
                <a:cxn ang="0">
                  <a:pos x="T0" y="T1"/>
                </a:cxn>
                <a:cxn ang="0">
                  <a:pos x="T2" y="T3"/>
                </a:cxn>
                <a:cxn ang="0">
                  <a:pos x="T4" y="T5"/>
                </a:cxn>
                <a:cxn ang="0">
                  <a:pos x="T6" y="T7"/>
                </a:cxn>
              </a:cxnLst>
              <a:rect l="0" t="0" r="r" b="b"/>
              <a:pathLst>
                <a:path w="40" h="60">
                  <a:moveTo>
                    <a:pt x="40" y="60"/>
                  </a:moveTo>
                  <a:lnTo>
                    <a:pt x="20" y="0"/>
                  </a:lnTo>
                  <a:lnTo>
                    <a:pt x="0" y="60"/>
                  </a:lnTo>
                  <a:lnTo>
                    <a:pt x="40" y="60"/>
                  </a:lnTo>
                  <a:close/>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2" name="Freeform 52"/>
            <p:cNvSpPr/>
            <p:nvPr/>
          </p:nvSpPr>
          <p:spPr bwMode="auto">
            <a:xfrm>
              <a:off x="1680" y="2309"/>
              <a:ext cx="809" cy="151"/>
            </a:xfrm>
            <a:custGeom>
              <a:avLst/>
              <a:gdLst>
                <a:gd name="T0" fmla="*/ 809 w 809"/>
                <a:gd name="T1" fmla="*/ 151 h 151"/>
                <a:gd name="T2" fmla="*/ 809 w 809"/>
                <a:gd name="T3" fmla="*/ 61 h 151"/>
                <a:gd name="T4" fmla="*/ 0 w 809"/>
                <a:gd name="T5" fmla="*/ 61 h 151"/>
                <a:gd name="T6" fmla="*/ 0 w 809"/>
                <a:gd name="T7" fmla="*/ 0 h 151"/>
              </a:gdLst>
              <a:ahLst/>
              <a:cxnLst>
                <a:cxn ang="0">
                  <a:pos x="T0" y="T1"/>
                </a:cxn>
                <a:cxn ang="0">
                  <a:pos x="T2" y="T3"/>
                </a:cxn>
                <a:cxn ang="0">
                  <a:pos x="T4" y="T5"/>
                </a:cxn>
                <a:cxn ang="0">
                  <a:pos x="T6" y="T7"/>
                </a:cxn>
              </a:cxnLst>
              <a:rect l="0" t="0" r="r" b="b"/>
              <a:pathLst>
                <a:path w="809" h="151">
                  <a:moveTo>
                    <a:pt x="809" y="151"/>
                  </a:moveTo>
                  <a:lnTo>
                    <a:pt x="809" y="61"/>
                  </a:lnTo>
                  <a:lnTo>
                    <a:pt x="0" y="61"/>
                  </a:lnTo>
                  <a:lnTo>
                    <a:pt x="0" y="0"/>
                  </a:lnTo>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3" name="Freeform 53"/>
            <p:cNvSpPr/>
            <p:nvPr/>
          </p:nvSpPr>
          <p:spPr bwMode="auto">
            <a:xfrm>
              <a:off x="1660" y="2248"/>
              <a:ext cx="40" cy="61"/>
            </a:xfrm>
            <a:custGeom>
              <a:avLst/>
              <a:gdLst>
                <a:gd name="T0" fmla="*/ 40 w 40"/>
                <a:gd name="T1" fmla="*/ 61 h 61"/>
                <a:gd name="T2" fmla="*/ 20 w 40"/>
                <a:gd name="T3" fmla="*/ 0 h 61"/>
                <a:gd name="T4" fmla="*/ 0 w 40"/>
                <a:gd name="T5" fmla="*/ 61 h 61"/>
                <a:gd name="T6" fmla="*/ 40 w 40"/>
                <a:gd name="T7" fmla="*/ 61 h 61"/>
              </a:gdLst>
              <a:ahLst/>
              <a:cxnLst>
                <a:cxn ang="0">
                  <a:pos x="T0" y="T1"/>
                </a:cxn>
                <a:cxn ang="0">
                  <a:pos x="T2" y="T3"/>
                </a:cxn>
                <a:cxn ang="0">
                  <a:pos x="T4" y="T5"/>
                </a:cxn>
                <a:cxn ang="0">
                  <a:pos x="T6" y="T7"/>
                </a:cxn>
              </a:cxnLst>
              <a:rect l="0" t="0" r="r" b="b"/>
              <a:pathLst>
                <a:path w="40" h="61">
                  <a:moveTo>
                    <a:pt x="40" y="61"/>
                  </a:moveTo>
                  <a:lnTo>
                    <a:pt x="20" y="0"/>
                  </a:lnTo>
                  <a:lnTo>
                    <a:pt x="0" y="61"/>
                  </a:lnTo>
                  <a:lnTo>
                    <a:pt x="40" y="61"/>
                  </a:lnTo>
                  <a:close/>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4" name="Freeform 54"/>
            <p:cNvSpPr/>
            <p:nvPr/>
          </p:nvSpPr>
          <p:spPr bwMode="auto">
            <a:xfrm>
              <a:off x="871" y="2309"/>
              <a:ext cx="809" cy="151"/>
            </a:xfrm>
            <a:custGeom>
              <a:avLst/>
              <a:gdLst>
                <a:gd name="T0" fmla="*/ 0 w 809"/>
                <a:gd name="T1" fmla="*/ 151 h 151"/>
                <a:gd name="T2" fmla="*/ 0 w 809"/>
                <a:gd name="T3" fmla="*/ 61 h 151"/>
                <a:gd name="T4" fmla="*/ 809 w 809"/>
                <a:gd name="T5" fmla="*/ 61 h 151"/>
                <a:gd name="T6" fmla="*/ 809 w 809"/>
                <a:gd name="T7" fmla="*/ 0 h 151"/>
              </a:gdLst>
              <a:ahLst/>
              <a:cxnLst>
                <a:cxn ang="0">
                  <a:pos x="T0" y="T1"/>
                </a:cxn>
                <a:cxn ang="0">
                  <a:pos x="T2" y="T3"/>
                </a:cxn>
                <a:cxn ang="0">
                  <a:pos x="T4" y="T5"/>
                </a:cxn>
                <a:cxn ang="0">
                  <a:pos x="T6" y="T7"/>
                </a:cxn>
              </a:cxnLst>
              <a:rect l="0" t="0" r="r" b="b"/>
              <a:pathLst>
                <a:path w="809" h="151">
                  <a:moveTo>
                    <a:pt x="0" y="151"/>
                  </a:moveTo>
                  <a:lnTo>
                    <a:pt x="0" y="61"/>
                  </a:lnTo>
                  <a:lnTo>
                    <a:pt x="809" y="61"/>
                  </a:lnTo>
                  <a:lnTo>
                    <a:pt x="809" y="0"/>
                  </a:lnTo>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5" name="Freeform 55"/>
            <p:cNvSpPr/>
            <p:nvPr/>
          </p:nvSpPr>
          <p:spPr bwMode="auto">
            <a:xfrm>
              <a:off x="1660" y="2248"/>
              <a:ext cx="40" cy="61"/>
            </a:xfrm>
            <a:custGeom>
              <a:avLst/>
              <a:gdLst>
                <a:gd name="T0" fmla="*/ 40 w 40"/>
                <a:gd name="T1" fmla="*/ 61 h 61"/>
                <a:gd name="T2" fmla="*/ 20 w 40"/>
                <a:gd name="T3" fmla="*/ 0 h 61"/>
                <a:gd name="T4" fmla="*/ 0 w 40"/>
                <a:gd name="T5" fmla="*/ 61 h 61"/>
                <a:gd name="T6" fmla="*/ 40 w 40"/>
                <a:gd name="T7" fmla="*/ 61 h 61"/>
              </a:gdLst>
              <a:ahLst/>
              <a:cxnLst>
                <a:cxn ang="0">
                  <a:pos x="T0" y="T1"/>
                </a:cxn>
                <a:cxn ang="0">
                  <a:pos x="T2" y="T3"/>
                </a:cxn>
                <a:cxn ang="0">
                  <a:pos x="T4" y="T5"/>
                </a:cxn>
                <a:cxn ang="0">
                  <a:pos x="T6" y="T7"/>
                </a:cxn>
              </a:cxnLst>
              <a:rect l="0" t="0" r="r" b="b"/>
              <a:pathLst>
                <a:path w="40" h="61">
                  <a:moveTo>
                    <a:pt x="40" y="61"/>
                  </a:moveTo>
                  <a:lnTo>
                    <a:pt x="20" y="0"/>
                  </a:lnTo>
                  <a:lnTo>
                    <a:pt x="0" y="61"/>
                  </a:lnTo>
                  <a:lnTo>
                    <a:pt x="40" y="61"/>
                  </a:lnTo>
                  <a:close/>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6" name="Freeform 56"/>
            <p:cNvSpPr/>
            <p:nvPr/>
          </p:nvSpPr>
          <p:spPr bwMode="auto">
            <a:xfrm>
              <a:off x="4054" y="3338"/>
              <a:ext cx="1614" cy="314"/>
            </a:xfrm>
            <a:custGeom>
              <a:avLst/>
              <a:gdLst>
                <a:gd name="T0" fmla="*/ 0 w 1614"/>
                <a:gd name="T1" fmla="*/ 314 h 314"/>
                <a:gd name="T2" fmla="*/ 1614 w 1614"/>
                <a:gd name="T3" fmla="*/ 314 h 314"/>
                <a:gd name="T4" fmla="*/ 1614 w 1614"/>
                <a:gd name="T5" fmla="*/ 57 h 314"/>
                <a:gd name="T6" fmla="*/ 1557 w 1614"/>
                <a:gd name="T7" fmla="*/ 0 h 314"/>
                <a:gd name="T8" fmla="*/ 0 w 1614"/>
                <a:gd name="T9" fmla="*/ 0 h 314"/>
                <a:gd name="T10" fmla="*/ 0 w 1614"/>
                <a:gd name="T11" fmla="*/ 314 h 314"/>
              </a:gdLst>
              <a:ahLst/>
              <a:cxnLst>
                <a:cxn ang="0">
                  <a:pos x="T0" y="T1"/>
                </a:cxn>
                <a:cxn ang="0">
                  <a:pos x="T2" y="T3"/>
                </a:cxn>
                <a:cxn ang="0">
                  <a:pos x="T4" y="T5"/>
                </a:cxn>
                <a:cxn ang="0">
                  <a:pos x="T6" y="T7"/>
                </a:cxn>
                <a:cxn ang="0">
                  <a:pos x="T8" y="T9"/>
                </a:cxn>
                <a:cxn ang="0">
                  <a:pos x="T10" y="T11"/>
                </a:cxn>
              </a:cxnLst>
              <a:rect l="0" t="0" r="r" b="b"/>
              <a:pathLst>
                <a:path w="1614" h="314">
                  <a:moveTo>
                    <a:pt x="0" y="314"/>
                  </a:moveTo>
                  <a:lnTo>
                    <a:pt x="1614" y="314"/>
                  </a:lnTo>
                  <a:lnTo>
                    <a:pt x="1614" y="57"/>
                  </a:lnTo>
                  <a:lnTo>
                    <a:pt x="1557" y="0"/>
                  </a:lnTo>
                  <a:lnTo>
                    <a:pt x="0" y="0"/>
                  </a:lnTo>
                  <a:lnTo>
                    <a:pt x="0" y="3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57"/>
            <p:cNvSpPr>
              <a:spLocks noEditPoints="1"/>
            </p:cNvSpPr>
            <p:nvPr/>
          </p:nvSpPr>
          <p:spPr bwMode="auto">
            <a:xfrm>
              <a:off x="3670" y="3338"/>
              <a:ext cx="1998" cy="362"/>
            </a:xfrm>
            <a:custGeom>
              <a:avLst/>
              <a:gdLst>
                <a:gd name="T0" fmla="*/ 384 w 1998"/>
                <a:gd name="T1" fmla="*/ 314 h 362"/>
                <a:gd name="T2" fmla="*/ 0 w 1998"/>
                <a:gd name="T3" fmla="*/ 362 h 362"/>
                <a:gd name="T4" fmla="*/ 384 w 1998"/>
                <a:gd name="T5" fmla="*/ 314 h 362"/>
                <a:gd name="T6" fmla="*/ 1998 w 1998"/>
                <a:gd name="T7" fmla="*/ 314 h 362"/>
                <a:gd name="T8" fmla="*/ 1998 w 1998"/>
                <a:gd name="T9" fmla="*/ 57 h 362"/>
                <a:gd name="T10" fmla="*/ 1941 w 1998"/>
                <a:gd name="T11" fmla="*/ 0 h 362"/>
                <a:gd name="T12" fmla="*/ 384 w 1998"/>
                <a:gd name="T13" fmla="*/ 0 h 362"/>
                <a:gd name="T14" fmla="*/ 384 w 1998"/>
                <a:gd name="T15" fmla="*/ 314 h 3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8" h="362">
                  <a:moveTo>
                    <a:pt x="384" y="314"/>
                  </a:moveTo>
                  <a:lnTo>
                    <a:pt x="0" y="362"/>
                  </a:lnTo>
                  <a:moveTo>
                    <a:pt x="384" y="314"/>
                  </a:moveTo>
                  <a:lnTo>
                    <a:pt x="1998" y="314"/>
                  </a:lnTo>
                  <a:lnTo>
                    <a:pt x="1998" y="57"/>
                  </a:lnTo>
                  <a:lnTo>
                    <a:pt x="1941" y="0"/>
                  </a:lnTo>
                  <a:lnTo>
                    <a:pt x="384" y="0"/>
                  </a:lnTo>
                  <a:lnTo>
                    <a:pt x="384" y="314"/>
                  </a:lnTo>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8" name="Rectangle 58"/>
            <p:cNvSpPr>
              <a:spLocks noChangeArrowheads="1"/>
            </p:cNvSpPr>
            <p:nvPr/>
          </p:nvSpPr>
          <p:spPr bwMode="auto">
            <a:xfrm>
              <a:off x="4451" y="3364"/>
              <a:ext cx="50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Decorator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9" name="Rectangle 59"/>
            <p:cNvSpPr>
              <a:spLocks noChangeArrowheads="1"/>
            </p:cNvSpPr>
            <p:nvPr/>
          </p:nvSpPr>
          <p:spPr bwMode="auto">
            <a:xfrm>
              <a:off x="4892" y="3364"/>
              <a:ext cx="11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0" name="Rectangle 60"/>
            <p:cNvSpPr>
              <a:spLocks noChangeArrowheads="1"/>
            </p:cNvSpPr>
            <p:nvPr/>
          </p:nvSpPr>
          <p:spPr bwMode="auto">
            <a:xfrm>
              <a:off x="4950" y="3364"/>
              <a:ext cx="29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Draw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1" name="Rectangle 61"/>
            <p:cNvSpPr>
              <a:spLocks noChangeArrowheads="1"/>
            </p:cNvSpPr>
            <p:nvPr/>
          </p:nvSpPr>
          <p:spPr bwMode="auto">
            <a:xfrm>
              <a:off x="5181" y="3364"/>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2" name="Rectangle 62"/>
            <p:cNvSpPr>
              <a:spLocks noChangeArrowheads="1"/>
            </p:cNvSpPr>
            <p:nvPr/>
          </p:nvSpPr>
          <p:spPr bwMode="auto">
            <a:xfrm>
              <a:off x="5246" y="3364"/>
              <a:ext cx="8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3" name="Rectangle 63"/>
            <p:cNvSpPr>
              <a:spLocks noChangeArrowheads="1"/>
            </p:cNvSpPr>
            <p:nvPr/>
          </p:nvSpPr>
          <p:spPr bwMode="auto">
            <a:xfrm>
              <a:off x="4551" y="3493"/>
              <a:ext cx="60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DrawBorder</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4" name="Rectangle 64"/>
            <p:cNvSpPr>
              <a:spLocks noChangeArrowheads="1"/>
            </p:cNvSpPr>
            <p:nvPr/>
          </p:nvSpPr>
          <p:spPr bwMode="auto">
            <a:xfrm>
              <a:off x="5082" y="3493"/>
              <a:ext cx="12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5" name="Rectangle 65"/>
            <p:cNvSpPr>
              <a:spLocks noChangeArrowheads="1"/>
            </p:cNvSpPr>
            <p:nvPr/>
          </p:nvSpPr>
          <p:spPr bwMode="auto">
            <a:xfrm>
              <a:off x="5147" y="3493"/>
              <a:ext cx="8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6" name="Freeform 66"/>
            <p:cNvSpPr/>
            <p:nvPr/>
          </p:nvSpPr>
          <p:spPr bwMode="auto">
            <a:xfrm>
              <a:off x="5605" y="3338"/>
              <a:ext cx="63" cy="63"/>
            </a:xfrm>
            <a:custGeom>
              <a:avLst/>
              <a:gdLst>
                <a:gd name="T0" fmla="*/ 6 w 63"/>
                <a:gd name="T1" fmla="*/ 57 h 63"/>
                <a:gd name="T2" fmla="*/ 63 w 63"/>
                <a:gd name="T3" fmla="*/ 57 h 63"/>
                <a:gd name="T4" fmla="*/ 63 w 63"/>
                <a:gd name="T5" fmla="*/ 63 h 63"/>
                <a:gd name="T6" fmla="*/ 63 w 63"/>
                <a:gd name="T7" fmla="*/ 57 h 63"/>
                <a:gd name="T8" fmla="*/ 6 w 63"/>
                <a:gd name="T9" fmla="*/ 0 h 63"/>
                <a:gd name="T10" fmla="*/ 0 w 63"/>
                <a:gd name="T11" fmla="*/ 0 h 63"/>
                <a:gd name="T12" fmla="*/ 6 w 63"/>
                <a:gd name="T13" fmla="*/ 0 h 63"/>
                <a:gd name="T14" fmla="*/ 6 w 63"/>
                <a:gd name="T15" fmla="*/ 57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3">
                  <a:moveTo>
                    <a:pt x="6" y="57"/>
                  </a:moveTo>
                  <a:lnTo>
                    <a:pt x="63" y="57"/>
                  </a:lnTo>
                  <a:lnTo>
                    <a:pt x="63" y="63"/>
                  </a:lnTo>
                  <a:lnTo>
                    <a:pt x="63" y="57"/>
                  </a:lnTo>
                  <a:lnTo>
                    <a:pt x="6" y="0"/>
                  </a:lnTo>
                  <a:lnTo>
                    <a:pt x="0" y="0"/>
                  </a:lnTo>
                  <a:lnTo>
                    <a:pt x="6" y="0"/>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67"/>
            <p:cNvSpPr/>
            <p:nvPr/>
          </p:nvSpPr>
          <p:spPr bwMode="auto">
            <a:xfrm>
              <a:off x="5605" y="3338"/>
              <a:ext cx="63" cy="63"/>
            </a:xfrm>
            <a:custGeom>
              <a:avLst/>
              <a:gdLst>
                <a:gd name="T0" fmla="*/ 6 w 63"/>
                <a:gd name="T1" fmla="*/ 57 h 63"/>
                <a:gd name="T2" fmla="*/ 63 w 63"/>
                <a:gd name="T3" fmla="*/ 57 h 63"/>
                <a:gd name="T4" fmla="*/ 63 w 63"/>
                <a:gd name="T5" fmla="*/ 63 h 63"/>
                <a:gd name="T6" fmla="*/ 63 w 63"/>
                <a:gd name="T7" fmla="*/ 57 h 63"/>
                <a:gd name="T8" fmla="*/ 6 w 63"/>
                <a:gd name="T9" fmla="*/ 0 h 63"/>
                <a:gd name="T10" fmla="*/ 0 w 63"/>
                <a:gd name="T11" fmla="*/ 0 h 63"/>
                <a:gd name="T12" fmla="*/ 6 w 63"/>
                <a:gd name="T13" fmla="*/ 0 h 63"/>
                <a:gd name="T14" fmla="*/ 6 w 63"/>
                <a:gd name="T15" fmla="*/ 57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3">
                  <a:moveTo>
                    <a:pt x="6" y="57"/>
                  </a:moveTo>
                  <a:lnTo>
                    <a:pt x="63" y="57"/>
                  </a:lnTo>
                  <a:lnTo>
                    <a:pt x="63" y="63"/>
                  </a:lnTo>
                  <a:lnTo>
                    <a:pt x="63" y="57"/>
                  </a:lnTo>
                  <a:lnTo>
                    <a:pt x="6" y="0"/>
                  </a:lnTo>
                  <a:lnTo>
                    <a:pt x="0" y="0"/>
                  </a:lnTo>
                  <a:lnTo>
                    <a:pt x="6" y="0"/>
                  </a:lnTo>
                  <a:lnTo>
                    <a:pt x="6" y="57"/>
                  </a:lnTo>
                  <a:close/>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裝飾器示例</a:t>
            </a:r>
          </a:p>
        </p:txBody>
      </p:sp>
      <p:sp>
        <p:nvSpPr>
          <p:cNvPr id="5" name="TextBox 3"/>
          <p:cNvSpPr txBox="1"/>
          <p:nvPr/>
        </p:nvSpPr>
        <p:spPr>
          <a:xfrm>
            <a:off x="628650" y="1196752"/>
            <a:ext cx="7886700" cy="532320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2000" dirty="0">
                <a:solidFill>
                  <a:schemeClr val="tx1"/>
                </a:solidFill>
                <a:latin typeface="Consolas" panose="020B0609020204030204" pitchFamily="49" charset="0"/>
                <a:ea typeface="华文楷体" panose="02010600040101010101" pitchFamily="2" charset="-122"/>
                <a:cs typeface="+mn-cs"/>
              </a:rPr>
              <a:t>#include &lt;iostream&gt;</a:t>
            </a:r>
          </a:p>
          <a:p>
            <a:r>
              <a:rPr lang="en-US" altLang="zh-CN" sz="2000" dirty="0">
                <a:solidFill>
                  <a:schemeClr val="tx1"/>
                </a:solidFill>
                <a:latin typeface="Consolas" panose="020B0609020204030204" pitchFamily="49" charset="0"/>
                <a:ea typeface="华文楷体" panose="02010600040101010101" pitchFamily="2" charset="-122"/>
                <a:cs typeface="+mn-cs"/>
              </a:rPr>
              <a:t>using namespace </a:t>
            </a:r>
            <a:r>
              <a:rPr lang="en-US" altLang="zh-CN" sz="2000" dirty="0" err="1">
                <a:solidFill>
                  <a:schemeClr val="tx1"/>
                </a:solidFill>
                <a:latin typeface="Consolas" panose="020B0609020204030204" pitchFamily="49" charset="0"/>
                <a:ea typeface="华文楷体" panose="02010600040101010101" pitchFamily="2" charset="-122"/>
                <a:cs typeface="+mn-cs"/>
              </a:rPr>
              <a:t>std</a:t>
            </a:r>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rPr>
              <a:t>//</a:t>
            </a:r>
            <a:r>
              <a:rPr lang="zh-CN" altLang="en-US" sz="2000" dirty="0">
                <a:solidFill>
                  <a:srgbClr val="FF0000"/>
                </a:solidFill>
                <a:latin typeface="Consolas" panose="020B0609020204030204" pitchFamily="49" charset="0"/>
                <a:ea typeface="华文楷体" panose="02010600040101010101" pitchFamily="2" charset="-122"/>
              </a:rPr>
              <a:t>所有</a:t>
            </a:r>
            <a:r>
              <a:rPr lang="en-US" altLang="zh-CN" sz="2000" dirty="0">
                <a:solidFill>
                  <a:srgbClr val="FF0000"/>
                </a:solidFill>
                <a:latin typeface="Consolas" panose="020B0609020204030204" pitchFamily="49" charset="0"/>
                <a:ea typeface="华文楷体" panose="02010600040101010101" pitchFamily="2" charset="-122"/>
              </a:rPr>
              <a:t>View</a:t>
            </a:r>
            <a:r>
              <a:rPr lang="zh-CN" altLang="en-US" sz="2000" dirty="0">
                <a:solidFill>
                  <a:srgbClr val="FF0000"/>
                </a:solidFill>
                <a:latin typeface="Consolas" panose="020B0609020204030204" pitchFamily="49" charset="0"/>
                <a:ea typeface="华文楷体" panose="02010600040101010101" pitchFamily="2" charset="-122"/>
              </a:rPr>
              <a:t>的基類</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Component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virtual ~Component() { }</a:t>
            </a:r>
          </a:p>
          <a:p>
            <a:r>
              <a:rPr lang="en-US" altLang="zh-CN" sz="2000" dirty="0">
                <a:solidFill>
                  <a:schemeClr val="tx1"/>
                </a:solidFill>
                <a:latin typeface="Consolas" panose="020B0609020204030204" pitchFamily="49" charset="0"/>
                <a:ea typeface="华文楷体" panose="02010600040101010101" pitchFamily="2" charset="-122"/>
                <a:cs typeface="+mn-cs"/>
              </a:rPr>
              <a:t>	virtual void show() =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一個基本的</a:t>
            </a:r>
            <a:r>
              <a:rPr lang="en-US" altLang="zh-CN" sz="2000" dirty="0" err="1">
                <a:solidFill>
                  <a:srgbClr val="FF0000"/>
                </a:solidFill>
                <a:latin typeface="Consolas" panose="020B0609020204030204" pitchFamily="49" charset="0"/>
                <a:ea typeface="华文楷体" panose="02010600040101010101" pitchFamily="2" charset="-122"/>
                <a:cs typeface="+mn-cs"/>
              </a:rPr>
              <a:t>TextView</a:t>
            </a:r>
            <a:r>
              <a:rPr lang="zh-CN" altLang="en-US" sz="2000" dirty="0">
                <a:solidFill>
                  <a:srgbClr val="FF0000"/>
                </a:solidFill>
                <a:latin typeface="Consolas" panose="020B0609020204030204" pitchFamily="49" charset="0"/>
                <a:ea typeface="华文楷体" panose="02010600040101010101" pitchFamily="2" charset="-122"/>
                <a:cs typeface="+mn-cs"/>
              </a:rPr>
              <a:t>類</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a:t>
            </a:r>
            <a:r>
              <a:rPr lang="en-US" altLang="zh-CN" sz="2000" dirty="0" err="1">
                <a:solidFill>
                  <a:schemeClr val="tx1"/>
                </a:solidFill>
                <a:latin typeface="Consolas" panose="020B0609020204030204" pitchFamily="49" charset="0"/>
                <a:ea typeface="华文楷体" panose="02010600040101010101" pitchFamily="2" charset="-122"/>
                <a:cs typeface="+mn-cs"/>
              </a:rPr>
              <a:t>Monitor</a:t>
            </a:r>
            <a:r>
              <a:rPr lang="en-US" altLang="zh-CN" sz="2000" dirty="0">
                <a:solidFill>
                  <a:schemeClr val="tx1"/>
                </a:solidFill>
                <a:latin typeface="Consolas" panose="020B0609020204030204" pitchFamily="49" charset="0"/>
                <a:ea typeface="华文楷体" panose="02010600040101010101" pitchFamily="2" charset="-122"/>
                <a:cs typeface="+mn-cs"/>
              </a:rPr>
              <a:t>: public Component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void show()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Monitor show</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endl</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57</a:t>
            </a:fld>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裝飾器示例</a:t>
            </a:r>
          </a:p>
        </p:txBody>
      </p:sp>
      <p:sp>
        <p:nvSpPr>
          <p:cNvPr id="5" name="TextBox 3"/>
          <p:cNvSpPr txBox="1"/>
          <p:nvPr/>
        </p:nvSpPr>
        <p:spPr>
          <a:xfrm>
            <a:off x="196602" y="1209323"/>
            <a:ext cx="8839894" cy="563118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裝飾器的核心內涵在於用裝飾器類整體包裹改動之前的類，以保留原來的全部介面</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在原來介面保留的基礎上進行新功能擴充</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class Decorator : public Component</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這裡一個基類指標可以讓</a:t>
            </a:r>
            <a:r>
              <a:rPr lang="en-US" altLang="zh-CN" sz="2000" dirty="0">
                <a:solidFill>
                  <a:srgbClr val="FF0000"/>
                </a:solidFill>
                <a:latin typeface="Consolas" panose="020B0609020204030204" pitchFamily="49" charset="0"/>
                <a:ea typeface="华文楷体" panose="02010600040101010101" pitchFamily="2" charset="-122"/>
              </a:rPr>
              <a:t>Decorator</a:t>
            </a:r>
            <a:r>
              <a:rPr lang="zh-CN" altLang="en-US" sz="2000" dirty="0">
                <a:solidFill>
                  <a:srgbClr val="FF0000"/>
                </a:solidFill>
                <a:latin typeface="Consolas" panose="020B0609020204030204" pitchFamily="49" charset="0"/>
                <a:ea typeface="华文楷体" panose="02010600040101010101" pitchFamily="2" charset="-122"/>
              </a:rPr>
              <a:t>能夠以遞迴的形式不斷增加新功能</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Component* _component;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Decorator(Component* component) : _component(component) { </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	virtual void </a:t>
            </a:r>
            <a:r>
              <a:rPr lang="en-US" altLang="zh-CN" sz="2000" dirty="0" err="1">
                <a:solidFill>
                  <a:schemeClr val="tx1"/>
                </a:solidFill>
                <a:latin typeface="Consolas" panose="020B0609020204030204" pitchFamily="49" charset="0"/>
                <a:ea typeface="华文楷体" panose="02010600040101010101" pitchFamily="2" charset="-122"/>
                <a:cs typeface="+mn-cs"/>
              </a:rPr>
              <a:t>addon</a:t>
            </a:r>
            <a:r>
              <a:rPr lang="en-US" altLang="zh-CN" sz="2000" dirty="0">
                <a:solidFill>
                  <a:schemeClr val="tx1"/>
                </a:solidFill>
                <a:latin typeface="Consolas" panose="020B0609020204030204" pitchFamily="49" charset="0"/>
                <a:ea typeface="华文楷体" panose="02010600040101010101" pitchFamily="2" charset="-122"/>
                <a:cs typeface="+mn-cs"/>
              </a:rPr>
              <a:t>() = 0;</a:t>
            </a:r>
          </a:p>
          <a:p>
            <a:r>
              <a:rPr lang="en-US" altLang="zh-CN" sz="2000" dirty="0">
                <a:solidFill>
                  <a:srgbClr val="FF0000"/>
                </a:solidFill>
                <a:latin typeface="Consolas" panose="020B0609020204030204" pitchFamily="49" charset="0"/>
                <a:ea typeface="华文楷体" panose="02010600040101010101" pitchFamily="2" charset="-122"/>
                <a:cs typeface="+mn-cs"/>
              </a:rPr>
              <a:t>	void show() {</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err="1">
                <a:solidFill>
                  <a:srgbClr val="FF0000"/>
                </a:solidFill>
                <a:latin typeface="Consolas" panose="020B0609020204030204" pitchFamily="49" charset="0"/>
                <a:ea typeface="华文楷体" panose="02010600040101010101" pitchFamily="2" charset="-122"/>
                <a:cs typeface="+mn-cs"/>
              </a:rPr>
              <a:t>addon</a:t>
            </a:r>
            <a:r>
              <a:rPr lang="en-US" altLang="zh-CN" sz="2000" dirty="0">
                <a:solidFill>
                  <a:srgbClr val="FF0000"/>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cs typeface="+mn-cs"/>
              </a:rPr>
              <a:t>		_component -&gt; show();</a:t>
            </a:r>
          </a:p>
          <a:p>
            <a:r>
              <a:rPr lang="en-US" altLang="zh-CN" sz="2000" dirty="0">
                <a:solidFill>
                  <a:srgbClr val="FF0000"/>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58</a:t>
            </a:fld>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代碼</a:t>
            </a:r>
          </a:p>
        </p:txBody>
      </p:sp>
      <p:sp>
        <p:nvSpPr>
          <p:cNvPr id="5" name="TextBox 3"/>
          <p:cNvSpPr txBox="1"/>
          <p:nvPr/>
        </p:nvSpPr>
        <p:spPr>
          <a:xfrm>
            <a:off x="628650" y="1412776"/>
            <a:ext cx="7886700"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包裹原</a:t>
            </a:r>
            <a:r>
              <a:rPr lang="en-US" altLang="zh-CN" sz="1600" dirty="0">
                <a:solidFill>
                  <a:srgbClr val="FF0000"/>
                </a:solidFill>
                <a:latin typeface="Consolas" panose="020B0609020204030204" pitchFamily="49" charset="0"/>
                <a:ea typeface="华文楷体" panose="02010600040101010101" pitchFamily="2" charset="-122"/>
              </a:rPr>
              <a:t>Component</a:t>
            </a:r>
            <a:r>
              <a:rPr lang="zh-CN" altLang="en-US" sz="1600" dirty="0">
                <a:solidFill>
                  <a:srgbClr val="FF0000"/>
                </a:solidFill>
                <a:latin typeface="Consolas" panose="020B0609020204030204" pitchFamily="49" charset="0"/>
                <a:ea typeface="华文楷体" panose="02010600040101010101" pitchFamily="2" charset="-122"/>
              </a:rPr>
              <a:t>並擴充邊框</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Border : </a:t>
            </a:r>
            <a:r>
              <a:rPr lang="en-US" altLang="zh-CN" sz="1600" dirty="0">
                <a:solidFill>
                  <a:srgbClr val="FF0000"/>
                </a:solidFill>
                <a:latin typeface="Consolas" panose="020B0609020204030204" pitchFamily="49" charset="0"/>
                <a:ea typeface="华文楷体" panose="02010600040101010101" pitchFamily="2" charset="-122"/>
                <a:cs typeface="+mn-cs"/>
              </a:rPr>
              <a:t>public Decorator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Border(Component* component) : Decorator(component)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addon</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"Bordered ";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包裹原</a:t>
            </a:r>
            <a:r>
              <a:rPr lang="en-US" altLang="zh-CN" sz="1600" dirty="0">
                <a:solidFill>
                  <a:srgbClr val="FF0000"/>
                </a:solidFill>
                <a:latin typeface="Consolas" panose="020B0609020204030204" pitchFamily="49" charset="0"/>
                <a:ea typeface="华文楷体" panose="02010600040101010101" pitchFamily="2" charset="-122"/>
              </a:rPr>
              <a:t>Component</a:t>
            </a:r>
            <a:r>
              <a:rPr lang="zh-CN" altLang="en-US" sz="1600" dirty="0">
                <a:solidFill>
                  <a:srgbClr val="FF0000"/>
                </a:solidFill>
                <a:latin typeface="Consolas" panose="020B0609020204030204" pitchFamily="49" charset="0"/>
                <a:ea typeface="华文楷体" panose="02010600040101010101" pitchFamily="2" charset="-122"/>
              </a:rPr>
              <a:t>並擴充水準捲軸</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HScroll</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public Decorator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HScroll</a:t>
            </a:r>
            <a:r>
              <a:rPr lang="en-US" altLang="zh-CN" sz="1600" dirty="0">
                <a:solidFill>
                  <a:schemeClr val="tx1"/>
                </a:solidFill>
                <a:latin typeface="Consolas" panose="020B0609020204030204" pitchFamily="49" charset="0"/>
                <a:ea typeface="华文楷体" panose="02010600040101010101" pitchFamily="2" charset="-122"/>
                <a:cs typeface="+mn-cs"/>
              </a:rPr>
              <a:t>(Component* component): Decorator(component)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addon</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a:t>
            </a:r>
            <a:r>
              <a:rPr lang="en-US" altLang="zh-CN" sz="1600" dirty="0" err="1">
                <a:solidFill>
                  <a:schemeClr val="tx1"/>
                </a:solidFill>
                <a:latin typeface="Consolas" panose="020B0609020204030204" pitchFamily="49" charset="0"/>
                <a:ea typeface="华文楷体" panose="02010600040101010101" pitchFamily="2" charset="-122"/>
                <a:cs typeface="+mn-cs"/>
              </a:rPr>
              <a:t>HScrolled</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rPr>
              <a:t>包裹原</a:t>
            </a:r>
            <a:r>
              <a:rPr lang="en-US" altLang="zh-CN" sz="1600" dirty="0">
                <a:solidFill>
                  <a:srgbClr val="FF0000"/>
                </a:solidFill>
                <a:latin typeface="Consolas" panose="020B0609020204030204" pitchFamily="49" charset="0"/>
                <a:ea typeface="华文楷体" panose="02010600040101010101" pitchFamily="2" charset="-122"/>
              </a:rPr>
              <a:t>Component</a:t>
            </a:r>
            <a:r>
              <a:rPr lang="zh-CN" altLang="en-US" sz="1600" dirty="0">
                <a:solidFill>
                  <a:srgbClr val="FF0000"/>
                </a:solidFill>
                <a:latin typeface="Consolas" panose="020B0609020204030204" pitchFamily="49" charset="0"/>
                <a:ea typeface="华文楷体" panose="02010600040101010101" pitchFamily="2" charset="-122"/>
              </a:rPr>
              <a:t>並</a:t>
            </a:r>
            <a:r>
              <a:rPr lang="zh-CN" altLang="en-US" sz="1600" dirty="0">
                <a:solidFill>
                  <a:srgbClr val="FF0000"/>
                </a:solidFill>
                <a:latin typeface="Consolas" panose="020B0609020204030204" pitchFamily="49" charset="0"/>
                <a:ea typeface="华文楷体" panose="02010600040101010101" pitchFamily="2" charset="-122"/>
                <a:cs typeface="+mn-cs"/>
              </a:rPr>
              <a:t>擴充垂直捲軸</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VScroll</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public Decorator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VScroll</a:t>
            </a:r>
            <a:r>
              <a:rPr lang="en-US" altLang="zh-CN" sz="1600" dirty="0">
                <a:solidFill>
                  <a:schemeClr val="tx1"/>
                </a:solidFill>
                <a:latin typeface="Consolas" panose="020B0609020204030204" pitchFamily="49" charset="0"/>
                <a:ea typeface="华文楷体" panose="02010600040101010101" pitchFamily="2" charset="-122"/>
                <a:cs typeface="+mn-cs"/>
              </a:rPr>
              <a:t>(Component* component): Decorator(component)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addon</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a:t>
            </a:r>
            <a:r>
              <a:rPr lang="en-US" altLang="zh-CN" sz="1600" dirty="0" err="1">
                <a:solidFill>
                  <a:schemeClr val="tx1"/>
                </a:solidFill>
                <a:latin typeface="Consolas" panose="020B0609020204030204" pitchFamily="49" charset="0"/>
                <a:ea typeface="华文楷体" panose="02010600040101010101" pitchFamily="2" charset="-122"/>
                <a:cs typeface="+mn-cs"/>
              </a:rPr>
              <a:t>VScrolled</a:t>
            </a:r>
            <a:r>
              <a:rPr lang="en-US" altLang="zh-CN" sz="1600" dirty="0">
                <a:solidFill>
                  <a:schemeClr val="tx1"/>
                </a:solidFill>
                <a:latin typeface="Consolas" panose="020B0609020204030204" pitchFamily="49" charset="0"/>
                <a:ea typeface="华文楷体" panose="02010600040101010101" pitchFamily="2" charset="-122"/>
                <a:cs typeface="+mn-cs"/>
              </a:rPr>
              <a:t> ";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59</a:t>
            </a:fld>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一個例子：負載監視器</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6</a:t>
            </a:fld>
            <a:endParaRPr lang="zh-CN" altLang="en-US" dirty="0"/>
          </a:p>
        </p:txBody>
      </p:sp>
      <p:sp>
        <p:nvSpPr>
          <p:cNvPr id="5" name="内容占位符 2"/>
          <p:cNvSpPr>
            <a:spLocks noGrp="1"/>
          </p:cNvSpPr>
          <p:nvPr>
            <p:ph idx="1"/>
          </p:nvPr>
        </p:nvSpPr>
        <p:spPr>
          <a:xfrm>
            <a:off x="539553" y="1465264"/>
            <a:ext cx="3672408" cy="5256212"/>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監視計算節點的負載狀態（如</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佔用率）</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以</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佔用率的監視為例，不同條件下（例如不同種類不同版本的</a:t>
            </a:r>
            <a:r>
              <a:rPr lang="en-US" altLang="zh-CN" sz="2800" b="1" dirty="0">
                <a:solidFill>
                  <a:srgbClr val="003366"/>
                </a:solidFill>
                <a:latin typeface="Lucida Console" panose="020B0609040504020204" pitchFamily="49" charset="0"/>
              </a:rPr>
              <a:t>OS</a:t>
            </a:r>
            <a:r>
              <a:rPr lang="zh-CN" altLang="en-US" sz="2800" b="1" dirty="0">
                <a:solidFill>
                  <a:srgbClr val="003366"/>
                </a:solidFill>
                <a:latin typeface="Lucida Console" panose="020B0609040504020204" pitchFamily="49" charset="0"/>
              </a:rPr>
              <a:t>）獲得</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佔用率的方法不同</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怎樣在一個程式中實現對這些不同條件的適應呢？</a:t>
            </a:r>
          </a:p>
        </p:txBody>
      </p:sp>
      <p:pic>
        <p:nvPicPr>
          <p:cNvPr id="6" name="Picture 2"/>
          <p:cNvPicPr>
            <a:picLocks noChangeAspect="1" noChangeArrowheads="1"/>
          </p:cNvPicPr>
          <p:nvPr/>
        </p:nvPicPr>
        <p:blipFill rotWithShape="1">
          <a:blip r:embed="rId2" cstate="print"/>
          <a:srcRect t="69275" r="44257"/>
          <a:stretch>
            <a:fillRect/>
          </a:stretch>
        </p:blipFill>
        <p:spPr bwMode="auto">
          <a:xfrm>
            <a:off x="4860032" y="1340768"/>
            <a:ext cx="3301190" cy="1262090"/>
          </a:xfrm>
          <a:prstGeom prst="rect">
            <a:avLst/>
          </a:prstGeom>
          <a:noFill/>
          <a:ln w="9525">
            <a:noFill/>
            <a:miter lim="800000"/>
            <a:headEnd/>
            <a:tailEnd/>
          </a:ln>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34152" t="57346" r="13483" b="10518"/>
          <a:stretch>
            <a:fillRect/>
          </a:stretch>
        </p:blipFill>
        <p:spPr>
          <a:xfrm>
            <a:off x="4880975" y="2984898"/>
            <a:ext cx="3312368" cy="1718246"/>
          </a:xfrm>
          <a:prstGeom prst="rect">
            <a:avLst/>
          </a:prstGeom>
        </p:spPr>
      </p:pic>
      <p:pic>
        <p:nvPicPr>
          <p:cNvPr id="12" name="图片 11"/>
          <p:cNvPicPr>
            <a:picLocks noChangeAspect="1"/>
          </p:cNvPicPr>
          <p:nvPr/>
        </p:nvPicPr>
        <p:blipFill rotWithShape="1">
          <a:blip r:embed="rId4">
            <a:extLst>
              <a:ext uri="{28A0092B-C50C-407E-A947-70E740481C1C}">
                <a14:useLocalDpi xmlns:a14="http://schemas.microsoft.com/office/drawing/2010/main" val="0"/>
              </a:ext>
            </a:extLst>
          </a:blip>
          <a:srcRect l="32539" t="6604" r="4356"/>
          <a:stretch>
            <a:fillRect/>
          </a:stretch>
        </p:blipFill>
        <p:spPr>
          <a:xfrm>
            <a:off x="4381140" y="4941463"/>
            <a:ext cx="4608512" cy="11980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代碼</a:t>
            </a:r>
          </a:p>
        </p:txBody>
      </p:sp>
      <p:sp>
        <p:nvSpPr>
          <p:cNvPr id="5" name="TextBox 3"/>
          <p:cNvSpPr txBox="1"/>
          <p:nvPr/>
        </p:nvSpPr>
        <p:spPr>
          <a:xfrm>
            <a:off x="628650" y="1555037"/>
            <a:ext cx="7886700" cy="409257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基礎的</a:t>
            </a:r>
            <a:r>
              <a:rPr lang="en-US" altLang="zh-CN" sz="2000" dirty="0">
                <a:solidFill>
                  <a:srgbClr val="FF0000"/>
                </a:solidFill>
                <a:latin typeface="Consolas" panose="020B0609020204030204" pitchFamily="49" charset="0"/>
                <a:ea typeface="华文楷体" panose="02010600040101010101" pitchFamily="2" charset="-122"/>
                <a:cs typeface="+mn-cs"/>
              </a:rPr>
              <a:t>monitor</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Monitor monitor</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在基礎</a:t>
            </a:r>
            <a:r>
              <a:rPr lang="en-US" altLang="zh-CN" sz="2000" dirty="0" err="1">
                <a:solidFill>
                  <a:srgbClr val="FF0000"/>
                </a:solidFill>
                <a:latin typeface="Consolas" panose="020B0609020204030204" pitchFamily="49" charset="0"/>
                <a:ea typeface="华文楷体" panose="02010600040101010101" pitchFamily="2" charset="-122"/>
              </a:rPr>
              <a:t>textView</a:t>
            </a:r>
            <a:r>
              <a:rPr lang="zh-CN" altLang="en-US" sz="2000" dirty="0">
                <a:solidFill>
                  <a:srgbClr val="FF0000"/>
                </a:solidFill>
                <a:latin typeface="Consolas" panose="020B0609020204030204" pitchFamily="49" charset="0"/>
                <a:ea typeface="华文楷体" panose="02010600040101010101" pitchFamily="2" charset="-122"/>
              </a:rPr>
              <a:t>上增加捲軸</a:t>
            </a:r>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VScroll</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vs_Monitor</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a:solidFill>
                  <a:srgbClr val="FF0000"/>
                </a:solidFill>
                <a:latin typeface="Consolas" panose="020B0609020204030204" pitchFamily="49" charset="0"/>
                <a:ea typeface="华文楷体" panose="02010600040101010101" pitchFamily="2" charset="-122"/>
                <a:cs typeface="+mn-cs"/>
              </a:rPr>
              <a:t>&amp;</a:t>
            </a:r>
            <a:r>
              <a:rPr lang="en-US" altLang="zh-CN" sz="2000" dirty="0" err="1">
                <a:solidFill>
                  <a:srgbClr val="FF0000"/>
                </a:solidFill>
                <a:latin typeface="Consolas" panose="020B0609020204030204" pitchFamily="49" charset="0"/>
                <a:ea typeface="华文楷体" panose="02010600040101010101" pitchFamily="2" charset="-122"/>
                <a:cs typeface="+mn-cs"/>
              </a:rPr>
              <a:t>monitor</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在增加垂直捲動條的基礎上增加滾動橫條</a:t>
            </a:r>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HScroll</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hs_vs_</a:t>
            </a:r>
            <a:r>
              <a:rPr lang="en-US" altLang="zh-CN" sz="2000" dirty="0" err="1">
                <a:solidFill>
                  <a:schemeClr val="tx1"/>
                </a:solidFill>
                <a:latin typeface="Consolas" panose="020B0609020204030204" pitchFamily="49" charset="0"/>
                <a:ea typeface="华文楷体" panose="02010600040101010101" pitchFamily="2" charset="-122"/>
                <a:cs typeface="+mn-cs"/>
                <a:sym typeface="+mn-ea"/>
              </a:rPr>
              <a:t>Monitor</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a:solidFill>
                  <a:srgbClr val="FF0000"/>
                </a:solidFill>
                <a:latin typeface="Consolas" panose="020B0609020204030204" pitchFamily="49" charset="0"/>
                <a:ea typeface="华文楷体" panose="02010600040101010101" pitchFamily="2" charset="-122"/>
                <a:cs typeface="+mn-cs"/>
              </a:rPr>
              <a:t>&amp;</a:t>
            </a:r>
            <a:r>
              <a:rPr lang="en-US" altLang="zh-CN" sz="2000" dirty="0" err="1">
                <a:solidFill>
                  <a:srgbClr val="FF0000"/>
                </a:solidFill>
                <a:latin typeface="Consolas" panose="020B0609020204030204" pitchFamily="49" charset="0"/>
                <a:ea typeface="华文楷体" panose="02010600040101010101" pitchFamily="2" charset="-122"/>
                <a:cs typeface="+mn-cs"/>
              </a:rPr>
              <a:t>vs_</a:t>
            </a:r>
            <a:r>
              <a:rPr lang="en-US" altLang="zh-CN" sz="2000" dirty="0" err="1">
                <a:solidFill>
                  <a:srgbClr val="FF0000"/>
                </a:solidFill>
                <a:latin typeface="Consolas" panose="020B0609020204030204" pitchFamily="49" charset="0"/>
                <a:ea typeface="华文楷体" panose="02010600040101010101" pitchFamily="2" charset="-122"/>
                <a:cs typeface="+mn-cs"/>
                <a:sym typeface="+mn-ea"/>
              </a:rPr>
              <a:t>Monitor</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在增加水準與垂直捲動條之後增加邊框</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Border </a:t>
            </a:r>
            <a:r>
              <a:rPr lang="en-US" altLang="zh-CN" sz="2000" dirty="0" err="1">
                <a:solidFill>
                  <a:schemeClr val="tx1"/>
                </a:solidFill>
                <a:latin typeface="Consolas" panose="020B0609020204030204" pitchFamily="49" charset="0"/>
                <a:ea typeface="华文楷体" panose="02010600040101010101" pitchFamily="2" charset="-122"/>
                <a:cs typeface="+mn-cs"/>
              </a:rPr>
              <a:t>b_hs_vs_</a:t>
            </a:r>
            <a:r>
              <a:rPr lang="en-US" altLang="zh-CN" sz="2000" dirty="0" err="1">
                <a:solidFill>
                  <a:schemeClr val="tx1"/>
                </a:solidFill>
                <a:latin typeface="Consolas" panose="020B0609020204030204" pitchFamily="49" charset="0"/>
                <a:ea typeface="华文楷体" panose="02010600040101010101" pitchFamily="2" charset="-122"/>
                <a:cs typeface="+mn-cs"/>
                <a:sym typeface="+mn-ea"/>
              </a:rPr>
              <a:t>Monitor</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a:solidFill>
                  <a:srgbClr val="FF0000"/>
                </a:solidFill>
                <a:latin typeface="Consolas" panose="020B0609020204030204" pitchFamily="49" charset="0"/>
                <a:ea typeface="华文楷体" panose="02010600040101010101" pitchFamily="2" charset="-122"/>
                <a:cs typeface="+mn-cs"/>
              </a:rPr>
              <a:t>&amp;</a:t>
            </a:r>
            <a:r>
              <a:rPr lang="en-US" altLang="zh-CN" sz="2000" dirty="0" err="1">
                <a:solidFill>
                  <a:srgbClr val="FF0000"/>
                </a:solidFill>
                <a:latin typeface="Consolas" panose="020B0609020204030204" pitchFamily="49" charset="0"/>
                <a:ea typeface="华文楷体" panose="02010600040101010101" pitchFamily="2" charset="-122"/>
                <a:cs typeface="+mn-cs"/>
              </a:rPr>
              <a:t>hs_vs_</a:t>
            </a:r>
            <a:r>
              <a:rPr lang="en-US" altLang="zh-CN" sz="2000" dirty="0" err="1">
                <a:solidFill>
                  <a:srgbClr val="FF0000"/>
                </a:solidFill>
                <a:latin typeface="Consolas" panose="020B0609020204030204" pitchFamily="49" charset="0"/>
                <a:ea typeface="华文楷体" panose="02010600040101010101" pitchFamily="2" charset="-122"/>
                <a:cs typeface="+mn-cs"/>
                <a:sym typeface="+mn-ea"/>
              </a:rPr>
              <a:t>Monitor</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b_hs_vs_</a:t>
            </a:r>
            <a:r>
              <a:rPr lang="en-US" altLang="zh-CN" sz="2000" dirty="0" err="1">
                <a:solidFill>
                  <a:schemeClr val="tx1"/>
                </a:solidFill>
                <a:latin typeface="Consolas" panose="020B0609020204030204" pitchFamily="49" charset="0"/>
                <a:ea typeface="华文楷体" panose="02010600040101010101" pitchFamily="2" charset="-122"/>
                <a:cs typeface="+mn-cs"/>
                <a:sym typeface="+mn-ea"/>
              </a:rPr>
              <a:t>Monitor</a:t>
            </a:r>
            <a:r>
              <a:rPr lang="en-US" altLang="zh-CN" sz="2000" dirty="0" err="1">
                <a:solidFill>
                  <a:schemeClr val="tx1"/>
                </a:solidFill>
                <a:latin typeface="Consolas" panose="020B0609020204030204" pitchFamily="49" charset="0"/>
                <a:ea typeface="华文楷体" panose="02010600040101010101" pitchFamily="2" charset="-122"/>
                <a:cs typeface="+mn-cs"/>
              </a:rPr>
              <a:t>.show</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return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60</a:t>
            </a:fld>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調用的鏈式關係</a:t>
            </a:r>
          </a:p>
        </p:txBody>
      </p:sp>
      <p:sp>
        <p:nvSpPr>
          <p:cNvPr id="3" name="内容占位符 2"/>
          <p:cNvSpPr>
            <a:spLocks noGrp="1"/>
          </p:cNvSpPr>
          <p:nvPr>
            <p:ph idx="1"/>
          </p:nvPr>
        </p:nvSpPr>
        <p:spPr>
          <a:xfrm>
            <a:off x="323528" y="4477603"/>
            <a:ext cx="7886700" cy="1699360"/>
          </a:xfrm>
        </p:spPr>
        <p:txBody>
          <a:bodyPr/>
          <a:lstStyle/>
          <a:p>
            <a:r>
              <a:rPr lang="zh-CN" altLang="en-US" dirty="0"/>
              <a:t>每個物件無需瞭解整個</a:t>
            </a:r>
            <a:br>
              <a:rPr lang="en-US" altLang="zh-CN" dirty="0"/>
            </a:br>
            <a:r>
              <a:rPr lang="zh-CN" altLang="en-US" dirty="0"/>
              <a:t>鏈的全貌</a:t>
            </a:r>
            <a:endParaRPr lang="en-US" altLang="zh-CN" dirty="0"/>
          </a:p>
          <a:p>
            <a:r>
              <a:rPr lang="zh-CN" altLang="en-US" dirty="0"/>
              <a:t>每一次都是將之前的版本完全包裹住，再增加新的功能。換句話說，有多少個新功能就包裹幾次</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61</a:t>
            </a:fld>
            <a:endParaRPr lang="zh-CN" altLang="en-US" dirty="0"/>
          </a:p>
        </p:txBody>
      </p:sp>
      <p:sp>
        <p:nvSpPr>
          <p:cNvPr id="5" name="TextBox 3"/>
          <p:cNvSpPr txBox="1"/>
          <p:nvPr/>
        </p:nvSpPr>
        <p:spPr>
          <a:xfrm>
            <a:off x="4807131" y="1269912"/>
            <a:ext cx="3708219" cy="119888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b="1" dirty="0">
                <a:solidFill>
                  <a:srgbClr val="C00000"/>
                </a:solidFill>
                <a:latin typeface="Courier New" panose="02070309020205020404" pitchFamily="49" charset="0"/>
                <a:ea typeface="MS Gothic" panose="020B0609070205080204" pitchFamily="49" charset="-128"/>
              </a:rPr>
              <a:t>void Decorator::show() {</a:t>
            </a:r>
          </a:p>
          <a:p>
            <a:r>
              <a:rPr lang="en-US" altLang="zh-CN" b="1" dirty="0">
                <a:solidFill>
                  <a:srgbClr val="C00000"/>
                </a:solidFill>
                <a:latin typeface="Courier New" panose="02070309020205020404" pitchFamily="49" charset="0"/>
                <a:ea typeface="MS Gothic" panose="020B0609070205080204" pitchFamily="49" charset="-128"/>
              </a:rPr>
              <a:t>  </a:t>
            </a:r>
            <a:r>
              <a:rPr lang="en-US" altLang="zh-CN" b="1" dirty="0" err="1">
                <a:solidFill>
                  <a:srgbClr val="C00000"/>
                </a:solidFill>
                <a:latin typeface="Courier New" panose="02070309020205020404" pitchFamily="49" charset="0"/>
                <a:ea typeface="MS Gothic" panose="020B0609070205080204" pitchFamily="49" charset="-128"/>
              </a:rPr>
              <a:t>addon</a:t>
            </a:r>
            <a:r>
              <a:rPr lang="en-US" altLang="zh-CN" b="1" dirty="0">
                <a:solidFill>
                  <a:srgbClr val="C00000"/>
                </a:solidFill>
                <a:latin typeface="Courier New" panose="02070309020205020404" pitchFamily="49" charset="0"/>
                <a:ea typeface="MS Gothic" panose="020B0609070205080204" pitchFamily="49" charset="-128"/>
              </a:rPr>
              <a:t>();</a:t>
            </a:r>
          </a:p>
          <a:p>
            <a:r>
              <a:rPr lang="en-US" altLang="zh-CN" b="1" dirty="0">
                <a:solidFill>
                  <a:srgbClr val="C00000"/>
                </a:solidFill>
                <a:latin typeface="Courier New" panose="02070309020205020404" pitchFamily="49" charset="0"/>
                <a:ea typeface="MS Gothic" panose="020B0609070205080204" pitchFamily="49" charset="-128"/>
              </a:rPr>
              <a:t>  _component -&gt; show();</a:t>
            </a:r>
          </a:p>
          <a:p>
            <a:r>
              <a:rPr lang="en-US" altLang="zh-CN" b="1" dirty="0">
                <a:solidFill>
                  <a:srgbClr val="C00000"/>
                </a:solidFill>
                <a:latin typeface="Courier New" panose="02070309020205020404" pitchFamily="49" charset="0"/>
                <a:ea typeface="MS Gothic" panose="020B0609070205080204" pitchFamily="49" charset="-128"/>
              </a:rPr>
              <a:t>}</a:t>
            </a:r>
          </a:p>
        </p:txBody>
      </p:sp>
      <p:grpSp>
        <p:nvGrpSpPr>
          <p:cNvPr id="13" name="组合 12"/>
          <p:cNvGrpSpPr/>
          <p:nvPr/>
        </p:nvGrpSpPr>
        <p:grpSpPr>
          <a:xfrm>
            <a:off x="998764" y="2089714"/>
            <a:ext cx="6836229" cy="2783458"/>
            <a:chOff x="531222" y="3117668"/>
            <a:chExt cx="6836229" cy="2783458"/>
          </a:xfrm>
        </p:grpSpPr>
        <p:sp>
          <p:nvSpPr>
            <p:cNvPr id="6" name="文本框 5"/>
            <p:cNvSpPr txBox="1"/>
            <p:nvPr/>
          </p:nvSpPr>
          <p:spPr>
            <a:xfrm>
              <a:off x="531222" y="3117668"/>
              <a:ext cx="3683726" cy="368300"/>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b_hs_vs_Monitor.show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7" name="文本框 6"/>
            <p:cNvSpPr txBox="1"/>
            <p:nvPr/>
          </p:nvSpPr>
          <p:spPr>
            <a:xfrm>
              <a:off x="1918878" y="3645768"/>
              <a:ext cx="3252108" cy="645160"/>
            </a:xfrm>
            <a:prstGeom prst="rect">
              <a:avLst/>
            </a:prstGeom>
            <a:noFill/>
            <a:ln>
              <a:solidFill>
                <a:schemeClr val="accent1">
                  <a:lumMod val="50000"/>
                </a:schemeClr>
              </a:solidFill>
            </a:ln>
          </p:spPr>
          <p:txBody>
            <a:bodyPr wrap="square" rtlCol="0">
              <a:spAutoFit/>
            </a:bodyPr>
            <a:lstStyle/>
            <a:p>
              <a:r>
                <a:rPr lang="en-US" altLang="zh-CN" b="1" dirty="0">
                  <a:latin typeface="Courier New" panose="02070309020205020404" pitchFamily="49" charset="0"/>
                  <a:ea typeface="MS Gothic" panose="020B0609070205080204" pitchFamily="49" charset="-128"/>
                </a:rPr>
                <a:t>Border::</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hs_vs_Monitor.show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8" name="文本框 7"/>
            <p:cNvSpPr txBox="1"/>
            <p:nvPr/>
          </p:nvSpPr>
          <p:spPr>
            <a:xfrm>
              <a:off x="3381918" y="4450867"/>
              <a:ext cx="2879545" cy="645160"/>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HScroll</a:t>
              </a:r>
              <a:r>
                <a:rPr lang="en-US" altLang="zh-CN" b="1" dirty="0">
                  <a:latin typeface="Courier New" panose="02070309020205020404" pitchFamily="49" charset="0"/>
                  <a:ea typeface="MS Gothic" panose="020B0609070205080204" pitchFamily="49" charset="-128"/>
                </a:rPr>
                <a:t>::</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vs_Monitor.show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9" name="文本框 8"/>
            <p:cNvSpPr txBox="1"/>
            <p:nvPr/>
          </p:nvSpPr>
          <p:spPr>
            <a:xfrm>
              <a:off x="4487906" y="5255966"/>
              <a:ext cx="2879545" cy="645160"/>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VScroll</a:t>
              </a:r>
              <a:r>
                <a:rPr lang="en-US" altLang="zh-CN" b="1" dirty="0">
                  <a:latin typeface="Courier New" panose="02070309020205020404" pitchFamily="49" charset="0"/>
                  <a:ea typeface="MS Gothic" panose="020B0609070205080204" pitchFamily="49" charset="-128"/>
                </a:rPr>
                <a:t>::</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Monitor.show</a:t>
              </a:r>
              <a:r>
                <a:rPr lang="en-US" altLang="zh-CN" b="1" dirty="0">
                  <a:latin typeface="Courier New" panose="02070309020205020404" pitchFamily="49" charset="0"/>
                  <a:ea typeface="MS Gothic" panose="020B0609070205080204" pitchFamily="49" charset="-128"/>
                </a:rPr>
                <a:t>();</a:t>
              </a:r>
              <a:endParaRPr lang="zh-CN" altLang="en-US" dirty="0"/>
            </a:p>
          </p:txBody>
        </p:sp>
        <p:cxnSp>
          <p:nvCxnSpPr>
            <p:cNvPr id="10" name="肘形连接符 9"/>
            <p:cNvCxnSpPr>
              <a:endCxn id="7" idx="1"/>
            </p:cNvCxnSpPr>
            <p:nvPr/>
          </p:nvCxnSpPr>
          <p:spPr>
            <a:xfrm rot="16200000" flipH="1">
              <a:off x="1500814" y="3550870"/>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rot="16200000" flipH="1">
              <a:off x="2972630" y="4355968"/>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rot="16200000" flipH="1">
              <a:off x="4069842" y="5161068"/>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微软雅黑" panose="020B0503020204020204" charset="-122"/>
                <a:ea typeface="微软雅黑" panose="020B0503020204020204" charset="-122"/>
                <a:cs typeface="微软雅黑" panose="020B0503020204020204" charset="-122"/>
              </a:rPr>
              <a:t>設計模式總結</a:t>
            </a:r>
            <a:endParaRPr lang="en-US" altLang="zh-CN" sz="5400" b="1" dirty="0">
              <a:solidFill>
                <a:srgbClr val="003366"/>
              </a:solidFill>
              <a:latin typeface="微软雅黑" panose="020B0503020204020204" charset="-122"/>
              <a:ea typeface="微软雅黑" panose="020B0503020204020204" charset="-122"/>
              <a:cs typeface="微软雅黑" panose="020B050302020402020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t>62</a:t>
            </a:fld>
            <a:endParaRPr lang="en-US" altLang="zh-CN" sz="1400" dirty="0">
              <a:solidFill>
                <a:schemeClr val="hlink"/>
              </a:solidFill>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5BAD4BB-78AE-4348-B817-7175D1FF9E4B}" type="slidenum">
              <a:rPr lang="zh-CN" altLang="en-US" smtClean="0"/>
              <a:t>63</a:t>
            </a:fld>
            <a:endParaRPr lang="zh-CN" altLang="en-US" dirty="0"/>
          </a:p>
        </p:txBody>
      </p:sp>
      <p:sp>
        <p:nvSpPr>
          <p:cNvPr id="8" name="TextBox 7"/>
          <p:cNvSpPr txBox="1"/>
          <p:nvPr/>
        </p:nvSpPr>
        <p:spPr>
          <a:xfrm>
            <a:off x="755576" y="4066495"/>
            <a:ext cx="7704856" cy="2677656"/>
          </a:xfrm>
          <a:prstGeom prst="rect">
            <a:avLst/>
          </a:prstGeom>
          <a:noFill/>
        </p:spPr>
        <p:txBody>
          <a:bodyPr wrap="square" rtlCol="0">
            <a:spAutoFit/>
          </a:bodyPr>
          <a:lstStyle/>
          <a:p>
            <a:pPr marL="342900" indent="-342900">
              <a:buFont typeface="Arial" panose="020B0604020202020204" pitchFamily="34" charset="0"/>
              <a:buChar char="•"/>
            </a:pPr>
            <a:r>
              <a:rPr lang="zh-CN" altLang="pt-PT" sz="2400" b="1" dirty="0">
                <a:solidFill>
                  <a:srgbClr val="FF0000"/>
                </a:solidFill>
                <a:latin typeface="Consolas" panose="020B0609020204030204" pitchFamily="49" charset="0"/>
                <a:ea typeface="华文楷体" panose="02010600040101010101" pitchFamily="2" charset="-122"/>
              </a:rPr>
              <a:t>模板</a:t>
            </a:r>
            <a:r>
              <a:rPr lang="zh-CN" altLang="en-US" sz="2400" b="1" dirty="0">
                <a:solidFill>
                  <a:srgbClr val="FF0000"/>
                </a:solidFill>
                <a:latin typeface="Consolas" panose="020B0609020204030204" pitchFamily="49" charset="0"/>
                <a:ea typeface="华文楷体" panose="02010600040101010101" pitchFamily="2" charset="-122"/>
              </a:rPr>
              <a:t>方法模式：</a:t>
            </a:r>
            <a:r>
              <a:rPr lang="zh-CN" altLang="en-US" sz="2400" dirty="0">
                <a:latin typeface="Consolas" panose="020B0609020204030204" pitchFamily="49" charset="0"/>
                <a:ea typeface="华文楷体" panose="02010600040101010101" pitchFamily="2" charset="-122"/>
              </a:rPr>
              <a:t>定義演算法骨架，將具體步驟的實現放到子類中實現。可以在不改變演算法流程的情況下，自訂某些步驟</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FF0000"/>
                </a:solidFill>
                <a:latin typeface="Consolas" panose="020B0609020204030204" pitchFamily="49" charset="0"/>
                <a:ea typeface="华文楷体" panose="02010600040101010101" pitchFamily="2" charset="-122"/>
              </a:rPr>
              <a:t>策略模式：</a:t>
            </a:r>
            <a:r>
              <a:rPr lang="zh-CN" altLang="en-US" sz="2400" dirty="0">
                <a:latin typeface="Consolas" panose="020B0609020204030204" pitchFamily="49" charset="0"/>
                <a:ea typeface="华文楷体" panose="02010600040101010101" pitchFamily="2" charset="-122"/>
              </a:rPr>
              <a:t>定義一類演算法，將每個演算法分別封裝，不同演算法可以相互替換</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chemeClr val="tx1"/>
                </a:solidFill>
                <a:latin typeface="Consolas" panose="020B0609020204030204" pitchFamily="49" charset="0"/>
                <a:ea typeface="华文楷体" panose="02010600040101010101" pitchFamily="2" charset="-122"/>
              </a:rPr>
              <a:t>反覆運算器模式：</a:t>
            </a:r>
            <a:r>
              <a:rPr lang="zh-CN" altLang="en-US" sz="2400" dirty="0">
                <a:latin typeface="Consolas" panose="020B0609020204030204" pitchFamily="49" charset="0"/>
                <a:ea typeface="华文楷体" panose="02010600040101010101" pitchFamily="2" charset="-122"/>
              </a:rPr>
              <a:t>用於遍歷數據集合（陣列、鏈表、樹、圖等），解耦演算法與資料訪問</a:t>
            </a:r>
            <a:endParaRPr lang="en-US" altLang="zh-CN" sz="2400" dirty="0">
              <a:latin typeface="Consolas" panose="020B0609020204030204" pitchFamily="49" charset="0"/>
              <a:ea typeface="华文楷体" panose="02010600040101010101" pitchFamily="2" charset="-122"/>
            </a:endParaRPr>
          </a:p>
        </p:txBody>
      </p:sp>
      <p:grpSp>
        <p:nvGrpSpPr>
          <p:cNvPr id="26" name="Group 25"/>
          <p:cNvGrpSpPr/>
          <p:nvPr/>
        </p:nvGrpSpPr>
        <p:grpSpPr>
          <a:xfrm>
            <a:off x="3671900" y="3429000"/>
            <a:ext cx="1800200" cy="504056"/>
            <a:chOff x="3205158" y="3284984"/>
            <a:chExt cx="1800200" cy="504056"/>
          </a:xfrm>
        </p:grpSpPr>
        <p:sp>
          <p:nvSpPr>
            <p:cNvPr id="10" name="Rounded Rectangle 9"/>
            <p:cNvSpPr/>
            <p:nvPr/>
          </p:nvSpPr>
          <p:spPr>
            <a:xfrm>
              <a:off x="3205158" y="3284984"/>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latin typeface="华文楷体" panose="02010600040101010101" pitchFamily="2" charset="-122"/>
                <a:ea typeface="华文楷体" panose="02010600040101010101" pitchFamily="2" charset="-122"/>
              </a:endParaRPr>
            </a:p>
          </p:txBody>
        </p:sp>
        <p:sp>
          <p:nvSpPr>
            <p:cNvPr id="11" name="Rectangle 10"/>
            <p:cNvSpPr/>
            <p:nvPr/>
          </p:nvSpPr>
          <p:spPr>
            <a:xfrm>
              <a:off x="3243483" y="3306179"/>
              <a:ext cx="1723549" cy="461665"/>
            </a:xfrm>
            <a:prstGeom prst="rect">
              <a:avLst/>
            </a:prstGeom>
          </p:spPr>
          <p:txBody>
            <a:bodyPr wrap="none">
              <a:spAutoFit/>
            </a:bodyPr>
            <a:lstStyle/>
            <a:p>
              <a:pPr algn="ctr"/>
              <a:r>
                <a:rPr lang="zh-CN" altLang="en-US" sz="2400" b="1" dirty="0">
                  <a:solidFill>
                    <a:schemeClr val="bg1"/>
                  </a:solidFill>
                  <a:latin typeface="华文楷体" panose="02010600040101010101" pitchFamily="2" charset="-122"/>
                  <a:ea typeface="华文楷体" panose="02010600040101010101" pitchFamily="2" charset="-122"/>
                </a:rPr>
                <a:t>行為型模式</a:t>
              </a:r>
              <a:endParaRPr lang="en-US" sz="2400" b="1" dirty="0">
                <a:solidFill>
                  <a:schemeClr val="bg1"/>
                </a:solidFill>
                <a:latin typeface="华文楷体" panose="02010600040101010101" pitchFamily="2" charset="-122"/>
                <a:ea typeface="华文楷体" panose="02010600040101010101" pitchFamily="2" charset="-122"/>
              </a:endParaRPr>
            </a:p>
          </p:txBody>
        </p:sp>
      </p:grpSp>
      <p:sp>
        <p:nvSpPr>
          <p:cNvPr id="22" name="内容占位符 3"/>
          <p:cNvSpPr>
            <a:spLocks noGrp="1"/>
          </p:cNvSpPr>
          <p:nvPr>
            <p:ph idx="1"/>
          </p:nvPr>
        </p:nvSpPr>
        <p:spPr>
          <a:xfrm>
            <a:off x="323528" y="1340768"/>
            <a:ext cx="8280920" cy="3121607"/>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行為型模式（</a:t>
            </a:r>
            <a:r>
              <a:rPr lang="en-US" altLang="zh-CN" sz="2800" b="1" dirty="0">
                <a:solidFill>
                  <a:srgbClr val="003366"/>
                </a:solidFill>
              </a:rPr>
              <a:t>Behavioral Patterns</a:t>
            </a:r>
            <a:r>
              <a:rPr lang="zh-CN" altLang="en-US" sz="2800" b="1" dirty="0">
                <a:solidFill>
                  <a:srgbClr val="003366"/>
                </a:solidFill>
              </a:rPr>
              <a:t>）</a:t>
            </a:r>
            <a:endParaRPr lang="en-US" altLang="zh-CN" sz="2800" b="1" dirty="0">
              <a:solidFill>
                <a:srgbClr val="003366"/>
              </a:solidFill>
            </a:endParaRPr>
          </a:p>
          <a:p>
            <a:pPr lvl="1">
              <a:lnSpc>
                <a:spcPct val="100000"/>
              </a:lnSpc>
              <a:buSzPct val="75000"/>
              <a:buFont typeface="Wingdings" panose="05000000000000000000" pitchFamily="2" charset="2"/>
              <a:buChar char="§"/>
            </a:pPr>
            <a:r>
              <a:rPr lang="zh-CN" altLang="en-US" dirty="0"/>
              <a:t>關注物件行為功能上的抽象，提升物件在行為功能上的可拓展性，</a:t>
            </a:r>
            <a:r>
              <a:rPr lang="zh-CN" altLang="en-US" dirty="0">
                <a:solidFill>
                  <a:srgbClr val="FF0000"/>
                </a:solidFill>
              </a:rPr>
              <a:t>能以最少的代碼變動完成功能的增減</a:t>
            </a:r>
            <a:endParaRPr lang="en-US" altLang="zh-CN" dirty="0">
              <a:solidFill>
                <a:srgbClr val="FF0000"/>
              </a:solidFill>
            </a:endParaRPr>
          </a:p>
          <a:p>
            <a:pPr lvl="1">
              <a:lnSpc>
                <a:spcPct val="100000"/>
              </a:lnSpc>
              <a:buSzPct val="75000"/>
              <a:buFont typeface="Wingdings" panose="05000000000000000000" pitchFamily="2" charset="2"/>
              <a:buChar char="§"/>
            </a:pPr>
            <a:r>
              <a:rPr lang="zh-CN" altLang="en-US" dirty="0"/>
              <a:t>常用於描述對類和物件的交互與職責分配</a:t>
            </a:r>
            <a:endParaRPr lang="en-US" altLang="zh-CN" dirty="0"/>
          </a:p>
        </p:txBody>
      </p:sp>
      <p:sp>
        <p:nvSpPr>
          <p:cNvPr id="24" name="标题 1"/>
          <p:cNvSpPr>
            <a:spLocks noGrp="1"/>
          </p:cNvSpPr>
          <p:nvPr>
            <p:ph type="title"/>
          </p:nvPr>
        </p:nvSpPr>
        <p:spPr>
          <a:xfrm>
            <a:off x="179512" y="116632"/>
            <a:ext cx="7886700" cy="1325563"/>
          </a:xfrm>
        </p:spPr>
        <p:txBody>
          <a:bodyPr/>
          <a:lstStyle/>
          <a:p>
            <a:r>
              <a:rPr lang="zh-CN" altLang="en-US" dirty="0"/>
              <a:t>設計模式回顧</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5BAD4BB-78AE-4348-B817-7175D1FF9E4B}" type="slidenum">
              <a:rPr lang="zh-CN" altLang="en-US" smtClean="0"/>
              <a:t>64</a:t>
            </a:fld>
            <a:endParaRPr lang="zh-CN" altLang="en-US" dirty="0"/>
          </a:p>
        </p:txBody>
      </p:sp>
      <p:sp>
        <p:nvSpPr>
          <p:cNvPr id="8" name="TextBox 7"/>
          <p:cNvSpPr txBox="1"/>
          <p:nvPr/>
        </p:nvSpPr>
        <p:spPr>
          <a:xfrm>
            <a:off x="719571" y="3991704"/>
            <a:ext cx="8286093" cy="267765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觀察者模式：</a:t>
            </a:r>
            <a:r>
              <a:rPr lang="zh-CN" altLang="en-US" sz="2400" dirty="0">
                <a:latin typeface="Consolas" panose="020B0609020204030204" pitchFamily="49" charset="0"/>
                <a:ea typeface="华文楷体" panose="02010600040101010101" pitchFamily="2" charset="-122"/>
              </a:rPr>
              <a:t>將事件觀察者與被觀察者解耦</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職責鏈模式：</a:t>
            </a:r>
            <a:r>
              <a:rPr lang="zh-CN" altLang="en-US" sz="2400" dirty="0">
                <a:latin typeface="Consolas" panose="020B0609020204030204" pitchFamily="49" charset="0"/>
                <a:ea typeface="华文楷体" panose="02010600040101010101" pitchFamily="2" charset="-122"/>
              </a:rPr>
              <a:t>多個處理器處理按職責處理同一請求</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解譯器模式：</a:t>
            </a:r>
            <a:r>
              <a:rPr lang="zh-CN" altLang="en-US" sz="2400" dirty="0">
                <a:latin typeface="Consolas" panose="020B0609020204030204" pitchFamily="49" charset="0"/>
                <a:ea typeface="华文楷体" panose="02010600040101010101" pitchFamily="2" charset="-122"/>
              </a:rPr>
              <a:t>某個語言定義它的語法（或者叫文法）表示，並定義一個解譯器用來處理這個語法</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備忘錄模式：</a:t>
            </a:r>
            <a:r>
              <a:rPr lang="zh-CN" altLang="en-US" sz="2400" dirty="0">
                <a:latin typeface="Consolas" panose="020B0609020204030204" pitchFamily="49" charset="0"/>
                <a:ea typeface="华文楷体" panose="02010600040101010101" pitchFamily="2" charset="-122"/>
              </a:rPr>
              <a:t>捕捉並存儲物件內部狀態，以便後續恢復</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訪問者模式：</a:t>
            </a:r>
            <a:r>
              <a:rPr lang="zh-CN" altLang="en-US" sz="2400" dirty="0">
                <a:latin typeface="Consolas" panose="020B0609020204030204" pitchFamily="49" charset="0"/>
                <a:ea typeface="华文楷体" panose="02010600040101010101" pitchFamily="2" charset="-122"/>
              </a:rPr>
              <a:t>允許多個操作應用到一組物件上，解耦操作和物件本身</a:t>
            </a:r>
            <a:endParaRPr lang="en-US" altLang="zh-CN" sz="2400" dirty="0">
              <a:latin typeface="Consolas" panose="020B0609020204030204" pitchFamily="49" charset="0"/>
              <a:ea typeface="华文楷体" panose="02010600040101010101" pitchFamily="2" charset="-122"/>
            </a:endParaRPr>
          </a:p>
        </p:txBody>
      </p:sp>
      <p:grpSp>
        <p:nvGrpSpPr>
          <p:cNvPr id="26" name="Group 25"/>
          <p:cNvGrpSpPr/>
          <p:nvPr/>
        </p:nvGrpSpPr>
        <p:grpSpPr>
          <a:xfrm>
            <a:off x="3671900" y="3429000"/>
            <a:ext cx="1800200" cy="504056"/>
            <a:chOff x="3205158" y="3284984"/>
            <a:chExt cx="1800200" cy="504056"/>
          </a:xfrm>
        </p:grpSpPr>
        <p:sp>
          <p:nvSpPr>
            <p:cNvPr id="10" name="Rounded Rectangle 9"/>
            <p:cNvSpPr/>
            <p:nvPr/>
          </p:nvSpPr>
          <p:spPr>
            <a:xfrm>
              <a:off x="3205158" y="3284984"/>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latin typeface="华文楷体" panose="02010600040101010101" pitchFamily="2" charset="-122"/>
                <a:ea typeface="华文楷体" panose="02010600040101010101" pitchFamily="2" charset="-122"/>
              </a:endParaRPr>
            </a:p>
          </p:txBody>
        </p:sp>
        <p:sp>
          <p:nvSpPr>
            <p:cNvPr id="11" name="Rectangle 10"/>
            <p:cNvSpPr/>
            <p:nvPr/>
          </p:nvSpPr>
          <p:spPr>
            <a:xfrm>
              <a:off x="3243483" y="3306179"/>
              <a:ext cx="1723549" cy="461665"/>
            </a:xfrm>
            <a:prstGeom prst="rect">
              <a:avLst/>
            </a:prstGeom>
          </p:spPr>
          <p:txBody>
            <a:bodyPr wrap="none">
              <a:spAutoFit/>
            </a:bodyPr>
            <a:lstStyle/>
            <a:p>
              <a:pPr algn="ctr"/>
              <a:r>
                <a:rPr lang="zh-CN" altLang="en-US" sz="2400" b="1" dirty="0">
                  <a:solidFill>
                    <a:schemeClr val="bg1"/>
                  </a:solidFill>
                  <a:latin typeface="华文楷体" panose="02010600040101010101" pitchFamily="2" charset="-122"/>
                  <a:ea typeface="华文楷体" panose="02010600040101010101" pitchFamily="2" charset="-122"/>
                </a:rPr>
                <a:t>行為型模式</a:t>
              </a:r>
              <a:endParaRPr lang="en-US" sz="2400" b="1" dirty="0">
                <a:solidFill>
                  <a:schemeClr val="bg1"/>
                </a:solidFill>
                <a:latin typeface="华文楷体" panose="02010600040101010101" pitchFamily="2" charset="-122"/>
                <a:ea typeface="华文楷体" panose="02010600040101010101" pitchFamily="2" charset="-122"/>
              </a:endParaRPr>
            </a:p>
          </p:txBody>
        </p:sp>
      </p:grpSp>
      <p:sp>
        <p:nvSpPr>
          <p:cNvPr id="24" name="标题 1"/>
          <p:cNvSpPr>
            <a:spLocks noGrp="1"/>
          </p:cNvSpPr>
          <p:nvPr>
            <p:ph type="title"/>
          </p:nvPr>
        </p:nvSpPr>
        <p:spPr>
          <a:xfrm>
            <a:off x="179512" y="116632"/>
            <a:ext cx="7886700" cy="1325563"/>
          </a:xfrm>
        </p:spPr>
        <p:txBody>
          <a:bodyPr/>
          <a:lstStyle/>
          <a:p>
            <a:r>
              <a:rPr lang="zh-CN" altLang="en-US" dirty="0"/>
              <a:t>設計模式回顧</a:t>
            </a:r>
          </a:p>
        </p:txBody>
      </p:sp>
      <p:sp>
        <p:nvSpPr>
          <p:cNvPr id="13" name="内容占位符 3"/>
          <p:cNvSpPr>
            <a:spLocks noGrp="1"/>
          </p:cNvSpPr>
          <p:nvPr>
            <p:ph idx="1"/>
          </p:nvPr>
        </p:nvSpPr>
        <p:spPr>
          <a:xfrm>
            <a:off x="323528" y="1340768"/>
            <a:ext cx="8280920" cy="3121607"/>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行為型模式（</a:t>
            </a:r>
            <a:r>
              <a:rPr lang="en-US" altLang="zh-CN" sz="2800" b="1" dirty="0">
                <a:solidFill>
                  <a:srgbClr val="003366"/>
                </a:solidFill>
              </a:rPr>
              <a:t>Behavioral Patterns</a:t>
            </a:r>
            <a:r>
              <a:rPr lang="zh-CN" altLang="en-US" sz="2800" b="1" dirty="0">
                <a:solidFill>
                  <a:srgbClr val="003366"/>
                </a:solidFill>
              </a:rPr>
              <a:t>）</a:t>
            </a:r>
            <a:endParaRPr lang="en-US" altLang="zh-CN" sz="2800" b="1" dirty="0">
              <a:solidFill>
                <a:srgbClr val="003366"/>
              </a:solidFill>
            </a:endParaRPr>
          </a:p>
          <a:p>
            <a:pPr lvl="1">
              <a:lnSpc>
                <a:spcPct val="100000"/>
              </a:lnSpc>
              <a:buSzPct val="75000"/>
              <a:buFont typeface="Wingdings" panose="05000000000000000000" pitchFamily="2" charset="2"/>
              <a:buChar char="§"/>
            </a:pPr>
            <a:r>
              <a:rPr lang="zh-CN" altLang="en-US" dirty="0"/>
              <a:t>關注物件行為功能上的抽象，提升物件在行為功能上的可拓展性，</a:t>
            </a:r>
            <a:r>
              <a:rPr lang="zh-CN" altLang="en-US" dirty="0">
                <a:solidFill>
                  <a:srgbClr val="FF0000"/>
                </a:solidFill>
              </a:rPr>
              <a:t>能以最少的代碼變動完成功能的增減</a:t>
            </a:r>
            <a:endParaRPr lang="en-US" altLang="zh-CN" dirty="0">
              <a:solidFill>
                <a:srgbClr val="FF0000"/>
              </a:solidFill>
            </a:endParaRPr>
          </a:p>
          <a:p>
            <a:pPr lvl="1">
              <a:lnSpc>
                <a:spcPct val="100000"/>
              </a:lnSpc>
              <a:buSzPct val="75000"/>
              <a:buFont typeface="Wingdings" panose="05000000000000000000" pitchFamily="2" charset="2"/>
              <a:buChar char="§"/>
            </a:pPr>
            <a:r>
              <a:rPr lang="zh-CN" altLang="en-US" dirty="0"/>
              <a:t>常用於描述對類和物件的交互與職責分配</a:t>
            </a: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1325563"/>
          </a:xfrm>
        </p:spPr>
        <p:txBody>
          <a:bodyPr/>
          <a:lstStyle/>
          <a:p>
            <a:r>
              <a:rPr lang="zh-CN" altLang="en-US" dirty="0"/>
              <a:t>設計模式回顧</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65</a:t>
            </a:fld>
            <a:endParaRPr lang="zh-CN" altLang="en-US" dirty="0"/>
          </a:p>
        </p:txBody>
      </p:sp>
      <p:sp>
        <p:nvSpPr>
          <p:cNvPr id="7" name="TextBox 6"/>
          <p:cNvSpPr txBox="1"/>
          <p:nvPr/>
        </p:nvSpPr>
        <p:spPr>
          <a:xfrm>
            <a:off x="755576" y="4595644"/>
            <a:ext cx="7848872"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chemeClr val="tx1"/>
                </a:solidFill>
                <a:latin typeface="Consolas" panose="020B0609020204030204" pitchFamily="49" charset="0"/>
                <a:ea typeface="华文楷体" panose="02010600040101010101" pitchFamily="2" charset="-122"/>
              </a:rPr>
              <a:t>適配器模式：</a:t>
            </a:r>
            <a:r>
              <a:rPr lang="zh-CN" altLang="en-US" sz="2400" dirty="0">
                <a:latin typeface="Consolas" panose="020B0609020204030204" pitchFamily="49" charset="0"/>
                <a:ea typeface="华文楷体" panose="02010600040101010101" pitchFamily="2" charset="-122"/>
              </a:rPr>
              <a:t>將不相容的介面轉換為可相容的介面</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chemeClr val="tx1"/>
                </a:solidFill>
                <a:latin typeface="Consolas" panose="020B0609020204030204" pitchFamily="49" charset="0"/>
                <a:ea typeface="华文楷体" panose="02010600040101010101" pitchFamily="2" charset="-122"/>
              </a:rPr>
              <a:t>代理</a:t>
            </a:r>
            <a:r>
              <a:rPr lang="en-US" altLang="zh-CN" sz="2400" b="1" dirty="0">
                <a:solidFill>
                  <a:schemeClr val="tx1"/>
                </a:solidFill>
                <a:latin typeface="Consolas" panose="020B0609020204030204" pitchFamily="49" charset="0"/>
                <a:ea typeface="华文楷体" panose="02010600040101010101" pitchFamily="2" charset="-122"/>
              </a:rPr>
              <a:t>/</a:t>
            </a:r>
            <a:r>
              <a:rPr lang="zh-CN" altLang="en-US" sz="2400" b="1" dirty="0">
                <a:solidFill>
                  <a:schemeClr val="tx1"/>
                </a:solidFill>
                <a:latin typeface="Consolas" panose="020B0609020204030204" pitchFamily="49" charset="0"/>
                <a:ea typeface="华文楷体" panose="02010600040101010101" pitchFamily="2" charset="-122"/>
              </a:rPr>
              <a:t>委託模式：</a:t>
            </a:r>
            <a:r>
              <a:rPr lang="zh-CN" altLang="en-US" sz="2400" dirty="0">
                <a:latin typeface="Consolas" panose="020B0609020204030204" pitchFamily="49" charset="0"/>
                <a:ea typeface="华文楷体" panose="02010600040101010101" pitchFamily="2" charset="-122"/>
              </a:rPr>
              <a:t>在不改變原始類介面的條件下，為原始類定義一個代理類，增加控制訪問</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FF0000"/>
                </a:solidFill>
                <a:latin typeface="Consolas" panose="020B0609020204030204" pitchFamily="49" charset="0"/>
                <a:ea typeface="华文楷体" panose="02010600040101010101" pitchFamily="2" charset="-122"/>
              </a:rPr>
              <a:t>裝飾模式：</a:t>
            </a:r>
            <a:r>
              <a:rPr lang="zh-CN" altLang="en-US" sz="2400" dirty="0">
                <a:latin typeface="Consolas" panose="020B0609020204030204" pitchFamily="49" charset="0"/>
                <a:ea typeface="华文楷体" panose="02010600040101010101" pitchFamily="2" charset="-122"/>
              </a:rPr>
              <a:t>用組合來替代繼承，給原始類添加增強功能</a:t>
            </a:r>
            <a:endParaRPr lang="en-US" altLang="zh-CN" sz="2400" dirty="0">
              <a:latin typeface="Consolas" panose="020B0609020204030204" pitchFamily="49" charset="0"/>
              <a:ea typeface="华文楷体" panose="02010600040101010101" pitchFamily="2" charset="-122"/>
            </a:endParaRPr>
          </a:p>
        </p:txBody>
      </p:sp>
      <p:grpSp>
        <p:nvGrpSpPr>
          <p:cNvPr id="23" name="Group 22"/>
          <p:cNvGrpSpPr/>
          <p:nvPr/>
        </p:nvGrpSpPr>
        <p:grpSpPr>
          <a:xfrm>
            <a:off x="3671900" y="3878188"/>
            <a:ext cx="1800200" cy="504056"/>
            <a:chOff x="3491880" y="3457507"/>
            <a:chExt cx="1800200" cy="504056"/>
          </a:xfrm>
        </p:grpSpPr>
        <p:sp>
          <p:nvSpPr>
            <p:cNvPr id="14" name="Rounded Rectangle 13"/>
            <p:cNvSpPr/>
            <p:nvPr/>
          </p:nvSpPr>
          <p:spPr>
            <a:xfrm>
              <a:off x="3491880" y="3457507"/>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latin typeface="华文楷体" panose="02010600040101010101" pitchFamily="2" charset="-122"/>
                <a:ea typeface="华文楷体" panose="02010600040101010101" pitchFamily="2" charset="-122"/>
              </a:endParaRPr>
            </a:p>
          </p:txBody>
        </p:sp>
        <p:sp>
          <p:nvSpPr>
            <p:cNvPr id="15" name="Rectangle 14"/>
            <p:cNvSpPr/>
            <p:nvPr/>
          </p:nvSpPr>
          <p:spPr>
            <a:xfrm>
              <a:off x="3530207" y="3478702"/>
              <a:ext cx="1723549" cy="461665"/>
            </a:xfrm>
            <a:prstGeom prst="rect">
              <a:avLst/>
            </a:prstGeom>
          </p:spPr>
          <p:txBody>
            <a:bodyPr wrap="none">
              <a:spAutoFit/>
            </a:bodyPr>
            <a:lstStyle/>
            <a:p>
              <a:pPr algn="ctr"/>
              <a:r>
                <a:rPr lang="zh-CN" altLang="en-US" sz="2400" b="1" dirty="0">
                  <a:solidFill>
                    <a:schemeClr val="bg1"/>
                  </a:solidFill>
                  <a:latin typeface="华文楷体" panose="02010600040101010101" pitchFamily="2" charset="-122"/>
                  <a:ea typeface="华文楷体" panose="02010600040101010101" pitchFamily="2" charset="-122"/>
                </a:rPr>
                <a:t>結構型模式</a:t>
              </a:r>
              <a:endParaRPr lang="en-US" sz="2400" b="1" dirty="0">
                <a:solidFill>
                  <a:schemeClr val="bg1"/>
                </a:solidFill>
                <a:latin typeface="华文楷体" panose="02010600040101010101" pitchFamily="2" charset="-122"/>
                <a:ea typeface="华文楷体" panose="02010600040101010101" pitchFamily="2" charset="-122"/>
              </a:endParaRPr>
            </a:p>
          </p:txBody>
        </p:sp>
      </p:grpSp>
      <p:sp>
        <p:nvSpPr>
          <p:cNvPr id="22" name="内容占位符 3"/>
          <p:cNvSpPr>
            <a:spLocks noGrp="1"/>
          </p:cNvSpPr>
          <p:nvPr>
            <p:ph idx="1"/>
          </p:nvPr>
        </p:nvSpPr>
        <p:spPr>
          <a:xfrm>
            <a:off x="323528" y="1344268"/>
            <a:ext cx="8280920" cy="2358374"/>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結構型模式（</a:t>
            </a:r>
            <a:r>
              <a:rPr lang="en-US" altLang="zh-CN" sz="2800" b="1" dirty="0">
                <a:solidFill>
                  <a:srgbClr val="003366"/>
                </a:solidFill>
              </a:rPr>
              <a:t>Structural Patterns</a:t>
            </a:r>
            <a:r>
              <a:rPr lang="zh-CN" altLang="en-US" sz="2800" b="1" dirty="0">
                <a:solidFill>
                  <a:srgbClr val="003366"/>
                </a:solidFill>
              </a:rPr>
              <a:t>）</a:t>
            </a:r>
            <a:endParaRPr lang="en-US" altLang="zh-CN" dirty="0"/>
          </a:p>
          <a:p>
            <a:pPr lvl="1">
              <a:lnSpc>
                <a:spcPct val="100000"/>
              </a:lnSpc>
              <a:buSzPct val="75000"/>
              <a:buFont typeface="Wingdings" panose="05000000000000000000" pitchFamily="2" charset="2"/>
              <a:buChar char="§"/>
            </a:pPr>
            <a:r>
              <a:rPr lang="zh-CN" altLang="en-US" dirty="0"/>
              <a:t>關注物件之間結構關係上的抽象，從而提升物件結構的可維護性、代碼的健壯性，</a:t>
            </a:r>
            <a:r>
              <a:rPr lang="zh-CN" altLang="en-US" dirty="0">
                <a:solidFill>
                  <a:srgbClr val="FF0000"/>
                </a:solidFill>
              </a:rPr>
              <a:t>能在結構層面上盡可能的解耦合</a:t>
            </a:r>
            <a:endParaRPr lang="en-US" altLang="zh-CN" dirty="0">
              <a:solidFill>
                <a:srgbClr val="FF0000"/>
              </a:solidFill>
            </a:endParaRPr>
          </a:p>
          <a:p>
            <a:pPr lvl="1">
              <a:lnSpc>
                <a:spcPct val="100000"/>
              </a:lnSpc>
              <a:buSzPct val="75000"/>
              <a:buFont typeface="Wingdings" panose="05000000000000000000" pitchFamily="2" charset="2"/>
              <a:buChar char="§"/>
            </a:pPr>
            <a:r>
              <a:rPr lang="zh-CN" altLang="en-US" dirty="0"/>
              <a:t>常用於處理類和物件的組合關係</a:t>
            </a:r>
            <a:endParaRPr lang="en-US" altLang="zh-CN" dirty="0"/>
          </a:p>
          <a:p>
            <a:pPr marL="914400" lvl="2" indent="0">
              <a:lnSpc>
                <a:spcPct val="100000"/>
              </a:lnSpc>
              <a:buSzPct val="75000"/>
              <a:buNone/>
            </a:pPr>
            <a:endParaRPr lang="en-US" altLang="zh-CN"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1325563"/>
          </a:xfrm>
        </p:spPr>
        <p:txBody>
          <a:bodyPr/>
          <a:lstStyle/>
          <a:p>
            <a:r>
              <a:rPr lang="zh-CN" altLang="en-US" dirty="0"/>
              <a:t>設計模式回顧</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66</a:t>
            </a:fld>
            <a:endParaRPr lang="zh-CN" altLang="en-US" dirty="0"/>
          </a:p>
        </p:txBody>
      </p:sp>
      <p:sp>
        <p:nvSpPr>
          <p:cNvPr id="7" name="TextBox 6"/>
          <p:cNvSpPr txBox="1"/>
          <p:nvPr/>
        </p:nvSpPr>
        <p:spPr>
          <a:xfrm>
            <a:off x="755576" y="4595644"/>
            <a:ext cx="7848872"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組合模式：</a:t>
            </a:r>
            <a:r>
              <a:rPr lang="zh-CN" altLang="en-US" sz="2400" dirty="0">
                <a:latin typeface="Consolas" panose="020B0609020204030204" pitchFamily="49" charset="0"/>
                <a:ea typeface="华文楷体" panose="02010600040101010101" pitchFamily="2" charset="-122"/>
              </a:rPr>
              <a:t>將一組物件組織成樹形結構，將單個物件和組合物件都看作樹中的節點，以統一處理邏輯</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面板模式：</a:t>
            </a:r>
            <a:r>
              <a:rPr lang="zh-CN" altLang="en-US" sz="2400" dirty="0">
                <a:latin typeface="Consolas" panose="020B0609020204030204" pitchFamily="49" charset="0"/>
                <a:ea typeface="华文楷体" panose="02010600040101010101" pitchFamily="2" charset="-122"/>
              </a:rPr>
              <a:t>它通過封裝細細微性的介面，提供組合各個細細微性介面的高層次介面，來提高介面的易用性</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享元模式：</a:t>
            </a:r>
            <a:r>
              <a:rPr lang="zh-CN" altLang="en-US" sz="2400" dirty="0">
                <a:latin typeface="Consolas" panose="020B0609020204030204" pitchFamily="49" charset="0"/>
                <a:ea typeface="华文楷体" panose="02010600040101010101" pitchFamily="2" charset="-122"/>
              </a:rPr>
              <a:t>複用不可變物件，節省記憶體</a:t>
            </a:r>
            <a:endParaRPr lang="en-US" altLang="zh-CN" sz="2400" dirty="0">
              <a:latin typeface="Consolas" panose="020B0609020204030204" pitchFamily="49" charset="0"/>
              <a:ea typeface="华文楷体" panose="02010600040101010101" pitchFamily="2" charset="-122"/>
            </a:endParaRPr>
          </a:p>
        </p:txBody>
      </p:sp>
      <p:grpSp>
        <p:nvGrpSpPr>
          <p:cNvPr id="23" name="Group 22"/>
          <p:cNvGrpSpPr/>
          <p:nvPr/>
        </p:nvGrpSpPr>
        <p:grpSpPr>
          <a:xfrm>
            <a:off x="3671900" y="3878188"/>
            <a:ext cx="1800200" cy="504056"/>
            <a:chOff x="3491880" y="3457507"/>
            <a:chExt cx="1800200" cy="504056"/>
          </a:xfrm>
        </p:grpSpPr>
        <p:sp>
          <p:nvSpPr>
            <p:cNvPr id="14" name="Rounded Rectangle 13"/>
            <p:cNvSpPr/>
            <p:nvPr/>
          </p:nvSpPr>
          <p:spPr>
            <a:xfrm>
              <a:off x="3491880" y="3457507"/>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latin typeface="华文楷体" panose="02010600040101010101" pitchFamily="2" charset="-122"/>
                <a:ea typeface="华文楷体" panose="02010600040101010101" pitchFamily="2" charset="-122"/>
              </a:endParaRPr>
            </a:p>
          </p:txBody>
        </p:sp>
        <p:sp>
          <p:nvSpPr>
            <p:cNvPr id="15" name="Rectangle 14"/>
            <p:cNvSpPr/>
            <p:nvPr/>
          </p:nvSpPr>
          <p:spPr>
            <a:xfrm>
              <a:off x="3530207" y="3478702"/>
              <a:ext cx="1723549" cy="461665"/>
            </a:xfrm>
            <a:prstGeom prst="rect">
              <a:avLst/>
            </a:prstGeom>
          </p:spPr>
          <p:txBody>
            <a:bodyPr wrap="none">
              <a:spAutoFit/>
            </a:bodyPr>
            <a:lstStyle/>
            <a:p>
              <a:pPr algn="ctr"/>
              <a:r>
                <a:rPr lang="zh-CN" altLang="en-US" sz="2400" b="1" dirty="0">
                  <a:solidFill>
                    <a:schemeClr val="bg1"/>
                  </a:solidFill>
                  <a:latin typeface="华文楷体" panose="02010600040101010101" pitchFamily="2" charset="-122"/>
                  <a:ea typeface="华文楷体" panose="02010600040101010101" pitchFamily="2" charset="-122"/>
                </a:rPr>
                <a:t>結構型模式</a:t>
              </a:r>
              <a:endParaRPr lang="en-US" sz="2400" b="1" dirty="0">
                <a:solidFill>
                  <a:schemeClr val="bg1"/>
                </a:solidFill>
                <a:latin typeface="华文楷体" panose="02010600040101010101" pitchFamily="2" charset="-122"/>
                <a:ea typeface="华文楷体" panose="02010600040101010101" pitchFamily="2" charset="-122"/>
              </a:endParaRPr>
            </a:p>
          </p:txBody>
        </p:sp>
      </p:grpSp>
      <p:sp>
        <p:nvSpPr>
          <p:cNvPr id="22" name="内容占位符 3"/>
          <p:cNvSpPr>
            <a:spLocks noGrp="1"/>
          </p:cNvSpPr>
          <p:nvPr>
            <p:ph idx="1"/>
          </p:nvPr>
        </p:nvSpPr>
        <p:spPr>
          <a:xfrm>
            <a:off x="323528" y="1344268"/>
            <a:ext cx="8280920" cy="2358374"/>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結構型模式（</a:t>
            </a:r>
            <a:r>
              <a:rPr lang="en-US" altLang="zh-CN" sz="2800" b="1" dirty="0">
                <a:solidFill>
                  <a:srgbClr val="003366"/>
                </a:solidFill>
              </a:rPr>
              <a:t>Structural Patterns</a:t>
            </a:r>
            <a:r>
              <a:rPr lang="zh-CN" altLang="en-US" sz="2800" b="1" dirty="0">
                <a:solidFill>
                  <a:srgbClr val="003366"/>
                </a:solidFill>
              </a:rPr>
              <a:t>）</a:t>
            </a:r>
            <a:endParaRPr lang="en-US" altLang="zh-CN" dirty="0"/>
          </a:p>
          <a:p>
            <a:pPr lvl="1">
              <a:lnSpc>
                <a:spcPct val="100000"/>
              </a:lnSpc>
              <a:buSzPct val="75000"/>
              <a:buFont typeface="Wingdings" panose="05000000000000000000" pitchFamily="2" charset="2"/>
              <a:buChar char="§"/>
            </a:pPr>
            <a:r>
              <a:rPr lang="zh-CN" altLang="en-US" dirty="0"/>
              <a:t>關注物件之間結構關係上的抽象，從而提升物件結構的可維護性、代碼的健壯性，</a:t>
            </a:r>
            <a:r>
              <a:rPr lang="zh-CN" altLang="en-US" dirty="0">
                <a:solidFill>
                  <a:srgbClr val="FF0000"/>
                </a:solidFill>
              </a:rPr>
              <a:t>能在結構層面上盡可能的解耦合</a:t>
            </a:r>
            <a:endParaRPr lang="en-US" altLang="zh-CN" dirty="0">
              <a:solidFill>
                <a:srgbClr val="FF0000"/>
              </a:solidFill>
            </a:endParaRPr>
          </a:p>
          <a:p>
            <a:pPr lvl="1">
              <a:lnSpc>
                <a:spcPct val="100000"/>
              </a:lnSpc>
              <a:buSzPct val="75000"/>
              <a:buFont typeface="Wingdings" panose="05000000000000000000" pitchFamily="2" charset="2"/>
              <a:buChar char="§"/>
            </a:pPr>
            <a:r>
              <a:rPr lang="zh-CN" altLang="en-US" dirty="0"/>
              <a:t>常用於處理類和物件的組合關係</a:t>
            </a:r>
            <a:endParaRPr lang="en-US" altLang="zh-CN" dirty="0"/>
          </a:p>
          <a:p>
            <a:pPr marL="914400" lvl="2" indent="0">
              <a:lnSpc>
                <a:spcPct val="100000"/>
              </a:lnSpc>
              <a:buSzPct val="75000"/>
              <a:buNone/>
            </a:pPr>
            <a:endParaRPr lang="en-US" altLang="zh-CN"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1325563"/>
          </a:xfrm>
        </p:spPr>
        <p:txBody>
          <a:bodyPr/>
          <a:lstStyle/>
          <a:p>
            <a:r>
              <a:rPr lang="zh-CN" altLang="en-US" dirty="0"/>
              <a:t>設計模式回顧</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67</a:t>
            </a:fld>
            <a:endParaRPr lang="zh-CN" altLang="en-US" dirty="0"/>
          </a:p>
        </p:txBody>
      </p:sp>
      <p:sp>
        <p:nvSpPr>
          <p:cNvPr id="24" name="内容占位符 3"/>
          <p:cNvSpPr txBox="1"/>
          <p:nvPr/>
        </p:nvSpPr>
        <p:spPr bwMode="auto">
          <a:xfrm>
            <a:off x="332828" y="1339903"/>
            <a:ext cx="8280920" cy="2105872"/>
          </a:xfrm>
          <a:prstGeom prst="rect">
            <a:avLst/>
          </a:prstGeom>
          <a:noFill/>
          <a:ln>
            <a:noFill/>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defTabSz="914400" eaLnBrk="1" hangingPunct="1">
              <a:spcBef>
                <a:spcPts val="1000"/>
              </a:spcBef>
              <a:buSzPct val="75000"/>
              <a:buFont typeface="Wingdings" panose="05000000000000000000" pitchFamily="2" charset="2"/>
              <a:buChar char="n"/>
            </a:pPr>
            <a:r>
              <a:rPr lang="zh-CN" altLang="en-US" sz="2800" b="1" dirty="0">
                <a:solidFill>
                  <a:srgbClr val="003366"/>
                </a:solidFill>
              </a:rPr>
              <a:t>創建型模式（</a:t>
            </a:r>
            <a:r>
              <a:rPr lang="en-US" altLang="zh-CN" sz="2800" b="1" dirty="0">
                <a:solidFill>
                  <a:srgbClr val="003366"/>
                </a:solidFill>
              </a:rPr>
              <a:t>Creational Patterns</a:t>
            </a:r>
            <a:r>
              <a:rPr lang="zh-CN" altLang="en-US" sz="2800" b="1" dirty="0">
                <a:solidFill>
                  <a:srgbClr val="003366"/>
                </a:solidFill>
              </a:rPr>
              <a:t>）</a:t>
            </a:r>
          </a:p>
          <a:p>
            <a:pPr lvl="1" defTabSz="914400" eaLnBrk="1" hangingPunct="1">
              <a:lnSpc>
                <a:spcPct val="100000"/>
              </a:lnSpc>
              <a:buSzPct val="75000"/>
              <a:buFont typeface="Wingdings" panose="05000000000000000000" pitchFamily="2" charset="2"/>
              <a:buChar char="§"/>
            </a:pPr>
            <a:r>
              <a:rPr lang="zh-CN" altLang="en-US" dirty="0"/>
              <a:t>將物件的創建與使用進行劃分，從而規避複雜物件創建帶來的資源消耗，能以簡短的代碼完成物件的高效創建</a:t>
            </a:r>
            <a:endParaRPr lang="en-US" altLang="zh-CN" dirty="0"/>
          </a:p>
          <a:p>
            <a:pPr lvl="1" defTabSz="914400" eaLnBrk="1" hangingPunct="1">
              <a:lnSpc>
                <a:spcPct val="100000"/>
              </a:lnSpc>
              <a:buSzPct val="75000"/>
              <a:buFont typeface="Wingdings" panose="05000000000000000000" pitchFamily="2" charset="2"/>
              <a:buChar char="§"/>
            </a:pPr>
            <a:r>
              <a:rPr lang="zh-CN" altLang="en-US" dirty="0"/>
              <a:t>用於對象的創建</a:t>
            </a:r>
          </a:p>
        </p:txBody>
      </p:sp>
      <p:grpSp>
        <p:nvGrpSpPr>
          <p:cNvPr id="25" name="Group 24"/>
          <p:cNvGrpSpPr/>
          <p:nvPr/>
        </p:nvGrpSpPr>
        <p:grpSpPr>
          <a:xfrm>
            <a:off x="3671900" y="3445775"/>
            <a:ext cx="1800200" cy="504056"/>
            <a:chOff x="3491880" y="3457507"/>
            <a:chExt cx="1800200" cy="504056"/>
          </a:xfrm>
        </p:grpSpPr>
        <p:sp>
          <p:nvSpPr>
            <p:cNvPr id="26" name="Rounded Rectangle 25"/>
            <p:cNvSpPr/>
            <p:nvPr/>
          </p:nvSpPr>
          <p:spPr>
            <a:xfrm>
              <a:off x="3491880" y="3457507"/>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latin typeface="华文楷体" panose="02010600040101010101" pitchFamily="2" charset="-122"/>
                <a:ea typeface="华文楷体" panose="02010600040101010101" pitchFamily="2" charset="-122"/>
              </a:endParaRPr>
            </a:p>
          </p:txBody>
        </p:sp>
        <p:sp>
          <p:nvSpPr>
            <p:cNvPr id="27" name="Rectangle 26"/>
            <p:cNvSpPr/>
            <p:nvPr/>
          </p:nvSpPr>
          <p:spPr>
            <a:xfrm>
              <a:off x="3530209" y="3478702"/>
              <a:ext cx="1723549" cy="461665"/>
            </a:xfrm>
            <a:prstGeom prst="rect">
              <a:avLst/>
            </a:prstGeom>
          </p:spPr>
          <p:txBody>
            <a:bodyPr wrap="none">
              <a:spAutoFit/>
            </a:bodyPr>
            <a:lstStyle/>
            <a:p>
              <a:pPr algn="ctr"/>
              <a:r>
                <a:rPr lang="zh-CN" altLang="en-US" sz="2400" b="1" dirty="0">
                  <a:solidFill>
                    <a:schemeClr val="bg1"/>
                  </a:solidFill>
                  <a:latin typeface="华文楷体" panose="02010600040101010101" pitchFamily="2" charset="-122"/>
                  <a:ea typeface="华文楷体" panose="02010600040101010101" pitchFamily="2" charset="-122"/>
                </a:rPr>
                <a:t>創建型模式</a:t>
              </a:r>
              <a:endParaRPr lang="en-US" sz="2400" b="1" dirty="0">
                <a:solidFill>
                  <a:schemeClr val="bg1"/>
                </a:solidFill>
                <a:latin typeface="华文楷体" panose="02010600040101010101" pitchFamily="2" charset="-122"/>
                <a:ea typeface="华文楷体" panose="02010600040101010101" pitchFamily="2" charset="-122"/>
              </a:endParaRPr>
            </a:p>
          </p:txBody>
        </p:sp>
      </p:grpSp>
      <p:sp>
        <p:nvSpPr>
          <p:cNvPr id="10" name="TextBox 9"/>
          <p:cNvSpPr txBox="1"/>
          <p:nvPr/>
        </p:nvSpPr>
        <p:spPr>
          <a:xfrm>
            <a:off x="764876" y="3971026"/>
            <a:ext cx="7848872"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抽象工廠模式：</a:t>
            </a:r>
            <a:r>
              <a:rPr lang="zh-CN" altLang="en-US" sz="2400" dirty="0">
                <a:latin typeface="Consolas" panose="020B0609020204030204" pitchFamily="49" charset="0"/>
                <a:ea typeface="华文楷体" panose="02010600040101010101" pitchFamily="2" charset="-122"/>
              </a:rPr>
              <a:t>提供一個創建一系列相關或相互依賴物件的介面，而無需指定它們具體的類</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建造者模式：</a:t>
            </a:r>
            <a:r>
              <a:rPr lang="zh-CN" altLang="en-US" sz="2400" dirty="0">
                <a:latin typeface="Consolas" panose="020B0609020204030204" pitchFamily="49" charset="0"/>
                <a:ea typeface="华文楷体" panose="02010600040101010101" pitchFamily="2" charset="-122"/>
              </a:rPr>
              <a:t>建造者模式用來創建複雜物件，可以通過設置不同的可選參數，“定制化”地創建不同的物件。</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工廠方法模式：</a:t>
            </a:r>
            <a:r>
              <a:rPr lang="zh-CN" altLang="en-US" sz="2400" dirty="0">
                <a:latin typeface="Consolas" panose="020B0609020204030204" pitchFamily="49" charset="0"/>
                <a:ea typeface="华文楷体" panose="02010600040101010101" pitchFamily="2" charset="-122"/>
              </a:rPr>
              <a:t>用來創建不同但是相關類型的物件，由給定的參數來決定創建哪種類型的物件</a:t>
            </a:r>
            <a:endParaRPr lang="en-US" altLang="zh-CN" sz="2400" dirty="0">
              <a:latin typeface="Consolas" panose="020B0609020204030204" pitchFamily="49" charset="0"/>
              <a:ea typeface="华文楷体" panose="0201060004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1325563"/>
          </a:xfrm>
        </p:spPr>
        <p:txBody>
          <a:bodyPr/>
          <a:lstStyle/>
          <a:p>
            <a:r>
              <a:rPr lang="zh-CN" altLang="en-US" dirty="0"/>
              <a:t>設計模式回顧</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68</a:t>
            </a:fld>
            <a:endParaRPr lang="zh-CN" altLang="en-US" dirty="0"/>
          </a:p>
        </p:txBody>
      </p:sp>
      <p:sp>
        <p:nvSpPr>
          <p:cNvPr id="24" name="内容占位符 3"/>
          <p:cNvSpPr txBox="1"/>
          <p:nvPr/>
        </p:nvSpPr>
        <p:spPr bwMode="auto">
          <a:xfrm>
            <a:off x="332828" y="1339903"/>
            <a:ext cx="8280920" cy="2105872"/>
          </a:xfrm>
          <a:prstGeom prst="rect">
            <a:avLst/>
          </a:prstGeom>
          <a:noFill/>
          <a:ln>
            <a:noFill/>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defTabSz="914400" eaLnBrk="1" hangingPunct="1">
              <a:spcBef>
                <a:spcPts val="1000"/>
              </a:spcBef>
              <a:buSzPct val="75000"/>
              <a:buFont typeface="Wingdings" panose="05000000000000000000" pitchFamily="2" charset="2"/>
              <a:buChar char="n"/>
            </a:pPr>
            <a:r>
              <a:rPr lang="zh-CN" altLang="en-US" sz="2800" b="1" dirty="0">
                <a:solidFill>
                  <a:srgbClr val="003366"/>
                </a:solidFill>
              </a:rPr>
              <a:t>創建型模式（</a:t>
            </a:r>
            <a:r>
              <a:rPr lang="en-US" altLang="zh-CN" sz="2800" b="1" dirty="0">
                <a:solidFill>
                  <a:srgbClr val="003366"/>
                </a:solidFill>
              </a:rPr>
              <a:t>Creational Patterns</a:t>
            </a:r>
            <a:r>
              <a:rPr lang="zh-CN" altLang="en-US" sz="2800" b="1" dirty="0">
                <a:solidFill>
                  <a:srgbClr val="003366"/>
                </a:solidFill>
              </a:rPr>
              <a:t>）</a:t>
            </a:r>
          </a:p>
          <a:p>
            <a:pPr lvl="1" defTabSz="914400" eaLnBrk="1" hangingPunct="1">
              <a:lnSpc>
                <a:spcPct val="100000"/>
              </a:lnSpc>
              <a:buSzPct val="75000"/>
              <a:buFont typeface="Wingdings" panose="05000000000000000000" pitchFamily="2" charset="2"/>
              <a:buChar char="§"/>
            </a:pPr>
            <a:r>
              <a:rPr lang="zh-CN" altLang="en-US" dirty="0"/>
              <a:t>將物件的創建與使用進行劃分，從而規避複雜物件創建帶來的資源消耗，能以簡短的代碼完成物件的高效創建</a:t>
            </a:r>
            <a:endParaRPr lang="en-US" altLang="zh-CN" dirty="0"/>
          </a:p>
          <a:p>
            <a:pPr lvl="1" defTabSz="914400" eaLnBrk="1" hangingPunct="1">
              <a:lnSpc>
                <a:spcPct val="100000"/>
              </a:lnSpc>
              <a:buSzPct val="75000"/>
              <a:buFont typeface="Wingdings" panose="05000000000000000000" pitchFamily="2" charset="2"/>
              <a:buChar char="§"/>
            </a:pPr>
            <a:r>
              <a:rPr lang="zh-CN" altLang="en-US" dirty="0"/>
              <a:t>用於對象的創建</a:t>
            </a:r>
          </a:p>
        </p:txBody>
      </p:sp>
      <p:grpSp>
        <p:nvGrpSpPr>
          <p:cNvPr id="25" name="Group 24"/>
          <p:cNvGrpSpPr/>
          <p:nvPr/>
        </p:nvGrpSpPr>
        <p:grpSpPr>
          <a:xfrm>
            <a:off x="3671900" y="3445775"/>
            <a:ext cx="1800200" cy="504056"/>
            <a:chOff x="3491880" y="3457507"/>
            <a:chExt cx="1800200" cy="504056"/>
          </a:xfrm>
        </p:grpSpPr>
        <p:sp>
          <p:nvSpPr>
            <p:cNvPr id="26" name="Rounded Rectangle 25"/>
            <p:cNvSpPr/>
            <p:nvPr/>
          </p:nvSpPr>
          <p:spPr>
            <a:xfrm>
              <a:off x="3491880" y="3457507"/>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latin typeface="华文楷体" panose="02010600040101010101" pitchFamily="2" charset="-122"/>
                <a:ea typeface="华文楷体" panose="02010600040101010101" pitchFamily="2" charset="-122"/>
              </a:endParaRPr>
            </a:p>
          </p:txBody>
        </p:sp>
        <p:sp>
          <p:nvSpPr>
            <p:cNvPr id="27" name="Rectangle 26"/>
            <p:cNvSpPr/>
            <p:nvPr/>
          </p:nvSpPr>
          <p:spPr>
            <a:xfrm>
              <a:off x="3530209" y="3478702"/>
              <a:ext cx="1723549" cy="461665"/>
            </a:xfrm>
            <a:prstGeom prst="rect">
              <a:avLst/>
            </a:prstGeom>
          </p:spPr>
          <p:txBody>
            <a:bodyPr wrap="none">
              <a:spAutoFit/>
            </a:bodyPr>
            <a:lstStyle/>
            <a:p>
              <a:pPr algn="ctr"/>
              <a:r>
                <a:rPr lang="zh-CN" altLang="en-US" sz="2400" b="1" dirty="0">
                  <a:solidFill>
                    <a:schemeClr val="bg1"/>
                  </a:solidFill>
                  <a:latin typeface="华文楷体" panose="02010600040101010101" pitchFamily="2" charset="-122"/>
                  <a:ea typeface="华文楷体" panose="02010600040101010101" pitchFamily="2" charset="-122"/>
                </a:rPr>
                <a:t>創建型模式</a:t>
              </a:r>
              <a:endParaRPr lang="en-US" sz="2400" b="1" dirty="0">
                <a:solidFill>
                  <a:schemeClr val="bg1"/>
                </a:solidFill>
                <a:latin typeface="华文楷体" panose="02010600040101010101" pitchFamily="2" charset="-122"/>
                <a:ea typeface="华文楷体" panose="02010600040101010101" pitchFamily="2" charset="-122"/>
              </a:endParaRPr>
            </a:p>
          </p:txBody>
        </p:sp>
      </p:grpSp>
      <p:sp>
        <p:nvSpPr>
          <p:cNvPr id="10" name="TextBox 9"/>
          <p:cNvSpPr txBox="1"/>
          <p:nvPr/>
        </p:nvSpPr>
        <p:spPr>
          <a:xfrm>
            <a:off x="764876" y="3971026"/>
            <a:ext cx="7848872"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原型模式：</a:t>
            </a:r>
            <a:r>
              <a:rPr lang="zh-CN" altLang="en-US" sz="2400" dirty="0">
                <a:latin typeface="Consolas" panose="020B0609020204030204" pitchFamily="49" charset="0"/>
                <a:ea typeface="华文楷体" panose="02010600040101010101" pitchFamily="2" charset="-122"/>
              </a:rPr>
              <a:t>利用對已有物件（原型）進行複製（或者叫拷貝）的方式，來創建新物件，以節省時間</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單例模式：</a:t>
            </a:r>
            <a:r>
              <a:rPr lang="zh-CN" altLang="en-US" sz="2400" dirty="0">
                <a:latin typeface="Consolas" panose="020B0609020204030204" pitchFamily="49" charset="0"/>
                <a:ea typeface="华文楷体" panose="02010600040101010101" pitchFamily="2" charset="-122"/>
              </a:rPr>
              <a:t>用來創建全域唯一的對象</a:t>
            </a:r>
            <a:endParaRPr lang="en-US" sz="2400" dirty="0">
              <a:latin typeface="Consolas" panose="020B0609020204030204" pitchFamily="49" charset="0"/>
              <a:ea typeface="华文楷体" panose="0201060004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設計原則</a:t>
            </a:r>
          </a:p>
        </p:txBody>
      </p:sp>
      <p:sp>
        <p:nvSpPr>
          <p:cNvPr id="3" name="内容占位符 2"/>
          <p:cNvSpPr>
            <a:spLocks noGrp="1"/>
          </p:cNvSpPr>
          <p:nvPr>
            <p:ph idx="1"/>
          </p:nvPr>
        </p:nvSpPr>
        <p:spPr>
          <a:xfrm>
            <a:off x="539552" y="1340768"/>
            <a:ext cx="8136904" cy="5184576"/>
          </a:xfrm>
        </p:spPr>
        <p:txBody>
          <a:bodyPr/>
          <a:lstStyle/>
          <a:p>
            <a:r>
              <a:rPr lang="zh-CN" altLang="en-US" dirty="0"/>
              <a:t>開閉原則</a:t>
            </a:r>
            <a:endParaRPr lang="en-US" altLang="zh-CN" dirty="0"/>
          </a:p>
          <a:p>
            <a:pPr lvl="1"/>
            <a:r>
              <a:rPr lang="zh-CN" altLang="en-US" dirty="0"/>
              <a:t>一個軟體實體，比如類，模組，函數應該對擴展開放，對修改關閉</a:t>
            </a:r>
            <a:endParaRPr lang="en-US" altLang="zh-CN" dirty="0"/>
          </a:p>
          <a:p>
            <a:pPr lvl="1"/>
            <a:r>
              <a:rPr lang="zh-CN" altLang="en-US" dirty="0"/>
              <a:t>最基礎的設計原則</a:t>
            </a:r>
            <a:endParaRPr lang="en-US" altLang="zh-CN" dirty="0"/>
          </a:p>
          <a:p>
            <a:r>
              <a:rPr lang="zh-CN" altLang="en-US" sz="2800" b="1" dirty="0">
                <a:solidFill>
                  <a:srgbClr val="003366"/>
                </a:solidFill>
              </a:rPr>
              <a:t>單一職責原則</a:t>
            </a:r>
            <a:endParaRPr lang="en-US" altLang="zh-CN" sz="2800" b="1" dirty="0">
              <a:solidFill>
                <a:srgbClr val="003366"/>
              </a:solidFill>
            </a:endParaRPr>
          </a:p>
          <a:p>
            <a:pPr lvl="1"/>
            <a:r>
              <a:rPr lang="zh-CN" altLang="en-US" dirty="0"/>
              <a:t>每個類應該只有一個職責，只有一個原因可以引起它的改變</a:t>
            </a:r>
            <a:endParaRPr lang="en-US" altLang="zh-CN" dirty="0"/>
          </a:p>
          <a:p>
            <a:pPr lvl="1"/>
            <a:r>
              <a:rPr lang="zh-CN" altLang="en-US" dirty="0"/>
              <a:t>例如：反覆運算器模式使得資料結構與演算法分離；視覺化程式設計中頁面與邏輯分離</a:t>
            </a:r>
            <a:endParaRPr lang="en-US" altLang="zh-CN" dirty="0"/>
          </a:p>
          <a:p>
            <a:r>
              <a:rPr lang="zh-CN" altLang="en-US" sz="2800" b="1" dirty="0">
                <a:solidFill>
                  <a:srgbClr val="003366"/>
                </a:solidFill>
              </a:rPr>
              <a:t>裡氏代換原則</a:t>
            </a:r>
            <a:endParaRPr lang="en-US" altLang="zh-CN" sz="2800" b="1" dirty="0">
              <a:solidFill>
                <a:srgbClr val="003366"/>
              </a:solidFill>
            </a:endParaRPr>
          </a:p>
          <a:p>
            <a:pPr lvl="1"/>
            <a:r>
              <a:rPr lang="zh-CN" altLang="en-US" dirty="0"/>
              <a:t>只要父類出現的地方子類就可以出現，即子類儘量不修改父類的資料與方法，實現基類代碼的充分複用</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69</a:t>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簡單枚舉</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7</a:t>
            </a:fld>
            <a:endParaRPr lang="zh-CN" altLang="en-US" dirty="0"/>
          </a:p>
        </p:txBody>
      </p:sp>
      <p:sp>
        <p:nvSpPr>
          <p:cNvPr id="9" name="TextBox 3"/>
          <p:cNvSpPr txBox="1"/>
          <p:nvPr/>
        </p:nvSpPr>
        <p:spPr>
          <a:xfrm>
            <a:off x="834688" y="1682368"/>
            <a:ext cx="7306493" cy="349326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class Monitor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virtual ~Monitor();</a:t>
            </a:r>
          </a:p>
          <a:p>
            <a:r>
              <a:rPr lang="en-US" altLang="zh-CN" sz="1700" dirty="0">
                <a:solidFill>
                  <a:schemeClr val="tx1"/>
                </a:solidFill>
                <a:latin typeface="Consolas" panose="020B0609020204030204" pitchFamily="49" charset="0"/>
                <a:ea typeface="华文楷体" panose="02010600040101010101" pitchFamily="2" charset="-122"/>
                <a:cs typeface="+mn-cs"/>
              </a:rPr>
              <a:t>	void show();</a:t>
            </a:r>
          </a:p>
          <a:p>
            <a:r>
              <a:rPr lang="en-US" altLang="zh-CN" sz="1700" dirty="0">
                <a:solidFill>
                  <a:schemeClr val="tx1"/>
                </a:solidFill>
                <a:latin typeface="Consolas" panose="020B0609020204030204" pitchFamily="49" charset="0"/>
                <a:ea typeface="华文楷体" panose="02010600040101010101" pitchFamily="2" charset="-122"/>
                <a:cs typeface="+mn-cs"/>
              </a:rPr>
              <a:t>private:</a:t>
            </a:r>
            <a:br>
              <a:rPr lang="en-US" altLang="zh-CN" sz="1700" b="1" dirty="0">
                <a:solidFill>
                  <a:schemeClr val="tx1"/>
                </a:solidFill>
                <a:latin typeface="Consolas" panose="020B0609020204030204" pitchFamily="49" charset="0"/>
                <a:ea typeface="华文楷体" panose="02010600040101010101" pitchFamily="2" charset="-122"/>
                <a:cs typeface="+mn-cs"/>
              </a:rPr>
            </a:br>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用以存儲資訊的成員變數</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float load, latency;</a:t>
            </a:r>
          </a:p>
          <a:p>
            <a:r>
              <a:rPr lang="en-US" altLang="zh-CN" sz="1700" dirty="0">
                <a:solidFill>
                  <a:schemeClr val="tx1"/>
                </a:solidFill>
                <a:latin typeface="Consolas" panose="020B0609020204030204" pitchFamily="49" charset="0"/>
                <a:ea typeface="华文楷体" panose="02010600040101010101" pitchFamily="2" charset="-122"/>
                <a:cs typeface="+mn-cs"/>
              </a:rPr>
              <a:t>	long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設計模式七大原則</a:t>
            </a:r>
          </a:p>
        </p:txBody>
      </p:sp>
      <p:sp>
        <p:nvSpPr>
          <p:cNvPr id="3" name="内容占位符 2"/>
          <p:cNvSpPr>
            <a:spLocks noGrp="1"/>
          </p:cNvSpPr>
          <p:nvPr>
            <p:ph idx="1"/>
          </p:nvPr>
        </p:nvSpPr>
        <p:spPr>
          <a:xfrm>
            <a:off x="539552" y="1340768"/>
            <a:ext cx="8136904" cy="4749029"/>
          </a:xfrm>
        </p:spPr>
        <p:txBody>
          <a:bodyPr/>
          <a:lstStyle/>
          <a:p>
            <a:r>
              <a:rPr lang="zh-CN" altLang="en-US" dirty="0"/>
              <a:t>依賴倒轉原則</a:t>
            </a:r>
            <a:endParaRPr lang="en-US" altLang="zh-CN" dirty="0"/>
          </a:p>
          <a:p>
            <a:pPr lvl="1"/>
            <a:r>
              <a:rPr lang="zh-CN" altLang="en-US" dirty="0"/>
              <a:t>要依賴於抽象，不要依賴於具體。針對介面程式設計，而不是針對實現程式設計。具體而言就是上層模組不應該依賴底層模組，使用介面和抽象類別指定好規範，剩下的具體細節由實現類來完成</a:t>
            </a:r>
            <a:endParaRPr lang="en-US" altLang="zh-CN" dirty="0"/>
          </a:p>
          <a:p>
            <a:pPr lvl="1"/>
            <a:r>
              <a:rPr lang="zh-CN" altLang="en-US" dirty="0"/>
              <a:t>例如：策略模式</a:t>
            </a:r>
            <a:r>
              <a:rPr lang="en-US" altLang="zh-CN" dirty="0"/>
              <a:t>/</a:t>
            </a:r>
            <a:r>
              <a:rPr lang="zh-CN" altLang="pt-PT" dirty="0"/>
              <a:t>模板</a:t>
            </a:r>
            <a:r>
              <a:rPr lang="zh-CN" altLang="en-US" dirty="0"/>
              <a:t>方法模式不依賴於具體的策略實現，只依賴於抽象</a:t>
            </a:r>
            <a:endParaRPr lang="en-US" altLang="zh-CN" b="1" dirty="0">
              <a:solidFill>
                <a:srgbClr val="003366"/>
              </a:solidFill>
            </a:endParaRPr>
          </a:p>
          <a:p>
            <a:r>
              <a:rPr lang="zh-CN" altLang="en-US" sz="2800" b="1" dirty="0">
                <a:solidFill>
                  <a:srgbClr val="003366"/>
                </a:solidFill>
              </a:rPr>
              <a:t>介面隔離原則</a:t>
            </a:r>
            <a:endParaRPr lang="en-US" altLang="zh-CN" sz="2800" b="1" dirty="0">
              <a:solidFill>
                <a:srgbClr val="003366"/>
              </a:solidFill>
            </a:endParaRPr>
          </a:p>
          <a:p>
            <a:pPr lvl="1"/>
            <a:r>
              <a:rPr lang="zh-CN" altLang="en-US" dirty="0"/>
              <a:t>不要建立臃腫龐大的介面。即介面儘量細化的同時介面中的方法儘量少</a:t>
            </a:r>
            <a:endParaRPr lang="en-US" altLang="zh-CN" dirty="0"/>
          </a:p>
          <a:p>
            <a:pPr lvl="1"/>
            <a:r>
              <a:rPr lang="zh-CN" altLang="en-US" dirty="0"/>
              <a:t>功能拆分細微性太小，將使得類、介面的數量過多；功能拆分細微性太大，將使得類之間耦合度高，程式不靈活</a:t>
            </a:r>
            <a:endParaRPr lang="en-US" altLang="zh-CN" dirty="0"/>
          </a:p>
          <a:p>
            <a:pPr lvl="1"/>
            <a:endParaRPr lang="en-US" altLang="zh-CN" sz="20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t>70</a:t>
            </a:fld>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設計原則</a:t>
            </a:r>
          </a:p>
        </p:txBody>
      </p:sp>
      <p:sp>
        <p:nvSpPr>
          <p:cNvPr id="3" name="内容占位符 2"/>
          <p:cNvSpPr>
            <a:spLocks noGrp="1"/>
          </p:cNvSpPr>
          <p:nvPr>
            <p:ph idx="1"/>
          </p:nvPr>
        </p:nvSpPr>
        <p:spPr>
          <a:xfrm>
            <a:off x="539552" y="1340768"/>
            <a:ext cx="8136904" cy="4749029"/>
          </a:xfrm>
        </p:spPr>
        <p:txBody>
          <a:bodyPr/>
          <a:lstStyle/>
          <a:p>
            <a:r>
              <a:rPr lang="zh-CN" altLang="en-US" dirty="0"/>
              <a:t>迪米特原則</a:t>
            </a:r>
            <a:endParaRPr lang="en-US" altLang="zh-CN" dirty="0"/>
          </a:p>
          <a:p>
            <a:pPr lvl="1"/>
            <a:r>
              <a:rPr lang="zh-CN" altLang="en-US" dirty="0"/>
              <a:t>最少知道原則，一個物件應該對其他物件有最少的瞭解，使得功能模組相對獨立</a:t>
            </a:r>
            <a:endParaRPr lang="en-US" altLang="zh-CN" sz="2800" dirty="0"/>
          </a:p>
          <a:p>
            <a:r>
              <a:rPr lang="zh-CN" altLang="en-US" dirty="0"/>
              <a:t>合成複用原則</a:t>
            </a:r>
            <a:endParaRPr lang="en-US" altLang="zh-CN" dirty="0"/>
          </a:p>
          <a:p>
            <a:pPr lvl="1"/>
            <a:r>
              <a:rPr lang="zh-CN" altLang="en-US" dirty="0"/>
              <a:t>合成複用原則就是指在一個新的物件裡通過關聯關係（包括組合關係）來使用一些已有的物件，使之成為新對象的一部分；新物件通過委派調用已有物件的方法達到複用其已有功能的目的</a:t>
            </a:r>
            <a:endParaRPr lang="en-US" altLang="zh-CN" dirty="0"/>
          </a:p>
          <a:p>
            <a:pPr lvl="1"/>
            <a:r>
              <a:rPr lang="zh-CN" altLang="en-US" dirty="0"/>
              <a:t>即在實現擴展類功能時，優先考慮使用組合而不是繼承；如需要使用繼承，則遵守裡氏代換原則</a:t>
            </a:r>
            <a:endParaRPr lang="en-US" altLang="zh-CN" sz="2800" dirty="0"/>
          </a:p>
          <a:p>
            <a:pPr lvl="1"/>
            <a:endParaRPr lang="en-US" altLang="zh-CN" sz="2000" b="1" dirty="0">
              <a:solidFill>
                <a:srgbClr val="003366"/>
              </a:solidFill>
            </a:endParaRPr>
          </a:p>
          <a:p>
            <a:r>
              <a:rPr lang="zh-CN" altLang="en-US" sz="2400" dirty="0"/>
              <a:t>在程式設計中儘量遵循七大原則，但也需根據實際情況調整，切勿濫用設計模式使得代碼過度冗餘</a:t>
            </a:r>
            <a:endParaRPr lang="en-US" altLang="zh-CN" sz="24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t>71</a:t>
            </a:fld>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dirty="0">
                <a:solidFill>
                  <a:srgbClr val="0070C0"/>
                </a:solidFill>
              </a:rPr>
              <a:t>結 束</a:t>
            </a:r>
            <a:endParaRPr lang="en-US" altLang="zh-CN" sz="11500" dirty="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簡單枚舉</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8</a:t>
            </a:fld>
            <a:endParaRPr lang="zh-CN" altLang="en-US" dirty="0"/>
          </a:p>
        </p:txBody>
      </p:sp>
      <p:sp>
        <p:nvSpPr>
          <p:cNvPr id="5" name="TextBox 3"/>
          <p:cNvSpPr txBox="1"/>
          <p:nvPr/>
        </p:nvSpPr>
        <p:spPr>
          <a:xfrm>
            <a:off x="251520" y="1268760"/>
            <a:ext cx="8640960"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500" dirty="0">
                <a:solidFill>
                  <a:srgbClr val="FF0000"/>
                </a:solidFill>
                <a:latin typeface="Consolas" panose="020B0609020204030204" pitchFamily="49" charset="0"/>
                <a:ea typeface="华文楷体" panose="02010600040101010101" pitchFamily="2" charset="-122"/>
                <a:cs typeface="+mn-cs"/>
              </a:rPr>
              <a:t>//</a:t>
            </a:r>
            <a:r>
              <a:rPr lang="zh-CN" altLang="en-US" sz="1500" dirty="0">
                <a:solidFill>
                  <a:srgbClr val="FF0000"/>
                </a:solidFill>
                <a:latin typeface="Consolas" panose="020B0609020204030204" pitchFamily="49" charset="0"/>
                <a:ea typeface="华文楷体" panose="02010600040101010101" pitchFamily="2" charset="-122"/>
                <a:cs typeface="+mn-cs"/>
              </a:rPr>
              <a:t>規定所有的系統類型</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err="1">
                <a:solidFill>
                  <a:schemeClr val="tx1"/>
                </a:solidFill>
                <a:latin typeface="Consolas" panose="020B0609020204030204" pitchFamily="49" charset="0"/>
                <a:ea typeface="华文楷体" panose="02010600040101010101" pitchFamily="2" charset="-122"/>
                <a:cs typeface="+mn-cs"/>
              </a:rPr>
              <a:t>enum</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MonitorType</a:t>
            </a:r>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{Win32, Win64, Ganglia};</a:t>
            </a:r>
          </a:p>
          <a:p>
            <a:r>
              <a:rPr lang="en-US" altLang="zh-CN" sz="1500" dirty="0" err="1">
                <a:solidFill>
                  <a:schemeClr val="tx1"/>
                </a:solidFill>
                <a:latin typeface="Consolas" panose="020B0609020204030204" pitchFamily="49" charset="0"/>
                <a:ea typeface="华文楷体" panose="02010600040101010101" pitchFamily="2" charset="-122"/>
                <a:cs typeface="+mn-cs"/>
              </a:rPr>
              <a:t>MonitorType</a:t>
            </a:r>
            <a:r>
              <a:rPr lang="en-US" altLang="zh-CN" sz="1500" dirty="0">
                <a:solidFill>
                  <a:schemeClr val="tx1"/>
                </a:solidFill>
                <a:latin typeface="Consolas" panose="020B0609020204030204" pitchFamily="49" charset="0"/>
                <a:ea typeface="华文楷体" panose="02010600040101010101" pitchFamily="2" charset="-122"/>
                <a:cs typeface="+mn-cs"/>
              </a:rPr>
              <a:t> type = </a:t>
            </a:r>
            <a:r>
              <a:rPr lang="en-US" altLang="zh-CN" sz="1500" dirty="0">
                <a:solidFill>
                  <a:srgbClr val="FF0000"/>
                </a:solidFill>
                <a:latin typeface="Consolas" panose="020B0609020204030204" pitchFamily="49" charset="0"/>
                <a:ea typeface="华文楷体" panose="02010600040101010101" pitchFamily="2" charset="-122"/>
                <a:cs typeface="+mn-cs"/>
              </a:rPr>
              <a:t>Ganglia</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a:t>
            </a:r>
            <a:r>
              <a:rPr lang="zh-CN" altLang="en-US" sz="1500" dirty="0">
                <a:solidFill>
                  <a:srgbClr val="FF0000"/>
                </a:solidFill>
                <a:latin typeface="Consolas" panose="020B0609020204030204" pitchFamily="49" charset="0"/>
                <a:ea typeface="华文楷体" panose="02010600040101010101" pitchFamily="2" charset="-122"/>
              </a:rPr>
              <a:t>獲取負載資訊的實現</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void Monitor::</a:t>
            </a:r>
            <a:r>
              <a:rPr lang="en-US" altLang="zh-CN" sz="1500" dirty="0" err="1">
                <a:solidFill>
                  <a:schemeClr val="tx1"/>
                </a:solidFill>
                <a:latin typeface="Consolas" panose="020B0609020204030204" pitchFamily="49" charset="0"/>
                <a:ea typeface="华文楷体" panose="02010600040101010101" pitchFamily="2" charset="-122"/>
                <a:cs typeface="+mn-cs"/>
              </a:rPr>
              <a:t>getLoad</a:t>
            </a:r>
            <a:r>
              <a:rPr lang="en-US" altLang="zh-CN" sz="1500" dirty="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switch (type) {</a:t>
            </a:r>
          </a:p>
          <a:p>
            <a:r>
              <a:rPr lang="en-US" altLang="zh-CN" sz="1500" dirty="0">
                <a:solidFill>
                  <a:srgbClr val="FF0000"/>
                </a:solidFill>
                <a:latin typeface="Consolas" panose="020B0609020204030204" pitchFamily="49" charset="0"/>
                <a:ea typeface="华文楷体" panose="02010600040101010101" pitchFamily="2" charset="-122"/>
              </a:rPr>
              <a:t>		//Win32</a:t>
            </a:r>
            <a:r>
              <a:rPr lang="zh-CN" altLang="en-US" sz="1500" dirty="0">
                <a:solidFill>
                  <a:srgbClr val="FF0000"/>
                </a:solidFill>
                <a:latin typeface="Consolas" panose="020B0609020204030204" pitchFamily="49" charset="0"/>
                <a:ea typeface="华文楷体" panose="02010600040101010101" pitchFamily="2" charset="-122"/>
              </a:rPr>
              <a:t>版本的資訊獲取</a:t>
            </a:r>
            <a:endParaRPr lang="en-US" altLang="zh-CN" sz="1500" dirty="0">
              <a:solidFill>
                <a:schemeClr val="tx1"/>
              </a:solidFill>
              <a:latin typeface="Consolas" panose="020B0609020204030204" pitchFamily="49" charset="0"/>
              <a:ea typeface="华文楷体" panose="02010600040101010101" pitchFamily="2" charset="-122"/>
              <a:cs typeface="+mn-cs"/>
            </a:endParaRPr>
          </a:p>
          <a:p>
            <a:pPr lvl="2"/>
            <a:r>
              <a:rPr lang="en-US" altLang="zh-CN" sz="1500" dirty="0">
                <a:solidFill>
                  <a:schemeClr val="tx1"/>
                </a:solidFill>
                <a:latin typeface="Consolas" panose="020B0609020204030204" pitchFamily="49" charset="0"/>
                <a:ea typeface="华文楷体" panose="02010600040101010101" pitchFamily="2" charset="-122"/>
              </a:rPr>
              <a:t>case </a:t>
            </a:r>
            <a:r>
              <a:rPr lang="en-US" altLang="zh-CN" sz="1500" dirty="0">
                <a:solidFill>
                  <a:srgbClr val="FF0000"/>
                </a:solidFill>
                <a:latin typeface="Consolas" panose="020B0609020204030204" pitchFamily="49" charset="0"/>
                <a:ea typeface="华文楷体" panose="02010600040101010101" pitchFamily="2" charset="-122"/>
              </a:rPr>
              <a:t>Win32</a:t>
            </a:r>
            <a:r>
              <a:rPr lang="en-US" altLang="zh-CN" sz="1500" dirty="0">
                <a:solidFill>
                  <a:schemeClr val="tx1"/>
                </a:solidFill>
                <a:latin typeface="Consolas" panose="020B0609020204030204" pitchFamily="49" charset="0"/>
                <a:ea typeface="华文楷体" panose="02010600040101010101" pitchFamily="2" charset="-122"/>
              </a:rPr>
              <a:t>: </a:t>
            </a:r>
          </a:p>
          <a:p>
            <a:r>
              <a:rPr lang="en-US" altLang="zh-CN" sz="1500" dirty="0">
                <a:solidFill>
                  <a:schemeClr val="tx1"/>
                </a:solidFill>
                <a:latin typeface="Consolas" panose="020B0609020204030204" pitchFamily="49" charset="0"/>
                <a:ea typeface="华文楷体" panose="02010600040101010101" pitchFamily="2" charset="-122"/>
                <a:cs typeface="+mn-cs"/>
              </a:rPr>
              <a:t>			load = …;</a:t>
            </a:r>
          </a:p>
          <a:p>
            <a:pPr marL="0" lvl="2"/>
            <a:r>
              <a:rPr lang="en-US" altLang="zh-CN" sz="1500" dirty="0">
                <a:solidFill>
                  <a:srgbClr val="FF0000"/>
                </a:solidFill>
                <a:latin typeface="Consolas" panose="020B0609020204030204" pitchFamily="49" charset="0"/>
                <a:ea typeface="华文楷体" panose="02010600040101010101" pitchFamily="2" charset="-122"/>
              </a:rPr>
              <a:t>		//Win64</a:t>
            </a:r>
            <a:r>
              <a:rPr lang="zh-CN" altLang="en-US" sz="1500" dirty="0">
                <a:solidFill>
                  <a:srgbClr val="FF0000"/>
                </a:solidFill>
                <a:latin typeface="Consolas" panose="020B0609020204030204" pitchFamily="49" charset="0"/>
                <a:ea typeface="华文楷体" panose="02010600040101010101" pitchFamily="2" charset="-122"/>
              </a:rPr>
              <a:t>版本的資訊獲取</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case </a:t>
            </a:r>
            <a:r>
              <a:rPr lang="en-US" altLang="zh-CN" sz="1500" dirty="0">
                <a:solidFill>
                  <a:srgbClr val="FF0000"/>
                </a:solidFill>
                <a:latin typeface="Consolas" panose="020B0609020204030204" pitchFamily="49" charset="0"/>
                <a:ea typeface="华文楷体" panose="02010600040101010101" pitchFamily="2" charset="-122"/>
                <a:cs typeface="+mn-cs"/>
              </a:rPr>
              <a:t>Win64</a:t>
            </a:r>
            <a:r>
              <a:rPr lang="en-US" altLang="zh-CN" sz="1500" dirty="0">
                <a:solidFill>
                  <a:schemeClr val="tx1"/>
                </a:solidFill>
                <a:latin typeface="Consolas" panose="020B0609020204030204" pitchFamily="49" charset="0"/>
                <a:ea typeface="华文楷体" panose="02010600040101010101" pitchFamily="2" charset="-122"/>
                <a:cs typeface="+mn-cs"/>
              </a:rPr>
              <a:t>:</a:t>
            </a:r>
          </a:p>
          <a:p>
            <a:pPr lvl="2"/>
            <a:r>
              <a:rPr lang="en-US" altLang="zh-CN" sz="1500" dirty="0">
                <a:solidFill>
                  <a:schemeClr val="tx1"/>
                </a:solidFill>
                <a:latin typeface="Consolas" panose="020B0609020204030204" pitchFamily="49" charset="0"/>
                <a:ea typeface="华文楷体" panose="02010600040101010101" pitchFamily="2" charset="-122"/>
              </a:rPr>
              <a:t>	load = …;</a:t>
            </a:r>
          </a:p>
          <a:p>
            <a:r>
              <a:rPr lang="en-US" altLang="zh-CN" sz="1500" dirty="0">
                <a:solidFill>
                  <a:srgbClr val="FF0000"/>
                </a:solidFill>
                <a:latin typeface="Consolas" panose="020B0609020204030204" pitchFamily="49" charset="0"/>
                <a:ea typeface="华文楷体" panose="02010600040101010101" pitchFamily="2" charset="-122"/>
              </a:rPr>
              <a:t>		//Ganglia</a:t>
            </a:r>
            <a:r>
              <a:rPr lang="zh-CN" altLang="en-US" sz="1500" dirty="0">
                <a:solidFill>
                  <a:srgbClr val="FF0000"/>
                </a:solidFill>
                <a:latin typeface="Consolas" panose="020B0609020204030204" pitchFamily="49" charset="0"/>
                <a:ea typeface="华文楷体" panose="02010600040101010101" pitchFamily="2" charset="-122"/>
              </a:rPr>
              <a:t>版本的資訊獲取</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case </a:t>
            </a:r>
            <a:r>
              <a:rPr lang="en-US" altLang="zh-CN" sz="1500" dirty="0">
                <a:solidFill>
                  <a:srgbClr val="FF0000"/>
                </a:solidFill>
                <a:latin typeface="Consolas" panose="020B0609020204030204" pitchFamily="49" charset="0"/>
                <a:ea typeface="华文楷体" panose="02010600040101010101" pitchFamily="2" charset="-122"/>
                <a:cs typeface="+mn-cs"/>
              </a:rPr>
              <a:t>Ganglia</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rPr>
              <a:t>			load = …;</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a:t>
            </a:r>
          </a:p>
        </p:txBody>
      </p:sp>
      <p:sp>
        <p:nvSpPr>
          <p:cNvPr id="6" name="TextBox 3"/>
          <p:cNvSpPr txBox="1"/>
          <p:nvPr/>
        </p:nvSpPr>
        <p:spPr>
          <a:xfrm>
            <a:off x="4499992" y="1268760"/>
            <a:ext cx="4392488"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500" dirty="0">
                <a:solidFill>
                  <a:srgbClr val="FF0000"/>
                </a:solidFill>
                <a:latin typeface="Consolas" panose="020B0609020204030204" pitchFamily="49" charset="0"/>
                <a:ea typeface="华文楷体" panose="02010600040101010101" pitchFamily="2" charset="-122"/>
              </a:rPr>
              <a:t>//</a:t>
            </a:r>
            <a:r>
              <a:rPr lang="zh-CN" altLang="en-US" sz="1500" dirty="0">
                <a:solidFill>
                  <a:srgbClr val="FF0000"/>
                </a:solidFill>
                <a:latin typeface="Consolas" panose="020B0609020204030204" pitchFamily="49" charset="0"/>
                <a:ea typeface="华文楷体" panose="02010600040101010101" pitchFamily="2" charset="-122"/>
              </a:rPr>
              <a:t>主程序</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int main(int </a:t>
            </a:r>
            <a:r>
              <a:rPr lang="en-US" altLang="zh-CN" sz="1500" dirty="0" err="1">
                <a:solidFill>
                  <a:schemeClr val="tx1"/>
                </a:solidFill>
                <a:latin typeface="Consolas" panose="020B0609020204030204" pitchFamily="49" charset="0"/>
                <a:ea typeface="华文楷体" panose="02010600040101010101" pitchFamily="2" charset="-122"/>
                <a:cs typeface="+mn-cs"/>
              </a:rPr>
              <a:t>argc</a:t>
            </a:r>
            <a:r>
              <a:rPr lang="en-US" altLang="zh-CN" sz="1500" dirty="0">
                <a:solidFill>
                  <a:schemeClr val="tx1"/>
                </a:solidFill>
                <a:latin typeface="Consolas" panose="020B0609020204030204" pitchFamily="49" charset="0"/>
                <a:ea typeface="华文楷体" panose="02010600040101010101" pitchFamily="2" charset="-122"/>
                <a:cs typeface="+mn-cs"/>
              </a:rPr>
              <a:t>, char *</a:t>
            </a:r>
            <a:r>
              <a:rPr lang="en-US" altLang="zh-CN" sz="1500" dirty="0" err="1">
                <a:solidFill>
                  <a:schemeClr val="tx1"/>
                </a:solidFill>
                <a:latin typeface="Consolas" panose="020B0609020204030204" pitchFamily="49" charset="0"/>
                <a:ea typeface="华文楷体" panose="02010600040101010101" pitchFamily="2" charset="-122"/>
                <a:cs typeface="+mn-cs"/>
              </a:rPr>
              <a:t>argv</a:t>
            </a:r>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while (running()) {</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獲取負載資訊</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monitor.getLoad</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獲取記憶體大小資訊</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monitor.getTotalMemory</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獲取記憶體使用資訊</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monitor.getUsedMemory</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獲取網路延遲資訊</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monitor.getNetworkLatency</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資訊輸出</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monitor.show</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sleep(1000);</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a:t>
            </a:r>
          </a:p>
          <a:p>
            <a:endParaRPr lang="en-US" altLang="zh-CN" sz="1500" dirty="0">
              <a:solidFill>
                <a:schemeClr val="tx1"/>
              </a:solidFill>
              <a:latin typeface="Consolas" panose="020B0609020204030204" pitchFamily="49" charset="0"/>
              <a:ea typeface="华文楷体" panose="02010600040101010101" pitchFamily="2" charset="-122"/>
              <a:cs typeface="+mn-cs"/>
            </a:endParaRPr>
          </a:p>
        </p:txBody>
      </p:sp>
      <p:sp>
        <p:nvSpPr>
          <p:cNvPr id="7" name="TextBox 5"/>
          <p:cNvSpPr txBox="1"/>
          <p:nvPr/>
        </p:nvSpPr>
        <p:spPr>
          <a:xfrm>
            <a:off x="3022523" y="1639623"/>
            <a:ext cx="3312368" cy="6447919"/>
          </a:xfrm>
          <a:prstGeom prst="rect">
            <a:avLst/>
          </a:prstGeom>
          <a:noFill/>
        </p:spPr>
        <p:txBody>
          <a:bodyPr wrap="square" rtlCol="0">
            <a:spAutoFit/>
          </a:bodyPr>
          <a:lstStyle/>
          <a:p>
            <a:r>
              <a:rPr lang="en-US" altLang="zh-CN" sz="41300" dirty="0">
                <a:solidFill>
                  <a:srgbClr val="FF0000"/>
                </a:solidFill>
                <a:latin typeface="微软雅黑" panose="020B0503020204020204" charset="-122"/>
                <a:ea typeface="微软雅黑" panose="020B0503020204020204" charset="-122"/>
              </a:rPr>
              <a:t>?</a:t>
            </a:r>
            <a:endParaRPr lang="zh-CN" altLang="en-US" sz="160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pt-PT" sz="5400" dirty="0">
                <a:solidFill>
                  <a:srgbClr val="003366"/>
                </a:solidFill>
                <a:latin typeface="微软雅黑" panose="020B0503020204020204" charset="-122"/>
                <a:ea typeface="微软雅黑" panose="020B0503020204020204" charset="-122"/>
                <a:cs typeface="微软雅黑" panose="020B0503020204020204" charset="-122"/>
              </a:rPr>
              <a:t>模板</a:t>
            </a:r>
            <a:r>
              <a:rPr lang="zh-CN" altLang="en-US" sz="5400" dirty="0">
                <a:solidFill>
                  <a:srgbClr val="003366"/>
                </a:solidFill>
                <a:latin typeface="微软雅黑" panose="020B0503020204020204" charset="-122"/>
                <a:ea typeface="微软雅黑" panose="020B0503020204020204" charset="-122"/>
                <a:cs typeface="微软雅黑" panose="020B0503020204020204" charset="-122"/>
              </a:rPr>
              <a:t>方法</a:t>
            </a:r>
            <a:br>
              <a:rPr lang="zh-CN" altLang="en-US" sz="5400" dirty="0">
                <a:solidFill>
                  <a:srgbClr val="003366"/>
                </a:solidFill>
                <a:latin typeface="微软雅黑" panose="020B0503020204020204" charset="-122"/>
                <a:ea typeface="微软雅黑" panose="020B0503020204020204" charset="-122"/>
                <a:cs typeface="微软雅黑" panose="020B0503020204020204" charset="-122"/>
              </a:rPr>
            </a:br>
            <a:r>
              <a:rPr lang="en-US" altLang="zh-CN" sz="5400" dirty="0">
                <a:solidFill>
                  <a:srgbClr val="003366"/>
                </a:solidFill>
                <a:latin typeface="微软雅黑" panose="020B0503020204020204" charset="-122"/>
                <a:ea typeface="微软雅黑" panose="020B0503020204020204" charset="-122"/>
                <a:cs typeface="微软雅黑" panose="020B0503020204020204" charset="-122"/>
              </a:rPr>
              <a:t>Template Method</a:t>
            </a:r>
            <a:endParaRPr lang="en-US" altLang="zh-CN" sz="5400" b="1" dirty="0">
              <a:solidFill>
                <a:srgbClr val="003366"/>
              </a:solidFill>
              <a:latin typeface="微软雅黑" panose="020B0503020204020204" charset="-122"/>
              <a:ea typeface="微软雅黑" panose="020B0503020204020204" charset="-122"/>
              <a:cs typeface="微软雅黑" panose="020B050302020402020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t>9</a:t>
            </a:fld>
            <a:endParaRPr lang="en-US" altLang="zh-CN" sz="1400" dirty="0">
              <a:solidFill>
                <a:schemeClr val="hlink"/>
              </a:solidFill>
              <a:ea typeface="宋体" panose="0201060003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jFmOGExMDJjOTc4OWZjODA3YTVjMmJhMjA1NmVmYzI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7975</Words>
  <Application>Microsoft Office PowerPoint</Application>
  <PresentationFormat>Apresentação no Ecrã (4:3)</PresentationFormat>
  <Paragraphs>1373</Paragraphs>
  <Slides>72</Slides>
  <Notes>18</Notes>
  <HiddenSlides>0</HiddenSlides>
  <MMClips>0</MMClips>
  <ScaleCrop>false</ScaleCrop>
  <HeadingPairs>
    <vt:vector size="6" baseType="variant">
      <vt:variant>
        <vt:lpstr>Tipos de letra usados</vt:lpstr>
      </vt:variant>
      <vt:variant>
        <vt:i4>11</vt:i4>
      </vt:variant>
      <vt:variant>
        <vt:lpstr>Tema</vt:lpstr>
      </vt:variant>
      <vt:variant>
        <vt:i4>2</vt:i4>
      </vt:variant>
      <vt:variant>
        <vt:lpstr>Títulos dos diapositivos</vt:lpstr>
      </vt:variant>
      <vt:variant>
        <vt:i4>72</vt:i4>
      </vt:variant>
    </vt:vector>
  </HeadingPairs>
  <TitlesOfParts>
    <vt:vector size="85" baseType="lpstr">
      <vt:lpstr>华文楷体</vt:lpstr>
      <vt:lpstr>宋体</vt:lpstr>
      <vt:lpstr>微软雅黑</vt:lpstr>
      <vt:lpstr>Arial</vt:lpstr>
      <vt:lpstr>Calibri</vt:lpstr>
      <vt:lpstr>Calibri Light</vt:lpstr>
      <vt:lpstr>Consolas</vt:lpstr>
      <vt:lpstr>Courier New</vt:lpstr>
      <vt:lpstr>Lucida Console</vt:lpstr>
      <vt:lpstr>Times New Roman</vt:lpstr>
      <vt:lpstr>Wingdings</vt:lpstr>
      <vt:lpstr>WPS</vt:lpstr>
      <vt:lpstr>Office Theme</vt:lpstr>
      <vt:lpstr>物件導向程式設計基礎 （OOP）</vt:lpstr>
      <vt:lpstr>設計模式</vt:lpstr>
      <vt:lpstr>設計模式</vt:lpstr>
      <vt:lpstr>設計模式</vt:lpstr>
      <vt:lpstr>本講內容提要</vt:lpstr>
      <vt:lpstr>一個例子：負載監視器</vt:lpstr>
      <vt:lpstr>簡單枚舉</vt:lpstr>
      <vt:lpstr>簡單枚舉</vt:lpstr>
      <vt:lpstr>模板方法 Template Method</vt:lpstr>
      <vt:lpstr>模板方法</vt:lpstr>
      <vt:lpstr>模板方法</vt:lpstr>
      <vt:lpstr>實現Monitor</vt:lpstr>
      <vt:lpstr>代碼實現</vt:lpstr>
      <vt:lpstr>實現MonitorWin32</vt:lpstr>
      <vt:lpstr>代碼實現</vt:lpstr>
      <vt:lpstr>代碼實現</vt:lpstr>
      <vt:lpstr>針對介面程式設計</vt:lpstr>
      <vt:lpstr>開放封閉原則</vt:lpstr>
      <vt:lpstr>需求變化</vt:lpstr>
      <vt:lpstr>策略模式 Strategy</vt:lpstr>
      <vt:lpstr>策略（Strategy）模式</vt:lpstr>
      <vt:lpstr>具體化到我們的問題</vt:lpstr>
      <vt:lpstr>實現LoadStrategy</vt:lpstr>
      <vt:lpstr>代碼實現</vt:lpstr>
      <vt:lpstr>實現MemoryStrategy</vt:lpstr>
      <vt:lpstr>代碼實現</vt:lpstr>
      <vt:lpstr>實現Monitor</vt:lpstr>
      <vt:lpstr>代碼實現</vt:lpstr>
      <vt:lpstr>代碼實現</vt:lpstr>
      <vt:lpstr>實現Monitor</vt:lpstr>
      <vt:lpstr>代碼實現</vt:lpstr>
      <vt:lpstr>代碼實現</vt:lpstr>
      <vt:lpstr>調用過程</vt:lpstr>
      <vt:lpstr>現在的類數量</vt:lpstr>
      <vt:lpstr>單一責任原則</vt:lpstr>
      <vt:lpstr>模板方法VS策略模式</vt:lpstr>
      <vt:lpstr>模板方法VS策略</vt:lpstr>
      <vt:lpstr>模板方法VS策略</vt:lpstr>
      <vt:lpstr>模板方法VS策略</vt:lpstr>
      <vt:lpstr>負載監視器：接入已有的監視器</vt:lpstr>
      <vt:lpstr>分析</vt:lpstr>
      <vt:lpstr>適配器</vt:lpstr>
      <vt:lpstr>適配器 Adapter</vt:lpstr>
      <vt:lpstr>適配器</vt:lpstr>
      <vt:lpstr>適配器——實現一</vt:lpstr>
      <vt:lpstr>適配器——實現一</vt:lpstr>
      <vt:lpstr>適配器——實現二</vt:lpstr>
      <vt:lpstr>適配器——實現二</vt:lpstr>
      <vt:lpstr>適配器</vt:lpstr>
      <vt:lpstr>裝飾器 Decorator</vt:lpstr>
      <vt:lpstr>Apresentação do PowerPoint</vt:lpstr>
      <vt:lpstr>繼承</vt:lpstr>
      <vt:lpstr>繼承</vt:lpstr>
      <vt:lpstr>策略：用組合替代繼承</vt:lpstr>
      <vt:lpstr>策略</vt:lpstr>
      <vt:lpstr>裝飾器</vt:lpstr>
      <vt:lpstr>裝飾器示例</vt:lpstr>
      <vt:lpstr>裝飾器示例</vt:lpstr>
      <vt:lpstr>代碼</vt:lpstr>
      <vt:lpstr>代碼</vt:lpstr>
      <vt:lpstr>調用的鏈式關係</vt:lpstr>
      <vt:lpstr>設計模式總結</vt:lpstr>
      <vt:lpstr>設計模式回顧</vt:lpstr>
      <vt:lpstr>設計模式回顧</vt:lpstr>
      <vt:lpstr>設計模式回顧</vt:lpstr>
      <vt:lpstr>設計模式回顧</vt:lpstr>
      <vt:lpstr>設計模式回顧</vt:lpstr>
      <vt:lpstr>設計模式回顧</vt:lpstr>
      <vt:lpstr>設計原則</vt:lpstr>
      <vt:lpstr>設計模式七大原則</vt:lpstr>
      <vt:lpstr>設計原則</vt:lpstr>
      <vt:lpstr>結 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Terry C.</cp:lastModifiedBy>
  <cp:revision>163</cp:revision>
  <dcterms:created xsi:type="dcterms:W3CDTF">2019-06-19T02:08:00Z</dcterms:created>
  <dcterms:modified xsi:type="dcterms:W3CDTF">2024-06-04T07:07:05Z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F0A6B47F21D542959A55C50C5A21C985_12</vt:lpwstr>
  </property>
</Properties>
</file>