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notesSlides/notesSlide13.xml" ContentType="application/vnd.openxmlformats-officedocument.presentationml.notesSlide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notesSlides/notesSlide14.xml" ContentType="application/vnd.openxmlformats-officedocument.presentationml.notesSlide+xml"/>
  <Override PartName="/ppt/tags/tag148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69"/>
  </p:notesMasterIdLst>
  <p:handoutMasterIdLst>
    <p:handoutMasterId r:id="rId70"/>
  </p:handoutMasterIdLst>
  <p:sldIdLst>
    <p:sldId id="392" r:id="rId2"/>
    <p:sldId id="815" r:id="rId3"/>
    <p:sldId id="589" r:id="rId4"/>
    <p:sldId id="816" r:id="rId5"/>
    <p:sldId id="809" r:id="rId6"/>
    <p:sldId id="526" r:id="rId7"/>
    <p:sldId id="583" r:id="rId8"/>
    <p:sldId id="543" r:id="rId9"/>
    <p:sldId id="544" r:id="rId10"/>
    <p:sldId id="800" r:id="rId11"/>
    <p:sldId id="668" r:id="rId12"/>
    <p:sldId id="670" r:id="rId13"/>
    <p:sldId id="713" r:id="rId14"/>
    <p:sldId id="545" r:id="rId15"/>
    <p:sldId id="546" r:id="rId16"/>
    <p:sldId id="572" r:id="rId17"/>
    <p:sldId id="755" r:id="rId18"/>
    <p:sldId id="811" r:id="rId19"/>
    <p:sldId id="476" r:id="rId20"/>
    <p:sldId id="547" r:id="rId21"/>
    <p:sldId id="805" r:id="rId22"/>
    <p:sldId id="588" r:id="rId23"/>
    <p:sldId id="592" r:id="rId24"/>
    <p:sldId id="571" r:id="rId25"/>
    <p:sldId id="801" r:id="rId26"/>
    <p:sldId id="806" r:id="rId27"/>
    <p:sldId id="807" r:id="rId28"/>
    <p:sldId id="533" r:id="rId29"/>
    <p:sldId id="530" r:id="rId30"/>
    <p:sldId id="531" r:id="rId31"/>
    <p:sldId id="532" r:id="rId32"/>
    <p:sldId id="529" r:id="rId33"/>
    <p:sldId id="756" r:id="rId34"/>
    <p:sldId id="757" r:id="rId35"/>
    <p:sldId id="578" r:id="rId36"/>
    <p:sldId id="581" r:id="rId37"/>
    <p:sldId id="534" r:id="rId38"/>
    <p:sldId id="538" r:id="rId39"/>
    <p:sldId id="539" r:id="rId40"/>
    <p:sldId id="537" r:id="rId41"/>
    <p:sldId id="541" r:id="rId42"/>
    <p:sldId id="535" r:id="rId43"/>
    <p:sldId id="536" r:id="rId44"/>
    <p:sldId id="540" r:id="rId45"/>
    <p:sldId id="795" r:id="rId46"/>
    <p:sldId id="542" r:id="rId47"/>
    <p:sldId id="634" r:id="rId48"/>
    <p:sldId id="799" r:id="rId49"/>
    <p:sldId id="802" r:id="rId50"/>
    <p:sldId id="804" r:id="rId51"/>
    <p:sldId id="567" r:id="rId52"/>
    <p:sldId id="568" r:id="rId53"/>
    <p:sldId id="569" r:id="rId54"/>
    <p:sldId id="573" r:id="rId55"/>
    <p:sldId id="574" r:id="rId56"/>
    <p:sldId id="575" r:id="rId57"/>
    <p:sldId id="576" r:id="rId58"/>
    <p:sldId id="570" r:id="rId59"/>
    <p:sldId id="808" r:id="rId60"/>
    <p:sldId id="577" r:id="rId61"/>
    <p:sldId id="758" r:id="rId62"/>
    <p:sldId id="587" r:id="rId63"/>
    <p:sldId id="256" r:id="rId64"/>
    <p:sldId id="812" r:id="rId65"/>
    <p:sldId id="813" r:id="rId66"/>
    <p:sldId id="814" r:id="rId67"/>
    <p:sldId id="475" r:id="rId68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66CC"/>
    <a:srgbClr val="00CC00"/>
    <a:srgbClr val="FF0000"/>
    <a:srgbClr val="00FF00"/>
    <a:srgbClr val="003366"/>
    <a:srgbClr val="FFFFFF"/>
    <a:srgbClr val="FFFF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21" autoAdjust="0"/>
    <p:restoredTop sz="82041" autoAdjust="0"/>
  </p:normalViewPr>
  <p:slideViewPr>
    <p:cSldViewPr>
      <p:cViewPr varScale="1">
        <p:scale>
          <a:sx n="71" d="100"/>
          <a:sy n="71" d="100"/>
        </p:scale>
        <p:origin x="1785" y="3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2024/3/12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9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9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9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9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C31A4FB-AB0B-4200-BC82-17C94E69ADE4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918598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f(2, NULL);</a:t>
            </a:r>
            <a:r>
              <a:rPr lang="zh-CN" altLang="en-US" dirty="0">
                <a:solidFill>
                  <a:srgbClr val="FF0000"/>
                </a:solidFill>
              </a:rPr>
              <a:t>的問題是</a:t>
            </a:r>
            <a:r>
              <a:rPr lang="en-US" altLang="zh-CN" dirty="0">
                <a:solidFill>
                  <a:srgbClr val="FF0000"/>
                </a:solidFill>
              </a:rPr>
              <a:t>---</a:t>
            </a:r>
            <a:r>
              <a:rPr lang="zh-CN" altLang="en-US" dirty="0">
                <a:solidFill>
                  <a:srgbClr val="FF0000"/>
                </a:solidFill>
              </a:rPr>
              <a:t>我們希望調用</a:t>
            </a:r>
            <a:r>
              <a:rPr lang="en-US" altLang="zh-CN" dirty="0"/>
              <a:t>f(</a:t>
            </a:r>
            <a:r>
              <a:rPr lang="en-US" altLang="zh-CN" dirty="0">
                <a:solidFill>
                  <a:srgbClr val="C00000"/>
                </a:solidFill>
              </a:rPr>
              <a:t>int</a:t>
            </a:r>
            <a:r>
              <a:rPr lang="en-US" altLang="zh-CN" dirty="0"/>
              <a:t> x, </a:t>
            </a:r>
            <a:r>
              <a:rPr lang="en-US" altLang="zh-CN" dirty="0">
                <a:solidFill>
                  <a:srgbClr val="C00000"/>
                </a:solidFill>
              </a:rPr>
              <a:t>double</a:t>
            </a:r>
            <a:r>
              <a:rPr lang="en-US" altLang="zh-CN" dirty="0"/>
              <a:t> *y) </a:t>
            </a:r>
          </a:p>
          <a:p>
            <a:r>
              <a:rPr kumimoji="1" lang="zh-CN" altLang="en-US" dirty="0"/>
              <a:t>但實際上會調用</a:t>
            </a:r>
            <a:r>
              <a:rPr lang="en-US" altLang="zh-CN" dirty="0">
                <a:solidFill>
                  <a:srgbClr val="C00000"/>
                </a:solidFill>
              </a:rPr>
              <a:t>void</a:t>
            </a:r>
            <a:r>
              <a:rPr lang="en-US" altLang="zh-CN" dirty="0"/>
              <a:t> f(</a:t>
            </a:r>
            <a:r>
              <a:rPr lang="en-US" altLang="zh-CN" dirty="0">
                <a:solidFill>
                  <a:srgbClr val="C00000"/>
                </a:solidFill>
              </a:rPr>
              <a:t>int</a:t>
            </a:r>
            <a:r>
              <a:rPr lang="en-US" altLang="zh-CN" dirty="0"/>
              <a:t> x, </a:t>
            </a:r>
            <a:r>
              <a:rPr lang="en-US" altLang="zh-CN" dirty="0">
                <a:solidFill>
                  <a:srgbClr val="C00000"/>
                </a:solidFill>
              </a:rPr>
              <a:t>int</a:t>
            </a:r>
            <a:r>
              <a:rPr lang="en-US" altLang="zh-CN" dirty="0"/>
              <a:t> y)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30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B</a:t>
            </a:r>
            <a:r>
              <a:rPr kumimoji="1" lang="zh-CN" altLang="en-US" dirty="0"/>
              <a:t>和</a:t>
            </a:r>
            <a:r>
              <a:rPr kumimoji="1" lang="en-US" altLang="zh-CN" dirty="0"/>
              <a:t>D</a:t>
            </a:r>
            <a:r>
              <a:rPr kumimoji="1" lang="zh-CN" altLang="en-US" dirty="0"/>
              <a:t>為什麼不行</a:t>
            </a:r>
            <a:endParaRPr kumimoji="1" lang="en-US" altLang="zh-CN" dirty="0"/>
          </a:p>
          <a:p>
            <a:r>
              <a:rPr kumimoji="1" lang="en-US" altLang="zh-CN" dirty="0"/>
              <a:t>Auto</a:t>
            </a:r>
            <a:r>
              <a:rPr kumimoji="1" lang="zh-CN" altLang="en-US" dirty="0"/>
              <a:t> </a:t>
            </a:r>
            <a:r>
              <a:rPr kumimoji="1" lang="en-US" altLang="zh-CN" dirty="0"/>
              <a:t>x:</a:t>
            </a:r>
            <a:r>
              <a:rPr kumimoji="1" lang="zh-CN" altLang="en-US" dirty="0"/>
              <a:t> 必須在編譯器能夠制定</a:t>
            </a:r>
            <a:endParaRPr kumimoji="1" lang="en-US" altLang="zh-CN" dirty="0"/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  <a:t>void f(auto x){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  <a:t>cout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  <a:t> &lt;&lt; x &lt;&lt;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  <a:t>endl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  <a:t>;}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  <a:t>f(1)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  <a:t>f("hello")</a:t>
            </a:r>
          </a:p>
          <a:p>
            <a:r>
              <a:rPr kumimoji="1" lang="en-US" altLang="zh-CN" dirty="0"/>
              <a:t>------------------------------------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  <a:t>template&lt;class T&gt;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  <a:t>void f(T x){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  <a:t>cout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  <a:t> &lt;&lt; x &lt;&lt;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  <a:t>endl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  <a:t>;}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  <a:t>f(1)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  <a:t>f("hello")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34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177132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充分體現了開閉原則 </a:t>
            </a:r>
            <a:r>
              <a:rPr kumimoji="1" lang="en-US" altLang="zh-CN" dirty="0"/>
              <a:t>---</a:t>
            </a:r>
            <a:r>
              <a:rPr kumimoji="1" lang="zh-CN" altLang="en-US" dirty="0"/>
              <a:t> 封裝 </a:t>
            </a:r>
            <a:r>
              <a:rPr kumimoji="1" lang="en-US" altLang="zh-CN" dirty="0"/>
              <a:t>----</a:t>
            </a:r>
            <a:r>
              <a:rPr kumimoji="1" lang="zh-CN" altLang="en-US" dirty="0"/>
              <a:t>不要暴露你不想被別人訪問的內容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44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519584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是類定義有問題，還是代碼有問題？</a:t>
            </a:r>
            <a:r>
              <a:rPr kumimoji="1" lang="en-US" altLang="zh-CN" dirty="0"/>
              <a:t>--</a:t>
            </a:r>
            <a:r>
              <a:rPr kumimoji="1" lang="zh-CN" altLang="en-US" dirty="0"/>
              <a:t>在編譯期是否會產生二義性</a:t>
            </a:r>
            <a:endParaRPr kumimoji="1" lang="en-US" altLang="zh-CN" dirty="0"/>
          </a:p>
          <a:p>
            <a:r>
              <a:rPr kumimoji="1" lang="en-US" altLang="zh-CN" dirty="0"/>
              <a:t>---</a:t>
            </a:r>
            <a:r>
              <a:rPr kumimoji="1" lang="zh-CN" altLang="en-US" dirty="0"/>
              <a:t>類的定義沒有問題，如果調用</a:t>
            </a:r>
            <a:r>
              <a:rPr kumimoji="1" lang="en-US" altLang="zh-CN" dirty="0" err="1"/>
              <a:t>aa.f</a:t>
            </a:r>
            <a:r>
              <a:rPr kumimoji="1" lang="en-US" altLang="zh-CN" dirty="0"/>
              <a:t>(1,2)</a:t>
            </a:r>
            <a:r>
              <a:rPr kumimoji="1" lang="zh-CN" altLang="en-US" dirty="0"/>
              <a:t>就不會有問題。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47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251143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A</a:t>
            </a:r>
            <a:r>
              <a:rPr kumimoji="1" lang="zh-CN" altLang="en-US" dirty="0"/>
              <a:t>  類的成員函數內可以訪問 同一個類物件的私有成員； 類內訪問</a:t>
            </a:r>
            <a:endParaRPr kumimoji="1" lang="en-US" altLang="zh-CN" dirty="0"/>
          </a:p>
          <a:p>
            <a:r>
              <a:rPr kumimoji="1" lang="en-US" altLang="zh-CN" dirty="0"/>
              <a:t>B</a:t>
            </a:r>
            <a:r>
              <a:rPr kumimoji="1" lang="zh-CN" altLang="en-US" dirty="0"/>
              <a:t>  </a:t>
            </a:r>
            <a:r>
              <a:rPr kumimoji="1" lang="en-US" altLang="zh-CN" dirty="0"/>
              <a:t>Q</a:t>
            </a:r>
            <a:r>
              <a:rPr kumimoji="1" lang="zh-CN" altLang="en-US" dirty="0"/>
              <a:t>的函數內訪問</a:t>
            </a:r>
            <a:r>
              <a:rPr kumimoji="1" lang="en-US" altLang="zh-CN" dirty="0"/>
              <a:t>P</a:t>
            </a:r>
            <a:r>
              <a:rPr kumimoji="1" lang="zh-CN" altLang="en-US" dirty="0"/>
              <a:t>對象的私有成員</a:t>
            </a:r>
            <a:endParaRPr kumimoji="1" lang="en-US" altLang="zh-CN" dirty="0"/>
          </a:p>
          <a:p>
            <a:r>
              <a:rPr kumimoji="1" lang="en-US" altLang="zh-CN" dirty="0"/>
              <a:t>D</a:t>
            </a:r>
            <a:r>
              <a:rPr kumimoji="1" lang="zh-CN" altLang="en-US" dirty="0"/>
              <a:t>  在類外</a:t>
            </a:r>
            <a:r>
              <a:rPr kumimoji="1" lang="en-US" altLang="zh-CN" dirty="0"/>
              <a:t>(main)</a:t>
            </a:r>
            <a:r>
              <a:rPr kumimoji="1" lang="zh-CN" altLang="en-US" dirty="0"/>
              <a:t> 訪問私有函數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48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457094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A</a:t>
            </a:r>
            <a:r>
              <a:rPr kumimoji="1" lang="zh-CN" altLang="en-US" dirty="0"/>
              <a:t>  類的成員函數內可以訪問 同一個類物件的私有成員； 類內訪問</a:t>
            </a:r>
            <a:endParaRPr kumimoji="1" lang="en-US" altLang="zh-CN" dirty="0"/>
          </a:p>
          <a:p>
            <a:r>
              <a:rPr kumimoji="1" lang="en-US" altLang="zh-CN" dirty="0"/>
              <a:t>B</a:t>
            </a:r>
            <a:r>
              <a:rPr kumimoji="1" lang="zh-CN" altLang="en-US" dirty="0"/>
              <a:t>  </a:t>
            </a:r>
            <a:r>
              <a:rPr kumimoji="1" lang="en-US" altLang="zh-CN" dirty="0"/>
              <a:t>Q</a:t>
            </a:r>
            <a:r>
              <a:rPr kumimoji="1" lang="zh-CN" altLang="en-US" dirty="0"/>
              <a:t>的函數內訪問</a:t>
            </a:r>
            <a:r>
              <a:rPr kumimoji="1" lang="en-US" altLang="zh-CN" dirty="0"/>
              <a:t>P</a:t>
            </a:r>
            <a:r>
              <a:rPr kumimoji="1" lang="zh-CN" altLang="en-US" dirty="0"/>
              <a:t>對象的私有成員</a:t>
            </a:r>
            <a:endParaRPr kumimoji="1" lang="en-US" altLang="zh-CN" dirty="0"/>
          </a:p>
          <a:p>
            <a:r>
              <a:rPr kumimoji="1" lang="en-US" altLang="zh-CN" dirty="0"/>
              <a:t>D</a:t>
            </a:r>
            <a:r>
              <a:rPr kumimoji="1" lang="zh-CN" altLang="en-US" dirty="0"/>
              <a:t>  在類外</a:t>
            </a:r>
            <a:r>
              <a:rPr kumimoji="1" lang="en-US" altLang="zh-CN" dirty="0"/>
              <a:t>(main)</a:t>
            </a:r>
            <a:r>
              <a:rPr kumimoji="1" lang="zh-CN" altLang="en-US" dirty="0"/>
              <a:t> 訪問私有函數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49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21993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59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86195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使用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#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pragma once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相比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header guard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兩個優點：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(1)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更快。編譯器不會第二次讀取標記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#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pragma once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的檔，但卻會讀若干遍使用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header guard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的文件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尋找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#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endif)；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(2)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更簡單。不再需要為每個檔的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header guard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取名，避免宏名重名引發的“找不到聲明”問題。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缺點則是：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#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pragma once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保證物理上的同一個檔不會被包含多次，無法對標頭檔中的一段代碼作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#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pragma once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聲明。若某個標頭檔具有多份拷貝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內容相同的多個檔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pragma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不能保證它們不被重複包含。當然，這種重複包含很容易被發現並修正。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89232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之前所講的類型轉換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83801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注意，如果我們的代碼為</a:t>
            </a:r>
            <a:r>
              <a:rPr kumimoji="1" lang="en-US" altLang="zh-CN" dirty="0"/>
              <a:t>fun(1,2);</a:t>
            </a:r>
            <a:r>
              <a:rPr kumimoji="1" lang="zh-CN" altLang="en-US" dirty="0"/>
              <a:t> </a:t>
            </a:r>
            <a:r>
              <a:rPr kumimoji="1" lang="en-US" altLang="zh-CN" dirty="0"/>
              <a:t>//</a:t>
            </a:r>
            <a:r>
              <a:rPr kumimoji="1" lang="zh-CN" altLang="en-US" dirty="0"/>
              <a:t>可以通過編譯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81534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19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81688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20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這個結構體沒有名字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22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範本函數 和 函數範本？</a:t>
            </a:r>
            <a:endParaRPr kumimoji="1" lang="en-US" altLang="zh-CN" dirty="0"/>
          </a:p>
          <a:p>
            <a:r>
              <a:rPr kumimoji="1" lang="zh-CN" altLang="en-US" dirty="0"/>
              <a:t>具體使用的時候如何用？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26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75841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375CB7-C50A-49C3-BF10-448E10BBECB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7DFA39-F49E-4E32-9F7F-DC3B6C5436D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A70E48-0FCB-4A72-B125-9E5A77787C5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886700" cy="1325563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1628800"/>
            <a:ext cx="8047806" cy="4749029"/>
          </a:xfrm>
        </p:spPr>
        <p:txBody>
          <a:bodyPr/>
          <a:lstStyle>
            <a:lvl1pPr marL="228600" indent="-228600">
              <a:buSzPct val="75000"/>
              <a:buFont typeface="Wingdings" panose="05000000000000000000" pitchFamily="2" charset="2"/>
              <a:buChar char="n"/>
              <a:defRPr b="1" baseline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defRPr>
            </a:lvl1pPr>
            <a:lvl2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2pPr>
            <a:lvl3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3pPr>
            <a:lvl4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4pPr>
            <a:lvl5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8264" y="6377830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D7BE51-03DD-4CCA-8227-D775462981B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36992-6990-409A-985D-C59BD1CB152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EEA948-DC3E-4FC8-BEDF-6D0D5F7E4CB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87F4C-F228-4387-9ECA-2FC048F220F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AB157-5D5D-45D8-AA5F-3FBCA9A54B3E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886700" cy="1325563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C3BD7-260C-4BC9-9C17-940D7F59C4D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E6C39-29C4-400B-8A62-388FF04E56D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6EBAE-B12E-4D6F-8E93-26479E22C41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20A63EA-D302-4CF6-848F-ACE1D644E656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uren1987.github.io/" TargetMode="External"/><Relationship Id="rId2" Type="http://schemas.openxmlformats.org/officeDocument/2006/relationships/hyperlink" Target="mailto:renju@tsinghua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18" Type="http://schemas.openxmlformats.org/officeDocument/2006/relationships/tags" Target="../tags/tag35.xml"/><Relationship Id="rId3" Type="http://schemas.openxmlformats.org/officeDocument/2006/relationships/tags" Target="../tags/tag20.xml"/><Relationship Id="rId21" Type="http://schemas.openxmlformats.org/officeDocument/2006/relationships/image" Target="../media/image3.tmp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tags" Target="../tags/tag34.xml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20" Type="http://schemas.openxmlformats.org/officeDocument/2006/relationships/slideLayout" Target="../slideLayouts/slideLayout7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10" Type="http://schemas.openxmlformats.org/officeDocument/2006/relationships/tags" Target="../tags/tag27.xml"/><Relationship Id="rId19" Type="http://schemas.openxmlformats.org/officeDocument/2006/relationships/tags" Target="../tags/tag36.xml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44.xml"/><Relationship Id="rId13" Type="http://schemas.openxmlformats.org/officeDocument/2006/relationships/tags" Target="../tags/tag49.xml"/><Relationship Id="rId18" Type="http://schemas.openxmlformats.org/officeDocument/2006/relationships/tags" Target="../tags/tag54.xml"/><Relationship Id="rId3" Type="http://schemas.openxmlformats.org/officeDocument/2006/relationships/tags" Target="../tags/tag39.xml"/><Relationship Id="rId7" Type="http://schemas.openxmlformats.org/officeDocument/2006/relationships/tags" Target="../tags/tag43.xml"/><Relationship Id="rId12" Type="http://schemas.openxmlformats.org/officeDocument/2006/relationships/tags" Target="../tags/tag48.xml"/><Relationship Id="rId17" Type="http://schemas.openxmlformats.org/officeDocument/2006/relationships/tags" Target="../tags/tag53.xml"/><Relationship Id="rId2" Type="http://schemas.openxmlformats.org/officeDocument/2006/relationships/tags" Target="../tags/tag38.xml"/><Relationship Id="rId16" Type="http://schemas.openxmlformats.org/officeDocument/2006/relationships/tags" Target="../tags/tag52.xml"/><Relationship Id="rId20" Type="http://schemas.openxmlformats.org/officeDocument/2006/relationships/image" Target="../media/image3.tmp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11" Type="http://schemas.openxmlformats.org/officeDocument/2006/relationships/tags" Target="../tags/tag47.xml"/><Relationship Id="rId5" Type="http://schemas.openxmlformats.org/officeDocument/2006/relationships/tags" Target="../tags/tag41.xml"/><Relationship Id="rId15" Type="http://schemas.openxmlformats.org/officeDocument/2006/relationships/tags" Target="../tags/tag51.xml"/><Relationship Id="rId10" Type="http://schemas.openxmlformats.org/officeDocument/2006/relationships/tags" Target="../tags/tag46.xml"/><Relationship Id="rId19" Type="http://schemas.openxmlformats.org/officeDocument/2006/relationships/slideLayout" Target="../slideLayouts/slideLayout7.xml"/><Relationship Id="rId4" Type="http://schemas.openxmlformats.org/officeDocument/2006/relationships/tags" Target="../tags/tag40.xml"/><Relationship Id="rId9" Type="http://schemas.openxmlformats.org/officeDocument/2006/relationships/tags" Target="../tags/tag45.xml"/><Relationship Id="rId14" Type="http://schemas.openxmlformats.org/officeDocument/2006/relationships/tags" Target="../tags/tag5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13" Type="http://schemas.openxmlformats.org/officeDocument/2006/relationships/tags" Target="../tags/tag67.xml"/><Relationship Id="rId18" Type="http://schemas.openxmlformats.org/officeDocument/2006/relationships/tags" Target="../tags/tag72.xml"/><Relationship Id="rId26" Type="http://schemas.openxmlformats.org/officeDocument/2006/relationships/tags" Target="../tags/tag80.xml"/><Relationship Id="rId3" Type="http://schemas.openxmlformats.org/officeDocument/2006/relationships/tags" Target="../tags/tag57.xml"/><Relationship Id="rId21" Type="http://schemas.openxmlformats.org/officeDocument/2006/relationships/tags" Target="../tags/tag75.xml"/><Relationship Id="rId7" Type="http://schemas.openxmlformats.org/officeDocument/2006/relationships/tags" Target="../tags/tag61.xml"/><Relationship Id="rId12" Type="http://schemas.openxmlformats.org/officeDocument/2006/relationships/tags" Target="../tags/tag66.xml"/><Relationship Id="rId17" Type="http://schemas.openxmlformats.org/officeDocument/2006/relationships/tags" Target="../tags/tag71.xml"/><Relationship Id="rId25" Type="http://schemas.openxmlformats.org/officeDocument/2006/relationships/tags" Target="../tags/tag79.xml"/><Relationship Id="rId2" Type="http://schemas.openxmlformats.org/officeDocument/2006/relationships/tags" Target="../tags/tag56.xml"/><Relationship Id="rId16" Type="http://schemas.openxmlformats.org/officeDocument/2006/relationships/tags" Target="../tags/tag70.xml"/><Relationship Id="rId20" Type="http://schemas.openxmlformats.org/officeDocument/2006/relationships/tags" Target="../tags/tag74.xml"/><Relationship Id="rId29" Type="http://schemas.openxmlformats.org/officeDocument/2006/relationships/image" Target="../media/image3.tmp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tags" Target="../tags/tag65.xml"/><Relationship Id="rId24" Type="http://schemas.openxmlformats.org/officeDocument/2006/relationships/tags" Target="../tags/tag78.xml"/><Relationship Id="rId5" Type="http://schemas.openxmlformats.org/officeDocument/2006/relationships/tags" Target="../tags/tag59.xml"/><Relationship Id="rId15" Type="http://schemas.openxmlformats.org/officeDocument/2006/relationships/tags" Target="../tags/tag69.xml"/><Relationship Id="rId23" Type="http://schemas.openxmlformats.org/officeDocument/2006/relationships/tags" Target="../tags/tag77.xml"/><Relationship Id="rId28" Type="http://schemas.openxmlformats.org/officeDocument/2006/relationships/slideLayout" Target="../slideLayouts/slideLayout7.xml"/><Relationship Id="rId10" Type="http://schemas.openxmlformats.org/officeDocument/2006/relationships/tags" Target="../tags/tag64.xml"/><Relationship Id="rId19" Type="http://schemas.openxmlformats.org/officeDocument/2006/relationships/tags" Target="../tags/tag73.xml"/><Relationship Id="rId4" Type="http://schemas.openxmlformats.org/officeDocument/2006/relationships/tags" Target="../tags/tag58.xml"/><Relationship Id="rId9" Type="http://schemas.openxmlformats.org/officeDocument/2006/relationships/tags" Target="../tags/tag63.xml"/><Relationship Id="rId14" Type="http://schemas.openxmlformats.org/officeDocument/2006/relationships/tags" Target="../tags/tag68.xml"/><Relationship Id="rId22" Type="http://schemas.openxmlformats.org/officeDocument/2006/relationships/tags" Target="../tags/tag76.xml"/><Relationship Id="rId27" Type="http://schemas.openxmlformats.org/officeDocument/2006/relationships/tags" Target="../tags/tag8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13" Type="http://schemas.openxmlformats.org/officeDocument/2006/relationships/tags" Target="../tags/tag94.xml"/><Relationship Id="rId18" Type="http://schemas.openxmlformats.org/officeDocument/2006/relationships/tags" Target="../tags/tag99.xml"/><Relationship Id="rId26" Type="http://schemas.openxmlformats.org/officeDocument/2006/relationships/tags" Target="../tags/tag107.xml"/><Relationship Id="rId3" Type="http://schemas.openxmlformats.org/officeDocument/2006/relationships/tags" Target="../tags/tag84.xml"/><Relationship Id="rId21" Type="http://schemas.openxmlformats.org/officeDocument/2006/relationships/tags" Target="../tags/tag102.xml"/><Relationship Id="rId7" Type="http://schemas.openxmlformats.org/officeDocument/2006/relationships/tags" Target="../tags/tag88.xml"/><Relationship Id="rId12" Type="http://schemas.openxmlformats.org/officeDocument/2006/relationships/tags" Target="../tags/tag93.xml"/><Relationship Id="rId17" Type="http://schemas.openxmlformats.org/officeDocument/2006/relationships/tags" Target="../tags/tag98.xml"/><Relationship Id="rId25" Type="http://schemas.openxmlformats.org/officeDocument/2006/relationships/tags" Target="../tags/tag106.xml"/><Relationship Id="rId2" Type="http://schemas.openxmlformats.org/officeDocument/2006/relationships/tags" Target="../tags/tag83.xml"/><Relationship Id="rId16" Type="http://schemas.openxmlformats.org/officeDocument/2006/relationships/tags" Target="../tags/tag97.xml"/><Relationship Id="rId20" Type="http://schemas.openxmlformats.org/officeDocument/2006/relationships/tags" Target="../tags/tag101.xml"/><Relationship Id="rId29" Type="http://schemas.openxmlformats.org/officeDocument/2006/relationships/notesSlide" Target="../notesSlides/notesSlide11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11" Type="http://schemas.openxmlformats.org/officeDocument/2006/relationships/tags" Target="../tags/tag92.xml"/><Relationship Id="rId24" Type="http://schemas.openxmlformats.org/officeDocument/2006/relationships/tags" Target="../tags/tag105.xml"/><Relationship Id="rId5" Type="http://schemas.openxmlformats.org/officeDocument/2006/relationships/tags" Target="../tags/tag86.xml"/><Relationship Id="rId15" Type="http://schemas.openxmlformats.org/officeDocument/2006/relationships/tags" Target="../tags/tag96.xml"/><Relationship Id="rId23" Type="http://schemas.openxmlformats.org/officeDocument/2006/relationships/tags" Target="../tags/tag104.xml"/><Relationship Id="rId28" Type="http://schemas.openxmlformats.org/officeDocument/2006/relationships/slideLayout" Target="../slideLayouts/slideLayout7.xml"/><Relationship Id="rId10" Type="http://schemas.openxmlformats.org/officeDocument/2006/relationships/tags" Target="../tags/tag91.xml"/><Relationship Id="rId19" Type="http://schemas.openxmlformats.org/officeDocument/2006/relationships/tags" Target="../tags/tag100.xml"/><Relationship Id="rId4" Type="http://schemas.openxmlformats.org/officeDocument/2006/relationships/tags" Target="../tags/tag85.xml"/><Relationship Id="rId9" Type="http://schemas.openxmlformats.org/officeDocument/2006/relationships/tags" Target="../tags/tag90.xml"/><Relationship Id="rId14" Type="http://schemas.openxmlformats.org/officeDocument/2006/relationships/tags" Target="../tags/tag95.xml"/><Relationship Id="rId22" Type="http://schemas.openxmlformats.org/officeDocument/2006/relationships/tags" Target="../tags/tag103.xml"/><Relationship Id="rId27" Type="http://schemas.openxmlformats.org/officeDocument/2006/relationships/tags" Target="../tags/tag108.xml"/><Relationship Id="rId30" Type="http://schemas.openxmlformats.org/officeDocument/2006/relationships/image" Target="../media/image3.tmp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tags" Target="../tags/tag116.xml"/><Relationship Id="rId13" Type="http://schemas.openxmlformats.org/officeDocument/2006/relationships/tags" Target="../tags/tag121.xml"/><Relationship Id="rId18" Type="http://schemas.openxmlformats.org/officeDocument/2006/relationships/tags" Target="../tags/tag126.xml"/><Relationship Id="rId26" Type="http://schemas.openxmlformats.org/officeDocument/2006/relationships/slideLayout" Target="../slideLayouts/slideLayout7.xml"/><Relationship Id="rId3" Type="http://schemas.openxmlformats.org/officeDocument/2006/relationships/tags" Target="../tags/tag111.xml"/><Relationship Id="rId21" Type="http://schemas.openxmlformats.org/officeDocument/2006/relationships/tags" Target="../tags/tag129.xml"/><Relationship Id="rId7" Type="http://schemas.openxmlformats.org/officeDocument/2006/relationships/tags" Target="../tags/tag115.xml"/><Relationship Id="rId12" Type="http://schemas.openxmlformats.org/officeDocument/2006/relationships/tags" Target="../tags/tag120.xml"/><Relationship Id="rId17" Type="http://schemas.openxmlformats.org/officeDocument/2006/relationships/tags" Target="../tags/tag125.xml"/><Relationship Id="rId25" Type="http://schemas.openxmlformats.org/officeDocument/2006/relationships/tags" Target="../tags/tag133.xml"/><Relationship Id="rId2" Type="http://schemas.openxmlformats.org/officeDocument/2006/relationships/tags" Target="../tags/tag110.xml"/><Relationship Id="rId16" Type="http://schemas.openxmlformats.org/officeDocument/2006/relationships/tags" Target="../tags/tag124.xml"/><Relationship Id="rId20" Type="http://schemas.openxmlformats.org/officeDocument/2006/relationships/tags" Target="../tags/tag128.xml"/><Relationship Id="rId1" Type="http://schemas.openxmlformats.org/officeDocument/2006/relationships/tags" Target="../tags/tag109.xml"/><Relationship Id="rId6" Type="http://schemas.openxmlformats.org/officeDocument/2006/relationships/tags" Target="../tags/tag114.xml"/><Relationship Id="rId11" Type="http://schemas.openxmlformats.org/officeDocument/2006/relationships/tags" Target="../tags/tag119.xml"/><Relationship Id="rId24" Type="http://schemas.openxmlformats.org/officeDocument/2006/relationships/tags" Target="../tags/tag132.xml"/><Relationship Id="rId5" Type="http://schemas.openxmlformats.org/officeDocument/2006/relationships/tags" Target="../tags/tag113.xml"/><Relationship Id="rId15" Type="http://schemas.openxmlformats.org/officeDocument/2006/relationships/tags" Target="../tags/tag123.xml"/><Relationship Id="rId23" Type="http://schemas.openxmlformats.org/officeDocument/2006/relationships/tags" Target="../tags/tag131.xml"/><Relationship Id="rId28" Type="http://schemas.openxmlformats.org/officeDocument/2006/relationships/image" Target="../media/image3.tmp"/><Relationship Id="rId10" Type="http://schemas.openxmlformats.org/officeDocument/2006/relationships/tags" Target="../tags/tag118.xml"/><Relationship Id="rId19" Type="http://schemas.openxmlformats.org/officeDocument/2006/relationships/tags" Target="../tags/tag127.xml"/><Relationship Id="rId4" Type="http://schemas.openxmlformats.org/officeDocument/2006/relationships/tags" Target="../tags/tag112.xml"/><Relationship Id="rId9" Type="http://schemas.openxmlformats.org/officeDocument/2006/relationships/tags" Target="../tags/tag117.xml"/><Relationship Id="rId14" Type="http://schemas.openxmlformats.org/officeDocument/2006/relationships/tags" Target="../tags/tag122.xml"/><Relationship Id="rId22" Type="http://schemas.openxmlformats.org/officeDocument/2006/relationships/tags" Target="../tags/tag130.xml"/><Relationship Id="rId27" Type="http://schemas.openxmlformats.org/officeDocument/2006/relationships/notesSlide" Target="../notesSlides/notesSlide13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tags" Target="../tags/tag141.xml"/><Relationship Id="rId13" Type="http://schemas.openxmlformats.org/officeDocument/2006/relationships/tags" Target="../tags/tag146.xml"/><Relationship Id="rId3" Type="http://schemas.openxmlformats.org/officeDocument/2006/relationships/tags" Target="../tags/tag136.xml"/><Relationship Id="rId7" Type="http://schemas.openxmlformats.org/officeDocument/2006/relationships/tags" Target="../tags/tag140.xml"/><Relationship Id="rId12" Type="http://schemas.openxmlformats.org/officeDocument/2006/relationships/tags" Target="../tags/tag145.xml"/><Relationship Id="rId17" Type="http://schemas.openxmlformats.org/officeDocument/2006/relationships/image" Target="../media/image3.tmp"/><Relationship Id="rId2" Type="http://schemas.openxmlformats.org/officeDocument/2006/relationships/tags" Target="../tags/tag135.xml"/><Relationship Id="rId16" Type="http://schemas.openxmlformats.org/officeDocument/2006/relationships/notesSlide" Target="../notesSlides/notesSlide14.xml"/><Relationship Id="rId1" Type="http://schemas.openxmlformats.org/officeDocument/2006/relationships/tags" Target="../tags/tag134.xml"/><Relationship Id="rId6" Type="http://schemas.openxmlformats.org/officeDocument/2006/relationships/tags" Target="../tags/tag139.xml"/><Relationship Id="rId11" Type="http://schemas.openxmlformats.org/officeDocument/2006/relationships/tags" Target="../tags/tag144.xml"/><Relationship Id="rId5" Type="http://schemas.openxmlformats.org/officeDocument/2006/relationships/tags" Target="../tags/tag138.xml"/><Relationship Id="rId15" Type="http://schemas.openxmlformats.org/officeDocument/2006/relationships/slideLayout" Target="../slideLayouts/slideLayout7.xml"/><Relationship Id="rId10" Type="http://schemas.openxmlformats.org/officeDocument/2006/relationships/tags" Target="../tags/tag143.xml"/><Relationship Id="rId4" Type="http://schemas.openxmlformats.org/officeDocument/2006/relationships/tags" Target="../tags/tag137.xml"/><Relationship Id="rId9" Type="http://schemas.openxmlformats.org/officeDocument/2006/relationships/tags" Target="../tags/tag142.xml"/><Relationship Id="rId14" Type="http://schemas.openxmlformats.org/officeDocument/2006/relationships/tags" Target="../tags/tag14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image" Target="../media/image3.tmp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tags" Target="../tags/tag156.xml"/><Relationship Id="rId13" Type="http://schemas.openxmlformats.org/officeDocument/2006/relationships/tags" Target="../tags/tag161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51.xml"/><Relationship Id="rId7" Type="http://schemas.openxmlformats.org/officeDocument/2006/relationships/tags" Target="../tags/tag155.xml"/><Relationship Id="rId12" Type="http://schemas.openxmlformats.org/officeDocument/2006/relationships/tags" Target="../tags/tag160.xml"/><Relationship Id="rId17" Type="http://schemas.openxmlformats.org/officeDocument/2006/relationships/tags" Target="../tags/tag165.xml"/><Relationship Id="rId2" Type="http://schemas.openxmlformats.org/officeDocument/2006/relationships/tags" Target="../tags/tag150.xml"/><Relationship Id="rId16" Type="http://schemas.openxmlformats.org/officeDocument/2006/relationships/tags" Target="../tags/tag164.xml"/><Relationship Id="rId1" Type="http://schemas.openxmlformats.org/officeDocument/2006/relationships/tags" Target="../tags/tag149.xml"/><Relationship Id="rId6" Type="http://schemas.openxmlformats.org/officeDocument/2006/relationships/tags" Target="../tags/tag154.xml"/><Relationship Id="rId11" Type="http://schemas.openxmlformats.org/officeDocument/2006/relationships/tags" Target="../tags/tag159.xml"/><Relationship Id="rId5" Type="http://schemas.openxmlformats.org/officeDocument/2006/relationships/tags" Target="../tags/tag153.xml"/><Relationship Id="rId15" Type="http://schemas.openxmlformats.org/officeDocument/2006/relationships/tags" Target="../tags/tag163.xml"/><Relationship Id="rId10" Type="http://schemas.openxmlformats.org/officeDocument/2006/relationships/tags" Target="../tags/tag158.xml"/><Relationship Id="rId19" Type="http://schemas.openxmlformats.org/officeDocument/2006/relationships/image" Target="../media/image3.tmp"/><Relationship Id="rId4" Type="http://schemas.openxmlformats.org/officeDocument/2006/relationships/tags" Target="../tags/tag152.xml"/><Relationship Id="rId9" Type="http://schemas.openxmlformats.org/officeDocument/2006/relationships/tags" Target="../tags/tag157.xml"/><Relationship Id="rId14" Type="http://schemas.openxmlformats.org/officeDocument/2006/relationships/tags" Target="../tags/tag16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FF8D9C98-1C07-6EE5-FF57-6432553E3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3088" y="1340768"/>
            <a:ext cx="8062912" cy="2952328"/>
          </a:xfrm>
        </p:spPr>
        <p:txBody>
          <a:bodyPr rtlCol="0" anchor="ctr">
            <a:norm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物件導向程式設計基礎</a:t>
            </a:r>
            <a:br>
              <a:rPr lang="zh-CN" altLang="en-US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solidFill>
                  <a:srgbClr val="0066CC"/>
                </a:solidFill>
              </a:rPr>
              <a:t>（</a:t>
            </a:r>
            <a:r>
              <a:rPr lang="en-US" altLang="zh-CN" dirty="0">
                <a:solidFill>
                  <a:srgbClr val="0066CC"/>
                </a:solidFill>
              </a:rPr>
              <a:t>OOP</a:t>
            </a:r>
            <a:r>
              <a:rPr lang="zh-CN" altLang="en-US" dirty="0">
                <a:solidFill>
                  <a:srgbClr val="0066CC"/>
                </a:solidFill>
              </a:rPr>
              <a:t>）</a:t>
            </a:r>
            <a:endParaRPr lang="zh-CN" altLang="en-US" b="1" dirty="0">
              <a:solidFill>
                <a:srgbClr val="0066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副标题 2">
            <a:extLst>
              <a:ext uri="{FF2B5EF4-FFF2-40B4-BE49-F238E27FC236}">
                <a16:creationId xmlns:a16="http://schemas.microsoft.com/office/drawing/2014/main" id="{61C630E6-0A35-3647-5951-FF609B5057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9144000" cy="2348880"/>
          </a:xfrm>
        </p:spPr>
        <p:txBody>
          <a:bodyPr/>
          <a:lstStyle/>
          <a:p>
            <a:r>
              <a:rPr lang="zh-CN" altLang="en-US" sz="3600" b="1" dirty="0"/>
              <a:t>任炬</a:t>
            </a:r>
            <a:endParaRPr lang="en-US" altLang="zh-CN" sz="3600" b="1" dirty="0"/>
          </a:p>
          <a:p>
            <a:r>
              <a:rPr lang="en-US" altLang="zh-CN" sz="2800" b="1" dirty="0">
                <a:hlinkClick r:id="rId2"/>
              </a:rPr>
              <a:t>renju@tsinghua.edu.cn</a:t>
            </a:r>
            <a:endParaRPr lang="en-US" altLang="zh-CN" sz="2800" b="1" dirty="0"/>
          </a:p>
          <a:p>
            <a:r>
              <a:rPr lang="en-US" altLang="zh-CN" sz="2800" b="1" dirty="0">
                <a:hlinkClick r:id="rId3"/>
              </a:rPr>
              <a:t>https://juren1987.github.io</a:t>
            </a:r>
            <a:r>
              <a:rPr lang="zh-CN" altLang="en-US" sz="2800" b="1" dirty="0"/>
              <a:t>  </a:t>
            </a:r>
            <a:endParaRPr lang="en-US" altLang="zh-CN" sz="2800" b="1" dirty="0"/>
          </a:p>
          <a:p>
            <a:r>
              <a:rPr lang="zh-CN" altLang="en-US" b="1" dirty="0"/>
              <a:t>課程團隊：黃民烈 劉知遠 任炬</a:t>
            </a:r>
          </a:p>
        </p:txBody>
      </p:sp>
    </p:spTree>
    <p:extLst>
      <p:ext uri="{BB962C8B-B14F-4D97-AF65-F5344CB8AC3E}">
        <p14:creationId xmlns:p14="http://schemas.microsoft.com/office/powerpoint/2010/main" val="2439927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557DEF-E41B-8641-B70C-30CEE565A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16632"/>
            <a:ext cx="8496944" cy="1325563"/>
          </a:xfrm>
        </p:spPr>
        <p:txBody>
          <a:bodyPr/>
          <a:lstStyle/>
          <a:p>
            <a:r>
              <a:rPr kumimoji="1" lang="zh-CN" altLang="en-US" dirty="0"/>
              <a:t>為什麼返回值不同不能作為區分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F74B67-2F06-D04E-9A5A-E72039CB1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2195"/>
            <a:ext cx="8047806" cy="5155157"/>
          </a:xfrm>
        </p:spPr>
        <p:txBody>
          <a:bodyPr/>
          <a:lstStyle/>
          <a:p>
            <a:r>
              <a:rPr kumimoji="1" lang="zh-CN" altLang="en-US" dirty="0"/>
              <a:t>假設：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>
                <a:solidFill>
                  <a:srgbClr val="FF0000"/>
                </a:solidFill>
              </a:rPr>
              <a:t> float</a:t>
            </a:r>
            <a:r>
              <a:rPr kumimoji="1" lang="zh-CN" altLang="en-US" dirty="0"/>
              <a:t> </a:t>
            </a:r>
            <a:r>
              <a:rPr kumimoji="1" lang="en-US" altLang="zh-CN" dirty="0"/>
              <a:t>f(int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s) {return s / 2.0;}</a:t>
            </a:r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f(int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s)	{return s * 2;}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調用代碼：</a:t>
            </a:r>
            <a:endParaRPr kumimoji="1"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kumimoji="1" lang="en-US" altLang="zh-CN" dirty="0" err="1"/>
              <a:t>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main(){</a:t>
            </a:r>
          </a:p>
          <a:p>
            <a:pPr marL="0" indent="0">
              <a:lnSpc>
                <a:spcPct val="100000"/>
              </a:lnSpc>
              <a:buNone/>
            </a:pPr>
            <a:r>
              <a:rPr kumimoji="1" lang="en-US" altLang="zh-CN" dirty="0"/>
              <a:t>	</a:t>
            </a:r>
            <a:r>
              <a:rPr kumimoji="1" lang="en-US" altLang="zh-CN" dirty="0" err="1"/>
              <a:t>cout</a:t>
            </a:r>
            <a:r>
              <a:rPr kumimoji="1" lang="en-US" altLang="zh-CN" dirty="0"/>
              <a:t> &lt;&lt; f(3) &lt;&lt; </a:t>
            </a:r>
            <a:r>
              <a:rPr kumimoji="1" lang="en-US" altLang="zh-CN" dirty="0" err="1"/>
              <a:t>endl</a:t>
            </a:r>
            <a:r>
              <a:rPr kumimoji="1" lang="en-US" altLang="zh-CN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kumimoji="1" lang="en-US" altLang="zh-CN" dirty="0"/>
              <a:t>		//</a:t>
            </a:r>
            <a:r>
              <a:rPr kumimoji="1" lang="zh-CN" altLang="en-US" dirty="0">
                <a:solidFill>
                  <a:srgbClr val="FF0000"/>
                </a:solidFill>
              </a:rPr>
              <a:t>編譯器應該調用哪個函數呢？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en-US" altLang="zh-CN" dirty="0"/>
              <a:t>	return</a:t>
            </a:r>
            <a:r>
              <a:rPr kumimoji="1" lang="zh-CN" altLang="en-US" dirty="0"/>
              <a:t> </a:t>
            </a:r>
            <a:r>
              <a:rPr kumimoji="1" lang="en-US" altLang="zh-CN" dirty="0"/>
              <a:t>0;</a:t>
            </a:r>
          </a:p>
          <a:p>
            <a:pPr marL="0" indent="0">
              <a:buNone/>
            </a:pPr>
            <a:r>
              <a:rPr kumimoji="1" lang="en-US" altLang="zh-CN" dirty="0"/>
              <a:t>}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1D771C-DBE6-A844-BF50-0F7752A30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7492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"/>
    </mc:Choice>
    <mc:Fallback xmlns="">
      <p:transition spd="slow" advTm="16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內置類型轉換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28800"/>
            <a:ext cx="8047806" cy="5112568"/>
          </a:xfrm>
        </p:spPr>
        <p:txBody>
          <a:bodyPr/>
          <a:lstStyle/>
          <a:p>
            <a:r>
              <a:rPr lang="zh-CN" altLang="en-US" dirty="0"/>
              <a:t>如果函式呼叫語句的實參與函式定義中的形參資料類型不同，且</a:t>
            </a:r>
            <a:r>
              <a:rPr lang="zh-CN" altLang="en-US" dirty="0">
                <a:solidFill>
                  <a:srgbClr val="FF0000"/>
                </a:solidFill>
              </a:rPr>
              <a:t>兩種資料類型在</a:t>
            </a:r>
            <a:r>
              <a:rPr lang="en-US" altLang="zh-CN" dirty="0">
                <a:solidFill>
                  <a:srgbClr val="FF0000"/>
                </a:solidFill>
              </a:rPr>
              <a:t>C++</a:t>
            </a:r>
            <a:r>
              <a:rPr lang="zh-CN" altLang="en-US" dirty="0">
                <a:solidFill>
                  <a:srgbClr val="FF0000"/>
                </a:solidFill>
              </a:rPr>
              <a:t>中可以進行自動類型轉換</a:t>
            </a:r>
            <a:r>
              <a:rPr lang="zh-CN" altLang="en-US" dirty="0"/>
              <a:t>（如</a:t>
            </a:r>
            <a:r>
              <a:rPr lang="en-US" altLang="zh-CN" dirty="0"/>
              <a:t>int</a:t>
            </a:r>
            <a:r>
              <a:rPr lang="zh-CN" altLang="en-US" dirty="0"/>
              <a:t>和</a:t>
            </a:r>
            <a:r>
              <a:rPr lang="en-US" altLang="zh-CN" dirty="0"/>
              <a:t>float</a:t>
            </a:r>
            <a:r>
              <a:rPr lang="zh-CN" altLang="en-US" dirty="0"/>
              <a:t>），則實參會被轉換為形參的類型，例如：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b="1" dirty="0">
                <a:solidFill>
                  <a:schemeClr val="tx1"/>
                </a:solidFill>
                <a:sym typeface="+mn-ea"/>
              </a:rPr>
              <a:t>#include &lt;iostream&gt;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b="1" dirty="0">
                <a:solidFill>
                  <a:schemeClr val="tx1"/>
                </a:solidFill>
                <a:sym typeface="+mn-ea"/>
              </a:rPr>
              <a:t>using namespace std;</a:t>
            </a:r>
            <a:endParaRPr lang="en-US" altLang="zh-CN" sz="1800" b="1" dirty="0">
              <a:solidFill>
                <a:srgbClr val="C00000"/>
              </a:solidFill>
              <a:sym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b="1" dirty="0">
                <a:solidFill>
                  <a:srgbClr val="C00000"/>
                </a:solidFill>
                <a:sym typeface="+mn-ea"/>
              </a:rPr>
              <a:t>void</a:t>
            </a:r>
            <a:r>
              <a:rPr lang="en-US" altLang="zh-CN" sz="1800" b="1" dirty="0">
                <a:sym typeface="+mn-ea"/>
              </a:rPr>
              <a:t> print(</a:t>
            </a:r>
            <a:r>
              <a:rPr lang="en-US" altLang="zh-CN" sz="1800" b="1" dirty="0" err="1">
                <a:solidFill>
                  <a:srgbClr val="C00000"/>
                </a:solidFill>
                <a:sym typeface="+mn-ea"/>
              </a:rPr>
              <a:t>float</a:t>
            </a:r>
            <a:r>
              <a:rPr lang="en-US" altLang="zh-CN" sz="1800" b="1" dirty="0">
                <a:sym typeface="+mn-ea"/>
              </a:rPr>
              <a:t> score) { </a:t>
            </a:r>
            <a:endParaRPr lang="en-US" altLang="zh-CN" sz="1800" b="1" dirty="0">
              <a:solidFill>
                <a:srgbClr val="008000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b="1" dirty="0">
                <a:sym typeface="+mn-ea"/>
              </a:rPr>
              <a:t>	</a:t>
            </a:r>
            <a:r>
              <a:rPr lang="en-US" altLang="zh-CN" sz="1800" b="1" dirty="0" err="1">
                <a:sym typeface="+mn-ea"/>
              </a:rPr>
              <a:t>cout</a:t>
            </a:r>
            <a:r>
              <a:rPr lang="en-US" altLang="zh-CN" sz="1800" b="1" dirty="0">
                <a:sym typeface="+mn-ea"/>
              </a:rPr>
              <a:t> &lt;&lt; "score = " &lt;&lt; score &lt;&lt; </a:t>
            </a:r>
            <a:r>
              <a:rPr lang="en-US" altLang="zh-CN" sz="1800" b="1" dirty="0" err="1">
                <a:sym typeface="+mn-ea"/>
              </a:rPr>
              <a:t>endl</a:t>
            </a:r>
            <a:r>
              <a:rPr lang="en-US" altLang="zh-CN" sz="1800" b="1" dirty="0">
                <a:sym typeface="+mn-ea"/>
              </a:rPr>
              <a:t>;</a:t>
            </a:r>
            <a:endParaRPr lang="en-US" altLang="zh-CN" sz="1800" b="1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b="1" dirty="0">
                <a:sym typeface="+mn-ea"/>
              </a:rPr>
              <a:t>}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b="1" dirty="0">
                <a:solidFill>
                  <a:srgbClr val="C00000"/>
                </a:solidFill>
                <a:sym typeface="+mn-ea"/>
              </a:rPr>
              <a:t>int </a:t>
            </a:r>
            <a:r>
              <a:rPr lang="en-US" altLang="zh-CN" sz="1800" b="1" dirty="0">
                <a:sym typeface="+mn-ea"/>
              </a:rPr>
              <a:t>main() {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b="1" dirty="0">
                <a:sym typeface="+mn-ea"/>
              </a:rPr>
              <a:t>	</a:t>
            </a:r>
            <a:r>
              <a:rPr lang="en-US" altLang="zh-CN" sz="1800" b="1" dirty="0">
                <a:solidFill>
                  <a:srgbClr val="C00000"/>
                </a:solidFill>
                <a:sym typeface="+mn-ea"/>
              </a:rPr>
              <a:t>int </a:t>
            </a:r>
            <a:r>
              <a:rPr lang="en-US" altLang="zh-CN" sz="1800" b="1" dirty="0">
                <a:sym typeface="+mn-ea"/>
              </a:rPr>
              <a:t>a = 1;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b="1" dirty="0">
                <a:sym typeface="+mn-ea"/>
              </a:rPr>
              <a:t>	print(a);  </a:t>
            </a:r>
            <a:r>
              <a:rPr lang="en-US" altLang="zh-CN" sz="1800" b="1" dirty="0">
                <a:solidFill>
                  <a:srgbClr val="008000"/>
                </a:solidFill>
                <a:sym typeface="+mn-ea"/>
              </a:rPr>
              <a:t>// </a:t>
            </a:r>
            <a:r>
              <a:rPr lang="zh-CN" altLang="en-US" sz="1800" b="1" dirty="0">
                <a:solidFill>
                  <a:srgbClr val="008000"/>
                </a:solidFill>
                <a:sym typeface="+mn-ea"/>
              </a:rPr>
              <a:t>此時會將</a:t>
            </a:r>
            <a:r>
              <a:rPr lang="en-US" altLang="zh-CN" sz="1800" b="1" dirty="0">
                <a:solidFill>
                  <a:srgbClr val="008000"/>
                </a:solidFill>
                <a:sym typeface="+mn-ea"/>
              </a:rPr>
              <a:t>a</a:t>
            </a:r>
            <a:r>
              <a:rPr lang="zh-CN" altLang="en-US" sz="1800" b="1" dirty="0">
                <a:solidFill>
                  <a:srgbClr val="008000"/>
                </a:solidFill>
                <a:sym typeface="+mn-ea"/>
              </a:rPr>
              <a:t>轉換為</a:t>
            </a:r>
            <a:r>
              <a:rPr lang="en-US" altLang="zh-CN" sz="1800" b="1" dirty="0">
                <a:solidFill>
                  <a:srgbClr val="008000"/>
                </a:solidFill>
                <a:sym typeface="+mn-ea"/>
              </a:rPr>
              <a:t>float</a:t>
            </a:r>
            <a:r>
              <a:rPr lang="zh-CN" altLang="en-US" sz="1800" b="1" dirty="0">
                <a:solidFill>
                  <a:srgbClr val="008000"/>
                </a:solidFill>
                <a:sym typeface="+mn-ea"/>
              </a:rPr>
              <a:t>型</a:t>
            </a:r>
            <a:endParaRPr lang="en-US" altLang="zh-CN" sz="1800" b="1" dirty="0">
              <a:sym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b="1" dirty="0">
                <a:sym typeface="+mn-ea"/>
              </a:rPr>
              <a:t>	</a:t>
            </a:r>
            <a:r>
              <a:rPr lang="en-US" altLang="zh-CN" sz="1800" b="1" dirty="0">
                <a:solidFill>
                  <a:srgbClr val="C00000"/>
                </a:solidFill>
                <a:sym typeface="+mn-ea"/>
              </a:rPr>
              <a:t>return </a:t>
            </a:r>
            <a:r>
              <a:rPr lang="en-US" altLang="zh-CN" sz="1800" b="1" dirty="0">
                <a:sym typeface="+mn-ea"/>
              </a:rPr>
              <a:t>0;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b="1" dirty="0">
                <a:sym typeface="+mn-ea"/>
              </a:rPr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/>
              <a:t>11</a:t>
            </a:fld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7"/>
    </mc:Choice>
    <mc:Fallback xmlns="">
      <p:transition spd="slow" advTm="177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內置類型轉換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44267"/>
            <a:ext cx="8377014" cy="4749029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如果形參類型為</a:t>
            </a:r>
            <a:r>
              <a:rPr lang="en-US" altLang="zh-CN" dirty="0">
                <a:sym typeface="+mn-ea"/>
              </a:rPr>
              <a:t>int</a:t>
            </a:r>
            <a:r>
              <a:rPr lang="zh-CN" altLang="en-US" dirty="0">
                <a:sym typeface="+mn-ea"/>
              </a:rPr>
              <a:t>，實參類型為</a:t>
            </a:r>
            <a:r>
              <a:rPr lang="en-US" altLang="zh-CN" dirty="0">
                <a:sym typeface="+mn-ea"/>
              </a:rPr>
              <a:t>float</a:t>
            </a:r>
            <a:r>
              <a:rPr lang="zh-CN" altLang="en-US" dirty="0">
                <a:sym typeface="+mn-ea"/>
              </a:rPr>
              <a:t>，輸出結果？</a:t>
            </a:r>
            <a:endParaRPr lang="en-US" altLang="zh-CN" dirty="0">
              <a:sym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b="1" dirty="0">
                <a:sym typeface="+mn-ea"/>
              </a:rPr>
              <a:t>#include &lt;iostream&gt;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b="1" dirty="0">
                <a:sym typeface="+mn-ea"/>
              </a:rPr>
              <a:t>using namespace std;</a:t>
            </a:r>
            <a:endParaRPr lang="en-US" altLang="zh-CN" sz="1800" b="1" dirty="0">
              <a:solidFill>
                <a:srgbClr val="C00000"/>
              </a:solidFill>
              <a:sym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b="1" dirty="0">
                <a:solidFill>
                  <a:srgbClr val="C00000"/>
                </a:solidFill>
                <a:sym typeface="+mn-ea"/>
              </a:rPr>
              <a:t>void</a:t>
            </a:r>
            <a:r>
              <a:rPr lang="en-US" altLang="zh-CN" sz="1800" b="1" dirty="0">
                <a:sym typeface="+mn-ea"/>
              </a:rPr>
              <a:t> print(</a:t>
            </a:r>
            <a:r>
              <a:rPr lang="en-US" altLang="zh-CN" sz="1800" b="1" dirty="0">
                <a:solidFill>
                  <a:srgbClr val="C00000"/>
                </a:solidFill>
                <a:sym typeface="+mn-ea"/>
              </a:rPr>
              <a:t>int</a:t>
            </a:r>
            <a:r>
              <a:rPr lang="en-US" altLang="zh-CN" sz="1800" b="1" dirty="0">
                <a:sym typeface="+mn-ea"/>
              </a:rPr>
              <a:t> score) { </a:t>
            </a:r>
            <a:r>
              <a:rPr lang="en-US" altLang="zh-CN" sz="1800" b="1" dirty="0" err="1">
                <a:sym typeface="+mn-ea"/>
              </a:rPr>
              <a:t>cout</a:t>
            </a:r>
            <a:r>
              <a:rPr lang="en-US" altLang="zh-CN" sz="1800" b="1" dirty="0">
                <a:sym typeface="+mn-ea"/>
              </a:rPr>
              <a:t> &lt;&lt; "score = " &lt;&lt; score &lt;&lt; </a:t>
            </a:r>
            <a:r>
              <a:rPr lang="en-US" altLang="zh-CN" sz="1800" b="1" dirty="0" err="1">
                <a:sym typeface="+mn-ea"/>
              </a:rPr>
              <a:t>endl</a:t>
            </a:r>
            <a:r>
              <a:rPr lang="en-US" altLang="zh-CN" sz="1800" b="1" dirty="0">
                <a:sym typeface="+mn-ea"/>
              </a:rPr>
              <a:t>; }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b="1" dirty="0">
                <a:solidFill>
                  <a:srgbClr val="C00000"/>
                </a:solidFill>
                <a:sym typeface="+mn-ea"/>
              </a:rPr>
              <a:t>int </a:t>
            </a:r>
            <a:r>
              <a:rPr lang="en-US" altLang="zh-CN" sz="1800" b="1" dirty="0">
                <a:sym typeface="+mn-ea"/>
              </a:rPr>
              <a:t>main() {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b="1" dirty="0">
                <a:sym typeface="+mn-ea"/>
              </a:rPr>
              <a:t>	print(1.0);  </a:t>
            </a:r>
            <a:r>
              <a:rPr lang="en-US" altLang="zh-CN" sz="1800" b="1" dirty="0">
                <a:solidFill>
                  <a:srgbClr val="008000"/>
                </a:solidFill>
                <a:sym typeface="+mn-ea"/>
              </a:rPr>
              <a:t>// score = 1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b="1" dirty="0">
                <a:solidFill>
                  <a:srgbClr val="008000"/>
                </a:solidFill>
                <a:sym typeface="+mn-ea"/>
              </a:rPr>
              <a:t>	</a:t>
            </a:r>
            <a:r>
              <a:rPr lang="en-US" altLang="zh-CN" sz="1800" b="1" dirty="0">
                <a:sym typeface="+mn-ea"/>
              </a:rPr>
              <a:t>print(1.7);  </a:t>
            </a:r>
            <a:r>
              <a:rPr lang="en-US" altLang="zh-CN" sz="1800" b="1" dirty="0">
                <a:solidFill>
                  <a:srgbClr val="008000"/>
                </a:solidFill>
                <a:sym typeface="+mn-ea"/>
              </a:rPr>
              <a:t>// score = 1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b="1" dirty="0">
                <a:sym typeface="+mn-ea"/>
              </a:rPr>
              <a:t>	print(2.3);  </a:t>
            </a:r>
            <a:r>
              <a:rPr lang="en-US" altLang="zh-CN" sz="1800" b="1" dirty="0">
                <a:solidFill>
                  <a:srgbClr val="008000"/>
                </a:solidFill>
                <a:sym typeface="+mn-ea"/>
              </a:rPr>
              <a:t>// score = 2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b="1" dirty="0">
                <a:solidFill>
                  <a:srgbClr val="008000"/>
                </a:solidFill>
                <a:sym typeface="+mn-ea"/>
              </a:rPr>
              <a:t>	</a:t>
            </a:r>
            <a:r>
              <a:rPr lang="en-US" altLang="zh-CN" sz="1800" b="1" dirty="0">
                <a:sym typeface="+mn-ea"/>
              </a:rPr>
              <a:t>print(-3.9);  </a:t>
            </a:r>
            <a:r>
              <a:rPr lang="en-US" altLang="zh-CN" sz="1800" b="1" dirty="0">
                <a:solidFill>
                  <a:srgbClr val="008000"/>
                </a:solidFill>
                <a:sym typeface="+mn-ea"/>
              </a:rPr>
              <a:t>// score = -3</a:t>
            </a:r>
            <a:r>
              <a:rPr lang="zh-CN" altLang="en-US" sz="1800" b="1" dirty="0">
                <a:solidFill>
                  <a:srgbClr val="008000"/>
                </a:solidFill>
                <a:sym typeface="+mn-ea"/>
              </a:rPr>
              <a:t>，向零取整</a:t>
            </a:r>
            <a:endParaRPr lang="en-US" altLang="zh-CN" sz="1800" b="1" dirty="0">
              <a:sym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b="1" dirty="0">
                <a:sym typeface="+mn-ea"/>
              </a:rPr>
              <a:t>	</a:t>
            </a:r>
            <a:r>
              <a:rPr lang="en-US" altLang="zh-CN" sz="1800" b="1" dirty="0">
                <a:solidFill>
                  <a:srgbClr val="C00000"/>
                </a:solidFill>
                <a:sym typeface="+mn-ea"/>
              </a:rPr>
              <a:t>return </a:t>
            </a:r>
            <a:r>
              <a:rPr lang="en-US" altLang="zh-CN" sz="1800" b="1" dirty="0">
                <a:sym typeface="+mn-ea"/>
              </a:rPr>
              <a:t>0;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b="1" dirty="0">
                <a:sym typeface="+mn-ea"/>
              </a:rPr>
              <a:t>}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自動類型轉換也可以通過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定義的類型轉換運算子</a:t>
            </a:r>
            <a:r>
              <a:rPr lang="zh-CN" altLang="en-US" dirty="0">
                <a:sym typeface="+mn-ea"/>
              </a:rPr>
              <a:t>來完成（之後會講）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/>
              <a:t>12</a:t>
            </a:fld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7"/>
    </mc:Choice>
    <mc:Fallback xmlns="">
      <p:transition spd="slow" advTm="397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內置類型轉換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44267"/>
            <a:ext cx="8377014" cy="4749029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以下程式的輸出結果？</a:t>
            </a:r>
            <a:endParaRPr lang="en-US" altLang="zh-CN" dirty="0">
              <a:sym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b="1" dirty="0">
                <a:sym typeface="+mn-ea"/>
              </a:rPr>
              <a:t>#include &lt;iostream&gt;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b="1" dirty="0">
                <a:sym typeface="+mn-ea"/>
              </a:rPr>
              <a:t>using namespace std;</a:t>
            </a:r>
            <a:endParaRPr lang="en-US" altLang="zh-CN" sz="1800" b="1" dirty="0">
              <a:solidFill>
                <a:srgbClr val="C00000"/>
              </a:solidFill>
              <a:sym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b="1" dirty="0">
                <a:solidFill>
                  <a:srgbClr val="C00000"/>
                </a:solidFill>
                <a:sym typeface="+mn-ea"/>
              </a:rPr>
              <a:t>void</a:t>
            </a:r>
            <a:r>
              <a:rPr lang="en-US" altLang="zh-CN" sz="1800" b="1" dirty="0">
                <a:sym typeface="+mn-ea"/>
              </a:rPr>
              <a:t> print(</a:t>
            </a:r>
            <a:r>
              <a:rPr lang="en-US" altLang="zh-CN" sz="1800" b="1" dirty="0">
                <a:solidFill>
                  <a:srgbClr val="C00000"/>
                </a:solidFill>
                <a:sym typeface="+mn-ea"/>
              </a:rPr>
              <a:t>int</a:t>
            </a:r>
            <a:r>
              <a:rPr lang="en-US" altLang="zh-CN" sz="1800" b="1" dirty="0">
                <a:sym typeface="+mn-ea"/>
              </a:rPr>
              <a:t> score) { </a:t>
            </a:r>
            <a:r>
              <a:rPr lang="en-US" altLang="zh-CN" sz="1800" b="1" dirty="0" err="1">
                <a:sym typeface="+mn-ea"/>
              </a:rPr>
              <a:t>cout</a:t>
            </a:r>
            <a:r>
              <a:rPr lang="en-US" altLang="zh-CN" sz="1800" b="1" dirty="0">
                <a:sym typeface="+mn-ea"/>
              </a:rPr>
              <a:t> &lt;&lt; "int = " &lt;&lt; score &lt;&lt; </a:t>
            </a:r>
            <a:r>
              <a:rPr lang="en-US" altLang="zh-CN" sz="1800" b="1" dirty="0" err="1">
                <a:sym typeface="+mn-ea"/>
              </a:rPr>
              <a:t>endl</a:t>
            </a:r>
            <a:r>
              <a:rPr lang="en-US" altLang="zh-CN" sz="1800" b="1" dirty="0">
                <a:sym typeface="+mn-ea"/>
              </a:rPr>
              <a:t>; }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b="1" dirty="0">
                <a:solidFill>
                  <a:srgbClr val="C00000"/>
                </a:solidFill>
                <a:sym typeface="+mn-ea"/>
              </a:rPr>
              <a:t>void</a:t>
            </a:r>
            <a:r>
              <a:rPr lang="en-US" altLang="zh-CN" sz="1800" b="1" dirty="0">
                <a:sym typeface="+mn-ea"/>
              </a:rPr>
              <a:t> print(</a:t>
            </a:r>
            <a:r>
              <a:rPr lang="en-US" altLang="zh-CN" sz="1800" b="1" dirty="0">
                <a:solidFill>
                  <a:srgbClr val="C00000"/>
                </a:solidFill>
                <a:sym typeface="+mn-ea"/>
              </a:rPr>
              <a:t>float</a:t>
            </a:r>
            <a:r>
              <a:rPr lang="en-US" altLang="zh-CN" sz="1800" b="1" dirty="0">
                <a:sym typeface="+mn-ea"/>
              </a:rPr>
              <a:t> score) { </a:t>
            </a:r>
            <a:r>
              <a:rPr lang="en-US" altLang="zh-CN" sz="1800" b="1" dirty="0" err="1">
                <a:sym typeface="+mn-ea"/>
              </a:rPr>
              <a:t>cout</a:t>
            </a:r>
            <a:r>
              <a:rPr lang="en-US" altLang="zh-CN" sz="1800" b="1" dirty="0">
                <a:sym typeface="+mn-ea"/>
              </a:rPr>
              <a:t> &lt;&lt; "float = " &lt;&lt; score &lt;&lt; </a:t>
            </a:r>
            <a:r>
              <a:rPr lang="en-US" altLang="zh-CN" sz="1800" b="1" dirty="0" err="1">
                <a:sym typeface="+mn-ea"/>
              </a:rPr>
              <a:t>endl</a:t>
            </a:r>
            <a:r>
              <a:rPr lang="en-US" altLang="zh-CN" sz="1800" b="1" dirty="0">
                <a:sym typeface="+mn-ea"/>
              </a:rPr>
              <a:t>; }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b="1" dirty="0">
                <a:solidFill>
                  <a:srgbClr val="C00000"/>
                </a:solidFill>
                <a:sym typeface="+mn-ea"/>
              </a:rPr>
              <a:t>int </a:t>
            </a:r>
            <a:r>
              <a:rPr lang="en-US" altLang="zh-CN" sz="1800" b="1" dirty="0">
                <a:sym typeface="+mn-ea"/>
              </a:rPr>
              <a:t>main() {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b="1" dirty="0">
                <a:sym typeface="+mn-ea"/>
              </a:rPr>
              <a:t>	</a:t>
            </a:r>
            <a:r>
              <a:rPr lang="en-US" altLang="zh-CN" sz="1800" b="1" dirty="0">
                <a:solidFill>
                  <a:srgbClr val="C00000"/>
                </a:solidFill>
                <a:sym typeface="+mn-ea"/>
              </a:rPr>
              <a:t>float</a:t>
            </a:r>
            <a:r>
              <a:rPr lang="en-US" altLang="zh-CN" sz="1800" b="1" dirty="0">
                <a:sym typeface="+mn-ea"/>
              </a:rPr>
              <a:t> a = 1.0;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b="1" dirty="0">
                <a:sym typeface="+mn-ea"/>
              </a:rPr>
              <a:t>	print(a);  </a:t>
            </a:r>
            <a:r>
              <a:rPr lang="en-US" altLang="zh-CN" sz="1800" b="1" dirty="0">
                <a:solidFill>
                  <a:srgbClr val="008000"/>
                </a:solidFill>
                <a:sym typeface="+mn-ea"/>
              </a:rPr>
              <a:t>// float = 1</a:t>
            </a:r>
            <a:endParaRPr lang="en-US" altLang="zh-CN" sz="1800" b="1" dirty="0">
              <a:sym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b="1" dirty="0">
                <a:sym typeface="+mn-ea"/>
              </a:rPr>
              <a:t>	</a:t>
            </a:r>
            <a:r>
              <a:rPr lang="en-US" altLang="zh-CN" sz="1800" b="1" dirty="0">
                <a:solidFill>
                  <a:srgbClr val="C00000"/>
                </a:solidFill>
                <a:sym typeface="+mn-ea"/>
              </a:rPr>
              <a:t>return </a:t>
            </a:r>
            <a:r>
              <a:rPr lang="en-US" altLang="zh-CN" sz="1800" b="1" dirty="0">
                <a:sym typeface="+mn-ea"/>
              </a:rPr>
              <a:t>0;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b="1" dirty="0">
                <a:sym typeface="+mn-ea"/>
              </a:rPr>
              <a:t>}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當函數重載時，會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優先調用類型匹配</a:t>
            </a:r>
            <a:r>
              <a:rPr lang="zh-CN" altLang="en-US" dirty="0">
                <a:sym typeface="+mn-ea"/>
              </a:rPr>
              <a:t>的函數實現，否則才會進行類型轉換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/>
              <a:t>13</a:t>
            </a:fld>
            <a:endParaRPr lang="en-US" altLang="zh-C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函數參數的缺省值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196752"/>
            <a:ext cx="8047806" cy="5037061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/>
              <a:t>函數參數可以在定義時</a:t>
            </a:r>
            <a:r>
              <a:rPr lang="zh-CN" altLang="en-US" dirty="0">
                <a:solidFill>
                  <a:srgbClr val="FF0000"/>
                </a:solidFill>
              </a:rPr>
              <a:t>設置默認值（缺省值）</a:t>
            </a:r>
            <a:r>
              <a:rPr lang="zh-CN" altLang="en-US" dirty="0"/>
              <a:t>，這樣在調用該函數時，若不提供相應的實參，則編譯自動將相應形參設置成缺省值，如：</a:t>
            </a:r>
            <a:endParaRPr lang="en-US" altLang="zh-CN" dirty="0"/>
          </a:p>
          <a:p>
            <a:pPr marL="0" indent="0" eaLnBrk="1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	</a:t>
            </a:r>
            <a:r>
              <a:rPr lang="en-US" altLang="zh-CN" sz="2000" dirty="0">
                <a:solidFill>
                  <a:srgbClr val="C00000"/>
                </a:solidFill>
              </a:rPr>
              <a:t>#include &lt;iostream&gt;</a:t>
            </a:r>
          </a:p>
          <a:p>
            <a:pPr marL="0" indent="0" eaLnBrk="1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C00000"/>
                </a:solidFill>
              </a:rPr>
              <a:t>	using namespace std;</a:t>
            </a:r>
            <a:endParaRPr lang="en-US" altLang="zh-CN" sz="3200" dirty="0"/>
          </a:p>
          <a:p>
            <a:pPr marL="0" indent="0" eaLnBrk="1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	</a:t>
            </a:r>
            <a:r>
              <a:rPr lang="en-US" altLang="zh-CN" sz="2000" dirty="0">
                <a:solidFill>
                  <a:srgbClr val="C00000"/>
                </a:solidFill>
              </a:rPr>
              <a:t>void</a:t>
            </a:r>
            <a:r>
              <a:rPr lang="en-US" altLang="zh-CN" sz="2000" dirty="0">
                <a:solidFill>
                  <a:schemeClr val="tx1"/>
                </a:solidFill>
              </a:rPr>
              <a:t> print(</a:t>
            </a:r>
            <a:r>
              <a:rPr lang="en-US" altLang="zh-CN" sz="2000" dirty="0" err="1">
                <a:solidFill>
                  <a:srgbClr val="C00000"/>
                </a:solidFill>
              </a:rPr>
              <a:t>const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rgbClr val="C00000"/>
                </a:solidFill>
              </a:rPr>
              <a:t>char</a:t>
            </a:r>
            <a:r>
              <a:rPr lang="en-US" altLang="zh-CN" sz="2000" dirty="0">
                <a:solidFill>
                  <a:schemeClr val="tx1"/>
                </a:solidFill>
              </a:rPr>
              <a:t>* </a:t>
            </a:r>
            <a:r>
              <a:rPr lang="en-US" altLang="zh-CN" sz="2000" dirty="0" err="1">
                <a:solidFill>
                  <a:schemeClr val="tx1"/>
                </a:solidFill>
              </a:rPr>
              <a:t>msg</a:t>
            </a:r>
            <a:r>
              <a:rPr lang="en-US" altLang="zh-CN" sz="2000" dirty="0">
                <a:solidFill>
                  <a:schemeClr val="tx1"/>
                </a:solidFill>
              </a:rPr>
              <a:t> = "hello") {</a:t>
            </a:r>
          </a:p>
          <a:p>
            <a:pPr marL="0" indent="0" eaLnBrk="1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		</a:t>
            </a:r>
            <a:r>
              <a:rPr lang="en-US" altLang="zh-CN" sz="2000" dirty="0" err="1">
                <a:solidFill>
                  <a:schemeClr val="tx1"/>
                </a:solidFill>
              </a:rPr>
              <a:t>cout</a:t>
            </a:r>
            <a:r>
              <a:rPr lang="en-US" altLang="zh-CN" sz="2000" dirty="0">
                <a:solidFill>
                  <a:schemeClr val="tx1"/>
                </a:solidFill>
              </a:rPr>
              <a:t> &lt;&lt; </a:t>
            </a:r>
            <a:r>
              <a:rPr lang="en-US" altLang="zh-CN" sz="2000" dirty="0" err="1">
                <a:solidFill>
                  <a:schemeClr val="tx1"/>
                </a:solidFill>
              </a:rPr>
              <a:t>msg</a:t>
            </a:r>
            <a:r>
              <a:rPr lang="en-US" altLang="zh-CN" sz="2000" dirty="0">
                <a:solidFill>
                  <a:schemeClr val="tx1"/>
                </a:solidFill>
              </a:rPr>
              <a:t> &lt;&lt; '#'; </a:t>
            </a:r>
          </a:p>
          <a:p>
            <a:pPr marL="0" indent="0" eaLnBrk="1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	}</a:t>
            </a:r>
          </a:p>
          <a:p>
            <a:pPr marL="0" indent="0" eaLnBrk="1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	</a:t>
            </a:r>
            <a:r>
              <a:rPr lang="en-US" altLang="zh-CN" sz="2000" dirty="0">
                <a:solidFill>
                  <a:srgbClr val="C00000"/>
                </a:solidFill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</a:rPr>
              <a:t> main() {</a:t>
            </a:r>
          </a:p>
          <a:p>
            <a:pPr marL="0" indent="0" eaLnBrk="1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		</a:t>
            </a:r>
            <a:r>
              <a:rPr lang="en-US" altLang="zh-CN" sz="2000" dirty="0" err="1">
                <a:solidFill>
                  <a:schemeClr val="tx1"/>
                </a:solidFill>
              </a:rPr>
              <a:t>cout</a:t>
            </a:r>
            <a:r>
              <a:rPr lang="en-US" altLang="zh-CN" sz="2000" dirty="0">
                <a:solidFill>
                  <a:schemeClr val="tx1"/>
                </a:solidFill>
              </a:rPr>
              <a:t> &lt;&lt; "Beijing...";</a:t>
            </a:r>
          </a:p>
          <a:p>
            <a:pPr marL="0" indent="0" eaLnBrk="1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		print();</a:t>
            </a:r>
          </a:p>
          <a:p>
            <a:pPr marL="0" indent="0" eaLnBrk="1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		</a:t>
            </a:r>
            <a:r>
              <a:rPr lang="en-US" altLang="zh-CN" sz="2000" dirty="0">
                <a:solidFill>
                  <a:srgbClr val="C00000"/>
                </a:solidFill>
              </a:rPr>
              <a:t>return</a:t>
            </a:r>
            <a:r>
              <a:rPr lang="en-US" altLang="zh-CN" sz="2000" dirty="0">
                <a:solidFill>
                  <a:schemeClr val="tx1"/>
                </a:solidFill>
              </a:rPr>
              <a:t> 0;</a:t>
            </a:r>
          </a:p>
          <a:p>
            <a:pPr marL="0" indent="0" eaLnBrk="1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	}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008000"/>
                </a:solidFill>
              </a:rPr>
              <a:t>// </a:t>
            </a:r>
            <a:r>
              <a:rPr lang="zh-CN" altLang="en-US" sz="2000" dirty="0">
                <a:solidFill>
                  <a:srgbClr val="008000"/>
                </a:solidFill>
              </a:rPr>
              <a:t>輸出 </a:t>
            </a:r>
            <a:r>
              <a:rPr lang="en-US" altLang="zh-CN" sz="2000" dirty="0">
                <a:solidFill>
                  <a:srgbClr val="008000"/>
                </a:solidFill>
              </a:rPr>
              <a:t>Beijing...hello#</a:t>
            </a:r>
            <a:endParaRPr lang="en-US" altLang="zh-CN" dirty="0">
              <a:solidFill>
                <a:srgbClr val="008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14</a:t>
            </a:fld>
            <a:endParaRPr lang="en-US" altLang="zh-C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函數參數的缺省值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196752"/>
            <a:ext cx="8047806" cy="5037061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400" dirty="0"/>
              <a:t>有缺省值的函數參數，必須是</a:t>
            </a:r>
            <a:r>
              <a:rPr lang="zh-CN" altLang="en-US" sz="2400" dirty="0">
                <a:solidFill>
                  <a:srgbClr val="FF0000"/>
                </a:solidFill>
              </a:rPr>
              <a:t>最後一個參數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3200" dirty="0"/>
              <a:t>	</a:t>
            </a:r>
            <a:r>
              <a:rPr lang="en-US" altLang="zh-CN" sz="2400" dirty="0">
                <a:solidFill>
                  <a:srgbClr val="C00000"/>
                </a:solidFill>
              </a:rPr>
              <a:t>void</a:t>
            </a:r>
            <a:r>
              <a:rPr lang="en-US" altLang="zh-CN" sz="2400" dirty="0">
                <a:solidFill>
                  <a:schemeClr val="tx1"/>
                </a:solidFill>
              </a:rPr>
              <a:t> print(</a:t>
            </a:r>
            <a:r>
              <a:rPr lang="en-US" altLang="zh-CN" sz="2400" dirty="0">
                <a:solidFill>
                  <a:srgbClr val="C00000"/>
                </a:solidFill>
              </a:rPr>
              <a:t>char</a:t>
            </a:r>
            <a:r>
              <a:rPr lang="en-US" altLang="zh-CN" sz="2400" dirty="0">
                <a:solidFill>
                  <a:schemeClr val="tx1"/>
                </a:solidFill>
              </a:rPr>
              <a:t>* name,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			</a:t>
            </a:r>
            <a:r>
              <a:rPr lang="en-US" altLang="zh-CN" sz="2400" dirty="0">
                <a:solidFill>
                  <a:srgbClr val="C00000"/>
                </a:solidFill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</a:rPr>
              <a:t> score,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			</a:t>
            </a:r>
            <a:r>
              <a:rPr lang="en-US" altLang="zh-CN" sz="2400" dirty="0">
                <a:solidFill>
                  <a:srgbClr val="C00000"/>
                </a:solidFill>
              </a:rPr>
              <a:t>char</a:t>
            </a:r>
            <a:r>
              <a:rPr lang="en-US" altLang="zh-CN" sz="2400" dirty="0">
                <a:solidFill>
                  <a:schemeClr val="tx1"/>
                </a:solidFill>
              </a:rPr>
              <a:t>* </a:t>
            </a:r>
            <a:r>
              <a:rPr lang="en-US" altLang="zh-CN" sz="2400" dirty="0" err="1">
                <a:solidFill>
                  <a:schemeClr val="tx1"/>
                </a:solidFill>
              </a:rPr>
              <a:t>msg</a:t>
            </a:r>
            <a:r>
              <a:rPr lang="en-US" altLang="zh-CN" sz="2400" dirty="0">
                <a:solidFill>
                  <a:schemeClr val="tx1"/>
                </a:solidFill>
              </a:rPr>
              <a:t> = "pass") {	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		</a:t>
            </a:r>
            <a:r>
              <a:rPr lang="en-US" altLang="zh-CN" sz="2400" dirty="0" err="1">
                <a:solidFill>
                  <a:schemeClr val="tx1"/>
                </a:solidFill>
              </a:rPr>
              <a:t>cout</a:t>
            </a:r>
            <a:r>
              <a:rPr lang="en-US" altLang="zh-CN" sz="2400" dirty="0">
                <a:solidFill>
                  <a:schemeClr val="tx1"/>
                </a:solidFill>
              </a:rPr>
              <a:t> &lt;&lt; name &lt;&lt; ": " &lt;&lt; score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			&lt;&lt; ", " &lt;&lt; </a:t>
            </a:r>
            <a:r>
              <a:rPr lang="en-US" altLang="zh-CN" sz="2400" dirty="0" err="1">
                <a:solidFill>
                  <a:schemeClr val="tx1"/>
                </a:solidFill>
              </a:rPr>
              <a:t>msg</a:t>
            </a:r>
            <a:r>
              <a:rPr lang="en-US" altLang="zh-CN" sz="2400" dirty="0">
                <a:solidFill>
                  <a:schemeClr val="tx1"/>
                </a:solidFill>
              </a:rPr>
              <a:t> &lt;&lt; </a:t>
            </a:r>
            <a:r>
              <a:rPr lang="en-US" altLang="zh-CN" sz="2400" dirty="0" err="1">
                <a:solidFill>
                  <a:schemeClr val="tx1"/>
                </a:solidFill>
              </a:rPr>
              <a:t>endl</a:t>
            </a:r>
            <a:r>
              <a:rPr lang="en-US" altLang="zh-CN" sz="2400" dirty="0">
                <a:solidFill>
                  <a:schemeClr val="tx1"/>
                </a:solidFill>
              </a:rPr>
              <a:t>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	}</a:t>
            </a:r>
          </a:p>
          <a:p>
            <a:pPr>
              <a:lnSpc>
                <a:spcPct val="110000"/>
              </a:lnSpc>
            </a:pPr>
            <a:r>
              <a:rPr lang="zh-CN" altLang="en-US" sz="2400" dirty="0"/>
              <a:t>如果有多個帶缺省值的函數參數，則這些函數參數都只能在沒有缺省值的參數後面出現，如：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C00000"/>
                </a:solidFill>
              </a:rPr>
              <a:t>void</a:t>
            </a:r>
            <a:r>
              <a:rPr lang="zh-CN" altLang="en-US" sz="2400" dirty="0"/>
              <a:t> </a:t>
            </a:r>
            <a:r>
              <a:rPr lang="en-US" altLang="zh-CN" sz="2400" dirty="0"/>
              <a:t>print(</a:t>
            </a:r>
            <a:r>
              <a:rPr lang="en-US" altLang="zh-CN" sz="2400" dirty="0">
                <a:solidFill>
                  <a:srgbClr val="C00000"/>
                </a:solidFill>
              </a:rPr>
              <a:t>char</a:t>
            </a:r>
            <a:r>
              <a:rPr lang="zh-CN" altLang="en-US" sz="2400" dirty="0"/>
              <a:t>* </a:t>
            </a:r>
            <a:r>
              <a:rPr lang="en-US" altLang="zh-CN" sz="2400" dirty="0"/>
              <a:t>name,</a:t>
            </a:r>
            <a:r>
              <a:rPr lang="zh-CN" altLang="en-US" sz="2400" dirty="0"/>
              <a:t> </a:t>
            </a:r>
            <a:r>
              <a:rPr lang="en-US" altLang="zh-CN" sz="2400" dirty="0" err="1">
                <a:solidFill>
                  <a:srgbClr val="C00000"/>
                </a:solidFill>
              </a:rPr>
              <a:t>int</a:t>
            </a:r>
            <a:r>
              <a:rPr lang="zh-CN" altLang="en-US" sz="2400" dirty="0"/>
              <a:t> </a:t>
            </a:r>
            <a:r>
              <a:rPr lang="en-US" altLang="zh-CN" sz="2400" dirty="0"/>
              <a:t>score=0,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char</a:t>
            </a:r>
            <a:r>
              <a:rPr lang="zh-CN" altLang="en-US" sz="2400" dirty="0"/>
              <a:t>* </a:t>
            </a:r>
            <a:r>
              <a:rPr lang="en-US" altLang="zh-CN" sz="2400" dirty="0" err="1"/>
              <a:t>msg</a:t>
            </a:r>
            <a:r>
              <a:rPr lang="en-US" altLang="zh-CN" sz="2400" dirty="0"/>
              <a:t>=</a:t>
            </a:r>
            <a:r>
              <a:rPr lang="en-US" altLang="zh-CN" sz="2400" dirty="0">
                <a:solidFill>
                  <a:schemeClr val="tx1"/>
                </a:solidFill>
              </a:rPr>
              <a:t>"pass"</a:t>
            </a:r>
            <a:r>
              <a:rPr lang="en-US" altLang="zh-CN" sz="2400" dirty="0"/>
              <a:t>)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zh-CN" sz="2400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15</a:t>
            </a:fld>
            <a:endParaRPr lang="en-US" altLang="zh-C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函數參數的缺省值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196752"/>
            <a:ext cx="8047806" cy="5037061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/>
              <a:t>缺省值的衝突問題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>
              <a:lnSpc>
                <a:spcPct val="110000"/>
              </a:lnSpc>
            </a:pPr>
            <a:r>
              <a:rPr lang="zh-CN" altLang="en-US" dirty="0"/>
              <a:t>如果因為函數缺省值，導致了函式呼叫的</a:t>
            </a:r>
            <a:r>
              <a:rPr lang="zh-CN" altLang="en-US" b="1" dirty="0">
                <a:solidFill>
                  <a:srgbClr val="FF0000"/>
                </a:solidFill>
              </a:rPr>
              <a:t>二義性</a:t>
            </a:r>
            <a:r>
              <a:rPr lang="zh-CN" altLang="en-US" dirty="0"/>
              <a:t>，編譯器將拒絕代碼。如下面代碼，會導致編譯不通過。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endParaRPr lang="en-US" altLang="zh-CN" dirty="0"/>
          </a:p>
          <a:p>
            <a:pPr lvl="1">
              <a:lnSpc>
                <a:spcPct val="110000"/>
              </a:lnSpc>
            </a:pP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611560" y="2883708"/>
            <a:ext cx="804780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400" b="1" dirty="0">
                <a:latin typeface="Consolas" panose="020B0609020204030204" pitchFamily="49" charset="0"/>
              </a:rPr>
              <a:t> fun(</a:t>
            </a:r>
            <a:r>
              <a:rPr lang="en-US" altLang="zh-CN" sz="2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b="1" dirty="0">
                <a:latin typeface="Consolas" panose="020B0609020204030204" pitchFamily="49" charset="0"/>
              </a:rPr>
              <a:t> a, </a:t>
            </a:r>
            <a:r>
              <a:rPr lang="en-US" altLang="zh-CN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 b=1</a:t>
            </a:r>
            <a:r>
              <a:rPr lang="en-US" altLang="zh-CN" sz="2400" b="1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</a:t>
            </a:r>
            <a:r>
              <a:rPr lang="en-US" altLang="zh-CN" sz="24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400" b="1" dirty="0">
                <a:latin typeface="Consolas" panose="020B0609020204030204" pitchFamily="49" charset="0"/>
              </a:rPr>
              <a:t> &lt;&lt; a + b &lt;&lt; </a:t>
            </a:r>
            <a:r>
              <a:rPr lang="en-US" altLang="zh-CN" sz="24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}</a:t>
            </a:r>
          </a:p>
          <a:p>
            <a:endParaRPr lang="en-US" altLang="zh-CN" sz="2400" b="1" dirty="0"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400" b="1" dirty="0">
                <a:latin typeface="Consolas" panose="020B0609020204030204" pitchFamily="49" charset="0"/>
              </a:rPr>
              <a:t> fun(</a:t>
            </a:r>
            <a:r>
              <a:rPr lang="en-US" altLang="zh-CN" sz="2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b="1" dirty="0">
                <a:latin typeface="Consolas" panose="020B0609020204030204" pitchFamily="49" charset="0"/>
              </a:rPr>
              <a:t> a) {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</a:t>
            </a:r>
            <a:r>
              <a:rPr lang="en-US" altLang="zh-CN" sz="24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400" b="1" dirty="0">
                <a:latin typeface="Consolas" panose="020B0609020204030204" pitchFamily="49" charset="0"/>
              </a:rPr>
              <a:t> &lt;&lt; a &lt;&lt; </a:t>
            </a:r>
            <a:r>
              <a:rPr lang="en-US" altLang="zh-CN" sz="24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}</a:t>
            </a:r>
          </a:p>
          <a:p>
            <a:endParaRPr lang="en-US" altLang="zh-CN" sz="2400" b="1" dirty="0"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測試代碼</a:t>
            </a:r>
            <a:endParaRPr lang="en-US" altLang="zh-CN" sz="2400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latin typeface="Consolas" panose="020B0609020204030204" pitchFamily="49" charset="0"/>
              </a:rPr>
              <a:t>fun(2);</a:t>
            </a:r>
            <a:r>
              <a:rPr lang="en-US" altLang="zh-CN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編譯器不知道該調用第一個還是第二個函數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16</a:t>
            </a:fld>
            <a:endParaRPr lang="en-US" altLang="zh-C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17</a:t>
            </a:fld>
            <a:endParaRPr lang="en-US" altLang="zh-CN" dirty="0"/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611560" y="635000"/>
            <a:ext cx="8451924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int fun(int a) { ... }</a:t>
            </a:r>
          </a:p>
          <a:p>
            <a:r>
              <a:rPr lang="zh-CN" altLang="en-US" sz="2800" dirty="0"/>
              <a:t>選項中的函數不會與上述函數產生歧義的是（多選）</a:t>
            </a:r>
            <a:endParaRPr lang="en-US" altLang="zh-CN" sz="26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en-US" altLang="zh-CN" sz="2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int fun(int b) { ... }</a:t>
            </a:r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1828800" y="347186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en-US" altLang="zh-CN" sz="2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float fun(int a) { ... }</a:t>
            </a:r>
          </a:p>
        </p:txBody>
      </p: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1828800" y="415766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en-US" altLang="zh-CN" sz="2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float fun(float a) { ... }</a:t>
            </a:r>
          </a:p>
        </p:txBody>
      </p:sp>
      <p:sp>
        <p:nvSpPr>
          <p:cNvPr id="11" name="文本框 10"/>
          <p:cNvSpPr txBox="1"/>
          <p:nvPr>
            <p:custDataLst>
              <p:tags r:id="rId6"/>
            </p:custDataLst>
          </p:nvPr>
        </p:nvSpPr>
        <p:spPr>
          <a:xfrm>
            <a:off x="1828800" y="484346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en-US" altLang="zh-CN" sz="2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int fun(int a, int b=1) { ... }</a:t>
            </a:r>
          </a:p>
        </p:txBody>
      </p:sp>
      <p:sp>
        <p:nvSpPr>
          <p:cNvPr id="12" name="矩形 11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 12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53615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矩形 13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2219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 14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490775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矩形: 圆角 15"/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3" name="文本框 22"/>
          <p:cNvSpPr txBox="1"/>
          <p:nvPr>
            <p:custDataLst>
              <p:tags r:id="rId12"/>
            </p:custDataLst>
          </p:nvPr>
        </p:nvSpPr>
        <p:spPr>
          <a:xfrm>
            <a:off x="1828800" y="552926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en-US" altLang="zh-CN" sz="2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int fun(int b, int a) { ... }</a:t>
            </a:r>
          </a:p>
        </p:txBody>
      </p:sp>
      <p:sp>
        <p:nvSpPr>
          <p:cNvPr id="24" name="矩形 23"/>
          <p:cNvSpPr>
            <a:spLocks noChangeAspect="1"/>
          </p:cNvSpPr>
          <p:nvPr>
            <p:custDataLst>
              <p:tags r:id="rId13"/>
            </p:custDataLst>
          </p:nvPr>
        </p:nvSpPr>
        <p:spPr>
          <a:xfrm>
            <a:off x="1114425" y="55935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E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1" name="组合 20"/>
          <p:cNvGrpSpPr/>
          <p:nvPr>
            <p:custDataLst>
              <p:tags r:id="rId14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7" name="TitleBackground"/>
            <p:cNvSpPr/>
            <p:nvPr>
              <p:custDataLst>
                <p:tags r:id="rId16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ColorBlock"/>
            <p:cNvSpPr/>
            <p:nvPr>
              <p:custDataLst>
                <p:tags r:id="rId1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ypeText"/>
            <p:cNvSpPr txBox="1"/>
            <p:nvPr>
              <p:custDataLst>
                <p:tags r:id="rId1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b="1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多選題</a:t>
              </a:r>
            </a:p>
          </p:txBody>
        </p:sp>
        <p:sp>
          <p:nvSpPr>
            <p:cNvPr id="20" name="TipText"/>
            <p:cNvSpPr txBox="1"/>
            <p:nvPr>
              <p:custDataLst>
                <p:tags r:id="rId1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b="1" dirty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b="1" dirty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6" name="图片 5"/>
          <p:cNvPicPr/>
          <p:nvPr>
            <p:custDataLst>
              <p:tags r:id="rId15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96DF8CB-1F66-4755-800F-61C3A436A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4C3BD7-260C-4BC9-9C17-940D7F59C4D1}" type="slidenum">
              <a:rPr lang="en-US" altLang="zh-CN" smtClean="0"/>
              <a:t>18</a:t>
            </a:fld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E543F5C-7D78-46D8-9A57-B9E1551553E2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程式運行的結果是：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EC52061-F1AF-4D5C-9F9D-FFCF38D4F59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8119323" y="2501107"/>
            <a:ext cx="1015008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en-US" altLang="zh-CN" sz="2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6</a:t>
            </a:r>
            <a:endParaRPr lang="zh-CN" altLang="en-US" sz="26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F541126-65DC-4754-85B9-772F0DA496D4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119323" y="3358357"/>
            <a:ext cx="1015008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en-US" altLang="zh-CN" sz="2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7</a:t>
            </a:r>
            <a:endParaRPr lang="zh-CN" altLang="en-US" sz="26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088A12A-ECE7-4264-8519-7F43D761FED4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119323" y="4215607"/>
            <a:ext cx="1015008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en-US" altLang="zh-CN" sz="2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8</a:t>
            </a:r>
            <a:endParaRPr lang="zh-CN" altLang="en-US" sz="26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3E4A252-24C2-49CC-90EB-145F1BEF7FA3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119323" y="5072857"/>
            <a:ext cx="1015008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en-US" altLang="zh-CN" sz="2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9</a:t>
            </a:r>
            <a:endParaRPr lang="zh-CN" altLang="en-US" sz="26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394D932E-87CC-48B8-9CAC-A4A6FFE503E1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7404948" y="256540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C2878EB-87D9-403D-A565-38892EE2033F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7404948" y="3422650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768DD19-82D9-4B89-AFDE-2E606F22DE48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7404948" y="427990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0D01B46C-72E1-4951-B615-81A813D74075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7404948" y="513715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7EA8E910-F069-4B4E-96BB-A0D94B314EFF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26C013A-769E-49B7-83E6-BFD7C7FD8670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505589" y="1166862"/>
            <a:ext cx="7315200" cy="531428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endParaRPr lang="en-US" altLang="zh-CN" sz="20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endParaRPr lang="en-US" altLang="zh-CN" sz="20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#include &lt;iostream&gt;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using namespace std;</a:t>
            </a:r>
          </a:p>
          <a:p>
            <a:endParaRPr lang="en-US" altLang="zh-CN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int fun(int a=1) { return a+1; }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float fun(float a) { return a; }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int fun(int a, int b) { return a+b; }</a:t>
            </a:r>
          </a:p>
          <a:p>
            <a:endParaRPr lang="en-US" altLang="zh-CN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int main() {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	float a = 1.5; 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	int b = 2;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	</a:t>
            </a:r>
            <a:r>
              <a:rPr lang="en-US" altLang="zh-CN" b="1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cout</a:t>
            </a:r>
            <a:r>
              <a:rPr lang="en-US" altLang="zh-CN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&lt;&lt; fun(fun(a, b)) + fun(fun(a), b) &lt;&lt; </a:t>
            </a:r>
            <a:r>
              <a:rPr lang="en-US" altLang="zh-CN" b="1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endl</a:t>
            </a:r>
            <a:r>
              <a:rPr lang="en-US" altLang="zh-CN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;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	return 0;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}</a:t>
            </a:r>
          </a:p>
          <a:p>
            <a:endParaRPr lang="en-US" altLang="zh-CN" sz="20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50698F96-A8A6-4907-AA5B-0A1EE16BFFEA}"/>
              </a:ext>
            </a:extLst>
          </p:cNvPr>
          <p:cNvGrpSpPr/>
          <p:nvPr>
            <p:custDataLst>
              <p:tags r:id="rId13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5" name="TitleBackground">
              <a:extLst>
                <a:ext uri="{FF2B5EF4-FFF2-40B4-BE49-F238E27FC236}">
                  <a16:creationId xmlns:a16="http://schemas.microsoft.com/office/drawing/2014/main" id="{1B5BD144-087C-46A3-90F3-A0FCE1866125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>
              <a:extLst>
                <a:ext uri="{FF2B5EF4-FFF2-40B4-BE49-F238E27FC236}">
                  <a16:creationId xmlns:a16="http://schemas.microsoft.com/office/drawing/2014/main" id="{B2AC2C76-319D-4660-8633-6E4278DBC971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>
              <a:extLst>
                <a:ext uri="{FF2B5EF4-FFF2-40B4-BE49-F238E27FC236}">
                  <a16:creationId xmlns:a16="http://schemas.microsoft.com/office/drawing/2014/main" id="{FB66AF65-7EE0-45D9-92BD-EF4411FA6DBF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b="1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單選題</a:t>
              </a:r>
            </a:p>
          </p:txBody>
        </p:sp>
        <p:sp>
          <p:nvSpPr>
            <p:cNvPr id="18" name="TipText">
              <a:extLst>
                <a:ext uri="{FF2B5EF4-FFF2-40B4-BE49-F238E27FC236}">
                  <a16:creationId xmlns:a16="http://schemas.microsoft.com/office/drawing/2014/main" id="{D08A5854-6A3C-4E37-B79F-EC53D4868654}"/>
                </a:ext>
              </a:extLst>
            </p:cNvPr>
            <p:cNvSpPr txBox="1"/>
            <p:nvPr>
              <p:custDataLst>
                <p:tags r:id="rId18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b="1" dirty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b="1" dirty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4284F0B7-EE88-4BA4-BCB8-942CE2CF499A}"/>
              </a:ext>
            </a:extLst>
          </p:cNvPr>
          <p:cNvPicPr>
            <a:picLocks/>
          </p:cNvPicPr>
          <p:nvPr>
            <p:custDataLst>
              <p:tags r:id="rId14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0163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auto</a:t>
            </a:r>
            <a:r>
              <a:rPr kumimoji="1" lang="zh-CN" altLang="en-US" dirty="0"/>
              <a:t>關鍵字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8097" y="1340768"/>
            <a:ext cx="8047806" cy="4749029"/>
          </a:xfrm>
        </p:spPr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C++11</a:t>
            </a:r>
            <a:r>
              <a:rPr lang="zh-CN" altLang="en-US" dirty="0">
                <a:solidFill>
                  <a:srgbClr val="FF0000"/>
                </a:solidFill>
              </a:rPr>
              <a:t>語法，需要std=c++11編譯</a:t>
            </a:r>
            <a:endParaRPr lang="zh-CN" altLang="en-US" dirty="0"/>
          </a:p>
          <a:p>
            <a:pPr>
              <a:lnSpc>
                <a:spcPct val="110000"/>
              </a:lnSpc>
            </a:pPr>
            <a:r>
              <a:rPr lang="zh-CN" altLang="en-US" dirty="0"/>
              <a:t>由編譯器根據上下文自動確定變數的類型，如</a:t>
            </a:r>
            <a:endParaRPr lang="en-US" altLang="zh-CN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C00000"/>
                </a:solidFill>
              </a:rPr>
              <a:t>auto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3; 	//</a:t>
            </a:r>
            <a:r>
              <a:rPr lang="en-US" altLang="zh-CN" dirty="0" err="1"/>
              <a:t>i</a:t>
            </a:r>
            <a:r>
              <a:rPr lang="zh-CN" altLang="en-US" dirty="0"/>
              <a:t>是</a:t>
            </a:r>
            <a:r>
              <a:rPr lang="en-US" altLang="zh-CN" dirty="0"/>
              <a:t>int</a:t>
            </a:r>
            <a:r>
              <a:rPr lang="zh-CN" altLang="en-US" dirty="0"/>
              <a:t>型變數</a:t>
            </a:r>
            <a:endParaRPr lang="en-US" altLang="zh-CN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C00000"/>
                </a:solidFill>
              </a:rPr>
              <a:t>auto</a:t>
            </a:r>
            <a:r>
              <a:rPr lang="en-US" altLang="zh-CN" dirty="0"/>
              <a:t> f = 4.0f; 	//f</a:t>
            </a:r>
            <a:r>
              <a:rPr lang="zh-CN" altLang="en-US" dirty="0"/>
              <a:t>是</a:t>
            </a:r>
            <a:r>
              <a:rPr lang="en-US" altLang="zh-CN" dirty="0"/>
              <a:t>float</a:t>
            </a:r>
            <a:r>
              <a:rPr lang="zh-CN" altLang="en-US" dirty="0"/>
              <a:t>型變數</a:t>
            </a:r>
            <a:endParaRPr lang="en-US" altLang="zh-CN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C00000"/>
                </a:solidFill>
              </a:rPr>
              <a:t>auto</a:t>
            </a:r>
            <a:r>
              <a:rPr lang="en-US" altLang="zh-CN" dirty="0"/>
              <a:t> a('c'); 	//a</a:t>
            </a:r>
            <a:r>
              <a:rPr lang="zh-CN" altLang="en-US" dirty="0"/>
              <a:t>是</a:t>
            </a:r>
            <a:r>
              <a:rPr lang="en-US" altLang="zh-CN" dirty="0"/>
              <a:t>char</a:t>
            </a:r>
            <a:r>
              <a:rPr lang="zh-CN" altLang="en-US" dirty="0"/>
              <a:t>型變數</a:t>
            </a:r>
            <a:endParaRPr lang="en-US" altLang="zh-CN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C00000"/>
                </a:solidFill>
              </a:rPr>
              <a:t>auto</a:t>
            </a:r>
            <a:r>
              <a:rPr lang="en-US" altLang="zh-CN" dirty="0"/>
              <a:t> b = a; 	//b</a:t>
            </a:r>
            <a:r>
              <a:rPr lang="zh-CN" altLang="en-US" dirty="0"/>
              <a:t>是</a:t>
            </a:r>
            <a:r>
              <a:rPr lang="en-US" altLang="zh-CN" dirty="0"/>
              <a:t>char</a:t>
            </a:r>
            <a:r>
              <a:rPr lang="zh-CN" altLang="en-US" dirty="0"/>
              <a:t>型變數</a:t>
            </a:r>
            <a:endParaRPr lang="en-US" altLang="zh-CN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C00000"/>
                </a:solidFill>
              </a:rPr>
              <a:t>auto</a:t>
            </a:r>
            <a:r>
              <a:rPr lang="en-US" altLang="zh-CN" dirty="0"/>
              <a:t> *x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new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auto</a:t>
            </a:r>
            <a:r>
              <a:rPr lang="en-US" altLang="zh-CN" dirty="0"/>
              <a:t>(3);	//x</a:t>
            </a:r>
            <a:r>
              <a:rPr lang="zh-CN" altLang="en-US" dirty="0"/>
              <a:t>是</a:t>
            </a:r>
            <a:r>
              <a:rPr lang="en-US" altLang="zh-CN" dirty="0" err="1"/>
              <a:t>int</a:t>
            </a:r>
            <a:r>
              <a:rPr lang="en-US" altLang="zh-CN" dirty="0"/>
              <a:t>*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19</a:t>
            </a:fld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FFD5FE-9141-4F29-997C-81640BC18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100659"/>
            <a:ext cx="7886700" cy="1325563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女生節快樂！ 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369D5034-79C2-4EAA-8ED4-992EBF2EA4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074" y="1306461"/>
            <a:ext cx="3072325" cy="3702864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1302E1-78F4-40E3-851B-301553539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2</a:t>
            </a:fld>
            <a:endParaRPr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06248E6-62DF-4D15-BEEF-47D995D2B17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27"/>
          <a:stretch/>
        </p:blipFill>
        <p:spPr>
          <a:xfrm>
            <a:off x="5206282" y="1306461"/>
            <a:ext cx="2606078" cy="370286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ABFC720-4BF3-4716-AD31-A2F0AACB0DAC}"/>
              </a:ext>
            </a:extLst>
          </p:cNvPr>
          <p:cNvSpPr txBox="1"/>
          <p:nvPr/>
        </p:nvSpPr>
        <p:spPr>
          <a:xfrm>
            <a:off x="1124413" y="5152750"/>
            <a:ext cx="289964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C00000"/>
                </a:solidFill>
              </a:rPr>
              <a:t>Ada Lovelace</a:t>
            </a:r>
          </a:p>
          <a:p>
            <a:pPr algn="ctr"/>
            <a:r>
              <a:rPr lang="en-US" altLang="zh-CN" sz="2000" b="1" dirty="0">
                <a:solidFill>
                  <a:srgbClr val="C00000"/>
                </a:solidFill>
              </a:rPr>
              <a:t>1815-1852</a:t>
            </a:r>
          </a:p>
          <a:p>
            <a:r>
              <a:rPr lang="zh-CN" altLang="en-US" b="1" dirty="0">
                <a:solidFill>
                  <a:srgbClr val="C00000"/>
                </a:solidFill>
              </a:rPr>
              <a:t>世界上第一位程式師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zh-CN" altLang="en-US" b="1" dirty="0">
                <a:solidFill>
                  <a:srgbClr val="C00000"/>
                </a:solidFill>
              </a:rPr>
              <a:t>發明了世界上第一套演算法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zh-CN" altLang="en-US" b="1" dirty="0">
                <a:solidFill>
                  <a:srgbClr val="C00000"/>
                </a:solidFill>
              </a:rPr>
              <a:t>詩人拜倫之女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0498895-AAF5-4AB7-8CA0-DB8B98ED5267}"/>
              </a:ext>
            </a:extLst>
          </p:cNvPr>
          <p:cNvSpPr txBox="1"/>
          <p:nvPr/>
        </p:nvSpPr>
        <p:spPr>
          <a:xfrm>
            <a:off x="5206282" y="5171708"/>
            <a:ext cx="295465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C00000"/>
                </a:solidFill>
              </a:rPr>
              <a:t>Grace Hooper</a:t>
            </a:r>
          </a:p>
          <a:p>
            <a:pPr algn="ctr"/>
            <a:r>
              <a:rPr lang="en-US" altLang="zh-CN" sz="2000" b="1" dirty="0">
                <a:solidFill>
                  <a:srgbClr val="C00000"/>
                </a:solidFill>
              </a:rPr>
              <a:t>1906-1992</a:t>
            </a:r>
          </a:p>
          <a:p>
            <a:r>
              <a:rPr lang="zh-CN" altLang="en-US" b="1" dirty="0">
                <a:solidFill>
                  <a:srgbClr val="C00000"/>
                </a:solidFill>
              </a:rPr>
              <a:t>設計了世界上第一個編譯器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zh-CN" altLang="en-US" b="1" dirty="0">
                <a:solidFill>
                  <a:srgbClr val="C00000"/>
                </a:solidFill>
              </a:rPr>
              <a:t>發明了</a:t>
            </a:r>
            <a:r>
              <a:rPr lang="en-US" altLang="zh-CN" b="1" dirty="0">
                <a:solidFill>
                  <a:srgbClr val="C00000"/>
                </a:solidFill>
              </a:rPr>
              <a:t>Cobol</a:t>
            </a:r>
            <a:r>
              <a:rPr lang="zh-CN" altLang="en-US" b="1" dirty="0">
                <a:solidFill>
                  <a:srgbClr val="C00000"/>
                </a:solidFill>
              </a:rPr>
              <a:t>語言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zh-CN" altLang="en-US" b="1" dirty="0">
                <a:solidFill>
                  <a:srgbClr val="C00000"/>
                </a:solidFill>
              </a:rPr>
              <a:t>創造了“</a:t>
            </a:r>
            <a:r>
              <a:rPr lang="en-US" altLang="zh-CN" b="1" dirty="0">
                <a:solidFill>
                  <a:srgbClr val="C00000"/>
                </a:solidFill>
              </a:rPr>
              <a:t>BUG</a:t>
            </a:r>
            <a:r>
              <a:rPr lang="zh-CN" altLang="en-US" b="1" dirty="0">
                <a:solidFill>
                  <a:srgbClr val="C00000"/>
                </a:solidFill>
              </a:rPr>
              <a:t>”這個術語</a:t>
            </a:r>
            <a:endParaRPr lang="en-US" altLang="zh-C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745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auto</a:t>
            </a:r>
            <a:r>
              <a:rPr kumimoji="1" lang="zh-CN" altLang="en-US" dirty="0"/>
              <a:t>關鍵字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196752"/>
            <a:ext cx="7704856" cy="475252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追蹤返回類型的函數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可以將函數返回類型的聲明資訊放到函數參數清單的後面進行聲明，如：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zh-CN" altLang="en-US" sz="2400" dirty="0">
                <a:solidFill>
                  <a:srgbClr val="003366"/>
                </a:solidFill>
              </a:rPr>
              <a:t>普通函式宣告形式</a:t>
            </a:r>
            <a:endParaRPr lang="en-US" altLang="zh-CN" sz="2400" dirty="0">
              <a:solidFill>
                <a:srgbClr val="003366"/>
              </a:solidFill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2800" dirty="0">
                <a:solidFill>
                  <a:srgbClr val="003366"/>
                </a:solidFill>
              </a:rPr>
              <a:t>	</a:t>
            </a:r>
            <a:r>
              <a:rPr lang="en-US" altLang="zh-CN" dirty="0">
                <a:solidFill>
                  <a:srgbClr val="003366"/>
                </a:solidFill>
              </a:rPr>
              <a:t>int </a:t>
            </a:r>
            <a:r>
              <a:rPr lang="en-US" altLang="zh-CN" dirty="0" err="1">
                <a:solidFill>
                  <a:srgbClr val="003366"/>
                </a:solidFill>
              </a:rPr>
              <a:t>func</a:t>
            </a:r>
            <a:r>
              <a:rPr lang="en-US" altLang="zh-CN" dirty="0">
                <a:solidFill>
                  <a:srgbClr val="003366"/>
                </a:solidFill>
              </a:rPr>
              <a:t>(char* </a:t>
            </a:r>
            <a:r>
              <a:rPr lang="en-US" altLang="zh-CN" dirty="0" err="1">
                <a:solidFill>
                  <a:srgbClr val="003366"/>
                </a:solidFill>
              </a:rPr>
              <a:t>ptr</a:t>
            </a:r>
            <a:r>
              <a:rPr lang="en-US" altLang="zh-CN" dirty="0">
                <a:solidFill>
                  <a:srgbClr val="003366"/>
                </a:solidFill>
              </a:rPr>
              <a:t>, int </a:t>
            </a:r>
            <a:r>
              <a:rPr lang="en-US" altLang="zh-CN" dirty="0" err="1">
                <a:solidFill>
                  <a:srgbClr val="003366"/>
                </a:solidFill>
              </a:rPr>
              <a:t>val</a:t>
            </a:r>
            <a:r>
              <a:rPr lang="en-US" altLang="zh-CN" dirty="0">
                <a:solidFill>
                  <a:srgbClr val="003366"/>
                </a:solidFill>
              </a:rPr>
              <a:t>);</a:t>
            </a:r>
            <a:endParaRPr lang="en-US" altLang="zh-CN" sz="2800" dirty="0">
              <a:solidFill>
                <a:srgbClr val="003366"/>
              </a:solidFill>
            </a:endParaRPr>
          </a:p>
          <a:p>
            <a:pPr lvl="2">
              <a:lnSpc>
                <a:spcPct val="12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追蹤返回類型的函式宣告形式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	</a:t>
            </a:r>
            <a:r>
              <a:rPr lang="en-US" altLang="zh-CN" dirty="0">
                <a:solidFill>
                  <a:srgbClr val="FF0000"/>
                </a:solidFill>
              </a:rPr>
              <a:t>auto </a:t>
            </a:r>
            <a:r>
              <a:rPr lang="en-US" altLang="zh-CN" dirty="0" err="1">
                <a:solidFill>
                  <a:srgbClr val="FF0000"/>
                </a:solidFill>
              </a:rPr>
              <a:t>func</a:t>
            </a:r>
            <a:r>
              <a:rPr lang="en-US" altLang="zh-CN" dirty="0">
                <a:solidFill>
                  <a:srgbClr val="FF0000"/>
                </a:solidFill>
              </a:rPr>
              <a:t>(char* </a:t>
            </a:r>
            <a:r>
              <a:rPr lang="en-US" altLang="zh-CN" dirty="0" err="1">
                <a:solidFill>
                  <a:srgbClr val="FF0000"/>
                </a:solidFill>
              </a:rPr>
              <a:t>ptr</a:t>
            </a:r>
            <a:r>
              <a:rPr lang="en-US" altLang="zh-CN" dirty="0">
                <a:solidFill>
                  <a:srgbClr val="FF0000"/>
                </a:solidFill>
              </a:rPr>
              <a:t>, 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val</a:t>
            </a:r>
            <a:r>
              <a:rPr lang="en-US" altLang="zh-CN" dirty="0">
                <a:solidFill>
                  <a:srgbClr val="FF0000"/>
                </a:solidFill>
              </a:rPr>
              <a:t>) -&gt; 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;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追蹤返回類型在原本函數返回值的位置使用</a:t>
            </a:r>
            <a:r>
              <a:rPr lang="en-US" altLang="zh-CN" dirty="0"/>
              <a:t>auto</a:t>
            </a:r>
            <a:r>
              <a:rPr lang="zh-CN" altLang="en-US" dirty="0"/>
              <a:t>關鍵字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20</a:t>
            </a:fld>
            <a:endParaRPr lang="en-US" altLang="zh-C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auto</a:t>
            </a:r>
            <a:r>
              <a:rPr kumimoji="1" lang="zh-CN" altLang="en-US" dirty="0"/>
              <a:t>關鍵字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8097" y="1340768"/>
            <a:ext cx="8047806" cy="4749029"/>
          </a:xfrm>
        </p:spPr>
        <p:txBody>
          <a:bodyPr/>
          <a:lstStyle/>
          <a:p>
            <a:r>
              <a:rPr kumimoji="1" lang="en-US" altLang="zh-CN" dirty="0"/>
              <a:t>auto</a:t>
            </a:r>
            <a:r>
              <a:rPr lang="en-US" altLang="zh-CN" b="0" dirty="0"/>
              <a:t> </a:t>
            </a:r>
            <a:r>
              <a:rPr lang="zh-CN" altLang="en-US" b="0" dirty="0"/>
              <a:t>變數必須在編譯期確定其類型</a:t>
            </a:r>
            <a:endParaRPr kumimoji="1" lang="en-US" altLang="zh-CN" dirty="0"/>
          </a:p>
          <a:p>
            <a:r>
              <a:rPr kumimoji="1" lang="en-US" altLang="zh-CN" dirty="0"/>
              <a:t>auto</a:t>
            </a:r>
            <a:r>
              <a:rPr lang="en-US" altLang="zh-CN" b="0" dirty="0"/>
              <a:t> </a:t>
            </a:r>
            <a:r>
              <a:rPr lang="zh-CN" altLang="en-US" b="0" dirty="0"/>
              <a:t>變數必須在定義時初始化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auto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a;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//</a:t>
            </a:r>
            <a:r>
              <a:rPr kumimoji="1" lang="zh-CN" altLang="en-US" dirty="0">
                <a:solidFill>
                  <a:srgbClr val="FF0000"/>
                </a:solidFill>
              </a:rPr>
              <a:t>錯誤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b="0" dirty="0"/>
              <a:t>auto b4 = 10, b5 = 20.0, b6 = 'a’;</a:t>
            </a:r>
            <a:br>
              <a:rPr lang="en-US" altLang="zh-CN" b="0" dirty="0"/>
            </a:br>
            <a:r>
              <a:rPr lang="en-US" altLang="zh-CN" b="0" dirty="0">
                <a:solidFill>
                  <a:srgbClr val="FF0000"/>
                </a:solidFill>
              </a:rPr>
              <a:t>//</a:t>
            </a:r>
            <a:r>
              <a:rPr lang="zh-CN" altLang="en-US" b="0" dirty="0">
                <a:solidFill>
                  <a:srgbClr val="FF0000"/>
                </a:solidFill>
              </a:rPr>
              <a:t>錯誤</a:t>
            </a:r>
            <a:r>
              <a:rPr lang="en-US" altLang="zh-CN" b="0" dirty="0">
                <a:solidFill>
                  <a:srgbClr val="FF0000"/>
                </a:solidFill>
              </a:rPr>
              <a:t>,</a:t>
            </a:r>
            <a:r>
              <a:rPr lang="zh-CN" altLang="en-US" b="0" dirty="0">
                <a:solidFill>
                  <a:srgbClr val="FF0000"/>
                </a:solidFill>
              </a:rPr>
              <a:t>沒有推導為同一類型</a:t>
            </a:r>
            <a:endParaRPr lang="en-US" altLang="zh-CN" b="0" dirty="0">
              <a:solidFill>
                <a:srgbClr val="FF0000"/>
              </a:solidFill>
            </a:endParaRPr>
          </a:p>
          <a:p>
            <a:r>
              <a:rPr lang="zh-CN" altLang="en-US" b="0" dirty="0"/>
              <a:t>參數不能被聲明為</a:t>
            </a:r>
            <a:r>
              <a:rPr lang="en-US" altLang="zh-CN" b="0" dirty="0"/>
              <a:t>auto</a:t>
            </a:r>
          </a:p>
          <a:p>
            <a:pPr lvl="1"/>
            <a:r>
              <a:rPr lang="en-US" altLang="zh-CN" dirty="0"/>
              <a:t>void </a:t>
            </a:r>
            <a:r>
              <a:rPr lang="en-US" altLang="zh-CN" dirty="0" err="1"/>
              <a:t>func</a:t>
            </a:r>
            <a:r>
              <a:rPr lang="en-US" altLang="zh-CN" dirty="0"/>
              <a:t>(auto a) {…}</a:t>
            </a:r>
            <a:r>
              <a:rPr kumimoji="1" lang="en-US" altLang="zh-CN" dirty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//</a:t>
            </a:r>
            <a:r>
              <a:rPr kumimoji="1" lang="zh-CN" altLang="en-US" dirty="0">
                <a:solidFill>
                  <a:srgbClr val="FF0000"/>
                </a:solidFill>
              </a:rPr>
              <a:t>錯誤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lang="en-US" altLang="zh-CN" dirty="0"/>
              <a:t>auto</a:t>
            </a:r>
            <a:r>
              <a:rPr lang="zh-CN" altLang="en-US" dirty="0"/>
              <a:t>並不是一個真正的類型。</a:t>
            </a:r>
            <a:r>
              <a:rPr lang="zh-CN" altLang="en-US" b="0" dirty="0"/>
              <a:t>不能使用一些以類型為運算元的操作符，如</a:t>
            </a:r>
            <a:r>
              <a:rPr lang="en-US" altLang="zh-CN" b="0" dirty="0" err="1">
                <a:solidFill>
                  <a:srgbClr val="00CC00"/>
                </a:solidFill>
              </a:rPr>
              <a:t>sizeof</a:t>
            </a:r>
            <a:r>
              <a:rPr lang="zh-CN" altLang="en-US" b="0" dirty="0"/>
              <a:t>或者</a:t>
            </a:r>
            <a:r>
              <a:rPr lang="en-US" altLang="zh-CN" b="0" dirty="0" err="1">
                <a:solidFill>
                  <a:srgbClr val="00CC00"/>
                </a:solidFill>
              </a:rPr>
              <a:t>typeid</a:t>
            </a:r>
            <a:r>
              <a:rPr lang="zh-CN" altLang="en-US" b="0" dirty="0"/>
              <a:t>。</a:t>
            </a:r>
            <a:endParaRPr lang="en-US" altLang="zh-CN" b="0" dirty="0"/>
          </a:p>
          <a:p>
            <a:pPr lvl="1"/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sizeof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0066CC"/>
                </a:solidFill>
              </a:rPr>
              <a:t>auto</a:t>
            </a:r>
            <a:r>
              <a:rPr lang="en-US" altLang="zh-CN" dirty="0"/>
              <a:t>)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r>
              <a:rPr lang="en-US" altLang="zh-CN" dirty="0">
                <a:solidFill>
                  <a:srgbClr val="FF0000"/>
                </a:solidFill>
              </a:rPr>
              <a:t>//</a:t>
            </a:r>
            <a:r>
              <a:rPr lang="zh-CN" altLang="en-US" dirty="0">
                <a:solidFill>
                  <a:srgbClr val="FF0000"/>
                </a:solidFill>
              </a:rPr>
              <a:t>錯誤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21</a:t>
            </a:fld>
            <a:endParaRPr lang="en-US" altLang="zh-CN" dirty="0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6709D77B-8C03-0A45-8763-0EAEE6C58862}"/>
              </a:ext>
            </a:extLst>
          </p:cNvPr>
          <p:cNvSpPr/>
          <p:nvPr/>
        </p:nvSpPr>
        <p:spPr>
          <a:xfrm>
            <a:off x="1403648" y="6274110"/>
            <a:ext cx="6624736" cy="5135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進一步閱讀：https://www.cnblogs.com/QG-whz/p/4951177.htm</a:t>
            </a:r>
            <a:r>
              <a:rPr lang="en-US" altLang="zh-CN" dirty="0"/>
              <a:t>l</a:t>
            </a:r>
            <a:r>
              <a:rPr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94050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decltype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268760"/>
            <a:ext cx="8047806" cy="4749029"/>
          </a:xfrm>
        </p:spPr>
        <p:txBody>
          <a:bodyPr/>
          <a:lstStyle/>
          <a:p>
            <a:r>
              <a:rPr kumimoji="1" lang="en-US" altLang="zh-CN" dirty="0"/>
              <a:t>decltype</a:t>
            </a:r>
          </a:p>
          <a:p>
            <a:pPr lvl="1"/>
            <a:r>
              <a:rPr lang="en-US" altLang="zh-CN" dirty="0" err="1"/>
              <a:t>decltype</a:t>
            </a:r>
            <a:r>
              <a:rPr lang="zh-CN" altLang="en-US" dirty="0"/>
              <a:t>可以對變數或運算式結果的類型進行推導</a:t>
            </a:r>
            <a:endParaRPr lang="en-US" altLang="zh-CN" dirty="0"/>
          </a:p>
          <a:p>
            <a:pPr lvl="1"/>
            <a:r>
              <a:rPr lang="zh-CN" altLang="en-US" dirty="0"/>
              <a:t>重用匿名類型</a:t>
            </a:r>
            <a:endParaRPr lang="en-US" altLang="zh-CN" dirty="0"/>
          </a:p>
          <a:p>
            <a:pPr marL="914400" lvl="2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914400" lvl="2" indent="0">
              <a:buNone/>
            </a:pPr>
            <a:r>
              <a:rPr lang="en-US" altLang="zh-CN" sz="2400" b="1" dirty="0" err="1">
                <a:solidFill>
                  <a:srgbClr val="FF0000"/>
                </a:solidFill>
              </a:rPr>
              <a:t>struct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/>
              <a:t>{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d ; </a:t>
            </a:r>
          </a:p>
          <a:p>
            <a:pPr marL="914400" lvl="2" indent="0">
              <a:buNone/>
            </a:pPr>
            <a:r>
              <a:rPr lang="en-US" altLang="zh-CN" sz="2400" dirty="0"/>
              <a:t>	double b; </a:t>
            </a:r>
          </a:p>
          <a:p>
            <a:pPr marL="914400" lvl="2" indent="0">
              <a:buNone/>
            </a:pPr>
            <a:r>
              <a:rPr lang="en-US" altLang="zh-CN" sz="2400" dirty="0"/>
              <a:t>}</a:t>
            </a:r>
            <a:r>
              <a:rPr lang="zh-CN" altLang="en-US" sz="2400" dirty="0"/>
              <a:t> </a:t>
            </a:r>
            <a:r>
              <a:rPr lang="en-US" altLang="zh-CN" sz="2400" dirty="0" err="1"/>
              <a:t>anon_s</a:t>
            </a:r>
            <a:r>
              <a:rPr lang="en-US" altLang="zh-CN" sz="2400" dirty="0"/>
              <a:t>;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008000"/>
                </a:solidFill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</a:rPr>
              <a:t>沒有名字的結構體，定義了一個變數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marL="914400" lvl="2" indent="0">
              <a:spcBef>
                <a:spcPts val="1200"/>
              </a:spcBef>
              <a:buNone/>
            </a:pPr>
            <a:r>
              <a:rPr lang="en-US" altLang="zh-CN" sz="2400" b="1" dirty="0" err="1">
                <a:solidFill>
                  <a:srgbClr val="FF0000"/>
                </a:solidFill>
              </a:rPr>
              <a:t>int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/>
              <a:t>main() {</a:t>
            </a:r>
          </a:p>
          <a:p>
            <a:pPr marL="914400" lvl="2" indent="0">
              <a:buNone/>
            </a:pPr>
            <a:r>
              <a:rPr lang="en-US" altLang="zh-CN" sz="2400" dirty="0"/>
              <a:t>	</a:t>
            </a:r>
            <a:r>
              <a:rPr lang="en-US" altLang="zh-CN" sz="2400" b="1" dirty="0" err="1">
                <a:solidFill>
                  <a:srgbClr val="FF0000"/>
                </a:solidFill>
              </a:rPr>
              <a:t>decltype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anon_s</a:t>
            </a:r>
            <a:r>
              <a:rPr lang="en-US" altLang="zh-CN" sz="2400" dirty="0"/>
              <a:t>) as ;</a:t>
            </a:r>
          </a:p>
          <a:p>
            <a:pPr marL="914400" lvl="2" indent="0">
              <a:buNone/>
            </a:pPr>
            <a:r>
              <a:rPr lang="zh-CN" altLang="en-US" sz="2400" dirty="0">
                <a:solidFill>
                  <a:srgbClr val="008000"/>
                </a:solidFill>
              </a:rPr>
              <a:t>       </a:t>
            </a:r>
            <a:r>
              <a:rPr lang="en-US" altLang="zh-CN" sz="2400" dirty="0">
                <a:solidFill>
                  <a:srgbClr val="008000"/>
                </a:solidFill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</a:rPr>
              <a:t>定義了一個上面匿名的結構體</a:t>
            </a:r>
            <a:r>
              <a:rPr lang="en-US" altLang="zh-CN" sz="2400" dirty="0">
                <a:solidFill>
                  <a:srgbClr val="008000"/>
                </a:solidFill>
              </a:rPr>
              <a:t>...</a:t>
            </a:r>
          </a:p>
          <a:p>
            <a:pPr marL="914400" lvl="2" indent="0">
              <a:buNone/>
            </a:pPr>
            <a:r>
              <a:rPr lang="en-US" altLang="zh-CN" sz="2400" dirty="0"/>
              <a:t>}</a:t>
            </a:r>
            <a:endParaRPr lang="zh-CN" altLang="en-US" sz="2400" dirty="0"/>
          </a:p>
          <a:p>
            <a:pPr marL="0" indent="0">
              <a:buNone/>
            </a:pP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22</a:t>
            </a:fld>
            <a:endParaRPr lang="en-US" altLang="zh-C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decltype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2048" y="1268760"/>
            <a:ext cx="8532440" cy="5472608"/>
          </a:xfrm>
        </p:spPr>
        <p:txBody>
          <a:bodyPr/>
          <a:lstStyle/>
          <a:p>
            <a:r>
              <a:rPr kumimoji="1" lang="en-US" altLang="zh-CN" dirty="0"/>
              <a:t>decltype</a:t>
            </a:r>
          </a:p>
          <a:p>
            <a:pPr lvl="1"/>
            <a:r>
              <a:rPr lang="en-US" altLang="zh-CN" dirty="0" err="1"/>
              <a:t>decltype</a:t>
            </a:r>
            <a:r>
              <a:rPr lang="zh-CN" altLang="en-US" dirty="0"/>
              <a:t>可以對變數或運算式結果的類型進行推導。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>
                <a:solidFill>
                  <a:srgbClr val="0066CC"/>
                </a:solidFill>
              </a:rPr>
              <a:t>struct</a:t>
            </a:r>
            <a:r>
              <a:rPr lang="en-US" altLang="zh-CN" dirty="0"/>
              <a:t> { char name[17]; } </a:t>
            </a:r>
            <a:r>
              <a:rPr lang="en-US" altLang="zh-CN" dirty="0" err="1"/>
              <a:t>anon_u</a:t>
            </a:r>
            <a:r>
              <a:rPr lang="en-US" altLang="zh-CN" dirty="0"/>
              <a:t>;</a:t>
            </a:r>
          </a:p>
          <a:p>
            <a:pPr marL="457200" lvl="1" indent="0">
              <a:buNone/>
            </a:pPr>
            <a:r>
              <a:rPr lang="en-US" altLang="zh-CN" dirty="0" err="1">
                <a:solidFill>
                  <a:srgbClr val="0066CC"/>
                </a:solidFill>
              </a:rPr>
              <a:t>struct</a:t>
            </a:r>
            <a:r>
              <a:rPr lang="en-US" altLang="zh-CN" dirty="0"/>
              <a:t> {</a:t>
            </a:r>
          </a:p>
          <a:p>
            <a:pPr marL="457200" lvl="1" indent="0">
              <a:buNone/>
            </a:pPr>
            <a:r>
              <a:rPr lang="en-US" altLang="zh-CN" dirty="0"/>
              <a:t>	int d;</a:t>
            </a:r>
          </a:p>
          <a:p>
            <a:pPr marL="457200" lvl="1" indent="0">
              <a:buNone/>
            </a:pPr>
            <a:r>
              <a:rPr lang="en-US" altLang="zh-CN" dirty="0"/>
              <a:t>   </a:t>
            </a:r>
            <a:r>
              <a:rPr lang="en-US" altLang="zh-CN" dirty="0">
                <a:solidFill>
                  <a:srgbClr val="FF0000"/>
                </a:solidFill>
              </a:rPr>
              <a:t>decltype</a:t>
            </a:r>
            <a:r>
              <a:rPr lang="en-US" altLang="zh-CN" dirty="0"/>
              <a:t>(</a:t>
            </a:r>
            <a:r>
              <a:rPr lang="en-US" altLang="zh-CN" dirty="0" err="1"/>
              <a:t>anon_u</a:t>
            </a:r>
            <a:r>
              <a:rPr lang="en-US" altLang="zh-CN" dirty="0"/>
              <a:t>) id;</a:t>
            </a:r>
          </a:p>
          <a:p>
            <a:pPr marL="457200" lvl="1" indent="0">
              <a:buNone/>
            </a:pPr>
            <a:r>
              <a:rPr lang="en-US" altLang="zh-CN" dirty="0"/>
              <a:t>} </a:t>
            </a:r>
            <a:r>
              <a:rPr lang="en-US" altLang="zh-CN" dirty="0" err="1"/>
              <a:t>anon_s</a:t>
            </a:r>
            <a:r>
              <a:rPr lang="en-US" altLang="zh-CN" dirty="0"/>
              <a:t>[100]; </a:t>
            </a:r>
            <a:r>
              <a:rPr lang="en-US" altLang="zh-CN" b="1" dirty="0">
                <a:solidFill>
                  <a:srgbClr val="008000"/>
                </a:solidFill>
              </a:rPr>
              <a:t>// </a:t>
            </a:r>
            <a:r>
              <a:rPr lang="zh-CN" altLang="en-US" b="1" dirty="0">
                <a:solidFill>
                  <a:srgbClr val="008000"/>
                </a:solidFill>
              </a:rPr>
              <a:t>匿名的</a:t>
            </a:r>
            <a:r>
              <a:rPr lang="en-US" altLang="zh-CN" b="1" dirty="0">
                <a:solidFill>
                  <a:srgbClr val="008000"/>
                </a:solidFill>
              </a:rPr>
              <a:t>struct</a:t>
            </a:r>
            <a:r>
              <a:rPr lang="zh-CN" altLang="en-US" b="1" dirty="0">
                <a:solidFill>
                  <a:srgbClr val="008000"/>
                </a:solidFill>
              </a:rPr>
              <a:t>陣列</a:t>
            </a:r>
            <a:endParaRPr lang="en-US" altLang="zh-CN" b="1" dirty="0">
              <a:solidFill>
                <a:srgbClr val="008000"/>
              </a:solidFill>
            </a:endParaRPr>
          </a:p>
          <a:p>
            <a:pPr marL="457200" lvl="1" indent="0">
              <a:spcBef>
                <a:spcPts val="1200"/>
              </a:spcBef>
              <a:buNone/>
            </a:pPr>
            <a:r>
              <a:rPr lang="en-US" altLang="zh-CN" dirty="0"/>
              <a:t>int main() {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FF0000"/>
                </a:solidFill>
              </a:rPr>
              <a:t>decltype</a:t>
            </a:r>
            <a:r>
              <a:rPr lang="en-US" altLang="zh-CN" dirty="0"/>
              <a:t>(</a:t>
            </a:r>
            <a:r>
              <a:rPr lang="en-US" altLang="zh-CN" dirty="0" err="1"/>
              <a:t>anon_s</a:t>
            </a:r>
            <a:r>
              <a:rPr lang="en-US" altLang="zh-CN" dirty="0"/>
              <a:t>) as; </a:t>
            </a:r>
            <a:r>
              <a:rPr lang="en-US" altLang="zh-CN" b="1" dirty="0">
                <a:solidFill>
                  <a:srgbClr val="008000"/>
                </a:solidFill>
              </a:rPr>
              <a:t>// </a:t>
            </a:r>
            <a:r>
              <a:rPr lang="zh-CN" altLang="en-US" b="1" dirty="0">
                <a:solidFill>
                  <a:srgbClr val="008000"/>
                </a:solidFill>
              </a:rPr>
              <a:t>注意變數</a:t>
            </a:r>
            <a:r>
              <a:rPr lang="en-US" altLang="zh-CN" b="1" dirty="0">
                <a:solidFill>
                  <a:srgbClr val="008000"/>
                </a:solidFill>
              </a:rPr>
              <a:t>as</a:t>
            </a:r>
            <a:r>
              <a:rPr lang="zh-CN" altLang="en-US" b="1" dirty="0">
                <a:solidFill>
                  <a:srgbClr val="008000"/>
                </a:solidFill>
              </a:rPr>
              <a:t>的類型</a:t>
            </a:r>
            <a:r>
              <a:rPr lang="en-US" altLang="zh-CN" b="1" dirty="0">
                <a:solidFill>
                  <a:srgbClr val="008000"/>
                </a:solidFill>
              </a:rPr>
              <a:t>:</a:t>
            </a:r>
            <a:r>
              <a:rPr lang="zh-CN" altLang="en-US" b="1" dirty="0">
                <a:solidFill>
                  <a:srgbClr val="008000"/>
                </a:solidFill>
              </a:rPr>
              <a:t>陣列</a:t>
            </a:r>
            <a:endParaRPr lang="en-US" altLang="zh-CN" b="1" dirty="0">
              <a:solidFill>
                <a:srgbClr val="008000"/>
              </a:solidFill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 err="1"/>
              <a:t>cin</a:t>
            </a:r>
            <a:r>
              <a:rPr lang="en-US" altLang="zh-CN" dirty="0"/>
              <a:t> &gt;&gt; as[0].id.name;</a:t>
            </a:r>
          </a:p>
          <a:p>
            <a:pPr marL="457200" lvl="1" indent="0">
              <a:buNone/>
            </a:pPr>
            <a:r>
              <a:rPr lang="en-US" altLang="zh-CN" dirty="0"/>
              <a:t>   ...</a:t>
            </a:r>
          </a:p>
          <a:p>
            <a:pPr marL="457200" lvl="1" indent="0">
              <a:buNone/>
            </a:pPr>
            <a:r>
              <a:rPr lang="en-US" altLang="zh-CN" dirty="0"/>
              <a:t>}</a:t>
            </a:r>
            <a:endParaRPr lang="zh-CN" altLang="en-US" dirty="0"/>
          </a:p>
          <a:p>
            <a:pPr marL="0" indent="0">
              <a:buNone/>
            </a:pP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23</a:t>
            </a:fld>
            <a:endParaRPr lang="en-US" altLang="zh-C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auto+decltype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28800"/>
            <a:ext cx="8047806" cy="4749029"/>
          </a:xfrm>
        </p:spPr>
        <p:txBody>
          <a:bodyPr/>
          <a:lstStyle/>
          <a:p>
            <a:r>
              <a:rPr lang="zh-CN" altLang="en-US" dirty="0"/>
              <a:t>結合</a:t>
            </a:r>
            <a:r>
              <a:rPr lang="en-US" altLang="zh-CN" dirty="0"/>
              <a:t>auto</a:t>
            </a:r>
            <a:r>
              <a:rPr lang="zh-CN" altLang="en-US" dirty="0"/>
              <a:t>和</a:t>
            </a:r>
            <a:r>
              <a:rPr kumimoji="1" lang="en-US" altLang="zh-CN" dirty="0" err="1"/>
              <a:t>decltype</a:t>
            </a:r>
            <a:r>
              <a:rPr kumimoji="1" lang="zh-CN" altLang="en-US" dirty="0"/>
              <a:t>，自動追蹤返回類型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可以推導返回類型（</a:t>
            </a:r>
            <a:r>
              <a:rPr kumimoji="1" lang="en-US" altLang="zh-CN" dirty="0"/>
              <a:t>C++11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r>
              <a:rPr kumimoji="1" lang="en-US" altLang="zh-CN" dirty="0"/>
              <a:t>C++14</a:t>
            </a:r>
            <a:r>
              <a:rPr kumimoji="1" lang="zh-CN" altLang="en-US" dirty="0"/>
              <a:t>中不再需要顯式指定返回類型</a:t>
            </a:r>
            <a:endParaRPr kumimoji="1" lang="en-US" altLang="zh-CN" dirty="0"/>
          </a:p>
          <a:p>
            <a:pPr marL="914400" lvl="2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24</a:t>
            </a:fld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1738935" y="2492896"/>
            <a:ext cx="58272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latin typeface="Consolas" panose="020B0609020204030204" pitchFamily="49" charset="0"/>
              </a:rPr>
              <a:t>func</a:t>
            </a:r>
            <a:r>
              <a:rPr lang="en-US" altLang="zh-CN" sz="2000" b="1" dirty="0">
                <a:latin typeface="Consolas" panose="020B0609020204030204" pitchFamily="49" charset="0"/>
              </a:rPr>
              <a:t>(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 x, 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 y)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</a:rPr>
              <a:t>-&gt; </a:t>
            </a: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decltype</a:t>
            </a:r>
            <a:r>
              <a:rPr lang="en-US" altLang="zh-CN" sz="2000" b="1" dirty="0">
                <a:latin typeface="Consolas" panose="020B0609020204030204" pitchFamily="49" charset="0"/>
              </a:rPr>
              <a:t>(</a:t>
            </a:r>
            <a:r>
              <a:rPr lang="en-US" altLang="zh-CN" sz="2000" b="1" dirty="0" err="1">
                <a:latin typeface="Consolas" panose="020B0609020204030204" pitchFamily="49" charset="0"/>
              </a:rPr>
              <a:t>x+y</a:t>
            </a:r>
            <a:r>
              <a:rPr lang="en-US" altLang="zh-CN" sz="20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latin typeface="Consolas" panose="020B0609020204030204" pitchFamily="49" charset="0"/>
              </a:rPr>
              <a:t>x+y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</a:t>
            </a:r>
            <a:endParaRPr lang="zh-CN" altLang="en-US" sz="2000" b="1" dirty="0">
              <a:latin typeface="Consolas" panose="020B06090202040302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38935" y="4567480"/>
            <a:ext cx="342914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latin typeface="Consolas" panose="020B0609020204030204" pitchFamily="49" charset="0"/>
              </a:rPr>
              <a:t>func</a:t>
            </a:r>
            <a:r>
              <a:rPr lang="en-US" altLang="zh-CN" sz="2000" b="1" dirty="0">
                <a:latin typeface="Consolas" panose="020B0609020204030204" pitchFamily="49" charset="0"/>
              </a:rPr>
              <a:t>(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 x, 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 y)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latin typeface="Consolas" panose="020B0609020204030204" pitchFamily="49" charset="0"/>
              </a:rPr>
              <a:t>x+y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</a:t>
            </a:r>
            <a:endParaRPr lang="zh-CN" altLang="en-US" sz="2000" b="1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auto?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28800"/>
            <a:ext cx="8047806" cy="4749029"/>
          </a:xfrm>
        </p:spPr>
        <p:txBody>
          <a:bodyPr/>
          <a:lstStyle/>
          <a:p>
            <a:r>
              <a:rPr lang="zh-CN" altLang="en-US" dirty="0"/>
              <a:t>用於代替冗長複雜、變數使用範圍專一的變數聲明。</a:t>
            </a:r>
            <a:endParaRPr kumimoji="1" lang="en-US" altLang="zh-CN" dirty="0"/>
          </a:p>
          <a:p>
            <a:pPr marL="0" indent="0">
              <a:buNone/>
            </a:pPr>
            <a:endParaRPr lang="en-US" altLang="zh-CN" sz="2400" dirty="0">
              <a:solidFill>
                <a:srgbClr val="0066CC"/>
              </a:solidFill>
            </a:endParaRPr>
          </a:p>
          <a:p>
            <a:pPr marL="0" indent="0">
              <a:buNone/>
            </a:pPr>
            <a:r>
              <a:rPr lang="en-US" altLang="zh-CN" sz="2400" dirty="0" err="1">
                <a:solidFill>
                  <a:srgbClr val="0066CC"/>
                </a:solidFill>
              </a:rPr>
              <a:t>std</a:t>
            </a:r>
            <a:r>
              <a:rPr lang="en-US" altLang="zh-CN" sz="2400" dirty="0">
                <a:solidFill>
                  <a:srgbClr val="0066CC"/>
                </a:solidFill>
              </a:rPr>
              <a:t>::vector&lt;</a:t>
            </a:r>
            <a:r>
              <a:rPr lang="en-US" altLang="zh-CN" sz="2400" dirty="0" err="1">
                <a:solidFill>
                  <a:srgbClr val="0066CC"/>
                </a:solidFill>
              </a:rPr>
              <a:t>std</a:t>
            </a:r>
            <a:r>
              <a:rPr lang="en-US" altLang="zh-CN" sz="2400" dirty="0">
                <a:solidFill>
                  <a:srgbClr val="0066CC"/>
                </a:solidFill>
              </a:rPr>
              <a:t>::string&gt;</a:t>
            </a:r>
            <a:r>
              <a:rPr lang="en-US" altLang="zh-CN" sz="2400" dirty="0"/>
              <a:t> vs; </a:t>
            </a:r>
          </a:p>
          <a:p>
            <a:pPr marL="0" indent="0">
              <a:buNone/>
            </a:pPr>
            <a:r>
              <a:rPr lang="en-US" altLang="zh-CN" sz="2400" dirty="0"/>
              <a:t>for (</a:t>
            </a:r>
            <a:r>
              <a:rPr lang="en-US" altLang="zh-CN" sz="2400" dirty="0" err="1">
                <a:solidFill>
                  <a:srgbClr val="0066CC"/>
                </a:solidFill>
              </a:rPr>
              <a:t>std</a:t>
            </a:r>
            <a:r>
              <a:rPr lang="en-US" altLang="zh-CN" sz="2400" dirty="0">
                <a:solidFill>
                  <a:srgbClr val="0066CC"/>
                </a:solidFill>
              </a:rPr>
              <a:t>::vector&lt;</a:t>
            </a:r>
            <a:r>
              <a:rPr lang="en-US" altLang="zh-CN" sz="2400" dirty="0" err="1">
                <a:solidFill>
                  <a:srgbClr val="0066CC"/>
                </a:solidFill>
              </a:rPr>
              <a:t>std</a:t>
            </a:r>
            <a:r>
              <a:rPr lang="en-US" altLang="zh-CN" sz="2400" dirty="0">
                <a:solidFill>
                  <a:srgbClr val="0066CC"/>
                </a:solidFill>
              </a:rPr>
              <a:t>::string&gt;::iterator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vs.begin</a:t>
            </a:r>
            <a:r>
              <a:rPr lang="en-US" altLang="zh-CN" sz="2400" dirty="0"/>
              <a:t>();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!= </a:t>
            </a:r>
            <a:r>
              <a:rPr lang="en-US" altLang="zh-CN" sz="2400" dirty="0" err="1"/>
              <a:t>vs.end</a:t>
            </a:r>
            <a:r>
              <a:rPr lang="en-US" altLang="zh-CN" sz="2400" dirty="0"/>
              <a:t>();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++) </a:t>
            </a:r>
          </a:p>
          <a:p>
            <a:pPr marL="0" indent="0">
              <a:buNone/>
            </a:pPr>
            <a:r>
              <a:rPr lang="en-US" altLang="zh-CN" sz="2400" dirty="0"/>
              <a:t>{</a:t>
            </a:r>
            <a:r>
              <a:rPr lang="en-US" altLang="zh-CN" sz="2400" dirty="0">
                <a:solidFill>
                  <a:srgbClr val="008000"/>
                </a:solidFill>
                <a:cs typeface="Consolas" panose="020B0609020204030204" pitchFamily="49" charset="0"/>
              </a:rPr>
              <a:t>//……</a:t>
            </a:r>
            <a:r>
              <a:rPr lang="en-US" altLang="zh-CN" sz="2400" dirty="0"/>
              <a:t> 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25</a:t>
            </a:fld>
            <a:endParaRPr lang="en-US" altLang="zh-CN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B797C4A-0714-A946-9F54-7636242A127F}"/>
              </a:ext>
            </a:extLst>
          </p:cNvPr>
          <p:cNvSpPr/>
          <p:nvPr/>
        </p:nvSpPr>
        <p:spPr>
          <a:xfrm>
            <a:off x="628650" y="5203282"/>
            <a:ext cx="83770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CN" sz="24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vs; </a:t>
            </a:r>
          </a:p>
          <a:p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CN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vs.begin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en-US" altLang="zh-CN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</a:t>
            </a:r>
            <a:r>
              <a:rPr lang="en-US" altLang="zh-CN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vs.end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en-US" altLang="zh-CN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</a:t>
            </a:r>
          </a:p>
          <a:p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altLang="zh-CN" sz="2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//……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endParaRPr lang="zh-CN" alt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4073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auto?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28800"/>
            <a:ext cx="8047806" cy="4749029"/>
          </a:xfrm>
        </p:spPr>
        <p:txBody>
          <a:bodyPr/>
          <a:lstStyle/>
          <a:p>
            <a:r>
              <a:rPr lang="zh-CN" altLang="en-US" dirty="0"/>
              <a:t>在定義範本函數時，用於聲明依賴範本參數的變數類型。</a:t>
            </a:r>
          </a:p>
          <a:p>
            <a:pPr marL="914400" lvl="2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26</a:t>
            </a:fld>
            <a:endParaRPr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3DD45CE-D00C-2245-94E8-ED3133BE595F}"/>
              </a:ext>
            </a:extLst>
          </p:cNvPr>
          <p:cNvSpPr/>
          <p:nvPr/>
        </p:nvSpPr>
        <p:spPr>
          <a:xfrm>
            <a:off x="628650" y="2838399"/>
            <a:ext cx="804780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US" altLang="zh-CN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_Tx,</a:t>
            </a:r>
            <a:r>
              <a:rPr lang="zh-CN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_Ty&gt; </a:t>
            </a:r>
          </a:p>
          <a:p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Multiply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(_Tx x, _Ty y) 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auto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 = x*y; 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zh-CN" alt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臨時變數</a:t>
            </a:r>
            <a:endParaRPr lang="en-US" altLang="zh-CN" sz="2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altLang="zh-CN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v; 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zh-CN" alt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使用時</a:t>
            </a:r>
            <a:endParaRPr lang="en-US" altLang="zh-CN" sz="2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Multiply(2,</a:t>
            </a:r>
            <a:r>
              <a:rPr lang="zh-CN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3);</a:t>
            </a:r>
            <a:r>
              <a:rPr lang="zh-CN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//Multiply(</a:t>
            </a:r>
            <a:r>
              <a:rPr lang="en-US" altLang="zh-CN" sz="24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zh-CN" altLang="en-US" sz="2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Multiply(2,</a:t>
            </a:r>
            <a:r>
              <a:rPr lang="zh-CN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3.3);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//Multiply(</a:t>
            </a:r>
            <a:r>
              <a:rPr lang="en-US" altLang="zh-CN" sz="24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zh-CN" altLang="en-US" sz="2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double)</a:t>
            </a:r>
            <a:endParaRPr lang="zh-CN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4856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auto?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28800"/>
            <a:ext cx="8047806" cy="4749029"/>
          </a:xfrm>
        </p:spPr>
        <p:txBody>
          <a:bodyPr/>
          <a:lstStyle/>
          <a:p>
            <a:r>
              <a:rPr lang="zh-CN" altLang="en-US" dirty="0"/>
              <a:t>結合</a:t>
            </a:r>
            <a:r>
              <a:rPr lang="en-US" altLang="zh-CN" dirty="0"/>
              <a:t>auto</a:t>
            </a:r>
            <a:r>
              <a:rPr lang="zh-CN" altLang="en-US" dirty="0"/>
              <a:t>和</a:t>
            </a:r>
            <a:r>
              <a:rPr kumimoji="1" lang="en-US" altLang="zh-CN" dirty="0" err="1"/>
              <a:t>decltype</a:t>
            </a:r>
            <a:r>
              <a:rPr kumimoji="1" lang="zh-CN" altLang="en-US" dirty="0"/>
              <a:t>，自動追蹤返回類型</a:t>
            </a:r>
            <a:endParaRPr kumimoji="1" lang="en-US" altLang="zh-CN" dirty="0"/>
          </a:p>
          <a:p>
            <a:pPr marL="914400" lvl="2" indent="0">
              <a:buNone/>
            </a:pPr>
            <a:endParaRPr lang="en-US" altLang="zh-CN" dirty="0">
              <a:solidFill>
                <a:srgbClr val="0066CC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ea typeface="+mn-ea"/>
              </a:rPr>
              <a:t>template</a:t>
            </a:r>
            <a:r>
              <a:rPr lang="en-US" altLang="zh-CN" sz="2400" dirty="0"/>
              <a:t> &lt;</a:t>
            </a:r>
            <a:r>
              <a:rPr lang="en-US" altLang="zh-CN" dirty="0" err="1">
                <a:solidFill>
                  <a:srgbClr val="0000FF"/>
                </a:solidFill>
                <a:latin typeface="Courier New" panose="02070309020205020404" pitchFamily="49" charset="0"/>
                <a:ea typeface="+mn-ea"/>
              </a:rPr>
              <a:t>typename</a:t>
            </a:r>
            <a:r>
              <a:rPr lang="en-US" altLang="zh-CN" sz="2400" dirty="0"/>
              <a:t> _Tx, </a:t>
            </a:r>
            <a:r>
              <a:rPr lang="en-US" altLang="zh-CN" dirty="0" err="1">
                <a:solidFill>
                  <a:srgbClr val="0000FF"/>
                </a:solidFill>
                <a:latin typeface="Courier New" panose="02070309020205020404" pitchFamily="49" charset="0"/>
                <a:ea typeface="+mn-ea"/>
              </a:rPr>
              <a:t>typename</a:t>
            </a:r>
            <a:r>
              <a:rPr lang="en-US" altLang="zh-CN" sz="2400" dirty="0"/>
              <a:t> _Ty&gt; 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auto</a:t>
            </a:r>
            <a:r>
              <a:rPr lang="en-US" altLang="zh-CN" sz="2400" dirty="0"/>
              <a:t> multiply(</a:t>
            </a:r>
            <a:r>
              <a:rPr lang="en-US" altLang="zh-CN" sz="2400" b="1" dirty="0">
                <a:solidFill>
                  <a:srgbClr val="008000"/>
                </a:solidFill>
              </a:rPr>
              <a:t>_Tx</a:t>
            </a:r>
            <a:r>
              <a:rPr lang="en-US" altLang="zh-CN" sz="2400" dirty="0"/>
              <a:t> x, </a:t>
            </a:r>
            <a:r>
              <a:rPr lang="en-US" altLang="zh-CN" sz="2400" b="1" dirty="0">
                <a:solidFill>
                  <a:srgbClr val="008000"/>
                </a:solidFill>
              </a:rPr>
              <a:t>_Ty</a:t>
            </a:r>
            <a:r>
              <a:rPr lang="en-US" altLang="zh-CN" sz="2400" dirty="0"/>
              <a:t> y)-&gt;</a:t>
            </a:r>
            <a:r>
              <a:rPr lang="en-US" altLang="zh-CN" sz="2400" dirty="0" err="1">
                <a:solidFill>
                  <a:srgbClr val="C00000"/>
                </a:solidFill>
              </a:rPr>
              <a:t>decltype</a:t>
            </a:r>
            <a:r>
              <a:rPr lang="en-US" altLang="zh-CN" sz="2400" dirty="0"/>
              <a:t>(</a:t>
            </a:r>
            <a:r>
              <a:rPr lang="en-US" altLang="zh-CN" sz="2400" dirty="0">
                <a:solidFill>
                  <a:srgbClr val="008000"/>
                </a:solidFill>
              </a:rPr>
              <a:t>x</a:t>
            </a:r>
            <a:r>
              <a:rPr lang="en-US" altLang="zh-CN" sz="2400" dirty="0"/>
              <a:t>*</a:t>
            </a:r>
            <a:r>
              <a:rPr lang="en-US" altLang="zh-CN" sz="2400" dirty="0">
                <a:solidFill>
                  <a:srgbClr val="008000"/>
                </a:solidFill>
              </a:rPr>
              <a:t>y</a:t>
            </a:r>
            <a:r>
              <a:rPr lang="en-US" altLang="zh-CN" sz="2400" dirty="0"/>
              <a:t>)</a:t>
            </a:r>
          </a:p>
          <a:p>
            <a:pPr marL="0" indent="0">
              <a:buNone/>
            </a:pPr>
            <a:r>
              <a:rPr lang="en-US" altLang="zh-CN" sz="2400" dirty="0"/>
              <a:t>	//C++11</a:t>
            </a:r>
            <a:r>
              <a:rPr lang="zh-CN" altLang="en-US" sz="2400" dirty="0"/>
              <a:t>語法，</a:t>
            </a:r>
            <a:r>
              <a:rPr lang="en-US" altLang="zh-CN" sz="2400" dirty="0"/>
              <a:t>C++14</a:t>
            </a:r>
            <a:r>
              <a:rPr lang="zh-CN" altLang="en-US" sz="2400" dirty="0"/>
              <a:t>可省略</a:t>
            </a:r>
            <a:r>
              <a:rPr lang="en-US" altLang="zh-CN" sz="2400" dirty="0"/>
              <a:t>"-&gt;"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decltype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{ </a:t>
            </a:r>
          </a:p>
          <a:p>
            <a:pPr marL="0" indent="0">
              <a:buNone/>
            </a:pPr>
            <a:r>
              <a:rPr lang="en-US" altLang="zh-CN" sz="2400" dirty="0"/>
              <a:t>	return x*y; </a:t>
            </a:r>
          </a:p>
          <a:p>
            <a:pPr marL="0" indent="0">
              <a:buNone/>
            </a:pPr>
            <a:r>
              <a:rPr lang="en-US" altLang="zh-CN" sz="2400" dirty="0"/>
              <a:t>}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//</a:t>
            </a:r>
            <a:r>
              <a:rPr lang="zh-CN" altLang="en-US" sz="2400" dirty="0">
                <a:solidFill>
                  <a:srgbClr val="FF0000"/>
                </a:solidFill>
              </a:rPr>
              <a:t>使用時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400" dirty="0"/>
              <a:t>auto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=</a:t>
            </a:r>
            <a:r>
              <a:rPr lang="zh-CN" altLang="en-US" sz="2400" dirty="0"/>
              <a:t> </a:t>
            </a:r>
            <a:r>
              <a:rPr lang="en-US" altLang="zh-CN" sz="2400" dirty="0"/>
              <a:t>multiply(2,</a:t>
            </a:r>
            <a:r>
              <a:rPr lang="zh-CN" altLang="en-US" sz="2400" dirty="0"/>
              <a:t> </a:t>
            </a:r>
            <a:r>
              <a:rPr lang="en-US" altLang="zh-CN" sz="2400" dirty="0"/>
              <a:t>3.3);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008000"/>
                </a:solidFill>
              </a:rPr>
              <a:t>//a=6.6</a:t>
            </a:r>
            <a:endParaRPr lang="zh-CN" altLang="en-US" sz="2400" dirty="0">
              <a:solidFill>
                <a:srgbClr val="008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27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533820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記憶體申請與釋放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340768"/>
            <a:ext cx="8047806" cy="4749029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/>
              <a:t>記憶體的動態申請與釋放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指標變數所指記憶體可以通過</a:t>
            </a:r>
            <a:r>
              <a:rPr lang="en-US" altLang="zh-CN" dirty="0"/>
              <a:t>new/delete</a:t>
            </a:r>
            <a:r>
              <a:rPr lang="zh-CN" altLang="en-US" dirty="0"/>
              <a:t>運算子在程式運行時動態生成和刪除，如：</a:t>
            </a:r>
            <a:endParaRPr lang="en-US" altLang="zh-CN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/>
              <a:t>	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 err="1">
                <a:solidFill>
                  <a:srgbClr val="C00000"/>
                </a:solidFill>
              </a:rPr>
              <a:t>int</a:t>
            </a:r>
            <a:r>
              <a:rPr lang="en-US" altLang="zh-CN" dirty="0"/>
              <a:t> * </a:t>
            </a:r>
            <a:r>
              <a:rPr lang="en-US" altLang="zh-CN" dirty="0" err="1"/>
              <a:t>ptr</a:t>
            </a:r>
            <a:r>
              <a:rPr lang="en-US" altLang="zh-CN" dirty="0"/>
              <a:t> = </a:t>
            </a:r>
            <a:r>
              <a:rPr lang="en-US" altLang="zh-CN" dirty="0">
                <a:solidFill>
                  <a:srgbClr val="C00000"/>
                </a:solidFill>
              </a:rPr>
              <a:t>new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(10);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008000"/>
                </a:solidFill>
              </a:rPr>
              <a:t>// </a:t>
            </a:r>
            <a:r>
              <a:rPr lang="zh-CN" altLang="en-US" b="1" dirty="0">
                <a:solidFill>
                  <a:srgbClr val="008000"/>
                </a:solidFill>
              </a:rPr>
              <a:t>單個變數</a:t>
            </a:r>
            <a:endParaRPr lang="en-US" altLang="zh-CN" b="1" dirty="0">
              <a:solidFill>
                <a:srgbClr val="008000"/>
              </a:solidFill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>
                <a:solidFill>
                  <a:srgbClr val="C00000"/>
                </a:solidFill>
              </a:rPr>
              <a:t>int</a:t>
            </a:r>
            <a:r>
              <a:rPr lang="en-US" altLang="zh-CN" dirty="0"/>
              <a:t> * array = </a:t>
            </a:r>
            <a:r>
              <a:rPr lang="en-US" altLang="zh-CN" dirty="0">
                <a:solidFill>
                  <a:srgbClr val="C00000"/>
                </a:solidFill>
              </a:rPr>
              <a:t>new</a:t>
            </a:r>
            <a:r>
              <a:rPr lang="en-US" altLang="zh-CN" dirty="0"/>
              <a:t> int[10]; </a:t>
            </a:r>
            <a:r>
              <a:rPr lang="en-US" altLang="zh-CN" b="1" dirty="0">
                <a:solidFill>
                  <a:srgbClr val="008000"/>
                </a:solidFill>
              </a:rPr>
              <a:t>// 10</a:t>
            </a:r>
            <a:r>
              <a:rPr lang="zh-CN" altLang="en-US" b="1" dirty="0">
                <a:solidFill>
                  <a:srgbClr val="008000"/>
                </a:solidFill>
              </a:rPr>
              <a:t>元素陣列</a:t>
            </a:r>
            <a:endParaRPr lang="en-US" altLang="zh-CN" b="1" dirty="0">
              <a:solidFill>
                <a:srgbClr val="008000"/>
              </a:solidFill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>
                <a:solidFill>
                  <a:srgbClr val="C00000"/>
                </a:solidFill>
              </a:rPr>
              <a:t>delete</a:t>
            </a:r>
            <a:r>
              <a:rPr lang="en-US" altLang="zh-CN" dirty="0"/>
              <a:t> </a:t>
            </a:r>
            <a:r>
              <a:rPr lang="en-US" altLang="zh-CN" dirty="0" err="1"/>
              <a:t>ptr</a:t>
            </a:r>
            <a:r>
              <a:rPr lang="en-US" altLang="zh-CN" dirty="0"/>
              <a:t>; </a:t>
            </a:r>
            <a:r>
              <a:rPr lang="en-US" altLang="zh-CN" b="1" dirty="0">
                <a:solidFill>
                  <a:srgbClr val="008000"/>
                </a:solidFill>
              </a:rPr>
              <a:t>// </a:t>
            </a:r>
            <a:r>
              <a:rPr lang="zh-CN" altLang="en-US" b="1" dirty="0">
                <a:solidFill>
                  <a:srgbClr val="008000"/>
                </a:solidFill>
              </a:rPr>
              <a:t>刪除指標變數所指單個記憶體單元</a:t>
            </a:r>
            <a:endParaRPr lang="en-US" altLang="zh-CN" b="1" dirty="0">
              <a:solidFill>
                <a:srgbClr val="008000"/>
              </a:solidFill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>
                <a:solidFill>
                  <a:srgbClr val="C00000"/>
                </a:solidFill>
              </a:rPr>
              <a:t>delete</a:t>
            </a:r>
            <a:r>
              <a:rPr lang="en-US" altLang="zh-CN" dirty="0"/>
              <a:t>[] array; </a:t>
            </a:r>
            <a:r>
              <a:rPr lang="en-US" altLang="zh-CN" b="1" dirty="0">
                <a:solidFill>
                  <a:srgbClr val="008000"/>
                </a:solidFill>
              </a:rPr>
              <a:t>// </a:t>
            </a:r>
            <a:r>
              <a:rPr lang="zh-CN" altLang="en-US" b="1" dirty="0">
                <a:solidFill>
                  <a:srgbClr val="008000"/>
                </a:solidFill>
              </a:rPr>
              <a:t>刪除多個單元組成的區塊</a:t>
            </a:r>
            <a:r>
              <a:rPr lang="en-US" altLang="zh-CN" b="1" dirty="0">
                <a:solidFill>
                  <a:srgbClr val="008000"/>
                </a:solidFill>
              </a:rPr>
              <a:t> 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28</a:t>
            </a:fld>
            <a:endParaRPr lang="en-US" altLang="zh-C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零指針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8097" y="1442195"/>
            <a:ext cx="8047806" cy="4749029"/>
          </a:xfrm>
        </p:spPr>
        <p:txBody>
          <a:bodyPr/>
          <a:lstStyle/>
          <a:p>
            <a:r>
              <a:rPr kumimoji="1" lang="en-US" altLang="zh-CN" dirty="0"/>
              <a:t>0</a:t>
            </a:r>
            <a:r>
              <a:rPr kumimoji="1" lang="zh-CN" altLang="en-US" dirty="0"/>
              <a:t>、</a:t>
            </a:r>
            <a:r>
              <a:rPr kumimoji="1" lang="en-US" altLang="zh-CN" dirty="0"/>
              <a:t>NULL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nullptr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在</a:t>
            </a:r>
            <a:r>
              <a:rPr kumimoji="1" lang="en-US" altLang="zh-CN" dirty="0" err="1"/>
              <a:t>c++</a:t>
            </a:r>
            <a:r>
              <a:rPr kumimoji="1" lang="zh-CN" altLang="en-US" dirty="0"/>
              <a:t>中，</a:t>
            </a:r>
            <a:r>
              <a:rPr kumimoji="1" lang="en-US" altLang="zh-CN" dirty="0"/>
              <a:t>NULL</a:t>
            </a:r>
            <a:r>
              <a:rPr kumimoji="1" lang="zh-CN" altLang="en-US" dirty="0"/>
              <a:t>被定義為</a:t>
            </a:r>
            <a:r>
              <a:rPr kumimoji="1" lang="en-US" altLang="zh-CN" dirty="0"/>
              <a:t>0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nb-NO" altLang="zh-CN" dirty="0"/>
              <a:t>#</a:t>
            </a:r>
            <a:r>
              <a:rPr lang="nb-NO" altLang="zh-CN" dirty="0">
                <a:solidFill>
                  <a:srgbClr val="C00000"/>
                </a:solidFill>
              </a:rPr>
              <a:t>ifdef</a:t>
            </a:r>
            <a:r>
              <a:rPr lang="nb-NO" altLang="zh-CN" dirty="0"/>
              <a:t> __cplusplus</a:t>
            </a:r>
            <a:br>
              <a:rPr lang="nb-NO" altLang="zh-CN" dirty="0"/>
            </a:br>
            <a:r>
              <a:rPr lang="nb-NO" altLang="zh-CN" dirty="0"/>
              <a:t>#</a:t>
            </a:r>
            <a:r>
              <a:rPr lang="nb-NO" altLang="zh-CN" dirty="0">
                <a:solidFill>
                  <a:srgbClr val="C00000"/>
                </a:solidFill>
              </a:rPr>
              <a:t>define</a:t>
            </a:r>
            <a:r>
              <a:rPr lang="nb-NO" altLang="zh-CN" dirty="0"/>
              <a:t> NULL 0</a:t>
            </a:r>
            <a:br>
              <a:rPr lang="nb-NO" altLang="zh-CN" dirty="0"/>
            </a:br>
            <a:r>
              <a:rPr lang="nb-NO" altLang="zh-CN" dirty="0"/>
              <a:t>#</a:t>
            </a:r>
            <a:r>
              <a:rPr lang="nb-NO" altLang="zh-CN" dirty="0">
                <a:solidFill>
                  <a:srgbClr val="C00000"/>
                </a:solidFill>
              </a:rPr>
              <a:t>else</a:t>
            </a:r>
            <a:br>
              <a:rPr lang="nb-NO" altLang="zh-CN" dirty="0"/>
            </a:br>
            <a:r>
              <a:rPr lang="nb-NO" altLang="zh-CN" dirty="0"/>
              <a:t>#</a:t>
            </a:r>
            <a:r>
              <a:rPr lang="nb-NO" altLang="zh-CN" dirty="0">
                <a:solidFill>
                  <a:srgbClr val="C00000"/>
                </a:solidFill>
              </a:rPr>
              <a:t>define</a:t>
            </a:r>
            <a:r>
              <a:rPr lang="nb-NO" altLang="zh-CN" dirty="0"/>
              <a:t> NULL ((void *)0)</a:t>
            </a:r>
            <a:br>
              <a:rPr lang="nb-NO" altLang="zh-CN" dirty="0"/>
            </a:br>
            <a:r>
              <a:rPr lang="nb-NO" altLang="zh-CN" dirty="0"/>
              <a:t>#</a:t>
            </a:r>
            <a:r>
              <a:rPr lang="nb-NO" altLang="zh-CN" dirty="0">
                <a:solidFill>
                  <a:srgbClr val="C00000"/>
                </a:solidFill>
              </a:rPr>
              <a:t>endif</a:t>
            </a:r>
          </a:p>
          <a:p>
            <a:pPr lvl="1">
              <a:lnSpc>
                <a:spcPct val="110000"/>
              </a:lnSpc>
            </a:pPr>
            <a:r>
              <a:rPr lang="zh-CN" altLang="en-US" dirty="0"/>
              <a:t>在</a:t>
            </a:r>
            <a:r>
              <a:rPr lang="en-US" altLang="zh-CN" dirty="0" err="1"/>
              <a:t>c++</a:t>
            </a:r>
            <a:r>
              <a:rPr lang="en-US" altLang="zh-CN" dirty="0"/>
              <a:t>11</a:t>
            </a:r>
            <a:r>
              <a:rPr lang="zh-CN" altLang="en-US" dirty="0"/>
              <a:t>之前，可以使用</a:t>
            </a:r>
            <a:r>
              <a:rPr lang="en-US" altLang="zh-CN" dirty="0"/>
              <a:t>NULL</a:t>
            </a:r>
            <a:r>
              <a:rPr lang="zh-CN" altLang="en-US" dirty="0"/>
              <a:t>或者</a:t>
            </a:r>
            <a:r>
              <a:rPr lang="en-US" altLang="zh-CN" dirty="0"/>
              <a:t>0</a:t>
            </a:r>
            <a:r>
              <a:rPr lang="zh-CN" altLang="en-US" dirty="0"/>
              <a:t>表示空指針。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這麼做有什麼問題？</a:t>
            </a:r>
            <a:endParaRPr lang="en-US" altLang="zh-CN" dirty="0"/>
          </a:p>
          <a:p>
            <a:pPr marL="457200" lvl="1" indent="0">
              <a:lnSpc>
                <a:spcPct val="110000"/>
              </a:lnSpc>
              <a:buNone/>
            </a:pPr>
            <a:endParaRPr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29</a:t>
            </a:fld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上期要點回顧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sym typeface="+mn-ea"/>
              </a:rPr>
              <a:t>多檔編譯和連結過程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巨集定義</a:t>
            </a:r>
            <a:r>
              <a:rPr kumimoji="1" lang="zh-CN" altLang="en-US" dirty="0">
                <a:sym typeface="+mn-ea"/>
              </a:rPr>
              <a:t>、</a:t>
            </a:r>
            <a:r>
              <a:rPr kumimoji="1" lang="en-US" altLang="zh-CN" dirty="0">
                <a:sym typeface="+mn-ea"/>
              </a:rPr>
              <a:t>Make</a:t>
            </a:r>
            <a:r>
              <a:rPr kumimoji="1" lang="zh-CN" altLang="en-US" dirty="0">
                <a:sym typeface="+mn-ea"/>
              </a:rPr>
              <a:t>文件</a:t>
            </a:r>
          </a:p>
          <a:p>
            <a:r>
              <a:rPr kumimoji="1" lang="zh-CN" altLang="en-US" dirty="0">
                <a:sym typeface="+mn-ea"/>
              </a:rPr>
              <a:t>程式命令列參數</a:t>
            </a:r>
          </a:p>
          <a:p>
            <a:r>
              <a:rPr lang="en-US" altLang="zh-CN" dirty="0">
                <a:sym typeface="+mn-ea"/>
              </a:rPr>
              <a:t>GDB</a:t>
            </a:r>
            <a:r>
              <a:rPr lang="zh-CN" altLang="en-US" dirty="0">
                <a:sym typeface="+mn-ea"/>
              </a:rPr>
              <a:t>調試工具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3</a:t>
            </a:fld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"/>
    </mc:Choice>
    <mc:Fallback xmlns="">
      <p:transition spd="slow" advTm="176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零指針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8097" y="1268760"/>
            <a:ext cx="8047806" cy="4749029"/>
          </a:xfrm>
        </p:spPr>
        <p:txBody>
          <a:bodyPr/>
          <a:lstStyle/>
          <a:p>
            <a:r>
              <a:rPr kumimoji="1" lang="zh-CN" altLang="en-US" dirty="0"/>
              <a:t>減少</a:t>
            </a:r>
            <a:r>
              <a:rPr kumimoji="1" lang="en-US" altLang="zh-CN" dirty="0"/>
              <a:t>NULL</a:t>
            </a:r>
            <a:r>
              <a:rPr kumimoji="1" lang="zh-CN" altLang="en-US" dirty="0"/>
              <a:t>的使用（</a:t>
            </a:r>
            <a:r>
              <a:rPr kumimoji="1" lang="en-US" altLang="zh-CN" dirty="0" err="1"/>
              <a:t>c++</a:t>
            </a:r>
            <a:r>
              <a:rPr kumimoji="1" lang="en-US" altLang="zh-CN" dirty="0"/>
              <a:t>11</a:t>
            </a:r>
            <a:r>
              <a:rPr kumimoji="1" lang="zh-CN" altLang="en-US" dirty="0"/>
              <a:t>之前）</a:t>
            </a:r>
            <a:endParaRPr kumimoji="1"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定義一個函數，並對它進行調用</a:t>
            </a:r>
            <a:endParaRPr lang="en-US" altLang="zh-CN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C00000"/>
                </a:solidFill>
              </a:rPr>
              <a:t>void</a:t>
            </a:r>
            <a:r>
              <a:rPr lang="en-US" altLang="zh-CN" dirty="0"/>
              <a:t> f(</a:t>
            </a:r>
            <a:r>
              <a:rPr lang="en-US" altLang="zh-CN" dirty="0">
                <a:solidFill>
                  <a:srgbClr val="C00000"/>
                </a:solidFill>
              </a:rPr>
              <a:t>int</a:t>
            </a:r>
            <a:r>
              <a:rPr lang="en-US" altLang="zh-CN" dirty="0"/>
              <a:t> x, </a:t>
            </a:r>
            <a:r>
              <a:rPr lang="en-US" altLang="zh-CN" dirty="0">
                <a:solidFill>
                  <a:srgbClr val="C00000"/>
                </a:solidFill>
              </a:rPr>
              <a:t>int</a:t>
            </a:r>
            <a:r>
              <a:rPr lang="en-US" altLang="zh-CN" dirty="0"/>
              <a:t> y) {…}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/>
              <a:t>	f(2, 0);</a:t>
            </a:r>
          </a:p>
          <a:p>
            <a:pPr lvl="1">
              <a:lnSpc>
                <a:spcPct val="110000"/>
              </a:lnSpc>
            </a:pPr>
            <a:r>
              <a:rPr lang="zh-CN" altLang="en-US" dirty="0"/>
              <a:t>如果我們想對這個函數進行重載，並傳入一個空指標作為參數</a:t>
            </a:r>
            <a:endParaRPr lang="en-US" altLang="zh-CN" dirty="0"/>
          </a:p>
          <a:p>
            <a:pPr marL="914400" lvl="2" indent="0">
              <a:lnSpc>
                <a:spcPct val="110000"/>
              </a:lnSpc>
              <a:buNone/>
            </a:pPr>
            <a:r>
              <a:rPr lang="en-US" altLang="zh-CN" dirty="0">
                <a:solidFill>
                  <a:srgbClr val="C00000"/>
                </a:solidFill>
              </a:rPr>
              <a:t>void</a:t>
            </a:r>
            <a:r>
              <a:rPr lang="en-US" altLang="zh-CN" dirty="0"/>
              <a:t> f(</a:t>
            </a:r>
            <a:r>
              <a:rPr lang="en-US" altLang="zh-CN" dirty="0">
                <a:solidFill>
                  <a:srgbClr val="C00000"/>
                </a:solidFill>
              </a:rPr>
              <a:t>int</a:t>
            </a:r>
            <a:r>
              <a:rPr lang="en-US" altLang="zh-CN" dirty="0"/>
              <a:t> x, </a:t>
            </a:r>
            <a:r>
              <a:rPr lang="en-US" altLang="zh-CN" dirty="0">
                <a:solidFill>
                  <a:srgbClr val="C00000"/>
                </a:solidFill>
              </a:rPr>
              <a:t>double</a:t>
            </a:r>
            <a:r>
              <a:rPr lang="en-US" altLang="zh-CN" dirty="0"/>
              <a:t> *y) {…}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altLang="zh-CN" dirty="0">
                <a:solidFill>
                  <a:srgbClr val="FF0000"/>
                </a:solidFill>
              </a:rPr>
              <a:t>f(2, NULL);</a:t>
            </a:r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r>
              <a:rPr lang="en-US" altLang="zh-CN" dirty="0">
                <a:solidFill>
                  <a:srgbClr val="008000"/>
                </a:solidFill>
              </a:rPr>
              <a:t>// </a:t>
            </a:r>
            <a:r>
              <a:rPr lang="zh-CN" altLang="en-US" dirty="0">
                <a:solidFill>
                  <a:srgbClr val="008000"/>
                </a:solidFill>
              </a:rPr>
              <a:t>實際調用的不是我們所期望的</a:t>
            </a:r>
            <a:endParaRPr lang="en-US" altLang="zh-CN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914400" lvl="2" indent="0">
              <a:lnSpc>
                <a:spcPct val="110000"/>
              </a:lnSpc>
              <a:buNone/>
            </a:pPr>
            <a:r>
              <a:rPr lang="en-US" altLang="zh-CN" dirty="0">
                <a:sym typeface="Wingdings" panose="05000000000000000000" pitchFamily="2" charset="2"/>
              </a:rPr>
              <a:t>f(2, </a:t>
            </a:r>
            <a:r>
              <a:rPr lang="en-US" altLang="zh-CN" dirty="0" err="1">
                <a:solidFill>
                  <a:srgbClr val="C00000"/>
                </a:solidFill>
              </a:rPr>
              <a:t>static_cast</a:t>
            </a:r>
            <a:r>
              <a:rPr lang="en-US" altLang="zh-CN" dirty="0"/>
              <a:t>&lt;</a:t>
            </a:r>
            <a:r>
              <a:rPr lang="en-US" altLang="zh-CN" dirty="0">
                <a:solidFill>
                  <a:srgbClr val="C00000"/>
                </a:solidFill>
              </a:rPr>
              <a:t>double</a:t>
            </a:r>
            <a:r>
              <a:rPr lang="en-US" altLang="zh-CN" dirty="0"/>
              <a:t> *&gt;(0)</a:t>
            </a:r>
            <a:r>
              <a:rPr lang="en-US" altLang="zh-CN" dirty="0">
                <a:sym typeface="Wingdings" panose="05000000000000000000" pitchFamily="2" charset="2"/>
              </a:rPr>
              <a:t>);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當我們使用</a:t>
            </a:r>
            <a:r>
              <a:rPr lang="en-US" altLang="zh-CN" dirty="0"/>
              <a:t>NULL</a:t>
            </a:r>
            <a:r>
              <a:rPr lang="zh-CN" altLang="en-US" dirty="0"/>
              <a:t>表示空指針時，容易忽略它同時</a:t>
            </a:r>
            <a:r>
              <a:rPr lang="zh-CN" altLang="en-US" dirty="0">
                <a:solidFill>
                  <a:srgbClr val="FF0000"/>
                </a:solidFill>
              </a:rPr>
              <a:t>是一個</a:t>
            </a:r>
            <a:r>
              <a:rPr lang="en-US" altLang="zh-CN" dirty="0">
                <a:solidFill>
                  <a:srgbClr val="FF0000"/>
                </a:solidFill>
              </a:rPr>
              <a:t>int</a:t>
            </a:r>
            <a:r>
              <a:rPr lang="zh-CN" altLang="en-US" dirty="0">
                <a:solidFill>
                  <a:srgbClr val="FF0000"/>
                </a:solidFill>
              </a:rPr>
              <a:t>型常量。</a:t>
            </a:r>
            <a:endParaRPr lang="en-US" altLang="zh-CN" dirty="0">
              <a:solidFill>
                <a:srgbClr val="FF0000"/>
              </a:solidFill>
            </a:endParaRPr>
          </a:p>
          <a:p>
            <a:pPr marL="914400" lvl="2" indent="0">
              <a:lnSpc>
                <a:spcPct val="110000"/>
              </a:lnSpc>
              <a:buNone/>
            </a:pPr>
            <a:endParaRPr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30</a:t>
            </a:fld>
            <a:endParaRPr lang="en-US" altLang="zh-CN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零指針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128243"/>
            <a:ext cx="8047806" cy="4749029"/>
          </a:xfrm>
        </p:spPr>
        <p:txBody>
          <a:bodyPr/>
          <a:lstStyle/>
          <a:p>
            <a:r>
              <a:rPr kumimoji="1" lang="en-US" altLang="zh-CN" dirty="0" err="1"/>
              <a:t>nullptr</a:t>
            </a:r>
            <a:r>
              <a:rPr kumimoji="1" lang="zh-CN" altLang="en-US" dirty="0"/>
              <a:t>的引入（</a:t>
            </a:r>
            <a:r>
              <a:rPr kumimoji="1" lang="en-US" altLang="zh-CN" dirty="0" err="1"/>
              <a:t>c++</a:t>
            </a:r>
            <a:r>
              <a:rPr kumimoji="1" lang="en-US" altLang="zh-CN" dirty="0"/>
              <a:t>11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>
              <a:lnSpc>
                <a:spcPct val="110000"/>
              </a:lnSpc>
            </a:pPr>
            <a:r>
              <a:rPr lang="en-US" altLang="zh-CN" dirty="0" err="1"/>
              <a:t>nullptr</a:t>
            </a:r>
            <a:r>
              <a:rPr lang="zh-CN" altLang="en-US" dirty="0"/>
              <a:t>表示嚴格意義上的空指標。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此時再執行之前的代碼，不會產生錯誤。</a:t>
            </a:r>
            <a:endParaRPr lang="en-US" altLang="zh-CN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C00000"/>
                </a:solidFill>
              </a:rPr>
              <a:t>void</a:t>
            </a:r>
            <a:r>
              <a:rPr lang="en-US" altLang="zh-CN" dirty="0"/>
              <a:t> f(</a:t>
            </a:r>
            <a:r>
              <a:rPr lang="en-US" altLang="zh-CN" dirty="0">
                <a:solidFill>
                  <a:srgbClr val="C00000"/>
                </a:solidFill>
              </a:rPr>
              <a:t>int</a:t>
            </a:r>
            <a:r>
              <a:rPr lang="en-US" altLang="zh-CN" dirty="0"/>
              <a:t> x, </a:t>
            </a:r>
            <a:r>
              <a:rPr lang="en-US" altLang="zh-CN" dirty="0">
                <a:solidFill>
                  <a:srgbClr val="C00000"/>
                </a:solidFill>
              </a:rPr>
              <a:t>int</a:t>
            </a:r>
            <a:r>
              <a:rPr lang="en-US" altLang="zh-CN" dirty="0"/>
              <a:t> y) {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cout</a:t>
            </a:r>
            <a:r>
              <a:rPr lang="en-US" altLang="zh-CN" dirty="0"/>
              <a:t>&lt;&lt;"int"&lt;&lt;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/>
              <a:t>	}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C00000"/>
                </a:solidFill>
              </a:rPr>
              <a:t>void</a:t>
            </a:r>
            <a:r>
              <a:rPr lang="en-US" altLang="zh-CN" dirty="0"/>
              <a:t> f(</a:t>
            </a:r>
            <a:r>
              <a:rPr lang="en-US" altLang="zh-CN" dirty="0">
                <a:solidFill>
                  <a:srgbClr val="C00000"/>
                </a:solidFill>
              </a:rPr>
              <a:t>int</a:t>
            </a:r>
            <a:r>
              <a:rPr lang="en-US" altLang="zh-CN" dirty="0"/>
              <a:t> x, </a:t>
            </a:r>
            <a:r>
              <a:rPr lang="en-US" altLang="zh-CN" dirty="0">
                <a:solidFill>
                  <a:srgbClr val="C00000"/>
                </a:solidFill>
              </a:rPr>
              <a:t>double</a:t>
            </a:r>
            <a:r>
              <a:rPr lang="en-US" altLang="zh-CN" dirty="0"/>
              <a:t> *y) {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cout</a:t>
            </a:r>
            <a:r>
              <a:rPr lang="en-US" altLang="zh-CN" dirty="0"/>
              <a:t>&lt;&lt;"pointer"&lt;&lt;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/>
              <a:t>	}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/>
              <a:t>	f(2,</a:t>
            </a:r>
            <a:r>
              <a:rPr lang="en-US" altLang="zh-CN" b="1" dirty="0"/>
              <a:t>nullptr</a:t>
            </a:r>
            <a:r>
              <a:rPr lang="en-US" altLang="zh-CN" dirty="0"/>
              <a:t>);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US" altLang="zh-CN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>
                <a:solidFill>
                  <a:srgbClr val="FF0000"/>
                </a:solidFill>
              </a:rPr>
              <a:t>Output: pointer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/>
              <a:t>	</a:t>
            </a:r>
          </a:p>
          <a:p>
            <a:pPr lvl="1">
              <a:lnSpc>
                <a:spcPct val="110000"/>
              </a:lnSpc>
            </a:pPr>
            <a:endParaRPr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31</a:t>
            </a:fld>
            <a:endParaRPr lang="en-US" altLang="zh-CN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迴圈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335838" cy="5256584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/>
              <a:t>基於範圍的</a:t>
            </a:r>
            <a:r>
              <a:rPr lang="en-US" altLang="zh-CN" dirty="0"/>
              <a:t>for</a:t>
            </a:r>
            <a:r>
              <a:rPr lang="zh-CN" altLang="en-US" dirty="0"/>
              <a:t>迴圈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在迴圈頭的圓括號中，由冒號</a:t>
            </a:r>
            <a:r>
              <a:rPr lang="en-US" altLang="zh-CN" dirty="0"/>
              <a:t>":"</a:t>
            </a:r>
            <a:r>
              <a:rPr lang="zh-CN" altLang="en-US" dirty="0"/>
              <a:t>分為兩部分，第一部分是用於反覆運算的變數，第二部分則表示將被反覆運算的範圍。如：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chemeClr val="tx1"/>
                </a:solidFill>
              </a:rPr>
              <a:t>#include &lt;</a:t>
            </a:r>
            <a:r>
              <a:rPr lang="en-US" altLang="zh-CN" sz="2400" dirty="0" err="1">
                <a:solidFill>
                  <a:schemeClr val="tx1"/>
                </a:solidFill>
              </a:rPr>
              <a:t>iostream</a:t>
            </a:r>
            <a:r>
              <a:rPr lang="en-US" altLang="zh-CN" sz="2400" dirty="0">
                <a:solidFill>
                  <a:schemeClr val="tx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	using namespace </a:t>
            </a:r>
            <a:r>
              <a:rPr lang="en-US" altLang="zh-CN" sz="2400" dirty="0" err="1">
                <a:solidFill>
                  <a:schemeClr val="tx1"/>
                </a:solidFill>
              </a:rPr>
              <a:t>std</a:t>
            </a:r>
            <a:r>
              <a:rPr lang="en-US" altLang="zh-CN" sz="2400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	int main() {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		int </a:t>
            </a:r>
            <a:r>
              <a:rPr lang="en-US" altLang="zh-CN" sz="2400" dirty="0" err="1">
                <a:solidFill>
                  <a:schemeClr val="tx1"/>
                </a:solidFill>
              </a:rPr>
              <a:t>arr</a:t>
            </a:r>
            <a:r>
              <a:rPr lang="en-US" altLang="zh-CN" sz="2400" dirty="0">
                <a:solidFill>
                  <a:schemeClr val="tx1"/>
                </a:solidFill>
              </a:rPr>
              <a:t>[3] = {1, 3, 9};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		</a:t>
            </a:r>
            <a:r>
              <a:rPr lang="en-US" altLang="zh-CN" sz="2400" dirty="0">
                <a:solidFill>
                  <a:srgbClr val="0066CC"/>
                </a:solidFill>
              </a:rPr>
              <a:t>for</a:t>
            </a:r>
            <a:r>
              <a:rPr lang="en-US" altLang="zh-CN" sz="2400" dirty="0">
                <a:solidFill>
                  <a:schemeClr val="tx1"/>
                </a:solidFill>
              </a:rPr>
              <a:t> (</a:t>
            </a:r>
            <a:r>
              <a:rPr lang="en-US" altLang="zh-CN" sz="2400" dirty="0">
                <a:solidFill>
                  <a:srgbClr val="0066CC"/>
                </a:solidFill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</a:rPr>
              <a:t> e </a:t>
            </a:r>
            <a:r>
              <a:rPr lang="en-US" altLang="zh-CN" sz="2400" dirty="0">
                <a:solidFill>
                  <a:srgbClr val="FF0000"/>
                </a:solidFill>
              </a:rPr>
              <a:t>: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</a:rPr>
              <a:t>arr</a:t>
            </a:r>
            <a:r>
              <a:rPr lang="en-US" altLang="zh-CN" sz="2400" dirty="0">
                <a:solidFill>
                  <a:schemeClr val="tx1"/>
                </a:solidFill>
              </a:rPr>
              <a:t>) </a:t>
            </a:r>
            <a:r>
              <a:rPr lang="en-US" altLang="zh-CN" sz="2400" dirty="0">
                <a:solidFill>
                  <a:srgbClr val="008000"/>
                </a:solidFill>
              </a:rPr>
              <a:t>// auto e:arr </a:t>
            </a:r>
            <a:r>
              <a:rPr lang="zh-CN" altLang="en-US" sz="2400" dirty="0">
                <a:solidFill>
                  <a:srgbClr val="008000"/>
                </a:solidFill>
              </a:rPr>
              <a:t>也可以</a:t>
            </a:r>
            <a:endParaRPr lang="en-US" altLang="zh-CN" sz="2400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		</a:t>
            </a:r>
            <a:r>
              <a:rPr lang="en-US" altLang="zh-CN" sz="2400" dirty="0">
                <a:solidFill>
                  <a:schemeClr val="tx1"/>
                </a:solidFill>
              </a:rPr>
              <a:t>	</a:t>
            </a:r>
            <a:r>
              <a:rPr lang="en-US" altLang="zh-CN" sz="2400" dirty="0" err="1">
                <a:solidFill>
                  <a:schemeClr val="tx1"/>
                </a:solidFill>
              </a:rPr>
              <a:t>cout</a:t>
            </a:r>
            <a:r>
              <a:rPr lang="en-US" altLang="zh-CN" sz="2400" dirty="0">
                <a:solidFill>
                  <a:schemeClr val="tx1"/>
                </a:solidFill>
              </a:rPr>
              <a:t> &lt;&lt; e &lt;&lt; </a:t>
            </a:r>
            <a:r>
              <a:rPr lang="en-US" altLang="zh-CN" sz="2400" dirty="0" err="1">
                <a:solidFill>
                  <a:schemeClr val="tx1"/>
                </a:solidFill>
              </a:rPr>
              <a:t>endl</a:t>
            </a:r>
            <a:r>
              <a:rPr lang="en-US" altLang="zh-CN" sz="2400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		return 0;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	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32</a:t>
            </a:fld>
            <a:endParaRPr lang="en-US" altLang="zh-CN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33</a:t>
            </a:fld>
            <a:endParaRPr lang="en-US" altLang="zh-CN" dirty="0"/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以下語句能夠編譯的有（多選）</a:t>
            </a:r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en-US" altLang="zh-CN" sz="2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auto x = new int[10]; </a:t>
            </a:r>
            <a:endParaRPr lang="zh-CN" altLang="en-US" sz="26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en-US" altLang="zh-CN" sz="2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auto *x = new int[10]; </a:t>
            </a:r>
            <a:endParaRPr lang="zh-CN" altLang="en-US" sz="26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en-US" altLang="zh-CN" sz="2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auto x = "123";  </a:t>
            </a:r>
            <a:endParaRPr lang="zh-CN" altLang="en-US" sz="26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en-US" altLang="zh-CN" sz="2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auto *x = "123";  </a:t>
            </a:r>
            <a:endParaRPr lang="zh-CN" altLang="en-US" sz="26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矩形 11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 12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矩形 13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 14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矩形: 圆角 15"/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6" name="矩形 25"/>
          <p:cNvSpPr/>
          <p:nvPr>
            <p:custDataLst>
              <p:tags r:id="rId12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1" name="文本框 30"/>
          <p:cNvSpPr txBox="1"/>
          <p:nvPr>
            <p:custDataLst>
              <p:tags r:id="rId13"/>
            </p:custDataLst>
          </p:nvPr>
        </p:nvSpPr>
        <p:spPr>
          <a:xfrm>
            <a:off x="9613900" y="6219110"/>
            <a:ext cx="6692858" cy="276999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wrap="none" rtlCol="0" anchor="ctr">
            <a:spAutoFit/>
          </a:bodyPr>
          <a:lstStyle/>
          <a:p>
            <a:r>
              <a:rPr lang="zh-CN" altLang="en-US" sz="1200" b="1" dirty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可為此題添加文本、圖片、公式等解析，且需將內容全部放在本區域內。正常使用需</a:t>
            </a:r>
            <a:r>
              <a:rPr lang="en-US" altLang="zh-CN" sz="1200" b="1" dirty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 b="1" dirty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32" name="文本框 31"/>
          <p:cNvSpPr txBox="1"/>
          <p:nvPr>
            <p:custDataLst>
              <p:tags r:id="rId14"/>
            </p:custDataLst>
          </p:nvPr>
        </p:nvSpPr>
        <p:spPr>
          <a:xfrm>
            <a:off x="9652438" y="635000"/>
            <a:ext cx="3687960" cy="3477875"/>
          </a:xfrm>
          <a:prstGeom prst="rect">
            <a:avLst/>
          </a:prstGeom>
          <a:noFill/>
        </p:spPr>
        <p:txBody>
          <a:bodyPr vert="horz" wrap="square" rtlCol="0" anchor="t" anchorCtr="0">
            <a:spAutoFit/>
          </a:bodyPr>
          <a:lstStyle/>
          <a:p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AB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選項中，</a:t>
            </a:r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x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的類型均為</a:t>
            </a:r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int*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CD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選項中，</a:t>
            </a:r>
            <a:endParaRPr lang="en-US" altLang="zh-CN" sz="20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x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的類型均為</a:t>
            </a:r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const char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*</a:t>
            </a:r>
            <a:endParaRPr lang="en-US" altLang="zh-CN" sz="20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(const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後面課程會講到</a:t>
            </a:r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)</a:t>
            </a:r>
          </a:p>
          <a:p>
            <a:endParaRPr lang="en-US" altLang="zh-CN" sz="20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endParaRPr lang="en-US" altLang="zh-CN" sz="20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補充資料：如何在</a:t>
            </a:r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C++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中列印變數類型</a:t>
            </a:r>
            <a:r>
              <a:rPr kumimoji="1" lang="en-US" altLang="zh-CN" sz="2000" dirty="0"/>
              <a:t>https://stackoverflow.com/questions/81870/is-it-possible-to-print-a-variables-type-in-standard-c</a:t>
            </a:r>
            <a:endParaRPr kumimoji="1" lang="en-US" altLang="zh-CN" sz="20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30" name="组合 29"/>
          <p:cNvGrpSpPr/>
          <p:nvPr>
            <p:custDataLst>
              <p:tags r:id="rId15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27" name="RemarkBack"/>
            <p:cNvSpPr/>
            <p:nvPr>
              <p:custDataLst>
                <p:tags r:id="rId25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RemarkBlock"/>
            <p:cNvSpPr/>
            <p:nvPr>
              <p:custDataLst>
                <p:tags r:id="rId26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RemarkTitleText"/>
            <p:cNvSpPr txBox="1"/>
            <p:nvPr>
              <p:custDataLst>
                <p:tags r:id="rId27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b="1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2" name="RemarkBack">
            <a:extLst>
              <a:ext uri="{FF2B5EF4-FFF2-40B4-BE49-F238E27FC236}">
                <a16:creationId xmlns:a16="http://schemas.microsoft.com/office/drawing/2014/main" id="{E7F12EAB-8582-489A-9A4C-E164DB6D1D05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markBlock">
            <a:extLst>
              <a:ext uri="{FF2B5EF4-FFF2-40B4-BE49-F238E27FC236}">
                <a16:creationId xmlns:a16="http://schemas.microsoft.com/office/drawing/2014/main" id="{A93E86C0-D608-4B19-9587-127BFE3DC930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markTitleText">
            <a:extLst>
              <a:ext uri="{FF2B5EF4-FFF2-40B4-BE49-F238E27FC236}">
                <a16:creationId xmlns:a16="http://schemas.microsoft.com/office/drawing/2014/main" id="{44BD8B87-57C8-4025-9AE8-1FCEAFDBA1CE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</a:p>
        </p:txBody>
      </p:sp>
      <p:grpSp>
        <p:nvGrpSpPr>
          <p:cNvPr id="25" name="组合 24"/>
          <p:cNvGrpSpPr/>
          <p:nvPr>
            <p:custDataLst>
              <p:tags r:id="rId19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7" name="TitleBackground"/>
            <p:cNvSpPr/>
            <p:nvPr>
              <p:custDataLst>
                <p:tags r:id="rId21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ColorBlock"/>
            <p:cNvSpPr/>
            <p:nvPr>
              <p:custDataLst>
                <p:tags r:id="rId2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ypeText"/>
            <p:cNvSpPr txBox="1"/>
            <p:nvPr>
              <p:custDataLst>
                <p:tags r:id="rId2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b="1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多選題</a:t>
              </a:r>
            </a:p>
          </p:txBody>
        </p:sp>
        <p:sp>
          <p:nvSpPr>
            <p:cNvPr id="24" name="TipText"/>
            <p:cNvSpPr txBox="1"/>
            <p:nvPr>
              <p:custDataLst>
                <p:tags r:id="rId24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b="1" dirty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b="1" dirty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6" name="图片 5"/>
          <p:cNvPicPr/>
          <p:nvPr>
            <p:custDataLst>
              <p:tags r:id="rId20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4C3BD7-260C-4BC9-9C17-940D7F59C4D1}" type="slidenum">
              <a:rPr lang="en-US" altLang="zh-CN" smtClean="0"/>
              <a:t>34</a:t>
            </a:fld>
            <a:endParaRPr lang="en-US" altLang="zh-CN" dirty="0"/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以下能夠在</a:t>
            </a:r>
            <a:r>
              <a:rPr lang="en-US" altLang="zh-CN" sz="2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C++14</a:t>
            </a:r>
            <a:r>
              <a:rPr lang="zh-CN" altLang="en-US" sz="2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下正確編譯的有（多選）</a:t>
            </a: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en-US" altLang="zh-CN" sz="2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for(auto x : "123") { …</a:t>
            </a:r>
            <a:r>
              <a:rPr lang="zh-CN" altLang="en-US" sz="2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}</a:t>
            </a: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en-US" altLang="zh-CN" sz="2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void f(auto x) { … }</a:t>
            </a: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en-US" altLang="zh-CN" sz="2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auto f(int x) { … }</a:t>
            </a:r>
            <a:endParaRPr lang="zh-CN" altLang="en-US" sz="26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en-US" altLang="zh-CN" sz="2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auto f(auto x) { … }</a:t>
            </a:r>
            <a:endParaRPr lang="zh-CN" altLang="en-US" sz="26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矩形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矩形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矩形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 12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矩形: 圆角 13"/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1" name="矩形 20"/>
          <p:cNvSpPr/>
          <p:nvPr>
            <p:custDataLst>
              <p:tags r:id="rId12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" name="文本框 25"/>
          <p:cNvSpPr txBox="1"/>
          <p:nvPr>
            <p:custDataLst>
              <p:tags r:id="rId13"/>
            </p:custDataLst>
          </p:nvPr>
        </p:nvSpPr>
        <p:spPr>
          <a:xfrm>
            <a:off x="9613900" y="6219110"/>
            <a:ext cx="6692858" cy="276999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wrap="none" rtlCol="0" anchor="ctr">
            <a:spAutoFit/>
          </a:bodyPr>
          <a:lstStyle/>
          <a:p>
            <a:r>
              <a:rPr lang="zh-CN" altLang="en-US" sz="1200" b="1" dirty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可為此題添加文本、圖片、公式等解析，且需將內容全部放在本區域內。正常使用需</a:t>
            </a:r>
            <a:r>
              <a:rPr lang="en-US" altLang="zh-CN" sz="1200" b="1" dirty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 b="1" dirty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27" name="文本框 26"/>
          <p:cNvSpPr txBox="1"/>
          <p:nvPr>
            <p:custDataLst>
              <p:tags r:id="rId14"/>
            </p:custDataLst>
          </p:nvPr>
        </p:nvSpPr>
        <p:spPr>
          <a:xfrm>
            <a:off x="9779000" y="1270000"/>
            <a:ext cx="2945486" cy="707886"/>
          </a:xfrm>
          <a:prstGeom prst="rect">
            <a:avLst/>
          </a:prstGeom>
          <a:noFill/>
        </p:spPr>
        <p:txBody>
          <a:bodyPr vert="horz" wrap="none" rtlCol="0" anchor="t" anchorCtr="0">
            <a:spAutoFit/>
          </a:bodyPr>
          <a:lstStyle/>
          <a:p>
            <a:pPr lvl="0"/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中</a:t>
            </a:r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x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的類型為</a:t>
            </a:r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char</a:t>
            </a:r>
          </a:p>
          <a:p>
            <a:pPr lvl="0"/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BD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中，參數不能為</a:t>
            </a:r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auto</a:t>
            </a:r>
            <a:endParaRPr lang="zh-CN" altLang="en-US" sz="20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5" name="组合 24"/>
          <p:cNvGrpSpPr/>
          <p:nvPr>
            <p:custDataLst>
              <p:tags r:id="rId15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22" name="RemarkBack"/>
            <p:cNvSpPr/>
            <p:nvPr>
              <p:custDataLst>
                <p:tags r:id="rId25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RemarkBlock"/>
            <p:cNvSpPr/>
            <p:nvPr>
              <p:custDataLst>
                <p:tags r:id="rId26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RemarkTitleText"/>
            <p:cNvSpPr txBox="1"/>
            <p:nvPr>
              <p:custDataLst>
                <p:tags r:id="rId27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b="1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3" name="RemarkBack">
            <a:extLst>
              <a:ext uri="{FF2B5EF4-FFF2-40B4-BE49-F238E27FC236}">
                <a16:creationId xmlns:a16="http://schemas.microsoft.com/office/drawing/2014/main" id="{9734D677-516D-4B86-B2C3-5677DE199C56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RemarkBlock">
            <a:extLst>
              <a:ext uri="{FF2B5EF4-FFF2-40B4-BE49-F238E27FC236}">
                <a16:creationId xmlns:a16="http://schemas.microsoft.com/office/drawing/2014/main" id="{74642AC4-57EC-48A1-8B66-CB6EA062B9EB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RemarkTitleText">
            <a:extLst>
              <a:ext uri="{FF2B5EF4-FFF2-40B4-BE49-F238E27FC236}">
                <a16:creationId xmlns:a16="http://schemas.microsoft.com/office/drawing/2014/main" id="{6C9958E7-1EEC-4A29-BE46-B4BC43899C1F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</a:p>
        </p:txBody>
      </p:sp>
      <p:grpSp>
        <p:nvGrpSpPr>
          <p:cNvPr id="19" name="组合 18"/>
          <p:cNvGrpSpPr/>
          <p:nvPr>
            <p:custDataLst>
              <p:tags r:id="rId19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5" name="TitleBackground"/>
            <p:cNvSpPr/>
            <p:nvPr>
              <p:custDataLst>
                <p:tags r:id="rId21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/>
            <p:cNvSpPr/>
            <p:nvPr>
              <p:custDataLst>
                <p:tags r:id="rId2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/>
            <p:cNvSpPr txBox="1"/>
            <p:nvPr>
              <p:custDataLst>
                <p:tags r:id="rId2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b="1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多選題</a:t>
              </a:r>
            </a:p>
          </p:txBody>
        </p:sp>
        <p:sp>
          <p:nvSpPr>
            <p:cNvPr id="18" name="TipText"/>
            <p:cNvSpPr txBox="1"/>
            <p:nvPr>
              <p:custDataLst>
                <p:tags r:id="rId24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b="1" dirty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b="1" dirty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/>
          <p:cNvPicPr/>
          <p:nvPr>
            <p:custDataLst>
              <p:tags r:id="rId20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dirty="0"/>
              <a:t>OOP</a:t>
            </a:r>
            <a:r>
              <a:rPr kumimoji="0" lang="zh-TW" altLang="en-US" dirty="0"/>
              <a:t>從</a:t>
            </a:r>
            <a:r>
              <a:rPr kumimoji="0" lang="zh-TW" altLang="en-US" dirty="0">
                <a:solidFill>
                  <a:srgbClr val="FF0000"/>
                </a:solidFill>
              </a:rPr>
              <a:t>認識“對象”</a:t>
            </a:r>
            <a:r>
              <a:rPr kumimoji="0" lang="zh-TW" altLang="en-US" dirty="0"/>
              <a:t>開始</a:t>
            </a:r>
            <a:r>
              <a:rPr kumimoji="0" lang="en-US" altLang="zh-TW" dirty="0"/>
              <a:t>......</a:t>
            </a:r>
            <a:endParaRPr kumimoji="0" lang="en-US" altLang="zh-CN" dirty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611188" y="1412875"/>
            <a:ext cx="7772400" cy="51847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sz="2400" dirty="0"/>
              <a:t>對象</a:t>
            </a:r>
            <a:r>
              <a:rPr kumimoji="1" lang="zh-TW" altLang="en-US" sz="2400" dirty="0"/>
              <a:t>，</a:t>
            </a:r>
            <a:r>
              <a:rPr kumimoji="1" lang="zh-CN" altLang="en-US" sz="2400" dirty="0"/>
              <a:t>是對現實世界</a:t>
            </a:r>
            <a:r>
              <a:rPr kumimoji="1" lang="zh-TW" altLang="en-US" sz="2400" dirty="0"/>
              <a:t>中</a:t>
            </a:r>
            <a:r>
              <a:rPr kumimoji="1" lang="zh-CN" altLang="en-US" sz="2400" dirty="0"/>
              <a:t>實際存在事物的抽象描述，它可以是有形的，也可以是無形的</a:t>
            </a:r>
            <a:endParaRPr kumimoji="1" lang="en-US" altLang="ja-JP" sz="2400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zh-TW" altLang="en-US" dirty="0"/>
              <a:t>對象</a:t>
            </a:r>
            <a:r>
              <a:rPr lang="zh-CN" altLang="en-US" dirty="0"/>
              <a:t>具有自己的靜態特徵和動態特徵</a:t>
            </a:r>
            <a:endParaRPr lang="en-US" altLang="zh-TW" dirty="0"/>
          </a:p>
          <a:p>
            <a:pPr lvl="2">
              <a:lnSpc>
                <a:spcPct val="150000"/>
              </a:lnSpc>
            </a:pPr>
            <a:r>
              <a:rPr lang="zh-CN" altLang="en-US" sz="2400" b="1" dirty="0"/>
              <a:t>靜態特徵 </a:t>
            </a:r>
            <a:r>
              <a:rPr lang="en-US" altLang="zh-CN" sz="2400" dirty="0"/>
              <a:t>—— </a:t>
            </a:r>
            <a:r>
              <a:rPr lang="zh-CN" altLang="en-US" sz="2400" dirty="0"/>
              <a:t>可以用某種資料來描述的屬性</a:t>
            </a:r>
            <a:r>
              <a:rPr lang="zh-TW" altLang="en-US" sz="2400" dirty="0"/>
              <a:t>；</a:t>
            </a:r>
            <a:endParaRPr lang="en-US" altLang="zh-TW" sz="2400" dirty="0"/>
          </a:p>
          <a:p>
            <a:pPr lvl="2">
              <a:lnSpc>
                <a:spcPct val="150000"/>
              </a:lnSpc>
            </a:pPr>
            <a:r>
              <a:rPr lang="zh-CN" altLang="en-US" sz="2400" b="1" dirty="0"/>
              <a:t>動態特徵</a:t>
            </a:r>
            <a:r>
              <a:rPr lang="zh-TW" altLang="en-US" sz="2400" b="1" dirty="0"/>
              <a:t> </a:t>
            </a:r>
            <a:r>
              <a:rPr lang="en-US" altLang="zh-CN" sz="2400" dirty="0"/>
              <a:t>—— </a:t>
            </a:r>
            <a:r>
              <a:rPr lang="zh-CN" altLang="en-US" sz="2400" dirty="0"/>
              <a:t>物件表現的行為或具有的功能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）對象</a:t>
            </a:r>
            <a:r>
              <a:rPr lang="zh-TW" altLang="en-US" dirty="0"/>
              <a:t>是</a:t>
            </a:r>
            <a:r>
              <a:rPr lang="zh-CN" altLang="en-US" dirty="0"/>
              <a:t>由一組屬性資料和對這些資料進行特定操作的一組服務所構成</a:t>
            </a:r>
            <a:r>
              <a:rPr lang="zh-TW" altLang="en-US" dirty="0"/>
              <a:t>的</a:t>
            </a:r>
            <a:r>
              <a:rPr lang="zh-CN" altLang="en-US" dirty="0"/>
              <a:t>“結合體”（概念）。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kumimoji="1" lang="zh-CN" altLang="en-US" sz="2400" dirty="0"/>
              <a:t>封裝 </a:t>
            </a:r>
            <a:r>
              <a:rPr kumimoji="1" lang="en-US" altLang="zh-CN" sz="2400" dirty="0"/>
              <a:t>= </a:t>
            </a:r>
            <a:r>
              <a:rPr kumimoji="1" lang="en-US" altLang="zh-TW" sz="2400" dirty="0"/>
              <a:t>{</a:t>
            </a:r>
            <a:r>
              <a:rPr kumimoji="1" lang="zh-TW" altLang="en-US" sz="2400" dirty="0"/>
              <a:t>屬性</a:t>
            </a:r>
            <a:r>
              <a:rPr kumimoji="1" lang="en-US" altLang="zh-CN" sz="2400" dirty="0"/>
              <a:t>/</a:t>
            </a:r>
            <a:r>
              <a:rPr kumimoji="1" lang="zh-CN" altLang="en-US" sz="2400" dirty="0"/>
              <a:t>數據</a:t>
            </a:r>
            <a:r>
              <a:rPr kumimoji="1" lang="zh-TW" altLang="en-US" sz="2400" dirty="0"/>
              <a:t>，</a:t>
            </a:r>
            <a:r>
              <a:rPr kumimoji="1" lang="zh-CN" altLang="en-US" sz="2400" dirty="0"/>
              <a:t>服務</a:t>
            </a:r>
            <a:r>
              <a:rPr kumimoji="1" lang="en-US" altLang="zh-CN" sz="2400" dirty="0"/>
              <a:t>/</a:t>
            </a:r>
            <a:r>
              <a:rPr kumimoji="1" lang="zh-CN" altLang="en-US" sz="2400" dirty="0"/>
              <a:t>函數</a:t>
            </a:r>
            <a:r>
              <a:rPr kumimoji="1" lang="en-US" altLang="zh-TW" sz="2400" dirty="0"/>
              <a:t>}</a:t>
            </a:r>
            <a:r>
              <a:rPr kumimoji="1" lang="zh-CN" altLang="en-US" sz="2400" dirty="0"/>
              <a:t> </a:t>
            </a:r>
            <a:endParaRPr kumimoji="1" lang="en-US" altLang="zh-CN" sz="24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35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zh-TW" altLang="en-US" dirty="0"/>
              <a:t>封裝的“裝”</a:t>
            </a:r>
            <a:r>
              <a:rPr kumimoji="0" lang="en-US" altLang="zh-TW" dirty="0"/>
              <a:t>——</a:t>
            </a:r>
            <a:r>
              <a:rPr kumimoji="0" lang="zh-CN" altLang="en-US" dirty="0"/>
              <a:t>資料抽象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268760"/>
            <a:ext cx="8064500" cy="554479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kumimoji="1" lang="zh-CN" altLang="en-US" sz="2400" dirty="0"/>
              <a:t>數據</a:t>
            </a:r>
            <a:r>
              <a:rPr kumimoji="1" lang="en-US" altLang="zh-CN" sz="2400" dirty="0"/>
              <a:t>+</a:t>
            </a:r>
            <a:r>
              <a:rPr kumimoji="1" lang="zh-CN" altLang="en-US" sz="2400" dirty="0"/>
              <a:t>函數</a:t>
            </a:r>
            <a:r>
              <a:rPr kumimoji="1" lang="en-US" altLang="zh-CN" sz="2400" dirty="0"/>
              <a:t>——</a:t>
            </a:r>
            <a:r>
              <a:rPr kumimoji="1" lang="zh-CN" altLang="en-US" sz="2400" dirty="0"/>
              <a:t>從設計思想上看</a:t>
            </a:r>
            <a:endParaRPr kumimoji="1" lang="en-US" altLang="zh-CN" sz="2400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封裝（</a:t>
            </a:r>
            <a:r>
              <a:rPr lang="zh-CN" altLang="en-US" dirty="0">
                <a:solidFill>
                  <a:srgbClr val="FF0000"/>
                </a:solidFill>
              </a:rPr>
              <a:t>數據</a:t>
            </a:r>
            <a:r>
              <a:rPr lang="en-US" altLang="zh-CN" dirty="0"/>
              <a:t>+</a:t>
            </a:r>
            <a:r>
              <a:rPr lang="zh-CN" altLang="en-US" dirty="0">
                <a:solidFill>
                  <a:srgbClr val="FF0000"/>
                </a:solidFill>
              </a:rPr>
              <a:t>函數</a:t>
            </a:r>
            <a:r>
              <a:rPr lang="zh-CN" altLang="en-US" dirty="0"/>
              <a:t>）是</a:t>
            </a:r>
            <a:r>
              <a:rPr lang="en-US" altLang="zh-CN" dirty="0"/>
              <a:t>OOP</a:t>
            </a:r>
            <a:r>
              <a:rPr lang="zh-CN" altLang="en-US" dirty="0"/>
              <a:t>的基本特徵</a:t>
            </a:r>
            <a:endParaRPr lang="en-US" altLang="zh-CN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從只關心數值的存儲與表示，到既考慮</a:t>
            </a:r>
            <a:r>
              <a:rPr lang="zh-CN" altLang="en-US" dirty="0">
                <a:solidFill>
                  <a:srgbClr val="FF0000"/>
                </a:solidFill>
              </a:rPr>
              <a:t>內容</a:t>
            </a:r>
            <a:r>
              <a:rPr lang="zh-CN" altLang="en-US" dirty="0"/>
              <a:t>，又考慮</a:t>
            </a:r>
            <a:r>
              <a:rPr lang="zh-CN" altLang="en-US" dirty="0">
                <a:solidFill>
                  <a:srgbClr val="FF0000"/>
                </a:solidFill>
              </a:rPr>
              <a:t>語義</a:t>
            </a:r>
            <a:r>
              <a:rPr lang="zh-CN" altLang="en-US" dirty="0"/>
              <a:t>（資料支援的計算或操作），形成了對“資料”概念的更本質認識，這種思維過程稱為 “資料抽象”。</a:t>
            </a:r>
            <a:endParaRPr lang="en-US" altLang="zh-CN" dirty="0"/>
          </a:p>
          <a:p>
            <a:pPr lvl="1" eaLnBrk="1" hangingPunct="1"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113712" y="6412464"/>
            <a:ext cx="1905000" cy="333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>
                <a:solidFill>
                  <a:srgbClr val="FFFF00"/>
                </a:solidFill>
                <a:latin typeface="Courier New" panose="02070409020205090404" pitchFamily="49" charset="0"/>
                <a:ea typeface="方正姚体" panose="02010601030101010101" pitchFamily="2" charset="-122"/>
              </a:defRPr>
            </a:lvl1pPr>
            <a:lvl2pPr marL="742950" indent="-285750">
              <a:defRPr kumimoji="1" sz="3200">
                <a:solidFill>
                  <a:srgbClr val="FFFF00"/>
                </a:solidFill>
                <a:latin typeface="Courier New" panose="02070409020205090404" pitchFamily="49" charset="0"/>
                <a:ea typeface="方正姚体" panose="02010601030101010101" pitchFamily="2" charset="-122"/>
              </a:defRPr>
            </a:lvl2pPr>
            <a:lvl3pPr marL="1143000" indent="-228600">
              <a:defRPr kumimoji="1" sz="3200">
                <a:solidFill>
                  <a:srgbClr val="FFFF00"/>
                </a:solidFill>
                <a:latin typeface="Courier New" panose="02070409020205090404" pitchFamily="49" charset="0"/>
                <a:ea typeface="方正姚体" panose="02010601030101010101" pitchFamily="2" charset="-122"/>
              </a:defRPr>
            </a:lvl3pPr>
            <a:lvl4pPr marL="1600200" indent="-228600">
              <a:defRPr kumimoji="1" sz="3200">
                <a:solidFill>
                  <a:srgbClr val="FFFF00"/>
                </a:solidFill>
                <a:latin typeface="Courier New" panose="02070409020205090404" pitchFamily="49" charset="0"/>
                <a:ea typeface="方正姚体" panose="02010601030101010101" pitchFamily="2" charset="-122"/>
              </a:defRPr>
            </a:lvl4pPr>
            <a:lvl5pPr marL="2057400" indent="-228600">
              <a:defRPr kumimoji="1" sz="3200">
                <a:solidFill>
                  <a:srgbClr val="FFFF00"/>
                </a:solidFill>
                <a:latin typeface="Courier New" panose="02070409020205090404" pitchFamily="49" charset="0"/>
                <a:ea typeface="方正姚体" panose="02010601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FFFF00"/>
                </a:solidFill>
                <a:latin typeface="Courier New" panose="02070409020205090404" pitchFamily="49" charset="0"/>
                <a:ea typeface="方正姚体" panose="02010601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FFFF00"/>
                </a:solidFill>
                <a:latin typeface="Courier New" panose="02070409020205090404" pitchFamily="49" charset="0"/>
                <a:ea typeface="方正姚体" panose="02010601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FFFF00"/>
                </a:solidFill>
                <a:latin typeface="Courier New" panose="02070409020205090404" pitchFamily="49" charset="0"/>
                <a:ea typeface="方正姚体" panose="02010601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FFFF00"/>
                </a:solidFill>
                <a:latin typeface="Courier New" panose="02070409020205090404" pitchFamily="49" charset="0"/>
                <a:ea typeface="方正姚体" panose="02010601030101010101" pitchFamily="2" charset="-122"/>
              </a:defRPr>
            </a:lvl9pPr>
          </a:lstStyle>
          <a:p>
            <a:fld id="{BB457972-0526-471B-9A81-867023A499F9}" type="slidenum">
              <a:rPr lang="en-US" altLang="zh-CN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t>36</a:t>
            </a:fld>
            <a:endParaRPr lang="en-US" altLang="zh-CN" sz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用戶定義類型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類</a:t>
            </a:r>
            <a:r>
              <a:rPr kumimoji="1" lang="en-US" altLang="zh-CN" dirty="0"/>
              <a:t>class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86211"/>
            <a:ext cx="8191822" cy="4867125"/>
          </a:xfrm>
        </p:spPr>
        <p:txBody>
          <a:bodyPr/>
          <a:lstStyle/>
          <a:p>
            <a:r>
              <a:rPr kumimoji="1" lang="en-US" altLang="zh-CN" sz="2400" dirty="0"/>
              <a:t>class </a:t>
            </a:r>
            <a:r>
              <a:rPr kumimoji="1" lang="zh-CN" altLang="en-US" sz="2400" dirty="0"/>
              <a:t>用戶自訂的類型</a:t>
            </a:r>
            <a:endParaRPr kumimoji="1" lang="en-US" altLang="zh-CN" sz="2400" dirty="0"/>
          </a:p>
          <a:p>
            <a:pPr lvl="1"/>
            <a:r>
              <a:rPr kumimoji="1" lang="zh-CN" altLang="en-US" sz="2000" dirty="0"/>
              <a:t>包含函數與資料的特殊“結構體”，用於擴充</a:t>
            </a:r>
            <a:r>
              <a:rPr kumimoji="1" lang="en-US" altLang="zh-CN" sz="2000" dirty="0"/>
              <a:t>C++</a:t>
            </a:r>
            <a:r>
              <a:rPr kumimoji="1" lang="zh-CN" altLang="en-US" sz="2000" dirty="0"/>
              <a:t>語言的類型體系</a:t>
            </a:r>
          </a:p>
          <a:p>
            <a:pPr lvl="1"/>
            <a:r>
              <a:rPr kumimoji="1" lang="zh-CN" altLang="en-US" sz="2000" dirty="0"/>
              <a:t>類中包含的函數，稱為“成員函數”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包含的資料，稱為“成員變數”</a:t>
            </a:r>
            <a:endParaRPr kumimoji="1" lang="en-US" altLang="zh-CN" sz="2000" dirty="0"/>
          </a:p>
          <a:p>
            <a:endParaRPr kumimoji="1" lang="en-US" altLang="zh-CN" sz="2400" dirty="0"/>
          </a:p>
          <a:p>
            <a:r>
              <a:rPr kumimoji="1" lang="zh-CN" altLang="en-US" sz="2400" dirty="0"/>
              <a:t>成員函數必須在類內聲明，但定義（實現）可以在類內或者類外。</a:t>
            </a:r>
            <a:endParaRPr kumimoji="1" lang="en-US" altLang="zh-CN" sz="2400" dirty="0"/>
          </a:p>
          <a:p>
            <a:endParaRPr kumimoji="1" lang="en-US" altLang="zh-CN" sz="2400" dirty="0"/>
          </a:p>
          <a:p>
            <a:r>
              <a:rPr kumimoji="1" lang="zh-CN" altLang="en-US" sz="2400" dirty="0"/>
              <a:t>類</a:t>
            </a:r>
            <a:r>
              <a:rPr kumimoji="1" lang="en-US" altLang="zh-CN" sz="2400" dirty="0"/>
              <a:t>=</a:t>
            </a:r>
            <a:r>
              <a:rPr kumimoji="1" lang="en-US" altLang="zh-TW" sz="2400" dirty="0"/>
              <a:t> </a:t>
            </a:r>
            <a:r>
              <a:rPr kumimoji="1" lang="zh-CN" altLang="en-US" sz="2400" dirty="0"/>
              <a:t>“</a:t>
            </a:r>
            <a:r>
              <a:rPr kumimoji="1" lang="zh-TW" altLang="en-US" sz="2400" dirty="0"/>
              <a:t>屬性</a:t>
            </a:r>
            <a:r>
              <a:rPr kumimoji="1" lang="en-US" altLang="zh-CN" sz="2400" dirty="0"/>
              <a:t>/</a:t>
            </a:r>
            <a:r>
              <a:rPr kumimoji="1" lang="zh-CN" altLang="en-US" sz="2400" dirty="0"/>
              <a:t>數據” </a:t>
            </a:r>
            <a:r>
              <a:rPr kumimoji="1" lang="en-US" altLang="zh-CN" sz="2400" dirty="0"/>
              <a:t>+</a:t>
            </a:r>
            <a:r>
              <a:rPr kumimoji="1" lang="zh-CN" altLang="en-US" sz="2400" dirty="0"/>
              <a:t> “服務</a:t>
            </a:r>
            <a:r>
              <a:rPr kumimoji="1" lang="en-US" altLang="zh-CN" sz="2400" dirty="0"/>
              <a:t>/</a:t>
            </a:r>
            <a:r>
              <a:rPr kumimoji="1" lang="zh-CN" altLang="en-US" sz="2400" dirty="0"/>
              <a:t>函數”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37</a:t>
            </a:fld>
            <a:endParaRPr lang="en-US" altLang="zh-CN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在</a:t>
            </a:r>
            <a:r>
              <a:rPr kumimoji="1" lang="zh-CN" altLang="en-US" dirty="0">
                <a:solidFill>
                  <a:srgbClr val="FF0000"/>
                </a:solidFill>
              </a:rPr>
              <a:t>標頭檔</a:t>
            </a:r>
            <a:r>
              <a:rPr kumimoji="1" lang="zh-CN" altLang="en-US" dirty="0"/>
              <a:t>中聲明類</a:t>
            </a:r>
            <a:r>
              <a:rPr kumimoji="1" lang="en-US" altLang="zh-CN" dirty="0"/>
              <a:t>class</a:t>
            </a:r>
            <a:endParaRPr kumimoji="1" lang="zh-CN" altLang="en-US" dirty="0"/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611560" y="1378521"/>
            <a:ext cx="7776864" cy="5109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n"/>
              <a:defRPr sz="2800" b="1" kern="1200" baseline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chemeClr val="tx1"/>
                </a:solidFill>
              </a:rPr>
              <a:t>// </a:t>
            </a:r>
            <a:r>
              <a:rPr kumimoji="1" lang="en-US" altLang="zh-CN" sz="2400" dirty="0" err="1">
                <a:solidFill>
                  <a:srgbClr val="FF0000"/>
                </a:solidFill>
              </a:rPr>
              <a:t>matrix.h</a:t>
            </a:r>
            <a:endParaRPr kumimoji="1" lang="en-US" altLang="zh-CN" sz="2400" dirty="0">
              <a:solidFill>
                <a:srgbClr val="FF0000"/>
              </a:solidFill>
            </a:endParaRP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C00000"/>
                </a:solidFill>
              </a:rPr>
              <a:t>#</a:t>
            </a:r>
            <a:r>
              <a:rPr kumimoji="1" lang="en-US" altLang="zh-CN" sz="2400" dirty="0" err="1">
                <a:solidFill>
                  <a:srgbClr val="C00000"/>
                </a:solidFill>
              </a:rPr>
              <a:t>ifndef</a:t>
            </a:r>
            <a:r>
              <a:rPr kumimoji="1" lang="en-US" altLang="zh-CN" sz="2400" dirty="0">
                <a:solidFill>
                  <a:srgbClr val="C00000"/>
                </a:solidFill>
              </a:rPr>
              <a:t> </a:t>
            </a:r>
            <a:r>
              <a:rPr kumimoji="1" lang="en-US" altLang="zh-CN" sz="2400" dirty="0">
                <a:solidFill>
                  <a:schemeClr val="tx1"/>
                </a:solidFill>
              </a:rPr>
              <a:t>MATRIX_H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C00000"/>
                </a:solidFill>
              </a:rPr>
              <a:t>#define</a:t>
            </a:r>
            <a:r>
              <a:rPr kumimoji="1" lang="en-US" altLang="zh-CN" sz="2400" dirty="0">
                <a:solidFill>
                  <a:schemeClr val="tx1"/>
                </a:solidFill>
              </a:rPr>
              <a:t> MATRIX_H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endParaRPr kumimoji="1" lang="en-US" altLang="zh-CN" sz="2400" dirty="0">
              <a:solidFill>
                <a:schemeClr val="tx1"/>
              </a:solidFill>
            </a:endParaRP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C00000"/>
                </a:solidFill>
              </a:rPr>
              <a:t>class</a:t>
            </a:r>
            <a:r>
              <a:rPr kumimoji="1" lang="en-US" altLang="zh-CN" sz="2400" dirty="0">
                <a:solidFill>
                  <a:schemeClr val="tx1"/>
                </a:solidFill>
              </a:rPr>
              <a:t> Matrix {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chemeClr val="tx1"/>
                </a:solidFill>
              </a:rPr>
              <a:t>	</a:t>
            </a:r>
            <a:r>
              <a:rPr kumimoji="1" lang="en-US" altLang="zh-CN" sz="2400" dirty="0">
                <a:solidFill>
                  <a:srgbClr val="C00000"/>
                </a:solidFill>
              </a:rPr>
              <a:t>int</a:t>
            </a:r>
            <a:r>
              <a:rPr kumimoji="1" lang="en-US" altLang="zh-CN" sz="2400" dirty="0">
                <a:solidFill>
                  <a:schemeClr val="tx1"/>
                </a:solidFill>
              </a:rPr>
              <a:t> data[6][6];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C00000"/>
                </a:solidFill>
              </a:rPr>
              <a:t>public</a:t>
            </a:r>
            <a:r>
              <a:rPr kumimoji="1" lang="en-US" altLang="zh-CN" sz="2400" dirty="0">
                <a:solidFill>
                  <a:schemeClr val="tx1"/>
                </a:solidFill>
              </a:rPr>
              <a:t>: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chemeClr val="tx1"/>
                </a:solidFill>
              </a:rPr>
              <a:t>	</a:t>
            </a:r>
            <a:r>
              <a:rPr kumimoji="1" lang="en-US" altLang="zh-CN" sz="2400" dirty="0">
                <a:solidFill>
                  <a:srgbClr val="C00000"/>
                </a:solidFill>
              </a:rPr>
              <a:t>void</a:t>
            </a:r>
            <a:r>
              <a:rPr kumimoji="1" lang="en-US" altLang="zh-CN" sz="2400" dirty="0">
                <a:solidFill>
                  <a:schemeClr val="tx1"/>
                </a:solidFill>
              </a:rPr>
              <a:t> fill(</a:t>
            </a:r>
            <a:r>
              <a:rPr kumimoji="1" lang="en-US" altLang="zh-CN" sz="2400" dirty="0">
                <a:solidFill>
                  <a:srgbClr val="C00000"/>
                </a:solidFill>
              </a:rPr>
              <a:t>char</a:t>
            </a:r>
            <a:r>
              <a:rPr kumimoji="1" lang="en-US" altLang="zh-CN" sz="2400" dirty="0">
                <a:solidFill>
                  <a:schemeClr val="tx1"/>
                </a:solidFill>
              </a:rPr>
              <a:t> </a:t>
            </a:r>
            <a:r>
              <a:rPr kumimoji="1" lang="en-US" altLang="zh-CN" sz="2400" dirty="0" err="1">
                <a:solidFill>
                  <a:schemeClr val="tx1"/>
                </a:solidFill>
              </a:rPr>
              <a:t>dir</a:t>
            </a:r>
            <a:r>
              <a:rPr kumimoji="1" lang="en-US" altLang="zh-CN" sz="2400" dirty="0">
                <a:solidFill>
                  <a:schemeClr val="tx1"/>
                </a:solidFill>
              </a:rPr>
              <a:t>);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chemeClr val="tx1"/>
                </a:solidFill>
              </a:rPr>
              <a:t>};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endParaRPr kumimoji="1" lang="en-US" altLang="zh-CN" sz="2400" dirty="0">
              <a:solidFill>
                <a:schemeClr val="tx1"/>
              </a:solidFill>
            </a:endParaRP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C00000"/>
                </a:solidFill>
              </a:rPr>
              <a:t>#</a:t>
            </a:r>
            <a:r>
              <a:rPr kumimoji="1" lang="en-US" altLang="zh-CN" sz="2400" dirty="0" err="1">
                <a:solidFill>
                  <a:srgbClr val="C00000"/>
                </a:solidFill>
              </a:rPr>
              <a:t>endif</a:t>
            </a:r>
            <a:r>
              <a:rPr kumimoji="1" lang="en-US" altLang="zh-CN" sz="2400" dirty="0">
                <a:solidFill>
                  <a:schemeClr val="tx1"/>
                </a:solidFill>
              </a:rPr>
              <a:t> </a:t>
            </a:r>
            <a:endParaRPr kumimoji="1"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83968" y="3645024"/>
            <a:ext cx="1489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solidFill>
                  <a:srgbClr val="008000"/>
                </a:solidFill>
              </a:rPr>
              <a:t>//</a:t>
            </a:r>
            <a:r>
              <a:rPr kumimoji="1" lang="zh-CN" altLang="en-US" sz="2000" b="1" dirty="0">
                <a:solidFill>
                  <a:srgbClr val="008000"/>
                </a:solidFill>
              </a:rPr>
              <a:t> 成員變數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148064" y="4581128"/>
            <a:ext cx="2515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solidFill>
                  <a:srgbClr val="008000"/>
                </a:solidFill>
              </a:rPr>
              <a:t>//</a:t>
            </a:r>
            <a:r>
              <a:rPr kumimoji="1" lang="zh-CN" altLang="en-US" sz="2000" b="1" dirty="0">
                <a:solidFill>
                  <a:srgbClr val="008000"/>
                </a:solidFill>
              </a:rPr>
              <a:t> 成員函數（聲明）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38</a:t>
            </a:fld>
            <a:endParaRPr lang="en-US" altLang="zh-CN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在</a:t>
            </a:r>
            <a:r>
              <a:rPr kumimoji="1" lang="zh-CN" altLang="en-US" dirty="0">
                <a:solidFill>
                  <a:srgbClr val="FF0000"/>
                </a:solidFill>
              </a:rPr>
              <a:t>實現檔</a:t>
            </a:r>
            <a:r>
              <a:rPr kumimoji="1" lang="zh-CN" altLang="en-US" dirty="0"/>
              <a:t>中定義成員函數</a:t>
            </a:r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611560" y="1378521"/>
            <a:ext cx="7776864" cy="5109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n"/>
              <a:defRPr sz="2800" b="1" kern="1200" baseline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chemeClr val="tx1"/>
                </a:solidFill>
              </a:rPr>
              <a:t>// </a:t>
            </a:r>
            <a:r>
              <a:rPr kumimoji="1" lang="en-US" altLang="zh-CN" sz="2400" dirty="0">
                <a:solidFill>
                  <a:srgbClr val="FF0000"/>
                </a:solidFill>
              </a:rPr>
              <a:t>matrix.cpp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C00000"/>
                </a:solidFill>
              </a:rPr>
              <a:t>#include</a:t>
            </a:r>
            <a:r>
              <a:rPr kumimoji="1" lang="en-US" altLang="zh-CN" sz="2400" dirty="0">
                <a:solidFill>
                  <a:schemeClr val="tx1"/>
                </a:solidFill>
              </a:rPr>
              <a:t> "</a:t>
            </a:r>
            <a:r>
              <a:rPr kumimoji="1" lang="en-US" altLang="zh-CN" sz="2400" dirty="0" err="1">
                <a:solidFill>
                  <a:schemeClr val="tx1"/>
                </a:solidFill>
              </a:rPr>
              <a:t>matrix.h</a:t>
            </a:r>
            <a:r>
              <a:rPr kumimoji="1" lang="en-US" altLang="zh-CN" sz="2400" dirty="0">
                <a:solidFill>
                  <a:schemeClr val="tx1"/>
                </a:solidFill>
              </a:rPr>
              <a:t>"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endParaRPr kumimoji="1" lang="en-US" altLang="zh-CN" sz="2400" dirty="0">
              <a:solidFill>
                <a:schemeClr val="tx1"/>
              </a:solidFill>
            </a:endParaRPr>
          </a:p>
          <a:p>
            <a:pPr marL="0" indent="0" defTabSz="914400" eaLnBrk="1" hangingPunct="1">
              <a:buNone/>
            </a:pPr>
            <a:r>
              <a:rPr kumimoji="1" lang="en-US" altLang="zh-CN" sz="2400" dirty="0">
                <a:solidFill>
                  <a:srgbClr val="C00000"/>
                </a:solidFill>
              </a:rPr>
              <a:t>void</a:t>
            </a:r>
            <a:r>
              <a:rPr kumimoji="1" lang="en-US" altLang="zh-CN" sz="2400" dirty="0">
                <a:solidFill>
                  <a:schemeClr val="tx1"/>
                </a:solidFill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</a:rPr>
              <a:t>Matrix</a:t>
            </a:r>
            <a:r>
              <a:rPr kumimoji="1" lang="en-US" altLang="zh-CN" sz="2400" dirty="0">
                <a:solidFill>
                  <a:srgbClr val="0066CC"/>
                </a:solidFill>
              </a:rPr>
              <a:t>::</a:t>
            </a:r>
            <a:r>
              <a:rPr kumimoji="1" lang="en-US" altLang="zh-CN" sz="2400" dirty="0">
                <a:solidFill>
                  <a:schemeClr val="tx1"/>
                </a:solidFill>
              </a:rPr>
              <a:t>fill(</a:t>
            </a:r>
            <a:r>
              <a:rPr kumimoji="1" lang="en-US" altLang="zh-CN" sz="2400" dirty="0">
                <a:solidFill>
                  <a:srgbClr val="C00000"/>
                </a:solidFill>
              </a:rPr>
              <a:t>char</a:t>
            </a:r>
            <a:r>
              <a:rPr kumimoji="1" lang="en-US" altLang="zh-CN" sz="2400" dirty="0">
                <a:solidFill>
                  <a:schemeClr val="tx1"/>
                </a:solidFill>
              </a:rPr>
              <a:t> </a:t>
            </a:r>
            <a:r>
              <a:rPr kumimoji="1" lang="en-US" altLang="zh-CN" sz="2400" dirty="0" err="1">
                <a:solidFill>
                  <a:schemeClr val="tx1"/>
                </a:solidFill>
              </a:rPr>
              <a:t>dir</a:t>
            </a:r>
            <a:r>
              <a:rPr kumimoji="1" lang="en-US" altLang="zh-CN" sz="2400" dirty="0">
                <a:solidFill>
                  <a:schemeClr val="tx1"/>
                </a:solidFill>
              </a:rPr>
              <a:t>) </a:t>
            </a:r>
            <a:r>
              <a:rPr kumimoji="1" lang="en-US" altLang="zh-CN" sz="2400" dirty="0">
                <a:solidFill>
                  <a:srgbClr val="008000"/>
                </a:solidFill>
              </a:rPr>
              <a:t>//</a:t>
            </a:r>
            <a:r>
              <a:rPr kumimoji="1" lang="zh-CN" altLang="en-US" sz="2400" dirty="0">
                <a:solidFill>
                  <a:srgbClr val="008000"/>
                </a:solidFill>
              </a:rPr>
              <a:t>類外需要類名限定</a:t>
            </a:r>
            <a:endParaRPr kumimoji="1" lang="en-US" altLang="zh-CN" sz="2400" dirty="0">
              <a:solidFill>
                <a:srgbClr val="008000"/>
              </a:solidFill>
            </a:endParaRP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chemeClr val="tx1"/>
                </a:solidFill>
              </a:rPr>
              <a:t>{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chemeClr val="tx1"/>
                </a:solidFill>
              </a:rPr>
              <a:t>	... </a:t>
            </a:r>
            <a:r>
              <a:rPr kumimoji="1" lang="en-US" altLang="zh-CN" sz="2400" dirty="0">
                <a:solidFill>
                  <a:srgbClr val="008000"/>
                </a:solidFill>
              </a:rPr>
              <a:t>// </a:t>
            </a:r>
            <a:r>
              <a:rPr kumimoji="1" lang="zh-CN" altLang="en-US" sz="2400" dirty="0">
                <a:solidFill>
                  <a:srgbClr val="008000"/>
                </a:solidFill>
              </a:rPr>
              <a:t>函數實現</a:t>
            </a:r>
            <a:endParaRPr kumimoji="1" lang="en-US" altLang="zh-CN" sz="2400" dirty="0">
              <a:solidFill>
                <a:srgbClr val="008000"/>
              </a:solidFill>
            </a:endParaRP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chemeClr val="tx1"/>
                </a:solidFill>
              </a:rPr>
              <a:t>}</a:t>
            </a:r>
            <a:endParaRPr kumimoji="1" lang="zh-CN" altLang="en-US" sz="2400" dirty="0">
              <a:solidFill>
                <a:schemeClr val="tx1"/>
              </a:solidFill>
            </a:endParaRP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endParaRPr kumimoji="1" lang="zh-CN" altLang="en-US" sz="2400" dirty="0"/>
          </a:p>
          <a:p>
            <a:pPr defTabSz="914400" eaLnBrk="1" hangingPunct="1"/>
            <a:r>
              <a:rPr kumimoji="1" lang="zh-CN" altLang="en-US" sz="2400" dirty="0"/>
              <a:t>通常，類的</a:t>
            </a:r>
            <a:r>
              <a:rPr kumimoji="1" lang="zh-CN" altLang="en-US" sz="2400" dirty="0">
                <a:solidFill>
                  <a:srgbClr val="FF0000"/>
                </a:solidFill>
              </a:rPr>
              <a:t>聲明</a:t>
            </a:r>
            <a:r>
              <a:rPr kumimoji="1" lang="zh-CN" altLang="en-US" sz="2400" dirty="0"/>
              <a:t>放在標頭檔中，而類的成員函數</a:t>
            </a:r>
            <a:r>
              <a:rPr kumimoji="1" lang="zh-CN" altLang="en-US" sz="2400" dirty="0">
                <a:solidFill>
                  <a:srgbClr val="FF0000"/>
                </a:solidFill>
              </a:rPr>
              <a:t>實現（也叫定義）</a:t>
            </a:r>
            <a:r>
              <a:rPr kumimoji="1" lang="zh-CN" altLang="en-US" sz="2400" dirty="0"/>
              <a:t>則放在實現檔中。</a:t>
            </a:r>
          </a:p>
          <a:p>
            <a:pPr defTabSz="914400" eaLnBrk="1" hangingPunct="1"/>
            <a:r>
              <a:rPr kumimoji="1" lang="zh-CN" altLang="en-US" sz="2400" dirty="0"/>
              <a:t>為了便於管理和代碼複用，一般是將不同的類分別保存為不同的標頭檔和實現檔。</a:t>
            </a:r>
            <a:endParaRPr kumimoji="1" lang="en-US" altLang="zh-CN" sz="2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39</a:t>
            </a:fld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5D99D7-0FBA-AA4C-8221-726A69EFC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-56803"/>
            <a:ext cx="7886700" cy="1325563"/>
          </a:xfrm>
        </p:spPr>
        <p:txBody>
          <a:bodyPr/>
          <a:lstStyle/>
          <a:p>
            <a:r>
              <a:rPr lang="zh-CN" altLang="en-US" dirty="0"/>
              <a:t>巨集定義的使用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14DCBB-DCA5-714F-ADA4-4AD77E2DF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80728"/>
            <a:ext cx="8335838" cy="5112568"/>
          </a:xfrm>
        </p:spPr>
        <p:txBody>
          <a:bodyPr/>
          <a:lstStyle/>
          <a:p>
            <a:r>
              <a:rPr lang="zh-CN" altLang="en-US" sz="3000" dirty="0">
                <a:solidFill>
                  <a:srgbClr val="002060"/>
                </a:solidFill>
                <a:latin typeface="华文楷体" panose="02010600040101010101" pitchFamily="2" charset="-122"/>
              </a:rPr>
              <a:t>防止標頭檔被重複包含</a:t>
            </a:r>
            <a:endParaRPr lang="en-US" altLang="zh-CN" sz="3000" dirty="0">
              <a:solidFill>
                <a:srgbClr val="002060"/>
              </a:solidFill>
              <a:latin typeface="华文楷体" panose="02010600040101010101" pitchFamily="2" charset="-122"/>
            </a:endParaRPr>
          </a:p>
          <a:p>
            <a:pPr lvl="1"/>
            <a:r>
              <a:rPr lang="zh-CN" altLang="en-US" sz="2800" dirty="0">
                <a:latin typeface="华文楷体" panose="02010600040101010101" pitchFamily="2" charset="-122"/>
              </a:rPr>
              <a:t>方法一 </a:t>
            </a:r>
            <a:r>
              <a:rPr lang="en-US" altLang="zh-CN" sz="2800" dirty="0">
                <a:solidFill>
                  <a:srgbClr val="FF0000"/>
                </a:solidFill>
                <a:cs typeface="Consolas" panose="020B0609020204030204" pitchFamily="49" charset="0"/>
              </a:rPr>
              <a:t>header guards </a:t>
            </a:r>
            <a:endParaRPr lang="en-US" altLang="zh-CN" sz="2800" dirty="0">
              <a:latin typeface="华文楷体" panose="02010600040101010101" pitchFamily="2" charset="-122"/>
            </a:endParaRPr>
          </a:p>
          <a:p>
            <a:pPr lvl="1"/>
            <a:endParaRPr lang="en-US" altLang="zh-CN" sz="2800" dirty="0">
              <a:latin typeface="华文楷体" panose="02010600040101010101" pitchFamily="2" charset="-122"/>
            </a:endParaRPr>
          </a:p>
          <a:p>
            <a:pPr lvl="1"/>
            <a:endParaRPr lang="en-US" altLang="zh-CN" sz="2800" dirty="0">
              <a:solidFill>
                <a:srgbClr val="002060"/>
              </a:solidFill>
              <a:latin typeface="华文楷体" panose="02010600040101010101" pitchFamily="2" charset="-122"/>
            </a:endParaRPr>
          </a:p>
          <a:p>
            <a:pPr lvl="1"/>
            <a:endParaRPr lang="en-US" altLang="zh-CN" sz="2800" dirty="0">
              <a:solidFill>
                <a:srgbClr val="002060"/>
              </a:solidFill>
              <a:latin typeface="华文楷体" panose="02010600040101010101" pitchFamily="2" charset="-122"/>
            </a:endParaRPr>
          </a:p>
          <a:p>
            <a:pPr lvl="1"/>
            <a:endParaRPr lang="en-US" altLang="zh-CN" sz="2800" dirty="0">
              <a:solidFill>
                <a:srgbClr val="002060"/>
              </a:solidFill>
              <a:latin typeface="华文楷体" panose="02010600040101010101" pitchFamily="2" charset="-122"/>
            </a:endParaRPr>
          </a:p>
          <a:p>
            <a:pPr lvl="1"/>
            <a:r>
              <a:rPr lang="zh-CN" altLang="en-US" sz="2800" dirty="0">
                <a:latin typeface="华文楷体" panose="02010600040101010101" pitchFamily="2" charset="-122"/>
              </a:rPr>
              <a:t>方法二 </a:t>
            </a:r>
            <a:r>
              <a:rPr lang="en-US" altLang="zh-CN" sz="2800" dirty="0">
                <a:solidFill>
                  <a:srgbClr val="FF0000"/>
                </a:solidFill>
                <a:cs typeface="Consolas" panose="020B0609020204030204" pitchFamily="49" charset="0"/>
              </a:rPr>
              <a:t>#pragma once</a:t>
            </a:r>
            <a:endParaRPr lang="en-US" altLang="zh-CN" sz="2800" dirty="0">
              <a:latin typeface="华文楷体" panose="02010600040101010101" pitchFamily="2" charset="-122"/>
            </a:endParaRPr>
          </a:p>
          <a:p>
            <a:pPr marL="457200" lvl="1" indent="0">
              <a:buNone/>
            </a:pPr>
            <a:endParaRPr kumimoji="1" lang="en-US" altLang="zh-CN" sz="3200" dirty="0"/>
          </a:p>
          <a:p>
            <a:endParaRPr lang="en-US" altLang="zh-CN" sz="3200" dirty="0">
              <a:solidFill>
                <a:srgbClr val="002060"/>
              </a:solidFill>
              <a:latin typeface="华文楷体" panose="02010600040101010101" pitchFamily="2" charset="-122"/>
            </a:endParaRPr>
          </a:p>
          <a:p>
            <a:r>
              <a:rPr lang="zh-CN" altLang="en-US" sz="3000" dirty="0">
                <a:solidFill>
                  <a:srgbClr val="002060"/>
                </a:solidFill>
                <a:latin typeface="华文楷体" panose="02010600040101010101" pitchFamily="2" charset="-122"/>
              </a:rPr>
              <a:t>越來越多編譯器支持 </a:t>
            </a:r>
            <a:r>
              <a:rPr lang="en-US" altLang="zh-CN" sz="3000" dirty="0">
                <a:solidFill>
                  <a:srgbClr val="002060"/>
                </a:solidFill>
                <a:latin typeface="华文楷体" panose="02010600040101010101" pitchFamily="2" charset="-122"/>
              </a:rPr>
              <a:t>#pragma once</a:t>
            </a:r>
          </a:p>
          <a:p>
            <a:r>
              <a:rPr lang="en-US" altLang="zh-CN" sz="3000" dirty="0">
                <a:solidFill>
                  <a:srgbClr val="002060"/>
                </a:solidFill>
                <a:latin typeface="华文楷体" panose="02010600040101010101" pitchFamily="2" charset="-122"/>
              </a:rPr>
              <a:t>#pragma once</a:t>
            </a:r>
            <a:r>
              <a:rPr lang="zh-CN" altLang="en-US" sz="3000" dirty="0">
                <a:solidFill>
                  <a:srgbClr val="002060"/>
                </a:solidFill>
                <a:latin typeface="华文楷体" panose="02010600040101010101" pitchFamily="2" charset="-122"/>
              </a:rPr>
              <a:t>比</a:t>
            </a:r>
            <a:r>
              <a:rPr lang="en-US" altLang="zh-CN" sz="3000" dirty="0">
                <a:solidFill>
                  <a:srgbClr val="002060"/>
                </a:solidFill>
                <a:latin typeface="华文楷体" panose="02010600040101010101" pitchFamily="2" charset="-122"/>
              </a:rPr>
              <a:t>header</a:t>
            </a:r>
            <a:r>
              <a:rPr lang="zh-CN" altLang="en-US" sz="3000" dirty="0">
                <a:solidFill>
                  <a:srgbClr val="002060"/>
                </a:solidFill>
                <a:latin typeface="华文楷体" panose="02010600040101010101" pitchFamily="2" charset="-122"/>
              </a:rPr>
              <a:t> </a:t>
            </a:r>
            <a:r>
              <a:rPr lang="en-US" altLang="zh-CN" sz="3000" dirty="0">
                <a:solidFill>
                  <a:srgbClr val="002060"/>
                </a:solidFill>
                <a:latin typeface="华文楷体" panose="02010600040101010101" pitchFamily="2" charset="-122"/>
              </a:rPr>
              <a:t>guards</a:t>
            </a:r>
            <a:r>
              <a:rPr lang="zh-CN" altLang="en-US" sz="3000" dirty="0">
                <a:solidFill>
                  <a:srgbClr val="002060"/>
                </a:solidFill>
                <a:latin typeface="华文楷体" panose="02010600040101010101" pitchFamily="2" charset="-122"/>
              </a:rPr>
              <a:t>更簡單，且保證物理上的同一檔不被編譯</a:t>
            </a:r>
            <a:r>
              <a:rPr lang="en-US" altLang="zh-CN" sz="3000" dirty="0">
                <a:solidFill>
                  <a:srgbClr val="002060"/>
                </a:solidFill>
                <a:latin typeface="华文楷体" panose="02010600040101010101" pitchFamily="2" charset="-122"/>
              </a:rPr>
              <a:t>/</a:t>
            </a:r>
            <a:r>
              <a:rPr lang="zh-CN" altLang="en-US" sz="3000" dirty="0">
                <a:solidFill>
                  <a:srgbClr val="002060"/>
                </a:solidFill>
                <a:latin typeface="华文楷体" panose="02010600040101010101" pitchFamily="2" charset="-122"/>
              </a:rPr>
              <a:t>讀取多次，更快</a:t>
            </a:r>
            <a:endParaRPr kumimoji="1" lang="zh-CN" altLang="en-US" sz="2800" dirty="0"/>
          </a:p>
          <a:p>
            <a:endParaRPr kumimoji="1" lang="zh-CN" altLang="en-US" sz="3200" dirty="0"/>
          </a:p>
          <a:p>
            <a:endParaRPr kumimoji="1" lang="en-US" altLang="zh-CN" sz="3200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065416F3-8C88-014C-B995-BCDFB1256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1350" y="6524625"/>
            <a:ext cx="2133600" cy="3333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CC0718-3674-4E92-A5B4-D26056474D9D}" type="slidenum">
              <a:rPr lang="en-US" altLang="zh-CN" sz="1400">
                <a:solidFill>
                  <a:schemeClr val="hlink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 dirty="0">
              <a:solidFill>
                <a:schemeClr val="hlink"/>
              </a:solidFill>
              <a:ea typeface="宋体" panose="02010600030101010101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4C66A22-B057-FC41-9C17-0B8341EE02C6}"/>
              </a:ext>
            </a:extLst>
          </p:cNvPr>
          <p:cNvSpPr txBox="1"/>
          <p:nvPr/>
        </p:nvSpPr>
        <p:spPr>
          <a:xfrm>
            <a:off x="1206749" y="1920595"/>
            <a:ext cx="45052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altLang="zh-CN" sz="2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ifndef</a:t>
            </a:r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__BODYDEF_H__</a:t>
            </a:r>
          </a:p>
          <a:p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 __BODYDEF_H__ </a:t>
            </a:r>
          </a:p>
          <a:p>
            <a:r>
              <a:rPr lang="en-US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 // </a:t>
            </a:r>
            <a:r>
              <a:rPr lang="zh-CN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標頭檔內容 </a:t>
            </a:r>
          </a:p>
          <a:p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#endif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BC82BF6-7B57-B54D-8AB4-ABE9384F2643}"/>
              </a:ext>
            </a:extLst>
          </p:cNvPr>
          <p:cNvSpPr/>
          <p:nvPr/>
        </p:nvSpPr>
        <p:spPr>
          <a:xfrm>
            <a:off x="1223889" y="1920595"/>
            <a:ext cx="4488110" cy="1834464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形标注 18">
            <a:extLst>
              <a:ext uri="{FF2B5EF4-FFF2-40B4-BE49-F238E27FC236}">
                <a16:creationId xmlns:a16="http://schemas.microsoft.com/office/drawing/2014/main" id="{46509CED-76F7-F549-82FA-15CBDE8EEFBE}"/>
              </a:ext>
            </a:extLst>
          </p:cNvPr>
          <p:cNvSpPr/>
          <p:nvPr/>
        </p:nvSpPr>
        <p:spPr>
          <a:xfrm>
            <a:off x="6032326" y="1124744"/>
            <a:ext cx="2212082" cy="816575"/>
          </a:xfrm>
          <a:prstGeom prst="wedgeEllipseCallout">
            <a:avLst>
              <a:gd name="adj1" fmla="val -75351"/>
              <a:gd name="adj2" fmla="val 84482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宏名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C2C9D90-B85E-9F4D-8742-7AC3FE1F862D}"/>
              </a:ext>
            </a:extLst>
          </p:cNvPr>
          <p:cNvSpPr txBox="1"/>
          <p:nvPr/>
        </p:nvSpPr>
        <p:spPr>
          <a:xfrm>
            <a:off x="1210197" y="4206848"/>
            <a:ext cx="4505250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#pragma once</a:t>
            </a:r>
          </a:p>
          <a:p>
            <a:r>
              <a:rPr lang="en-US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zh-CN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標頭檔內容</a:t>
            </a:r>
            <a:endParaRPr lang="en-US" altLang="zh-CN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B086C7C-F24D-6247-9D6C-0DC11F6E70B6}"/>
              </a:ext>
            </a:extLst>
          </p:cNvPr>
          <p:cNvSpPr/>
          <p:nvPr/>
        </p:nvSpPr>
        <p:spPr>
          <a:xfrm>
            <a:off x="1230785" y="4262009"/>
            <a:ext cx="4481214" cy="909488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6305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/>
          <p:nvPr/>
        </p:nvSpPr>
        <p:spPr bwMode="auto">
          <a:xfrm>
            <a:off x="611560" y="1378521"/>
            <a:ext cx="7776864" cy="5109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n"/>
              <a:defRPr sz="2800" b="1" kern="1200" baseline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1" hangingPunct="1">
              <a:buFont typeface="Wingdings" panose="05000000000000000000" pitchFamily="2" charset="2"/>
              <a:buNone/>
            </a:pPr>
            <a:endParaRPr kumimoji="1" lang="en-US" altLang="zh-CN" sz="2400" dirty="0"/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endParaRPr kumimoji="1" lang="en-US" altLang="zh-CN" sz="2400" dirty="0"/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endParaRPr kumimoji="1" lang="en-US" altLang="zh-CN" sz="2400" dirty="0"/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endParaRPr kumimoji="1" lang="en-US" altLang="zh-CN" sz="2400" dirty="0"/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endParaRPr kumimoji="1" lang="en-US" altLang="zh-CN" sz="2400" dirty="0"/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endParaRPr kumimoji="1" lang="en-US" altLang="zh-CN" sz="2400" dirty="0"/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endParaRPr kumimoji="1" lang="en-US" altLang="zh-CN" sz="2400" dirty="0"/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endParaRPr kumimoji="1" lang="en-US" altLang="zh-CN" sz="2400" dirty="0"/>
          </a:p>
          <a:p>
            <a:pPr defTabSz="914400" eaLnBrk="1" hangingPunct="1"/>
            <a:r>
              <a:rPr kumimoji="1" lang="zh-CN" altLang="en-US" sz="2400" dirty="0"/>
              <a:t>為了方便解決依賴關係，複雜的成員函式宣告和定義一般是分離的，很少使用類內定義的方式。</a:t>
            </a:r>
            <a:endParaRPr kumimoji="1" lang="en-US" altLang="zh-CN" sz="2400" dirty="0"/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endParaRPr kumimoji="1"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866054" y="1299089"/>
            <a:ext cx="7830990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class</a:t>
            </a:r>
            <a:r>
              <a:rPr kumimoji="1" lang="en-US" altLang="zh-CN" sz="2000" dirty="0">
                <a:latin typeface="Consolas" panose="020B0609020204030204" pitchFamily="49" charset="0"/>
              </a:rPr>
              <a:t> Matrix {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public</a:t>
            </a:r>
            <a:r>
              <a:rPr kumimoji="1" lang="en-US" altLang="zh-CN" sz="2000" dirty="0">
                <a:latin typeface="Consolas" panose="020B0609020204030204" pitchFamily="49" charset="0"/>
              </a:rPr>
              <a:t>: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000" dirty="0">
                <a:latin typeface="Consolas" panose="020B0609020204030204" pitchFamily="49" charset="0"/>
              </a:rPr>
              <a:t>	</a:t>
            </a:r>
            <a:r>
              <a:rPr kumimoji="1"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void</a:t>
            </a:r>
            <a:r>
              <a:rPr kumimoji="1" lang="en-US" altLang="zh-CN" sz="2000" dirty="0">
                <a:latin typeface="Consolas" panose="020B0609020204030204" pitchFamily="49" charset="0"/>
              </a:rPr>
              <a:t> fill(char </a:t>
            </a:r>
            <a:r>
              <a:rPr kumimoji="1" lang="en-US" altLang="zh-CN" sz="2000" dirty="0" err="1">
                <a:latin typeface="Consolas" panose="020B0609020204030204" pitchFamily="49" charset="0"/>
              </a:rPr>
              <a:t>dir</a:t>
            </a:r>
            <a:r>
              <a:rPr kumimoji="1" lang="en-US" altLang="zh-CN" sz="2000" dirty="0">
                <a:latin typeface="Consolas" panose="020B0609020204030204" pitchFamily="49" charset="0"/>
              </a:rPr>
              <a:t>) { 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000" dirty="0">
                <a:latin typeface="Consolas" panose="020B0609020204030204" pitchFamily="49" charset="0"/>
              </a:rPr>
              <a:t>		...;  </a:t>
            </a:r>
            <a:r>
              <a:rPr kumimoji="1" lang="en-US" altLang="zh-CN" sz="20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kumimoji="1" lang="zh-CN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在類內定義成員函數</a:t>
            </a:r>
            <a:endParaRPr kumimoji="1" lang="en-US" altLang="zh-CN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000" dirty="0">
                <a:latin typeface="Consolas" panose="020B0609020204030204" pitchFamily="49" charset="0"/>
              </a:rPr>
              <a:t>	}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000" dirty="0">
                <a:latin typeface="Consolas" panose="020B0609020204030204" pitchFamily="49" charset="0"/>
              </a:rPr>
              <a:t>	...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000" dirty="0">
                <a:latin typeface="Consolas" panose="020B0609020204030204" pitchFamily="49" charset="0"/>
              </a:rPr>
              <a:t>}; // &lt;1&gt;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000" dirty="0">
                <a:solidFill>
                  <a:srgbClr val="7030A0"/>
                </a:solidFill>
                <a:latin typeface="Consolas" panose="020B0609020204030204" pitchFamily="49" charset="0"/>
              </a:rPr>
              <a:t>---------------------------------------------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void</a:t>
            </a:r>
            <a:r>
              <a:rPr kumimoji="1" lang="en-US" altLang="zh-CN" sz="2000" dirty="0">
                <a:latin typeface="Consolas" panose="020B0609020204030204" pitchFamily="49" charset="0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Matrix::</a:t>
            </a:r>
            <a:r>
              <a:rPr kumimoji="1" lang="en-US" altLang="zh-CN" sz="2000" dirty="0">
                <a:latin typeface="Consolas" panose="020B0609020204030204" pitchFamily="49" charset="0"/>
              </a:rPr>
              <a:t>fill(char </a:t>
            </a:r>
            <a:r>
              <a:rPr kumimoji="1" lang="en-US" altLang="zh-CN" sz="2000" dirty="0" err="1">
                <a:latin typeface="Consolas" panose="020B0609020204030204" pitchFamily="49" charset="0"/>
              </a:rPr>
              <a:t>dir</a:t>
            </a:r>
            <a:r>
              <a:rPr kumimoji="1" lang="en-US" altLang="zh-CN" sz="2000" dirty="0">
                <a:latin typeface="Consolas" panose="020B0609020204030204" pitchFamily="49" charset="0"/>
              </a:rPr>
              <a:t>) {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000" dirty="0">
                <a:latin typeface="Consolas" panose="020B0609020204030204" pitchFamily="49" charset="0"/>
              </a:rPr>
              <a:t>	... ;</a:t>
            </a:r>
            <a:r>
              <a:rPr kumimoji="1" lang="zh-CN" altLang="en-US" sz="2000" dirty="0">
                <a:latin typeface="Consolas" panose="020B0609020204030204" pitchFamily="49" charset="0"/>
              </a:rPr>
              <a:t>		</a:t>
            </a:r>
            <a:r>
              <a:rPr kumimoji="1" lang="en-US" altLang="zh-CN" sz="20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kumimoji="1" lang="zh-CN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在類外定義成員函數</a:t>
            </a:r>
            <a:endParaRPr kumimoji="1" lang="en-US" altLang="zh-CN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000" dirty="0">
                <a:latin typeface="Consolas" panose="020B0609020204030204" pitchFamily="49" charset="0"/>
              </a:rPr>
              <a:t>} // &lt;2&gt;</a:t>
            </a:r>
            <a:endParaRPr kumimoji="1" lang="en-US" altLang="zh-CN" sz="2000" b="1" dirty="0">
              <a:latin typeface="Consolas" panose="020B0609020204030204" pitchFamily="49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成員函數的兩種定義方式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40</a:t>
            </a:fld>
            <a:endParaRPr lang="en-US" altLang="zh-CN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類成員的存取權限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42195"/>
            <a:ext cx="8047806" cy="4935634"/>
          </a:xfrm>
        </p:spPr>
        <p:txBody>
          <a:bodyPr/>
          <a:lstStyle/>
          <a:p>
            <a:r>
              <a:rPr kumimoji="1" lang="zh-CN" altLang="en-US" dirty="0"/>
              <a:t>類的成員（資料、函數）可以根據需要分成組，不同組設置不同的存取權限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public</a:t>
            </a:r>
          </a:p>
          <a:p>
            <a:pPr lvl="1"/>
            <a:r>
              <a:rPr lang="zh-CN" altLang="en-US" dirty="0"/>
              <a:t>被</a:t>
            </a:r>
            <a:r>
              <a:rPr lang="en-US" altLang="zh-CN" dirty="0"/>
              <a:t>public</a:t>
            </a:r>
            <a:r>
              <a:rPr lang="zh-CN" altLang="en-US" dirty="0"/>
              <a:t>修飾的成員可以在類外訪問。</a:t>
            </a:r>
            <a:endParaRPr lang="en-US" altLang="zh-CN" dirty="0"/>
          </a:p>
          <a:p>
            <a:r>
              <a:rPr kumimoji="1" lang="en-US" altLang="zh-CN" dirty="0"/>
              <a:t>private</a:t>
            </a:r>
          </a:p>
          <a:p>
            <a:pPr lvl="1"/>
            <a:r>
              <a:rPr lang="zh-CN" altLang="en-US" dirty="0"/>
              <a:t>默認許可權</a:t>
            </a:r>
            <a:endParaRPr lang="en-US" altLang="zh-CN" dirty="0"/>
          </a:p>
          <a:p>
            <a:pPr lvl="1"/>
            <a:r>
              <a:rPr lang="zh-CN" altLang="en-US" dirty="0"/>
              <a:t>被</a:t>
            </a:r>
            <a:r>
              <a:rPr lang="en-US" altLang="zh-CN" dirty="0"/>
              <a:t>private</a:t>
            </a:r>
            <a:r>
              <a:rPr lang="zh-CN" altLang="en-US" dirty="0"/>
              <a:t>修飾的成員不允許在類外訪問。</a:t>
            </a:r>
            <a:endParaRPr lang="en-US" altLang="zh-CN" dirty="0"/>
          </a:p>
          <a:p>
            <a:r>
              <a:rPr lang="en-US" altLang="zh-CN" dirty="0"/>
              <a:t>protected</a:t>
            </a:r>
          </a:p>
          <a:p>
            <a:pPr lvl="1"/>
            <a:r>
              <a:rPr lang="zh-CN" altLang="en-US" dirty="0"/>
              <a:t>以後介紹。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41</a:t>
            </a:fld>
            <a:endParaRPr lang="en-US" altLang="zh-CN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用戶定義類型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類</a:t>
            </a:r>
            <a:r>
              <a:rPr kumimoji="1" lang="en-US" altLang="zh-CN" dirty="0"/>
              <a:t>class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44824"/>
            <a:ext cx="8047806" cy="4533005"/>
          </a:xfrm>
        </p:spPr>
        <p:txBody>
          <a:bodyPr/>
          <a:lstStyle/>
          <a:p>
            <a:r>
              <a:rPr kumimoji="1" lang="zh-CN" altLang="en-US" dirty="0"/>
              <a:t>定義類後，可以像語言內建的類型一樣，用類來定義變數，該變數通常被稱為“</a:t>
            </a:r>
            <a:r>
              <a:rPr kumimoji="1" lang="zh-CN" altLang="en-US" dirty="0">
                <a:solidFill>
                  <a:srgbClr val="FF0000"/>
                </a:solidFill>
              </a:rPr>
              <a:t>對象</a:t>
            </a:r>
            <a:r>
              <a:rPr kumimoji="1" lang="zh-CN" altLang="en-US" dirty="0"/>
              <a:t>”</a:t>
            </a:r>
            <a:endParaRPr kumimoji="1" lang="en-US" altLang="zh-CN" dirty="0"/>
          </a:p>
          <a:p>
            <a:endParaRPr kumimoji="1" lang="zh-CN" altLang="en-US" dirty="0"/>
          </a:p>
          <a:p>
            <a:r>
              <a:rPr kumimoji="1" lang="zh-CN" altLang="en-US" dirty="0"/>
              <a:t>通過“</a:t>
            </a:r>
            <a:r>
              <a:rPr kumimoji="1" lang="zh-CN" altLang="en-US" dirty="0">
                <a:solidFill>
                  <a:srgbClr val="FF0000"/>
                </a:solidFill>
              </a:rPr>
              <a:t>對象名</a:t>
            </a:r>
            <a:r>
              <a:rPr kumimoji="1" lang="en-US" altLang="zh-CN" dirty="0"/>
              <a:t>.</a:t>
            </a:r>
            <a:r>
              <a:rPr kumimoji="1" lang="zh-CN" altLang="en-US" dirty="0">
                <a:solidFill>
                  <a:srgbClr val="008000"/>
                </a:solidFill>
              </a:rPr>
              <a:t>成員名</a:t>
            </a:r>
            <a:r>
              <a:rPr kumimoji="1" lang="zh-CN" altLang="en-US" dirty="0"/>
              <a:t>”的形式，可以使用物件的資料成員，或調用物件的成員函數。在類外使用時僅限於訪問</a:t>
            </a:r>
            <a:r>
              <a:rPr kumimoji="1" lang="en-US" altLang="zh-CN" dirty="0"/>
              <a:t>public</a:t>
            </a:r>
            <a:r>
              <a:rPr kumimoji="1" lang="zh-CN" altLang="en-US" dirty="0"/>
              <a:t>許可權的成員</a:t>
            </a:r>
            <a:endParaRPr kumimoji="1" lang="en-US" altLang="zh-CN" dirty="0"/>
          </a:p>
          <a:p>
            <a:r>
              <a:rPr kumimoji="1" lang="zh-CN" altLang="en-US" dirty="0"/>
              <a:t>同樣，可以使用“</a:t>
            </a:r>
            <a:r>
              <a:rPr kumimoji="1" lang="zh-CN" altLang="en-US" dirty="0">
                <a:solidFill>
                  <a:srgbClr val="FF0000"/>
                </a:solidFill>
              </a:rPr>
              <a:t>對象指針</a:t>
            </a:r>
            <a:r>
              <a:rPr kumimoji="1" lang="en-US" altLang="zh-CN" dirty="0"/>
              <a:t>-&gt;</a:t>
            </a:r>
            <a:r>
              <a:rPr kumimoji="1" lang="zh-CN" altLang="en-US" dirty="0">
                <a:solidFill>
                  <a:srgbClr val="008000"/>
                </a:solidFill>
              </a:rPr>
              <a:t>成員名</a:t>
            </a:r>
            <a:r>
              <a:rPr kumimoji="1" lang="zh-CN" altLang="en-US" dirty="0"/>
              <a:t>”形式訪問資料成員或成員函數。在類外也只限於訪問</a:t>
            </a:r>
            <a:r>
              <a:rPr kumimoji="1" lang="en-US" altLang="zh-CN" dirty="0"/>
              <a:t>public</a:t>
            </a:r>
            <a:r>
              <a:rPr kumimoji="1" lang="zh-CN" altLang="en-US" dirty="0"/>
              <a:t>許可權的成員。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42</a:t>
            </a:fld>
            <a:endParaRPr lang="en-US" altLang="zh-CN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類成員的存取權限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68760"/>
            <a:ext cx="8047806" cy="5109069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000" dirty="0">
                <a:sym typeface="+mn-ea"/>
              </a:rPr>
              <a:t>// matrix.h</a:t>
            </a:r>
            <a:endParaRPr kumimoji="1" lang="en-US" altLang="zh-CN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C00000"/>
                </a:solidFill>
              </a:rPr>
              <a:t>class</a:t>
            </a:r>
            <a:r>
              <a:rPr kumimoji="1" lang="en-US" altLang="zh-CN" sz="2000" dirty="0"/>
              <a:t> Matrix {</a:t>
            </a: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C00000"/>
                </a:solidFill>
              </a:rPr>
              <a:t>public</a:t>
            </a:r>
            <a:r>
              <a:rPr kumimoji="1" lang="en-US" altLang="zh-CN" sz="2000" dirty="0"/>
              <a:t>:</a:t>
            </a:r>
          </a:p>
          <a:p>
            <a:pPr marL="0" indent="0">
              <a:buNone/>
            </a:pPr>
            <a:r>
              <a:rPr kumimoji="1" lang="en-US" altLang="zh-CN" sz="2000" dirty="0"/>
              <a:t>	</a:t>
            </a:r>
            <a:r>
              <a:rPr kumimoji="1" lang="en-US" altLang="zh-CN" sz="2000" dirty="0">
                <a:solidFill>
                  <a:srgbClr val="C00000"/>
                </a:solidFill>
              </a:rPr>
              <a:t>void</a:t>
            </a:r>
            <a:r>
              <a:rPr kumimoji="1" lang="en-US" altLang="zh-CN" sz="2000" dirty="0"/>
              <a:t> fill(</a:t>
            </a:r>
            <a:r>
              <a:rPr kumimoji="1" lang="en-US" altLang="zh-CN" sz="2000" dirty="0">
                <a:solidFill>
                  <a:srgbClr val="C00000"/>
                </a:solidFill>
              </a:rPr>
              <a:t>char</a:t>
            </a:r>
            <a:r>
              <a:rPr kumimoji="1" lang="en-US" altLang="zh-CN" sz="2000" dirty="0"/>
              <a:t> </a:t>
            </a:r>
            <a:r>
              <a:rPr kumimoji="1" lang="en-US" altLang="zh-CN" sz="2000" dirty="0" err="1"/>
              <a:t>dir</a:t>
            </a:r>
            <a:r>
              <a:rPr kumimoji="1" lang="en-US" altLang="zh-CN" sz="2000" dirty="0"/>
              <a:t>);</a:t>
            </a: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FF0000"/>
                </a:solidFill>
              </a:rPr>
              <a:t>private:</a:t>
            </a: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FF0000"/>
                </a:solidFill>
              </a:rPr>
              <a:t>	</a:t>
            </a:r>
            <a:r>
              <a:rPr kumimoji="1" lang="en-US" altLang="zh-CN" sz="2000" dirty="0">
                <a:solidFill>
                  <a:srgbClr val="C00000"/>
                </a:solidFill>
              </a:rPr>
              <a:t>int</a:t>
            </a:r>
            <a:r>
              <a:rPr kumimoji="1" lang="en-US" altLang="zh-CN" sz="2000" dirty="0"/>
              <a:t> data[6][6];</a:t>
            </a:r>
          </a:p>
          <a:p>
            <a:pPr marL="0" indent="0">
              <a:buNone/>
            </a:pPr>
            <a:r>
              <a:rPr kumimoji="1" lang="en-US" altLang="zh-CN" sz="2000" dirty="0"/>
              <a:t>}; </a:t>
            </a:r>
            <a:r>
              <a:rPr kumimoji="1" lang="en-US" altLang="zh-CN" sz="2000" dirty="0">
                <a:solidFill>
                  <a:srgbClr val="008000"/>
                </a:solidFill>
              </a:rPr>
              <a:t>// &lt;1&gt;</a:t>
            </a: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008000"/>
                </a:solidFill>
              </a:rPr>
              <a:t>//</a:t>
            </a:r>
            <a:r>
              <a:rPr kumimoji="1" lang="zh-CN" altLang="en-US" sz="2000" dirty="0">
                <a:solidFill>
                  <a:srgbClr val="008000"/>
                </a:solidFill>
              </a:rPr>
              <a:t>或者</a:t>
            </a:r>
            <a:endParaRPr kumimoji="1" lang="en-US" altLang="zh-CN" sz="2000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C00000"/>
                </a:solidFill>
              </a:rPr>
              <a:t>class</a:t>
            </a:r>
            <a:r>
              <a:rPr kumimoji="1" lang="en-US" altLang="zh-CN" sz="2000" dirty="0"/>
              <a:t> Matrix {</a:t>
            </a: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FF0000"/>
                </a:solidFill>
              </a:rPr>
              <a:t>	int data[6][6];</a:t>
            </a:r>
            <a:r>
              <a:rPr kumimoji="1" lang="en-US" altLang="zh-CN" sz="2000" dirty="0">
                <a:solidFill>
                  <a:srgbClr val="008000"/>
                </a:solidFill>
              </a:rPr>
              <a:t> //</a:t>
            </a:r>
            <a:r>
              <a:rPr kumimoji="1" lang="zh-CN" altLang="en-US" sz="2000" dirty="0">
                <a:solidFill>
                  <a:srgbClr val="008000"/>
                </a:solidFill>
              </a:rPr>
              <a:t> </a:t>
            </a:r>
            <a:r>
              <a:rPr kumimoji="1" lang="en-US" altLang="zh-CN" sz="2000" dirty="0">
                <a:solidFill>
                  <a:srgbClr val="008000"/>
                </a:solidFill>
              </a:rPr>
              <a:t>class</a:t>
            </a:r>
            <a:r>
              <a:rPr kumimoji="1" lang="zh-CN" altLang="en-US" sz="2000" dirty="0">
                <a:solidFill>
                  <a:srgbClr val="008000"/>
                </a:solidFill>
              </a:rPr>
              <a:t>中成員的缺省屬性為</a:t>
            </a:r>
            <a:r>
              <a:rPr kumimoji="1" lang="en-US" altLang="zh-CN" sz="2000" dirty="0">
                <a:solidFill>
                  <a:srgbClr val="008000"/>
                </a:solidFill>
              </a:rPr>
              <a:t>private</a:t>
            </a:r>
            <a:endParaRPr kumimoji="1" lang="en-US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FF0000"/>
                </a:solidFill>
              </a:rPr>
              <a:t>public</a:t>
            </a:r>
            <a:r>
              <a:rPr kumimoji="1" lang="en-US" altLang="zh-CN" sz="2000" dirty="0"/>
              <a:t>:</a:t>
            </a:r>
          </a:p>
          <a:p>
            <a:pPr marL="0" indent="0">
              <a:buNone/>
            </a:pPr>
            <a:r>
              <a:rPr kumimoji="1" lang="en-US" altLang="zh-CN" sz="2000" dirty="0"/>
              <a:t>	</a:t>
            </a:r>
            <a:r>
              <a:rPr kumimoji="1" lang="en-US" altLang="zh-CN" sz="2000" dirty="0">
                <a:solidFill>
                  <a:srgbClr val="C00000"/>
                </a:solidFill>
              </a:rPr>
              <a:t>void</a:t>
            </a:r>
            <a:r>
              <a:rPr kumimoji="1" lang="en-US" altLang="zh-CN" sz="2000" dirty="0"/>
              <a:t> fill(</a:t>
            </a:r>
            <a:r>
              <a:rPr kumimoji="1" lang="en-US" altLang="zh-CN" sz="2000" dirty="0">
                <a:solidFill>
                  <a:srgbClr val="C00000"/>
                </a:solidFill>
              </a:rPr>
              <a:t>char</a:t>
            </a:r>
            <a:r>
              <a:rPr kumimoji="1" lang="en-US" altLang="zh-CN" sz="2000" dirty="0"/>
              <a:t> </a:t>
            </a:r>
            <a:r>
              <a:rPr kumimoji="1" lang="en-US" altLang="zh-CN" sz="2000" dirty="0" err="1"/>
              <a:t>dir</a:t>
            </a:r>
            <a:r>
              <a:rPr kumimoji="1" lang="en-US" altLang="zh-CN" sz="2000" dirty="0"/>
              <a:t>);</a:t>
            </a:r>
          </a:p>
          <a:p>
            <a:pPr marL="0" indent="0">
              <a:buNone/>
            </a:pPr>
            <a:r>
              <a:rPr kumimoji="1" lang="en-US" altLang="zh-CN" sz="2000" dirty="0"/>
              <a:t>}; </a:t>
            </a:r>
            <a:r>
              <a:rPr kumimoji="1" lang="en-US" altLang="zh-CN" sz="2000" dirty="0">
                <a:solidFill>
                  <a:srgbClr val="008000"/>
                </a:solidFill>
              </a:rPr>
              <a:t>// &lt;2&gt;</a:t>
            </a:r>
            <a:endParaRPr kumimoji="1" lang="zh-CN" altLang="en-US" sz="2000" dirty="0">
              <a:solidFill>
                <a:srgbClr val="008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43</a:t>
            </a:fld>
            <a:endParaRPr lang="en-US" altLang="zh-CN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類成員的存取權限</a:t>
            </a:r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611560" y="1378521"/>
            <a:ext cx="7776864" cy="5109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n"/>
              <a:defRPr sz="2800" b="1" kern="1200" baseline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400" dirty="0"/>
              <a:t>// main.cpp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400" dirty="0"/>
              <a:t>#</a:t>
            </a:r>
            <a:r>
              <a:rPr kumimoji="1" lang="en-US" altLang="zh-CN" sz="2400" dirty="0">
                <a:solidFill>
                  <a:srgbClr val="C00000"/>
                </a:solidFill>
              </a:rPr>
              <a:t>include</a:t>
            </a:r>
            <a:r>
              <a:rPr kumimoji="1" lang="en-US" altLang="zh-CN" sz="2400" dirty="0"/>
              <a:t> "</a:t>
            </a:r>
            <a:r>
              <a:rPr kumimoji="1" lang="en-US" altLang="zh-CN" sz="2400" dirty="0" err="1"/>
              <a:t>matrix.h</a:t>
            </a:r>
            <a:r>
              <a:rPr kumimoji="1" lang="en-US" altLang="zh-CN" sz="2400" dirty="0"/>
              <a:t>"</a:t>
            </a:r>
            <a:r>
              <a:rPr kumimoji="1" lang="zh-CN" altLang="en-US" sz="2400" dirty="0"/>
              <a:t>		</a:t>
            </a:r>
            <a:r>
              <a:rPr kumimoji="1" lang="en-US" altLang="zh-CN" sz="2400" dirty="0">
                <a:solidFill>
                  <a:srgbClr val="008000"/>
                </a:solidFill>
              </a:rPr>
              <a:t>//</a:t>
            </a:r>
            <a:r>
              <a:rPr kumimoji="1" lang="zh-CN" altLang="en-US" sz="2400" dirty="0">
                <a:solidFill>
                  <a:srgbClr val="008000"/>
                </a:solidFill>
              </a:rPr>
              <a:t> </a:t>
            </a:r>
            <a:r>
              <a:rPr kumimoji="1" lang="en-US" altLang="zh-CN" sz="2400" dirty="0">
                <a:solidFill>
                  <a:srgbClr val="008000"/>
                </a:solidFill>
              </a:rPr>
              <a:t>Matrix</a:t>
            </a:r>
            <a:r>
              <a:rPr kumimoji="1" lang="zh-CN" altLang="en-US" sz="2400" dirty="0">
                <a:solidFill>
                  <a:srgbClr val="008000"/>
                </a:solidFill>
              </a:rPr>
              <a:t>類的聲明</a:t>
            </a:r>
            <a:endParaRPr kumimoji="1" lang="en-US" altLang="zh-CN" sz="2400" dirty="0"/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C00000"/>
                </a:solidFill>
              </a:rPr>
              <a:t>int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main()</a:t>
            </a:r>
            <a:endParaRPr kumimoji="1" lang="zh-CN" altLang="en-US" sz="2400" dirty="0"/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400" dirty="0"/>
              <a:t>{</a:t>
            </a:r>
            <a:endParaRPr kumimoji="1" lang="zh-CN" altLang="en-US" sz="2400" dirty="0"/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zh-CN" altLang="en-US" sz="2400" dirty="0"/>
              <a:t>	</a:t>
            </a:r>
            <a:r>
              <a:rPr kumimoji="1" lang="en-US" altLang="zh-CN" sz="2400" dirty="0">
                <a:solidFill>
                  <a:srgbClr val="C00000"/>
                </a:solidFill>
              </a:rPr>
              <a:t>Matrix</a:t>
            </a:r>
            <a:r>
              <a:rPr kumimoji="1" lang="zh-CN" altLang="en-US" sz="2400" dirty="0"/>
              <a:t> </a:t>
            </a:r>
            <a:r>
              <a:rPr kumimoji="1" lang="en-US" altLang="zh-CN" sz="2400" dirty="0" err="1"/>
              <a:t>obj</a:t>
            </a:r>
            <a:r>
              <a:rPr kumimoji="1" lang="en-US" altLang="zh-CN" sz="2400" dirty="0"/>
              <a:t>;</a:t>
            </a:r>
            <a:r>
              <a:rPr kumimoji="1" lang="zh-CN" altLang="en-US" sz="2400" dirty="0"/>
              <a:t>		</a:t>
            </a:r>
            <a:r>
              <a:rPr kumimoji="1" lang="en-US" altLang="zh-CN" sz="2400" dirty="0">
                <a:solidFill>
                  <a:srgbClr val="008000"/>
                </a:solidFill>
              </a:rPr>
              <a:t>//</a:t>
            </a:r>
            <a:r>
              <a:rPr kumimoji="1" lang="zh-CN" altLang="en-US" sz="2400" dirty="0">
                <a:solidFill>
                  <a:srgbClr val="008000"/>
                </a:solidFill>
              </a:rPr>
              <a:t> 定義變數（物件）</a:t>
            </a:r>
            <a:endParaRPr kumimoji="1" lang="zh-CN" altLang="en-US" sz="2400" dirty="0"/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zh-CN" altLang="en-US" sz="2400" dirty="0"/>
              <a:t>	</a:t>
            </a:r>
            <a:r>
              <a:rPr kumimoji="1" lang="en-US" altLang="zh-CN" sz="2400" dirty="0" err="1"/>
              <a:t>obj.fill</a:t>
            </a:r>
            <a:r>
              <a:rPr kumimoji="1" lang="en-US" altLang="zh-CN" sz="2400" dirty="0"/>
              <a:t>('u');</a:t>
            </a:r>
            <a:r>
              <a:rPr kumimoji="1" lang="zh-CN" altLang="en-US" sz="2400" dirty="0"/>
              <a:t>   	</a:t>
            </a:r>
            <a:r>
              <a:rPr kumimoji="1" lang="en-US" altLang="zh-CN" sz="2400" dirty="0">
                <a:solidFill>
                  <a:srgbClr val="008000"/>
                </a:solidFill>
              </a:rPr>
              <a:t>//</a:t>
            </a:r>
            <a:r>
              <a:rPr kumimoji="1" lang="zh-CN" altLang="en-US" sz="2400" dirty="0">
                <a:solidFill>
                  <a:srgbClr val="008000"/>
                </a:solidFill>
              </a:rPr>
              <a:t> 訪問公有成員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zh-CN" altLang="en-US" sz="2400" dirty="0"/>
              <a:t>	</a:t>
            </a:r>
            <a:r>
              <a:rPr kumimoji="1" lang="en-US" altLang="zh-CN" sz="2400" dirty="0" err="1"/>
              <a:t>obj.data</a:t>
            </a:r>
            <a:r>
              <a:rPr kumimoji="1" lang="en-US" altLang="zh-CN" sz="2400" dirty="0"/>
              <a:t>[1][1]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=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23;</a:t>
            </a:r>
            <a:r>
              <a:rPr kumimoji="1" lang="zh-CN" altLang="en-US" sz="2400" dirty="0"/>
              <a:t> 	</a:t>
            </a:r>
            <a:r>
              <a:rPr kumimoji="1" lang="en-US" altLang="zh-CN" sz="2400" dirty="0">
                <a:solidFill>
                  <a:srgbClr val="FF0000"/>
                </a:solidFill>
              </a:rPr>
              <a:t>//</a:t>
            </a:r>
            <a:r>
              <a:rPr kumimoji="1" lang="zh-CN" altLang="en-US" sz="2400" dirty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</a:rPr>
              <a:t>ERROR!</a:t>
            </a:r>
            <a:endParaRPr kumimoji="1" lang="zh-CN" altLang="en-US" sz="2400" dirty="0">
              <a:solidFill>
                <a:srgbClr val="FF0000"/>
              </a:solidFill>
            </a:endParaRP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zh-CN" altLang="en-US" sz="2400" dirty="0"/>
              <a:t>	</a:t>
            </a:r>
            <a:r>
              <a:rPr kumimoji="1" lang="en-US" altLang="zh-CN" sz="2400" dirty="0">
                <a:solidFill>
                  <a:srgbClr val="C00000"/>
                </a:solidFill>
              </a:rPr>
              <a:t>return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0;</a:t>
            </a:r>
            <a:endParaRPr kumimoji="1" lang="zh-CN" altLang="en-US" sz="2400" dirty="0"/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400" dirty="0"/>
              <a:t>}</a:t>
            </a:r>
            <a:endParaRPr kumimoji="1" lang="zh-CN" altLang="en-US" sz="2400" dirty="0"/>
          </a:p>
          <a:p>
            <a:pPr defTabSz="914400" eaLnBrk="1" hangingPunct="1"/>
            <a:r>
              <a:rPr kumimoji="1" lang="zh-CN" altLang="en-US" sz="2400" dirty="0"/>
              <a:t>不允許</a:t>
            </a:r>
            <a:r>
              <a:rPr kumimoji="1" lang="zh-CN" altLang="en-US" sz="2400" dirty="0">
                <a:solidFill>
                  <a:srgbClr val="003366"/>
                </a:solidFill>
              </a:rPr>
              <a:t>在</a:t>
            </a:r>
            <a:r>
              <a:rPr kumimoji="1" lang="zh-CN" altLang="en-US" sz="2400" dirty="0">
                <a:solidFill>
                  <a:srgbClr val="FF0000"/>
                </a:solidFill>
              </a:rPr>
              <a:t>類外</a:t>
            </a:r>
            <a:r>
              <a:rPr kumimoji="1" lang="en-US" altLang="zh-CN" sz="2400" dirty="0">
                <a:solidFill>
                  <a:srgbClr val="FF0000"/>
                </a:solidFill>
              </a:rPr>
              <a:t>(</a:t>
            </a:r>
            <a:r>
              <a:rPr kumimoji="1" lang="zh-CN" altLang="en-US" sz="2400" dirty="0">
                <a:solidFill>
                  <a:srgbClr val="FF0000"/>
                </a:solidFill>
              </a:rPr>
              <a:t>非該類的成員函數</a:t>
            </a:r>
            <a:r>
              <a:rPr kumimoji="1" lang="en-US" altLang="zh-CN" sz="2400" dirty="0">
                <a:solidFill>
                  <a:srgbClr val="FF0000"/>
                </a:solidFill>
              </a:rPr>
              <a:t>)</a:t>
            </a:r>
            <a:r>
              <a:rPr lang="zh-CN" altLang="en-US" sz="2400" dirty="0">
                <a:sym typeface="+mn-ea"/>
              </a:rPr>
              <a:t>操作</a:t>
            </a:r>
            <a:r>
              <a:rPr kumimoji="1" lang="zh-CN" altLang="en-US" sz="2400" dirty="0"/>
              <a:t>訪問物件的私有成員和保護成員，只能訪問它的公有屬性的成員（函數、資料）。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44</a:t>
            </a:fld>
            <a:endParaRPr lang="en-US" altLang="zh-CN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類成員的存取權限</a:t>
            </a:r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323528" y="1378585"/>
            <a:ext cx="3528392" cy="510921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n"/>
              <a:defRPr sz="2800" b="1" kern="1200" baseline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000" dirty="0"/>
              <a:t>// matrix.h</a:t>
            </a: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C00000"/>
                </a:solidFill>
                <a:sym typeface="+mn-ea"/>
              </a:rPr>
              <a:t>class</a:t>
            </a:r>
            <a:r>
              <a:rPr kumimoji="1" lang="en-US" altLang="zh-CN" sz="2000" dirty="0">
                <a:sym typeface="+mn-ea"/>
              </a:rPr>
              <a:t> Matrix {</a:t>
            </a: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FF0000"/>
                </a:solidFill>
                <a:sym typeface="+mn-ea"/>
              </a:rPr>
              <a:t>private</a:t>
            </a:r>
            <a:r>
              <a:rPr kumimoji="1" lang="en-US" altLang="zh-CN" sz="2000" dirty="0">
                <a:sym typeface="+mn-ea"/>
              </a:rPr>
              <a:t>:</a:t>
            </a:r>
            <a:endParaRPr kumimoji="1" lang="en-US" altLang="zh-CN" sz="2000" dirty="0"/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FF0000"/>
                </a:solidFill>
                <a:sym typeface="+mn-ea"/>
              </a:rPr>
              <a:t>	</a:t>
            </a:r>
            <a:r>
              <a:rPr kumimoji="1" lang="en-US" altLang="zh-CN" sz="2000" dirty="0">
                <a:solidFill>
                  <a:srgbClr val="C00000"/>
                </a:solidFill>
                <a:sym typeface="+mn-ea"/>
              </a:rPr>
              <a:t>int</a:t>
            </a:r>
            <a:r>
              <a:rPr kumimoji="1" lang="en-US" altLang="zh-CN" sz="2000" dirty="0">
                <a:solidFill>
                  <a:srgbClr val="FF0000"/>
                </a:solidFill>
                <a:sym typeface="+mn-ea"/>
              </a:rPr>
              <a:t> </a:t>
            </a:r>
            <a:r>
              <a:rPr kumimoji="1" lang="en-US" altLang="zh-CN" sz="2000" dirty="0">
                <a:solidFill>
                  <a:srgbClr val="002060"/>
                </a:solidFill>
                <a:sym typeface="+mn-ea"/>
              </a:rPr>
              <a:t>data[6][6];</a:t>
            </a:r>
            <a:endParaRPr kumimoji="1" lang="en-US" altLang="zh-CN" sz="2000" dirty="0">
              <a:solidFill>
                <a:srgbClr val="008000"/>
              </a:solidFill>
              <a:sym typeface="+mn-ea"/>
            </a:endParaRP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008000"/>
                </a:solidFill>
                <a:sym typeface="+mn-ea"/>
              </a:rPr>
              <a:t>	</a:t>
            </a:r>
            <a:r>
              <a:rPr kumimoji="1" lang="en-US" altLang="zh-CN" sz="2000" dirty="0">
                <a:solidFill>
                  <a:srgbClr val="C00000"/>
                </a:solidFill>
                <a:sym typeface="+mn-ea"/>
              </a:rPr>
              <a:t>void </a:t>
            </a:r>
            <a:r>
              <a:rPr kumimoji="1" lang="en-US" altLang="zh-CN" sz="2000" dirty="0">
                <a:solidFill>
                  <a:srgbClr val="002060"/>
                </a:solidFill>
                <a:sym typeface="+mn-ea"/>
              </a:rPr>
              <a:t>add(Matrix a);</a:t>
            </a:r>
            <a:endParaRPr kumimoji="1" lang="en-US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FF0000"/>
                </a:solidFill>
                <a:sym typeface="+mn-ea"/>
              </a:rPr>
              <a:t>public</a:t>
            </a:r>
            <a:r>
              <a:rPr kumimoji="1" lang="en-US" altLang="zh-CN" sz="2000" dirty="0">
                <a:sym typeface="+mn-ea"/>
              </a:rPr>
              <a:t>:</a:t>
            </a:r>
            <a:endParaRPr kumimoji="1" lang="en-US" altLang="zh-CN" sz="2000" dirty="0"/>
          </a:p>
          <a:p>
            <a:pPr marL="0" indent="0">
              <a:buNone/>
            </a:pPr>
            <a:r>
              <a:rPr kumimoji="1" lang="en-US" altLang="zh-CN" sz="2000" dirty="0">
                <a:sym typeface="+mn-ea"/>
              </a:rPr>
              <a:t>	</a:t>
            </a:r>
            <a:r>
              <a:rPr kumimoji="1" lang="en-US" altLang="zh-CN" sz="2000" dirty="0">
                <a:solidFill>
                  <a:srgbClr val="C00000"/>
                </a:solidFill>
                <a:sym typeface="+mn-ea"/>
              </a:rPr>
              <a:t>void</a:t>
            </a:r>
            <a:r>
              <a:rPr kumimoji="1" lang="en-US" altLang="zh-CN" sz="2000" dirty="0">
                <a:sym typeface="+mn-ea"/>
              </a:rPr>
              <a:t> fill(</a:t>
            </a:r>
            <a:r>
              <a:rPr kumimoji="1" lang="en-US" altLang="zh-CN" sz="2000" dirty="0">
                <a:solidFill>
                  <a:srgbClr val="C00000"/>
                </a:solidFill>
                <a:sym typeface="+mn-ea"/>
              </a:rPr>
              <a:t>char</a:t>
            </a:r>
            <a:r>
              <a:rPr kumimoji="1" lang="en-US" altLang="zh-CN" sz="2000" dirty="0">
                <a:sym typeface="+mn-ea"/>
              </a:rPr>
              <a:t> </a:t>
            </a:r>
            <a:r>
              <a:rPr kumimoji="1" lang="en-US" altLang="zh-CN" sz="2000" dirty="0" err="1">
                <a:sym typeface="+mn-ea"/>
              </a:rPr>
              <a:t>dir</a:t>
            </a:r>
            <a:r>
              <a:rPr kumimoji="1" lang="en-US" altLang="zh-CN" sz="2000" dirty="0">
                <a:sym typeface="+mn-ea"/>
              </a:rPr>
              <a:t>);</a:t>
            </a:r>
            <a:endParaRPr kumimoji="1" lang="en-US" altLang="zh-CN" sz="2000" dirty="0"/>
          </a:p>
          <a:p>
            <a:pPr marL="0" indent="0">
              <a:buNone/>
            </a:pPr>
            <a:r>
              <a:rPr kumimoji="1" lang="en-US" altLang="zh-CN" sz="2000" dirty="0">
                <a:sym typeface="+mn-ea"/>
              </a:rPr>
              <a:t>};</a:t>
            </a:r>
          </a:p>
          <a:p>
            <a:pPr marL="0" indent="0">
              <a:buNone/>
            </a:pPr>
            <a:endParaRPr kumimoji="1" lang="en-US" altLang="zh-CN" sz="2000" dirty="0">
              <a:sym typeface="+mn-ea"/>
            </a:endParaRPr>
          </a:p>
          <a:p>
            <a:pPr marL="0" indent="0">
              <a:buNone/>
            </a:pPr>
            <a:endParaRPr kumimoji="1" lang="en-US" altLang="zh-CN" sz="2000" dirty="0">
              <a:sym typeface="+mn-ea"/>
            </a:endParaRPr>
          </a:p>
          <a:p>
            <a:pPr marL="0" indent="0">
              <a:buNone/>
            </a:pPr>
            <a:endParaRPr kumimoji="1" lang="en-US" altLang="zh-CN" sz="2000" dirty="0"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45</a:t>
            </a:fld>
            <a:endParaRPr lang="en-US" altLang="zh-CN" dirty="0"/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3923928" y="1378585"/>
            <a:ext cx="4680520" cy="510921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n"/>
              <a:defRPr sz="2800" b="1" kern="1200" baseline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000" dirty="0"/>
              <a:t>// matrix.cpp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000" dirty="0">
                <a:solidFill>
                  <a:srgbClr val="C00000"/>
                </a:solidFill>
                <a:sym typeface="+mn-ea"/>
              </a:rPr>
              <a:t>#include</a:t>
            </a:r>
            <a:r>
              <a:rPr kumimoji="1" lang="en-US" altLang="zh-CN" sz="2000" dirty="0">
                <a:solidFill>
                  <a:schemeClr val="tx1"/>
                </a:solidFill>
                <a:sym typeface="+mn-ea"/>
              </a:rPr>
              <a:t> "</a:t>
            </a:r>
            <a:r>
              <a:rPr kumimoji="1" lang="en-US" altLang="zh-CN" sz="2000" dirty="0" err="1">
                <a:solidFill>
                  <a:schemeClr val="tx1"/>
                </a:solidFill>
                <a:sym typeface="+mn-ea"/>
              </a:rPr>
              <a:t>matrix.h</a:t>
            </a:r>
            <a:r>
              <a:rPr kumimoji="1" lang="en-US" altLang="zh-CN" sz="2000" dirty="0">
                <a:solidFill>
                  <a:schemeClr val="tx1"/>
                </a:solidFill>
                <a:sym typeface="+mn-ea"/>
              </a:rPr>
              <a:t>"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endParaRPr kumimoji="1" lang="en-US" altLang="zh-CN" sz="2000" dirty="0">
              <a:solidFill>
                <a:schemeClr val="tx1"/>
              </a:solidFill>
            </a:endParaRPr>
          </a:p>
          <a:p>
            <a:pPr marL="0" indent="0" defTabSz="914400" eaLnBrk="1" hangingPunct="1">
              <a:buNone/>
            </a:pPr>
            <a:r>
              <a:rPr kumimoji="1" lang="en-US" altLang="zh-CN" sz="2000" dirty="0">
                <a:solidFill>
                  <a:srgbClr val="C00000"/>
                </a:solidFill>
                <a:sym typeface="+mn-ea"/>
              </a:rPr>
              <a:t>void</a:t>
            </a:r>
            <a:r>
              <a:rPr kumimoji="1" lang="en-US" altLang="zh-CN" sz="2000" dirty="0">
                <a:solidFill>
                  <a:schemeClr val="tx1"/>
                </a:solidFill>
                <a:sym typeface="+mn-ea"/>
              </a:rPr>
              <a:t> Matrix::add(Matrix a) {</a:t>
            </a:r>
            <a:endParaRPr kumimoji="1" lang="en-US" altLang="zh-CN" sz="2000" dirty="0">
              <a:solidFill>
                <a:srgbClr val="008000"/>
              </a:solidFill>
            </a:endParaRP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000" dirty="0">
                <a:solidFill>
                  <a:schemeClr val="tx1"/>
                </a:solidFill>
                <a:sym typeface="+mn-ea"/>
              </a:rPr>
              <a:t>    for(int i=0; i&lt;6; </a:t>
            </a:r>
            <a:r>
              <a:rPr kumimoji="1" lang="en-US" altLang="zh-CN" sz="2000" dirty="0" err="1">
                <a:solidFill>
                  <a:schemeClr val="tx1"/>
                </a:solidFill>
                <a:sym typeface="+mn-ea"/>
              </a:rPr>
              <a:t>i</a:t>
            </a:r>
            <a:r>
              <a:rPr kumimoji="1" lang="en-US" altLang="zh-CN" sz="2000" dirty="0">
                <a:solidFill>
                  <a:schemeClr val="tx1"/>
                </a:solidFill>
                <a:sym typeface="+mn-ea"/>
              </a:rPr>
              <a:t>++){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000" dirty="0">
                <a:solidFill>
                  <a:schemeClr val="tx1"/>
                </a:solidFill>
                <a:sym typeface="+mn-ea"/>
              </a:rPr>
              <a:t>        for(int j=0; j&lt;6; j++) {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000" dirty="0">
                <a:solidFill>
                  <a:schemeClr val="tx1"/>
                </a:solidFill>
                <a:sym typeface="+mn-ea"/>
              </a:rPr>
              <a:t>  </a:t>
            </a:r>
            <a:r>
              <a:rPr kumimoji="1" lang="zh-CN" altLang="en-US" sz="2000" dirty="0">
                <a:solidFill>
                  <a:schemeClr val="tx1"/>
                </a:solidFill>
                <a:sym typeface="+mn-ea"/>
              </a:rPr>
              <a:t> </a:t>
            </a:r>
            <a:r>
              <a:rPr kumimoji="1" lang="en-US" altLang="zh-CN" sz="2000" dirty="0">
                <a:solidFill>
                  <a:schemeClr val="tx1"/>
                </a:solidFill>
                <a:sym typeface="+mn-ea"/>
              </a:rPr>
              <a:t>data[i][j] += a.data[i][j];</a:t>
            </a:r>
            <a:br>
              <a:rPr kumimoji="1"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kumimoji="1" lang="zh-CN" altLang="en-US" sz="2000" dirty="0">
                <a:solidFill>
                  <a:schemeClr val="tx1"/>
                </a:solidFill>
                <a:sym typeface="+mn-ea"/>
              </a:rPr>
              <a:t>   </a:t>
            </a:r>
            <a:r>
              <a:rPr kumimoji="1" lang="en-US" altLang="zh-CN" sz="2000" dirty="0">
                <a:solidFill>
                  <a:srgbClr val="008000"/>
                </a:solidFill>
                <a:sym typeface="+mn-ea"/>
              </a:rPr>
              <a:t>// </a:t>
            </a:r>
            <a:r>
              <a:rPr kumimoji="1" lang="zh-CN" altLang="en-US" sz="2000" dirty="0">
                <a:solidFill>
                  <a:srgbClr val="008000"/>
                </a:solidFill>
                <a:sym typeface="+mn-ea"/>
              </a:rPr>
              <a:t>可以在</a:t>
            </a:r>
            <a:r>
              <a:rPr kumimoji="1" lang="zh-CN" altLang="en-US" sz="2000" dirty="0">
                <a:solidFill>
                  <a:srgbClr val="FF0000"/>
                </a:solidFill>
                <a:sym typeface="+mn-ea"/>
              </a:rPr>
              <a:t>類內</a:t>
            </a:r>
            <a:r>
              <a:rPr lang="zh-CN" altLang="en-US" sz="2000" dirty="0">
                <a:solidFill>
                  <a:srgbClr val="008000"/>
                </a:solidFill>
                <a:sym typeface="+mn-ea"/>
              </a:rPr>
              <a:t>用</a:t>
            </a:r>
            <a:r>
              <a:rPr lang="en-US" altLang="zh-CN" sz="2000" dirty="0">
                <a:solidFill>
                  <a:srgbClr val="008000"/>
                </a:solidFill>
                <a:sym typeface="+mn-ea"/>
              </a:rPr>
              <a:t>“.”</a:t>
            </a:r>
            <a:r>
              <a:rPr lang="zh-CN" altLang="en-US" sz="2000" dirty="0">
                <a:solidFill>
                  <a:srgbClr val="008000"/>
                </a:solidFill>
                <a:sym typeface="+mn-ea"/>
              </a:rPr>
              <a:t>操作訪問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同一類</a:t>
            </a:r>
            <a:r>
              <a:rPr lang="zh-CN" altLang="en-US" sz="2000" dirty="0">
                <a:solidFill>
                  <a:srgbClr val="008000"/>
                </a:solidFill>
                <a:sym typeface="+mn-ea"/>
              </a:rPr>
              <a:t>下的</a:t>
            </a:r>
            <a:r>
              <a:rPr kumimoji="1" lang="zh-CN" altLang="en-US" sz="2000" dirty="0">
                <a:solidFill>
                  <a:srgbClr val="008000"/>
                </a:solidFill>
                <a:sym typeface="+mn-ea"/>
              </a:rPr>
              <a:t>私有成員</a:t>
            </a:r>
            <a:endParaRPr kumimoji="1" lang="en-US" altLang="zh-CN" sz="2000" dirty="0">
              <a:solidFill>
                <a:schemeClr val="tx1"/>
              </a:solidFill>
              <a:sym typeface="+mn-ea"/>
            </a:endParaRPr>
          </a:p>
          <a:p>
            <a:pPr marL="0" indent="0" defTabSz="914400" eaLnBrk="1" hangingPunct="1">
              <a:buNone/>
            </a:pPr>
            <a:r>
              <a:rPr kumimoji="1" lang="en-US" altLang="zh-CN" sz="2000" dirty="0">
                <a:solidFill>
                  <a:schemeClr val="tx1"/>
                </a:solidFill>
                <a:sym typeface="+mn-ea"/>
              </a:rPr>
              <a:t>        }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000" dirty="0">
                <a:solidFill>
                  <a:schemeClr val="tx1"/>
                </a:solidFill>
                <a:sym typeface="+mn-ea"/>
              </a:rPr>
              <a:t>    }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000" dirty="0">
                <a:solidFill>
                  <a:schemeClr val="tx1"/>
                </a:solidFill>
                <a:sym typeface="+mn-ea"/>
              </a:rPr>
              <a:t>}</a:t>
            </a:r>
            <a:endParaRPr kumimoji="1" lang="zh-CN" alt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kumimoji="1" lang="en-US" altLang="zh-CN" sz="2000" dirty="0">
              <a:sym typeface="+mn-ea"/>
            </a:endParaRPr>
          </a:p>
          <a:p>
            <a:pPr marL="0" indent="0">
              <a:buNone/>
            </a:pPr>
            <a:endParaRPr kumimoji="1" lang="en-US" altLang="zh-CN" sz="2000" dirty="0">
              <a:sym typeface="+mn-ea"/>
            </a:endParaRPr>
          </a:p>
          <a:p>
            <a:pPr marL="0" indent="0">
              <a:buNone/>
            </a:pPr>
            <a:endParaRPr kumimoji="1" lang="en-US" altLang="zh-CN" sz="2000" dirty="0">
              <a:sym typeface="+mn-e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this</a:t>
            </a:r>
            <a:r>
              <a:rPr kumimoji="1" lang="zh-CN" altLang="en-US" dirty="0"/>
              <a:t>指針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196753"/>
            <a:ext cx="8047806" cy="1008111"/>
          </a:xfrm>
        </p:spPr>
        <p:txBody>
          <a:bodyPr/>
          <a:lstStyle/>
          <a:p>
            <a:r>
              <a:rPr kumimoji="1" lang="zh-CN" altLang="en-US" dirty="0"/>
              <a:t>所有成員函數的參數中，</a:t>
            </a:r>
            <a:r>
              <a:rPr kumimoji="1" lang="zh-CN" altLang="en-US" dirty="0">
                <a:solidFill>
                  <a:srgbClr val="FF0000"/>
                </a:solidFill>
              </a:rPr>
              <a:t>隱含</a:t>
            </a:r>
            <a:r>
              <a:rPr kumimoji="1" lang="zh-CN" altLang="en-US" dirty="0"/>
              <a:t>著一個</a:t>
            </a:r>
            <a:r>
              <a:rPr kumimoji="1" lang="zh-CN" altLang="en-US" u="sng" dirty="0"/>
              <a:t>指向當前物件</a:t>
            </a:r>
            <a:r>
              <a:rPr kumimoji="1" lang="zh-CN" altLang="en-US" dirty="0"/>
              <a:t>的指標變數，其名稱為</a:t>
            </a:r>
            <a:r>
              <a:rPr kumimoji="1" lang="en-US" altLang="zh-CN" dirty="0"/>
              <a:t>this</a:t>
            </a:r>
            <a:endParaRPr kumimoji="1" lang="zh-CN" altLang="en-US" dirty="0"/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827584" y="2276872"/>
            <a:ext cx="7776864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n"/>
              <a:defRPr sz="2800" b="1" kern="1200" baseline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1600" dirty="0">
                <a:solidFill>
                  <a:srgbClr val="C00000"/>
                </a:solidFill>
              </a:rPr>
              <a:t>class</a:t>
            </a:r>
            <a:r>
              <a:rPr kumimoji="1" lang="en-US" altLang="zh-CN" sz="1600" dirty="0"/>
              <a:t> Matrix {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1600" dirty="0">
                <a:solidFill>
                  <a:srgbClr val="C00000"/>
                </a:solidFill>
              </a:rPr>
              <a:t>public</a:t>
            </a:r>
            <a:r>
              <a:rPr kumimoji="1" lang="en-US" altLang="zh-CN" sz="1600" dirty="0"/>
              <a:t>:</a:t>
            </a:r>
          </a:p>
          <a:p>
            <a:pPr marL="0" indent="0" defTabSz="914400" eaLnBrk="1" hangingPunct="1">
              <a:buNone/>
            </a:pPr>
            <a:r>
              <a:rPr kumimoji="1" lang="en-US" altLang="zh-CN" sz="1600" dirty="0"/>
              <a:t>	</a:t>
            </a:r>
            <a:r>
              <a:rPr kumimoji="1" lang="en-US" altLang="zh-CN" sz="1600" dirty="0">
                <a:solidFill>
                  <a:srgbClr val="C00000"/>
                </a:solidFill>
              </a:rPr>
              <a:t>void</a:t>
            </a:r>
            <a:r>
              <a:rPr kumimoji="1" lang="en-US" altLang="zh-CN" sz="1600" dirty="0"/>
              <a:t> fill(</a:t>
            </a:r>
            <a:r>
              <a:rPr kumimoji="1" lang="en-US" altLang="zh-CN" sz="1600" dirty="0">
                <a:solidFill>
                  <a:srgbClr val="C00000"/>
                </a:solidFill>
              </a:rPr>
              <a:t>char</a:t>
            </a:r>
            <a:r>
              <a:rPr kumimoji="1" lang="en-US" altLang="zh-CN" sz="1600" dirty="0"/>
              <a:t> </a:t>
            </a:r>
            <a:r>
              <a:rPr kumimoji="1" lang="en-US" altLang="zh-CN" sz="1600" dirty="0" err="1"/>
              <a:t>dir</a:t>
            </a:r>
            <a:r>
              <a:rPr kumimoji="1" lang="en-US" altLang="zh-CN" sz="1600" dirty="0"/>
              <a:t>) {</a:t>
            </a:r>
            <a:r>
              <a:rPr kumimoji="1" lang="en-US" altLang="zh-CN" sz="1600" dirty="0">
                <a:solidFill>
                  <a:srgbClr val="008000"/>
                </a:solidFill>
              </a:rPr>
              <a:t>// &lt;1&gt; </a:t>
            </a:r>
            <a:r>
              <a:rPr kumimoji="1" lang="zh-CN" altLang="en-US" sz="1600" dirty="0">
                <a:solidFill>
                  <a:srgbClr val="008000"/>
                </a:solidFill>
              </a:rPr>
              <a:t>在類內定義成員函數</a:t>
            </a:r>
            <a:endParaRPr kumimoji="1" lang="en-US" altLang="zh-CN" sz="1600" dirty="0"/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1600" dirty="0"/>
              <a:t>		...</a:t>
            </a:r>
          </a:p>
          <a:p>
            <a:pPr marL="0" indent="0" defTabSz="914400" eaLnBrk="1" hangingPunct="1">
              <a:buNone/>
            </a:pPr>
            <a:r>
              <a:rPr kumimoji="1" lang="en-US" altLang="zh-CN" sz="1600" dirty="0"/>
              <a:t>		</a:t>
            </a:r>
            <a:r>
              <a:rPr kumimoji="1" lang="en-US" altLang="zh-CN" sz="1600" dirty="0">
                <a:solidFill>
                  <a:srgbClr val="FF0000"/>
                </a:solidFill>
              </a:rPr>
              <a:t>this-&gt;data</a:t>
            </a:r>
            <a:r>
              <a:rPr kumimoji="1" lang="en-US" altLang="zh-CN" sz="1600" dirty="0"/>
              <a:t>[0][0] = 1;</a:t>
            </a:r>
            <a:r>
              <a:rPr kumimoji="1" lang="zh-CN" altLang="en-US" sz="1600" dirty="0"/>
              <a:t> </a:t>
            </a:r>
            <a:r>
              <a:rPr kumimoji="1" lang="en-US" altLang="zh-CN" sz="1600" dirty="0">
                <a:solidFill>
                  <a:srgbClr val="008000"/>
                </a:solidFill>
              </a:rPr>
              <a:t>//</a:t>
            </a:r>
            <a:r>
              <a:rPr kumimoji="1" lang="zh-CN" altLang="en-US" sz="1600" dirty="0">
                <a:solidFill>
                  <a:srgbClr val="008000"/>
                </a:solidFill>
              </a:rPr>
              <a:t>等價於 </a:t>
            </a:r>
            <a:r>
              <a:rPr kumimoji="1" lang="en-US" altLang="zh-CN" sz="1600" dirty="0">
                <a:solidFill>
                  <a:srgbClr val="008000"/>
                </a:solidFill>
              </a:rPr>
              <a:t>data[0][0]</a:t>
            </a:r>
            <a:r>
              <a:rPr kumimoji="1" lang="zh-CN" altLang="en-US" sz="1600" dirty="0">
                <a:solidFill>
                  <a:srgbClr val="008000"/>
                </a:solidFill>
              </a:rPr>
              <a:t> </a:t>
            </a:r>
            <a:r>
              <a:rPr kumimoji="1" lang="en-US" altLang="zh-CN" sz="1600" dirty="0">
                <a:solidFill>
                  <a:srgbClr val="008000"/>
                </a:solidFill>
              </a:rPr>
              <a:t>=</a:t>
            </a:r>
            <a:r>
              <a:rPr kumimoji="1" lang="zh-CN" altLang="en-US" sz="1600" dirty="0">
                <a:solidFill>
                  <a:srgbClr val="008000"/>
                </a:solidFill>
              </a:rPr>
              <a:t> </a:t>
            </a:r>
            <a:r>
              <a:rPr kumimoji="1" lang="en-US" altLang="zh-CN" sz="1600" dirty="0">
                <a:solidFill>
                  <a:srgbClr val="008000"/>
                </a:solidFill>
              </a:rPr>
              <a:t>1;  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1600" dirty="0"/>
              <a:t>	}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1600" dirty="0"/>
              <a:t>	...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1600" dirty="0"/>
              <a:t>};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1600" dirty="0">
                <a:solidFill>
                  <a:srgbClr val="7030A0"/>
                </a:solidFill>
              </a:rPr>
              <a:t>-----------------------------------------------------------------</a:t>
            </a:r>
          </a:p>
          <a:p>
            <a:pPr marL="0" indent="0" defTabSz="914400" eaLnBrk="1" hangingPunct="1">
              <a:buNone/>
            </a:pPr>
            <a:r>
              <a:rPr kumimoji="1" lang="en-US" altLang="zh-CN" sz="1600" dirty="0">
                <a:solidFill>
                  <a:srgbClr val="C00000"/>
                </a:solidFill>
              </a:rPr>
              <a:t>void</a:t>
            </a:r>
            <a:r>
              <a:rPr kumimoji="1" lang="en-US" altLang="zh-CN" sz="1600" dirty="0"/>
              <a:t> </a:t>
            </a:r>
            <a:r>
              <a:rPr kumimoji="1" lang="en-US" altLang="zh-CN" sz="1600" dirty="0">
                <a:solidFill>
                  <a:schemeClr val="tx1"/>
                </a:solidFill>
              </a:rPr>
              <a:t>Matrix::</a:t>
            </a:r>
            <a:r>
              <a:rPr kumimoji="1" lang="en-US" altLang="zh-CN" sz="1600" dirty="0"/>
              <a:t>fill(</a:t>
            </a:r>
            <a:r>
              <a:rPr kumimoji="1" lang="en-US" altLang="zh-CN" sz="1600" dirty="0">
                <a:solidFill>
                  <a:srgbClr val="C00000"/>
                </a:solidFill>
              </a:rPr>
              <a:t>char</a:t>
            </a:r>
            <a:r>
              <a:rPr kumimoji="1" lang="en-US" altLang="zh-CN" sz="1600" dirty="0"/>
              <a:t> </a:t>
            </a:r>
            <a:r>
              <a:rPr kumimoji="1" lang="en-US" altLang="zh-CN" sz="1600" dirty="0" err="1"/>
              <a:t>dir</a:t>
            </a:r>
            <a:r>
              <a:rPr kumimoji="1" lang="en-US" altLang="zh-CN" sz="1600" dirty="0"/>
              <a:t>) {</a:t>
            </a:r>
            <a:r>
              <a:rPr kumimoji="1" lang="en-US" altLang="zh-CN" sz="1600" dirty="0">
                <a:solidFill>
                  <a:srgbClr val="008000"/>
                </a:solidFill>
              </a:rPr>
              <a:t>//</a:t>
            </a:r>
            <a:r>
              <a:rPr kumimoji="1" lang="zh-CN" altLang="en-US" sz="1600" dirty="0">
                <a:solidFill>
                  <a:srgbClr val="008000"/>
                </a:solidFill>
              </a:rPr>
              <a:t> </a:t>
            </a:r>
            <a:r>
              <a:rPr kumimoji="1" lang="en-US" altLang="zh-CN" sz="1600" dirty="0">
                <a:solidFill>
                  <a:srgbClr val="008000"/>
                </a:solidFill>
              </a:rPr>
              <a:t>&lt;2&gt; </a:t>
            </a:r>
            <a:r>
              <a:rPr kumimoji="1" lang="zh-CN" altLang="en-US" sz="1600" dirty="0">
                <a:solidFill>
                  <a:srgbClr val="008000"/>
                </a:solidFill>
              </a:rPr>
              <a:t>在類外定義成員函數</a:t>
            </a:r>
            <a:endParaRPr kumimoji="1" lang="en-US" altLang="zh-CN" sz="1600" dirty="0"/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1600" dirty="0"/>
              <a:t>	</a:t>
            </a:r>
            <a:r>
              <a:rPr kumimoji="1" lang="en-US" altLang="zh-CN" sz="1600" dirty="0">
                <a:solidFill>
                  <a:srgbClr val="FF0000"/>
                </a:solidFill>
              </a:rPr>
              <a:t>this-&gt;data</a:t>
            </a:r>
            <a:r>
              <a:rPr kumimoji="1" lang="en-US" altLang="zh-CN" sz="1600" dirty="0"/>
              <a:t>[0][0] = 1;</a:t>
            </a:r>
            <a:r>
              <a:rPr kumimoji="1" lang="zh-CN" altLang="en-US" sz="1600" dirty="0"/>
              <a:t>   </a:t>
            </a:r>
            <a:r>
              <a:rPr kumimoji="1" lang="en-US" altLang="zh-CN" sz="1600" dirty="0">
                <a:solidFill>
                  <a:srgbClr val="008000"/>
                </a:solidFill>
              </a:rPr>
              <a:t>//</a:t>
            </a:r>
            <a:r>
              <a:rPr kumimoji="1" lang="zh-CN" altLang="en-US" sz="1600" dirty="0">
                <a:solidFill>
                  <a:srgbClr val="008000"/>
                </a:solidFill>
              </a:rPr>
              <a:t> 等價於 </a:t>
            </a:r>
            <a:r>
              <a:rPr kumimoji="1" lang="en-US" altLang="zh-CN" sz="1600" dirty="0">
                <a:solidFill>
                  <a:srgbClr val="008000"/>
                </a:solidFill>
              </a:rPr>
              <a:t>data[0][0]</a:t>
            </a:r>
            <a:r>
              <a:rPr kumimoji="1" lang="zh-CN" altLang="en-US" sz="1600" dirty="0">
                <a:solidFill>
                  <a:srgbClr val="008000"/>
                </a:solidFill>
              </a:rPr>
              <a:t> </a:t>
            </a:r>
            <a:r>
              <a:rPr kumimoji="1" lang="en-US" altLang="zh-CN" sz="1600" dirty="0">
                <a:solidFill>
                  <a:srgbClr val="008000"/>
                </a:solidFill>
              </a:rPr>
              <a:t>=</a:t>
            </a:r>
            <a:r>
              <a:rPr kumimoji="1" lang="zh-CN" altLang="en-US" sz="1600" dirty="0">
                <a:solidFill>
                  <a:srgbClr val="008000"/>
                </a:solidFill>
              </a:rPr>
              <a:t> </a:t>
            </a:r>
            <a:r>
              <a:rPr kumimoji="1" lang="en-US" altLang="zh-CN" sz="1600" dirty="0">
                <a:solidFill>
                  <a:srgbClr val="008000"/>
                </a:solidFill>
              </a:rPr>
              <a:t>1;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1600" dirty="0"/>
              <a:t>	... ;</a:t>
            </a:r>
            <a:r>
              <a:rPr kumimoji="1" lang="zh-CN" altLang="en-US" sz="1600" dirty="0"/>
              <a:t>		</a:t>
            </a:r>
            <a:endParaRPr kumimoji="1" lang="en-US" altLang="zh-CN" sz="1600" dirty="0">
              <a:solidFill>
                <a:srgbClr val="008000"/>
              </a:solidFill>
            </a:endParaRP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1600" dirty="0"/>
              <a:t>}</a:t>
            </a:r>
            <a:endParaRPr kumimoji="1" lang="zh-CN" altLang="en-US" sz="1600" dirty="0"/>
          </a:p>
        </p:txBody>
      </p:sp>
      <p:sp>
        <p:nvSpPr>
          <p:cNvPr id="5" name="文本框 4"/>
          <p:cNvSpPr txBox="1"/>
          <p:nvPr/>
        </p:nvSpPr>
        <p:spPr>
          <a:xfrm>
            <a:off x="3851920" y="2314037"/>
            <a:ext cx="4544834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000" b="1" dirty="0"/>
              <a:t>這也是成員函數與普通函數的重要區別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46</a:t>
            </a:fld>
            <a:endParaRPr lang="en-US" altLang="zh-CN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47</a:t>
            </a:fld>
            <a:endParaRPr lang="en-US" altLang="zh-CN" dirty="0"/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914400" y="2420888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有如下程式：</a:t>
            </a:r>
            <a:endParaRPr lang="en-US" altLang="zh-CN" sz="20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endParaRPr lang="en-US" altLang="zh-CN" sz="20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#include &lt;iostream&gt;</a:t>
            </a:r>
          </a:p>
          <a:p>
            <a:r>
              <a:rPr lang="en-US" altLang="zh-CN" sz="1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using namespace std;</a:t>
            </a:r>
          </a:p>
          <a:p>
            <a:r>
              <a:rPr lang="en-US" altLang="zh-CN" sz="1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class A {</a:t>
            </a:r>
          </a:p>
          <a:p>
            <a:r>
              <a:rPr lang="en-US" altLang="zh-CN" sz="1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private:</a:t>
            </a:r>
          </a:p>
          <a:p>
            <a:r>
              <a:rPr lang="en-US" altLang="zh-CN" sz="1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int a;</a:t>
            </a:r>
          </a:p>
          <a:p>
            <a:r>
              <a:rPr lang="en-US" altLang="zh-CN" sz="1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void f(int </a:t>
            </a:r>
            <a:r>
              <a:rPr lang="en-US" altLang="zh-CN" sz="1600" b="1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</a:t>
            </a:r>
            <a:r>
              <a:rPr lang="en-US" altLang="zh-CN" sz="1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=2) { a = </a:t>
            </a:r>
            <a:r>
              <a:rPr lang="en-US" altLang="zh-CN" sz="1600" b="1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</a:t>
            </a:r>
            <a:r>
              <a:rPr lang="en-US" altLang="zh-CN" sz="1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; }</a:t>
            </a:r>
          </a:p>
          <a:p>
            <a:r>
              <a:rPr lang="en-US" altLang="zh-CN" sz="1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public:</a:t>
            </a:r>
          </a:p>
          <a:p>
            <a:r>
              <a:rPr lang="en-US" altLang="zh-CN" sz="1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void f(int </a:t>
            </a:r>
            <a:r>
              <a:rPr lang="en-US" altLang="zh-CN" sz="1600" b="1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</a:t>
            </a:r>
            <a:r>
              <a:rPr lang="en-US" altLang="zh-CN" sz="1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, int j=2) { a = </a:t>
            </a:r>
            <a:r>
              <a:rPr lang="en-US" altLang="zh-CN" sz="1600" b="1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</a:t>
            </a:r>
            <a:r>
              <a:rPr lang="en-US" altLang="zh-CN" sz="1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+ j; }</a:t>
            </a:r>
          </a:p>
          <a:p>
            <a:r>
              <a:rPr lang="en-US" altLang="zh-CN" sz="1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int </a:t>
            </a:r>
            <a:r>
              <a:rPr lang="en-US" altLang="zh-CN" sz="1600" b="1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get_a</a:t>
            </a:r>
            <a:r>
              <a:rPr lang="en-US" altLang="zh-CN" sz="1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() { return a; }</a:t>
            </a:r>
          </a:p>
          <a:p>
            <a:r>
              <a:rPr lang="en-US" altLang="zh-CN" sz="1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};</a:t>
            </a:r>
          </a:p>
          <a:p>
            <a:endParaRPr lang="en-US" altLang="zh-CN" sz="16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int main() {</a:t>
            </a:r>
          </a:p>
          <a:p>
            <a:r>
              <a:rPr lang="en-US" altLang="zh-CN" sz="1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A aa;</a:t>
            </a:r>
          </a:p>
          <a:p>
            <a:r>
              <a:rPr lang="en-US" altLang="zh-CN" sz="1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</a:t>
            </a:r>
            <a:r>
              <a:rPr lang="en-US" altLang="zh-CN" sz="1600" b="1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aa.f</a:t>
            </a:r>
            <a:r>
              <a:rPr lang="en-US" altLang="zh-CN" sz="1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(1);</a:t>
            </a:r>
          </a:p>
          <a:p>
            <a:r>
              <a:rPr lang="en-US" altLang="zh-CN" sz="1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</a:t>
            </a:r>
            <a:r>
              <a:rPr lang="en-US" altLang="zh-CN" sz="1600" b="1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cout</a:t>
            </a:r>
            <a:r>
              <a:rPr lang="en-US" altLang="zh-CN" sz="1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&lt;&lt; </a:t>
            </a:r>
            <a:r>
              <a:rPr lang="en-US" altLang="zh-CN" sz="1600" b="1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aa.get_a</a:t>
            </a:r>
            <a:r>
              <a:rPr lang="en-US" altLang="zh-CN" sz="1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() &lt;&lt; </a:t>
            </a:r>
            <a:r>
              <a:rPr lang="en-US" altLang="zh-CN" sz="1600" b="1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endl</a:t>
            </a:r>
            <a:r>
              <a:rPr lang="en-US" altLang="zh-CN" sz="1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;</a:t>
            </a:r>
          </a:p>
          <a:p>
            <a:r>
              <a:rPr lang="en-US" altLang="zh-CN" sz="1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return 0;</a:t>
            </a:r>
          </a:p>
          <a:p>
            <a:r>
              <a:rPr lang="en-US" altLang="zh-CN" sz="1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}</a:t>
            </a:r>
            <a:endParaRPr lang="zh-CN" altLang="en-US" sz="16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5559906" y="2348880"/>
            <a:ext cx="2870026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該程式正常運行，輸出結果為</a:t>
            </a:r>
            <a:r>
              <a:rPr lang="en-US" altLang="zh-CN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</a:t>
            </a:r>
            <a:endParaRPr lang="zh-CN" altLang="en-US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5559906" y="3211430"/>
            <a:ext cx="2870026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該程式正常運行，輸出結果為</a:t>
            </a:r>
            <a:r>
              <a:rPr lang="en-US" altLang="zh-CN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</a:t>
            </a:r>
            <a:endParaRPr lang="zh-CN" altLang="en-US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5559906" y="4117255"/>
            <a:ext cx="1815262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該程式無法通過編譯</a:t>
            </a: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5148064" y="2464428"/>
            <a:ext cx="411842" cy="411842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148064" y="3326978"/>
            <a:ext cx="411842" cy="411842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148064" y="4232803"/>
            <a:ext cx="411842" cy="411842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矩形: 圆角 15"/>
          <p:cNvSpPr/>
          <p:nvPr>
            <p:custDataLst>
              <p:tags r:id="rId9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" name="矩形 1"/>
          <p:cNvSpPr/>
          <p:nvPr>
            <p:custDataLst>
              <p:tags r:id="rId10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2" name="文本框 21"/>
          <p:cNvSpPr txBox="1"/>
          <p:nvPr>
            <p:custDataLst>
              <p:tags r:id="rId11"/>
            </p:custDataLst>
          </p:nvPr>
        </p:nvSpPr>
        <p:spPr>
          <a:xfrm>
            <a:off x="9613900" y="6219110"/>
            <a:ext cx="6692858" cy="276999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wrap="none" rtlCol="0" anchor="ctr">
            <a:spAutoFit/>
          </a:bodyPr>
          <a:lstStyle/>
          <a:p>
            <a:r>
              <a:rPr lang="zh-CN" altLang="en-US" sz="1200" b="1" dirty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可為此題添加文本、圖片、公式等解析，且需將內容全部放在本區域內。正常使用需</a:t>
            </a:r>
            <a:r>
              <a:rPr lang="en-US" altLang="zh-CN" sz="1200" b="1" dirty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 b="1" dirty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23" name="文本框 22"/>
          <p:cNvSpPr txBox="1"/>
          <p:nvPr>
            <p:custDataLst>
              <p:tags r:id="rId12"/>
            </p:custDataLst>
          </p:nvPr>
        </p:nvSpPr>
        <p:spPr>
          <a:xfrm>
            <a:off x="9728200" y="635000"/>
            <a:ext cx="3366627" cy="707886"/>
          </a:xfrm>
          <a:prstGeom prst="rect">
            <a:avLst/>
          </a:prstGeom>
          <a:noFill/>
        </p:spPr>
        <p:txBody>
          <a:bodyPr vert="horz" wrap="none" rtlCol="0" anchor="t" anchorCtr="0">
            <a:spAutoFit/>
          </a:bodyPr>
          <a:lstStyle/>
          <a:p>
            <a:pPr lvl="0"/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函數</a:t>
            </a:r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雖然是不同的許可權，</a:t>
            </a:r>
            <a:b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</a:b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但重載仍然會衝突</a:t>
            </a:r>
          </a:p>
        </p:txBody>
      </p:sp>
      <p:grpSp>
        <p:nvGrpSpPr>
          <p:cNvPr id="15" name="组合 14"/>
          <p:cNvGrpSpPr/>
          <p:nvPr>
            <p:custDataLst>
              <p:tags r:id="rId13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3" name="RemarkBack"/>
            <p:cNvSpPr/>
            <p:nvPr>
              <p:custDataLst>
                <p:tags r:id="rId23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RemarkBlock"/>
            <p:cNvSpPr/>
            <p:nvPr>
              <p:custDataLst>
                <p:tags r:id="rId24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RemarkTitleText"/>
            <p:cNvSpPr txBox="1"/>
            <p:nvPr>
              <p:custDataLst>
                <p:tags r:id="rId25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b="1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24" name="RemarkBack">
            <a:extLst>
              <a:ext uri="{FF2B5EF4-FFF2-40B4-BE49-F238E27FC236}">
                <a16:creationId xmlns:a16="http://schemas.microsoft.com/office/drawing/2014/main" id="{FD76E4D5-0334-4FC7-87BE-AD69BF4F7BFE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markBlock">
            <a:extLst>
              <a:ext uri="{FF2B5EF4-FFF2-40B4-BE49-F238E27FC236}">
                <a16:creationId xmlns:a16="http://schemas.microsoft.com/office/drawing/2014/main" id="{B3B2C5C2-20A3-4DDE-A3AE-248603C8B32A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RemarkTitleText">
            <a:extLst>
              <a:ext uri="{FF2B5EF4-FFF2-40B4-BE49-F238E27FC236}">
                <a16:creationId xmlns:a16="http://schemas.microsoft.com/office/drawing/2014/main" id="{F600580A-A320-4D7B-AD19-9563F5DD7A6F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</a:p>
        </p:txBody>
      </p:sp>
      <p:grpSp>
        <p:nvGrpSpPr>
          <p:cNvPr id="21" name="组合 20"/>
          <p:cNvGrpSpPr/>
          <p:nvPr>
            <p:custDataLst>
              <p:tags r:id="rId17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7" name="TitleBackground"/>
            <p:cNvSpPr/>
            <p:nvPr>
              <p:custDataLst>
                <p:tags r:id="rId19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ColorBlock"/>
            <p:cNvSpPr/>
            <p:nvPr>
              <p:custDataLst>
                <p:tags r:id="rId20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ypeText"/>
            <p:cNvSpPr txBox="1"/>
            <p:nvPr>
              <p:custDataLst>
                <p:tags r:id="rId21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b="1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單選題</a:t>
              </a:r>
            </a:p>
          </p:txBody>
        </p:sp>
        <p:sp>
          <p:nvSpPr>
            <p:cNvPr id="20" name="TipText"/>
            <p:cNvSpPr txBox="1"/>
            <p:nvPr>
              <p:custDataLst>
                <p:tags r:id="rId22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b="1" dirty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b="1" dirty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6" name="图片 5"/>
          <p:cNvPicPr/>
          <p:nvPr>
            <p:custDataLst>
              <p:tags r:id="rId18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>
            <a:extLst>
              <a:ext uri="{FF2B5EF4-FFF2-40B4-BE49-F238E27FC236}">
                <a16:creationId xmlns:a16="http://schemas.microsoft.com/office/drawing/2014/main" id="{CDD1A96B-9ED4-443D-BB44-C1C4A5078AA8}"/>
              </a:ext>
            </a:extLst>
          </p:cNvPr>
          <p:cNvSpPr txBox="1"/>
          <p:nvPr/>
        </p:nvSpPr>
        <p:spPr>
          <a:xfrm>
            <a:off x="393121" y="688042"/>
            <a:ext cx="702610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class</a:t>
            </a:r>
            <a:r>
              <a:rPr lang="zh-CN" altLang="en-US" b="1" dirty="0"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latin typeface="Consolas" panose="020B0609020204030204" pitchFamily="49" charset="0"/>
              </a:rPr>
              <a:t>P</a:t>
            </a:r>
            <a:r>
              <a:rPr lang="zh-CN" altLang="en-US" b="1" dirty="0"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private</a:t>
            </a:r>
            <a:r>
              <a:rPr lang="zh-CN" altLang="en-US" b="1" dirty="0">
                <a:latin typeface="Consolas" panose="020B0609020204030204" pitchFamily="49" charset="0"/>
              </a:rPr>
              <a:t>:  </a:t>
            </a:r>
            <a:endParaRPr lang="en-US" altLang="zh-CN" b="1" dirty="0">
              <a:latin typeface="Consolas" panose="020B0609020204030204" pitchFamily="49" charset="0"/>
            </a:endParaRPr>
          </a:p>
          <a:p>
            <a:pPr algn="l"/>
            <a:r>
              <a:rPr lang="en-US" altLang="zh-CN" b="1" dirty="0">
                <a:latin typeface="Consolas" panose="020B0609020204030204" pitchFamily="49" charset="0"/>
              </a:rPr>
              <a:t>	</a:t>
            </a:r>
            <a:r>
              <a:rPr lang="zh-CN" altLang="en-US" b="1" dirty="0">
                <a:latin typeface="Consolas" panose="020B0609020204030204" pitchFamily="49" charset="0"/>
              </a:rPr>
              <a:t>int data = 1;</a:t>
            </a:r>
            <a:endParaRPr lang="en-US" altLang="zh-CN" b="1" dirty="0">
              <a:latin typeface="Consolas" panose="020B0609020204030204" pitchFamily="49" charset="0"/>
            </a:endParaRPr>
          </a:p>
          <a:p>
            <a:pPr algn="l"/>
            <a:r>
              <a:rPr lang="en-US" altLang="zh-CN" b="1" dirty="0">
                <a:latin typeface="Consolas" panose="020B0609020204030204" pitchFamily="49" charset="0"/>
              </a:rPr>
              <a:t>	</a:t>
            </a:r>
            <a:r>
              <a:rPr lang="zh-CN" altLang="en-US" b="1" dirty="0">
                <a:latin typeface="Consolas" panose="020B0609020204030204" pitchFamily="49" charset="0"/>
              </a:rPr>
              <a:t>void add(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</a:rPr>
              <a:t>P</a:t>
            </a:r>
            <a:r>
              <a:rPr lang="zh-CN" altLang="en-US" b="1" dirty="0">
                <a:latin typeface="Consolas" panose="020B0609020204030204" pitchFamily="49" charset="0"/>
              </a:rPr>
              <a:t> a)</a:t>
            </a:r>
            <a:r>
              <a:rPr lang="en-US" altLang="zh-CN" b="1" dirty="0">
                <a:latin typeface="Consolas" panose="020B0609020204030204" pitchFamily="49" charset="0"/>
              </a:rPr>
              <a:t>;</a:t>
            </a:r>
            <a:endParaRPr lang="zh-CN" altLang="en-US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algn="l"/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public</a:t>
            </a:r>
            <a:r>
              <a:rPr lang="zh-CN" altLang="en-US" b="1" dirty="0">
                <a:latin typeface="Consolas" panose="020B0609020204030204" pitchFamily="49" charset="0"/>
              </a:rPr>
              <a:t>:   </a:t>
            </a:r>
            <a:endParaRPr lang="en-US" altLang="zh-CN" b="1" dirty="0">
              <a:latin typeface="Consolas" panose="020B0609020204030204" pitchFamily="49" charset="0"/>
            </a:endParaRPr>
          </a:p>
          <a:p>
            <a:pPr algn="l"/>
            <a:r>
              <a:rPr lang="en-US" altLang="zh-CN" b="1" dirty="0">
                <a:latin typeface="Consolas" panose="020B0609020204030204" pitchFamily="49" charset="0"/>
              </a:rPr>
              <a:t>	</a:t>
            </a:r>
            <a:r>
              <a:rPr lang="zh-CN" altLang="en-US" b="1" dirty="0">
                <a:latin typeface="Consolas" panose="020B0609020204030204" pitchFamily="49" charset="0"/>
              </a:rPr>
              <a:t>void add(int i) { data += i; }</a:t>
            </a:r>
          </a:p>
          <a:p>
            <a:pPr algn="l"/>
            <a:r>
              <a:rPr lang="zh-CN" altLang="en-US" b="1" dirty="0">
                <a:latin typeface="Consolas" panose="020B0609020204030204" pitchFamily="49" charset="0"/>
              </a:rPr>
              <a:t>};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void </a:t>
            </a:r>
            <a:r>
              <a:rPr lang="en-US" altLang="zh-CN" b="1" dirty="0">
                <a:latin typeface="Consolas" panose="020B0609020204030204" pitchFamily="49" charset="0"/>
              </a:rPr>
              <a:t>P::</a:t>
            </a:r>
            <a:r>
              <a:rPr lang="zh-CN" altLang="en-US" b="1" dirty="0">
                <a:latin typeface="Consolas" panose="020B0609020204030204" pitchFamily="49" charset="0"/>
              </a:rPr>
              <a:t>add(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</a:rPr>
              <a:t>P</a:t>
            </a:r>
            <a:r>
              <a:rPr lang="zh-CN" altLang="en-US" b="1" dirty="0">
                <a:latin typeface="Consolas" panose="020B0609020204030204" pitchFamily="49" charset="0"/>
              </a:rPr>
              <a:t> a) { </a:t>
            </a:r>
            <a:r>
              <a:rPr lang="en-US" altLang="zh-CN" b="1" dirty="0">
                <a:latin typeface="Consolas" panose="020B0609020204030204" pitchFamily="49" charset="0"/>
              </a:rPr>
              <a:t> data += </a:t>
            </a:r>
            <a:r>
              <a:rPr lang="zh-CN" altLang="en-US" b="1" dirty="0">
                <a:latin typeface="Consolas" panose="020B0609020204030204" pitchFamily="49" charset="0"/>
              </a:rPr>
              <a:t>a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zh-CN" altLang="en-US" b="1" dirty="0">
                <a:latin typeface="Consolas" panose="020B0609020204030204" pitchFamily="49" charset="0"/>
              </a:rPr>
              <a:t>data; } 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// A</a:t>
            </a:r>
            <a:endParaRPr lang="zh-CN" altLang="en-US" b="1" dirty="0">
              <a:latin typeface="Consolas" panose="020B0609020204030204" pitchFamily="49" charset="0"/>
            </a:endParaRPr>
          </a:p>
          <a:p>
            <a:pPr algn="l"/>
            <a:endParaRPr lang="zh-CN" altLang="en-US" b="1" dirty="0">
              <a:latin typeface="Consolas" panose="020B0609020204030204" pitchFamily="49" charset="0"/>
            </a:endParaRPr>
          </a:p>
          <a:p>
            <a:pPr algn="l"/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class</a:t>
            </a:r>
            <a:r>
              <a:rPr lang="zh-CN" altLang="en-US" b="1" dirty="0"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latin typeface="Consolas" panose="020B0609020204030204" pitchFamily="49" charset="0"/>
              </a:rPr>
              <a:t>Q</a:t>
            </a:r>
            <a:r>
              <a:rPr lang="zh-CN" altLang="en-US" b="1" dirty="0"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private</a:t>
            </a:r>
            <a:r>
              <a:rPr lang="zh-CN" altLang="en-US" b="1" dirty="0">
                <a:latin typeface="Consolas" panose="020B0609020204030204" pitchFamily="49" charset="0"/>
              </a:rPr>
              <a:t>:  </a:t>
            </a:r>
            <a:endParaRPr lang="en-US" altLang="zh-CN" b="1" dirty="0">
              <a:latin typeface="Consolas" panose="020B0609020204030204" pitchFamily="49" charset="0"/>
            </a:endParaRPr>
          </a:p>
          <a:p>
            <a:pPr algn="l"/>
            <a:r>
              <a:rPr lang="en-US" altLang="zh-CN" b="1" dirty="0">
                <a:latin typeface="Consolas" panose="020B0609020204030204" pitchFamily="49" charset="0"/>
              </a:rPr>
              <a:t>	</a:t>
            </a:r>
            <a:r>
              <a:rPr lang="zh-CN" altLang="en-US" b="1" dirty="0">
                <a:latin typeface="Consolas" panose="020B0609020204030204" pitchFamily="49" charset="0"/>
              </a:rPr>
              <a:t>void add(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</a:rPr>
              <a:t>P</a:t>
            </a:r>
            <a:r>
              <a:rPr lang="zh-CN" altLang="en-US" b="1" dirty="0">
                <a:latin typeface="Consolas" panose="020B0609020204030204" pitchFamily="49" charset="0"/>
              </a:rPr>
              <a:t> a) { data += a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zh-CN" altLang="en-US" b="1" dirty="0">
                <a:latin typeface="Consolas" panose="020B0609020204030204" pitchFamily="49" charset="0"/>
              </a:rPr>
              <a:t>data; } 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// B</a:t>
            </a:r>
            <a:endParaRPr lang="zh-CN" altLang="en-US" b="1" dirty="0">
              <a:latin typeface="Consolas" panose="020B0609020204030204" pitchFamily="49" charset="0"/>
            </a:endParaRPr>
          </a:p>
          <a:p>
            <a:pPr algn="l"/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latin typeface="Consolas" panose="020B0609020204030204" pitchFamily="49" charset="0"/>
              </a:rPr>
              <a:t>:  </a:t>
            </a:r>
            <a:r>
              <a:rPr lang="zh-CN" altLang="en-US" b="1" dirty="0">
                <a:latin typeface="Consolas" panose="020B0609020204030204" pitchFamily="49" charset="0"/>
                <a:sym typeface="+mn-ea"/>
              </a:rPr>
              <a:t> </a:t>
            </a:r>
            <a:endParaRPr lang="en-US" altLang="zh-CN" b="1" dirty="0">
              <a:latin typeface="Consolas" panose="020B0609020204030204" pitchFamily="49" charset="0"/>
              <a:sym typeface="+mn-ea"/>
            </a:endParaRPr>
          </a:p>
          <a:p>
            <a:pPr algn="l"/>
            <a:r>
              <a:rPr lang="en-US" altLang="zh-CN" b="1" dirty="0">
                <a:latin typeface="Consolas" panose="020B0609020204030204" pitchFamily="49" charset="0"/>
                <a:sym typeface="+mn-ea"/>
              </a:rPr>
              <a:t>	</a:t>
            </a:r>
            <a:r>
              <a:rPr lang="zh-CN" altLang="en-US" b="1" dirty="0">
                <a:latin typeface="Consolas" panose="020B0609020204030204" pitchFamily="49" charset="0"/>
                <a:sym typeface="+mn-ea"/>
              </a:rPr>
              <a:t>int data = 2;</a:t>
            </a:r>
            <a:endParaRPr lang="zh-CN" altLang="en-US" b="1" dirty="0">
              <a:latin typeface="Consolas" panose="020B0609020204030204" pitchFamily="49" charset="0"/>
            </a:endParaRPr>
          </a:p>
          <a:p>
            <a:pPr algn="l"/>
            <a:r>
              <a:rPr lang="zh-CN" altLang="en-US" b="1" dirty="0">
                <a:latin typeface="Consolas" panose="020B0609020204030204" pitchFamily="49" charset="0"/>
              </a:rPr>
              <a:t>};</a:t>
            </a:r>
            <a:endParaRPr lang="en-US" altLang="zh-CN" b="1" dirty="0">
              <a:latin typeface="Consolas" panose="020B0609020204030204" pitchFamily="49" charset="0"/>
            </a:endParaRPr>
          </a:p>
          <a:p>
            <a:pPr algn="l"/>
            <a:r>
              <a:rPr lang="zh-CN" altLang="en-US" b="1" dirty="0">
                <a:latin typeface="Consolas" panose="020B0609020204030204" pitchFamily="49" charset="0"/>
              </a:rPr>
              <a:t>int main() {</a:t>
            </a:r>
          </a:p>
          <a:p>
            <a:pPr algn="l"/>
            <a:r>
              <a:rPr lang="zh-CN" altLang="en-US" b="1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</a:rPr>
              <a:t>P</a:t>
            </a:r>
            <a:r>
              <a:rPr lang="zh-CN" altLang="en-US" b="1" dirty="0">
                <a:latin typeface="Consolas" panose="020B0609020204030204" pitchFamily="49" charset="0"/>
              </a:rPr>
              <a:t> a, b</a:t>
            </a:r>
            <a:r>
              <a:rPr lang="en-US" altLang="zh-CN" b="1" dirty="0">
                <a:latin typeface="Consolas" panose="020B0609020204030204" pitchFamily="49" charset="0"/>
              </a:rPr>
              <a:t>;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</a:rPr>
              <a:t>Q</a:t>
            </a:r>
            <a:r>
              <a:rPr lang="en-US" altLang="zh-CN" b="1" dirty="0">
                <a:latin typeface="Consolas" panose="020B0609020204030204" pitchFamily="49" charset="0"/>
              </a:rPr>
              <a:t> c; </a:t>
            </a:r>
          </a:p>
          <a:p>
            <a:pPr algn="l"/>
            <a:r>
              <a:rPr lang="en-US" altLang="zh-CN" b="1" dirty="0">
                <a:latin typeface="Consolas" panose="020B0609020204030204" pitchFamily="49" charset="0"/>
              </a:rPr>
              <a:t>    int d = c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>
                <a:latin typeface="Consolas" panose="020B0609020204030204" pitchFamily="49" charset="0"/>
              </a:rPr>
              <a:t>data; 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// C</a:t>
            </a:r>
            <a:endParaRPr lang="zh-CN" altLang="en-US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algn="l"/>
            <a:r>
              <a:rPr lang="zh-CN" altLang="en-US" b="1" dirty="0">
                <a:latin typeface="Consolas" panose="020B0609020204030204" pitchFamily="49" charset="0"/>
              </a:rPr>
              <a:t>    a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zh-CN" altLang="en-US" b="1" dirty="0">
                <a:latin typeface="Consolas" panose="020B0609020204030204" pitchFamily="49" charset="0"/>
              </a:rPr>
              <a:t>add(b)</a:t>
            </a:r>
            <a:r>
              <a:rPr lang="en-US" altLang="zh-CN" b="1" dirty="0">
                <a:latin typeface="Consolas" panose="020B0609020204030204" pitchFamily="49" charset="0"/>
              </a:rPr>
              <a:t>; 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// D</a:t>
            </a:r>
            <a:endParaRPr lang="zh-CN" altLang="en-US" b="1" dirty="0">
              <a:latin typeface="Consolas" panose="020B0609020204030204" pitchFamily="49" charset="0"/>
            </a:endParaRPr>
          </a:p>
          <a:p>
            <a:pPr algn="l"/>
            <a:r>
              <a:rPr lang="zh-CN" altLang="en-US" b="1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a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>
                <a:latin typeface="Consolas" panose="020B0609020204030204" pitchFamily="49" charset="0"/>
              </a:rPr>
              <a:t>add(d); 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// E</a:t>
            </a:r>
            <a:endParaRPr lang="zh-CN" altLang="en-US" b="1" dirty="0">
              <a:latin typeface="Consolas" panose="020B0609020204030204" pitchFamily="49" charset="0"/>
            </a:endParaRPr>
          </a:p>
          <a:p>
            <a:pPr algn="l"/>
            <a:r>
              <a:rPr lang="zh-CN" altLang="en-US" b="1" dirty="0">
                <a:latin typeface="Consolas" panose="020B0609020204030204" pitchFamily="49" charset="0"/>
              </a:rPr>
              <a:t>    return 0;</a:t>
            </a:r>
          </a:p>
          <a:p>
            <a:pPr algn="l"/>
            <a:r>
              <a:rPr lang="zh-CN" altLang="en-US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8728C3-7BBB-4266-B035-00350D918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48</a:t>
            </a:fld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A9CCE5A-C534-4C7A-8A2B-D0CDEDA4CBC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956843" y="567479"/>
            <a:ext cx="2933157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左側的代碼中</a:t>
            </a:r>
            <a:br>
              <a:rPr lang="en-US" altLang="zh-CN" sz="2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</a:br>
            <a:r>
              <a:rPr lang="zh-CN" altLang="en-US" sz="2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哪些操作是合法的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8A93787-A1E8-44EA-A185-1007D5B1E6F8}"/>
              </a:ext>
            </a:extLst>
          </p:cNvPr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7715250" y="2386333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573EA5E-DE7C-43FA-B1AF-538A50A65902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7715250" y="3072133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EFF2D81-9838-4D32-892F-704A84478ACD}"/>
              </a:ext>
            </a:extLst>
          </p:cNvPr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7715250" y="3757933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AEB9A6B-93A8-47E2-950A-EDACE6480A1C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7715250" y="4443733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F818C795-9B84-43FA-B508-4BA1B3D478C2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6919E1C-691E-4D16-9FF9-98CA4E63C807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7715250" y="5129533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E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88AB0113-2B10-478C-85BB-89A098DB5DAD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7" name="TitleBackground">
              <a:extLst>
                <a:ext uri="{FF2B5EF4-FFF2-40B4-BE49-F238E27FC236}">
                  <a16:creationId xmlns:a16="http://schemas.microsoft.com/office/drawing/2014/main" id="{4B4A69AC-48D8-4139-836F-CDCBC23A5904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ColorBlock">
              <a:extLst>
                <a:ext uri="{FF2B5EF4-FFF2-40B4-BE49-F238E27FC236}">
                  <a16:creationId xmlns:a16="http://schemas.microsoft.com/office/drawing/2014/main" id="{A14C6A70-36E7-4B2D-9E31-D50208A561C9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ypeText">
              <a:extLst>
                <a:ext uri="{FF2B5EF4-FFF2-40B4-BE49-F238E27FC236}">
                  <a16:creationId xmlns:a16="http://schemas.microsoft.com/office/drawing/2014/main" id="{D6B3C9FE-78FE-404C-8677-C638D3894288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b="1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多選題</a:t>
              </a:r>
            </a:p>
          </p:txBody>
        </p:sp>
        <p:sp>
          <p:nvSpPr>
            <p:cNvPr id="20" name="TipText">
              <a:extLst>
                <a:ext uri="{FF2B5EF4-FFF2-40B4-BE49-F238E27FC236}">
                  <a16:creationId xmlns:a16="http://schemas.microsoft.com/office/drawing/2014/main" id="{A691E662-A366-480F-9059-F196442947F7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b="1" dirty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b="1" dirty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4D1B6D70-FC30-4021-B353-5C3E2ADB838C}"/>
              </a:ext>
            </a:extLst>
          </p:cNvPr>
          <p:cNvPicPr>
            <a:picLocks/>
          </p:cNvPicPr>
          <p:nvPr>
            <p:custDataLst>
              <p:tags r:id="rId10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954265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>
            <a:extLst>
              <a:ext uri="{FF2B5EF4-FFF2-40B4-BE49-F238E27FC236}">
                <a16:creationId xmlns:a16="http://schemas.microsoft.com/office/drawing/2014/main" id="{CDD1A96B-9ED4-443D-BB44-C1C4A5078AA8}"/>
              </a:ext>
            </a:extLst>
          </p:cNvPr>
          <p:cNvSpPr txBox="1"/>
          <p:nvPr/>
        </p:nvSpPr>
        <p:spPr>
          <a:xfrm>
            <a:off x="568494" y="278060"/>
            <a:ext cx="731587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class</a:t>
            </a:r>
            <a:r>
              <a:rPr lang="zh-CN" altLang="en-US" b="1" dirty="0"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latin typeface="Consolas" panose="020B0609020204030204" pitchFamily="49" charset="0"/>
              </a:rPr>
              <a:t>P</a:t>
            </a:r>
            <a:r>
              <a:rPr lang="zh-CN" altLang="en-US" b="1" dirty="0"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private</a:t>
            </a:r>
            <a:r>
              <a:rPr lang="zh-CN" altLang="en-US" b="1" dirty="0">
                <a:latin typeface="Consolas" panose="020B0609020204030204" pitchFamily="49" charset="0"/>
              </a:rPr>
              <a:t>:  </a:t>
            </a:r>
            <a:endParaRPr lang="en-US" altLang="zh-CN" b="1" dirty="0">
              <a:latin typeface="Consolas" panose="020B0609020204030204" pitchFamily="49" charset="0"/>
            </a:endParaRPr>
          </a:p>
          <a:p>
            <a:pPr algn="l"/>
            <a:r>
              <a:rPr lang="en-US" altLang="zh-CN" b="1" dirty="0">
                <a:latin typeface="Consolas" panose="020B0609020204030204" pitchFamily="49" charset="0"/>
              </a:rPr>
              <a:t>	</a:t>
            </a:r>
            <a:r>
              <a:rPr lang="zh-CN" altLang="en-US" b="1" dirty="0">
                <a:latin typeface="Consolas" panose="020B0609020204030204" pitchFamily="49" charset="0"/>
              </a:rPr>
              <a:t>int data = 1;</a:t>
            </a:r>
            <a:endParaRPr lang="en-US" altLang="zh-CN" b="1" dirty="0">
              <a:latin typeface="Consolas" panose="020B0609020204030204" pitchFamily="49" charset="0"/>
            </a:endParaRPr>
          </a:p>
          <a:p>
            <a:pPr algn="l"/>
            <a:r>
              <a:rPr lang="en-US" altLang="zh-CN" b="1" dirty="0">
                <a:latin typeface="Consolas" panose="020B0609020204030204" pitchFamily="49" charset="0"/>
              </a:rPr>
              <a:t>	</a:t>
            </a:r>
            <a:r>
              <a:rPr lang="zh-CN" altLang="en-US" b="1" dirty="0">
                <a:latin typeface="Consolas" panose="020B0609020204030204" pitchFamily="49" charset="0"/>
              </a:rPr>
              <a:t>void add(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</a:rPr>
              <a:t>P</a:t>
            </a:r>
            <a:r>
              <a:rPr lang="zh-CN" altLang="en-US" b="1" dirty="0">
                <a:latin typeface="Consolas" panose="020B0609020204030204" pitchFamily="49" charset="0"/>
              </a:rPr>
              <a:t> a)</a:t>
            </a:r>
            <a:r>
              <a:rPr lang="en-US" altLang="zh-CN" b="1" dirty="0">
                <a:latin typeface="Consolas" panose="020B0609020204030204" pitchFamily="49" charset="0"/>
              </a:rPr>
              <a:t>;</a:t>
            </a:r>
            <a:endParaRPr lang="zh-CN" altLang="en-US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algn="l"/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public</a:t>
            </a:r>
            <a:r>
              <a:rPr lang="zh-CN" altLang="en-US" b="1" dirty="0">
                <a:latin typeface="Consolas" panose="020B0609020204030204" pitchFamily="49" charset="0"/>
              </a:rPr>
              <a:t>:   </a:t>
            </a:r>
            <a:endParaRPr lang="en-US" altLang="zh-CN" b="1" dirty="0">
              <a:latin typeface="Consolas" panose="020B0609020204030204" pitchFamily="49" charset="0"/>
            </a:endParaRPr>
          </a:p>
          <a:p>
            <a:pPr algn="l"/>
            <a:r>
              <a:rPr lang="en-US" altLang="zh-CN" b="1" dirty="0">
                <a:latin typeface="Consolas" panose="020B0609020204030204" pitchFamily="49" charset="0"/>
              </a:rPr>
              <a:t>	</a:t>
            </a:r>
            <a:r>
              <a:rPr lang="zh-CN" altLang="en-US" b="1" dirty="0">
                <a:latin typeface="Consolas" panose="020B0609020204030204" pitchFamily="49" charset="0"/>
              </a:rPr>
              <a:t>void add(int i) { data += i; }</a:t>
            </a:r>
          </a:p>
          <a:p>
            <a:pPr algn="l"/>
            <a:r>
              <a:rPr lang="zh-CN" altLang="en-US" b="1" dirty="0">
                <a:latin typeface="Consolas" panose="020B0609020204030204" pitchFamily="49" charset="0"/>
              </a:rPr>
              <a:t>};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void </a:t>
            </a:r>
            <a:r>
              <a:rPr lang="en-US" altLang="zh-CN" b="1" dirty="0">
                <a:latin typeface="Consolas" panose="020B0609020204030204" pitchFamily="49" charset="0"/>
              </a:rPr>
              <a:t>P::</a:t>
            </a:r>
            <a:r>
              <a:rPr lang="zh-CN" altLang="en-US" b="1" dirty="0">
                <a:latin typeface="Consolas" panose="020B0609020204030204" pitchFamily="49" charset="0"/>
              </a:rPr>
              <a:t>add(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</a:rPr>
              <a:t>P</a:t>
            </a:r>
            <a:r>
              <a:rPr lang="zh-CN" altLang="en-US" b="1" dirty="0">
                <a:latin typeface="Consolas" panose="020B0609020204030204" pitchFamily="49" charset="0"/>
              </a:rPr>
              <a:t> a) { </a:t>
            </a:r>
            <a:r>
              <a:rPr lang="en-US" altLang="zh-CN" b="1" dirty="0">
                <a:latin typeface="Consolas" panose="020B0609020204030204" pitchFamily="49" charset="0"/>
              </a:rPr>
              <a:t> data += </a:t>
            </a:r>
            <a:r>
              <a:rPr lang="zh-CN" altLang="en-US" b="1" dirty="0">
                <a:latin typeface="Consolas" panose="020B0609020204030204" pitchFamily="49" charset="0"/>
              </a:rPr>
              <a:t>a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zh-CN" altLang="en-US" b="1" dirty="0">
                <a:latin typeface="Consolas" panose="020B0609020204030204" pitchFamily="49" charset="0"/>
              </a:rPr>
              <a:t>data; } 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// A</a:t>
            </a:r>
            <a:r>
              <a:rPr lang="zh-CN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：在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P</a:t>
            </a:r>
            <a:r>
              <a:rPr lang="zh-CN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類私有函數內訪問同類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P</a:t>
            </a:r>
            <a:r>
              <a:rPr lang="zh-CN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對象的私有成員，類內訪問</a:t>
            </a:r>
            <a:endParaRPr lang="zh-CN" altLang="en-US" b="1" dirty="0">
              <a:latin typeface="Consolas" panose="020B0609020204030204" pitchFamily="49" charset="0"/>
            </a:endParaRPr>
          </a:p>
          <a:p>
            <a:pPr algn="l"/>
            <a:endParaRPr lang="zh-CN" altLang="en-US" b="1" dirty="0">
              <a:latin typeface="Consolas" panose="020B0609020204030204" pitchFamily="49" charset="0"/>
            </a:endParaRPr>
          </a:p>
          <a:p>
            <a:pPr algn="l"/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class</a:t>
            </a:r>
            <a:r>
              <a:rPr lang="zh-CN" altLang="en-US" b="1" dirty="0"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latin typeface="Consolas" panose="020B0609020204030204" pitchFamily="49" charset="0"/>
              </a:rPr>
              <a:t>Q</a:t>
            </a:r>
            <a:r>
              <a:rPr lang="zh-CN" altLang="en-US" b="1" dirty="0"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private</a:t>
            </a:r>
            <a:r>
              <a:rPr lang="zh-CN" altLang="en-US" b="1" dirty="0">
                <a:latin typeface="Consolas" panose="020B0609020204030204" pitchFamily="49" charset="0"/>
              </a:rPr>
              <a:t>:  </a:t>
            </a:r>
            <a:endParaRPr lang="en-US" altLang="zh-CN" b="1" dirty="0">
              <a:latin typeface="Consolas" panose="020B0609020204030204" pitchFamily="49" charset="0"/>
            </a:endParaRPr>
          </a:p>
          <a:p>
            <a:pPr algn="l"/>
            <a:r>
              <a:rPr lang="en-US" altLang="zh-CN" b="1" dirty="0">
                <a:latin typeface="Consolas" panose="020B0609020204030204" pitchFamily="49" charset="0"/>
              </a:rPr>
              <a:t>	</a:t>
            </a:r>
            <a:r>
              <a:rPr lang="zh-CN" altLang="en-US" b="1" dirty="0">
                <a:latin typeface="Consolas" panose="020B0609020204030204" pitchFamily="49" charset="0"/>
              </a:rPr>
              <a:t>void add(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</a:rPr>
              <a:t>P</a:t>
            </a:r>
            <a:r>
              <a:rPr lang="zh-CN" altLang="en-US" b="1" dirty="0">
                <a:latin typeface="Consolas" panose="020B0609020204030204" pitchFamily="49" charset="0"/>
              </a:rPr>
              <a:t> a) { data += a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zh-CN" altLang="en-US" b="1" dirty="0">
                <a:latin typeface="Consolas" panose="020B0609020204030204" pitchFamily="49" charset="0"/>
              </a:rPr>
              <a:t>data; } 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//B</a:t>
            </a:r>
            <a:r>
              <a:rPr lang="zh-CN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：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Q</a:t>
            </a:r>
            <a:r>
              <a:rPr lang="zh-CN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類函數內訪問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P</a:t>
            </a:r>
            <a:r>
              <a:rPr lang="zh-CN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類對象的私有成員</a:t>
            </a:r>
            <a:endParaRPr lang="zh-CN" altLang="en-US" b="1" dirty="0">
              <a:latin typeface="Consolas" panose="020B0609020204030204" pitchFamily="49" charset="0"/>
            </a:endParaRPr>
          </a:p>
          <a:p>
            <a:pPr algn="l"/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latin typeface="Consolas" panose="020B0609020204030204" pitchFamily="49" charset="0"/>
              </a:rPr>
              <a:t>:  </a:t>
            </a:r>
            <a:r>
              <a:rPr lang="zh-CN" altLang="en-US" b="1" dirty="0">
                <a:latin typeface="Consolas" panose="020B0609020204030204" pitchFamily="49" charset="0"/>
                <a:sym typeface="+mn-ea"/>
              </a:rPr>
              <a:t> </a:t>
            </a:r>
            <a:endParaRPr lang="en-US" altLang="zh-CN" b="1" dirty="0">
              <a:latin typeface="Consolas" panose="020B0609020204030204" pitchFamily="49" charset="0"/>
              <a:sym typeface="+mn-ea"/>
            </a:endParaRPr>
          </a:p>
          <a:p>
            <a:pPr algn="l"/>
            <a:r>
              <a:rPr lang="en-US" altLang="zh-CN" b="1" dirty="0">
                <a:latin typeface="Consolas" panose="020B0609020204030204" pitchFamily="49" charset="0"/>
                <a:sym typeface="+mn-ea"/>
              </a:rPr>
              <a:t>	</a:t>
            </a:r>
            <a:r>
              <a:rPr lang="zh-CN" altLang="en-US" b="1" dirty="0">
                <a:latin typeface="Consolas" panose="020B0609020204030204" pitchFamily="49" charset="0"/>
                <a:sym typeface="+mn-ea"/>
              </a:rPr>
              <a:t>int data = 2;</a:t>
            </a:r>
            <a:endParaRPr lang="zh-CN" altLang="en-US" b="1" dirty="0">
              <a:latin typeface="Consolas" panose="020B0609020204030204" pitchFamily="49" charset="0"/>
            </a:endParaRPr>
          </a:p>
          <a:p>
            <a:pPr algn="l"/>
            <a:r>
              <a:rPr lang="zh-CN" altLang="en-US" b="1" dirty="0">
                <a:latin typeface="Consolas" panose="020B0609020204030204" pitchFamily="49" charset="0"/>
              </a:rPr>
              <a:t>};</a:t>
            </a:r>
            <a:endParaRPr lang="en-US" altLang="zh-CN" b="1" dirty="0">
              <a:latin typeface="Consolas" panose="020B0609020204030204" pitchFamily="49" charset="0"/>
            </a:endParaRPr>
          </a:p>
          <a:p>
            <a:pPr algn="l"/>
            <a:r>
              <a:rPr lang="zh-CN" altLang="en-US" b="1" dirty="0">
                <a:latin typeface="Consolas" panose="020B0609020204030204" pitchFamily="49" charset="0"/>
              </a:rPr>
              <a:t>int main() {</a:t>
            </a:r>
          </a:p>
          <a:p>
            <a:pPr algn="l"/>
            <a:r>
              <a:rPr lang="zh-CN" altLang="en-US" b="1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</a:rPr>
              <a:t>P</a:t>
            </a:r>
            <a:r>
              <a:rPr lang="zh-CN" altLang="en-US" b="1" dirty="0">
                <a:latin typeface="Consolas" panose="020B0609020204030204" pitchFamily="49" charset="0"/>
              </a:rPr>
              <a:t> a, b</a:t>
            </a:r>
            <a:r>
              <a:rPr lang="en-US" altLang="zh-CN" b="1" dirty="0">
                <a:latin typeface="Consolas" panose="020B0609020204030204" pitchFamily="49" charset="0"/>
              </a:rPr>
              <a:t>;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</a:rPr>
              <a:t>Q</a:t>
            </a:r>
            <a:r>
              <a:rPr lang="en-US" altLang="zh-CN" b="1" dirty="0">
                <a:latin typeface="Consolas" panose="020B0609020204030204" pitchFamily="49" charset="0"/>
              </a:rPr>
              <a:t> c; 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int d = c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>
                <a:latin typeface="Consolas" panose="020B0609020204030204" pitchFamily="49" charset="0"/>
              </a:rPr>
              <a:t>data; 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// C</a:t>
            </a:r>
            <a:r>
              <a:rPr lang="zh-CN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：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Q</a:t>
            </a:r>
            <a:r>
              <a:rPr lang="zh-CN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類物件的公有資料成員 </a:t>
            </a:r>
          </a:p>
          <a:p>
            <a:pPr algn="l"/>
            <a:r>
              <a:rPr lang="zh-CN" altLang="en-US" b="1" dirty="0">
                <a:latin typeface="Consolas" panose="020B0609020204030204" pitchFamily="49" charset="0"/>
              </a:rPr>
              <a:t>    a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zh-CN" altLang="en-US" b="1" dirty="0">
                <a:latin typeface="Consolas" panose="020B0609020204030204" pitchFamily="49" charset="0"/>
              </a:rPr>
              <a:t>add(b)</a:t>
            </a:r>
            <a:r>
              <a:rPr lang="en-US" altLang="zh-CN" b="1" dirty="0">
                <a:latin typeface="Consolas" panose="020B0609020204030204" pitchFamily="49" charset="0"/>
              </a:rPr>
              <a:t>; 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// D</a:t>
            </a:r>
            <a:r>
              <a:rPr lang="zh-CN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：在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main</a:t>
            </a:r>
            <a:r>
              <a:rPr lang="zh-CN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函數內，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P</a:t>
            </a:r>
            <a:r>
              <a:rPr lang="zh-CN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類物件的私有函數</a:t>
            </a:r>
            <a:endParaRPr lang="zh-CN" altLang="en-US" b="1" dirty="0">
              <a:latin typeface="Consolas" panose="020B0609020204030204" pitchFamily="49" charset="0"/>
            </a:endParaRPr>
          </a:p>
          <a:p>
            <a:pPr algn="l"/>
            <a:r>
              <a:rPr lang="zh-CN" altLang="en-US" b="1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a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>
                <a:latin typeface="Consolas" panose="020B0609020204030204" pitchFamily="49" charset="0"/>
              </a:rPr>
              <a:t>add(d); 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// E</a:t>
            </a:r>
            <a:r>
              <a:rPr lang="zh-CN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：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P</a:t>
            </a:r>
            <a:r>
              <a:rPr lang="zh-CN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類物件的公有函數</a:t>
            </a:r>
            <a:endParaRPr lang="zh-CN" altLang="en-US" b="1" dirty="0">
              <a:latin typeface="Consolas" panose="020B0609020204030204" pitchFamily="49" charset="0"/>
            </a:endParaRPr>
          </a:p>
          <a:p>
            <a:pPr algn="l"/>
            <a:r>
              <a:rPr lang="zh-CN" altLang="en-US" b="1" dirty="0">
                <a:latin typeface="Consolas" panose="020B0609020204030204" pitchFamily="49" charset="0"/>
              </a:rPr>
              <a:t>    return 0;</a:t>
            </a:r>
          </a:p>
          <a:p>
            <a:pPr algn="l"/>
            <a:r>
              <a:rPr lang="zh-CN" altLang="en-US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8728C3-7BBB-4266-B035-00350D918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49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5736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322E71-293D-47A2-A4FF-124A1C55B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5</a:t>
            </a:fld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8AB133-A462-4AFA-8771-92768DF3818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到目前為止，我已經完成了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737445-C178-402E-86C7-CDD5C5DA7BD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817165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單檔編譯、連結、運行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910F8D4-F75B-4EE2-BDC9-0CDD04BC1E8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多檔的編譯、連結、運行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2DC4FF3-9909-4B16-9D94-29091C3686BB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編寫了</a:t>
            </a:r>
            <a:r>
              <a:rPr lang="en-US" altLang="zh-CN" sz="2600" b="1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makefile</a:t>
            </a:r>
            <a:r>
              <a:rPr lang="zh-CN" altLang="en-US" sz="2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，對多檔實現了自動操作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B48FC5C-D384-49DD-B15B-6802B56CFC33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我什麼還沒有做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1979053-3A41-4106-9CB8-1DC5917599B9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67BCAD1-1C29-44FD-B285-84CD015D5419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E4E16E9-2DCE-4F79-80F4-287495BDF9EB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C71C1A4-3AAB-4A69-A53D-FF1D09C454E3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BC08E896-2BA9-4214-B2E0-71074B37F230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4331E6C7-1A89-4555-A77C-617A9B81A698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7" name="TitleBackground">
              <a:extLst>
                <a:ext uri="{FF2B5EF4-FFF2-40B4-BE49-F238E27FC236}">
                  <a16:creationId xmlns:a16="http://schemas.microsoft.com/office/drawing/2014/main" id="{4EF58AC8-0641-4EF5-B669-DF9434E399D0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ColorBlock">
              <a:extLst>
                <a:ext uri="{FF2B5EF4-FFF2-40B4-BE49-F238E27FC236}">
                  <a16:creationId xmlns:a16="http://schemas.microsoft.com/office/drawing/2014/main" id="{18D23D43-82BA-4EDD-A0F3-095F8F92D48B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ypeText">
              <a:extLst>
                <a:ext uri="{FF2B5EF4-FFF2-40B4-BE49-F238E27FC236}">
                  <a16:creationId xmlns:a16="http://schemas.microsoft.com/office/drawing/2014/main" id="{8DD55B36-7815-4CE4-ACE9-B8D384B15199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b="1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多選題</a:t>
              </a:r>
            </a:p>
          </p:txBody>
        </p:sp>
        <p:sp>
          <p:nvSpPr>
            <p:cNvPr id="20" name="TipText">
              <a:extLst>
                <a:ext uri="{FF2B5EF4-FFF2-40B4-BE49-F238E27FC236}">
                  <a16:creationId xmlns:a16="http://schemas.microsoft.com/office/drawing/2014/main" id="{26E49E67-352F-4B5C-A93C-606734B24010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b="1" dirty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b="1" dirty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A627CEA6-1CEF-4440-9CB0-5DC6E9C715DF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6728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7"/>
    </mc:Choice>
    <mc:Fallback xmlns="">
      <p:transition spd="slow" advTm="157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思考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268760"/>
            <a:ext cx="8047806" cy="4749029"/>
          </a:xfrm>
        </p:spPr>
        <p:txBody>
          <a:bodyPr/>
          <a:lstStyle/>
          <a:p>
            <a:r>
              <a:rPr lang="zh-CN" altLang="en-US" b="1" dirty="0"/>
              <a:t>基本類型和自訂類型的差別是什麼？</a:t>
            </a:r>
            <a:endParaRPr lang="en-US" altLang="zh-CN" b="1" dirty="0"/>
          </a:p>
          <a:p>
            <a:r>
              <a:rPr lang="zh-CN" altLang="en-US" dirty="0"/>
              <a:t>基本類型：</a:t>
            </a:r>
            <a:r>
              <a:rPr lang="en-US" altLang="zh-CN" dirty="0"/>
              <a:t>int,</a:t>
            </a:r>
            <a:r>
              <a:rPr lang="zh-CN" altLang="en-US" dirty="0"/>
              <a:t> </a:t>
            </a:r>
            <a:r>
              <a:rPr lang="en-US" altLang="zh-CN" dirty="0"/>
              <a:t>long,</a:t>
            </a:r>
            <a:r>
              <a:rPr lang="zh-CN" altLang="en-US" dirty="0"/>
              <a:t> </a:t>
            </a:r>
            <a:r>
              <a:rPr lang="en-US" altLang="zh-CN" dirty="0"/>
              <a:t>char,</a:t>
            </a:r>
            <a:r>
              <a:rPr lang="zh-CN" altLang="en-US" dirty="0"/>
              <a:t> </a:t>
            </a:r>
            <a:r>
              <a:rPr lang="en-US" altLang="zh-CN" dirty="0"/>
              <a:t>double,</a:t>
            </a:r>
            <a:r>
              <a:rPr lang="zh-CN" altLang="en-US" dirty="0"/>
              <a:t> </a:t>
            </a:r>
            <a:r>
              <a:rPr lang="en-US" altLang="zh-CN" dirty="0"/>
              <a:t>float</a:t>
            </a:r>
          </a:p>
          <a:p>
            <a:pPr lvl="1"/>
            <a:r>
              <a:rPr lang="zh-CN" altLang="en-US" b="1" dirty="0">
                <a:solidFill>
                  <a:srgbClr val="FF0000"/>
                </a:solidFill>
              </a:rPr>
              <a:t>資料是什麼，操作什麼？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dirty="0"/>
              <a:t>自訂類型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FF0000"/>
                </a:solidFill>
              </a:rPr>
              <a:t>數據是什麼？操作是什麼？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59632" y="3891391"/>
            <a:ext cx="698477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66CC"/>
                </a:solidFill>
                <a:latin typeface="Consolas" panose="020B0609020204030204" pitchFamily="49" charset="0"/>
              </a:rPr>
              <a:t>class</a:t>
            </a:r>
            <a:r>
              <a:rPr lang="zh-CN" altLang="en-US" sz="2400" dirty="0"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latin typeface="Consolas" panose="020B0609020204030204" pitchFamily="49" charset="0"/>
              </a:rPr>
              <a:t>Test</a:t>
            </a:r>
            <a:r>
              <a:rPr lang="zh-CN" altLang="en-US" sz="2400" dirty="0"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	</a:t>
            </a:r>
            <a:r>
              <a:rPr lang="en-US" altLang="zh-CN" sz="2400" dirty="0" err="1">
                <a:latin typeface="Consolas" panose="020B0609020204030204" pitchFamily="49" charset="0"/>
              </a:rPr>
              <a:t>int</a:t>
            </a:r>
            <a:r>
              <a:rPr lang="zh-CN" altLang="en-US" sz="2400" dirty="0"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latin typeface="Consolas" panose="020B0609020204030204" pitchFamily="49" charset="0"/>
              </a:rPr>
              <a:t>data[100];</a:t>
            </a:r>
          </a:p>
          <a:p>
            <a:r>
              <a:rPr lang="en-US" altLang="zh-CN" sz="2400" dirty="0">
                <a:solidFill>
                  <a:srgbClr val="0066CC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4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	void</a:t>
            </a:r>
            <a:r>
              <a:rPr lang="zh-CN" altLang="en-US" sz="2400" dirty="0"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latin typeface="Consolas" panose="020B0609020204030204" pitchFamily="49" charset="0"/>
              </a:rPr>
              <a:t>setdata</a:t>
            </a:r>
            <a:r>
              <a:rPr lang="en-US" altLang="zh-CN" sz="2400" dirty="0"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latin typeface="Consolas" panose="020B0609020204030204" pitchFamily="49" charset="0"/>
              </a:rPr>
              <a:t>const</a:t>
            </a:r>
            <a:r>
              <a:rPr lang="zh-CN" altLang="en-US" sz="2400" dirty="0"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latin typeface="Consolas" panose="020B0609020204030204" pitchFamily="49" charset="0"/>
              </a:rPr>
              <a:t>int</a:t>
            </a:r>
            <a:r>
              <a:rPr lang="zh-CN" altLang="en-US" sz="2400" dirty="0">
                <a:latin typeface="Consolas" panose="020B0609020204030204" pitchFamily="49" charset="0"/>
              </a:rPr>
              <a:t>*</a:t>
            </a:r>
            <a:r>
              <a:rPr lang="en-US" altLang="zh-CN" sz="2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	</a:t>
            </a:r>
            <a:r>
              <a:rPr lang="en-US" altLang="zh-CN" sz="2400" dirty="0" err="1">
                <a:latin typeface="Consolas" panose="020B0609020204030204" pitchFamily="49" charset="0"/>
              </a:rPr>
              <a:t>const</a:t>
            </a:r>
            <a:r>
              <a:rPr lang="zh-CN" altLang="en-US" sz="2400" dirty="0"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latin typeface="Consolas" panose="020B0609020204030204" pitchFamily="49" charset="0"/>
              </a:rPr>
              <a:t>int</a:t>
            </a:r>
            <a:r>
              <a:rPr lang="zh-CN" altLang="en-US" sz="2400" dirty="0">
                <a:latin typeface="Consolas" panose="020B0609020204030204" pitchFamily="49" charset="0"/>
              </a:rPr>
              <a:t>* </a:t>
            </a:r>
            <a:r>
              <a:rPr lang="en-US" altLang="zh-CN" sz="2400" dirty="0" err="1">
                <a:latin typeface="Consolas" panose="020B0609020204030204" pitchFamily="49" charset="0"/>
              </a:rPr>
              <a:t>getdata</a:t>
            </a:r>
            <a:r>
              <a:rPr lang="en-US" altLang="zh-CN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	void</a:t>
            </a:r>
            <a:r>
              <a:rPr lang="zh-CN" altLang="en-US" sz="2400" dirty="0"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latin typeface="Consolas" panose="020B0609020204030204" pitchFamily="49" charset="0"/>
              </a:rPr>
              <a:t>operation1(</a:t>
            </a:r>
            <a:r>
              <a:rPr lang="en-US" altLang="zh-CN" sz="2400" dirty="0" err="1"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50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830648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內聯函數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268760"/>
            <a:ext cx="8047806" cy="4749029"/>
          </a:xfrm>
        </p:spPr>
        <p:txBody>
          <a:bodyPr/>
          <a:lstStyle/>
          <a:p>
            <a:r>
              <a:rPr kumimoji="1" lang="zh-CN" altLang="en-US" dirty="0"/>
              <a:t>為什麼用內聯函數</a:t>
            </a:r>
            <a:endParaRPr kumimoji="1" lang="en-US" altLang="zh-CN" dirty="0"/>
          </a:p>
          <a:p>
            <a:pPr lvl="1"/>
            <a:r>
              <a:rPr kumimoji="1" lang="zh-CN" altLang="en-US" b="1" dirty="0"/>
              <a:t>考慮一個很常用的函數</a:t>
            </a:r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r>
              <a:rPr kumimoji="1" lang="zh-CN" altLang="en-US" b="1" dirty="0"/>
              <a:t>函式呼叫要進行一系列準備和後處理工作</a:t>
            </a:r>
            <a:r>
              <a:rPr kumimoji="1" lang="en-US" altLang="zh-CN" b="1" dirty="0"/>
              <a:t>(</a:t>
            </a:r>
            <a:r>
              <a:rPr kumimoji="1" lang="zh-CN" altLang="en-US" b="1" dirty="0"/>
              <a:t>壓棧、跳轉、退棧、返回等</a:t>
            </a:r>
            <a:r>
              <a:rPr kumimoji="1" lang="en-US" altLang="zh-CN" b="1" dirty="0"/>
              <a:t>)</a:t>
            </a:r>
            <a:r>
              <a:rPr kumimoji="1" lang="zh-CN" altLang="en-US" b="1" dirty="0"/>
              <a:t>，所以函式呼叫是一個比較慢的過程。</a:t>
            </a:r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r>
              <a:rPr kumimoji="1" lang="zh-CN" altLang="en-US" b="1" dirty="0"/>
              <a:t>如果大量調用</a:t>
            </a:r>
            <a:r>
              <a:rPr kumimoji="1" lang="en-US" altLang="zh-CN" b="1" dirty="0">
                <a:solidFill>
                  <a:srgbClr val="FF0000"/>
                </a:solidFill>
              </a:rPr>
              <a:t>max</a:t>
            </a:r>
            <a:r>
              <a:rPr kumimoji="1" lang="zh-CN" altLang="en-US" b="1" dirty="0"/>
              <a:t>函數，會拖慢程式。</a:t>
            </a:r>
            <a:endParaRPr kumimoji="1" lang="en-US" altLang="zh-CN" b="1" dirty="0"/>
          </a:p>
          <a:p>
            <a:pPr lvl="1"/>
            <a:endParaRPr lang="en-US" altLang="zh-CN" b="1" dirty="0"/>
          </a:p>
        </p:txBody>
      </p:sp>
      <p:sp>
        <p:nvSpPr>
          <p:cNvPr id="5" name="矩形 4"/>
          <p:cNvSpPr/>
          <p:nvPr/>
        </p:nvSpPr>
        <p:spPr>
          <a:xfrm>
            <a:off x="1331640" y="2225239"/>
            <a:ext cx="69847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</a:rPr>
              <a:t>int max(int a, int b) { 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  return a &gt; b ? a : b; 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51</a:t>
            </a:fld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9"/>
    </mc:Choice>
    <mc:Fallback xmlns="">
      <p:transition spd="slow" advTm="229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內聯函數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268760"/>
            <a:ext cx="8047806" cy="4749029"/>
          </a:xfrm>
        </p:spPr>
        <p:txBody>
          <a:bodyPr/>
          <a:lstStyle/>
          <a:p>
            <a:r>
              <a:rPr kumimoji="1" lang="zh-CN" altLang="en-US" dirty="0"/>
              <a:t>為什麼用內聯函數</a:t>
            </a:r>
            <a:endParaRPr kumimoji="1" lang="en-US" altLang="zh-CN" dirty="0"/>
          </a:p>
          <a:p>
            <a:pPr lvl="1"/>
            <a:r>
              <a:rPr kumimoji="1" lang="zh-CN" altLang="en-US" b="1" dirty="0"/>
              <a:t>考慮一個很常用的函數</a:t>
            </a:r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r>
              <a:rPr kumimoji="1" lang="zh-CN" altLang="en-US" b="1" dirty="0"/>
              <a:t>比較下面兩種實現方式，函數比等價的運算式要慢得多！</a:t>
            </a:r>
            <a:endParaRPr lang="en-US" altLang="zh-CN" b="1" dirty="0"/>
          </a:p>
        </p:txBody>
      </p:sp>
      <p:sp>
        <p:nvSpPr>
          <p:cNvPr id="5" name="矩形 4"/>
          <p:cNvSpPr/>
          <p:nvPr/>
        </p:nvSpPr>
        <p:spPr>
          <a:xfrm>
            <a:off x="1331640" y="2225239"/>
            <a:ext cx="69847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int max(int a, int b) {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return a &gt; b ? a : b;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1331640" y="4268154"/>
            <a:ext cx="69847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max(a, b)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(a &gt; b ? a : b)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52</a:t>
            </a:fld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8"/>
    </mc:Choice>
    <mc:Fallback xmlns="">
      <p:transition spd="slow" advTm="198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內聯函數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268760"/>
            <a:ext cx="8047806" cy="4749029"/>
          </a:xfrm>
        </p:spPr>
        <p:txBody>
          <a:bodyPr/>
          <a:lstStyle/>
          <a:p>
            <a:r>
              <a:rPr kumimoji="1" lang="zh-CN" altLang="en-US" dirty="0"/>
              <a:t>為什麼用內聯函數</a:t>
            </a:r>
            <a:endParaRPr kumimoji="1" lang="en-US" altLang="zh-CN" dirty="0"/>
          </a:p>
          <a:p>
            <a:pPr lvl="1"/>
            <a:r>
              <a:rPr kumimoji="1" lang="zh-CN" altLang="en-US" b="1" dirty="0"/>
              <a:t>使用內聯函數，編譯器自動產生等價的運算式。</a:t>
            </a:r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r>
              <a:rPr kumimoji="1" lang="zh-CN" altLang="en-US" b="1" dirty="0"/>
              <a:t>上述代碼等價於</a:t>
            </a:r>
            <a:endParaRPr kumimoji="1" lang="en-US" altLang="zh-CN" b="1" dirty="0"/>
          </a:p>
          <a:p>
            <a:pPr lvl="1"/>
            <a:endParaRPr lang="en-US" altLang="zh-CN" b="1" dirty="0"/>
          </a:p>
        </p:txBody>
      </p:sp>
      <p:sp>
        <p:nvSpPr>
          <p:cNvPr id="5" name="矩形 4"/>
          <p:cNvSpPr/>
          <p:nvPr/>
        </p:nvSpPr>
        <p:spPr>
          <a:xfrm>
            <a:off x="1331640" y="2225239"/>
            <a:ext cx="69847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inline</a:t>
            </a:r>
            <a:r>
              <a:rPr lang="en-US" altLang="zh-CN" dirty="0">
                <a:latin typeface="Consolas" panose="020B0609020204030204" pitchFamily="49" charset="0"/>
              </a:rPr>
              <a:t> int max(int a, int b) {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return a &gt; b ? a : b;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max(a, b)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1331640" y="4293096"/>
            <a:ext cx="69847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(a &gt; b ? a : b)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53</a:t>
            </a:fld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9"/>
    </mc:Choice>
    <mc:Fallback xmlns="">
      <p:transition spd="slow" advTm="149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內聯函數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268760"/>
            <a:ext cx="8047806" cy="4749029"/>
          </a:xfrm>
        </p:spPr>
        <p:txBody>
          <a:bodyPr/>
          <a:lstStyle/>
          <a:p>
            <a:r>
              <a:rPr kumimoji="1" lang="zh-CN" altLang="en-US" dirty="0"/>
              <a:t>內聯函數和巨集定義的區別</a:t>
            </a:r>
            <a:endParaRPr kumimoji="1" lang="en-US" altLang="zh-CN" dirty="0"/>
          </a:p>
          <a:p>
            <a:pPr lvl="1"/>
            <a:r>
              <a:rPr kumimoji="1" lang="zh-CN" altLang="en-US" b="1" dirty="0"/>
              <a:t>巨集定義</a:t>
            </a:r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marL="457200" lvl="1" indent="0">
              <a:buNone/>
            </a:pPr>
            <a:endParaRPr kumimoji="1" lang="en-US" altLang="zh-CN" b="1" dirty="0"/>
          </a:p>
          <a:p>
            <a:pPr lvl="1"/>
            <a:r>
              <a:rPr kumimoji="1" lang="zh-CN" altLang="en-US" b="1" dirty="0"/>
              <a:t>編譯器會將所有巨集定義的代碼，直接拷貝到被調用的地方。上面對於</a:t>
            </a:r>
            <a:r>
              <a:rPr kumimoji="1" lang="en-US" altLang="zh-CN" b="1" dirty="0">
                <a:solidFill>
                  <a:srgbClr val="FF0000"/>
                </a:solidFill>
              </a:rPr>
              <a:t>MAX</a:t>
            </a:r>
            <a:r>
              <a:rPr kumimoji="1" lang="zh-CN" altLang="en-US" b="1" dirty="0"/>
              <a:t>的調用，經過編譯前置處理器後，和下面代碼完全等價。</a:t>
            </a:r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</p:txBody>
      </p:sp>
      <p:sp>
        <p:nvSpPr>
          <p:cNvPr id="5" name="矩形 4"/>
          <p:cNvSpPr/>
          <p:nvPr/>
        </p:nvSpPr>
        <p:spPr>
          <a:xfrm>
            <a:off x="1331640" y="2225239"/>
            <a:ext cx="6984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1331640" y="2225239"/>
            <a:ext cx="69847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#define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MAX(a, b) </a:t>
            </a:r>
            <a:r>
              <a:rPr lang="en-US" altLang="zh-CN" dirty="0">
                <a:latin typeface="Consolas" panose="020B0609020204030204" pitchFamily="49" charset="0"/>
              </a:rPr>
              <a:t>(a) &gt; (b) ? (a) : (b)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MAX(a, b)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31640" y="4581128"/>
            <a:ext cx="69847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#define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MAX(a, b) </a:t>
            </a:r>
            <a:r>
              <a:rPr lang="en-US" altLang="zh-CN" dirty="0">
                <a:latin typeface="Consolas" panose="020B0609020204030204" pitchFamily="49" charset="0"/>
              </a:rPr>
              <a:t>(a) &gt; (b) ? (a) : (b)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&lt;&lt; (a) &gt; (b) ? (a) : (b) &lt;&lt; end;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54</a:t>
            </a:fld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9"/>
    </mc:Choice>
    <mc:Fallback xmlns="">
      <p:transition spd="slow" advTm="149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內聯函數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268760"/>
            <a:ext cx="8047806" cy="4749029"/>
          </a:xfrm>
        </p:spPr>
        <p:txBody>
          <a:bodyPr/>
          <a:lstStyle/>
          <a:p>
            <a:r>
              <a:rPr kumimoji="1" lang="zh-CN" altLang="en-US" dirty="0"/>
              <a:t>內聯函數和巨集定義的區別</a:t>
            </a:r>
            <a:endParaRPr kumimoji="1" lang="en-US" altLang="zh-CN" dirty="0"/>
          </a:p>
          <a:p>
            <a:pPr lvl="1"/>
            <a:r>
              <a:rPr kumimoji="1" lang="zh-CN" altLang="en-US" b="1" dirty="0"/>
              <a:t>巨集代碼容易出錯，編譯前置處理器在拷貝代碼時，可能產生意想不到的邊界效應。</a:t>
            </a:r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r>
              <a:rPr kumimoji="1" lang="zh-CN" altLang="en-US" b="1" dirty="0"/>
              <a:t>上述代碼更改如下可正常工作。</a:t>
            </a:r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r>
              <a:rPr kumimoji="1" lang="zh-CN" altLang="en-US" b="1" dirty="0"/>
              <a:t>這樣的宏代碼萬無一失了嗎？</a:t>
            </a:r>
            <a:endParaRPr kumimoji="1" lang="en-US" altLang="zh-CN" b="1" dirty="0"/>
          </a:p>
          <a:p>
            <a:pPr marL="457200" lvl="1" indent="0">
              <a:buNone/>
            </a:pPr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</p:txBody>
      </p:sp>
      <p:sp>
        <p:nvSpPr>
          <p:cNvPr id="5" name="矩形 4"/>
          <p:cNvSpPr/>
          <p:nvPr/>
        </p:nvSpPr>
        <p:spPr>
          <a:xfrm>
            <a:off x="1331640" y="2225239"/>
            <a:ext cx="6984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856955" y="2552548"/>
            <a:ext cx="78123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#define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MAX(a, b) </a:t>
            </a:r>
            <a:r>
              <a:rPr lang="en-US" altLang="zh-CN" dirty="0">
                <a:latin typeface="Consolas" panose="020B0609020204030204" pitchFamily="49" charset="0"/>
              </a:rPr>
              <a:t>(a) &gt; (b) ? (a) : (b)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MAX(a, b) + 2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&lt;&lt; (a) &gt; (b) ? (a) : (b) + 2 &lt;&lt; end; //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編譯前置處理器結果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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27584" y="4437112"/>
            <a:ext cx="81780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#define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MAX(a, b) </a:t>
            </a:r>
            <a:r>
              <a:rPr lang="en-US" altLang="zh-CN" dirty="0">
                <a:latin typeface="Consolas" panose="020B0609020204030204" pitchFamily="49" charset="0"/>
              </a:rPr>
              <a:t>((a) &gt; (b) ? (a) : (b))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MAX(a, b) + 2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(a) &gt; (b) ? (a) : (b)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+ 2 &lt;&lt; end; //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編譯前置處理器結果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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55</a:t>
            </a:fld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0"/>
    </mc:Choice>
    <mc:Fallback xmlns="">
      <p:transition spd="slow" advTm="16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內聯函數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268760"/>
            <a:ext cx="8047806" cy="4749029"/>
          </a:xfrm>
        </p:spPr>
        <p:txBody>
          <a:bodyPr/>
          <a:lstStyle/>
          <a:p>
            <a:r>
              <a:rPr kumimoji="1" lang="zh-CN" altLang="en-US" dirty="0"/>
              <a:t>內聯函數和巨集定義的區別</a:t>
            </a:r>
            <a:endParaRPr kumimoji="1" lang="en-US" altLang="zh-CN" dirty="0"/>
          </a:p>
          <a:p>
            <a:pPr lvl="1"/>
            <a:r>
              <a:rPr kumimoji="1" lang="zh-CN" altLang="en-US" b="1" dirty="0"/>
              <a:t>顯然不是萬無一失的，例如下面的這種情況。</a:t>
            </a:r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r>
              <a:rPr kumimoji="1" lang="zh-CN" altLang="en-US" b="1" dirty="0"/>
              <a:t>因為巨集代碼是直接拷貝到指定位置的，很多缺陷不可避免。</a:t>
            </a:r>
            <a:endParaRPr kumimoji="1" lang="en-US" altLang="zh-CN" b="1" dirty="0"/>
          </a:p>
          <a:p>
            <a:pPr lvl="1"/>
            <a:r>
              <a:rPr kumimoji="1" lang="zh-CN" altLang="en-US" b="1" dirty="0"/>
              <a:t>內聯函數的好處顯而易見！</a:t>
            </a:r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</p:txBody>
      </p:sp>
      <p:sp>
        <p:nvSpPr>
          <p:cNvPr id="5" name="矩形 4"/>
          <p:cNvSpPr/>
          <p:nvPr/>
        </p:nvSpPr>
        <p:spPr>
          <a:xfrm>
            <a:off x="1331640" y="2225239"/>
            <a:ext cx="6984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</p:txBody>
      </p:sp>
      <p:sp>
        <p:nvSpPr>
          <p:cNvPr id="9" name="矩形 8"/>
          <p:cNvSpPr/>
          <p:nvPr/>
        </p:nvSpPr>
        <p:spPr>
          <a:xfrm>
            <a:off x="827584" y="2167696"/>
            <a:ext cx="84969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#define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MAX(a, b) </a:t>
            </a:r>
            <a:r>
              <a:rPr lang="en-US" altLang="zh-CN" dirty="0">
                <a:latin typeface="Consolas" panose="020B0609020204030204" pitchFamily="49" charset="0"/>
              </a:rPr>
              <a:t>((a) &gt; (b) ? (a) : (b))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MAX(a++, b) + 2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&lt;&lt; ((a++) &gt; (b) ? (a++) : (b)) + 2 &lt;&lt; end; // a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被兩次求值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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56</a:t>
            </a:fld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0"/>
    </mc:Choice>
    <mc:Fallback xmlns="">
      <p:transition spd="slow" advTm="16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內聯函數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42195"/>
            <a:ext cx="8208912" cy="4749029"/>
          </a:xfrm>
        </p:spPr>
        <p:txBody>
          <a:bodyPr/>
          <a:lstStyle/>
          <a:p>
            <a:r>
              <a:rPr kumimoji="1" lang="zh-CN" altLang="en-US" dirty="0"/>
              <a:t>內聯函數和巨集定義的區別</a:t>
            </a:r>
            <a:endParaRPr kumimoji="1" lang="en-US" altLang="zh-CN" dirty="0"/>
          </a:p>
          <a:p>
            <a:pPr lvl="1"/>
            <a:r>
              <a:rPr kumimoji="1" lang="zh-CN" altLang="en-US" b="1" dirty="0"/>
              <a:t>內聯函數可以執行類型檢查，進行編譯期錯誤檢查。</a:t>
            </a:r>
            <a:endParaRPr kumimoji="1" lang="en-US" altLang="zh-CN" b="1" dirty="0"/>
          </a:p>
          <a:p>
            <a:pPr lvl="1"/>
            <a:r>
              <a:rPr kumimoji="1" lang="zh-CN" altLang="en-US" b="1" dirty="0"/>
              <a:t>內聯函數可調試，而巨集定義的函數不可調試。</a:t>
            </a:r>
            <a:endParaRPr kumimoji="1" lang="en-US" altLang="zh-CN" b="1" dirty="0"/>
          </a:p>
          <a:p>
            <a:pPr lvl="2"/>
            <a:r>
              <a:rPr kumimoji="1" lang="zh-CN" altLang="en-US" b="1" dirty="0"/>
              <a:t>在</a:t>
            </a:r>
            <a:r>
              <a:rPr kumimoji="1" lang="en-US" altLang="zh-CN" b="1" dirty="0"/>
              <a:t>Debug</a:t>
            </a:r>
            <a:r>
              <a:rPr kumimoji="1" lang="zh-CN" altLang="en-US" b="1" dirty="0"/>
              <a:t>版本，內聯函數沒有真正內聯，而是和一般函數一樣，因此在該階段可以被調試。</a:t>
            </a:r>
            <a:endParaRPr kumimoji="1" lang="en-US" altLang="zh-CN" b="1" dirty="0"/>
          </a:p>
          <a:p>
            <a:pPr lvl="2"/>
            <a:r>
              <a:rPr kumimoji="1" lang="zh-CN" altLang="en-US" b="1" dirty="0"/>
              <a:t>在</a:t>
            </a:r>
            <a:r>
              <a:rPr kumimoji="1" lang="en-US" altLang="zh-CN" b="1" dirty="0"/>
              <a:t>Release</a:t>
            </a:r>
            <a:r>
              <a:rPr kumimoji="1" lang="zh-CN" altLang="en-US" b="1" dirty="0"/>
              <a:t>版本，內聯函數實現了真正的內聯，增加執行效率。</a:t>
            </a:r>
            <a:endParaRPr kumimoji="1" lang="en-US" altLang="zh-CN" b="1" dirty="0"/>
          </a:p>
          <a:p>
            <a:pPr lvl="1"/>
            <a:r>
              <a:rPr kumimoji="1" lang="zh-CN" altLang="en-US" b="1" dirty="0"/>
              <a:t>巨集定義的函數無法操作私有資料成員。</a:t>
            </a:r>
            <a:endParaRPr kumimoji="1" lang="en-US" altLang="zh-CN" b="1" dirty="0"/>
          </a:p>
          <a:p>
            <a:pPr lvl="1"/>
            <a:r>
              <a:rPr kumimoji="1" lang="zh-CN" altLang="en-US" b="1" dirty="0"/>
              <a:t>宏使用的最常見場景：</a:t>
            </a:r>
            <a:r>
              <a:rPr kumimoji="1" lang="zh-CN" altLang="en-US" b="1" dirty="0">
                <a:solidFill>
                  <a:srgbClr val="C00000"/>
                </a:solidFill>
              </a:rPr>
              <a:t>字串定義、字串拼接、標誌粘貼</a:t>
            </a:r>
            <a:r>
              <a:rPr kumimoji="1" lang="en-US" altLang="zh-CN" b="1" dirty="0">
                <a:solidFill>
                  <a:srgbClr val="C00000"/>
                </a:solidFill>
              </a:rPr>
              <a:t>(</a:t>
            </a:r>
            <a:r>
              <a:rPr kumimoji="1" lang="zh-CN" altLang="en-US" b="1" dirty="0">
                <a:solidFill>
                  <a:srgbClr val="C00000"/>
                </a:solidFill>
              </a:rPr>
              <a:t>教材第</a:t>
            </a:r>
            <a:r>
              <a:rPr kumimoji="1" lang="en-US" altLang="zh-CN" b="1" dirty="0">
                <a:solidFill>
                  <a:srgbClr val="C00000"/>
                </a:solidFill>
              </a:rPr>
              <a:t>9</a:t>
            </a:r>
            <a:r>
              <a:rPr kumimoji="1" lang="zh-CN" altLang="en-US" b="1" dirty="0">
                <a:solidFill>
                  <a:srgbClr val="C00000"/>
                </a:solidFill>
              </a:rPr>
              <a:t>章</a:t>
            </a:r>
            <a:r>
              <a:rPr kumimoji="1" lang="en-US" altLang="zh-CN" b="1" dirty="0">
                <a:solidFill>
                  <a:srgbClr val="C00000"/>
                </a:solidFill>
              </a:rPr>
              <a:t>p221~222)</a:t>
            </a:r>
          </a:p>
          <a:p>
            <a:pPr lvl="1"/>
            <a:endParaRPr kumimoji="1" lang="en-US" altLang="zh-CN" b="1" dirty="0">
              <a:solidFill>
                <a:srgbClr val="FF0000"/>
              </a:solidFill>
            </a:endParaRPr>
          </a:p>
          <a:p>
            <a:pPr lvl="1"/>
            <a:r>
              <a:rPr kumimoji="1" lang="zh-CN" altLang="en-US" b="1" dirty="0">
                <a:solidFill>
                  <a:srgbClr val="FF0000"/>
                </a:solidFill>
              </a:rPr>
              <a:t>再次強調</a:t>
            </a:r>
            <a:endParaRPr kumimoji="1" lang="en-US" altLang="zh-CN" b="1" dirty="0">
              <a:solidFill>
                <a:srgbClr val="FF0000"/>
              </a:solidFill>
            </a:endParaRPr>
          </a:p>
          <a:p>
            <a:pPr lvl="2"/>
            <a:r>
              <a:rPr kumimoji="1" lang="zh-CN" altLang="en-US" b="1" dirty="0">
                <a:solidFill>
                  <a:srgbClr val="FF0000"/>
                </a:solidFill>
              </a:rPr>
              <a:t>巨集定義只是拷貝代碼到被調用的地方。</a:t>
            </a:r>
            <a:endParaRPr kumimoji="1" lang="en-US" altLang="zh-CN" b="1" dirty="0">
              <a:solidFill>
                <a:srgbClr val="FF0000"/>
              </a:solidFill>
            </a:endParaRPr>
          </a:p>
          <a:p>
            <a:pPr lvl="2"/>
            <a:r>
              <a:rPr kumimoji="1" lang="zh-CN" altLang="en-US" b="1" dirty="0">
                <a:solidFill>
                  <a:srgbClr val="FF0000"/>
                </a:solidFill>
              </a:rPr>
              <a:t>內聯函數生成的是，和函數等價的運算式。</a:t>
            </a:r>
            <a:endParaRPr kumimoji="1" lang="en-US" altLang="zh-CN" b="1" dirty="0">
              <a:solidFill>
                <a:srgbClr val="FF0000"/>
              </a:solidFill>
            </a:endParaRPr>
          </a:p>
          <a:p>
            <a:pPr lvl="1"/>
            <a:endParaRPr kumimoji="1" lang="en-US" altLang="zh-CN" b="1" dirty="0"/>
          </a:p>
        </p:txBody>
      </p:sp>
      <p:sp>
        <p:nvSpPr>
          <p:cNvPr id="5" name="矩形 4"/>
          <p:cNvSpPr/>
          <p:nvPr/>
        </p:nvSpPr>
        <p:spPr>
          <a:xfrm>
            <a:off x="1331640" y="2225239"/>
            <a:ext cx="6984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57</a:t>
            </a:fld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9"/>
    </mc:Choice>
    <mc:Fallback xmlns="">
      <p:transition spd="slow" advTm="159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內聯函數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8352928" cy="4749029"/>
          </a:xfrm>
        </p:spPr>
        <p:txBody>
          <a:bodyPr/>
          <a:lstStyle/>
          <a:p>
            <a:r>
              <a:rPr kumimoji="1" lang="zh-CN" altLang="en-US" dirty="0"/>
              <a:t>內聯函數的注意事項</a:t>
            </a:r>
            <a:endParaRPr kumimoji="1" lang="en-US" altLang="zh-CN" dirty="0"/>
          </a:p>
          <a:p>
            <a:pPr lvl="1"/>
            <a:r>
              <a:rPr kumimoji="1" lang="zh-CN" altLang="en-US" b="1" dirty="0">
                <a:solidFill>
                  <a:srgbClr val="FF0000"/>
                </a:solidFill>
              </a:rPr>
              <a:t>避免</a:t>
            </a:r>
            <a:r>
              <a:rPr kumimoji="1" lang="zh-CN" altLang="en-US" b="1" dirty="0"/>
              <a:t>對</a:t>
            </a:r>
            <a:r>
              <a:rPr kumimoji="1" lang="zh-CN" altLang="en-US" b="1" dirty="0">
                <a:solidFill>
                  <a:srgbClr val="FF0000"/>
                </a:solidFill>
              </a:rPr>
              <a:t>大段代碼</a:t>
            </a:r>
            <a:r>
              <a:rPr kumimoji="1" lang="zh-CN" altLang="en-US" b="1" dirty="0"/>
              <a:t>使用內聯修飾符。</a:t>
            </a:r>
            <a:endParaRPr kumimoji="1" lang="en-US" altLang="zh-CN" b="1" dirty="0"/>
          </a:p>
          <a:p>
            <a:pPr lvl="2"/>
            <a:r>
              <a:rPr kumimoji="1" lang="zh-CN" altLang="en-US" b="1" dirty="0"/>
              <a:t>內聯修飾符相當於把該函數在</a:t>
            </a:r>
            <a:r>
              <a:rPr kumimoji="1" lang="zh-CN" altLang="en-US" b="1" dirty="0">
                <a:solidFill>
                  <a:srgbClr val="FF0000"/>
                </a:solidFill>
              </a:rPr>
              <a:t>所有被調用</a:t>
            </a:r>
            <a:r>
              <a:rPr kumimoji="1" lang="zh-CN" altLang="en-US" b="1" dirty="0"/>
              <a:t>的地方拷貝了一份，所以大段代碼的內聯修飾會增加負擔。（代碼膨脹過大）</a:t>
            </a:r>
            <a:endParaRPr kumimoji="1" lang="en-US" altLang="zh-CN" b="1" dirty="0"/>
          </a:p>
          <a:p>
            <a:pPr lvl="1"/>
            <a:r>
              <a:rPr kumimoji="1" lang="zh-CN" altLang="en-US" b="1" dirty="0">
                <a:solidFill>
                  <a:srgbClr val="FF0000"/>
                </a:solidFill>
              </a:rPr>
              <a:t>避免</a:t>
            </a:r>
            <a:r>
              <a:rPr kumimoji="1" lang="zh-CN" altLang="en-US" b="1" dirty="0"/>
              <a:t>對</a:t>
            </a:r>
            <a:r>
              <a:rPr kumimoji="1" lang="zh-CN" altLang="en-US" b="1" dirty="0">
                <a:solidFill>
                  <a:srgbClr val="FF0000"/>
                </a:solidFill>
              </a:rPr>
              <a:t>包含迴圈</a:t>
            </a:r>
            <a:r>
              <a:rPr kumimoji="1" lang="zh-CN" altLang="en-US" b="1" dirty="0"/>
              <a:t>或者</a:t>
            </a:r>
            <a:r>
              <a:rPr kumimoji="1" lang="zh-CN" altLang="en-US" b="1" dirty="0">
                <a:solidFill>
                  <a:srgbClr val="FF0000"/>
                </a:solidFill>
              </a:rPr>
              <a:t>複雜控制結構</a:t>
            </a:r>
            <a:r>
              <a:rPr kumimoji="1" lang="zh-CN" altLang="en-US" b="1" dirty="0"/>
              <a:t>的函數使用內聯定義。</a:t>
            </a:r>
            <a:endParaRPr kumimoji="1" lang="en-US" altLang="zh-CN" b="1" dirty="0"/>
          </a:p>
          <a:p>
            <a:pPr lvl="2"/>
            <a:r>
              <a:rPr kumimoji="1" lang="zh-CN" altLang="en-US" b="1" dirty="0"/>
              <a:t>因為內聯函數優化的，只是在函式呼叫的時候，會產生的壓棧、跳轉、退棧和返回等操作。所以如果函數內部執行代碼的時間比函式呼叫的時間長得多，優化幾乎可以忽略。</a:t>
            </a:r>
            <a:endParaRPr kumimoji="1" lang="en-US" altLang="zh-CN" b="1" dirty="0"/>
          </a:p>
          <a:p>
            <a:pPr lvl="1"/>
            <a:r>
              <a:rPr kumimoji="1" lang="zh-CN" altLang="en-US" b="1" dirty="0">
                <a:solidFill>
                  <a:srgbClr val="FF0000"/>
                </a:solidFill>
              </a:rPr>
              <a:t>避免</a:t>
            </a:r>
            <a:r>
              <a:rPr kumimoji="1" lang="zh-CN" altLang="en-US" b="1" dirty="0"/>
              <a:t>將內聯函數的</a:t>
            </a:r>
            <a:r>
              <a:rPr kumimoji="1" lang="zh-CN" altLang="en-US" b="1" dirty="0">
                <a:solidFill>
                  <a:srgbClr val="FF0000"/>
                </a:solidFill>
              </a:rPr>
              <a:t>聲明和定義分開</a:t>
            </a:r>
            <a:endParaRPr kumimoji="1" lang="en-US" altLang="zh-CN" b="1" dirty="0">
              <a:solidFill>
                <a:srgbClr val="FF0000"/>
              </a:solidFill>
            </a:endParaRPr>
          </a:p>
          <a:p>
            <a:pPr lvl="2"/>
            <a:r>
              <a:rPr kumimoji="1" lang="zh-CN" altLang="en-US" b="1" dirty="0"/>
              <a:t>編譯器編譯時需要得到內聯函數的實現，因此多檔編譯時內聯函數先需要將實現寫在標頭檔中，否則無法實現內聯效果。</a:t>
            </a:r>
            <a:endParaRPr kumimoji="1" lang="en-US" altLang="zh-CN" b="1" dirty="0"/>
          </a:p>
          <a:p>
            <a:pPr lvl="1"/>
            <a:r>
              <a:rPr kumimoji="1" lang="zh-CN" altLang="en-US" b="1" dirty="0">
                <a:solidFill>
                  <a:srgbClr val="FF0000"/>
                </a:solidFill>
              </a:rPr>
              <a:t>定義</a:t>
            </a:r>
            <a:r>
              <a:rPr kumimoji="1" lang="zh-CN" altLang="en-US" b="1" dirty="0"/>
              <a:t>在</a:t>
            </a:r>
            <a:r>
              <a:rPr kumimoji="1" lang="zh-CN" altLang="en-US" b="1" dirty="0">
                <a:solidFill>
                  <a:srgbClr val="FF0000"/>
                </a:solidFill>
              </a:rPr>
              <a:t>類聲明</a:t>
            </a:r>
            <a:r>
              <a:rPr kumimoji="1" lang="zh-CN" altLang="en-US" b="1" dirty="0"/>
              <a:t>中的函數預設為內聯函數。</a:t>
            </a:r>
            <a:endParaRPr kumimoji="1" lang="en-US" altLang="zh-CN" b="1" dirty="0"/>
          </a:p>
          <a:p>
            <a:pPr lvl="1"/>
            <a:r>
              <a:rPr kumimoji="1" lang="zh-CN" altLang="en-US" b="1" dirty="0"/>
              <a:t>一般</a:t>
            </a:r>
            <a:r>
              <a:rPr kumimoji="1" lang="zh-CN" altLang="en-US" b="1" dirty="0">
                <a:solidFill>
                  <a:srgbClr val="FF0000"/>
                </a:solidFill>
              </a:rPr>
              <a:t>構造函數、析構函數</a:t>
            </a:r>
            <a:r>
              <a:rPr kumimoji="1" lang="zh-CN" altLang="en-US" b="1" dirty="0"/>
              <a:t>都被定義為內聯函數。</a:t>
            </a:r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lang="en-US" altLang="zh-CN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58</a:t>
            </a:fld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"/>
    </mc:Choice>
    <mc:Fallback xmlns="">
      <p:transition spd="slow" advTm="15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CFCA4F-B3E2-8F46-A5D6-A662A4F63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內聯函數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A77ABE-C1B9-F64F-ACE8-D13570BE8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59</a:t>
            </a:fld>
            <a:endParaRPr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9B4D33E-1E54-B94B-8BE4-FC4F078728DA}"/>
              </a:ext>
            </a:extLst>
          </p:cNvPr>
          <p:cNvSpPr/>
          <p:nvPr/>
        </p:nvSpPr>
        <p:spPr>
          <a:xfrm>
            <a:off x="467544" y="1439491"/>
            <a:ext cx="853812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Consolas" panose="020B0609020204030204" pitchFamily="49" charset="0"/>
              </a:rPr>
              <a:t>//</a:t>
            </a:r>
            <a:r>
              <a:rPr lang="en-US" altLang="zh-CN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test.h</a:t>
            </a:r>
            <a:endParaRPr lang="en-US" altLang="zh-CN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66CC"/>
                </a:solidFill>
                <a:latin typeface="Consolas" panose="020B0609020204030204" pitchFamily="49" charset="0"/>
              </a:rPr>
              <a:t>class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</a:rPr>
              <a:t>Test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int</a:t>
            </a:r>
            <a:r>
              <a:rPr lang="zh-CN" altLang="en-US" sz="2000" dirty="0">
                <a:latin typeface="Consolas" panose="020B0609020204030204" pitchFamily="49" charset="0"/>
              </a:rPr>
              <a:t>* </a:t>
            </a:r>
            <a:r>
              <a:rPr lang="en-US" altLang="zh-CN" sz="2000" dirty="0">
                <a:latin typeface="Consolas" panose="020B0609020204030204" pitchFamily="49" charset="0"/>
              </a:rPr>
              <a:t>data;</a:t>
            </a:r>
          </a:p>
          <a:p>
            <a:r>
              <a:rPr lang="en-US" altLang="zh-CN" sz="2000" dirty="0">
                <a:solidFill>
                  <a:srgbClr val="0066CC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0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void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setdata</a:t>
            </a:r>
            <a:r>
              <a:rPr lang="en-US" altLang="zh-CN" sz="2000" dirty="0">
                <a:latin typeface="Consolas" panose="020B0609020204030204" pitchFamily="49" charset="0"/>
              </a:rPr>
              <a:t>(int</a:t>
            </a:r>
            <a:r>
              <a:rPr lang="zh-CN" altLang="en-US" sz="2000" dirty="0">
                <a:latin typeface="Consolas" panose="020B0609020204030204" pitchFamily="49" charset="0"/>
              </a:rPr>
              <a:t>* </a:t>
            </a:r>
            <a:r>
              <a:rPr lang="en-US" altLang="zh-CN" sz="2000" dirty="0">
                <a:latin typeface="Consolas" panose="020B0609020204030204" pitchFamily="49" charset="0"/>
              </a:rPr>
              <a:t>d)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</a:rPr>
              <a:t>{data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</a:rPr>
              <a:t>=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</a:rPr>
              <a:t>d;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</a:rPr>
              <a:t>}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內聯函數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const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int</a:t>
            </a:r>
            <a:r>
              <a:rPr lang="zh-CN" altLang="en-US" sz="2000" dirty="0">
                <a:latin typeface="Consolas" panose="020B0609020204030204" pitchFamily="49" charset="0"/>
              </a:rPr>
              <a:t>* </a:t>
            </a:r>
            <a:r>
              <a:rPr lang="en-US" altLang="zh-CN" sz="2000" dirty="0" err="1">
                <a:latin typeface="Consolas" panose="020B0609020204030204" pitchFamily="49" charset="0"/>
              </a:rPr>
              <a:t>getdata</a:t>
            </a:r>
            <a:r>
              <a:rPr lang="en-US" altLang="zh-CN" sz="2000" dirty="0">
                <a:latin typeface="Consolas" panose="020B0609020204030204" pitchFamily="49" charset="0"/>
              </a:rPr>
              <a:t>()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</a:rPr>
              <a:t>{return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</a:rPr>
              <a:t>this-&gt;data;}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內聯函數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	void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</a:rPr>
              <a:t>operation1(</a:t>
            </a:r>
            <a:r>
              <a:rPr lang="en-US" altLang="zh-CN" sz="2000" dirty="0" err="1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Test(</a:t>
            </a:r>
            <a:r>
              <a:rPr lang="en-US" altLang="zh-CN" sz="2000" dirty="0" err="1">
                <a:latin typeface="Consolas" panose="020B0609020204030204" pitchFamily="49" charset="0"/>
              </a:rPr>
              <a:t>int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</a:rPr>
              <a:t>){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		if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</a:rPr>
              <a:t>&gt;0)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			data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</a:rPr>
              <a:t>=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</a:rPr>
              <a:t>new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[</a:t>
            </a:r>
            <a:r>
              <a:rPr lang="en-US" altLang="zh-CN" sz="2000" dirty="0" err="1"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</a:rPr>
              <a:t>];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	else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		data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</a:rPr>
              <a:t>=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nullptr</a:t>
            </a:r>
            <a:r>
              <a:rPr lang="en-US" altLang="zh-CN" sz="2000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</a:rPr>
              <a:t>	}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內聯函數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	~Test(){delete[]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</a:rPr>
              <a:t>data;}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內聯函數</a:t>
            </a:r>
            <a:endParaRPr lang="en-US" altLang="zh-CN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87533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"/>
    </mc:Choice>
    <mc:Fallback xmlns="">
      <p:transition spd="slow" advTm="16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本講內容提要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函數重載與缺省值</a:t>
            </a:r>
            <a:endParaRPr lang="en-US" altLang="zh-CN" dirty="0"/>
          </a:p>
          <a:p>
            <a:r>
              <a:rPr lang="en-US" altLang="zh-CN" dirty="0"/>
              <a:t>3.2 </a:t>
            </a:r>
            <a:r>
              <a:rPr lang="zh-CN" altLang="en-US" dirty="0"/>
              <a:t>基礎知識</a:t>
            </a:r>
          </a:p>
          <a:p>
            <a:r>
              <a:rPr lang="en-US" altLang="zh-CN" dirty="0"/>
              <a:t>3.3 </a:t>
            </a:r>
            <a:r>
              <a:rPr lang="zh-CN" altLang="en-US" dirty="0"/>
              <a:t>類與對象</a:t>
            </a:r>
          </a:p>
          <a:p>
            <a:r>
              <a:rPr lang="en-US" altLang="zh-CN" dirty="0"/>
              <a:t>3.4 </a:t>
            </a:r>
            <a:r>
              <a:rPr lang="zh-CN" altLang="en-US" dirty="0"/>
              <a:t>成員變數與成員函數</a:t>
            </a:r>
          </a:p>
          <a:p>
            <a:r>
              <a:rPr lang="en-US" altLang="zh-CN" dirty="0"/>
              <a:t>3.5 private</a:t>
            </a:r>
            <a:r>
              <a:rPr lang="zh-CN" altLang="en-US" dirty="0"/>
              <a:t>和</a:t>
            </a:r>
            <a:r>
              <a:rPr lang="en-US" altLang="zh-CN" dirty="0"/>
              <a:t>public </a:t>
            </a:r>
            <a:endParaRPr lang="zh-CN" altLang="en-US" dirty="0"/>
          </a:p>
          <a:p>
            <a:r>
              <a:rPr lang="en-US" altLang="zh-CN" dirty="0"/>
              <a:t>3.6 this</a:t>
            </a:r>
            <a:r>
              <a:rPr lang="zh-CN" altLang="en-US" dirty="0"/>
              <a:t>指針</a:t>
            </a:r>
            <a:endParaRPr lang="en-US" altLang="zh-CN" dirty="0"/>
          </a:p>
          <a:p>
            <a:r>
              <a:rPr lang="en-US" altLang="zh-CN" dirty="0"/>
              <a:t>3.7 </a:t>
            </a:r>
            <a:r>
              <a:rPr lang="zh-CN" altLang="en-US" dirty="0"/>
              <a:t>內聯函數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4C3BD7-260C-4BC9-9C17-940D7F59C4D1}" type="slidenum">
              <a:rPr lang="en-US" altLang="zh-CN" smtClean="0"/>
              <a:t>6</a:t>
            </a:fld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Tm="156"/>
    </mc:Choice>
    <mc:Fallback xmlns="">
      <p:transition spd="slow" advTm="156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內聯函數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268760"/>
            <a:ext cx="8352928" cy="4749029"/>
          </a:xfrm>
        </p:spPr>
        <p:txBody>
          <a:bodyPr/>
          <a:lstStyle/>
          <a:p>
            <a:r>
              <a:rPr kumimoji="1" lang="zh-CN" altLang="en-US" dirty="0"/>
              <a:t>內聯函數的注意事項</a:t>
            </a:r>
            <a:endParaRPr kumimoji="1" lang="en-US" altLang="zh-CN" dirty="0"/>
          </a:p>
          <a:p>
            <a:pPr lvl="1"/>
            <a:r>
              <a:rPr kumimoji="1" lang="zh-CN" altLang="en-US" b="1" dirty="0"/>
              <a:t>內聯修飾符更像是</a:t>
            </a:r>
            <a:r>
              <a:rPr kumimoji="1" lang="zh-CN" altLang="en-US" b="1" dirty="0">
                <a:solidFill>
                  <a:srgbClr val="FF0000"/>
                </a:solidFill>
              </a:rPr>
              <a:t>建議</a:t>
            </a:r>
            <a:r>
              <a:rPr kumimoji="1" lang="zh-CN" altLang="en-US" b="1" dirty="0"/>
              <a:t>而不是命令。</a:t>
            </a:r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r>
              <a:rPr kumimoji="1" lang="zh-CN" altLang="en-US" b="1" dirty="0"/>
              <a:t>編譯器</a:t>
            </a:r>
            <a:r>
              <a:rPr kumimoji="1" lang="zh-CN" altLang="en-US" b="1" dirty="0">
                <a:solidFill>
                  <a:srgbClr val="FF0000"/>
                </a:solidFill>
              </a:rPr>
              <a:t>“有權”拒絕不合理</a:t>
            </a:r>
            <a:r>
              <a:rPr kumimoji="1" lang="zh-CN" altLang="en-US" b="1" dirty="0"/>
              <a:t>的請求，例如編譯器認為某個函數不值得內聯，就會忽略內聯修飾符。</a:t>
            </a:r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r>
              <a:rPr kumimoji="1" lang="zh-CN" altLang="en-US" b="1" dirty="0"/>
              <a:t>編譯器會對一些</a:t>
            </a:r>
            <a:r>
              <a:rPr kumimoji="1" lang="zh-CN" altLang="en-US" b="1" dirty="0">
                <a:solidFill>
                  <a:srgbClr val="FF0000"/>
                </a:solidFill>
              </a:rPr>
              <a:t>沒有內聯修飾符</a:t>
            </a:r>
            <a:r>
              <a:rPr kumimoji="1" lang="zh-CN" altLang="en-US" b="1" dirty="0"/>
              <a:t>的函數，</a:t>
            </a:r>
            <a:r>
              <a:rPr kumimoji="1" lang="zh-CN" altLang="en-US" b="1" dirty="0">
                <a:solidFill>
                  <a:srgbClr val="FF0000"/>
                </a:solidFill>
              </a:rPr>
              <a:t>自行判斷可否轉化為內聯函數</a:t>
            </a:r>
            <a:r>
              <a:rPr kumimoji="1" lang="zh-CN" altLang="en-US" b="1" dirty="0"/>
              <a:t>，一般會選擇短小的函數。</a:t>
            </a:r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lang="en-US" altLang="zh-CN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60</a:t>
            </a:fld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2"/>
    </mc:Choice>
    <mc:Fallback xmlns="">
      <p:transition spd="slow" advTm="172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243117" y="6356350"/>
            <a:ext cx="2057400" cy="365125"/>
          </a:xfrm>
        </p:spPr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61</a:t>
            </a:fld>
            <a:endParaRPr lang="en-US" altLang="zh-CN" dirty="0"/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選擇正確的說法（多選題）</a:t>
            </a:r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1613967" y="2348880"/>
            <a:ext cx="6400800" cy="864097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使用內聯函數，可以減小程式碼大小，</a:t>
            </a:r>
            <a:b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但使程式執行的速度減慢</a:t>
            </a:r>
            <a:endParaRPr lang="zh-CN" altLang="en-US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1613967" y="335756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用</a:t>
            </a:r>
            <a:r>
              <a:rPr lang="en-US" altLang="zh-CN" sz="2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inline</a:t>
            </a:r>
            <a:r>
              <a:rPr lang="zh-CN" altLang="en-US" sz="2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修飾的函數不建議使用迴圈語句和</a:t>
            </a:r>
            <a:r>
              <a:rPr lang="en-US" altLang="zh-CN" sz="2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switch</a:t>
            </a:r>
            <a:r>
              <a:rPr lang="zh-CN" altLang="en-US" sz="2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語句</a:t>
            </a:r>
          </a:p>
        </p:txBody>
      </p: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1613967" y="4149080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編譯器可以將遞迴的函數內聯</a:t>
            </a:r>
          </a:p>
        </p:txBody>
      </p:sp>
      <p:sp>
        <p:nvSpPr>
          <p:cNvPr id="11" name="文本框 10"/>
          <p:cNvSpPr txBox="1"/>
          <p:nvPr>
            <p:custDataLst>
              <p:tags r:id="rId6"/>
            </p:custDataLst>
          </p:nvPr>
        </p:nvSpPr>
        <p:spPr>
          <a:xfrm>
            <a:off x="1607269" y="5061034"/>
            <a:ext cx="6400800" cy="8162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編譯器內聯時是將該函數的目標代碼插入</a:t>
            </a:r>
            <a:br>
              <a:rPr lang="en-US" altLang="zh-CN" sz="2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</a:br>
            <a:r>
              <a:rPr lang="zh-CN" altLang="en-US" sz="2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每個調用該函數的地方</a:t>
            </a:r>
          </a:p>
        </p:txBody>
      </p:sp>
      <p:sp>
        <p:nvSpPr>
          <p:cNvPr id="12" name="矩形 11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899592" y="2413173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 12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899592" y="34218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矩形 13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899592" y="4213373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 14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899592" y="5125327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矩形: 圆角 15"/>
          <p:cNvSpPr/>
          <p:nvPr>
            <p:custDataLst>
              <p:tags r:id="rId11"/>
            </p:custDataLst>
          </p:nvPr>
        </p:nvSpPr>
        <p:spPr>
          <a:xfrm>
            <a:off x="5957367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1" name="组合 20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7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b="1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多選題</a:t>
              </a:r>
            </a:p>
          </p:txBody>
        </p:sp>
        <p:sp>
          <p:nvSpPr>
            <p:cNvPr id="20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b="1" dirty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b="1" dirty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6" name="图片 5"/>
          <p:cNvPicPr/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8"/>
    </mc:Choice>
    <mc:Fallback xmlns="">
      <p:transition spd="slow" advTm="158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課後閱讀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《C++</a:t>
            </a:r>
            <a:r>
              <a:rPr kumimoji="1" lang="zh-CN" altLang="en-US" dirty="0"/>
              <a:t>程式設計思想</a:t>
            </a:r>
            <a:r>
              <a:rPr kumimoji="1" lang="en-US" altLang="zh-CN" dirty="0"/>
              <a:t>》(</a:t>
            </a:r>
            <a:r>
              <a:rPr kumimoji="1" lang="zh-CN" altLang="en-US" dirty="0"/>
              <a:t>網路學堂可以下載</a:t>
            </a:r>
            <a:r>
              <a:rPr kumimoji="1" lang="en-US" altLang="zh-CN" dirty="0"/>
              <a:t>pdf)</a:t>
            </a:r>
          </a:p>
          <a:p>
            <a:pPr lvl="1"/>
            <a:r>
              <a:rPr kumimoji="1" lang="zh-CN" altLang="en-US" dirty="0"/>
              <a:t>第</a:t>
            </a:r>
            <a:r>
              <a:rPr kumimoji="1" lang="en-US" altLang="zh-CN" dirty="0"/>
              <a:t>5</a:t>
            </a:r>
            <a:r>
              <a:rPr kumimoji="1" lang="zh-CN" altLang="en-US" dirty="0"/>
              <a:t>章，隱藏實現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</a:t>
            </a:r>
            <a:r>
              <a:rPr kumimoji="1" lang="en-US" altLang="zh-CN" dirty="0"/>
              <a:t>7</a:t>
            </a:r>
            <a:r>
              <a:rPr kumimoji="1" lang="zh-CN" altLang="en-US" dirty="0"/>
              <a:t>章，函數重載與預設參數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</a:t>
            </a:r>
            <a:r>
              <a:rPr kumimoji="1" lang="en-US" altLang="zh-CN" dirty="0"/>
              <a:t>9</a:t>
            </a:r>
            <a:r>
              <a:rPr kumimoji="1" lang="zh-CN" altLang="en-US" dirty="0"/>
              <a:t>章，內聯函數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dirty="0"/>
              <a:t>如何在</a:t>
            </a:r>
            <a:r>
              <a:rPr kumimoji="1" lang="en-US" altLang="zh-CN" dirty="0"/>
              <a:t>C++</a:t>
            </a:r>
            <a:r>
              <a:rPr kumimoji="1" lang="zh-CN" altLang="en-US" dirty="0"/>
              <a:t>中列印變數類型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https://stackoverflow.com/questions/81870/is-it-possible-to-print-a-variables-type-in-standard-c</a:t>
            </a:r>
          </a:p>
          <a:p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62</a:t>
            </a:fld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"/>
    </mc:Choice>
    <mc:Fallback xmlns="">
      <p:transition spd="slow" advTm="176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2DA37D1-1879-4FEF-AD33-4D117A8B2B56}"/>
              </a:ext>
            </a:extLst>
          </p:cNvPr>
          <p:cNvSpPr/>
          <p:nvPr/>
        </p:nvSpPr>
        <p:spPr>
          <a:xfrm>
            <a:off x="6444208" y="4569519"/>
            <a:ext cx="1458098" cy="12003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運行結果</a:t>
            </a:r>
            <a:r>
              <a:rPr lang="en-US" altLang="zh-CN" dirty="0"/>
              <a:t>:</a:t>
            </a:r>
          </a:p>
          <a:p>
            <a:r>
              <a:rPr lang="zh-CN" altLang="en-US" dirty="0"/>
              <a:t>char const*</a:t>
            </a:r>
          </a:p>
          <a:p>
            <a:r>
              <a:rPr lang="zh-CN" altLang="en-US" dirty="0"/>
              <a:t>int*</a:t>
            </a:r>
          </a:p>
          <a:p>
            <a:r>
              <a:rPr lang="zh-CN" altLang="en-US" dirty="0"/>
              <a:t>Test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5E77A46-6BE3-4B52-AC22-D7936CDE056D}"/>
              </a:ext>
            </a:extLst>
          </p:cNvPr>
          <p:cNvSpPr/>
          <p:nvPr/>
        </p:nvSpPr>
        <p:spPr>
          <a:xfrm>
            <a:off x="144016" y="260648"/>
            <a:ext cx="882047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#include&lt;iostream&gt;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#include&lt;</a:t>
            </a:r>
            <a:r>
              <a:rPr lang="en-US" altLang="zh-CN" sz="1600" dirty="0" err="1">
                <a:latin typeface="Consolas" panose="020B0609020204030204" pitchFamily="49" charset="0"/>
              </a:rPr>
              <a:t>typeinfo</a:t>
            </a:r>
            <a:r>
              <a:rPr lang="en-US" altLang="zh-CN" sz="1600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#include&lt;</a:t>
            </a:r>
            <a:r>
              <a:rPr lang="en-US" altLang="zh-CN" sz="1600" dirty="0" err="1">
                <a:latin typeface="Consolas" panose="020B0609020204030204" pitchFamily="49" charset="0"/>
              </a:rPr>
              <a:t>cxxabi.h</a:t>
            </a:r>
            <a:r>
              <a:rPr lang="en-US" altLang="zh-CN" sz="1600" dirty="0">
                <a:latin typeface="Consolas" panose="020B0609020204030204" pitchFamily="49" charset="0"/>
              </a:rPr>
              <a:t>&gt;</a:t>
            </a:r>
          </a:p>
          <a:p>
            <a:br>
              <a:rPr lang="en-US" altLang="zh-CN" sz="1600" dirty="0">
                <a:latin typeface="Consolas" panose="020B0609020204030204" pitchFamily="49" charset="0"/>
              </a:rPr>
            </a:br>
            <a:r>
              <a:rPr lang="en-US" altLang="zh-CN" sz="1600" dirty="0">
                <a:latin typeface="Consolas" panose="020B0609020204030204" pitchFamily="49" charset="0"/>
              </a:rPr>
              <a:t>class Test{</a:t>
            </a:r>
          </a:p>
          <a:p>
            <a:br>
              <a:rPr lang="en-US" altLang="zh-CN" sz="1600" dirty="0">
                <a:latin typeface="Consolas" panose="020B0609020204030204" pitchFamily="49" charset="0"/>
              </a:rPr>
            </a:br>
            <a:r>
              <a:rPr lang="en-US" altLang="zh-CN" sz="1600" dirty="0">
                <a:latin typeface="Consolas" panose="020B0609020204030204" pitchFamily="49" charset="0"/>
              </a:rPr>
              <a:t>};</a:t>
            </a:r>
          </a:p>
          <a:p>
            <a:br>
              <a:rPr lang="en-US" altLang="zh-CN" sz="1600" dirty="0">
                <a:latin typeface="Consolas" panose="020B0609020204030204" pitchFamily="49" charset="0"/>
              </a:rPr>
            </a:br>
            <a:r>
              <a:rPr lang="en-US" altLang="zh-CN" sz="1600" dirty="0">
                <a:latin typeface="Consolas" panose="020B0609020204030204" pitchFamily="49" charset="0"/>
              </a:rPr>
              <a:t>template&lt;</a:t>
            </a:r>
            <a:r>
              <a:rPr lang="en-US" altLang="zh-CN" sz="1600" dirty="0" err="1">
                <a:latin typeface="Consolas" panose="020B0609020204030204" pitchFamily="49" charset="0"/>
              </a:rPr>
              <a:t>typename</a:t>
            </a:r>
            <a:r>
              <a:rPr lang="en-US" altLang="zh-CN" sz="1600" dirty="0">
                <a:latin typeface="Consolas" panose="020B0609020204030204" pitchFamily="49" charset="0"/>
              </a:rPr>
              <a:t> T&gt;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char* </a:t>
            </a:r>
            <a:r>
              <a:rPr lang="en-US" altLang="zh-CN" sz="1600" dirty="0" err="1">
                <a:latin typeface="Consolas" panose="020B0609020204030204" pitchFamily="49" charset="0"/>
              </a:rPr>
              <a:t>get_type</a:t>
            </a:r>
            <a:r>
              <a:rPr lang="en-US" altLang="zh-CN" sz="1600" dirty="0">
                <a:latin typeface="Consolas" panose="020B0609020204030204" pitchFamily="49" charset="0"/>
              </a:rPr>
              <a:t>(const T&amp; instance){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    return </a:t>
            </a:r>
            <a:r>
              <a:rPr lang="en-US" altLang="zh-CN" sz="1600" dirty="0" err="1">
                <a:latin typeface="Consolas" panose="020B0609020204030204" pitchFamily="49" charset="0"/>
              </a:rPr>
              <a:t>abi</a:t>
            </a:r>
            <a:r>
              <a:rPr lang="en-US" altLang="zh-CN" sz="1600" dirty="0">
                <a:latin typeface="Consolas" panose="020B0609020204030204" pitchFamily="49" charset="0"/>
              </a:rPr>
              <a:t>::__</a:t>
            </a:r>
            <a:r>
              <a:rPr lang="en-US" altLang="zh-CN" sz="1600" dirty="0" err="1">
                <a:latin typeface="Consolas" panose="020B0609020204030204" pitchFamily="49" charset="0"/>
              </a:rPr>
              <a:t>cxa_demangle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typeid</a:t>
            </a:r>
            <a:r>
              <a:rPr lang="en-US" altLang="zh-CN" sz="1600" dirty="0">
                <a:latin typeface="Consolas" panose="020B0609020204030204" pitchFamily="49" charset="0"/>
              </a:rPr>
              <a:t>((instance)).name(), </a:t>
            </a:r>
            <a:r>
              <a:rPr lang="en-US" altLang="zh-CN" sz="1600" dirty="0" err="1">
                <a:latin typeface="Consolas" panose="020B0609020204030204" pitchFamily="49" charset="0"/>
              </a:rPr>
              <a:t>nullptr</a:t>
            </a:r>
            <a:r>
              <a:rPr lang="en-US" altLang="zh-CN" sz="1600" dirty="0">
                <a:latin typeface="Consolas" panose="020B0609020204030204" pitchFamily="49" charset="0"/>
              </a:rPr>
              <a:t>, </a:t>
            </a:r>
            <a:r>
              <a:rPr lang="en-US" altLang="zh-CN" sz="1600" dirty="0" err="1">
                <a:latin typeface="Consolas" panose="020B0609020204030204" pitchFamily="49" charset="0"/>
              </a:rPr>
              <a:t>nullptr</a:t>
            </a:r>
            <a:r>
              <a:rPr lang="en-US" altLang="zh-CN" sz="1600" dirty="0">
                <a:latin typeface="Consolas" panose="020B0609020204030204" pitchFamily="49" charset="0"/>
              </a:rPr>
              <a:t>, </a:t>
            </a:r>
            <a:r>
              <a:rPr lang="en-US" altLang="zh-CN" sz="1600" dirty="0" err="1">
                <a:latin typeface="Consolas" panose="020B0609020204030204" pitchFamily="49" charset="0"/>
              </a:rPr>
              <a:t>nullptr</a:t>
            </a:r>
            <a:r>
              <a:rPr lang="en-US" altLang="zh-CN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1600" dirty="0">
                <a:latin typeface="Consolas" panose="020B0609020204030204" pitchFamily="49" charset="0"/>
              </a:rPr>
            </a:br>
            <a:r>
              <a:rPr lang="en-US" altLang="zh-CN" sz="1600" dirty="0">
                <a:latin typeface="Consolas" panose="020B0609020204030204" pitchFamily="49" charset="0"/>
              </a:rPr>
              <a:t>int main(){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    auto* x = "</a:t>
            </a:r>
            <a:r>
              <a:rPr lang="en-US" altLang="zh-CN" sz="1600" dirty="0" err="1">
                <a:latin typeface="Consolas" panose="020B0609020204030204" pitchFamily="49" charset="0"/>
              </a:rPr>
              <a:t>abc</a:t>
            </a:r>
            <a:r>
              <a:rPr lang="en-US" altLang="zh-CN" sz="1600" dirty="0">
                <a:latin typeface="Consolas" panose="020B0609020204030204" pitchFamily="49" charset="0"/>
              </a:rPr>
              <a:t>";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    auto y = new int[5];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    auto z = Test();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    std::</a:t>
            </a:r>
            <a:r>
              <a:rPr lang="en-US" altLang="zh-CN" sz="1600" dirty="0" err="1">
                <a:latin typeface="Consolas" panose="020B0609020204030204" pitchFamily="49" charset="0"/>
              </a:rPr>
              <a:t>cout</a:t>
            </a:r>
            <a:r>
              <a:rPr lang="en-US" altLang="zh-CN" sz="1600" dirty="0">
                <a:latin typeface="Consolas" panose="020B0609020204030204" pitchFamily="49" charset="0"/>
              </a:rPr>
              <a:t> &lt;&lt; </a:t>
            </a:r>
            <a:r>
              <a:rPr lang="en-US" altLang="zh-CN" sz="1600" dirty="0" err="1">
                <a:latin typeface="Consolas" panose="020B0609020204030204" pitchFamily="49" charset="0"/>
              </a:rPr>
              <a:t>get_type</a:t>
            </a:r>
            <a:r>
              <a:rPr lang="en-US" altLang="zh-CN" sz="1600" dirty="0">
                <a:latin typeface="Consolas" panose="020B0609020204030204" pitchFamily="49" charset="0"/>
              </a:rPr>
              <a:t>(x) &lt;&lt; std::</a:t>
            </a:r>
            <a:r>
              <a:rPr lang="en-US" altLang="zh-CN" sz="1600" dirty="0" err="1">
                <a:latin typeface="Consolas" panose="020B0609020204030204" pitchFamily="49" charset="0"/>
              </a:rPr>
              <a:t>endl</a:t>
            </a:r>
            <a:r>
              <a:rPr lang="en-US" altLang="zh-CN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    std::</a:t>
            </a:r>
            <a:r>
              <a:rPr lang="en-US" altLang="zh-CN" sz="1600" dirty="0" err="1">
                <a:latin typeface="Consolas" panose="020B0609020204030204" pitchFamily="49" charset="0"/>
              </a:rPr>
              <a:t>cout</a:t>
            </a:r>
            <a:r>
              <a:rPr lang="en-US" altLang="zh-CN" sz="1600" dirty="0">
                <a:latin typeface="Consolas" panose="020B0609020204030204" pitchFamily="49" charset="0"/>
              </a:rPr>
              <a:t> &lt;&lt; </a:t>
            </a:r>
            <a:r>
              <a:rPr lang="en-US" altLang="zh-CN" sz="1600" dirty="0" err="1">
                <a:latin typeface="Consolas" panose="020B0609020204030204" pitchFamily="49" charset="0"/>
              </a:rPr>
              <a:t>get_type</a:t>
            </a:r>
            <a:r>
              <a:rPr lang="en-US" altLang="zh-CN" sz="1600" dirty="0">
                <a:latin typeface="Consolas" panose="020B0609020204030204" pitchFamily="49" charset="0"/>
              </a:rPr>
              <a:t>(y) &lt;&lt; std::</a:t>
            </a:r>
            <a:r>
              <a:rPr lang="en-US" altLang="zh-CN" sz="1600" dirty="0" err="1">
                <a:latin typeface="Consolas" panose="020B0609020204030204" pitchFamily="49" charset="0"/>
              </a:rPr>
              <a:t>endl</a:t>
            </a:r>
            <a:r>
              <a:rPr lang="en-US" altLang="zh-CN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    std::</a:t>
            </a:r>
            <a:r>
              <a:rPr lang="en-US" altLang="zh-CN" sz="1600" dirty="0" err="1">
                <a:latin typeface="Consolas" panose="020B0609020204030204" pitchFamily="49" charset="0"/>
              </a:rPr>
              <a:t>cout</a:t>
            </a:r>
            <a:r>
              <a:rPr lang="en-US" altLang="zh-CN" sz="1600" dirty="0">
                <a:latin typeface="Consolas" panose="020B0609020204030204" pitchFamily="49" charset="0"/>
              </a:rPr>
              <a:t> &lt;&lt; </a:t>
            </a:r>
            <a:r>
              <a:rPr lang="en-US" altLang="zh-CN" sz="1600" dirty="0" err="1">
                <a:latin typeface="Consolas" panose="020B0609020204030204" pitchFamily="49" charset="0"/>
              </a:rPr>
              <a:t>get_type</a:t>
            </a:r>
            <a:r>
              <a:rPr lang="en-US" altLang="zh-CN" sz="1600" dirty="0">
                <a:latin typeface="Consolas" panose="020B0609020204030204" pitchFamily="49" charset="0"/>
              </a:rPr>
              <a:t>(z) &lt;&lt; std::</a:t>
            </a:r>
            <a:r>
              <a:rPr lang="en-US" altLang="zh-CN" sz="1600" dirty="0" err="1">
                <a:latin typeface="Consolas" panose="020B0609020204030204" pitchFamily="49" charset="0"/>
              </a:rPr>
              <a:t>endl</a:t>
            </a:r>
            <a:r>
              <a:rPr lang="en-US" altLang="zh-CN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234979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課後練習（不提交）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8097" y="1476112"/>
            <a:ext cx="8047806" cy="4749029"/>
          </a:xfrm>
        </p:spPr>
        <p:txBody>
          <a:bodyPr/>
          <a:lstStyle/>
          <a:p>
            <a:r>
              <a:rPr kumimoji="1" lang="zh-CN" altLang="en-US" dirty="0"/>
              <a:t>下面是一個類的聲明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請提供成員函數的實現（注意實現和定義分開）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並測試這個類是否正常運行（你還需要測試存取權限）</a:t>
            </a:r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64</a:t>
            </a:fld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047FFB9-1269-46DE-9E50-941BA120C6DF}"/>
              </a:ext>
            </a:extLst>
          </p:cNvPr>
          <p:cNvSpPr txBox="1"/>
          <p:nvPr/>
        </p:nvSpPr>
        <p:spPr>
          <a:xfrm>
            <a:off x="1043608" y="2771050"/>
            <a:ext cx="664316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latin typeface="Consolas" panose="020B0609020204030204" pitchFamily="49" charset="0"/>
              </a:rPr>
              <a:t> Move {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b="1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b="1" dirty="0">
                <a:latin typeface="Consolas" panose="020B0609020204030204" pitchFamily="49" charset="0"/>
              </a:rPr>
              <a:t> x;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b="1" dirty="0">
                <a:latin typeface="Consolas" panose="020B0609020204030204" pitchFamily="49" charset="0"/>
              </a:rPr>
              <a:t> y;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b="1" dirty="0">
                <a:latin typeface="Consolas" panose="020B0609020204030204" pitchFamily="49" charset="0"/>
              </a:rPr>
              <a:t> calc(); 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// calculate x * y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Move(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b="1" dirty="0">
                <a:latin typeface="Consolas" panose="020B0609020204030204" pitchFamily="49" charset="0"/>
              </a:rPr>
              <a:t> a = 0,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b="1" dirty="0">
                <a:latin typeface="Consolas" panose="020B0609020204030204" pitchFamily="49" charset="0"/>
              </a:rPr>
              <a:t> b = 0);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			// </a:t>
            </a:r>
            <a:r>
              <a:rPr lang="en-US" altLang="zh-CN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init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 x and y to a and b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latin typeface="Consolas" panose="020B0609020204030204" pitchFamily="49" charset="0"/>
              </a:rPr>
              <a:t> display(); 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// display the result of calc()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b="1" dirty="0"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latin typeface="Consolas" panose="020B0609020204030204" pitchFamily="49" charset="0"/>
              </a:rPr>
              <a:t>get_x</a:t>
            </a:r>
            <a:r>
              <a:rPr lang="en-US" altLang="zh-CN" b="1" dirty="0">
                <a:latin typeface="Consolas" panose="020B0609020204030204" pitchFamily="49" charset="0"/>
              </a:rPr>
              <a:t>(); 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// return x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b="1" dirty="0"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latin typeface="Consolas" panose="020B0609020204030204" pitchFamily="49" charset="0"/>
              </a:rPr>
              <a:t>get_y</a:t>
            </a:r>
            <a:r>
              <a:rPr lang="en-US" altLang="zh-CN" b="1" dirty="0">
                <a:latin typeface="Consolas" panose="020B0609020204030204" pitchFamily="49" charset="0"/>
              </a:rPr>
              <a:t>(); 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// return y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latin typeface="Consolas" panose="020B0609020204030204" pitchFamily="49" charset="0"/>
              </a:rPr>
              <a:t> reset(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b="1" dirty="0">
                <a:latin typeface="Consolas" panose="020B0609020204030204" pitchFamily="49" charset="0"/>
              </a:rPr>
              <a:t> a = 0,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b="1" dirty="0">
                <a:latin typeface="Consolas" panose="020B0609020204030204" pitchFamily="49" charset="0"/>
              </a:rPr>
              <a:t> b = 0);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				// reset x and y to a and b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};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488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"/>
    </mc:Choice>
    <mc:Fallback xmlns="">
      <p:transition spd="slow" advTm="176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課後練習（不提交）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8097" y="1395636"/>
            <a:ext cx="8047806" cy="4749029"/>
          </a:xfrm>
        </p:spPr>
        <p:txBody>
          <a:bodyPr/>
          <a:lstStyle/>
          <a:p>
            <a:r>
              <a:rPr kumimoji="1" lang="zh-CN" altLang="en-US" dirty="0"/>
              <a:t>函數重載、參數預設值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編寫一個接受一個字串參數，並列印該字串的函數。不過，如果提供了第二個參數（</a:t>
            </a:r>
            <a:r>
              <a:rPr kumimoji="1" lang="en-US" altLang="zh-CN" dirty="0"/>
              <a:t>bool </a:t>
            </a:r>
            <a:r>
              <a:rPr kumimoji="1" lang="zh-CN" altLang="en-US" dirty="0"/>
              <a:t>類型），且該參數為 </a:t>
            </a:r>
            <a:r>
              <a:rPr kumimoji="1" lang="en-US" altLang="zh-CN" dirty="0"/>
              <a:t>true</a:t>
            </a:r>
            <a:r>
              <a:rPr kumimoji="1" lang="zh-CN" altLang="en-US" dirty="0"/>
              <a:t>，則該函數列印 </a:t>
            </a:r>
            <a:r>
              <a:rPr kumimoji="1" lang="en-US" altLang="zh-CN" dirty="0"/>
              <a:t>n </a:t>
            </a:r>
            <a:r>
              <a:rPr kumimoji="1" lang="zh-CN" altLang="en-US" dirty="0"/>
              <a:t>次字串，其中 </a:t>
            </a:r>
            <a:r>
              <a:rPr kumimoji="1" lang="en-US" altLang="zh-CN" dirty="0"/>
              <a:t>n </a:t>
            </a:r>
            <a:r>
              <a:rPr kumimoji="1" lang="zh-CN" altLang="en-US" dirty="0"/>
              <a:t>是該函數</a:t>
            </a:r>
            <a:r>
              <a:rPr kumimoji="1" lang="zh-CN" altLang="en-US" b="1" dirty="0"/>
              <a:t>被調用的次數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pPr lvl="1"/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65</a:t>
            </a:fld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FE4574D-11D5-4855-82EA-194C4B03C1F8}"/>
              </a:ext>
            </a:extLst>
          </p:cNvPr>
          <p:cNvSpPr txBox="1"/>
          <p:nvPr/>
        </p:nvSpPr>
        <p:spPr>
          <a:xfrm>
            <a:off x="1009076" y="3484403"/>
            <a:ext cx="409278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b="1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      f("OOP0");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      f("OOP1");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      f("OOP2", 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      f("OOP3", 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      f("OOP4", true);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400" b="1" dirty="0">
                <a:latin typeface="Consolas" panose="020B0609020204030204" pitchFamily="49" charset="0"/>
              </a:rPr>
              <a:t> 0;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}</a:t>
            </a:r>
            <a:endParaRPr lang="zh-CN" altLang="en-US" sz="2400" b="1" dirty="0"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0721DB6-9933-4517-934B-BB18C9B67DD4}"/>
              </a:ext>
            </a:extLst>
          </p:cNvPr>
          <p:cNvSpPr txBox="1"/>
          <p:nvPr/>
        </p:nvSpPr>
        <p:spPr>
          <a:xfrm>
            <a:off x="5562841" y="2955716"/>
            <a:ext cx="125867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輸出：</a:t>
            </a:r>
            <a:endParaRPr lang="nl-NL" altLang="zh-CN" sz="2000" b="1" dirty="0">
              <a:solidFill>
                <a:srgbClr val="C00000"/>
              </a:solidFill>
            </a:endParaRPr>
          </a:p>
          <a:p>
            <a:pPr lvl="1"/>
            <a:r>
              <a:rPr lang="nl-NL" altLang="zh-CN" sz="2000" b="1" dirty="0"/>
              <a:t>OOP0</a:t>
            </a:r>
          </a:p>
          <a:p>
            <a:pPr lvl="1"/>
            <a:r>
              <a:rPr lang="nl-NL" altLang="zh-CN" sz="2000" b="1" dirty="0"/>
              <a:t>OOP1</a:t>
            </a:r>
          </a:p>
          <a:p>
            <a:pPr lvl="1"/>
            <a:r>
              <a:rPr lang="nl-NL" altLang="zh-CN" sz="2000" b="1" dirty="0"/>
              <a:t>OOP2</a:t>
            </a:r>
          </a:p>
          <a:p>
            <a:pPr lvl="1"/>
            <a:r>
              <a:rPr lang="nl-NL" altLang="zh-CN" sz="2000" b="1" dirty="0"/>
              <a:t>OOP2</a:t>
            </a:r>
          </a:p>
          <a:p>
            <a:pPr lvl="1"/>
            <a:r>
              <a:rPr lang="nl-NL" altLang="zh-CN" sz="2000" b="1" dirty="0"/>
              <a:t>OOP2</a:t>
            </a:r>
          </a:p>
          <a:p>
            <a:pPr lvl="1"/>
            <a:r>
              <a:rPr lang="nl-NL" altLang="zh-CN" sz="2000" b="1" dirty="0"/>
              <a:t>OOP3</a:t>
            </a:r>
          </a:p>
          <a:p>
            <a:pPr lvl="1"/>
            <a:r>
              <a:rPr lang="nl-NL" altLang="zh-CN" sz="2000" b="1" dirty="0"/>
              <a:t>OOP4</a:t>
            </a:r>
          </a:p>
          <a:p>
            <a:pPr lvl="1"/>
            <a:r>
              <a:rPr lang="nl-NL" altLang="zh-CN" sz="2000" b="1" dirty="0"/>
              <a:t>OOP4</a:t>
            </a:r>
          </a:p>
          <a:p>
            <a:pPr lvl="1"/>
            <a:r>
              <a:rPr lang="nl-NL" altLang="zh-CN" sz="2000" b="1" dirty="0"/>
              <a:t>OOP4</a:t>
            </a:r>
          </a:p>
          <a:p>
            <a:pPr lvl="1"/>
            <a:r>
              <a:rPr lang="nl-NL" altLang="zh-CN" sz="2000" b="1" dirty="0"/>
              <a:t>OOP4</a:t>
            </a:r>
          </a:p>
          <a:p>
            <a:pPr lvl="1"/>
            <a:r>
              <a:rPr lang="nl-NL" altLang="zh-CN" sz="2000" b="1" dirty="0"/>
              <a:t>OOP4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5960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"/>
    </mc:Choice>
    <mc:Fallback xmlns="">
      <p:transition spd="slow" advTm="176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課後練習（不提交）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8097" y="1395636"/>
            <a:ext cx="8047806" cy="4749029"/>
          </a:xfrm>
        </p:spPr>
        <p:txBody>
          <a:bodyPr/>
          <a:lstStyle/>
          <a:p>
            <a:r>
              <a:rPr kumimoji="1" lang="zh-CN" altLang="en-US" dirty="0"/>
              <a:t>內聯函數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創建兩個功能相同的函數 </a:t>
            </a:r>
            <a:r>
              <a:rPr kumimoji="1" lang="en-US" altLang="zh-CN" dirty="0"/>
              <a:t>f1() f2()</a:t>
            </a:r>
            <a:r>
              <a:rPr kumimoji="1" lang="zh-CN" altLang="en-US" dirty="0"/>
              <a:t>。</a:t>
            </a:r>
            <a:r>
              <a:rPr kumimoji="1" lang="en-US" altLang="zh-CN" dirty="0"/>
              <a:t>f1() </a:t>
            </a:r>
            <a:r>
              <a:rPr kumimoji="1" lang="zh-CN" altLang="en-US" dirty="0"/>
              <a:t>是內聯函數，</a:t>
            </a:r>
            <a:r>
              <a:rPr kumimoji="1" lang="en-US" altLang="zh-CN" dirty="0"/>
              <a:t>f2() </a:t>
            </a:r>
            <a:r>
              <a:rPr kumimoji="1" lang="zh-CN" altLang="en-US" dirty="0"/>
              <a:t>是非內聯函數。使用 </a:t>
            </a:r>
            <a:r>
              <a:rPr kumimoji="1" lang="en-US" altLang="zh-CN" dirty="0"/>
              <a:t>&lt;</a:t>
            </a:r>
            <a:r>
              <a:rPr kumimoji="1" lang="en-US" altLang="zh-CN" dirty="0" err="1"/>
              <a:t>ctime</a:t>
            </a:r>
            <a:r>
              <a:rPr kumimoji="1" lang="en-US" altLang="zh-CN" dirty="0"/>
              <a:t>&gt; </a:t>
            </a:r>
            <a:r>
              <a:rPr kumimoji="1" lang="zh-CN" altLang="en-US" dirty="0"/>
              <a:t>中的標準 </a:t>
            </a:r>
            <a:r>
              <a:rPr kumimoji="1" lang="en-US" altLang="zh-CN" dirty="0"/>
              <a:t>C </a:t>
            </a:r>
            <a:r>
              <a:rPr kumimoji="1" lang="zh-CN" altLang="en-US" dirty="0"/>
              <a:t>函數 </a:t>
            </a:r>
            <a:r>
              <a:rPr kumimoji="1" lang="en-US" altLang="zh-CN" dirty="0"/>
              <a:t>clock() </a:t>
            </a:r>
            <a:r>
              <a:rPr kumimoji="1" lang="zh-CN" altLang="en-US" dirty="0"/>
              <a:t>標記這兩個函數的開始點和結束點，比較它們哪一個運行的更快，為了得到有效數字，也許需要在計時迴圈中重複調用這兩個函數。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r>
              <a:rPr kumimoji="1" lang="zh-CN" altLang="en-US" dirty="0"/>
              <a:t>注意：由於編譯器可能會忽略</a:t>
            </a:r>
            <a:r>
              <a:rPr kumimoji="1" lang="en-US" altLang="zh-CN" dirty="0"/>
              <a:t>inline</a:t>
            </a:r>
            <a:r>
              <a:rPr kumimoji="1" lang="zh-CN" altLang="en-US" dirty="0"/>
              <a:t>或自動執行其他優化。該特性和編譯器優化指令有關，如</a:t>
            </a:r>
            <a:r>
              <a:rPr kumimoji="1" lang="en-US" altLang="zh-CN" dirty="0"/>
              <a:t>"-O2"</a:t>
            </a:r>
            <a:r>
              <a:rPr kumimoji="1" lang="zh-CN" altLang="en-US" dirty="0"/>
              <a:t>。</a:t>
            </a: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66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4237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"/>
    </mc:Choice>
    <mc:Fallback xmlns="">
      <p:transition spd="slow" advTm="176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ctrTitle"/>
          </p:nvPr>
        </p:nvSpPr>
        <p:spPr>
          <a:xfrm>
            <a:off x="684213" y="2420938"/>
            <a:ext cx="7772400" cy="1800225"/>
          </a:xfrm>
        </p:spPr>
        <p:txBody>
          <a:bodyPr/>
          <a:lstStyle/>
          <a:p>
            <a:r>
              <a:rPr lang="zh-TW" altLang="en-US" sz="11500" dirty="0">
                <a:solidFill>
                  <a:srgbClr val="0070C0"/>
                </a:solidFill>
              </a:rPr>
              <a:t>結 束</a:t>
            </a:r>
            <a:endParaRPr lang="en-US" altLang="zh-CN" sz="115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Tm="201"/>
    </mc:Choice>
    <mc:Fallback xmlns="">
      <p:transition spd="slow" advTm="20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為什麼需要函數重載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442195"/>
            <a:ext cx="8047806" cy="474902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zh-CN" dirty="0"/>
              <a:t>要表達</a:t>
            </a:r>
            <a:r>
              <a:rPr lang="zh-CN" altLang="zh-CN" dirty="0">
                <a:sym typeface="Arial" panose="020B0604020202090204" pitchFamily="34" charset="0"/>
              </a:rPr>
              <a:t>“</a:t>
            </a:r>
            <a:r>
              <a:rPr lang="zh-CN" altLang="zh-CN" dirty="0"/>
              <a:t>名一樣而義不同</a:t>
            </a:r>
            <a:r>
              <a:rPr lang="zh-CN" altLang="zh-CN" dirty="0">
                <a:sym typeface="Arial" panose="020B0604020202090204" pitchFamily="34" charset="0"/>
              </a:rPr>
              <a:t>”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zh-CN" b="1" dirty="0">
                <a:sym typeface="华文仿宋" panose="02010600040101010101" pitchFamily="2" charset="-122"/>
              </a:rPr>
              <a:t>同一任務，</a:t>
            </a:r>
            <a:r>
              <a:rPr lang="zh-CN" altLang="en-US" b="1" dirty="0">
                <a:sym typeface="华文仿宋" panose="02010600040101010101" pitchFamily="2" charset="-122"/>
              </a:rPr>
              <a:t>但輸入資訊的</a:t>
            </a:r>
            <a:r>
              <a:rPr lang="zh-CN" altLang="en-US" b="1" u="sng" dirty="0">
                <a:solidFill>
                  <a:srgbClr val="FF0000"/>
                </a:solidFill>
                <a:sym typeface="华文仿宋" panose="02010600040101010101" pitchFamily="2" charset="-122"/>
              </a:rPr>
              <a:t>類型</a:t>
            </a:r>
            <a:r>
              <a:rPr lang="zh-CN" altLang="en-US" b="1" dirty="0">
                <a:sym typeface="华文仿宋" panose="02010600040101010101" pitchFamily="2" charset="-122"/>
              </a:rPr>
              <a:t>不同</a:t>
            </a:r>
            <a:endParaRPr lang="en-US" altLang="zh-CN" b="1" dirty="0">
              <a:sym typeface="华文仿宋" panose="02010600040101010101" pitchFamily="2" charset="-122"/>
            </a:endParaRPr>
          </a:p>
          <a:p>
            <a:pPr lvl="2">
              <a:lnSpc>
                <a:spcPct val="120000"/>
              </a:lnSpc>
            </a:pPr>
            <a:r>
              <a:rPr kumimoji="1" lang="en-US" altLang="zh-CN" b="1" dirty="0">
                <a:sym typeface="华文仿宋" panose="02010600040101010101" pitchFamily="2" charset="-122"/>
              </a:rPr>
              <a:t>sum(</a:t>
            </a:r>
            <a:r>
              <a:rPr kumimoji="1" lang="en-US" altLang="zh-CN" b="1" dirty="0" err="1">
                <a:solidFill>
                  <a:srgbClr val="C00000"/>
                </a:solidFill>
                <a:sym typeface="华文仿宋" panose="02010600040101010101" pitchFamily="2" charset="-122"/>
              </a:rPr>
              <a:t>int</a:t>
            </a:r>
            <a:r>
              <a:rPr kumimoji="1" lang="en-US" altLang="zh-CN" b="1" dirty="0">
                <a:sym typeface="华文仿宋" panose="02010600040101010101" pitchFamily="2" charset="-122"/>
              </a:rPr>
              <a:t> a, </a:t>
            </a:r>
            <a:r>
              <a:rPr kumimoji="1" lang="en-US" altLang="zh-CN" b="1" dirty="0" err="1">
                <a:solidFill>
                  <a:srgbClr val="C00000"/>
                </a:solidFill>
                <a:sym typeface="华文仿宋" panose="02010600040101010101" pitchFamily="2" charset="-122"/>
              </a:rPr>
              <a:t>int</a:t>
            </a:r>
            <a:r>
              <a:rPr kumimoji="1" lang="en-US" altLang="zh-CN" b="1" dirty="0">
                <a:sym typeface="华文仿宋" panose="02010600040101010101" pitchFamily="2" charset="-122"/>
              </a:rPr>
              <a:t> b);</a:t>
            </a:r>
          </a:p>
          <a:p>
            <a:pPr lvl="2">
              <a:lnSpc>
                <a:spcPct val="120000"/>
              </a:lnSpc>
            </a:pPr>
            <a:r>
              <a:rPr kumimoji="1" lang="en-US" altLang="zh-CN" b="1" dirty="0">
                <a:sym typeface="华文仿宋" panose="02010600040101010101" pitchFamily="2" charset="-122"/>
              </a:rPr>
              <a:t>sum(</a:t>
            </a:r>
            <a:r>
              <a:rPr kumimoji="1" lang="en-US" altLang="zh-CN" b="1" dirty="0">
                <a:solidFill>
                  <a:srgbClr val="C00000"/>
                </a:solidFill>
                <a:sym typeface="华文仿宋" panose="02010600040101010101" pitchFamily="2" charset="-122"/>
              </a:rPr>
              <a:t>double</a:t>
            </a:r>
            <a:r>
              <a:rPr kumimoji="1" lang="en-US" altLang="zh-CN" b="1" dirty="0">
                <a:sym typeface="华文仿宋" panose="02010600040101010101" pitchFamily="2" charset="-122"/>
              </a:rPr>
              <a:t> a, </a:t>
            </a:r>
            <a:r>
              <a:rPr kumimoji="1" lang="en-US" altLang="zh-CN" b="1" dirty="0">
                <a:solidFill>
                  <a:srgbClr val="C00000"/>
                </a:solidFill>
                <a:sym typeface="华文仿宋" panose="02010600040101010101" pitchFamily="2" charset="-122"/>
              </a:rPr>
              <a:t>double</a:t>
            </a:r>
            <a:r>
              <a:rPr kumimoji="1" lang="en-US" altLang="zh-CN" b="1" dirty="0">
                <a:sym typeface="华文仿宋" panose="02010600040101010101" pitchFamily="2" charset="-122"/>
              </a:rPr>
              <a:t> b);</a:t>
            </a:r>
          </a:p>
          <a:p>
            <a:pPr lvl="1">
              <a:lnSpc>
                <a:spcPct val="120000"/>
              </a:lnSpc>
            </a:pPr>
            <a:r>
              <a:rPr lang="zh-CN" altLang="zh-CN" b="1" dirty="0">
                <a:sym typeface="华文仿宋" panose="02010600040101010101" pitchFamily="2" charset="-122"/>
              </a:rPr>
              <a:t>同一任務，函數輸入資訊的</a:t>
            </a:r>
            <a:r>
              <a:rPr lang="zh-CN" altLang="zh-CN" b="1" u="sng" dirty="0">
                <a:solidFill>
                  <a:srgbClr val="FF0000"/>
                </a:solidFill>
                <a:sym typeface="华文仿宋" panose="02010600040101010101" pitchFamily="2" charset="-122"/>
              </a:rPr>
              <a:t>存儲形式</a:t>
            </a:r>
            <a:r>
              <a:rPr lang="zh-CN" altLang="zh-CN" b="1" dirty="0">
                <a:sym typeface="华文仿宋" panose="02010600040101010101" pitchFamily="2" charset="-122"/>
              </a:rPr>
              <a:t>不同 </a:t>
            </a:r>
            <a:endParaRPr lang="en-US" altLang="zh-CN" b="1" dirty="0">
              <a:sym typeface="华文仿宋" panose="02010600040101010101" pitchFamily="2" charset="-122"/>
            </a:endParaRPr>
          </a:p>
          <a:p>
            <a:pPr lvl="2">
              <a:lnSpc>
                <a:spcPct val="120000"/>
              </a:lnSpc>
            </a:pPr>
            <a:r>
              <a:rPr lang="zh-CN" altLang="zh-CN" b="1" dirty="0">
                <a:ea typeface="华文仿宋" panose="02010600040101010101" pitchFamily="2" charset="-122"/>
                <a:sym typeface="Consolas" panose="020B0609020204030204" pitchFamily="49" charset="0"/>
              </a:rPr>
              <a:t>sort(</a:t>
            </a:r>
            <a:r>
              <a:rPr lang="en-US" altLang="zh-CN" b="1" dirty="0" err="1">
                <a:solidFill>
                  <a:srgbClr val="C00000"/>
                </a:solidFill>
                <a:ea typeface="华文仿宋" panose="02010600040101010101" pitchFamily="2" charset="-122"/>
                <a:sym typeface="Consolas" panose="020B0609020204030204" pitchFamily="49" charset="0"/>
              </a:rPr>
              <a:t>const</a:t>
            </a:r>
            <a:r>
              <a:rPr lang="en-US" altLang="zh-CN" b="1" dirty="0">
                <a:ea typeface="华文仿宋" panose="02010600040101010101" pitchFamily="2" charset="-122"/>
                <a:sym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ea typeface="华文仿宋" panose="02010600040101010101" pitchFamily="2" charset="-122"/>
                <a:sym typeface="Consolas" panose="020B0609020204030204" pitchFamily="49" charset="0"/>
              </a:rPr>
              <a:t>char</a:t>
            </a:r>
            <a:r>
              <a:rPr lang="en-US" altLang="zh-CN" b="1" dirty="0">
                <a:ea typeface="华文仿宋" panose="02010600040101010101" pitchFamily="2" charset="-122"/>
                <a:sym typeface="Consolas" panose="020B0609020204030204" pitchFamily="49" charset="0"/>
              </a:rPr>
              <a:t>* s</a:t>
            </a:r>
            <a:r>
              <a:rPr lang="zh-CN" altLang="zh-CN" b="1" dirty="0">
                <a:ea typeface="华文仿宋" panose="02010600040101010101" pitchFamily="2" charset="-122"/>
                <a:sym typeface="Consolas" panose="020B0609020204030204" pitchFamily="49" charset="0"/>
              </a:rPr>
              <a:t>);</a:t>
            </a:r>
            <a:endParaRPr lang="en-US" altLang="zh-CN" b="1" dirty="0">
              <a:ea typeface="华文仿宋" panose="02010600040101010101" pitchFamily="2" charset="-122"/>
              <a:sym typeface="Consolas" panose="020B0609020204030204" pitchFamily="49" charset="0"/>
            </a:endParaRPr>
          </a:p>
          <a:p>
            <a:pPr lvl="2">
              <a:lnSpc>
                <a:spcPct val="120000"/>
              </a:lnSpc>
            </a:pPr>
            <a:r>
              <a:rPr lang="zh-CN" altLang="zh-CN" b="1" dirty="0">
                <a:ea typeface="华文仿宋" panose="02010600040101010101" pitchFamily="2" charset="-122"/>
                <a:sym typeface="Consolas" panose="020B0609020204030204" pitchFamily="49" charset="0"/>
              </a:rPr>
              <a:t>sort(</a:t>
            </a:r>
            <a:r>
              <a:rPr lang="en-US" altLang="zh-CN" b="1" dirty="0">
                <a:solidFill>
                  <a:srgbClr val="C00000"/>
                </a:solidFill>
                <a:ea typeface="华文仿宋" panose="02010600040101010101" pitchFamily="2" charset="-122"/>
                <a:sym typeface="Consolas" panose="020B0609020204030204" pitchFamily="49" charset="0"/>
              </a:rPr>
              <a:t>string</a:t>
            </a:r>
            <a:r>
              <a:rPr lang="en-US" altLang="zh-CN" b="1" dirty="0">
                <a:ea typeface="华文仿宋" panose="02010600040101010101" pitchFamily="2" charset="-122"/>
                <a:sym typeface="Consolas" panose="020B0609020204030204" pitchFamily="49" charset="0"/>
              </a:rPr>
              <a:t> </a:t>
            </a:r>
            <a:r>
              <a:rPr lang="en-US" altLang="zh-CN" b="1" dirty="0" err="1">
                <a:ea typeface="华文仿宋" panose="02010600040101010101" pitchFamily="2" charset="-122"/>
                <a:sym typeface="Consolas" panose="020B0609020204030204" pitchFamily="49" charset="0"/>
              </a:rPr>
              <a:t>str</a:t>
            </a:r>
            <a:r>
              <a:rPr lang="zh-CN" altLang="zh-CN" b="1" dirty="0">
                <a:ea typeface="华文仿宋" panose="02010600040101010101" pitchFamily="2" charset="-122"/>
                <a:sym typeface="Consolas" panose="020B0609020204030204" pitchFamily="49" charset="0"/>
              </a:rPr>
              <a:t>);</a:t>
            </a:r>
            <a:endParaRPr lang="en-US" altLang="zh-CN" b="1" dirty="0">
              <a:ea typeface="华文仿宋" panose="02010600040101010101" pitchFamily="2" charset="-122"/>
              <a:sym typeface="华文仿宋" panose="0201060004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zh-CN" b="1" dirty="0">
                <a:sym typeface="华文仿宋" panose="02010600040101010101" pitchFamily="2" charset="-122"/>
              </a:rPr>
              <a:t>相似任務，在</a:t>
            </a:r>
            <a:r>
              <a:rPr lang="zh-CN" altLang="zh-CN" b="1" u="sng" dirty="0">
                <a:solidFill>
                  <a:srgbClr val="FF0000"/>
                </a:solidFill>
                <a:sym typeface="华文仿宋" panose="02010600040101010101" pitchFamily="2" charset="-122"/>
              </a:rPr>
              <a:t>抽象概念</a:t>
            </a:r>
            <a:r>
              <a:rPr lang="zh-CN" altLang="zh-CN" b="1" dirty="0">
                <a:sym typeface="华文仿宋" panose="02010600040101010101" pitchFamily="2" charset="-122"/>
              </a:rPr>
              <a:t>層面一致</a:t>
            </a:r>
            <a:endParaRPr lang="en-US" altLang="zh-CN" b="1" dirty="0">
              <a:sym typeface="华文仿宋" panose="02010600040101010101" pitchFamily="2" charset="-122"/>
            </a:endParaRPr>
          </a:p>
          <a:p>
            <a:pPr lvl="2">
              <a:lnSpc>
                <a:spcPct val="120000"/>
              </a:lnSpc>
            </a:pPr>
            <a:r>
              <a:rPr kumimoji="1" lang="zh-CN" altLang="zh-CN" b="1" dirty="0">
                <a:sym typeface="华文仿宋" panose="02010600040101010101" pitchFamily="2" charset="-122"/>
              </a:rPr>
              <a:t>如輸出，有：顯示到螢幕、列印到紙上、保存到檔等</a:t>
            </a:r>
            <a:endParaRPr kumimoji="1" lang="zh-CN" altLang="zh-CN" b="1" dirty="0"/>
          </a:p>
          <a:p>
            <a:pPr lvl="2">
              <a:lnSpc>
                <a:spcPct val="120000"/>
              </a:lnSpc>
            </a:pPr>
            <a:endParaRPr lang="zh-CN" altLang="zh-CN" dirty="0">
              <a:latin typeface="华文仿宋" panose="02010600040101010101" pitchFamily="2" charset="-122"/>
              <a:ea typeface="华文仿宋" panose="02010600040101010101" pitchFamily="2" charset="-122"/>
              <a:sym typeface="华文仿宋" panose="02010600040101010101" pitchFamily="2" charset="-122"/>
            </a:endParaRPr>
          </a:p>
          <a:p>
            <a:pPr lvl="1">
              <a:lnSpc>
                <a:spcPct val="120000"/>
              </a:lnSpc>
            </a:pPr>
            <a:endParaRPr lang="zh-CN" altLang="zh-CN" dirty="0">
              <a:latin typeface="华文仿宋" panose="02010600040101010101" pitchFamily="2" charset="-122"/>
              <a:ea typeface="华文仿宋" panose="02010600040101010101" pitchFamily="2" charset="-122"/>
              <a:sym typeface="华文仿宋" panose="02010600040101010101" pitchFamily="2" charset="-122"/>
            </a:endParaRPr>
          </a:p>
          <a:p>
            <a:pPr lvl="1">
              <a:lnSpc>
                <a:spcPct val="120000"/>
              </a:lnSpc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7</a:t>
            </a:fld>
            <a:endParaRPr lang="en-US" altLang="zh-CN" dirty="0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3DB05AF1-8657-A045-9739-D38E4D875167}"/>
              </a:ext>
            </a:extLst>
          </p:cNvPr>
          <p:cNvSpPr/>
          <p:nvPr/>
        </p:nvSpPr>
        <p:spPr>
          <a:xfrm>
            <a:off x="2950189" y="5764172"/>
            <a:ext cx="4884381" cy="827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第一節課：</a:t>
            </a:r>
            <a:r>
              <a:rPr lang="en-US" altLang="zh-CN" dirty="0"/>
              <a:t>OOP</a:t>
            </a:r>
            <a:r>
              <a:rPr lang="zh-CN" altLang="en-US" dirty="0"/>
              <a:t>的方法論；如何對客觀世界進行思維抽象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8"/>
    </mc:Choice>
    <mc:Fallback xmlns="">
      <p:transition spd="slow" advTm="148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函數重載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442195"/>
            <a:ext cx="8047806" cy="474902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同一名稱的函數，有兩個以上不同的函數實現，被稱為“函數重載”。如：</a:t>
            </a:r>
            <a:endParaRPr lang="en-US" altLang="zh-CN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dirty="0"/>
              <a:t>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dirty="0">
                <a:solidFill>
                  <a:srgbClr val="C00000"/>
                </a:solidFill>
              </a:rPr>
              <a:t>void</a:t>
            </a:r>
            <a:r>
              <a:rPr lang="en-US" altLang="zh-CN" dirty="0"/>
              <a:t> </a:t>
            </a:r>
            <a:r>
              <a:rPr lang="en-US" altLang="zh-CN" b="1" dirty="0"/>
              <a:t>print</a:t>
            </a:r>
            <a:r>
              <a:rPr lang="en-US" altLang="zh-CN" dirty="0"/>
              <a:t>(</a:t>
            </a:r>
            <a:r>
              <a:rPr lang="en-US" altLang="zh-CN" dirty="0" err="1">
                <a:solidFill>
                  <a:srgbClr val="C00000"/>
                </a:solidFill>
              </a:rPr>
              <a:t>const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char</a:t>
            </a:r>
            <a:r>
              <a:rPr lang="en-US" altLang="zh-CN" dirty="0"/>
              <a:t>* </a:t>
            </a:r>
            <a:r>
              <a:rPr lang="en-US" altLang="zh-CN" dirty="0" err="1"/>
              <a:t>msg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{  </a:t>
            </a:r>
            <a:r>
              <a:rPr lang="en-US" altLang="zh-CN" dirty="0">
                <a:solidFill>
                  <a:srgbClr val="008000"/>
                </a:solidFill>
              </a:rPr>
              <a:t>// &lt;1&gt;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 &lt;&lt; "message: " &lt;&lt; </a:t>
            </a:r>
            <a:r>
              <a:rPr lang="en-US" altLang="zh-CN" dirty="0" err="1"/>
              <a:t>msg</a:t>
            </a:r>
            <a:r>
              <a:rPr lang="en-US" altLang="zh-CN" dirty="0"/>
              <a:t>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dirty="0"/>
              <a:t>}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dirty="0">
                <a:solidFill>
                  <a:srgbClr val="C00000"/>
                </a:solidFill>
              </a:rPr>
              <a:t>void</a:t>
            </a:r>
            <a:r>
              <a:rPr lang="en-US" altLang="zh-CN" dirty="0"/>
              <a:t> </a:t>
            </a:r>
            <a:r>
              <a:rPr lang="en-US" altLang="zh-CN" b="1" dirty="0"/>
              <a:t>print</a:t>
            </a:r>
            <a:r>
              <a:rPr lang="en-US" altLang="zh-CN" dirty="0"/>
              <a:t>(</a:t>
            </a:r>
            <a:r>
              <a:rPr lang="en-US" altLang="zh-CN" dirty="0" err="1">
                <a:solidFill>
                  <a:srgbClr val="C00000"/>
                </a:solidFill>
              </a:rPr>
              <a:t>int</a:t>
            </a:r>
            <a:r>
              <a:rPr lang="en-US" altLang="zh-CN" dirty="0"/>
              <a:t> score) {  </a:t>
            </a:r>
            <a:r>
              <a:rPr lang="en-US" altLang="zh-CN" dirty="0">
                <a:solidFill>
                  <a:srgbClr val="008000"/>
                </a:solidFill>
              </a:rPr>
              <a:t>// &lt;2&gt;	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 &lt;&lt; "score = " &lt;&lt; score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dirty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8</a:t>
            </a:fld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"/>
    </mc:Choice>
    <mc:Fallback xmlns="">
      <p:transition spd="slow" advTm="174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函數重載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196752"/>
            <a:ext cx="8047806" cy="5037061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/>
              <a:t>編譯器將根據函式呼叫語句的實際參數來決定哪一個函數被調用，如：</a:t>
            </a:r>
            <a:endParaRPr lang="en-US" altLang="zh-CN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 err="1">
                <a:solidFill>
                  <a:srgbClr val="C00000"/>
                </a:solidFill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</a:rPr>
              <a:t> main()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	print</a:t>
            </a:r>
            <a:r>
              <a:rPr lang="en-US" altLang="zh-CN" sz="2400" dirty="0">
                <a:solidFill>
                  <a:schemeClr val="tx1"/>
                </a:solidFill>
              </a:rPr>
              <a:t>("Hello"); </a:t>
            </a:r>
            <a:r>
              <a:rPr lang="en-US" altLang="zh-CN" sz="2400" b="0" dirty="0">
                <a:solidFill>
                  <a:srgbClr val="008000"/>
                </a:solidFill>
              </a:rPr>
              <a:t>//</a:t>
            </a:r>
            <a:r>
              <a:rPr lang="zh-CN" altLang="en-US" sz="2400" b="0" dirty="0">
                <a:solidFill>
                  <a:srgbClr val="008000"/>
                </a:solidFill>
              </a:rPr>
              <a:t>調用</a:t>
            </a:r>
            <a:r>
              <a:rPr lang="en-US" altLang="zh-CN" sz="2400" b="0" dirty="0">
                <a:solidFill>
                  <a:srgbClr val="008000"/>
                </a:solidFill>
              </a:rPr>
              <a:t>print(const char*)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	print</a:t>
            </a:r>
            <a:r>
              <a:rPr lang="en-US" altLang="zh-CN" sz="2400" dirty="0">
                <a:solidFill>
                  <a:schemeClr val="tx1"/>
                </a:solidFill>
              </a:rPr>
              <a:t>(94); </a:t>
            </a:r>
            <a:r>
              <a:rPr lang="en-US" altLang="zh-CN" sz="2400" b="0" dirty="0">
                <a:solidFill>
                  <a:srgbClr val="008000"/>
                </a:solidFill>
              </a:rPr>
              <a:t>//</a:t>
            </a:r>
            <a:r>
              <a:rPr lang="zh-CN" altLang="en-US" sz="2400" b="0" dirty="0">
                <a:solidFill>
                  <a:srgbClr val="008000"/>
                </a:solidFill>
              </a:rPr>
              <a:t>調用</a:t>
            </a:r>
            <a:r>
              <a:rPr lang="en-US" altLang="zh-CN" sz="2400" b="0" dirty="0">
                <a:solidFill>
                  <a:srgbClr val="008000"/>
                </a:solidFill>
              </a:rPr>
              <a:t>print(int)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	……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10000"/>
              </a:lnSpc>
            </a:pPr>
            <a:r>
              <a:rPr lang="zh-CN" altLang="en-US" dirty="0"/>
              <a:t>多個同名的函數實現之間，必須保證至少有一個函數</a:t>
            </a:r>
            <a:r>
              <a:rPr lang="zh-CN" altLang="en-US" dirty="0">
                <a:solidFill>
                  <a:srgbClr val="FF0000"/>
                </a:solidFill>
              </a:rPr>
              <a:t>參數的類型</a:t>
            </a:r>
            <a:r>
              <a:rPr lang="zh-CN" altLang="en-US" dirty="0"/>
              <a:t>有區別。</a:t>
            </a:r>
            <a:r>
              <a:rPr lang="zh-CN" altLang="en-US" u="sng" dirty="0">
                <a:solidFill>
                  <a:srgbClr val="0066CC"/>
                </a:solidFill>
              </a:rPr>
              <a:t>返回值、參數名稱</a:t>
            </a:r>
            <a:r>
              <a:rPr lang="zh-CN" altLang="en-US" dirty="0"/>
              <a:t>等</a:t>
            </a:r>
            <a:r>
              <a:rPr lang="zh-CN" altLang="en-US" dirty="0">
                <a:solidFill>
                  <a:srgbClr val="FF0000"/>
                </a:solidFill>
              </a:rPr>
              <a:t>不能</a:t>
            </a:r>
            <a:r>
              <a:rPr lang="zh-CN" altLang="en-US" dirty="0"/>
              <a:t>作為區分標識。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9</a:t>
            </a:fld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8"/>
    </mc:Choice>
    <mc:Fallback xmlns="">
      <p:transition spd="slow" advTm="158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.0"/>
  <p:tag name="PROBLEMSCORE_HALF" val="0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  <p:tag name="PROBLEMHASREMARK" val="True"/>
  <p:tag name="PROBLEMREMARK" val="函数f虽然是不同的权限，但重载仍然会冲突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.0"/>
  <p:tag name="PROBLEMSCORE_HALF" val="0.5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.0"/>
  <p:tag name="PROBLEMSCORE_HALF" val="0.5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.0"/>
  <p:tag name="PROBLEMSCORE_HALF" val="0.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.0"/>
  <p:tag name="PROBLEMSCORE_HALF" val="0.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SCORE" val="1.0"/>
  <p:tag name="RAINPROBLEMTYPE" val="MultipleChoiceMA"/>
  <p:tag name="RAINPROBLEM" val="MultipleChoiceMA"/>
  <p:tag name="PROBLEMSCORE_HALF" val="0.5"/>
  <p:tag name="PROBLEMHASREMARK" val="True"/>
  <p:tag name="PROBLEMREMARK" val="AB选项中，x的类型均为int*&#10;CD选项中，&#10;x的类型均为const char*&#10;(const后面课程会讲到)&#10;&#10;&#10;补充资料：如何在C++中打印变量类型https://stackoverflow.com/questions/81870/is-it-possible-to-print-a-variables-type-in-standard-c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.0"/>
  <p:tag name="PROBLEMSCORE_HALF" val="0.5"/>
  <p:tag name="PROBLEMHASREMARK" val="True"/>
  <p:tag name="PROBLEMREMARK" val="A中x的类型为char&#10;BD中，参数不能为auto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800" b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1924</TotalTime>
  <Words>8139</Words>
  <Application>Microsoft Office PowerPoint</Application>
  <PresentationFormat>화면 슬라이드 쇼(4:3)</PresentationFormat>
  <Paragraphs>981</Paragraphs>
  <Slides>67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67</vt:i4>
      </vt:variant>
    </vt:vector>
  </HeadingPairs>
  <TitlesOfParts>
    <vt:vector size="79" baseType="lpstr">
      <vt:lpstr>Microsoft Yahei</vt:lpstr>
      <vt:lpstr>Microsoft Yahei</vt:lpstr>
      <vt:lpstr>宋体</vt:lpstr>
      <vt:lpstr>华文仿宋</vt:lpstr>
      <vt:lpstr>华文楷体</vt:lpstr>
      <vt:lpstr>Arial</vt:lpstr>
      <vt:lpstr>Calibri</vt:lpstr>
      <vt:lpstr>Calibri Light</vt:lpstr>
      <vt:lpstr>Consolas</vt:lpstr>
      <vt:lpstr>Courier New</vt:lpstr>
      <vt:lpstr>Wingdings</vt:lpstr>
      <vt:lpstr>Office Theme</vt:lpstr>
      <vt:lpstr>物件導向程式設計基礎 （OOP）</vt:lpstr>
      <vt:lpstr>女生節快樂！ </vt:lpstr>
      <vt:lpstr>上期要點回顧</vt:lpstr>
      <vt:lpstr>巨集定義的使用</vt:lpstr>
      <vt:lpstr>PowerPoint 프레젠테이션</vt:lpstr>
      <vt:lpstr>本講內容提要</vt:lpstr>
      <vt:lpstr>為什麼需要函數重載</vt:lpstr>
      <vt:lpstr>函數重載</vt:lpstr>
      <vt:lpstr>函數重載</vt:lpstr>
      <vt:lpstr>為什麼返回值不同不能作為區分</vt:lpstr>
      <vt:lpstr>內置類型轉換</vt:lpstr>
      <vt:lpstr>內置類型轉換</vt:lpstr>
      <vt:lpstr>內置類型轉換</vt:lpstr>
      <vt:lpstr>函數參數的缺省值</vt:lpstr>
      <vt:lpstr>函數參數的缺省值</vt:lpstr>
      <vt:lpstr>函數參數的缺省值</vt:lpstr>
      <vt:lpstr>PowerPoint 프레젠테이션</vt:lpstr>
      <vt:lpstr>PowerPoint 프레젠테이션</vt:lpstr>
      <vt:lpstr>auto關鍵字</vt:lpstr>
      <vt:lpstr>auto關鍵字</vt:lpstr>
      <vt:lpstr>auto關鍵字</vt:lpstr>
      <vt:lpstr>decltype</vt:lpstr>
      <vt:lpstr>decltype</vt:lpstr>
      <vt:lpstr>auto+decltype</vt:lpstr>
      <vt:lpstr>WHY auto?</vt:lpstr>
      <vt:lpstr>WHY auto?</vt:lpstr>
      <vt:lpstr>WHY auto?</vt:lpstr>
      <vt:lpstr>記憶體申請與釋放</vt:lpstr>
      <vt:lpstr>零指針</vt:lpstr>
      <vt:lpstr>零指針</vt:lpstr>
      <vt:lpstr>零指針</vt:lpstr>
      <vt:lpstr>For迴圈</vt:lpstr>
      <vt:lpstr>PowerPoint 프레젠테이션</vt:lpstr>
      <vt:lpstr>PowerPoint 프레젠테이션</vt:lpstr>
      <vt:lpstr>OOP從認識“對象”開始......</vt:lpstr>
      <vt:lpstr>封裝的“裝”——資料抽象</vt:lpstr>
      <vt:lpstr>用戶定義類型——類class</vt:lpstr>
      <vt:lpstr>在標頭檔中聲明類class</vt:lpstr>
      <vt:lpstr>在實現檔中定義成員函數</vt:lpstr>
      <vt:lpstr>成員函數的兩種定義方式</vt:lpstr>
      <vt:lpstr>類成員的存取權限</vt:lpstr>
      <vt:lpstr>用戶定義類型——類class</vt:lpstr>
      <vt:lpstr>類成員的存取權限</vt:lpstr>
      <vt:lpstr>類成員的存取權限</vt:lpstr>
      <vt:lpstr>類成員的存取權限</vt:lpstr>
      <vt:lpstr>this指針</vt:lpstr>
      <vt:lpstr>PowerPoint 프레젠테이션</vt:lpstr>
      <vt:lpstr>PowerPoint 프레젠테이션</vt:lpstr>
      <vt:lpstr>PowerPoint 프레젠테이션</vt:lpstr>
      <vt:lpstr>思考</vt:lpstr>
      <vt:lpstr>內聯函數</vt:lpstr>
      <vt:lpstr>內聯函數</vt:lpstr>
      <vt:lpstr>內聯函數</vt:lpstr>
      <vt:lpstr>內聯函數</vt:lpstr>
      <vt:lpstr>內聯函數</vt:lpstr>
      <vt:lpstr>內聯函數</vt:lpstr>
      <vt:lpstr>內聯函數</vt:lpstr>
      <vt:lpstr>內聯函數</vt:lpstr>
      <vt:lpstr>內聯函數</vt:lpstr>
      <vt:lpstr>內聯函數</vt:lpstr>
      <vt:lpstr>PowerPoint 프레젠테이션</vt:lpstr>
      <vt:lpstr>課後閱讀</vt:lpstr>
      <vt:lpstr>PowerPoint 프레젠테이션</vt:lpstr>
      <vt:lpstr>課後練習（不提交）</vt:lpstr>
      <vt:lpstr>課後練習（不提交）</vt:lpstr>
      <vt:lpstr>課後練習（不提交）</vt:lpstr>
      <vt:lpstr>結 束</vt:lpstr>
    </vt:vector>
  </TitlesOfParts>
  <Company>清华大学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课程介绍</dc:title>
  <dc:creator>徐明星</dc:creator>
  <cp:lastModifiedBy>Terry C.</cp:lastModifiedBy>
  <cp:revision>2189</cp:revision>
  <cp:lastPrinted>2021-03-06T14:54:36Z</cp:lastPrinted>
  <dcterms:created xsi:type="dcterms:W3CDTF">2020-02-12T07:35:55Z</dcterms:created>
  <dcterms:modified xsi:type="dcterms:W3CDTF">2024-03-12T05:29:30Z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2052-1.9.1.2994</vt:lpwstr>
  </property>
</Properties>
</file>