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5"/>
  </p:notesMasterIdLst>
  <p:sldIdLst>
    <p:sldId id="466" r:id="rId2"/>
    <p:sldId id="560" r:id="rId3"/>
    <p:sldId id="522" r:id="rId4"/>
    <p:sldId id="528" r:id="rId5"/>
    <p:sldId id="529" r:id="rId6"/>
    <p:sldId id="530" r:id="rId7"/>
    <p:sldId id="476" r:id="rId8"/>
    <p:sldId id="509" r:id="rId9"/>
    <p:sldId id="697" r:id="rId10"/>
    <p:sldId id="510" r:id="rId11"/>
    <p:sldId id="502" r:id="rId12"/>
    <p:sldId id="477" r:id="rId13"/>
    <p:sldId id="800" r:id="rId14"/>
    <p:sldId id="803" r:id="rId15"/>
    <p:sldId id="801" r:id="rId16"/>
    <p:sldId id="638" r:id="rId17"/>
    <p:sldId id="563" r:id="rId18"/>
    <p:sldId id="503" r:id="rId19"/>
    <p:sldId id="504" r:id="rId20"/>
    <p:sldId id="505" r:id="rId21"/>
    <p:sldId id="506" r:id="rId22"/>
    <p:sldId id="507" r:id="rId23"/>
    <p:sldId id="748" r:id="rId24"/>
    <p:sldId id="532" r:id="rId25"/>
    <p:sldId id="531" r:id="rId26"/>
    <p:sldId id="480" r:id="rId27"/>
    <p:sldId id="805" r:id="rId28"/>
    <p:sldId id="804" r:id="rId29"/>
    <p:sldId id="564" r:id="rId30"/>
    <p:sldId id="534" r:id="rId31"/>
    <p:sldId id="806" r:id="rId32"/>
    <p:sldId id="533" r:id="rId33"/>
    <p:sldId id="548" r:id="rId34"/>
    <p:sldId id="639" r:id="rId35"/>
    <p:sldId id="482" r:id="rId36"/>
    <p:sldId id="797" r:id="rId37"/>
    <p:sldId id="807" r:id="rId38"/>
    <p:sldId id="483" r:id="rId39"/>
    <p:sldId id="799" r:id="rId40"/>
    <p:sldId id="795" r:id="rId41"/>
    <p:sldId id="508" r:id="rId42"/>
    <p:sldId id="864" r:id="rId43"/>
    <p:sldId id="869" r:id="rId44"/>
    <p:sldId id="615" r:id="rId45"/>
    <p:sldId id="643" r:id="rId46"/>
    <p:sldId id="751" r:id="rId47"/>
    <p:sldId id="861" r:id="rId48"/>
    <p:sldId id="862" r:id="rId49"/>
    <p:sldId id="624" r:id="rId50"/>
    <p:sldId id="866" r:id="rId51"/>
    <p:sldId id="625" r:id="rId52"/>
    <p:sldId id="640" r:id="rId53"/>
    <p:sldId id="626" r:id="rId54"/>
    <p:sldId id="647" r:id="rId55"/>
    <p:sldId id="619" r:id="rId56"/>
    <p:sldId id="620" r:id="rId57"/>
    <p:sldId id="621" r:id="rId58"/>
    <p:sldId id="622" r:id="rId59"/>
    <p:sldId id="623" r:id="rId60"/>
    <p:sldId id="648" r:id="rId61"/>
    <p:sldId id="867" r:id="rId62"/>
    <p:sldId id="868" r:id="rId63"/>
    <p:sldId id="641" r:id="rId64"/>
    <p:sldId id="616" r:id="rId65"/>
    <p:sldId id="617" r:id="rId66"/>
    <p:sldId id="618" r:id="rId67"/>
    <p:sldId id="865" r:id="rId68"/>
    <p:sldId id="558" r:id="rId69"/>
    <p:sldId id="870" r:id="rId70"/>
    <p:sldId id="872" r:id="rId71"/>
    <p:sldId id="871" r:id="rId72"/>
    <p:sldId id="877" r:id="rId73"/>
    <p:sldId id="475" r:id="rId7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0062"/>
    <a:srgbClr val="008000"/>
    <a:srgbClr val="00CC00"/>
    <a:srgbClr val="0066CC"/>
    <a:srgbClr val="FF0000"/>
    <a:srgbClr val="C53A86"/>
    <a:srgbClr val="003366"/>
    <a:srgbClr val="FFFFFF"/>
    <a:srgbClr val="00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64" autoAdjust="0"/>
    <p:restoredTop sz="82449" autoAdjust="0"/>
  </p:normalViewPr>
  <p:slideViewPr>
    <p:cSldViewPr>
      <p:cViewPr varScale="1">
        <p:scale>
          <a:sx n="178" d="100"/>
          <a:sy n="178" d="100"/>
        </p:scale>
        <p:origin x="2016" y="1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fontAlgn="auto" hangingPunct="1">
              <a:spcBef>
                <a:spcPct val="0"/>
              </a:spcBef>
              <a:spcAft>
                <a:spcPts val="0"/>
              </a:spcAft>
              <a:defRPr sz="1200">
                <a:latin typeface="Arial" panose="020B060402020209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fontAlgn="auto" hangingPunct="1">
              <a:spcBef>
                <a:spcPct val="0"/>
              </a:spcBef>
              <a:spcAft>
                <a:spcPts val="0"/>
              </a:spcAft>
              <a:defRPr sz="1200">
                <a:latin typeface="Arial" panose="020B060402020209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fontAlgn="auto" hangingPunct="1">
              <a:spcBef>
                <a:spcPct val="0"/>
              </a:spcBef>
              <a:spcAft>
                <a:spcPts val="0"/>
              </a:spcAft>
              <a:defRPr sz="1200">
                <a:latin typeface="Arial" panose="020B060402020209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fontAlgn="auto" hangingPunct="1">
              <a:spcBef>
                <a:spcPct val="0"/>
              </a:spcBef>
              <a:spcAft>
                <a:spcPts val="0"/>
              </a:spcAft>
              <a:defRPr sz="1200">
                <a:latin typeface="Arial" panose="020B0604020202090204" pitchFamily="34" charset="0"/>
                <a:ea typeface="宋体" panose="02010600030101010101" pitchFamily="2" charset="-122"/>
              </a:defRPr>
            </a:lvl1pPr>
          </a:lstStyle>
          <a:p>
            <a:pPr>
              <a:defRPr/>
            </a:pPr>
            <a:fld id="{3C31A4FB-AB0B-4200-BC82-17C94E69ADE4}"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t>1</a:t>
            </a:fld>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t>33</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39</a:t>
            </a:fld>
            <a:endParaRPr lang="en-US" altLang="zh-CN" dirty="0"/>
          </a:p>
        </p:txBody>
      </p:sp>
    </p:spTree>
    <p:extLst>
      <p:ext uri="{BB962C8B-B14F-4D97-AF65-F5344CB8AC3E}">
        <p14:creationId xmlns:p14="http://schemas.microsoft.com/office/powerpoint/2010/main" val="2461531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41</a:t>
            </a:fld>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42</a:t>
            </a:fld>
            <a:endParaRPr lang="en-US" altLang="zh-CN" dirty="0"/>
          </a:p>
        </p:txBody>
      </p:sp>
    </p:spTree>
    <p:extLst>
      <p:ext uri="{BB962C8B-B14F-4D97-AF65-F5344CB8AC3E}">
        <p14:creationId xmlns:p14="http://schemas.microsoft.com/office/powerpoint/2010/main" val="1733282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43</a:t>
            </a:fld>
            <a:endParaRPr lang="en-US" altLang="zh-CN" dirty="0"/>
          </a:p>
        </p:txBody>
      </p:sp>
    </p:spTree>
    <p:extLst>
      <p:ext uri="{BB962C8B-B14F-4D97-AF65-F5344CB8AC3E}">
        <p14:creationId xmlns:p14="http://schemas.microsoft.com/office/powerpoint/2010/main" val="2236539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New</a:t>
            </a:r>
            <a:r>
              <a:rPr kumimoji="1" lang="zh-CN" altLang="en-US" dirty="0"/>
              <a:t> </a:t>
            </a:r>
            <a:r>
              <a:rPr kumimoji="1" lang="en-US" altLang="zh-CN" dirty="0"/>
              <a:t>delete</a:t>
            </a:r>
            <a:r>
              <a:rPr kumimoji="1" lang="zh-CN" altLang="en-US" dirty="0"/>
              <a:t>的重載</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48</a:t>
            </a:fld>
            <a:endParaRPr lang="en-US" altLang="zh-CN" dirty="0"/>
          </a:p>
        </p:txBody>
      </p:sp>
    </p:spTree>
    <p:extLst>
      <p:ext uri="{BB962C8B-B14F-4D97-AF65-F5344CB8AC3E}">
        <p14:creationId xmlns:p14="http://schemas.microsoft.com/office/powerpoint/2010/main" val="2490760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anose="020B0604020202090204" pitchFamily="34" charset="0"/>
                <a:ea typeface="宋体" panose="02010600030101010101" pitchFamily="2" charset="-122"/>
                <a:cs typeface="+mn-cs"/>
              </a:rPr>
              <a:t>首先，我們瞭解下什麼是啞元及啞元的作用，某個參數如果在副程式或函數中沒有用到，那就被稱為啞元。這是程式設計語言中的一個術語，函數的形參又稱“啞元”，實參又稱“實際引數”。在</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C++</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的運算子重載中，就會用到啞元以區分</a:t>
            </a:r>
            <a:r>
              <a:rPr lang="en-US" altLang="zh-CN" sz="1200" b="0" i="0" kern="1200" dirty="0" err="1">
                <a:solidFill>
                  <a:schemeClr val="tx1"/>
                </a:solidFill>
                <a:effectLst/>
                <a:latin typeface="Arial" panose="020B0604020202090204" pitchFamily="34" charset="0"/>
                <a:ea typeface="宋体" panose="02010600030101010101" pitchFamily="2" charset="-122"/>
                <a:cs typeface="+mn-cs"/>
              </a:rPr>
              <a:t>i</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與</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a:t>
            </a:r>
            <a:r>
              <a:rPr lang="en-US" altLang="zh-CN" sz="1200" b="0" i="0" kern="1200" dirty="0" err="1">
                <a:solidFill>
                  <a:schemeClr val="tx1"/>
                </a:solidFill>
                <a:effectLst/>
                <a:latin typeface="Arial" panose="020B0604020202090204" pitchFamily="34" charset="0"/>
                <a:ea typeface="宋体" panose="02010600030101010101" pitchFamily="2" charset="-122"/>
                <a:cs typeface="+mn-cs"/>
              </a:rPr>
              <a:t>i</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的區別：）且在</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C/C++</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中，啞元是可以沒有變數名的，如：</a:t>
            </a:r>
          </a:p>
          <a:p>
            <a:r>
              <a:rPr lang="en-US" altLang="zh-CN" sz="1200" b="0" kern="1200" dirty="0">
                <a:solidFill>
                  <a:schemeClr val="tx1"/>
                </a:solidFill>
                <a:effectLst/>
                <a:latin typeface="Arial" panose="020B0604020202090204" pitchFamily="34" charset="0"/>
                <a:ea typeface="宋体" panose="02010600030101010101" pitchFamily="2" charset="-122"/>
                <a:cs typeface="+mn-cs"/>
              </a:rPr>
              <a:t>int</a:t>
            </a:r>
            <a:r>
              <a:rPr lang="zh-CN" altLang="en-US" dirty="0"/>
              <a:t> </a:t>
            </a:r>
            <a:r>
              <a:rPr lang="en-US" altLang="zh-CN" dirty="0"/>
              <a:t>fun(</a:t>
            </a:r>
            <a:r>
              <a:rPr lang="en-US" altLang="zh-CN" sz="1200" b="0" kern="1200" dirty="0" err="1">
                <a:solidFill>
                  <a:schemeClr val="tx1"/>
                </a:solidFill>
                <a:effectLst/>
                <a:latin typeface="Arial" panose="020B0604020202090204" pitchFamily="34" charset="0"/>
                <a:ea typeface="宋体" panose="02010600030101010101" pitchFamily="2" charset="-122"/>
                <a:cs typeface="+mn-cs"/>
              </a:rPr>
              <a:t>int</a:t>
            </a:r>
            <a:r>
              <a:rPr lang="en-US" altLang="zh-CN" dirty="0" err="1"/>
              <a:t>,</a:t>
            </a:r>
            <a:r>
              <a:rPr lang="en-US" altLang="zh-CN" sz="1200" b="0" kern="1200" dirty="0" err="1">
                <a:solidFill>
                  <a:schemeClr val="tx1"/>
                </a:solidFill>
                <a:effectLst/>
                <a:latin typeface="Arial" panose="020B0604020202090204" pitchFamily="34" charset="0"/>
                <a:ea typeface="宋体" panose="02010600030101010101" pitchFamily="2" charset="-122"/>
                <a:cs typeface="+mn-cs"/>
              </a:rPr>
              <a:t>int</a:t>
            </a:r>
            <a:r>
              <a:rPr lang="zh-CN" altLang="en-US" dirty="0"/>
              <a:t> </a:t>
            </a:r>
            <a:r>
              <a:rPr lang="en-US" altLang="zh-CN" dirty="0"/>
              <a:t>a){ </a:t>
            </a:r>
            <a:r>
              <a:rPr lang="en-US" altLang="zh-CN" sz="1200" b="0" kern="1200" dirty="0">
                <a:solidFill>
                  <a:schemeClr val="tx1"/>
                </a:solidFill>
                <a:effectLst/>
                <a:latin typeface="Arial" panose="020B0604020202090204" pitchFamily="34" charset="0"/>
                <a:ea typeface="宋体" panose="02010600030101010101" pitchFamily="2" charset="-122"/>
                <a:cs typeface="+mn-cs"/>
              </a:rPr>
              <a:t>return</a:t>
            </a:r>
            <a:r>
              <a:rPr lang="zh-CN" altLang="en-US" dirty="0"/>
              <a:t> </a:t>
            </a:r>
            <a:r>
              <a:rPr lang="en-US" altLang="zh-CN" dirty="0"/>
              <a:t>a/</a:t>
            </a:r>
            <a:r>
              <a:rPr lang="en-US" altLang="zh-CN" sz="1200" b="0" kern="1200" dirty="0">
                <a:solidFill>
                  <a:schemeClr val="tx1"/>
                </a:solidFill>
                <a:effectLst/>
                <a:latin typeface="Arial" panose="020B0604020202090204" pitchFamily="34" charset="0"/>
                <a:ea typeface="宋体" panose="02010600030101010101" pitchFamily="2" charset="-122"/>
                <a:cs typeface="+mn-cs"/>
              </a:rPr>
              <a:t>10</a:t>
            </a:r>
            <a:r>
              <a:rPr lang="zh-CN" altLang="en-US" sz="1200" b="0" kern="1200" dirty="0">
                <a:solidFill>
                  <a:schemeClr val="tx1"/>
                </a:solidFill>
                <a:effectLst/>
                <a:latin typeface="Arial" panose="020B0604020202090204" pitchFamily="34" charset="0"/>
                <a:ea typeface="宋体" panose="02010600030101010101" pitchFamily="2" charset="-122"/>
                <a:cs typeface="+mn-cs"/>
              </a:rPr>
              <a:t>*</a:t>
            </a:r>
            <a:r>
              <a:rPr lang="en-US" altLang="zh-CN" sz="1200" b="0" kern="1200" dirty="0">
                <a:solidFill>
                  <a:schemeClr val="tx1"/>
                </a:solidFill>
                <a:effectLst/>
                <a:latin typeface="Arial" panose="020B0604020202090204" pitchFamily="34" charset="0"/>
                <a:ea typeface="宋体" panose="02010600030101010101" pitchFamily="2" charset="-122"/>
                <a:cs typeface="+mn-cs"/>
              </a:rPr>
              <a:t>10</a:t>
            </a:r>
            <a:r>
              <a:rPr lang="en-US" altLang="zh-CN" dirty="0"/>
              <a:t>; }</a:t>
            </a:r>
            <a:endParaRPr lang="en-US" altLang="zh-CN" sz="1200" b="0" kern="1200" dirty="0">
              <a:solidFill>
                <a:schemeClr val="tx1"/>
              </a:solidFill>
              <a:effectLst/>
              <a:latin typeface="Arial" panose="020B060402020209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90204" pitchFamily="34" charset="0"/>
                <a:ea typeface="宋体" panose="02010600030101010101" pitchFamily="2" charset="-122"/>
                <a:cs typeface="+mn-cs"/>
              </a:rPr>
              <a:t>則在調用時，第一個參數隨便給一個值就行了，因為它終會被丟棄。啞元表示虛無的元素，沒有實際空間，甚至連名字都可以沒有，它只有聯繫上實際引數才有意義。 </a:t>
            </a:r>
            <a:br>
              <a:rPr lang="zh-CN" altLang="en-US" sz="1200" b="0" i="0" kern="1200" dirty="0">
                <a:solidFill>
                  <a:schemeClr val="tx1"/>
                </a:solidFill>
                <a:effectLst/>
                <a:latin typeface="Arial" panose="020B0604020202090204" pitchFamily="34" charset="0"/>
                <a:ea typeface="宋体" panose="02010600030101010101" pitchFamily="2" charset="-122"/>
                <a:cs typeface="+mn-cs"/>
              </a:rPr>
            </a:br>
            <a:r>
              <a:rPr lang="zh-CN" altLang="en-US" sz="1200" b="0" i="0" kern="1200" dirty="0">
                <a:solidFill>
                  <a:schemeClr val="tx1"/>
                </a:solidFill>
                <a:effectLst/>
                <a:latin typeface="Arial" panose="020B0604020202090204" pitchFamily="34" charset="0"/>
                <a:ea typeface="宋体" panose="02010600030101010101" pitchFamily="2" charset="-122"/>
                <a:cs typeface="+mn-cs"/>
              </a:rPr>
              <a:t>聲明並定義一個函數 ：</a:t>
            </a:r>
          </a:p>
          <a:p>
            <a:r>
              <a:rPr lang="en-US" altLang="zh-CN" sz="1200" b="0" kern="1200" dirty="0">
                <a:solidFill>
                  <a:schemeClr val="tx1"/>
                </a:solidFill>
                <a:effectLst/>
                <a:latin typeface="Arial" panose="020B0604020202090204" pitchFamily="34" charset="0"/>
                <a:ea typeface="宋体" panose="02010600030101010101" pitchFamily="2" charset="-122"/>
                <a:cs typeface="+mn-cs"/>
              </a:rPr>
              <a:t>void</a:t>
            </a:r>
            <a:r>
              <a:rPr lang="zh-CN" altLang="en-US" dirty="0"/>
              <a:t> </a:t>
            </a:r>
            <a:r>
              <a:rPr lang="en-US" altLang="zh-CN" dirty="0"/>
              <a:t>f(</a:t>
            </a:r>
            <a:r>
              <a:rPr lang="en-US" altLang="zh-CN" sz="1200" b="0" kern="1200" dirty="0" err="1">
                <a:solidFill>
                  <a:schemeClr val="tx1"/>
                </a:solidFill>
                <a:effectLst/>
                <a:latin typeface="Arial" panose="020B0604020202090204" pitchFamily="34" charset="0"/>
                <a:ea typeface="宋体" panose="02010600030101010101" pitchFamily="2" charset="-122"/>
                <a:cs typeface="+mn-cs"/>
              </a:rPr>
              <a:t>int</a:t>
            </a:r>
            <a:r>
              <a:rPr lang="en-US" altLang="zh-CN" dirty="0"/>
              <a:t>) { }</a:t>
            </a:r>
          </a:p>
          <a:p>
            <a:r>
              <a:rPr lang="zh-CN" altLang="en-US" sz="1200" b="0" i="0" kern="1200" dirty="0">
                <a:solidFill>
                  <a:schemeClr val="tx1"/>
                </a:solidFill>
                <a:effectLst/>
                <a:latin typeface="Arial" panose="020B0604020202090204" pitchFamily="34" charset="0"/>
                <a:ea typeface="宋体" panose="02010600030101010101" pitchFamily="2" charset="-122"/>
                <a:cs typeface="+mn-cs"/>
              </a:rPr>
              <a:t>函數</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f</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有一個</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int</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參數，但沒有給這個參數聲明變數，所以在函數的實現中你永遠也無法使用這個函數，這個參數只是一個預留位置，一般是因為相容性方面的原因這樣做的。又或者在</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操作符定義中也需要這種預留位置。例如下面的例子就是啞元在</a:t>
            </a:r>
            <a:r>
              <a:rPr lang="zh-CN" altLang="en-US" sz="1200" b="1" i="0" kern="1200" dirty="0">
                <a:solidFill>
                  <a:schemeClr val="tx1"/>
                </a:solidFill>
                <a:effectLst/>
                <a:latin typeface="Arial" panose="020B0604020202090204" pitchFamily="34" charset="0"/>
                <a:ea typeface="宋体" panose="02010600030101010101" pitchFamily="2" charset="-122"/>
                <a:cs typeface="+mn-cs"/>
              </a:rPr>
              <a:t>運算子重載</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中的一個應用： </a:t>
            </a:r>
            <a:br>
              <a:rPr lang="zh-CN" altLang="en-US" sz="1200" b="0" i="0" kern="1200" dirty="0">
                <a:solidFill>
                  <a:schemeClr val="tx1"/>
                </a:solidFill>
                <a:effectLst/>
                <a:latin typeface="Arial" panose="020B0604020202090204" pitchFamily="34" charset="0"/>
                <a:ea typeface="宋体" panose="02010600030101010101" pitchFamily="2" charset="-122"/>
                <a:cs typeface="+mn-cs"/>
              </a:rPr>
            </a:br>
            <a:r>
              <a:rPr lang="zh-CN" altLang="en-US" sz="1200" b="0" i="0" kern="1200" dirty="0">
                <a:solidFill>
                  <a:schemeClr val="tx1"/>
                </a:solidFill>
                <a:effectLst/>
                <a:latin typeface="Arial" panose="020B0604020202090204" pitchFamily="34" charset="0"/>
                <a:ea typeface="宋体" panose="02010600030101010101" pitchFamily="2" charset="-122"/>
                <a:cs typeface="+mn-cs"/>
              </a:rPr>
              <a:t>首先，思考一個問題，我們知道重載是通過參數清單的不同來識別函數，但是 編譯器如何識別重載的可以前置或後置的自增及自減運算子函數呢？ </a:t>
            </a:r>
            <a:br>
              <a:rPr lang="zh-CN" altLang="en-US" sz="1200" b="0" i="0" kern="1200" dirty="0">
                <a:solidFill>
                  <a:schemeClr val="tx1"/>
                </a:solidFill>
                <a:effectLst/>
                <a:latin typeface="Arial" panose="020B0604020202090204" pitchFamily="34" charset="0"/>
                <a:ea typeface="宋体" panose="02010600030101010101" pitchFamily="2" charset="-122"/>
                <a:cs typeface="+mn-cs"/>
              </a:rPr>
            </a:br>
            <a:r>
              <a:rPr lang="zh-CN" altLang="en-US" sz="1200" b="0" i="0" kern="1200" dirty="0">
                <a:solidFill>
                  <a:schemeClr val="tx1"/>
                </a:solidFill>
                <a:effectLst/>
                <a:latin typeface="Arial" panose="020B0604020202090204" pitchFamily="34" charset="0"/>
                <a:ea typeface="宋体" panose="02010600030101010101" pitchFamily="2" charset="-122"/>
                <a:cs typeface="+mn-cs"/>
              </a:rPr>
              <a:t>答案是一樣的，通過函數的參數清單的不同。後置自增運算子的參數裡有個啞元，而前置自增運算子函數的參數裡沒有。</a:t>
            </a:r>
            <a:endParaRPr lang="en-US" altLang="zh-CN" sz="1200" b="0" i="0" kern="1200" dirty="0">
              <a:solidFill>
                <a:schemeClr val="tx1"/>
              </a:solidFill>
              <a:effectLst/>
              <a:latin typeface="Arial" panose="020B0604020202090204" pitchFamily="34" charset="0"/>
              <a:ea typeface="宋体" panose="02010600030101010101" pitchFamily="2" charset="-122"/>
              <a:cs typeface="+mn-cs"/>
            </a:endParaRPr>
          </a:p>
          <a:p>
            <a:r>
              <a:rPr lang="zh-CN" altLang="en-US" sz="1200" b="1" i="0" kern="1200" dirty="0">
                <a:solidFill>
                  <a:schemeClr val="tx1"/>
                </a:solidFill>
                <a:effectLst/>
                <a:latin typeface="Arial" panose="020B0604020202090204" pitchFamily="34" charset="0"/>
                <a:ea typeface="宋体" panose="02010600030101010101" pitchFamily="2" charset="-122"/>
                <a:cs typeface="+mn-cs"/>
              </a:rPr>
              <a:t>記住，如果有啞元，則是</a:t>
            </a:r>
            <a:r>
              <a:rPr lang="en-US" altLang="zh-CN" sz="1200" b="1" i="0" kern="1200" dirty="0">
                <a:solidFill>
                  <a:schemeClr val="tx1"/>
                </a:solidFill>
                <a:effectLst/>
                <a:latin typeface="Arial" panose="020B0604020202090204" pitchFamily="34" charset="0"/>
                <a:ea typeface="宋体" panose="02010600030101010101" pitchFamily="2" charset="-122"/>
                <a:cs typeface="+mn-cs"/>
              </a:rPr>
              <a:t>postfix</a:t>
            </a:r>
            <a:r>
              <a:rPr lang="zh-CN" altLang="en-US" sz="1200" b="1" i="0" kern="1200" dirty="0">
                <a:solidFill>
                  <a:schemeClr val="tx1"/>
                </a:solidFill>
                <a:effectLst/>
                <a:latin typeface="Arial" panose="020B0604020202090204" pitchFamily="34" charset="0"/>
                <a:ea typeface="宋体" panose="02010600030101010101" pitchFamily="2" charset="-122"/>
                <a:cs typeface="+mn-cs"/>
              </a:rPr>
              <a:t>（後置）</a:t>
            </a:r>
            <a:r>
              <a:rPr lang="en-US" altLang="zh-CN" sz="1200" b="1" i="0" kern="1200" dirty="0">
                <a:solidFill>
                  <a:schemeClr val="tx1"/>
                </a:solidFill>
                <a:effectLst/>
                <a:latin typeface="Arial" panose="020B0604020202090204" pitchFamily="34" charset="0"/>
                <a:ea typeface="宋体" panose="02010600030101010101" pitchFamily="2" charset="-122"/>
                <a:cs typeface="+mn-cs"/>
              </a:rPr>
              <a:t>,</a:t>
            </a:r>
            <a:r>
              <a:rPr lang="zh-CN" altLang="en-US" sz="1200" b="1" i="0" kern="1200" dirty="0">
                <a:solidFill>
                  <a:schemeClr val="tx1"/>
                </a:solidFill>
                <a:effectLst/>
                <a:latin typeface="Arial" panose="020B0604020202090204" pitchFamily="34" charset="0"/>
                <a:ea typeface="宋体" panose="02010600030101010101" pitchFamily="2" charset="-122"/>
                <a:cs typeface="+mn-cs"/>
              </a:rPr>
              <a:t>否則，就是</a:t>
            </a:r>
            <a:r>
              <a:rPr lang="en-US" altLang="zh-CN" sz="1200" b="1" i="0" kern="1200" dirty="0">
                <a:solidFill>
                  <a:schemeClr val="tx1"/>
                </a:solidFill>
                <a:effectLst/>
                <a:latin typeface="Arial" panose="020B0604020202090204" pitchFamily="34" charset="0"/>
                <a:ea typeface="宋体" panose="02010600030101010101" pitchFamily="2" charset="-122"/>
                <a:cs typeface="+mn-cs"/>
              </a:rPr>
              <a:t>prefix</a:t>
            </a:r>
            <a:r>
              <a:rPr lang="zh-CN" altLang="en-US" sz="1200" b="1" i="0" kern="1200" dirty="0">
                <a:solidFill>
                  <a:schemeClr val="tx1"/>
                </a:solidFill>
                <a:effectLst/>
                <a:latin typeface="Arial" panose="020B0604020202090204" pitchFamily="34" charset="0"/>
                <a:ea typeface="宋体" panose="02010600030101010101" pitchFamily="2" charset="-122"/>
                <a:cs typeface="+mn-cs"/>
              </a:rPr>
              <a:t>（前置）</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a:t>
            </a:r>
          </a:p>
          <a:p>
            <a:br>
              <a:rPr lang="zh-CN" altLang="en-US" dirty="0"/>
            </a:b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49</a:t>
            </a:fld>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注意，首碼 </a:t>
            </a:r>
            <a:r>
              <a:rPr kumimoji="1" lang="en-US" altLang="zh-CN" dirty="0"/>
              <a:t>++test;</a:t>
            </a:r>
            <a:r>
              <a:rPr kumimoji="1" lang="zh-CN" altLang="en-US" dirty="0"/>
              <a:t> 的意思</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51</a:t>
            </a:fld>
            <a:endParaRPr lang="en-US" altLang="zh-CN" dirty="0"/>
          </a:p>
        </p:txBody>
      </p:sp>
    </p:spTree>
    <p:extLst>
      <p:ext uri="{BB962C8B-B14F-4D97-AF65-F5344CB8AC3E}">
        <p14:creationId xmlns:p14="http://schemas.microsoft.com/office/powerpoint/2010/main" val="1077661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Test</a:t>
            </a:r>
            <a:r>
              <a:rPr kumimoji="1" lang="zh-CN" altLang="en-US" dirty="0"/>
              <a:t> </a:t>
            </a:r>
            <a:r>
              <a:rPr kumimoji="1" lang="en-US" altLang="zh-CN" dirty="0"/>
              <a:t>test;</a:t>
            </a:r>
          </a:p>
          <a:p>
            <a:r>
              <a:rPr kumimoji="1" lang="en-US" altLang="zh-CN" dirty="0"/>
              <a:t>test++;</a:t>
            </a:r>
            <a:r>
              <a:rPr kumimoji="1" lang="zh-CN" altLang="en-US" dirty="0"/>
              <a:t>  尾碼有參數；</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52</a:t>
            </a:fld>
            <a:endParaRPr lang="en-US" altLang="zh-CN" dirty="0"/>
          </a:p>
        </p:txBody>
      </p:sp>
    </p:spTree>
    <p:extLst>
      <p:ext uri="{BB962C8B-B14F-4D97-AF65-F5344CB8AC3E}">
        <p14:creationId xmlns:p14="http://schemas.microsoft.com/office/powerpoint/2010/main" val="1364816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53</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kumimoji="1" lang="zh-CN" altLang="en-US" dirty="0"/>
              <a:t>重新回顧 封裝和介面的含義</a:t>
            </a:r>
            <a:endParaRPr kumimoji="1" lang="en-US" altLang="zh-CN" dirty="0"/>
          </a:p>
          <a:p>
            <a:pPr marL="0" marR="0" indent="0" algn="l" defTabSz="914400" rtl="0" eaLnBrk="0" fontAlgn="base" latinLnBrk="0" hangingPunct="0">
              <a:lnSpc>
                <a:spcPct val="100000"/>
              </a:lnSpc>
              <a:spcBef>
                <a:spcPct val="30000"/>
              </a:spcBef>
              <a:spcAft>
                <a:spcPct val="0"/>
              </a:spcAft>
              <a:buClrTx/>
              <a:buSzTx/>
              <a:buFontTx/>
              <a:buNone/>
              <a:defRPr/>
            </a:pP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2</a:t>
            </a:fld>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61</a:t>
            </a:fld>
            <a:endParaRPr lang="en-US" altLang="zh-CN" dirty="0"/>
          </a:p>
        </p:txBody>
      </p:sp>
    </p:spTree>
    <p:extLst>
      <p:ext uri="{BB962C8B-B14F-4D97-AF65-F5344CB8AC3E}">
        <p14:creationId xmlns:p14="http://schemas.microsoft.com/office/powerpoint/2010/main" val="2889507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為什麼重載流運算子要返回引用？</a:t>
            </a:r>
            <a:endParaRPr lang="en-US" altLang="zh-CN" dirty="0"/>
          </a:p>
          <a:p>
            <a:pPr lvl="1"/>
            <a:r>
              <a:rPr lang="zh-CN" altLang="en-US" dirty="0">
                <a:solidFill>
                  <a:srgbClr val="FF0000"/>
                </a:solidFill>
              </a:rPr>
              <a:t>避免複製</a:t>
            </a:r>
            <a:endParaRPr lang="en-US" altLang="zh-CN" dirty="0">
              <a:solidFill>
                <a:srgbClr val="FF0000"/>
              </a:solidFill>
            </a:endParaRPr>
          </a:p>
          <a:p>
            <a:endParaRPr lang="en-US" altLang="zh-CN" dirty="0"/>
          </a:p>
          <a:p>
            <a:r>
              <a:rPr lang="zh-CN" altLang="en-US" dirty="0"/>
              <a:t>觀察</a:t>
            </a:r>
            <a:r>
              <a:rPr lang="en-US" altLang="zh-CN" dirty="0" err="1"/>
              <a:t>ostream</a:t>
            </a:r>
            <a:r>
              <a:rPr lang="zh-CN" altLang="en-US" dirty="0"/>
              <a:t>的複製構造函數</a:t>
            </a:r>
            <a:endParaRPr lang="en-US" altLang="zh-CN" dirty="0"/>
          </a:p>
          <a:p>
            <a:pPr lvl="1"/>
            <a:r>
              <a:rPr lang="en-US" altLang="zh-CN" dirty="0" err="1"/>
              <a:t>ostream</a:t>
            </a:r>
            <a:r>
              <a:rPr lang="en-US" altLang="zh-CN" dirty="0"/>
              <a:t>&amp; (</a:t>
            </a:r>
            <a:r>
              <a:rPr lang="en-US" altLang="zh-CN" dirty="0" err="1"/>
              <a:t>const</a:t>
            </a:r>
            <a:r>
              <a:rPr lang="en-US" altLang="zh-CN" dirty="0"/>
              <a:t> </a:t>
            </a:r>
            <a:r>
              <a:rPr lang="en-US" altLang="zh-CN" dirty="0" err="1"/>
              <a:t>ostream</a:t>
            </a:r>
            <a:r>
              <a:rPr lang="en-US" altLang="zh-CN" dirty="0"/>
              <a:t>&amp;) = delete;</a:t>
            </a:r>
          </a:p>
          <a:p>
            <a:pPr lvl="1"/>
            <a:r>
              <a:rPr lang="en-US" altLang="zh-CN" dirty="0" err="1"/>
              <a:t>ostream</a:t>
            </a:r>
            <a:r>
              <a:rPr lang="en-US" altLang="zh-CN" dirty="0"/>
              <a:t>&amp; (</a:t>
            </a:r>
            <a:r>
              <a:rPr lang="en-US" altLang="zh-CN" dirty="0" err="1"/>
              <a:t>ostream</a:t>
            </a:r>
            <a:r>
              <a:rPr lang="en-US" altLang="zh-CN" dirty="0"/>
              <a:t>&amp;&amp; x);</a:t>
            </a:r>
          </a:p>
          <a:p>
            <a:pPr lvl="1"/>
            <a:r>
              <a:rPr lang="zh-CN" altLang="en-US" dirty="0"/>
              <a:t>禁止複製、只允許移動</a:t>
            </a:r>
            <a:endParaRPr lang="en-US" altLang="zh-CN" dirty="0"/>
          </a:p>
          <a:p>
            <a:pPr lvl="1"/>
            <a:r>
              <a:rPr lang="zh-CN" altLang="en-US" dirty="0"/>
              <a:t>僅使用</a:t>
            </a:r>
            <a:r>
              <a:rPr lang="en-US" altLang="zh-CN" dirty="0" err="1"/>
              <a:t>cout</a:t>
            </a:r>
            <a:r>
              <a:rPr lang="zh-CN" altLang="en-US" dirty="0"/>
              <a:t>一個全域物件</a:t>
            </a:r>
            <a:endParaRPr lang="en-US" altLang="zh-CN" dirty="0"/>
          </a:p>
          <a:p>
            <a:pPr lvl="1"/>
            <a:endParaRPr lang="en-US" altLang="zh-CN" dirty="0"/>
          </a:p>
          <a:p>
            <a:r>
              <a:rPr lang="zh-CN" altLang="en-US" dirty="0"/>
              <a:t>為什麼只能使用一個物件？</a:t>
            </a:r>
            <a:endParaRPr lang="en-US" altLang="zh-CN" dirty="0"/>
          </a:p>
          <a:p>
            <a:pPr lvl="1"/>
            <a:r>
              <a:rPr lang="zh-CN" altLang="en-US" dirty="0"/>
              <a:t>減少複製的運算開銷</a:t>
            </a:r>
            <a:endParaRPr lang="en-US" altLang="zh-CN" dirty="0"/>
          </a:p>
          <a:p>
            <a:pPr lvl="1"/>
            <a:r>
              <a:rPr lang="zh-CN" altLang="en-US" dirty="0"/>
              <a:t>一個物件對應一個標準輸出，符合</a:t>
            </a:r>
            <a:r>
              <a:rPr lang="en-US" altLang="zh-CN" dirty="0"/>
              <a:t>OOP</a:t>
            </a:r>
            <a:r>
              <a:rPr lang="zh-CN" altLang="en-US" dirty="0"/>
              <a:t>思想</a:t>
            </a:r>
            <a:endParaRPr lang="en-US" altLang="zh-CN" dirty="0"/>
          </a:p>
          <a:p>
            <a:pPr lvl="1"/>
            <a:r>
              <a:rPr lang="zh-CN" altLang="en-US" dirty="0"/>
              <a:t>多個物件之間無法同步輸出狀態</a:t>
            </a:r>
            <a:endParaRPr lang="en-US" altLang="zh-CN" dirty="0"/>
          </a:p>
          <a:p>
            <a:endParaRPr lang="en-US" altLang="zh-CN" dirty="0"/>
          </a:p>
          <a:p>
            <a:r>
              <a:rPr lang="zh-CN" altLang="en-US" dirty="0"/>
              <a:t>是否能做得更好？</a:t>
            </a:r>
            <a:endParaRPr lang="en-US" altLang="zh-CN" dirty="0"/>
          </a:p>
          <a:p>
            <a:pPr lvl="1"/>
            <a:r>
              <a:rPr lang="zh-CN" altLang="en-US" dirty="0"/>
              <a:t>全域物件往往引入初始化順序問題。</a:t>
            </a:r>
            <a:endParaRPr lang="en-US" altLang="zh-CN" dirty="0"/>
          </a:p>
          <a:p>
            <a:pPr lvl="1"/>
            <a:r>
              <a:rPr lang="zh-CN" altLang="en-US" dirty="0"/>
              <a:t>單件模式（</a:t>
            </a:r>
            <a:r>
              <a:rPr lang="en-US" altLang="zh-CN" dirty="0"/>
              <a:t>Singleton Pattern</a:t>
            </a:r>
            <a:r>
              <a:rPr lang="zh-CN" altLang="en-US" dirty="0"/>
              <a:t>）</a:t>
            </a:r>
            <a:endParaRPr lang="en-US" altLang="zh-CN" dirty="0"/>
          </a:p>
          <a:p>
            <a:pPr lvl="1"/>
            <a:r>
              <a:rPr lang="zh-CN" altLang="en-US" dirty="0"/>
              <a:t>在之後的設計模式中會介紹</a:t>
            </a:r>
            <a:endParaRPr lang="en-US" altLang="zh-CN" dirty="0"/>
          </a:p>
          <a:p>
            <a:pPr lvl="1"/>
            <a:endParaRPr lang="en-US" altLang="zh-CN"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66</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這裡的一般成員變數指，除靜態成員變數以外的變數。靜態成員變數應該在類外初始化。</a:t>
            </a:r>
            <a:endParaRPr lang="en-US" altLang="zh-CN" dirty="0"/>
          </a:p>
          <a:p>
            <a:endParaRPr lang="en-US" altLang="zh-CN" dirty="0"/>
          </a:p>
          <a:p>
            <a:r>
              <a:rPr lang="zh-CN" altLang="en-US" dirty="0"/>
              <a:t>有一些變數不能就地初始化的？</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11</a:t>
            </a:fld>
            <a:endParaRPr lang="en-US" altLang="zh-CN" dirty="0"/>
          </a:p>
        </p:txBody>
      </p:sp>
    </p:spTree>
    <p:extLst>
      <p:ext uri="{BB962C8B-B14F-4D97-AF65-F5344CB8AC3E}">
        <p14:creationId xmlns:p14="http://schemas.microsoft.com/office/powerpoint/2010/main" val="945189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27</a:t>
            </a:fld>
            <a:endParaRPr lang="en-US" altLang="zh-CN" dirty="0"/>
          </a:p>
        </p:txBody>
      </p:sp>
    </p:spTree>
    <p:extLst>
      <p:ext uri="{BB962C8B-B14F-4D97-AF65-F5344CB8AC3E}">
        <p14:creationId xmlns:p14="http://schemas.microsoft.com/office/powerpoint/2010/main" val="2247050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28</a:t>
            </a:fld>
            <a:endParaRPr lang="en-US" altLang="zh-CN" dirty="0"/>
          </a:p>
        </p:txBody>
      </p:sp>
    </p:spTree>
    <p:extLst>
      <p:ext uri="{BB962C8B-B14F-4D97-AF65-F5344CB8AC3E}">
        <p14:creationId xmlns:p14="http://schemas.microsoft.com/office/powerpoint/2010/main" val="2190213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t>30</a:t>
            </a:fld>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t>31</a:t>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t>32</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t>‹#›</a:t>
            </a:fld>
            <a:endParaRPr lang="en-US" altLang="zh-CN"/>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t>‹#›</a:t>
            </a:fld>
            <a:endParaRPr lang="en-US" altLang="zh-C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t>‹#›</a:t>
            </a:fld>
            <a:endParaRPr lang="en-US" altLang="zh-CN"/>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t>‹#›</a:t>
            </a:fld>
            <a:endParaRPr lang="en-US" altLang="zh-CN"/>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t>‹#›</a:t>
            </a:fld>
            <a:endParaRPr lang="en-US" altLang="zh-CN"/>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t>‹#›</a:t>
            </a:fld>
            <a:endParaRPr lang="en-US" altLang="zh-CN"/>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t>‹#›</a:t>
            </a:fld>
            <a:endParaRPr lang="en-US" altLang="zh-CN"/>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t>‹#›</a:t>
            </a:fld>
            <a:endParaRPr lang="en-US" altLang="zh-CN"/>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t>‹#›</a:t>
            </a:fld>
            <a:endParaRPr lang="en-US" altLang="zh-CN"/>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t>‹#›</a:t>
            </a:fld>
            <a:endParaRPr lang="en-US" altLang="zh-CN"/>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9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9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9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enju@tsinghua.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juren1987.github.io/"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1.png"/><Relationship Id="rId2" Type="http://schemas.openxmlformats.org/officeDocument/2006/relationships/tags" Target="../tags/tag2.xml"/><Relationship Id="rId16"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zh.cppreference.com/w/cpp/language/default_constructor"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zh.cppreference.com/w/cpp/language/destructo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image" Target="../media/image1.png"/><Relationship Id="rId2" Type="http://schemas.openxmlformats.org/officeDocument/2006/relationships/tags" Target="../tags/tag17.xml"/><Relationship Id="rId16" Type="http://schemas.openxmlformats.org/officeDocument/2006/relationships/slideLayout" Target="../slideLayouts/slideLayout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5" Type="http://schemas.openxmlformats.org/officeDocument/2006/relationships/tags" Target="../tags/tag3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18" Type="http://schemas.openxmlformats.org/officeDocument/2006/relationships/tags" Target="../tags/tag48.xml"/><Relationship Id="rId26" Type="http://schemas.openxmlformats.org/officeDocument/2006/relationships/tags" Target="../tags/tag56.xml"/><Relationship Id="rId3" Type="http://schemas.openxmlformats.org/officeDocument/2006/relationships/tags" Target="../tags/tag33.xml"/><Relationship Id="rId21" Type="http://schemas.openxmlformats.org/officeDocument/2006/relationships/tags" Target="../tags/tag51.xml"/><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tags" Target="../tags/tag47.xml"/><Relationship Id="rId25" Type="http://schemas.openxmlformats.org/officeDocument/2006/relationships/tags" Target="../tags/tag55.xml"/><Relationship Id="rId2" Type="http://schemas.openxmlformats.org/officeDocument/2006/relationships/tags" Target="../tags/tag32.xml"/><Relationship Id="rId16" Type="http://schemas.openxmlformats.org/officeDocument/2006/relationships/tags" Target="../tags/tag46.xml"/><Relationship Id="rId20" Type="http://schemas.openxmlformats.org/officeDocument/2006/relationships/tags" Target="../tags/tag50.xml"/><Relationship Id="rId29" Type="http://schemas.openxmlformats.org/officeDocument/2006/relationships/notesSlide" Target="../notesSlides/notesSlide13.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24" Type="http://schemas.openxmlformats.org/officeDocument/2006/relationships/tags" Target="../tags/tag54.xml"/><Relationship Id="rId5" Type="http://schemas.openxmlformats.org/officeDocument/2006/relationships/tags" Target="../tags/tag35.xml"/><Relationship Id="rId15" Type="http://schemas.openxmlformats.org/officeDocument/2006/relationships/tags" Target="../tags/tag45.xml"/><Relationship Id="rId23" Type="http://schemas.openxmlformats.org/officeDocument/2006/relationships/tags" Target="../tags/tag53.xml"/><Relationship Id="rId28" Type="http://schemas.openxmlformats.org/officeDocument/2006/relationships/slideLayout" Target="../slideLayouts/slideLayout7.xml"/><Relationship Id="rId10" Type="http://schemas.openxmlformats.org/officeDocument/2006/relationships/tags" Target="../tags/tag40.xml"/><Relationship Id="rId19" Type="http://schemas.openxmlformats.org/officeDocument/2006/relationships/tags" Target="../tags/tag49.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 Id="rId22" Type="http://schemas.openxmlformats.org/officeDocument/2006/relationships/tags" Target="../tags/tag52.xml"/><Relationship Id="rId27" Type="http://schemas.openxmlformats.org/officeDocument/2006/relationships/tags" Target="../tags/tag57.xml"/><Relationship Id="rId30" Type="http://schemas.openxmlformats.org/officeDocument/2006/relationships/image" Target="../media/image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tags" Target="../tags/tag70.xml"/><Relationship Id="rId18" Type="http://schemas.openxmlformats.org/officeDocument/2006/relationships/image" Target="../media/image1.png"/><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tags" Target="../tags/tag69.xml"/><Relationship Id="rId17" Type="http://schemas.openxmlformats.org/officeDocument/2006/relationships/notesSlide" Target="../notesSlides/notesSlide18.xml"/><Relationship Id="rId2" Type="http://schemas.openxmlformats.org/officeDocument/2006/relationships/tags" Target="../tags/tag59.xml"/><Relationship Id="rId16"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tags" Target="../tags/tag68.xml"/><Relationship Id="rId5" Type="http://schemas.openxmlformats.org/officeDocument/2006/relationships/tags" Target="../tags/tag62.xml"/><Relationship Id="rId15" Type="http://schemas.openxmlformats.org/officeDocument/2006/relationships/tags" Target="../tags/tag72.xml"/><Relationship Id="rId10" Type="http://schemas.openxmlformats.org/officeDocument/2006/relationships/tags" Target="../tags/tag67.xml"/><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tags" Target="../tags/tag71.xml"/></Relationships>
</file>

<file path=ppt/slides/_rels/slide53.xml.rels><?xml version="1.0" encoding="UTF-8" standalone="yes"?>
<Relationships xmlns="http://schemas.openxmlformats.org/package/2006/relationships"><Relationship Id="rId3" Type="http://schemas.openxmlformats.org/officeDocument/2006/relationships/hyperlink" Target="http://blog.csdn.net/megustas_jjc/article/details/53583672"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18" Type="http://schemas.openxmlformats.org/officeDocument/2006/relationships/tags" Target="../tags/tag90.xml"/><Relationship Id="rId26" Type="http://schemas.openxmlformats.org/officeDocument/2006/relationships/tags" Target="../tags/tag98.xml"/><Relationship Id="rId3" Type="http://schemas.openxmlformats.org/officeDocument/2006/relationships/tags" Target="../tags/tag75.xml"/><Relationship Id="rId21" Type="http://schemas.openxmlformats.org/officeDocument/2006/relationships/tags" Target="../tags/tag93.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tags" Target="../tags/tag89.xml"/><Relationship Id="rId25" Type="http://schemas.openxmlformats.org/officeDocument/2006/relationships/tags" Target="../tags/tag97.xml"/><Relationship Id="rId2" Type="http://schemas.openxmlformats.org/officeDocument/2006/relationships/tags" Target="../tags/tag74.xml"/><Relationship Id="rId16" Type="http://schemas.openxmlformats.org/officeDocument/2006/relationships/tags" Target="../tags/tag88.xml"/><Relationship Id="rId20" Type="http://schemas.openxmlformats.org/officeDocument/2006/relationships/tags" Target="../tags/tag92.xml"/><Relationship Id="rId29" Type="http://schemas.openxmlformats.org/officeDocument/2006/relationships/image" Target="../media/image1.png"/><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tags" Target="../tags/tag83.xml"/><Relationship Id="rId24" Type="http://schemas.openxmlformats.org/officeDocument/2006/relationships/tags" Target="../tags/tag96.xml"/><Relationship Id="rId5" Type="http://schemas.openxmlformats.org/officeDocument/2006/relationships/tags" Target="../tags/tag77.xml"/><Relationship Id="rId15" Type="http://schemas.openxmlformats.org/officeDocument/2006/relationships/tags" Target="../tags/tag87.xml"/><Relationship Id="rId23" Type="http://schemas.openxmlformats.org/officeDocument/2006/relationships/tags" Target="../tags/tag95.xml"/><Relationship Id="rId28" Type="http://schemas.openxmlformats.org/officeDocument/2006/relationships/slideLayout" Target="../slideLayouts/slideLayout7.xml"/><Relationship Id="rId10" Type="http://schemas.openxmlformats.org/officeDocument/2006/relationships/tags" Target="../tags/tag82.xml"/><Relationship Id="rId19" Type="http://schemas.openxmlformats.org/officeDocument/2006/relationships/tags" Target="../tags/tag91.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 Id="rId22" Type="http://schemas.openxmlformats.org/officeDocument/2006/relationships/tags" Target="../tags/tag94.xml"/><Relationship Id="rId27" Type="http://schemas.openxmlformats.org/officeDocument/2006/relationships/tags" Target="../tags/tag9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dirty="0">
                <a:solidFill>
                  <a:srgbClr val="0066CC"/>
                </a:solidFill>
                <a:latin typeface="微软雅黑" panose="020B0503020204020204" pitchFamily="34" charset="-122"/>
                <a:ea typeface="微软雅黑" panose="020B0503020204020204" pitchFamily="34" charset="-122"/>
              </a:rPr>
              <a:t>創建與銷毀</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fld id="{E5375CB7-C50A-49C3-BF10-448E10BBECBB}" type="slidenum">
              <a:rPr lang="en-US" altLang="zh-CN"/>
              <a:t>1</a:t>
            </a:fld>
            <a:endParaRPr lang="en-US" altLang="zh-CN" dirty="0"/>
          </a:p>
        </p:txBody>
      </p:sp>
      <p:sp>
        <p:nvSpPr>
          <p:cNvPr id="5" name="副标题 2">
            <a:extLst>
              <a:ext uri="{FF2B5EF4-FFF2-40B4-BE49-F238E27FC236}">
                <a16:creationId xmlns:a16="http://schemas.microsoft.com/office/drawing/2014/main" id="{7D02AEA5-10DA-10FF-07D3-89B31EDEA6F7}"/>
              </a:ext>
            </a:extLst>
          </p:cNvPr>
          <p:cNvSpPr>
            <a:spLocks noGrp="1"/>
          </p:cNvSpPr>
          <p:nvPr>
            <p:ph type="subTitle" idx="1"/>
          </p:nvPr>
        </p:nvSpPr>
        <p:spPr>
          <a:xfrm>
            <a:off x="0" y="4509120"/>
            <a:ext cx="9144000" cy="2348880"/>
          </a:xfrm>
        </p:spPr>
        <p:txBody>
          <a:bodyPr/>
          <a:lstStyle/>
          <a:p>
            <a:r>
              <a:rPr lang="zh-CN" altLang="en-US" sz="3600" b="1" dirty="0"/>
              <a:t>任炬</a:t>
            </a:r>
            <a:endParaRPr lang="en-US" altLang="zh-CN" sz="3600" b="1" dirty="0"/>
          </a:p>
          <a:p>
            <a:r>
              <a:rPr lang="en-US" altLang="zh-CN" sz="2800" b="1" dirty="0">
                <a:hlinkClick r:id="rId3"/>
              </a:rPr>
              <a:t>renju@tsinghua.edu.cn</a:t>
            </a:r>
            <a:endParaRPr lang="en-US" altLang="zh-CN" sz="2800" b="1" dirty="0"/>
          </a:p>
          <a:p>
            <a:r>
              <a:rPr lang="en-US" altLang="zh-CN" sz="2800" b="1" dirty="0">
                <a:hlinkClick r:id="rId4"/>
              </a:rPr>
              <a:t>https://juren1987.github.io</a:t>
            </a:r>
            <a:r>
              <a:rPr lang="zh-CN" altLang="en-US" sz="2800" b="1" dirty="0"/>
              <a:t>  </a:t>
            </a:r>
            <a:endParaRPr lang="en-US" altLang="zh-CN" sz="2800" b="1" dirty="0"/>
          </a:p>
          <a:p>
            <a:r>
              <a:rPr lang="zh-CN" altLang="en-US" b="1" dirty="0"/>
              <a:t>課程團隊：黃民烈 劉知遠 任炬</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構造函數的初始化清單</a:t>
            </a:r>
          </a:p>
        </p:txBody>
      </p:sp>
      <p:sp>
        <p:nvSpPr>
          <p:cNvPr id="3" name="内容占位符 2"/>
          <p:cNvSpPr>
            <a:spLocks noGrp="1"/>
          </p:cNvSpPr>
          <p:nvPr>
            <p:ph idx="1"/>
          </p:nvPr>
        </p:nvSpPr>
        <p:spPr>
          <a:xfrm>
            <a:off x="611560" y="1344267"/>
            <a:ext cx="8047806" cy="4749029"/>
          </a:xfrm>
        </p:spPr>
        <p:txBody>
          <a:bodyPr/>
          <a:lstStyle/>
          <a:p>
            <a:pPr>
              <a:lnSpc>
                <a:spcPct val="110000"/>
              </a:lnSpc>
            </a:pPr>
            <a:r>
              <a:rPr kumimoji="1" lang="zh-CN" altLang="en-US" dirty="0"/>
              <a:t>在構造函數的初始化清單中，還可以調用其他構造函數，稱為“</a:t>
            </a:r>
            <a:r>
              <a:rPr kumimoji="1" lang="zh-CN" altLang="en-US" dirty="0">
                <a:solidFill>
                  <a:srgbClr val="FF0000"/>
                </a:solidFill>
              </a:rPr>
              <a:t>委派構造函數</a:t>
            </a:r>
            <a:r>
              <a:rPr kumimoji="1" lang="zh-CN" altLang="en-US" dirty="0"/>
              <a:t>”</a:t>
            </a:r>
          </a:p>
        </p:txBody>
      </p:sp>
      <p:sp>
        <p:nvSpPr>
          <p:cNvPr id="5" name="矩形 4"/>
          <p:cNvSpPr/>
          <p:nvPr/>
        </p:nvSpPr>
        <p:spPr>
          <a:xfrm>
            <a:off x="1763688" y="2608090"/>
            <a:ext cx="6120680" cy="3951851"/>
          </a:xfrm>
          <a:prstGeom prst="rect">
            <a:avLst/>
          </a:prstGeom>
        </p:spPr>
        <p:txBody>
          <a:bodyPr wrap="square">
            <a:spAutoFit/>
          </a:bodyPr>
          <a:lstStyle/>
          <a:p>
            <a:pPr>
              <a:lnSpc>
                <a:spcPct val="114000"/>
              </a:lnSpc>
            </a:pPr>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Info {</a:t>
            </a:r>
          </a:p>
          <a:p>
            <a:pPr>
              <a:lnSpc>
                <a:spcPct val="114000"/>
              </a:lnSpc>
            </a:pPr>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a:lnSpc>
                <a:spcPct val="114000"/>
              </a:lnSpc>
            </a:pPr>
            <a:r>
              <a:rPr lang="en-US" altLang="zh-CN" sz="2000" b="1" dirty="0">
                <a:latin typeface="Consolas" panose="020B0609020204030204" pitchFamily="49" charset="0"/>
              </a:rPr>
              <a:t>    Info() { </a:t>
            </a:r>
            <a:r>
              <a:rPr lang="en-US" altLang="zh-CN" sz="2000" b="1" dirty="0" err="1">
                <a:latin typeface="Consolas" panose="020B0609020204030204" pitchFamily="49" charset="0"/>
              </a:rPr>
              <a:t>Init</a:t>
            </a:r>
            <a:r>
              <a:rPr lang="en-US" altLang="zh-CN" sz="2000" b="1" dirty="0">
                <a:latin typeface="Consolas" panose="020B0609020204030204" pitchFamily="49" charset="0"/>
              </a:rPr>
              <a:t>(); }</a:t>
            </a:r>
          </a:p>
          <a:p>
            <a:pPr>
              <a:lnSpc>
                <a:spcPct val="114000"/>
              </a:lnSpc>
            </a:pPr>
            <a:r>
              <a:rPr lang="fr-FR" altLang="zh-CN" sz="2000" b="1" dirty="0">
                <a:latin typeface="Consolas" panose="020B0609020204030204" pitchFamily="49" charset="0"/>
              </a:rPr>
              <a:t>    Info(</a:t>
            </a:r>
            <a:r>
              <a:rPr lang="fr-FR" altLang="zh-CN" sz="2000" b="1" dirty="0">
                <a:solidFill>
                  <a:srgbClr val="B40062"/>
                </a:solidFill>
                <a:latin typeface="Consolas" panose="020B0609020204030204" pitchFamily="49" charset="0"/>
              </a:rPr>
              <a:t>int</a:t>
            </a:r>
            <a:r>
              <a:rPr lang="fr-FR" altLang="zh-CN" sz="2000" b="1" dirty="0">
                <a:latin typeface="Consolas" panose="020B0609020204030204" pitchFamily="49" charset="0"/>
              </a:rPr>
              <a:t> i) </a:t>
            </a:r>
            <a:r>
              <a:rPr lang="fr-FR" altLang="zh-CN" sz="2000" b="1" dirty="0">
                <a:solidFill>
                  <a:srgbClr val="FF0000"/>
                </a:solidFill>
                <a:latin typeface="Consolas" panose="020B0609020204030204" pitchFamily="49" charset="0"/>
              </a:rPr>
              <a:t>: </a:t>
            </a:r>
            <a:r>
              <a:rPr lang="en-US" altLang="zh-CN" sz="2000" b="1" dirty="0">
                <a:solidFill>
                  <a:srgbClr val="FF0000"/>
                </a:solidFill>
                <a:latin typeface="Consolas" panose="020B0609020204030204" pitchFamily="49" charset="0"/>
              </a:rPr>
              <a:t>Info()</a:t>
            </a:r>
            <a:r>
              <a:rPr lang="en-US" altLang="zh-CN" sz="2000" b="1" dirty="0">
                <a:latin typeface="Consolas" panose="020B0609020204030204" pitchFamily="49" charset="0"/>
              </a:rPr>
              <a:t> </a:t>
            </a:r>
            <a:r>
              <a:rPr lang="fr-FR" altLang="zh-CN" sz="2000" b="1" dirty="0">
                <a:latin typeface="Consolas" panose="020B0609020204030204" pitchFamily="49" charset="0"/>
              </a:rPr>
              <a:t>{ id = i; }</a:t>
            </a:r>
          </a:p>
          <a:p>
            <a:pPr>
              <a:lnSpc>
                <a:spcPct val="114000"/>
              </a:lnSpc>
            </a:pPr>
            <a:r>
              <a:rPr lang="da-DK" altLang="zh-CN" sz="2000" b="1" dirty="0">
                <a:latin typeface="Consolas" panose="020B0609020204030204" pitchFamily="49" charset="0"/>
              </a:rPr>
              <a:t>    Info(</a:t>
            </a:r>
            <a:r>
              <a:rPr lang="da-DK" altLang="zh-CN" sz="2000" b="1" dirty="0">
                <a:solidFill>
                  <a:srgbClr val="B40062"/>
                </a:solidFill>
                <a:latin typeface="Consolas" panose="020B0609020204030204" pitchFamily="49" charset="0"/>
              </a:rPr>
              <a:t>char</a:t>
            </a:r>
            <a:r>
              <a:rPr lang="da-DK" altLang="zh-CN" sz="2000" b="1" dirty="0">
                <a:latin typeface="Consolas" panose="020B0609020204030204" pitchFamily="49" charset="0"/>
              </a:rPr>
              <a:t> c) </a:t>
            </a:r>
            <a:r>
              <a:rPr lang="da-DK" altLang="zh-CN" sz="2000" b="1" dirty="0">
                <a:solidFill>
                  <a:srgbClr val="FF0000"/>
                </a:solidFill>
                <a:latin typeface="Consolas" panose="020B0609020204030204" pitchFamily="49" charset="0"/>
              </a:rPr>
              <a:t>: Info()</a:t>
            </a:r>
            <a:r>
              <a:rPr lang="da-DK" altLang="zh-CN" sz="2000" b="1" dirty="0">
                <a:latin typeface="Consolas" panose="020B0609020204030204" pitchFamily="49" charset="0"/>
              </a:rPr>
              <a:t> { gender = c; }</a:t>
            </a:r>
          </a:p>
          <a:p>
            <a:pPr>
              <a:lnSpc>
                <a:spcPct val="114000"/>
              </a:lnSpc>
            </a:pPr>
            <a:r>
              <a:rPr lang="da-DK" altLang="zh-CN" sz="2000" b="1" dirty="0">
                <a:solidFill>
                  <a:srgbClr val="B40062"/>
                </a:solidFill>
                <a:latin typeface="Consolas" panose="020B0609020204030204" pitchFamily="49" charset="0"/>
              </a:rPr>
              <a:t>private</a:t>
            </a:r>
            <a:r>
              <a:rPr lang="da-DK" altLang="zh-CN" sz="2000" b="1" dirty="0">
                <a:latin typeface="Consolas" panose="020B0609020204030204" pitchFamily="49" charset="0"/>
              </a:rPr>
              <a:t>:</a:t>
            </a:r>
          </a:p>
          <a:p>
            <a:pPr>
              <a:lnSpc>
                <a:spcPct val="114000"/>
              </a:lnSpc>
            </a:pPr>
            <a:r>
              <a:rPr lang="fi-FI" altLang="zh-CN" sz="2000" b="1" dirty="0">
                <a:latin typeface="Consolas" panose="020B0609020204030204" pitchFamily="49" charset="0"/>
              </a:rPr>
              <a:t>    void Init() { .... }// </a:t>
            </a:r>
            <a:r>
              <a:rPr lang="zh-CN" altLang="fi-FI" sz="2000" b="1" dirty="0">
                <a:latin typeface="Consolas" panose="020B0609020204030204" pitchFamily="49" charset="0"/>
                <a:ea typeface="STHeitiSC-Light" charset="-122"/>
              </a:rPr>
              <a:t>其他初始化</a:t>
            </a:r>
            <a:endParaRPr lang="fi-FI" altLang="zh-CN" sz="2000" b="1" dirty="0">
              <a:latin typeface="Consolas" panose="020B0609020204030204" pitchFamily="49" charset="0"/>
              <a:ea typeface="STHeitiSC-Light" charset="-122"/>
            </a:endParaRPr>
          </a:p>
          <a:p>
            <a:pPr>
              <a:lnSpc>
                <a:spcPct val="114000"/>
              </a:lnSpc>
            </a:pPr>
            <a:r>
              <a:rPr lang="fr-FR" altLang="zh-CN" sz="2000" b="1" dirty="0">
                <a:latin typeface="Consolas" panose="020B0609020204030204" pitchFamily="49" charset="0"/>
                <a:ea typeface="STHeitiSC-Light" charset="-122"/>
              </a:rPr>
              <a:t>    </a:t>
            </a:r>
            <a:r>
              <a:rPr lang="fr-FR" altLang="zh-CN" sz="2000" b="1" dirty="0">
                <a:solidFill>
                  <a:srgbClr val="B40062"/>
                </a:solidFill>
                <a:latin typeface="Consolas" panose="020B0609020204030204" pitchFamily="49" charset="0"/>
                <a:ea typeface="STHeitiSC-Light" charset="-122"/>
              </a:rPr>
              <a:t>int</a:t>
            </a:r>
            <a:r>
              <a:rPr lang="fr-FR" altLang="zh-CN" sz="2000" b="1" dirty="0">
                <a:latin typeface="Consolas" panose="020B0609020204030204" pitchFamily="49" charset="0"/>
                <a:ea typeface="STHeitiSC-Light" charset="-122"/>
              </a:rPr>
              <a:t> id;</a:t>
            </a:r>
            <a:r>
              <a:rPr lang="zh-CN" altLang="en-US" sz="2000" b="1" dirty="0">
                <a:latin typeface="Consolas" panose="020B0609020204030204" pitchFamily="49" charset="0"/>
                <a:ea typeface="STHeitiSC-Light" charset="-122"/>
              </a:rPr>
              <a:t>		</a:t>
            </a:r>
            <a:endParaRPr lang="fr-FR" altLang="zh-CN" sz="2000" b="1" dirty="0">
              <a:latin typeface="Consolas" panose="020B0609020204030204" pitchFamily="49" charset="0"/>
              <a:ea typeface="STHeitiSC-Light" charset="-122"/>
            </a:endParaRPr>
          </a:p>
          <a:p>
            <a:pPr>
              <a:lnSpc>
                <a:spcPct val="114000"/>
              </a:lnSpc>
            </a:pPr>
            <a:r>
              <a:rPr lang="da-DK" altLang="zh-CN" sz="2000" b="1" dirty="0">
                <a:latin typeface="Consolas" panose="020B0609020204030204" pitchFamily="49" charset="0"/>
                <a:ea typeface="STHeitiSC-Light" charset="-122"/>
              </a:rPr>
              <a:t>    </a:t>
            </a:r>
            <a:r>
              <a:rPr lang="da-DK" altLang="zh-CN" sz="2000" b="1" dirty="0">
                <a:solidFill>
                  <a:srgbClr val="B40062"/>
                </a:solidFill>
                <a:latin typeface="Consolas" panose="020B0609020204030204" pitchFamily="49" charset="0"/>
                <a:ea typeface="STHeitiSC-Light" charset="-122"/>
              </a:rPr>
              <a:t>char</a:t>
            </a:r>
            <a:r>
              <a:rPr lang="da-DK" altLang="zh-CN" sz="2000" b="1" dirty="0">
                <a:latin typeface="Consolas" panose="020B0609020204030204" pitchFamily="49" charset="0"/>
                <a:ea typeface="STHeitiSC-Light" charset="-122"/>
              </a:rPr>
              <a:t> gender;</a:t>
            </a:r>
          </a:p>
          <a:p>
            <a:pPr>
              <a:lnSpc>
                <a:spcPct val="114000"/>
              </a:lnSpc>
            </a:pPr>
            <a:r>
              <a:rPr lang="da-DK" altLang="zh-CN" sz="2000" b="1" dirty="0">
                <a:latin typeface="Consolas" panose="020B0609020204030204" pitchFamily="49" charset="0"/>
                <a:ea typeface="STHeitiSC-Light" charset="-122"/>
              </a:rPr>
              <a:t>    ...</a:t>
            </a:r>
          </a:p>
          <a:p>
            <a:pPr>
              <a:lnSpc>
                <a:spcPct val="114000"/>
              </a:lnSpc>
            </a:pPr>
            <a:r>
              <a:rPr lang="da-DK" altLang="zh-CN" sz="2000" b="1" dirty="0">
                <a:latin typeface="Consolas" panose="020B0609020204030204" pitchFamily="49" charset="0"/>
                <a:ea typeface="STHeitiSC-Light" charset="-122"/>
              </a:rPr>
              <a:t>};</a:t>
            </a:r>
            <a:endParaRPr lang="zh-CN" altLang="en-US" sz="2000" b="1"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10</a:t>
            </a:fld>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構造函數</a:t>
            </a:r>
          </a:p>
        </p:txBody>
      </p:sp>
      <p:sp>
        <p:nvSpPr>
          <p:cNvPr id="3" name="内容占位符 2"/>
          <p:cNvSpPr>
            <a:spLocks noGrp="1"/>
          </p:cNvSpPr>
          <p:nvPr>
            <p:ph idx="1"/>
          </p:nvPr>
        </p:nvSpPr>
        <p:spPr>
          <a:xfrm>
            <a:off x="636944" y="1323339"/>
            <a:ext cx="8047806" cy="4749029"/>
          </a:xfrm>
        </p:spPr>
        <p:txBody>
          <a:bodyPr/>
          <a:lstStyle/>
          <a:p>
            <a:r>
              <a:rPr kumimoji="1" lang="zh-CN" altLang="en-US" dirty="0"/>
              <a:t>就地初始化</a:t>
            </a:r>
            <a:endParaRPr kumimoji="1" lang="en-US" altLang="zh-CN" dirty="0"/>
          </a:p>
          <a:p>
            <a:pPr lvl="1"/>
            <a:r>
              <a:rPr lang="en-US" altLang="zh-CN" dirty="0"/>
              <a:t>C++11</a:t>
            </a:r>
            <a:r>
              <a:rPr lang="zh-CN" altLang="en-US" dirty="0"/>
              <a:t>之前，類中的</a:t>
            </a:r>
            <a:r>
              <a:rPr lang="zh-CN" altLang="en-US" dirty="0">
                <a:solidFill>
                  <a:srgbClr val="FF0000"/>
                </a:solidFill>
              </a:rPr>
              <a:t>一般成員變數</a:t>
            </a:r>
            <a:r>
              <a:rPr lang="zh-CN" altLang="en-US" dirty="0"/>
              <a:t>不能在類定義時進行初始化，它們的初始化操作只能通過構造函數進行。</a:t>
            </a:r>
            <a:endParaRPr lang="en-US" altLang="zh-CN" dirty="0"/>
          </a:p>
          <a:p>
            <a:pPr lvl="1"/>
            <a:r>
              <a:rPr lang="en-US" altLang="zh-CN" dirty="0"/>
              <a:t>C++11</a:t>
            </a:r>
            <a:r>
              <a:rPr lang="zh-CN" altLang="en-US" dirty="0"/>
              <a:t>新增支援如下初始化操作，稱為</a:t>
            </a:r>
            <a:r>
              <a:rPr lang="zh-CN" altLang="en-US" b="1" dirty="0">
                <a:solidFill>
                  <a:srgbClr val="FF0000"/>
                </a:solidFill>
              </a:rPr>
              <a:t>就地初始化</a:t>
            </a:r>
            <a:r>
              <a:rPr lang="en-US" altLang="zh-CN" dirty="0"/>
              <a:t>:</a:t>
            </a:r>
          </a:p>
          <a:p>
            <a:pPr lvl="1"/>
            <a:endParaRPr lang="en-US" altLang="zh-CN" dirty="0"/>
          </a:p>
          <a:p>
            <a:pPr lvl="1"/>
            <a:endParaRPr kumimoji="1" lang="zh-CN" altLang="en-US" dirty="0"/>
          </a:p>
        </p:txBody>
      </p:sp>
      <p:sp>
        <p:nvSpPr>
          <p:cNvPr id="6" name="矩形 5"/>
          <p:cNvSpPr/>
          <p:nvPr/>
        </p:nvSpPr>
        <p:spPr>
          <a:xfrm>
            <a:off x="1726861" y="2885735"/>
            <a:ext cx="7200800" cy="2862322"/>
          </a:xfrm>
          <a:prstGeom prst="rect">
            <a:avLst/>
          </a:prstGeom>
        </p:spPr>
        <p:txBody>
          <a:bodyPr wrap="square">
            <a:spAutoFit/>
          </a:bodyPr>
          <a:lstStyle/>
          <a:p>
            <a:r>
              <a:rPr lang="zh-CN" altLang="en-US" sz="2000" b="1" dirty="0">
                <a:solidFill>
                  <a:srgbClr val="B40062"/>
                </a:solidFill>
                <a:latin typeface="Consolas" panose="020B0609020204030204" pitchFamily="49" charset="0"/>
              </a:rPr>
              <a:t>class</a:t>
            </a:r>
            <a:r>
              <a:rPr lang="zh-CN" altLang="en-US" sz="2000" b="1" dirty="0">
                <a:latin typeface="Consolas" panose="020B0609020204030204" pitchFamily="49" charset="0"/>
              </a:rPr>
              <a:t> A {</a:t>
            </a:r>
          </a:p>
          <a:p>
            <a:r>
              <a:rPr lang="zh-CN" altLang="en-US" sz="2000" b="1" dirty="0">
                <a:solidFill>
                  <a:srgbClr val="B40062"/>
                </a:solidFill>
                <a:latin typeface="Consolas" panose="020B0609020204030204" pitchFamily="49" charset="0"/>
              </a:rPr>
              <a:t>private</a:t>
            </a:r>
            <a:r>
              <a:rPr lang="zh-CN" altLang="en-US" sz="2000" b="1" dirty="0">
                <a:latin typeface="Consolas" panose="020B0609020204030204" pitchFamily="49" charset="0"/>
              </a:rPr>
              <a:t>:</a:t>
            </a:r>
          </a:p>
          <a:p>
            <a:r>
              <a:rPr lang="en-US" altLang="zh-CN" sz="2000" b="1" dirty="0">
                <a:solidFill>
                  <a:srgbClr val="FF0000"/>
                </a:solidFill>
                <a:latin typeface="Consolas" panose="020B0609020204030204" pitchFamily="49" charset="0"/>
              </a:rPr>
              <a:t>	</a:t>
            </a:r>
            <a:r>
              <a:rPr lang="zh-CN" altLang="en-US" sz="2000" b="1" dirty="0">
                <a:solidFill>
                  <a:srgbClr val="FF0000"/>
                </a:solidFill>
                <a:latin typeface="Consolas" panose="020B0609020204030204" pitchFamily="49" charset="0"/>
              </a:rPr>
              <a:t>int a = 1;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聲明</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初始化</a:t>
            </a:r>
            <a:endParaRPr lang="zh-CN" altLang="en-US" sz="2000" b="1" dirty="0">
              <a:solidFill>
                <a:srgbClr val="FF0000"/>
              </a:solidFill>
              <a:latin typeface="Consolas" panose="020B0609020204030204" pitchFamily="49" charset="0"/>
            </a:endParaRPr>
          </a:p>
          <a:p>
            <a:pPr lvl="1"/>
            <a:r>
              <a:rPr lang="zh-CN" altLang="en-US" sz="2000" b="1" dirty="0">
                <a:solidFill>
                  <a:srgbClr val="FF0000"/>
                </a:solidFill>
                <a:latin typeface="Consolas" panose="020B0609020204030204" pitchFamily="49" charset="0"/>
              </a:rPr>
              <a:t>double b {2.0};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聲明</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初始化</a:t>
            </a:r>
            <a:endParaRPr lang="zh-CN" altLang="en-US" sz="2000" b="1" dirty="0">
              <a:solidFill>
                <a:srgbClr val="FF0000"/>
              </a:solidFill>
              <a:latin typeface="Consolas" panose="020B0609020204030204" pitchFamily="49" charset="0"/>
            </a:endParaRPr>
          </a:p>
          <a:p>
            <a:r>
              <a:rPr lang="zh-CN" altLang="en-US" sz="2000" b="1" dirty="0">
                <a:solidFill>
                  <a:srgbClr val="B40062"/>
                </a:solidFill>
                <a:latin typeface="Consolas" panose="020B0609020204030204" pitchFamily="49" charset="0"/>
              </a:rPr>
              <a:t>public</a:t>
            </a:r>
            <a:r>
              <a:rPr lang="zh-CN" altLang="en-US" sz="2000" b="1" dirty="0">
                <a:latin typeface="Consolas" panose="020B0609020204030204" pitchFamily="49" charset="0"/>
              </a:rPr>
              <a:t>:</a:t>
            </a:r>
          </a:p>
          <a:p>
            <a:r>
              <a:rPr lang="en-US" altLang="zh-CN" sz="2000" b="1" dirty="0">
                <a:latin typeface="Consolas" panose="020B0609020204030204" pitchFamily="49" charset="0"/>
              </a:rPr>
              <a:t>	</a:t>
            </a:r>
            <a:r>
              <a:rPr lang="zh-CN" altLang="en-US" sz="2000" b="1" dirty="0">
                <a:latin typeface="Consolas" panose="020B0609020204030204" pitchFamily="49" charset="0"/>
              </a:rPr>
              <a:t>A() {} </a:t>
            </a:r>
            <a:r>
              <a:rPr lang="en-US" altLang="zh-CN" sz="2000" b="1" dirty="0">
                <a:solidFill>
                  <a:srgbClr val="00B050"/>
                </a:solidFill>
                <a:latin typeface="Consolas" panose="020B0609020204030204" pitchFamily="49" charset="0"/>
              </a:rPr>
              <a:t>//a=1</a:t>
            </a:r>
            <a:r>
              <a:rPr lang="zh-CN" altLang="en-US" sz="2000" b="1" dirty="0">
                <a:solidFill>
                  <a:srgbClr val="00B050"/>
                </a:solidFill>
                <a:latin typeface="Consolas" panose="020B0609020204030204" pitchFamily="49" charset="0"/>
              </a:rPr>
              <a:t> </a:t>
            </a:r>
            <a:r>
              <a:rPr lang="en-US" altLang="zh-CN" sz="2000" b="1" dirty="0">
                <a:solidFill>
                  <a:srgbClr val="00B050"/>
                </a:solidFill>
                <a:latin typeface="Consolas" panose="020B0609020204030204" pitchFamily="49" charset="0"/>
              </a:rPr>
              <a:t>b=2.0</a:t>
            </a:r>
            <a:endParaRPr lang="zh-CN" altLang="en-US" sz="2000" b="1" dirty="0">
              <a:latin typeface="Consolas" panose="020B0609020204030204" pitchFamily="49" charset="0"/>
            </a:endParaRPr>
          </a:p>
          <a:p>
            <a:r>
              <a:rPr lang="en-US" altLang="zh-CN" sz="2000" b="1" dirty="0">
                <a:latin typeface="Consolas" panose="020B0609020204030204" pitchFamily="49" charset="0"/>
              </a:rPr>
              <a:t>	</a:t>
            </a:r>
            <a:r>
              <a:rPr lang="zh-CN" altLang="en-US" sz="2000" b="1" dirty="0">
                <a:latin typeface="Consolas" panose="020B0609020204030204" pitchFamily="49" charset="0"/>
              </a:rPr>
              <a:t>A(</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i):a(i) {} </a:t>
            </a:r>
            <a:r>
              <a:rPr lang="en-US" altLang="zh-CN" sz="2000" b="1" dirty="0">
                <a:solidFill>
                  <a:srgbClr val="00B050"/>
                </a:solidFill>
                <a:latin typeface="Consolas" panose="020B0609020204030204" pitchFamily="49" charset="0"/>
              </a:rPr>
              <a:t>//a=</a:t>
            </a:r>
            <a:r>
              <a:rPr lang="en-US" altLang="zh-CN" sz="2000" b="1" dirty="0" err="1">
                <a:solidFill>
                  <a:srgbClr val="00B050"/>
                </a:solidFill>
                <a:latin typeface="Consolas" panose="020B0609020204030204" pitchFamily="49" charset="0"/>
              </a:rPr>
              <a:t>i</a:t>
            </a:r>
            <a:r>
              <a:rPr lang="zh-CN" altLang="en-US" sz="2000" b="1" dirty="0">
                <a:solidFill>
                  <a:srgbClr val="00B050"/>
                </a:solidFill>
                <a:latin typeface="Consolas" panose="020B0609020204030204" pitchFamily="49" charset="0"/>
              </a:rPr>
              <a:t> </a:t>
            </a:r>
            <a:r>
              <a:rPr lang="en-US" altLang="zh-CN" sz="2000" b="1" dirty="0">
                <a:solidFill>
                  <a:srgbClr val="00B050"/>
                </a:solidFill>
                <a:latin typeface="Consolas" panose="020B0609020204030204" pitchFamily="49" charset="0"/>
              </a:rPr>
              <a:t>b=2.0</a:t>
            </a:r>
            <a:endParaRPr lang="zh-CN" altLang="en-US" sz="2000" b="1" dirty="0">
              <a:latin typeface="Consolas" panose="020B0609020204030204" pitchFamily="49" charset="0"/>
            </a:endParaRPr>
          </a:p>
          <a:p>
            <a:r>
              <a:rPr lang="en-US" altLang="zh-CN" sz="2000" b="1" dirty="0">
                <a:latin typeface="Consolas" panose="020B0609020204030204" pitchFamily="49" charset="0"/>
              </a:rPr>
              <a:t>	</a:t>
            </a:r>
            <a:r>
              <a:rPr lang="zh-CN" altLang="en-US" sz="2000" b="1" dirty="0">
                <a:latin typeface="Consolas" panose="020B0609020204030204" pitchFamily="49" charset="0"/>
              </a:rPr>
              <a:t>A(</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 </a:t>
            </a:r>
            <a:r>
              <a:rPr lang="zh-CN" altLang="en-US" sz="2000" b="1" dirty="0">
                <a:solidFill>
                  <a:srgbClr val="B40062"/>
                </a:solidFill>
                <a:latin typeface="Consolas" panose="020B0609020204030204" pitchFamily="49" charset="0"/>
              </a:rPr>
              <a:t>double</a:t>
            </a:r>
            <a:r>
              <a:rPr lang="zh-CN" altLang="en-US" sz="2000" b="1" dirty="0">
                <a:latin typeface="Consolas" panose="020B0609020204030204" pitchFamily="49" charset="0"/>
              </a:rPr>
              <a:t> j):a(i), b(j) {}</a:t>
            </a:r>
            <a:r>
              <a:rPr lang="en-US" altLang="zh-CN" sz="2000" b="1" dirty="0">
                <a:latin typeface="Consolas" panose="020B0609020204030204" pitchFamily="49" charset="0"/>
              </a:rPr>
              <a:t>	</a:t>
            </a:r>
            <a:r>
              <a:rPr lang="en-US" altLang="zh-CN" sz="2000" b="1" dirty="0">
                <a:solidFill>
                  <a:srgbClr val="00B050"/>
                </a:solidFill>
                <a:latin typeface="Consolas" panose="020B0609020204030204" pitchFamily="49" charset="0"/>
              </a:rPr>
              <a:t> //a=</a:t>
            </a:r>
            <a:r>
              <a:rPr lang="en-US" altLang="zh-CN" sz="2000" b="1" dirty="0" err="1">
                <a:solidFill>
                  <a:srgbClr val="00B050"/>
                </a:solidFill>
                <a:latin typeface="Consolas" panose="020B0609020204030204" pitchFamily="49" charset="0"/>
              </a:rPr>
              <a:t>i</a:t>
            </a:r>
            <a:r>
              <a:rPr lang="zh-CN" altLang="en-US" sz="2000" b="1" dirty="0">
                <a:solidFill>
                  <a:srgbClr val="00B050"/>
                </a:solidFill>
                <a:latin typeface="Consolas" panose="020B0609020204030204" pitchFamily="49" charset="0"/>
              </a:rPr>
              <a:t> </a:t>
            </a:r>
            <a:r>
              <a:rPr lang="en-US" altLang="zh-CN" sz="2000" b="1" dirty="0">
                <a:solidFill>
                  <a:srgbClr val="00B050"/>
                </a:solidFill>
                <a:latin typeface="Consolas" panose="020B0609020204030204" pitchFamily="49" charset="0"/>
              </a:rPr>
              <a:t>b=j</a:t>
            </a:r>
            <a:endParaRPr lang="zh-CN" altLang="en-US" sz="2000" b="1" dirty="0">
              <a:latin typeface="Consolas" panose="020B0609020204030204" pitchFamily="49" charset="0"/>
            </a:endParaRPr>
          </a:p>
          <a:p>
            <a:r>
              <a:rPr lang="zh-CN" altLang="en-US" sz="2000" b="1" dirty="0">
                <a:latin typeface="Consolas" panose="020B0609020204030204" pitchFamily="49" charset="0"/>
              </a:rPr>
              <a:t>};</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11</a:t>
            </a:fld>
            <a:endParaRPr lang="en-US" altLang="zh-CN" dirty="0"/>
          </a:p>
        </p:txBody>
      </p:sp>
      <p:sp>
        <p:nvSpPr>
          <p:cNvPr id="5" name="文本框 4">
            <a:extLst>
              <a:ext uri="{FF2B5EF4-FFF2-40B4-BE49-F238E27FC236}">
                <a16:creationId xmlns:a16="http://schemas.microsoft.com/office/drawing/2014/main" id="{E55CDE9F-C429-4C62-81CE-26667CEE8D16}"/>
              </a:ext>
            </a:extLst>
          </p:cNvPr>
          <p:cNvSpPr txBox="1"/>
          <p:nvPr/>
        </p:nvSpPr>
        <p:spPr>
          <a:xfrm>
            <a:off x="1103019" y="5748057"/>
            <a:ext cx="7416824" cy="830997"/>
          </a:xfrm>
          <a:prstGeom prst="rect">
            <a:avLst/>
          </a:prstGeom>
          <a:noFill/>
        </p:spPr>
        <p:txBody>
          <a:bodyPr wrap="square" rtlCol="0">
            <a:spAutoFit/>
          </a:bodyPr>
          <a:lstStyle/>
          <a:p>
            <a:r>
              <a:rPr lang="zh-CN" altLang="en-US" sz="2400" dirty="0">
                <a:latin typeface="Consolas" panose="020B0609020204030204" pitchFamily="49" charset="0"/>
                <a:ea typeface="华文楷体" panose="02010600040101010101" pitchFamily="2" charset="-122"/>
              </a:rPr>
              <a:t>注意：</a:t>
            </a:r>
            <a:r>
              <a:rPr lang="zh-CN" altLang="en-US" sz="2400" b="1" dirty="0">
                <a:latin typeface="Consolas" panose="020B0609020204030204" pitchFamily="49" charset="0"/>
                <a:ea typeface="华文楷体" panose="02010600040101010101" pitchFamily="2" charset="-122"/>
              </a:rPr>
              <a:t>就地初始化</a:t>
            </a:r>
            <a:r>
              <a:rPr lang="zh-CN" altLang="en-US" sz="2400" dirty="0">
                <a:latin typeface="Consolas" panose="020B0609020204030204" pitchFamily="49" charset="0"/>
                <a:ea typeface="华文楷体" panose="02010600040101010101" pitchFamily="2" charset="-122"/>
              </a:rPr>
              <a:t>只是一種簡便的表達方式，實際操作仍然在物件構造的時候執行。</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預設構造函數</a:t>
            </a:r>
          </a:p>
        </p:txBody>
      </p:sp>
      <p:sp>
        <p:nvSpPr>
          <p:cNvPr id="3" name="内容占位符 2"/>
          <p:cNvSpPr>
            <a:spLocks noGrp="1"/>
          </p:cNvSpPr>
          <p:nvPr>
            <p:ph idx="1"/>
          </p:nvPr>
        </p:nvSpPr>
        <p:spPr>
          <a:xfrm>
            <a:off x="628650" y="1488283"/>
            <a:ext cx="8047806" cy="5037061"/>
          </a:xfrm>
        </p:spPr>
        <p:txBody>
          <a:bodyPr/>
          <a:lstStyle/>
          <a:p>
            <a:r>
              <a:rPr kumimoji="1" lang="zh-CN" altLang="en-US" dirty="0"/>
              <a:t>不帶任何參數的構造函數，或每個形參提供預設實參的構造函數，被稱為“預設構造函數”，也稱“缺省構造函數”</a:t>
            </a:r>
          </a:p>
          <a:p>
            <a:endParaRPr kumimoji="1" lang="en-US" altLang="zh-CN" dirty="0"/>
          </a:p>
          <a:p>
            <a:pPr marL="457200" lvl="1" indent="0">
              <a:buNone/>
            </a:pP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12</a:t>
            </a:fld>
            <a:endParaRPr lang="en-US" altLang="zh-CN" dirty="0"/>
          </a:p>
        </p:txBody>
      </p:sp>
      <p:sp>
        <p:nvSpPr>
          <p:cNvPr id="5" name="矩形 4"/>
          <p:cNvSpPr/>
          <p:nvPr/>
        </p:nvSpPr>
        <p:spPr>
          <a:xfrm>
            <a:off x="1811435" y="2780928"/>
            <a:ext cx="5112568" cy="2862322"/>
          </a:xfrm>
          <a:prstGeom prst="rect">
            <a:avLst/>
          </a:prstGeom>
        </p:spPr>
        <p:txBody>
          <a:bodyPr wrap="square">
            <a:spAutoFit/>
          </a:bodyPr>
          <a:lstStyle/>
          <a:p>
            <a:r>
              <a:rPr lang="zh-CN" altLang="en-US" sz="2000" b="1" dirty="0">
                <a:solidFill>
                  <a:srgbClr val="B40062"/>
                </a:solidFill>
                <a:latin typeface="Consolas" panose="020B0609020204030204" pitchFamily="49" charset="0"/>
              </a:rPr>
              <a:t>class</a:t>
            </a:r>
            <a:r>
              <a:rPr lang="zh-CN" altLang="en-US" sz="2000" b="1" dirty="0">
                <a:latin typeface="Consolas" panose="020B0609020204030204" pitchFamily="49" charset="0"/>
              </a:rPr>
              <a:t> A {</a:t>
            </a:r>
          </a:p>
          <a:p>
            <a:r>
              <a:rPr lang="zh-CN" altLang="en-US" sz="2000" b="1" dirty="0">
                <a:solidFill>
                  <a:srgbClr val="B40062"/>
                </a:solidFill>
                <a:latin typeface="Consolas" panose="020B0609020204030204" pitchFamily="49" charset="0"/>
              </a:rPr>
              <a:t>private</a:t>
            </a:r>
            <a:r>
              <a:rPr lang="zh-CN" altLang="en-US" sz="2000" b="1" dirty="0">
                <a:latin typeface="Consolas" panose="020B0609020204030204" pitchFamily="49" charset="0"/>
              </a:rPr>
              <a:t>:</a:t>
            </a:r>
          </a:p>
          <a:p>
            <a:r>
              <a:rPr lang="en-US" altLang="zh-CN" sz="2000" b="1" dirty="0">
                <a:solidFill>
                  <a:srgbClr val="FF0000"/>
                </a:solidFill>
                <a:latin typeface="Consolas" panose="020B0609020204030204" pitchFamily="49" charset="0"/>
              </a:rPr>
              <a:t>	</a:t>
            </a:r>
            <a:r>
              <a:rPr lang="zh-CN" altLang="en-US" sz="2000" b="1" dirty="0">
                <a:latin typeface="Consolas" panose="020B0609020204030204" pitchFamily="49" charset="0"/>
              </a:rPr>
              <a:t>int a = 1;</a:t>
            </a:r>
          </a:p>
          <a:p>
            <a:pPr lvl="1"/>
            <a:r>
              <a:rPr lang="zh-CN" altLang="en-US" sz="2000" b="1" dirty="0">
                <a:latin typeface="Consolas" panose="020B0609020204030204" pitchFamily="49" charset="0"/>
              </a:rPr>
              <a:t>double b {2.0}; </a:t>
            </a:r>
          </a:p>
          <a:p>
            <a:r>
              <a:rPr lang="zh-CN" altLang="en-US" sz="2000" b="1" dirty="0">
                <a:solidFill>
                  <a:srgbClr val="B40062"/>
                </a:solidFill>
                <a:latin typeface="Consolas" panose="020B0609020204030204" pitchFamily="49" charset="0"/>
              </a:rPr>
              <a:t>public</a:t>
            </a:r>
            <a:r>
              <a:rPr lang="zh-CN" altLang="en-US" sz="2000" b="1" dirty="0">
                <a:latin typeface="Consolas" panose="020B0609020204030204" pitchFamily="49" charset="0"/>
              </a:rPr>
              <a:t>:</a:t>
            </a:r>
          </a:p>
          <a:p>
            <a:r>
              <a:rPr lang="en-US" altLang="zh-CN" sz="2000" b="1" dirty="0">
                <a:latin typeface="Consolas" panose="020B0609020204030204" pitchFamily="49" charset="0"/>
              </a:rPr>
              <a:t>	</a:t>
            </a:r>
            <a:r>
              <a:rPr lang="zh-CN" altLang="en-US" sz="2000" b="1" dirty="0">
                <a:solidFill>
                  <a:srgbClr val="FF0000"/>
                </a:solidFill>
                <a:latin typeface="Consolas" panose="020B0609020204030204" pitchFamily="49" charset="0"/>
              </a:rPr>
              <a:t>A() {}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定義預設構造函數</a:t>
            </a:r>
          </a:p>
          <a:p>
            <a:r>
              <a:rPr lang="en-US" altLang="zh-CN" sz="2000" b="1" dirty="0">
                <a:latin typeface="Consolas" panose="020B0609020204030204" pitchFamily="49" charset="0"/>
              </a:rPr>
              <a:t>	</a:t>
            </a:r>
            <a:r>
              <a:rPr lang="zh-CN" altLang="en-US" sz="2000" b="1" dirty="0">
                <a:latin typeface="Consolas" panose="020B0609020204030204" pitchFamily="49" charset="0"/>
              </a:rPr>
              <a:t>A(</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i):a(i) {}   </a:t>
            </a:r>
          </a:p>
          <a:p>
            <a:r>
              <a:rPr lang="en-US" altLang="zh-CN" sz="2000" b="1" dirty="0">
                <a:latin typeface="Consolas" panose="020B0609020204030204" pitchFamily="49" charset="0"/>
              </a:rPr>
              <a:t>	</a:t>
            </a:r>
            <a:r>
              <a:rPr lang="zh-CN" altLang="en-US" sz="2000" b="1" dirty="0">
                <a:latin typeface="Consolas" panose="020B0609020204030204" pitchFamily="49" charset="0"/>
              </a:rPr>
              <a:t>A(</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 </a:t>
            </a:r>
            <a:r>
              <a:rPr lang="zh-CN" altLang="en-US" sz="2000" b="1" dirty="0">
                <a:solidFill>
                  <a:srgbClr val="B40062"/>
                </a:solidFill>
                <a:latin typeface="Consolas" panose="020B0609020204030204" pitchFamily="49" charset="0"/>
              </a:rPr>
              <a:t>double</a:t>
            </a:r>
            <a:r>
              <a:rPr lang="zh-CN" altLang="en-US" sz="2000" b="1" dirty="0">
                <a:latin typeface="Consolas" panose="020B0609020204030204" pitchFamily="49" charset="0"/>
              </a:rPr>
              <a:t> j):a(i), b(j) {}</a:t>
            </a:r>
          </a:p>
          <a:p>
            <a:r>
              <a:rPr lang="zh-CN" altLang="en-US" sz="2000" b="1" dirty="0">
                <a:latin typeface="Consolas" panose="020B0609020204030204" pitchFamily="49"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預設構造函數</a:t>
            </a:r>
            <a:endParaRPr lang="zh-CN" altLang="en-US" dirty="0"/>
          </a:p>
        </p:txBody>
      </p:sp>
      <p:sp>
        <p:nvSpPr>
          <p:cNvPr id="3" name="内容占位符 2"/>
          <p:cNvSpPr>
            <a:spLocks noGrp="1"/>
          </p:cNvSpPr>
          <p:nvPr>
            <p:ph idx="1"/>
          </p:nvPr>
        </p:nvSpPr>
        <p:spPr>
          <a:xfrm>
            <a:off x="440085" y="1628801"/>
            <a:ext cx="8263830" cy="4749029"/>
          </a:xfrm>
        </p:spPr>
        <p:txBody>
          <a:bodyPr/>
          <a:lstStyle/>
          <a:p>
            <a:r>
              <a:rPr kumimoji="1" lang="zh-CN" altLang="en-US" dirty="0"/>
              <a:t>使用預設構造函數（沒有參數）來生成物件時，物件定義的格式為：</a:t>
            </a:r>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13</a:t>
            </a:fld>
            <a:endParaRPr lang="en-US" altLang="zh-CN" dirty="0"/>
          </a:p>
        </p:txBody>
      </p:sp>
      <p:sp>
        <p:nvSpPr>
          <p:cNvPr id="6" name="矩形 5"/>
          <p:cNvSpPr/>
          <p:nvPr/>
        </p:nvSpPr>
        <p:spPr>
          <a:xfrm>
            <a:off x="818491" y="2780928"/>
            <a:ext cx="8222375" cy="3108543"/>
          </a:xfrm>
          <a:prstGeom prst="rect">
            <a:avLst/>
          </a:prstGeom>
        </p:spPr>
        <p:txBody>
          <a:bodyPr wrap="square">
            <a:spAutoFit/>
          </a:bodyPr>
          <a:lstStyle/>
          <a:p>
            <a:r>
              <a:rPr lang="en-US" altLang="zh-CN" sz="2800" dirty="0" err="1">
                <a:latin typeface="Consolas" panose="020B0609020204030204" pitchFamily="49" charset="0"/>
              </a:rPr>
              <a:t>ClassName</a:t>
            </a:r>
            <a:r>
              <a:rPr lang="en-US" altLang="zh-CN" sz="2800" dirty="0">
                <a:latin typeface="Consolas" panose="020B0609020204030204" pitchFamily="49" charset="0"/>
              </a:rPr>
              <a:t> a</a:t>
            </a:r>
            <a:r>
              <a:rPr lang="en-US" altLang="zh-CN" sz="2800" b="1" dirty="0">
                <a:latin typeface="Consolas" panose="020B0609020204030204" pitchFamily="49" charset="0"/>
              </a:rPr>
              <a:t>;    </a:t>
            </a:r>
            <a:r>
              <a:rPr lang="en-US" altLang="zh-CN" sz="2800" b="1" dirty="0">
                <a:solidFill>
                  <a:srgbClr val="008000"/>
                </a:solidFill>
                <a:latin typeface="Consolas" panose="020B0609020204030204" pitchFamily="49" charset="0"/>
              </a:rPr>
              <a:t>//</a:t>
            </a:r>
            <a:r>
              <a:rPr lang="zh-CN" altLang="en-US" sz="2800" b="1" dirty="0">
                <a:solidFill>
                  <a:srgbClr val="008000"/>
                </a:solidFill>
                <a:latin typeface="Consolas" panose="020B0609020204030204" pitchFamily="49" charset="0"/>
              </a:rPr>
              <a:t>調用預設構造函數</a:t>
            </a:r>
            <a:endParaRPr lang="en-US" altLang="zh-CN" sz="2800" b="1" dirty="0">
              <a:solidFill>
                <a:srgbClr val="008000"/>
              </a:solidFill>
              <a:latin typeface="Consolas" panose="020B0609020204030204" pitchFamily="49" charset="0"/>
            </a:endParaRPr>
          </a:p>
          <a:p>
            <a:r>
              <a:rPr lang="en-US" altLang="zh-CN" sz="2800" dirty="0" err="1">
                <a:latin typeface="Consolas" panose="020B0609020204030204" pitchFamily="49" charset="0"/>
              </a:rPr>
              <a:t>ClassName</a:t>
            </a:r>
            <a:r>
              <a:rPr lang="en-US" altLang="zh-CN" sz="2800" dirty="0">
                <a:latin typeface="Consolas" panose="020B0609020204030204" pitchFamily="49" charset="0"/>
              </a:rPr>
              <a:t> b = </a:t>
            </a:r>
            <a:r>
              <a:rPr lang="en-US" altLang="zh-CN" sz="2800" dirty="0" err="1">
                <a:latin typeface="Consolas" panose="020B0609020204030204" pitchFamily="49" charset="0"/>
              </a:rPr>
              <a:t>ClassName</a:t>
            </a:r>
            <a:r>
              <a:rPr lang="en-US" altLang="zh-CN" sz="2800" dirty="0">
                <a:latin typeface="Consolas" panose="020B0609020204030204" pitchFamily="49" charset="0"/>
              </a:rPr>
              <a:t>();  </a:t>
            </a:r>
          </a:p>
          <a:p>
            <a:r>
              <a:rPr lang="en-US" altLang="zh-CN" sz="2800" b="1" dirty="0">
                <a:solidFill>
                  <a:srgbClr val="008000"/>
                </a:solidFill>
                <a:latin typeface="Consolas" panose="020B0609020204030204" pitchFamily="49" charset="0"/>
              </a:rPr>
              <a:t>					</a:t>
            </a:r>
            <a:r>
              <a:rPr lang="en-US" altLang="zh-CN" sz="2800" dirty="0">
                <a:solidFill>
                  <a:srgbClr val="008000"/>
                </a:solidFill>
                <a:latin typeface="Consolas" panose="020B0609020204030204" pitchFamily="49" charset="0"/>
              </a:rPr>
              <a:t>	</a:t>
            </a:r>
            <a:r>
              <a:rPr lang="en-US" altLang="zh-CN" sz="2800" b="1" dirty="0">
                <a:solidFill>
                  <a:srgbClr val="008000"/>
                </a:solidFill>
                <a:latin typeface="Consolas" panose="020B0609020204030204" pitchFamily="49" charset="0"/>
              </a:rPr>
              <a:t>//</a:t>
            </a:r>
            <a:r>
              <a:rPr lang="zh-CN" altLang="en-US" sz="2800" b="1" dirty="0">
                <a:solidFill>
                  <a:srgbClr val="008000"/>
                </a:solidFill>
                <a:latin typeface="Consolas" panose="020B0609020204030204" pitchFamily="49" charset="0"/>
              </a:rPr>
              <a:t>同樣調用預設構造函數</a:t>
            </a:r>
            <a:endParaRPr lang="en-US" altLang="zh-CN" sz="2800" b="1" dirty="0">
              <a:solidFill>
                <a:srgbClr val="008000"/>
              </a:solidFill>
              <a:latin typeface="Consolas" panose="020B0609020204030204" pitchFamily="49" charset="0"/>
            </a:endParaRPr>
          </a:p>
          <a:p>
            <a:endParaRPr lang="en-US" altLang="zh-CN" sz="2800" b="1" dirty="0">
              <a:latin typeface="Consolas" panose="020B0609020204030204" pitchFamily="49" charset="0"/>
            </a:endParaRPr>
          </a:p>
          <a:p>
            <a:r>
              <a:rPr lang="zh-CN" altLang="en-US" sz="2800" b="1" dirty="0">
                <a:solidFill>
                  <a:srgbClr val="FF0000"/>
                </a:solidFill>
                <a:latin typeface="Consolas" panose="020B0609020204030204" pitchFamily="49" charset="0"/>
              </a:rPr>
              <a:t>注意區分</a:t>
            </a:r>
            <a:r>
              <a:rPr lang="zh-CN" altLang="en-US" sz="2800" b="1" dirty="0">
                <a:latin typeface="Consolas" panose="020B0609020204030204" pitchFamily="49" charset="0"/>
              </a:rPr>
              <a:t>：</a:t>
            </a:r>
            <a:endParaRPr lang="en-US" altLang="zh-CN" sz="2800" b="1" dirty="0">
              <a:latin typeface="Consolas" panose="020B0609020204030204" pitchFamily="49" charset="0"/>
            </a:endParaRPr>
          </a:p>
          <a:p>
            <a:r>
              <a:rPr lang="en-US" altLang="zh-CN" sz="2800" dirty="0" err="1">
                <a:latin typeface="Consolas" panose="020B0609020204030204" pitchFamily="49" charset="0"/>
              </a:rPr>
              <a:t>ClassName</a:t>
            </a:r>
            <a:r>
              <a:rPr lang="en-US" altLang="zh-CN" sz="2800" dirty="0">
                <a:latin typeface="Consolas" panose="020B0609020204030204" pitchFamily="49" charset="0"/>
              </a:rPr>
              <a:t> c();  </a:t>
            </a:r>
          </a:p>
          <a:p>
            <a:r>
              <a:rPr lang="en-US" altLang="zh-CN" sz="2800" b="1" dirty="0">
                <a:latin typeface="Consolas" panose="020B0609020204030204" pitchFamily="49" charset="0"/>
              </a:rPr>
              <a:t>		</a:t>
            </a:r>
            <a:r>
              <a:rPr lang="en-US" altLang="zh-CN" sz="2800" b="1" dirty="0">
                <a:solidFill>
                  <a:srgbClr val="008000"/>
                </a:solidFill>
                <a:latin typeface="Consolas" panose="020B0609020204030204" pitchFamily="49" charset="0"/>
              </a:rPr>
              <a:t>//</a:t>
            </a:r>
            <a:r>
              <a:rPr lang="zh-CN" altLang="en-US" sz="2800" b="1" dirty="0">
                <a:solidFill>
                  <a:srgbClr val="008000"/>
                </a:solidFill>
                <a:latin typeface="Consolas" panose="020B0609020204030204" pitchFamily="49" charset="0"/>
              </a:rPr>
              <a:t>這聲明了一個返回值為</a:t>
            </a:r>
            <a:r>
              <a:rPr lang="en-US" altLang="zh-CN" sz="2800" b="1" dirty="0" err="1">
                <a:solidFill>
                  <a:srgbClr val="008000"/>
                </a:solidFill>
                <a:latin typeface="Consolas" panose="020B0609020204030204" pitchFamily="49" charset="0"/>
              </a:rPr>
              <a:t>ClassName</a:t>
            </a:r>
            <a:r>
              <a:rPr lang="zh-CN" altLang="en-US" sz="2800" b="1" dirty="0">
                <a:solidFill>
                  <a:srgbClr val="008000"/>
                </a:solidFill>
                <a:latin typeface="Consolas" panose="020B0609020204030204" pitchFamily="49" charset="0"/>
              </a:rPr>
              <a:t>的函數</a:t>
            </a:r>
            <a:endParaRPr lang="en-US" altLang="zh-CN" sz="2800" b="1" dirty="0">
              <a:solidFill>
                <a:srgbClr val="008000"/>
              </a:solidFill>
              <a:latin typeface="Consolas" panose="020B060902020403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預設構造函數</a:t>
            </a:r>
          </a:p>
        </p:txBody>
      </p:sp>
      <p:sp>
        <p:nvSpPr>
          <p:cNvPr id="3" name="内容占位符 2"/>
          <p:cNvSpPr>
            <a:spLocks noGrp="1"/>
          </p:cNvSpPr>
          <p:nvPr>
            <p:ph idx="1"/>
          </p:nvPr>
        </p:nvSpPr>
        <p:spPr>
          <a:xfrm>
            <a:off x="628650" y="1333716"/>
            <a:ext cx="8047806" cy="5112568"/>
          </a:xfrm>
        </p:spPr>
        <p:txBody>
          <a:bodyPr/>
          <a:lstStyle/>
          <a:p>
            <a:r>
              <a:rPr lang="zh-CN" altLang="en-US" dirty="0"/>
              <a:t>在類的構造函數中，除了執行函數體內聲明的語句，編譯器還會做一些額外操作</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例如會自動調用</a:t>
            </a:r>
            <a:r>
              <a:rPr lang="zh-CN" altLang="en-US" dirty="0">
                <a:solidFill>
                  <a:srgbClr val="FF0000"/>
                </a:solidFill>
              </a:rPr>
              <a:t>成員變數的預設構造函數</a:t>
            </a:r>
            <a:endParaRPr lang="en-US" altLang="zh-CN" dirty="0">
              <a:solidFill>
                <a:srgbClr val="FF0000"/>
              </a:solidFill>
            </a:endParaRPr>
          </a:p>
          <a:p>
            <a:pPr lvl="1"/>
            <a:r>
              <a:rPr lang="zh-CN" altLang="en-US" dirty="0"/>
              <a:t>先調用成員變數的構造，再執行自己的構造函數</a:t>
            </a:r>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14</a:t>
            </a:fld>
            <a:endParaRPr lang="en-US" altLang="zh-CN" dirty="0"/>
          </a:p>
        </p:txBody>
      </p:sp>
      <p:sp>
        <p:nvSpPr>
          <p:cNvPr id="5" name="矩形 4"/>
          <p:cNvSpPr/>
          <p:nvPr/>
        </p:nvSpPr>
        <p:spPr>
          <a:xfrm>
            <a:off x="789756" y="2058448"/>
            <a:ext cx="6446540" cy="3877985"/>
          </a:xfrm>
          <a:prstGeom prst="rect">
            <a:avLst/>
          </a:prstGeom>
        </p:spPr>
        <p:txBody>
          <a:bodyPr wrap="square">
            <a:spAutoFit/>
          </a:bodyPr>
          <a:lstStyle/>
          <a:p>
            <a:pPr lvl="1"/>
            <a:r>
              <a:rPr lang="en-US" altLang="zh-CN" sz="2000" b="1" dirty="0">
                <a:solidFill>
                  <a:srgbClr val="B40062"/>
                </a:solidFill>
                <a:latin typeface="Consolas" panose="020B0609020204030204" pitchFamily="49" charset="0"/>
              </a:rPr>
              <a:t>#include</a:t>
            </a:r>
            <a:r>
              <a:rPr lang="en-US" altLang="zh-CN" sz="2000" b="1" dirty="0">
                <a:latin typeface="Consolas" panose="020B0609020204030204" pitchFamily="49" charset="0"/>
              </a:rPr>
              <a:t> &lt;iostream&gt;</a:t>
            </a:r>
          </a:p>
          <a:p>
            <a:pPr lvl="1"/>
            <a:r>
              <a:rPr lang="en-US" altLang="zh-CN" sz="2000" b="1" dirty="0">
                <a:solidFill>
                  <a:srgbClr val="B40062"/>
                </a:solidFill>
                <a:latin typeface="Consolas" panose="020B0609020204030204" pitchFamily="49" charset="0"/>
              </a:rPr>
              <a:t>using</a:t>
            </a:r>
            <a:r>
              <a:rPr lang="en-US" altLang="zh-CN" sz="2000" b="1" dirty="0">
                <a:latin typeface="Consolas" panose="020B0609020204030204" pitchFamily="49" charset="0"/>
              </a:rPr>
              <a:t> namespace std;</a:t>
            </a:r>
            <a:endParaRPr lang="en-US" altLang="zh-CN" sz="2000" b="1" dirty="0">
              <a:solidFill>
                <a:srgbClr val="B40062"/>
              </a:solidFill>
              <a:latin typeface="Consolas" panose="020B0609020204030204" pitchFamily="49" charset="0"/>
            </a:endParaRPr>
          </a:p>
          <a:p>
            <a:pPr lvl="1"/>
            <a:r>
              <a:rPr lang="en-US" altLang="zh-CN" sz="2000" b="1" dirty="0">
                <a:solidFill>
                  <a:srgbClr val="B40062"/>
                </a:solidFill>
                <a:latin typeface="Consolas" panose="020B0609020204030204" pitchFamily="49" charset="0"/>
              </a:rPr>
              <a:t>class</a:t>
            </a:r>
            <a:r>
              <a:rPr lang="en-US" altLang="zh-CN" b="1" dirty="0">
                <a:latin typeface="Consolas" panose="020B0609020204030204" pitchFamily="49" charset="0"/>
              </a:rPr>
              <a:t> Member {</a:t>
            </a:r>
          </a:p>
          <a:p>
            <a:pPr lvl="1"/>
            <a:r>
              <a:rPr lang="en-US" altLang="zh-CN" sz="2000" b="1" dirty="0">
                <a:solidFill>
                  <a:srgbClr val="B40062"/>
                </a:solidFill>
                <a:latin typeface="Consolas" panose="020B0609020204030204" pitchFamily="49" charset="0"/>
              </a:rPr>
              <a:t>public</a:t>
            </a:r>
            <a:r>
              <a:rPr lang="en-US" altLang="zh-CN" b="1" dirty="0">
                <a:latin typeface="Consolas" panose="020B0609020204030204" pitchFamily="49" charset="0"/>
              </a:rPr>
              <a:t>:</a:t>
            </a:r>
          </a:p>
          <a:p>
            <a:pPr lvl="1"/>
            <a:r>
              <a:rPr lang="en-US" altLang="zh-CN" b="1" dirty="0">
                <a:solidFill>
                  <a:srgbClr val="FF0000"/>
                </a:solidFill>
                <a:latin typeface="Consolas" panose="020B0609020204030204" pitchFamily="49" charset="0"/>
              </a:rPr>
              <a:t>    </a:t>
            </a:r>
            <a:r>
              <a:rPr lang="en-US" altLang="zh-CN" b="1" dirty="0">
                <a:latin typeface="Consolas" panose="020B0609020204030204" pitchFamily="49" charset="0"/>
              </a:rPr>
              <a:t>Member() { </a:t>
            </a:r>
            <a:r>
              <a:rPr lang="en-US" altLang="zh-CN" b="1" dirty="0" err="1">
                <a:latin typeface="Consolas" panose="020B0609020204030204" pitchFamily="49" charset="0"/>
              </a:rPr>
              <a:t>cout</a:t>
            </a:r>
            <a:r>
              <a:rPr lang="en-US" altLang="zh-CN" b="1" dirty="0">
                <a:latin typeface="Consolas" panose="020B0609020204030204" pitchFamily="49" charset="0"/>
              </a:rPr>
              <a:t> &lt;&lt; "Member()"</a:t>
            </a:r>
            <a:r>
              <a:rPr lang="zh-CN" altLang="en-US" b="1" dirty="0">
                <a:latin typeface="Consolas" panose="020B0609020204030204" pitchFamily="49" charset="0"/>
              </a:rPr>
              <a:t> </a:t>
            </a:r>
            <a:r>
              <a:rPr lang="en-US" altLang="zh-CN" b="1" dirty="0">
                <a:latin typeface="Consolas" panose="020B0609020204030204" pitchFamily="49" charset="0"/>
              </a:rPr>
              <a:t>&lt;&lt; </a:t>
            </a:r>
            <a:r>
              <a:rPr lang="en-US" altLang="zh-CN" b="1" dirty="0" err="1">
                <a:latin typeface="Consolas" panose="020B0609020204030204" pitchFamily="49" charset="0"/>
              </a:rPr>
              <a:t>endl</a:t>
            </a:r>
            <a:r>
              <a:rPr lang="en-US" altLang="zh-CN" b="1" dirty="0">
                <a:latin typeface="Consolas" panose="020B0609020204030204" pitchFamily="49" charset="0"/>
              </a:rPr>
              <a:t>; }</a:t>
            </a:r>
          </a:p>
          <a:p>
            <a:pPr lvl="1"/>
            <a:r>
              <a:rPr lang="en-US" altLang="zh-CN" b="1" dirty="0">
                <a:latin typeface="Consolas" panose="020B0609020204030204" pitchFamily="49" charset="0"/>
              </a:rPr>
              <a:t>};</a:t>
            </a:r>
          </a:p>
          <a:p>
            <a:pPr lvl="1"/>
            <a:r>
              <a:rPr lang="en-US" altLang="zh-CN" sz="2000" b="1" dirty="0">
                <a:solidFill>
                  <a:srgbClr val="B40062"/>
                </a:solidFill>
                <a:latin typeface="Consolas" panose="020B0609020204030204" pitchFamily="49" charset="0"/>
              </a:rPr>
              <a:t>class</a:t>
            </a:r>
            <a:r>
              <a:rPr lang="en-US" altLang="zh-CN" b="1" dirty="0">
                <a:latin typeface="Consolas" panose="020B0609020204030204" pitchFamily="49" charset="0"/>
              </a:rPr>
              <a:t> Test {</a:t>
            </a:r>
          </a:p>
          <a:p>
            <a:pPr lvl="1"/>
            <a:r>
              <a:rPr lang="en-US" altLang="zh-CN" sz="2000" b="1" dirty="0">
                <a:solidFill>
                  <a:srgbClr val="B40062"/>
                </a:solidFill>
                <a:latin typeface="Consolas" panose="020B0609020204030204" pitchFamily="49" charset="0"/>
              </a:rPr>
              <a:t>public</a:t>
            </a:r>
            <a:r>
              <a:rPr lang="en-US" altLang="zh-CN" b="1" dirty="0">
                <a:latin typeface="Consolas" panose="020B0609020204030204" pitchFamily="49" charset="0"/>
              </a:rPr>
              <a:t>:</a:t>
            </a:r>
          </a:p>
          <a:p>
            <a:pPr lvl="1"/>
            <a:r>
              <a:rPr lang="en-US" altLang="zh-CN" b="1" dirty="0">
                <a:latin typeface="Consolas" panose="020B0609020204030204" pitchFamily="49" charset="0"/>
              </a:rPr>
              <a:t>    Member m;</a:t>
            </a:r>
          </a:p>
          <a:p>
            <a:pPr lvl="1"/>
            <a:r>
              <a:rPr lang="en-US" altLang="zh-CN" b="1" dirty="0">
                <a:latin typeface="Consolas" panose="020B0609020204030204" pitchFamily="49" charset="0"/>
              </a:rPr>
              <a:t>	Test() { </a:t>
            </a:r>
            <a:r>
              <a:rPr lang="en-US" altLang="zh-CN" b="1" dirty="0" err="1">
                <a:latin typeface="Consolas" panose="020B0609020204030204" pitchFamily="49" charset="0"/>
              </a:rPr>
              <a:t>cout</a:t>
            </a:r>
            <a:r>
              <a:rPr lang="en-US" altLang="zh-CN" b="1" dirty="0">
                <a:latin typeface="Consolas" panose="020B0609020204030204" pitchFamily="49" charset="0"/>
              </a:rPr>
              <a:t> &lt;&lt; "Test()" &lt;&lt; </a:t>
            </a:r>
            <a:r>
              <a:rPr lang="en-US" altLang="zh-CN" b="1" dirty="0" err="1">
                <a:latin typeface="Consolas" panose="020B0609020204030204" pitchFamily="49" charset="0"/>
              </a:rPr>
              <a:t>endl</a:t>
            </a:r>
            <a:r>
              <a:rPr lang="en-US" altLang="zh-CN" b="1" dirty="0">
                <a:latin typeface="Consolas" panose="020B0609020204030204" pitchFamily="49" charset="0"/>
              </a:rPr>
              <a:t>;}</a:t>
            </a:r>
          </a:p>
          <a:p>
            <a:pPr lvl="1"/>
            <a:r>
              <a:rPr lang="en-US" altLang="zh-CN" b="1" dirty="0">
                <a:latin typeface="Consolas" panose="020B0609020204030204" pitchFamily="49" charset="0"/>
              </a:rPr>
              <a:t>};</a:t>
            </a:r>
          </a:p>
          <a:p>
            <a:pPr lvl="1"/>
            <a:r>
              <a:rPr lang="en-US" altLang="zh-CN" b="1" dirty="0">
                <a:latin typeface="Consolas" panose="020B0609020204030204" pitchFamily="49" charset="0"/>
              </a:rPr>
              <a:t>Test t;</a:t>
            </a:r>
          </a:p>
          <a:p>
            <a:pPr lvl="1"/>
            <a:r>
              <a:rPr lang="en-US" altLang="zh-CN" b="1" dirty="0">
                <a:solidFill>
                  <a:srgbClr val="B40062"/>
                </a:solidFill>
                <a:latin typeface="Consolas" panose="020B0609020204030204" pitchFamily="49" charset="0"/>
              </a:rPr>
              <a:t>int</a:t>
            </a:r>
            <a:r>
              <a:rPr lang="en-US" altLang="zh-CN" b="1" dirty="0">
                <a:latin typeface="Consolas" panose="020B0609020204030204" pitchFamily="49" charset="0"/>
              </a:rPr>
              <a:t> main() { </a:t>
            </a:r>
            <a:r>
              <a:rPr lang="en-US" altLang="zh-CN" b="1" dirty="0">
                <a:solidFill>
                  <a:srgbClr val="B40062"/>
                </a:solidFill>
                <a:latin typeface="Consolas" panose="020B0609020204030204" pitchFamily="49" charset="0"/>
              </a:rPr>
              <a:t>return</a:t>
            </a:r>
            <a:r>
              <a:rPr lang="en-US" altLang="zh-CN" b="1" dirty="0">
                <a:latin typeface="Consolas" panose="020B0609020204030204" pitchFamily="49" charset="0"/>
              </a:rPr>
              <a:t> 0; }</a:t>
            </a:r>
          </a:p>
        </p:txBody>
      </p:sp>
      <p:sp>
        <p:nvSpPr>
          <p:cNvPr id="6" name="矩形 5"/>
          <p:cNvSpPr/>
          <p:nvPr/>
        </p:nvSpPr>
        <p:spPr>
          <a:xfrm>
            <a:off x="6672208" y="3397277"/>
            <a:ext cx="2453386" cy="1200329"/>
          </a:xfrm>
          <a:prstGeom prst="rect">
            <a:avLst/>
          </a:prstGeom>
        </p:spPr>
        <p:txBody>
          <a:bodyPr wrap="square">
            <a:spAutoFit/>
          </a:bodyPr>
          <a:lstStyle/>
          <a:p>
            <a:pPr lvl="1"/>
            <a:r>
              <a:rPr lang="zh-CN" altLang="en-US" b="1" dirty="0">
                <a:latin typeface="Consolas" panose="020B0609020204030204" pitchFamily="49" charset="0"/>
              </a:rPr>
              <a:t>輸出：</a:t>
            </a:r>
            <a:endParaRPr lang="en-US" altLang="zh-CN" b="1" dirty="0">
              <a:latin typeface="Consolas" panose="020B0609020204030204" pitchFamily="49" charset="0"/>
            </a:endParaRPr>
          </a:p>
          <a:p>
            <a:pPr lvl="1"/>
            <a:endParaRPr lang="en-US" altLang="zh-CN" b="1" dirty="0">
              <a:latin typeface="Consolas" panose="020B0609020204030204" pitchFamily="49" charset="0"/>
            </a:endParaRPr>
          </a:p>
          <a:p>
            <a:pPr lvl="1"/>
            <a:r>
              <a:rPr lang="en-US" altLang="zh-CN" b="1" dirty="0">
                <a:latin typeface="Consolas" panose="020B0609020204030204" pitchFamily="49" charset="0"/>
              </a:rPr>
              <a:t>Member()</a:t>
            </a:r>
          </a:p>
          <a:p>
            <a:pPr lvl="1"/>
            <a:r>
              <a:rPr lang="en-US" altLang="zh-CN" b="1" dirty="0">
                <a:latin typeface="Consolas" panose="020B0609020204030204" pitchFamily="49" charset="0"/>
              </a:rPr>
              <a:t>Test()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預設構造函數</a:t>
            </a:r>
          </a:p>
        </p:txBody>
      </p:sp>
      <p:sp>
        <p:nvSpPr>
          <p:cNvPr id="3" name="内容占位符 2"/>
          <p:cNvSpPr>
            <a:spLocks noGrp="1"/>
          </p:cNvSpPr>
          <p:nvPr>
            <p:ph idx="1"/>
          </p:nvPr>
        </p:nvSpPr>
        <p:spPr>
          <a:xfrm>
            <a:off x="596335" y="1592707"/>
            <a:ext cx="8047990" cy="4785123"/>
          </a:xfrm>
        </p:spPr>
        <p:txBody>
          <a:bodyPr/>
          <a:lstStyle/>
          <a:p>
            <a:r>
              <a:rPr kumimoji="1" lang="zh-CN" altLang="en-US" dirty="0"/>
              <a:t>隱式定義的預設構造函數</a:t>
            </a:r>
            <a:endParaRPr kumimoji="1" lang="en-US" altLang="zh-CN" dirty="0"/>
          </a:p>
          <a:p>
            <a:pPr lvl="1"/>
            <a:r>
              <a:rPr kumimoji="1" lang="zh-CN" altLang="en-US" dirty="0"/>
              <a:t>有時候我們沒有手動定義預設構造函數，但我們仍然能夠按上述方式定義類的物件</a:t>
            </a:r>
            <a:endParaRPr kumimoji="1" lang="en-US" altLang="zh-CN" dirty="0"/>
          </a:p>
          <a:p>
            <a:pPr lvl="1"/>
            <a:r>
              <a:rPr kumimoji="1" lang="zh-CN" altLang="en-US" dirty="0"/>
              <a:t>這是因為編譯器幫我們</a:t>
            </a:r>
            <a:r>
              <a:rPr kumimoji="1" lang="zh-CN" altLang="en-US" dirty="0">
                <a:solidFill>
                  <a:srgbClr val="FF0000"/>
                </a:solidFill>
              </a:rPr>
              <a:t>隱式地合成</a:t>
            </a:r>
            <a:r>
              <a:rPr kumimoji="1" lang="zh-CN" altLang="en-US" dirty="0"/>
              <a:t>了一個預設構造函數</a:t>
            </a:r>
            <a:endParaRPr kumimoji="1" lang="en-US" altLang="zh-CN" dirty="0"/>
          </a:p>
        </p:txBody>
      </p:sp>
      <p:sp>
        <p:nvSpPr>
          <p:cNvPr id="4" name="矩形 3"/>
          <p:cNvSpPr/>
          <p:nvPr/>
        </p:nvSpPr>
        <p:spPr>
          <a:xfrm>
            <a:off x="840189" y="3798912"/>
            <a:ext cx="3168353" cy="1938992"/>
          </a:xfrm>
          <a:prstGeom prst="rect">
            <a:avLst/>
          </a:prstGeom>
          <a:ln>
            <a:solidFill>
              <a:srgbClr val="002060"/>
            </a:solidFill>
          </a:ln>
        </p:spPr>
        <p:txBody>
          <a:bodyPr wrap="square">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A {</a:t>
            </a: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lvl="1"/>
            <a:r>
              <a:rPr lang="en-US" altLang="zh-CN" sz="2000" b="1" dirty="0">
                <a:solidFill>
                  <a:srgbClr val="FF0000"/>
                </a:solidFill>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data = 0;</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A </a:t>
            </a:r>
            <a:r>
              <a:rPr lang="en-US" altLang="zh-CN" sz="2000" b="1" dirty="0" err="1">
                <a:latin typeface="Consolas" panose="020B0609020204030204" pitchFamily="49" charset="0"/>
              </a:rPr>
              <a:t>a</a:t>
            </a:r>
            <a:r>
              <a:rPr lang="en-US" altLang="zh-CN" sz="2000" b="1" dirty="0">
                <a:latin typeface="Consolas" panose="020B0609020204030204" pitchFamily="49" charset="0"/>
              </a:rPr>
              <a:t>;</a:t>
            </a:r>
          </a:p>
        </p:txBody>
      </p:sp>
      <p:sp>
        <p:nvSpPr>
          <p:cNvPr id="6" name="灯片编号占位符 5"/>
          <p:cNvSpPr>
            <a:spLocks noGrp="1"/>
          </p:cNvSpPr>
          <p:nvPr>
            <p:ph type="sldNum" sz="quarter" idx="12"/>
          </p:nvPr>
        </p:nvSpPr>
        <p:spPr/>
        <p:txBody>
          <a:bodyPr/>
          <a:lstStyle/>
          <a:p>
            <a:pPr>
              <a:defRPr/>
            </a:pPr>
            <a:fld id="{BFD7BE51-03DD-4CCA-8227-D775462981B4}" type="slidenum">
              <a:rPr lang="en-US" altLang="zh-CN"/>
              <a:t>15</a:t>
            </a:fld>
            <a:endParaRPr lang="en-US" altLang="zh-CN" dirty="0"/>
          </a:p>
        </p:txBody>
      </p:sp>
      <p:sp>
        <p:nvSpPr>
          <p:cNvPr id="7" name="矩形 6"/>
          <p:cNvSpPr/>
          <p:nvPr/>
        </p:nvSpPr>
        <p:spPr>
          <a:xfrm>
            <a:off x="5337393" y="3645024"/>
            <a:ext cx="3295278" cy="2246769"/>
          </a:xfrm>
          <a:prstGeom prst="rect">
            <a:avLst/>
          </a:prstGeom>
          <a:ln>
            <a:solidFill>
              <a:srgbClr val="002060"/>
            </a:solidFill>
          </a:ln>
        </p:spPr>
        <p:txBody>
          <a:bodyPr wrap="square">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A {</a:t>
            </a: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lvl="1"/>
            <a:r>
              <a:rPr lang="en-US" altLang="zh-CN" sz="2000" b="1" dirty="0">
                <a:solidFill>
                  <a:srgbClr val="FF0000"/>
                </a:solidFill>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data = 0;</a:t>
            </a:r>
          </a:p>
          <a:p>
            <a:pPr lvl="1"/>
            <a:r>
              <a:rPr lang="en-US" altLang="zh-CN" sz="2000" b="1" dirty="0">
                <a:latin typeface="Consolas" panose="020B0609020204030204" pitchFamily="49" charset="0"/>
              </a:rPr>
              <a:t>	</a:t>
            </a:r>
            <a:r>
              <a:rPr lang="en-US" altLang="zh-CN" sz="2000" b="1" dirty="0">
                <a:solidFill>
                  <a:srgbClr val="FF0000"/>
                </a:solidFill>
                <a:latin typeface="Consolas" panose="020B0609020204030204" pitchFamily="49" charset="0"/>
              </a:rPr>
              <a:t>A()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A </a:t>
            </a:r>
            <a:r>
              <a:rPr lang="en-US" altLang="zh-CN" sz="2000" b="1" dirty="0" err="1">
                <a:latin typeface="Consolas" panose="020B0609020204030204" pitchFamily="49" charset="0"/>
              </a:rPr>
              <a:t>a</a:t>
            </a:r>
            <a:r>
              <a:rPr lang="en-US" altLang="zh-CN" sz="2000" b="1" dirty="0">
                <a:latin typeface="Consolas" panose="020B0609020204030204" pitchFamily="49" charset="0"/>
              </a:rPr>
              <a:t>;</a:t>
            </a:r>
          </a:p>
        </p:txBody>
      </p:sp>
      <p:sp>
        <p:nvSpPr>
          <p:cNvPr id="5" name="文本框 4"/>
          <p:cNvSpPr txBox="1"/>
          <p:nvPr/>
        </p:nvSpPr>
        <p:spPr>
          <a:xfrm>
            <a:off x="4157047" y="4399623"/>
            <a:ext cx="1261884" cy="523220"/>
          </a:xfrm>
          <a:prstGeom prst="rect">
            <a:avLst/>
          </a:prstGeom>
          <a:noFill/>
        </p:spPr>
        <p:txBody>
          <a:bodyPr wrap="none" rtlCol="0">
            <a:spAutoFit/>
          </a:bodyPr>
          <a:lstStyle/>
          <a:p>
            <a:r>
              <a:rPr lang="zh-CN" altLang="en-US" sz="2800" b="1" dirty="0">
                <a:solidFill>
                  <a:srgbClr val="FF0000"/>
                </a:solidFill>
              </a:rPr>
              <a:t>等價於</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16</a:t>
            </a:fld>
            <a:endParaRPr lang="en-US" altLang="zh-CN" dirty="0"/>
          </a:p>
        </p:txBody>
      </p:sp>
      <p:sp>
        <p:nvSpPr>
          <p:cNvPr id="7" name="文本框 6"/>
          <p:cNvSpPr txBox="1"/>
          <p:nvPr>
            <p:custDataLst>
              <p:tags r:id="rId2"/>
            </p:custDataLst>
          </p:nvPr>
        </p:nvSpPr>
        <p:spPr>
          <a:xfrm>
            <a:off x="432073" y="744220"/>
            <a:ext cx="5328593" cy="5805264"/>
          </a:xfrm>
          <a:prstGeom prst="rect">
            <a:avLst/>
          </a:prstGeom>
          <a:noFill/>
        </p:spPr>
        <p:txBody>
          <a:bodyPr vert="horz" wrap="square" rtlCol="0" anchor="ctr" anchorCtr="0">
            <a:noAutofit/>
          </a:bodyPr>
          <a:lstStyle/>
          <a:p>
            <a:r>
              <a:rPr lang="zh-CN" altLang="en-US" sz="2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關於下列程式的說法，正確的是</a:t>
            </a:r>
            <a:endParaRPr lang="en-US" altLang="zh-CN" sz="24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#include &lt;iostream&gt;</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using namespace std;</a:t>
            </a:r>
          </a:p>
          <a:p>
            <a:r>
              <a:rPr lang="en-US" altLang="zh-CN" sz="2000" b="1" dirty="0">
                <a:solidFill>
                  <a:srgbClr val="B40062"/>
                </a:solidFill>
                <a:latin typeface="Consolas" panose="020B0609020204030204" pitchFamily="49" charset="0"/>
                <a:sym typeface="Microsoft Yahei" panose="020B0503020204020204" pitchFamily="34" charset="-122"/>
              </a:rPr>
              <a:t>class</a:t>
            </a:r>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A {</a:t>
            </a:r>
          </a:p>
          <a:p>
            <a:r>
              <a:rPr lang="en-US" altLang="zh-CN" sz="2000" b="1" dirty="0">
                <a:solidFill>
                  <a:srgbClr val="B40062"/>
                </a:solidFill>
                <a:latin typeface="Consolas" panose="020B0609020204030204" pitchFamily="49" charset="0"/>
                <a:sym typeface="Microsoft Yahei" panose="020B0503020204020204" pitchFamily="34" charset="-122"/>
              </a:rPr>
              <a:t>public</a:t>
            </a:r>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A() { </a:t>
            </a:r>
            <a:r>
              <a:rPr lang="en-US" altLang="zh-CN" sz="2000" dirty="0" err="1">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cout</a:t>
            </a:r>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&lt;&lt;"A()"&lt;&lt;</a:t>
            </a:r>
            <a:r>
              <a:rPr lang="en-US" altLang="zh-CN" sz="2000" dirty="0" err="1">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endl</a:t>
            </a:r>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A(int x)</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 </a:t>
            </a:r>
            <a:r>
              <a:rPr lang="en-US" altLang="zh-CN" sz="2000" dirty="0" err="1">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cout</a:t>
            </a:r>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&lt;&lt; "A(int)" &lt;&lt; </a:t>
            </a:r>
            <a:r>
              <a:rPr lang="en-US" altLang="zh-CN" sz="2000" dirty="0" err="1">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endl</a:t>
            </a:r>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a:t>
            </a:r>
          </a:p>
          <a:p>
            <a:r>
              <a:rPr lang="en-US" altLang="zh-CN" sz="2000" b="1" dirty="0">
                <a:solidFill>
                  <a:srgbClr val="B40062"/>
                </a:solidFill>
                <a:latin typeface="Consolas" panose="020B0609020204030204" pitchFamily="49" charset="0"/>
                <a:sym typeface="Microsoft Yahei" panose="020B0503020204020204" pitchFamily="34" charset="-122"/>
              </a:rPr>
              <a:t>class</a:t>
            </a:r>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B {</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A </a:t>
            </a:r>
            <a:r>
              <a:rPr lang="en-US" altLang="zh-CN" sz="2000" dirty="0" err="1">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a</a:t>
            </a:r>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a:t>
            </a:r>
          </a:p>
          <a:p>
            <a:r>
              <a:rPr lang="en-US" altLang="zh-CN" sz="2000" b="1" dirty="0">
                <a:solidFill>
                  <a:srgbClr val="B40062"/>
                </a:solidFill>
                <a:latin typeface="Consolas" panose="020B0609020204030204" pitchFamily="49" charset="0"/>
                <a:sym typeface="Microsoft Yahei" panose="020B0503020204020204" pitchFamily="34" charset="-122"/>
              </a:rPr>
              <a:t>public</a:t>
            </a:r>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B(int x=1): a(x) {}</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int main(){</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B </a:t>
            </a:r>
            <a:r>
              <a:rPr lang="en-US" altLang="zh-CN" sz="2000" dirty="0" err="1">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b</a:t>
            </a:r>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	return 0;</a:t>
            </a:r>
          </a:p>
          <a:p>
            <a:r>
              <a:rPr lang="en-US" altLang="zh-CN"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rPr>
              <a:t>}</a:t>
            </a:r>
            <a:endParaRPr lang="zh-CN" altLang="en-US" sz="2000" dirty="0">
              <a:solidFill>
                <a:srgbClr val="000000"/>
              </a:solidFill>
              <a:latin typeface="Consolas" panose="020B0609020204030204" pitchFamily="49" charset="0"/>
              <a:ea typeface="Microsoft Yahei" panose="020B0503020204020204" pitchFamily="34" charset="-122"/>
              <a:sym typeface="Microsoft Yahei" panose="020B0503020204020204" pitchFamily="34" charset="-122"/>
            </a:endParaRPr>
          </a:p>
        </p:txBody>
      </p:sp>
      <p:sp>
        <p:nvSpPr>
          <p:cNvPr id="8" name="文本框 7"/>
          <p:cNvSpPr txBox="1"/>
          <p:nvPr>
            <p:custDataLst>
              <p:tags r:id="rId3"/>
            </p:custDataLst>
          </p:nvPr>
        </p:nvSpPr>
        <p:spPr>
          <a:xfrm>
            <a:off x="6654527" y="2604004"/>
            <a:ext cx="1860823" cy="642938"/>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輸出</a:t>
            </a:r>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A(int)</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4"/>
            </p:custDataLst>
          </p:nvPr>
        </p:nvSpPr>
        <p:spPr>
          <a:xfrm>
            <a:off x="6654527" y="3461254"/>
            <a:ext cx="1860823" cy="642938"/>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輸出</a:t>
            </a:r>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p:cNvSpPr txBox="1"/>
          <p:nvPr>
            <p:custDataLst>
              <p:tags r:id="rId5"/>
            </p:custDataLst>
          </p:nvPr>
        </p:nvSpPr>
        <p:spPr>
          <a:xfrm>
            <a:off x="6654527" y="4318504"/>
            <a:ext cx="2057400" cy="642938"/>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編譯錯誤</a:t>
            </a:r>
          </a:p>
        </p:txBody>
      </p:sp>
      <p:sp>
        <p:nvSpPr>
          <p:cNvPr id="12" name="椭圆 11"/>
          <p:cNvSpPr>
            <a:spLocks noChangeAspect="1"/>
          </p:cNvSpPr>
          <p:nvPr>
            <p:custDataLst>
              <p:tags r:id="rId6"/>
            </p:custDataLst>
          </p:nvPr>
        </p:nvSpPr>
        <p:spPr>
          <a:xfrm>
            <a:off x="5940152" y="2668297"/>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7"/>
            </p:custDataLst>
          </p:nvPr>
        </p:nvSpPr>
        <p:spPr>
          <a:xfrm>
            <a:off x="5940152" y="3525547"/>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8"/>
            </p:custDataLst>
          </p:nvPr>
        </p:nvSpPr>
        <p:spPr>
          <a:xfrm>
            <a:off x="5940152" y="4382797"/>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p:cNvSpPr/>
          <p:nvPr>
            <p:custDataLst>
              <p:tags r:id="rId9"/>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p:cNvGrpSpPr/>
          <p:nvPr>
            <p:custDataLst>
              <p:tags r:id="rId10"/>
            </p:custDataLst>
          </p:nvPr>
        </p:nvGrpSpPr>
        <p:grpSpPr>
          <a:xfrm>
            <a:off x="0" y="0"/>
            <a:ext cx="9144000" cy="635000"/>
            <a:chOff x="0" y="0"/>
            <a:chExt cx="9144000" cy="635000"/>
          </a:xfrm>
        </p:grpSpPr>
        <p:sp>
          <p:nvSpPr>
            <p:cNvPr id="17" name="TitleBackground"/>
            <p:cNvSpPr/>
            <p:nvPr>
              <p:custDataLst>
                <p:tags r:id="rId12"/>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單選題</a:t>
              </a:r>
            </a:p>
          </p:txBody>
        </p:sp>
        <p:sp>
          <p:nvSpPr>
            <p:cNvPr id="20"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預設構造函數</a:t>
            </a:r>
          </a:p>
        </p:txBody>
      </p:sp>
      <p:sp>
        <p:nvSpPr>
          <p:cNvPr id="3" name="内容占位符 2"/>
          <p:cNvSpPr>
            <a:spLocks noGrp="1"/>
          </p:cNvSpPr>
          <p:nvPr>
            <p:ph idx="1"/>
          </p:nvPr>
        </p:nvSpPr>
        <p:spPr>
          <a:xfrm>
            <a:off x="548005" y="1581406"/>
            <a:ext cx="8047990" cy="5232360"/>
          </a:xfrm>
        </p:spPr>
        <p:txBody>
          <a:bodyPr/>
          <a:lstStyle/>
          <a:p>
            <a:r>
              <a:rPr kumimoji="1" lang="zh-CN" altLang="en-US" dirty="0"/>
              <a:t>隱式定義的預設構造函數</a:t>
            </a:r>
            <a:endParaRPr kumimoji="1" lang="en-US" altLang="zh-CN" dirty="0"/>
          </a:p>
          <a:p>
            <a:pPr lvl="1"/>
            <a:r>
              <a:rPr kumimoji="1" lang="zh-CN" altLang="en-US" dirty="0"/>
              <a:t>若使用者已經定義了其他構造函數，編譯器將不會隱式合成預設構造函數</a:t>
            </a:r>
            <a:endParaRPr kumimoji="1" lang="en-US" altLang="zh-CN" dirty="0"/>
          </a:p>
          <a:p>
            <a:pPr lvl="0"/>
            <a:endParaRPr kumimoji="1" lang="en-US" altLang="zh-CN" dirty="0"/>
          </a:p>
        </p:txBody>
      </p:sp>
      <p:sp>
        <p:nvSpPr>
          <p:cNvPr id="6" name="灯片编号占位符 5"/>
          <p:cNvSpPr>
            <a:spLocks noGrp="1"/>
          </p:cNvSpPr>
          <p:nvPr>
            <p:ph type="sldNum" sz="quarter" idx="12"/>
          </p:nvPr>
        </p:nvSpPr>
        <p:spPr/>
        <p:txBody>
          <a:bodyPr/>
          <a:lstStyle/>
          <a:p>
            <a:pPr>
              <a:defRPr/>
            </a:pPr>
            <a:fld id="{BFD7BE51-03DD-4CCA-8227-D775462981B4}" type="slidenum">
              <a:rPr lang="en-US" altLang="zh-CN"/>
              <a:t>17</a:t>
            </a:fld>
            <a:endParaRPr lang="en-US" altLang="zh-CN" dirty="0"/>
          </a:p>
        </p:txBody>
      </p:sp>
      <p:sp>
        <p:nvSpPr>
          <p:cNvPr id="5" name="矩形 4"/>
          <p:cNvSpPr/>
          <p:nvPr/>
        </p:nvSpPr>
        <p:spPr>
          <a:xfrm>
            <a:off x="1475656" y="2858758"/>
            <a:ext cx="5040560" cy="3046988"/>
          </a:xfrm>
          <a:prstGeom prst="rect">
            <a:avLst/>
          </a:prstGeom>
        </p:spPr>
        <p:txBody>
          <a:bodyPr wrap="square">
            <a:spAutoFit/>
          </a:bodyPr>
          <a:lstStyle/>
          <a:p>
            <a:pPr lvl="1"/>
            <a:r>
              <a:rPr lang="en-US" altLang="zh-CN" sz="2400" b="1" dirty="0">
                <a:solidFill>
                  <a:srgbClr val="B40062"/>
                </a:solidFill>
                <a:latin typeface="Consolas" panose="020B0609020204030204" pitchFamily="49" charset="0"/>
              </a:rPr>
              <a:t>class</a:t>
            </a:r>
            <a:r>
              <a:rPr lang="en-US" altLang="zh-CN" sz="2400" b="1" dirty="0">
                <a:latin typeface="Consolas" panose="020B0609020204030204" pitchFamily="49" charset="0"/>
              </a:rPr>
              <a:t> Student {</a:t>
            </a:r>
          </a:p>
          <a:p>
            <a:pPr lvl="1"/>
            <a:r>
              <a:rPr lang="en-US" altLang="zh-CN" sz="2400" b="1" dirty="0">
                <a:solidFill>
                  <a:srgbClr val="B40062"/>
                </a:solidFill>
                <a:latin typeface="Consolas" panose="020B0609020204030204" pitchFamily="49" charset="0"/>
              </a:rPr>
              <a:t>private</a:t>
            </a:r>
            <a:r>
              <a:rPr lang="en-US" altLang="zh-CN" sz="2400" b="1" dirty="0">
                <a:latin typeface="Consolas" panose="020B0609020204030204" pitchFamily="49" charset="0"/>
              </a:rPr>
              <a:t>:</a:t>
            </a:r>
          </a:p>
          <a:p>
            <a:pPr lvl="1"/>
            <a:r>
              <a:rPr lang="en-US" altLang="zh-CN" sz="2400" b="1" dirty="0">
                <a:latin typeface="Consolas" panose="020B0609020204030204" pitchFamily="49" charset="0"/>
              </a:rPr>
              <a:t>	int ID = 1;</a:t>
            </a:r>
          </a:p>
          <a:p>
            <a:pPr lvl="1"/>
            <a:r>
              <a:rPr lang="en-US" altLang="zh-CN" sz="2400" b="1" dirty="0">
                <a:solidFill>
                  <a:srgbClr val="B40062"/>
                </a:solidFill>
                <a:latin typeface="Consolas" panose="020B0609020204030204" pitchFamily="49" charset="0"/>
              </a:rPr>
              <a:t>public</a:t>
            </a:r>
            <a:r>
              <a:rPr lang="en-US" altLang="zh-CN" sz="2400" b="1" dirty="0">
                <a:latin typeface="Consolas" panose="020B0609020204030204" pitchFamily="49" charset="0"/>
              </a:rPr>
              <a:t>:</a:t>
            </a:r>
          </a:p>
          <a:p>
            <a:pPr lvl="1"/>
            <a:r>
              <a:rPr lang="en-US" altLang="zh-CN" sz="2400" b="1" dirty="0">
                <a:solidFill>
                  <a:srgbClr val="FF0000"/>
                </a:solidFill>
                <a:latin typeface="Consolas" panose="020B0609020204030204" pitchFamily="49" charset="0"/>
              </a:rPr>
              <a:t>   </a:t>
            </a:r>
            <a:r>
              <a:rPr lang="en-US" altLang="zh-CN" sz="2400" b="1" dirty="0">
                <a:latin typeface="Consolas" panose="020B0609020204030204" pitchFamily="49" charset="0"/>
              </a:rPr>
              <a:t>Student(int </a:t>
            </a:r>
            <a:r>
              <a:rPr lang="en-US" altLang="zh-CN" sz="2400" b="1" dirty="0" err="1">
                <a:latin typeface="Consolas" panose="020B0609020204030204" pitchFamily="49" charset="0"/>
              </a:rPr>
              <a:t>i</a:t>
            </a:r>
            <a:r>
              <a:rPr lang="en-US" altLang="zh-CN" sz="2400" b="1" dirty="0">
                <a:latin typeface="Consolas" panose="020B0609020204030204" pitchFamily="49" charset="0"/>
              </a:rPr>
              <a:t>):ID(</a:t>
            </a:r>
            <a:r>
              <a:rPr lang="en-US" altLang="zh-CN" sz="2400" b="1" dirty="0" err="1">
                <a:latin typeface="Consolas" panose="020B0609020204030204" pitchFamily="49" charset="0"/>
              </a:rPr>
              <a:t>i</a:t>
            </a:r>
            <a:r>
              <a:rPr lang="en-US" altLang="zh-CN" sz="2400" b="1" dirty="0">
                <a:latin typeface="Consolas" panose="020B0609020204030204" pitchFamily="49" charset="0"/>
              </a:rPr>
              <a:t>) {}</a:t>
            </a:r>
          </a:p>
          <a:p>
            <a:pPr lvl="1"/>
            <a:r>
              <a:rPr lang="en-US" altLang="zh-CN" sz="2400" b="1" dirty="0">
                <a:latin typeface="Consolas" panose="020B0609020204030204" pitchFamily="49" charset="0"/>
              </a:rPr>
              <a:t>};</a:t>
            </a:r>
          </a:p>
          <a:p>
            <a:pPr lvl="1"/>
            <a:endParaRPr lang="en-US" altLang="zh-CN" sz="2400" b="1" dirty="0">
              <a:latin typeface="Consolas" panose="020B0609020204030204" pitchFamily="49" charset="0"/>
            </a:endParaRPr>
          </a:p>
          <a:p>
            <a:pPr lvl="1"/>
            <a:r>
              <a:rPr lang="en-US" altLang="zh-CN" sz="2400" b="1" dirty="0">
                <a:latin typeface="Consolas" panose="020B0609020204030204" pitchFamily="49" charset="0"/>
              </a:rPr>
              <a:t>Student s;  </a:t>
            </a:r>
            <a:r>
              <a:rPr lang="en-US" altLang="zh-CN" sz="2400" b="1" dirty="0">
                <a:solidFill>
                  <a:srgbClr val="008000"/>
                </a:solidFill>
                <a:latin typeface="Consolas" panose="020B0609020204030204" pitchFamily="49" charset="0"/>
              </a:rPr>
              <a:t>//</a:t>
            </a:r>
            <a:r>
              <a:rPr lang="zh-CN" altLang="en-US" sz="2400" b="1" dirty="0">
                <a:solidFill>
                  <a:srgbClr val="008000"/>
                </a:solidFill>
                <a:latin typeface="Consolas" panose="020B0609020204030204" pitchFamily="49" charset="0"/>
              </a:rPr>
              <a:t>編譯錯誤</a:t>
            </a:r>
            <a:endParaRPr lang="en-US" altLang="zh-CN" sz="2400" b="1" dirty="0">
              <a:solidFill>
                <a:srgbClr val="008000"/>
              </a:solidFill>
              <a:latin typeface="Consolas" panose="020B06090202040302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預設構造函數</a:t>
            </a:r>
          </a:p>
        </p:txBody>
      </p:sp>
      <p:sp>
        <p:nvSpPr>
          <p:cNvPr id="3" name="内容占位符 2"/>
          <p:cNvSpPr>
            <a:spLocks noGrp="1"/>
          </p:cNvSpPr>
          <p:nvPr>
            <p:ph idx="1"/>
          </p:nvPr>
        </p:nvSpPr>
        <p:spPr>
          <a:xfrm>
            <a:off x="628650" y="1488283"/>
            <a:ext cx="8047806" cy="5037061"/>
          </a:xfrm>
        </p:spPr>
        <p:txBody>
          <a:bodyPr/>
          <a:lstStyle/>
          <a:p>
            <a:r>
              <a:rPr kumimoji="1" lang="zh-CN" altLang="en-US" dirty="0"/>
              <a:t>顯式聲明預設構造函數</a:t>
            </a:r>
            <a:endParaRPr kumimoji="1" lang="en-US" altLang="zh-CN" dirty="0"/>
          </a:p>
          <a:p>
            <a:pPr lvl="1"/>
            <a:r>
              <a:rPr kumimoji="1" lang="zh-CN" altLang="en-US" dirty="0"/>
              <a:t>出於某些需要，我們可以</a:t>
            </a:r>
            <a:r>
              <a:rPr kumimoji="1" lang="zh-CN" altLang="en-US" dirty="0">
                <a:solidFill>
                  <a:srgbClr val="FF0000"/>
                </a:solidFill>
              </a:rPr>
              <a:t>手動</a:t>
            </a:r>
            <a:r>
              <a:rPr kumimoji="1" lang="zh-CN" altLang="en-US" dirty="0"/>
              <a:t>指定生成預設版本的構造函數：即便其他構造函數存在，編譯器也會定義隱式預設構造函數</a:t>
            </a:r>
          </a:p>
        </p:txBody>
      </p:sp>
      <p:sp>
        <p:nvSpPr>
          <p:cNvPr id="4" name="矩形 3"/>
          <p:cNvSpPr/>
          <p:nvPr/>
        </p:nvSpPr>
        <p:spPr>
          <a:xfrm>
            <a:off x="1677621" y="3355245"/>
            <a:ext cx="5949863" cy="2862322"/>
          </a:xfrm>
          <a:prstGeom prst="rect">
            <a:avLst/>
          </a:prstGeom>
        </p:spPr>
        <p:txBody>
          <a:bodyPr wrap="square">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int ID = 1; </a:t>
            </a: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lvl="1"/>
            <a:r>
              <a:rPr lang="en-US" altLang="zh-CN" sz="2000" b="1" dirty="0">
                <a:solidFill>
                  <a:srgbClr val="FF0000"/>
                </a:solidFill>
                <a:latin typeface="Consolas" panose="020B0609020204030204" pitchFamily="49" charset="0"/>
              </a:rPr>
              <a:t>	Student() = default;    // C++11</a:t>
            </a:r>
            <a:r>
              <a:rPr lang="zh-CN" altLang="en-US" sz="2000" b="1" dirty="0">
                <a:solidFill>
                  <a:srgbClr val="FF0000"/>
                </a:solidFill>
                <a:latin typeface="Consolas" panose="020B0609020204030204" pitchFamily="49" charset="0"/>
              </a:rPr>
              <a:t>起</a:t>
            </a:r>
            <a:endParaRPr lang="en-US" altLang="zh-CN" sz="2000" b="1" dirty="0">
              <a:solidFill>
                <a:srgbClr val="FF0000"/>
              </a:solidFill>
              <a:latin typeface="Consolas" panose="020B0609020204030204" pitchFamily="49" charset="0"/>
            </a:endParaRPr>
          </a:p>
          <a:p>
            <a:pPr lvl="1"/>
            <a:r>
              <a:rPr lang="en-US" altLang="zh-CN" sz="2000" b="1" dirty="0">
                <a:latin typeface="Consolas" panose="020B0609020204030204" pitchFamily="49" charset="0"/>
              </a:rPr>
              <a:t>	Student(int </a:t>
            </a:r>
            <a:r>
              <a:rPr lang="en-US" altLang="zh-CN" sz="2000" b="1" dirty="0" err="1">
                <a:latin typeface="Consolas" panose="020B0609020204030204" pitchFamily="49" charset="0"/>
              </a:rPr>
              <a:t>i</a:t>
            </a:r>
            <a:r>
              <a:rPr lang="en-US" altLang="zh-CN" sz="2000" b="1" dirty="0">
                <a:latin typeface="Consolas" panose="020B0609020204030204" pitchFamily="49" charset="0"/>
              </a:rPr>
              <a:t>):ID(</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Student s;</a:t>
            </a:r>
            <a:endParaRPr lang="zh-CN" altLang="en-US" sz="2000" b="1" dirty="0">
              <a:latin typeface="Consolas" panose="020B0609020204030204" pitchFamily="49" charset="0"/>
            </a:endParaRP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a:t>18</a:t>
            </a:fld>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預設構造函數</a:t>
            </a:r>
          </a:p>
        </p:txBody>
      </p:sp>
      <p:sp>
        <p:nvSpPr>
          <p:cNvPr id="3" name="内容占位符 2"/>
          <p:cNvSpPr>
            <a:spLocks noGrp="1"/>
          </p:cNvSpPr>
          <p:nvPr>
            <p:ph idx="1"/>
          </p:nvPr>
        </p:nvSpPr>
        <p:spPr>
          <a:xfrm>
            <a:off x="628650" y="1488283"/>
            <a:ext cx="8047806" cy="5037061"/>
          </a:xfrm>
        </p:spPr>
        <p:txBody>
          <a:bodyPr/>
          <a:lstStyle/>
          <a:p>
            <a:r>
              <a:rPr kumimoji="1" lang="zh-CN" altLang="en-US" dirty="0"/>
              <a:t>顯式刪除構造函數</a:t>
            </a:r>
            <a:endParaRPr kumimoji="1" lang="en-US" altLang="zh-CN" dirty="0"/>
          </a:p>
          <a:p>
            <a:pPr lvl="1"/>
            <a:r>
              <a:rPr kumimoji="1" lang="zh-CN" altLang="en-US" dirty="0"/>
              <a:t>有時候，我們需要顯式地聲明禁用某種構造函數。</a:t>
            </a:r>
            <a:endParaRPr kumimoji="1" lang="en-US" altLang="zh-CN" dirty="0"/>
          </a:p>
          <a:p>
            <a:pPr lvl="1"/>
            <a:r>
              <a:rPr kumimoji="1" lang="zh-CN" altLang="en-US" dirty="0"/>
              <a:t>如果我們定義類如下，會出現什麼問題？</a:t>
            </a:r>
            <a:endParaRPr kumimoji="1" lang="en-US" altLang="zh-CN" dirty="0"/>
          </a:p>
          <a:p>
            <a:pPr lvl="1"/>
            <a:endParaRPr kumimoji="1" lang="en-US" altLang="zh-CN" dirty="0"/>
          </a:p>
        </p:txBody>
      </p:sp>
      <p:sp>
        <p:nvSpPr>
          <p:cNvPr id="5" name="矩形 4"/>
          <p:cNvSpPr/>
          <p:nvPr/>
        </p:nvSpPr>
        <p:spPr>
          <a:xfrm>
            <a:off x="2047056" y="3059371"/>
            <a:ext cx="4572000" cy="3170099"/>
          </a:xfrm>
          <a:prstGeom prst="rect">
            <a:avLst/>
          </a:prstGeom>
        </p:spPr>
        <p:txBody>
          <a:bodyPr>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int ID = 1; </a:t>
            </a:r>
          </a:p>
          <a:p>
            <a:pPr lvl="1"/>
            <a:r>
              <a:rPr lang="en-US" altLang="zh-CN" sz="2000" b="1" dirty="0">
                <a:latin typeface="Consolas" panose="020B0609020204030204" pitchFamily="49" charset="0"/>
              </a:rPr>
              <a:t>	char class = 'a';</a:t>
            </a: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Student() = default;</a:t>
            </a:r>
          </a:p>
          <a:p>
            <a:pPr lvl="1"/>
            <a:r>
              <a:rPr lang="en-US" altLang="zh-CN" sz="2000" b="1" dirty="0">
                <a:latin typeface="Consolas" panose="020B0609020204030204" pitchFamily="49" charset="0"/>
              </a:rPr>
              <a:t>	Student(int </a:t>
            </a:r>
            <a:r>
              <a:rPr lang="en-US" altLang="zh-CN" sz="2000" b="1" dirty="0" err="1">
                <a:latin typeface="Consolas" panose="020B0609020204030204" pitchFamily="49" charset="0"/>
              </a:rPr>
              <a:t>i</a:t>
            </a:r>
            <a:r>
              <a:rPr lang="en-US" altLang="zh-CN" sz="2000" b="1" dirty="0">
                <a:latin typeface="Consolas" panose="020B0609020204030204" pitchFamily="49" charset="0"/>
              </a:rPr>
              <a:t>):ID(</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Student s('c');</a:t>
            </a:r>
            <a:endParaRPr lang="zh-CN" altLang="en-US" sz="2000" b="1" dirty="0">
              <a:solidFill>
                <a:srgbClr val="FF0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19</a:t>
            </a:fld>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上期要點回顧</a:t>
            </a:r>
          </a:p>
        </p:txBody>
      </p:sp>
      <p:sp>
        <p:nvSpPr>
          <p:cNvPr id="3" name="内容占位符 2"/>
          <p:cNvSpPr>
            <a:spLocks noGrp="1"/>
          </p:cNvSpPr>
          <p:nvPr>
            <p:ph idx="1"/>
          </p:nvPr>
        </p:nvSpPr>
        <p:spPr/>
        <p:txBody>
          <a:bodyPr/>
          <a:lstStyle/>
          <a:p>
            <a:r>
              <a:rPr kumimoji="1" lang="zh-CN" altLang="en-US" dirty="0"/>
              <a:t>函數重載</a:t>
            </a:r>
            <a:r>
              <a:rPr kumimoji="1" lang="en-US" altLang="zh-CN" dirty="0"/>
              <a:t>(</a:t>
            </a:r>
            <a:r>
              <a:rPr kumimoji="1" lang="zh-CN" altLang="en-US" dirty="0">
                <a:solidFill>
                  <a:srgbClr val="FF0000"/>
                </a:solidFill>
              </a:rPr>
              <a:t>名相同而義不同</a:t>
            </a:r>
            <a:r>
              <a:rPr kumimoji="1" lang="en-US" altLang="zh-CN" dirty="0"/>
              <a:t>)</a:t>
            </a:r>
          </a:p>
          <a:p>
            <a:r>
              <a:rPr kumimoji="1" lang="zh-CN" altLang="en-US" dirty="0"/>
              <a:t>自訂類與對象</a:t>
            </a:r>
            <a:r>
              <a:rPr kumimoji="1" lang="en-US" altLang="zh-CN" dirty="0"/>
              <a:t>(</a:t>
            </a:r>
            <a:r>
              <a:rPr kumimoji="1" lang="zh-CN" altLang="en-US" dirty="0">
                <a:solidFill>
                  <a:srgbClr val="FF0000"/>
                </a:solidFill>
              </a:rPr>
              <a:t>封裝</a:t>
            </a:r>
            <a:r>
              <a:rPr kumimoji="1" lang="en-US" altLang="zh-CN" dirty="0"/>
              <a:t>)</a:t>
            </a:r>
          </a:p>
          <a:p>
            <a:r>
              <a:rPr kumimoji="1" lang="zh-CN" altLang="en-US" dirty="0"/>
              <a:t>資料成員、成員函數</a:t>
            </a:r>
            <a:r>
              <a:rPr kumimoji="1" lang="en-US" altLang="zh-CN" dirty="0"/>
              <a:t>(</a:t>
            </a:r>
            <a:r>
              <a:rPr kumimoji="1" lang="zh-CN" altLang="en-US" dirty="0">
                <a:solidFill>
                  <a:srgbClr val="FF0000"/>
                </a:solidFill>
              </a:rPr>
              <a:t>封裝</a:t>
            </a:r>
            <a:r>
              <a:rPr kumimoji="1" lang="en-US" altLang="zh-CN" dirty="0">
                <a:solidFill>
                  <a:srgbClr val="FF0000"/>
                </a:solidFill>
              </a:rPr>
              <a:t>=</a:t>
            </a:r>
            <a:r>
              <a:rPr kumimoji="1" lang="zh-CN" altLang="en-US" dirty="0">
                <a:solidFill>
                  <a:srgbClr val="FF0000"/>
                </a:solidFill>
              </a:rPr>
              <a:t>數據</a:t>
            </a:r>
            <a:r>
              <a:rPr kumimoji="1" lang="en-US" altLang="zh-CN" dirty="0">
                <a:solidFill>
                  <a:srgbClr val="FF0000"/>
                </a:solidFill>
              </a:rPr>
              <a:t>+</a:t>
            </a:r>
            <a:r>
              <a:rPr kumimoji="1" lang="zh-CN" altLang="en-US" dirty="0">
                <a:solidFill>
                  <a:srgbClr val="FF0000"/>
                </a:solidFill>
              </a:rPr>
              <a:t>服務</a:t>
            </a:r>
            <a:r>
              <a:rPr kumimoji="1" lang="en-US" altLang="zh-CN" dirty="0"/>
              <a:t>)</a:t>
            </a:r>
          </a:p>
          <a:p>
            <a:r>
              <a:rPr kumimoji="1" lang="zh-CN" altLang="en-US" dirty="0"/>
              <a:t>存取權限</a:t>
            </a:r>
            <a:r>
              <a:rPr kumimoji="1" lang="en-US" altLang="zh-CN" dirty="0"/>
              <a:t>(</a:t>
            </a:r>
            <a:r>
              <a:rPr kumimoji="1" lang="zh-CN" altLang="en-US" dirty="0">
                <a:solidFill>
                  <a:srgbClr val="FF0000"/>
                </a:solidFill>
              </a:rPr>
              <a:t>隱藏實現</a:t>
            </a:r>
            <a:r>
              <a:rPr kumimoji="1" lang="en-US" altLang="zh-CN" dirty="0">
                <a:solidFill>
                  <a:srgbClr val="FF0000"/>
                </a:solidFill>
              </a:rPr>
              <a:t>+</a:t>
            </a:r>
            <a:r>
              <a:rPr kumimoji="1" lang="zh-CN" altLang="en-US" dirty="0">
                <a:solidFill>
                  <a:srgbClr val="FF0000"/>
                </a:solidFill>
              </a:rPr>
              <a:t>提供服務</a:t>
            </a:r>
            <a:r>
              <a:rPr kumimoji="1" lang="en-US" altLang="zh-CN" dirty="0"/>
              <a:t>)</a:t>
            </a:r>
          </a:p>
          <a:p>
            <a:r>
              <a:rPr kumimoji="1" lang="en-US" altLang="zh-CN" dirty="0"/>
              <a:t>this</a:t>
            </a:r>
            <a:r>
              <a:rPr kumimoji="1" lang="zh-CN" altLang="en-US" dirty="0"/>
              <a:t>指針</a:t>
            </a:r>
            <a:endParaRPr kumimoji="1" lang="en-US" altLang="zh-CN" dirty="0"/>
          </a:p>
          <a:p>
            <a:r>
              <a:rPr kumimoji="1" lang="zh-CN" altLang="en-US" dirty="0"/>
              <a:t>宏與內聯函數</a:t>
            </a:r>
            <a:endParaRPr kumimoji="1" lang="en-US" altLang="zh-CN" dirty="0"/>
          </a:p>
          <a:p>
            <a:endParaRPr kumimoji="1" lang="zh-CN" altLang="en-US"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2</a:t>
            </a:fld>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預設構造函數</a:t>
            </a:r>
          </a:p>
        </p:txBody>
      </p:sp>
      <p:sp>
        <p:nvSpPr>
          <p:cNvPr id="3" name="内容占位符 2"/>
          <p:cNvSpPr>
            <a:spLocks noGrp="1"/>
          </p:cNvSpPr>
          <p:nvPr>
            <p:ph idx="1"/>
          </p:nvPr>
        </p:nvSpPr>
        <p:spPr>
          <a:xfrm>
            <a:off x="628650" y="1488283"/>
            <a:ext cx="8335838" cy="5037061"/>
          </a:xfrm>
        </p:spPr>
        <p:txBody>
          <a:bodyPr/>
          <a:lstStyle/>
          <a:p>
            <a:r>
              <a:rPr kumimoji="1" lang="zh-CN" altLang="en-US" dirty="0"/>
              <a:t>顯式刪除構造函數</a:t>
            </a:r>
            <a:endParaRPr kumimoji="1" lang="en-US" altLang="zh-CN" dirty="0"/>
          </a:p>
          <a:p>
            <a:pPr lvl="1"/>
            <a:r>
              <a:rPr kumimoji="1" lang="zh-CN" altLang="en-US" dirty="0"/>
              <a:t>按照下面方法生成類物件，編譯和執行都不會報錯。</a:t>
            </a:r>
            <a:endParaRPr kumimoji="1" lang="en-US" altLang="zh-CN" dirty="0"/>
          </a:p>
          <a:p>
            <a:pPr lvl="1"/>
            <a:r>
              <a:rPr kumimoji="1" lang="zh-CN" altLang="en-US" dirty="0"/>
              <a:t>此時</a:t>
            </a:r>
            <a:r>
              <a:rPr kumimoji="1" lang="en-US" altLang="zh-CN" b="1" dirty="0">
                <a:solidFill>
                  <a:srgbClr val="FF0000"/>
                </a:solidFill>
                <a:latin typeface="Menlo-Regular" charset="0"/>
              </a:rPr>
              <a:t>'</a:t>
            </a:r>
            <a:r>
              <a:rPr lang="en-US" altLang="zh-CN" b="1" dirty="0">
                <a:solidFill>
                  <a:srgbClr val="FF0000"/>
                </a:solidFill>
                <a:latin typeface="Menlo-Regular" charset="0"/>
              </a:rPr>
              <a:t>c'</a:t>
            </a:r>
            <a:r>
              <a:rPr kumimoji="1" lang="zh-CN" altLang="en-US" dirty="0"/>
              <a:t>先被轉換成</a:t>
            </a:r>
            <a:r>
              <a:rPr kumimoji="1" lang="en-US" altLang="zh-CN" dirty="0">
                <a:solidFill>
                  <a:srgbClr val="FF0000"/>
                </a:solidFill>
              </a:rPr>
              <a:t>int</a:t>
            </a:r>
            <a:r>
              <a:rPr kumimoji="1" lang="zh-CN" altLang="en-US" dirty="0"/>
              <a:t>型值，然後調用構造函數</a:t>
            </a:r>
            <a:r>
              <a:rPr kumimoji="1" lang="en-US" altLang="zh-CN" dirty="0">
                <a:solidFill>
                  <a:srgbClr val="FF0000"/>
                </a:solidFill>
              </a:rPr>
              <a:t>Student(int </a:t>
            </a:r>
            <a:r>
              <a:rPr kumimoji="1" lang="en-US" altLang="zh-CN" dirty="0" err="1">
                <a:solidFill>
                  <a:srgbClr val="FF0000"/>
                </a:solidFill>
              </a:rPr>
              <a:t>i</a:t>
            </a:r>
            <a:r>
              <a:rPr kumimoji="1" lang="en-US" altLang="zh-CN" dirty="0">
                <a:solidFill>
                  <a:srgbClr val="FF0000"/>
                </a:solidFill>
              </a:rPr>
              <a:t>)</a:t>
            </a:r>
            <a:r>
              <a:rPr kumimoji="1" lang="zh-CN" altLang="en-US" dirty="0"/>
              <a:t>。</a:t>
            </a:r>
            <a:endParaRPr kumimoji="1" lang="en-US" altLang="zh-CN" dirty="0"/>
          </a:p>
          <a:p>
            <a:pPr lvl="1"/>
            <a:endParaRPr kumimoji="1" lang="en-US" altLang="zh-CN" dirty="0"/>
          </a:p>
        </p:txBody>
      </p:sp>
      <p:sp>
        <p:nvSpPr>
          <p:cNvPr id="5" name="矩形 4"/>
          <p:cNvSpPr/>
          <p:nvPr/>
        </p:nvSpPr>
        <p:spPr>
          <a:xfrm>
            <a:off x="2510569" y="3256551"/>
            <a:ext cx="4572000" cy="3170099"/>
          </a:xfrm>
          <a:prstGeom prst="rect">
            <a:avLst/>
          </a:prstGeom>
        </p:spPr>
        <p:txBody>
          <a:bodyPr>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int ID = 1; </a:t>
            </a:r>
          </a:p>
          <a:p>
            <a:pPr lvl="1"/>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char</a:t>
            </a:r>
            <a:r>
              <a:rPr lang="en-US" altLang="zh-CN" sz="2000" b="1" dirty="0">
                <a:latin typeface="Consolas" panose="020B0609020204030204" pitchFamily="49" charset="0"/>
              </a:rPr>
              <a:t> class = 'a';</a:t>
            </a: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Student() = default;</a:t>
            </a:r>
          </a:p>
          <a:p>
            <a:pPr lvl="1"/>
            <a:r>
              <a:rPr lang="en-US" altLang="zh-CN" sz="2000" b="1" dirty="0">
                <a:latin typeface="Consolas" panose="020B0609020204030204" pitchFamily="49" charset="0"/>
              </a:rPr>
              <a:t>	Student(int </a:t>
            </a:r>
            <a:r>
              <a:rPr lang="en-US" altLang="zh-CN" sz="2000" b="1" dirty="0" err="1">
                <a:latin typeface="Consolas" panose="020B0609020204030204" pitchFamily="49" charset="0"/>
              </a:rPr>
              <a:t>i</a:t>
            </a:r>
            <a:r>
              <a:rPr lang="en-US" altLang="zh-CN" sz="2000" b="1" dirty="0">
                <a:latin typeface="Consolas" panose="020B0609020204030204" pitchFamily="49" charset="0"/>
              </a:rPr>
              <a:t>):ID(</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Student s('c');</a:t>
            </a:r>
            <a:endParaRPr lang="zh-CN" altLang="en-US" sz="2000" b="1" dirty="0">
              <a:solidFill>
                <a:srgbClr val="FF0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20</a:t>
            </a:fld>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預設構造函數</a:t>
            </a:r>
          </a:p>
        </p:txBody>
      </p:sp>
      <p:sp>
        <p:nvSpPr>
          <p:cNvPr id="3" name="内容占位符 2"/>
          <p:cNvSpPr>
            <a:spLocks noGrp="1"/>
          </p:cNvSpPr>
          <p:nvPr>
            <p:ph idx="1"/>
          </p:nvPr>
        </p:nvSpPr>
        <p:spPr>
          <a:xfrm>
            <a:off x="628650" y="1488283"/>
            <a:ext cx="8047806" cy="5037061"/>
          </a:xfrm>
        </p:spPr>
        <p:txBody>
          <a:bodyPr/>
          <a:lstStyle/>
          <a:p>
            <a:r>
              <a:rPr kumimoji="1" lang="zh-CN" altLang="en-US" dirty="0"/>
              <a:t>顯式刪除構造函數</a:t>
            </a:r>
            <a:endParaRPr kumimoji="1" lang="en-US" altLang="zh-CN" dirty="0"/>
          </a:p>
          <a:p>
            <a:pPr lvl="1"/>
            <a:r>
              <a:rPr kumimoji="1" lang="zh-CN" altLang="en-US" dirty="0"/>
              <a:t>從正確性上講，這樣的代碼沒有問題，但是從工程的角度講，這是很危險的行為。因為在開發者看來，用字元初始化應該是未定義的行為。</a:t>
            </a:r>
            <a:endParaRPr kumimoji="1"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21</a:t>
            </a:fld>
            <a:endParaRPr lang="en-US" altLang="zh-CN" dirty="0"/>
          </a:p>
        </p:txBody>
      </p:sp>
      <p:sp>
        <p:nvSpPr>
          <p:cNvPr id="6" name="矩形 4">
            <a:extLst>
              <a:ext uri="{FF2B5EF4-FFF2-40B4-BE49-F238E27FC236}">
                <a16:creationId xmlns:a16="http://schemas.microsoft.com/office/drawing/2014/main" id="{60C3565B-F2BB-BE44-95AB-C19B31AA241A}"/>
              </a:ext>
            </a:extLst>
          </p:cNvPr>
          <p:cNvSpPr/>
          <p:nvPr/>
        </p:nvSpPr>
        <p:spPr>
          <a:xfrm>
            <a:off x="2510569" y="3256551"/>
            <a:ext cx="4572000" cy="3170099"/>
          </a:xfrm>
          <a:prstGeom prst="rect">
            <a:avLst/>
          </a:prstGeom>
        </p:spPr>
        <p:txBody>
          <a:bodyPr>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int ID = 1; </a:t>
            </a:r>
          </a:p>
          <a:p>
            <a:pPr lvl="1"/>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char</a:t>
            </a:r>
            <a:r>
              <a:rPr lang="en-US" altLang="zh-CN" sz="2000" b="1" dirty="0">
                <a:latin typeface="Consolas" panose="020B0609020204030204" pitchFamily="49" charset="0"/>
              </a:rPr>
              <a:t> class = 'a';</a:t>
            </a: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Student() = default;</a:t>
            </a:r>
          </a:p>
          <a:p>
            <a:pPr lvl="1"/>
            <a:r>
              <a:rPr lang="en-US" altLang="zh-CN" sz="2000" b="1" dirty="0">
                <a:latin typeface="Consolas" panose="020B0609020204030204" pitchFamily="49" charset="0"/>
              </a:rPr>
              <a:t>	Student(int </a:t>
            </a:r>
            <a:r>
              <a:rPr lang="en-US" altLang="zh-CN" sz="2000" b="1" dirty="0" err="1">
                <a:latin typeface="Consolas" panose="020B0609020204030204" pitchFamily="49" charset="0"/>
              </a:rPr>
              <a:t>i</a:t>
            </a:r>
            <a:r>
              <a:rPr lang="en-US" altLang="zh-CN" sz="2000" b="1" dirty="0">
                <a:latin typeface="Consolas" panose="020B0609020204030204" pitchFamily="49" charset="0"/>
              </a:rPr>
              <a:t>):ID(</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Student s('c');</a:t>
            </a:r>
            <a:endParaRPr lang="zh-CN" altLang="en-US" sz="2000" b="1" dirty="0">
              <a:solidFill>
                <a:srgbClr val="FF0000"/>
              </a:solidFill>
              <a:latin typeface="Consolas" panose="020B06090202040302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預設構造函數</a:t>
            </a:r>
          </a:p>
        </p:txBody>
      </p:sp>
      <p:sp>
        <p:nvSpPr>
          <p:cNvPr id="3" name="内容占位符 2"/>
          <p:cNvSpPr>
            <a:spLocks noGrp="1"/>
          </p:cNvSpPr>
          <p:nvPr>
            <p:ph idx="1"/>
          </p:nvPr>
        </p:nvSpPr>
        <p:spPr>
          <a:xfrm>
            <a:off x="628650" y="1488283"/>
            <a:ext cx="8047806" cy="5037061"/>
          </a:xfrm>
        </p:spPr>
        <p:txBody>
          <a:bodyPr/>
          <a:lstStyle/>
          <a:p>
            <a:r>
              <a:rPr kumimoji="1" lang="zh-CN" altLang="en-US" dirty="0"/>
              <a:t>顯式刪除構造函數</a:t>
            </a:r>
            <a:endParaRPr kumimoji="1" lang="en-US" altLang="zh-CN" dirty="0"/>
          </a:p>
          <a:p>
            <a:pPr lvl="1"/>
            <a:r>
              <a:rPr kumimoji="1" lang="zh-CN" altLang="en-US" dirty="0"/>
              <a:t>使用</a:t>
            </a:r>
            <a:r>
              <a:rPr kumimoji="1" lang="en-US" altLang="zh-CN" dirty="0"/>
              <a:t>delete</a:t>
            </a:r>
            <a:r>
              <a:rPr kumimoji="1" lang="zh-CN" altLang="en-US" dirty="0"/>
              <a:t>顯式地刪除構造函數，避免產生未預期行為的可能性。</a:t>
            </a:r>
            <a:endParaRPr kumimoji="1" lang="en-US" altLang="zh-CN" dirty="0"/>
          </a:p>
        </p:txBody>
      </p:sp>
      <p:sp>
        <p:nvSpPr>
          <p:cNvPr id="5" name="矩形 4"/>
          <p:cNvSpPr/>
          <p:nvPr/>
        </p:nvSpPr>
        <p:spPr>
          <a:xfrm>
            <a:off x="2411760" y="2848498"/>
            <a:ext cx="5400600" cy="3477875"/>
          </a:xfrm>
          <a:prstGeom prst="rect">
            <a:avLst/>
          </a:prstGeom>
        </p:spPr>
        <p:txBody>
          <a:bodyPr wrap="square">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p>
          <a:p>
            <a:r>
              <a:rPr lang="en-US" altLang="zh-CN" sz="2000" b="1" dirty="0">
                <a:latin typeface="Consolas" panose="020B0609020204030204" pitchFamily="49" charset="0"/>
              </a:rPr>
              <a:t>       int ID = 1;</a:t>
            </a:r>
          </a:p>
          <a:p>
            <a:r>
              <a:rPr lang="en-US" altLang="zh-CN" sz="2000" b="1" dirty="0">
                <a:latin typeface="Consolas" panose="020B0609020204030204" pitchFamily="49" charset="0"/>
              </a:rPr>
              <a:t>       char class = 'a';</a:t>
            </a:r>
          </a:p>
          <a:p>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r>
              <a:rPr lang="en-US" altLang="zh-CN" sz="2000" b="1" dirty="0">
                <a:latin typeface="Consolas" panose="020B0609020204030204" pitchFamily="49" charset="0"/>
              </a:rPr>
              <a:t>       Student() = default;</a:t>
            </a:r>
          </a:p>
          <a:p>
            <a:r>
              <a:rPr lang="en-US" altLang="zh-CN" sz="2000" b="1" dirty="0">
                <a:latin typeface="Consolas" panose="020B0609020204030204" pitchFamily="49" charset="0"/>
              </a:rPr>
              <a:t>       Student(int </a:t>
            </a:r>
            <a:r>
              <a:rPr lang="en-US" altLang="zh-CN" sz="2000" b="1" dirty="0" err="1">
                <a:latin typeface="Consolas" panose="020B0609020204030204" pitchFamily="49" charset="0"/>
              </a:rPr>
              <a:t>i</a:t>
            </a:r>
            <a:r>
              <a:rPr lang="en-US" altLang="zh-CN" sz="2000" b="1" dirty="0">
                <a:latin typeface="Consolas" panose="020B0609020204030204" pitchFamily="49" charset="0"/>
              </a:rPr>
              <a:t>):ID(</a:t>
            </a:r>
            <a:r>
              <a:rPr lang="en-US" altLang="zh-CN" sz="2000" b="1" dirty="0" err="1">
                <a:latin typeface="Consolas" panose="020B0609020204030204" pitchFamily="49" charset="0"/>
              </a:rPr>
              <a:t>i</a:t>
            </a:r>
            <a:r>
              <a:rPr lang="en-US" altLang="zh-CN" sz="2000" b="1" dirty="0">
                <a:latin typeface="Consolas" panose="020B0609020204030204" pitchFamily="49" charset="0"/>
              </a:rPr>
              <a:t>) {}</a:t>
            </a:r>
          </a:p>
          <a:p>
            <a:r>
              <a:rPr lang="en-US" altLang="zh-CN" sz="2000" b="1" dirty="0">
                <a:solidFill>
                  <a:srgbClr val="FF0000"/>
                </a:solidFill>
                <a:latin typeface="Consolas" panose="020B0609020204030204" pitchFamily="49" charset="0"/>
              </a:rPr>
              <a:t>       Student(char </a:t>
            </a:r>
            <a:r>
              <a:rPr lang="en-US" altLang="zh-CN" sz="2000" b="1" dirty="0" err="1">
                <a:solidFill>
                  <a:srgbClr val="FF0000"/>
                </a:solidFill>
                <a:latin typeface="Consolas" panose="020B0609020204030204" pitchFamily="49" charset="0"/>
              </a:rPr>
              <a:t>cls</a:t>
            </a:r>
            <a:r>
              <a:rPr lang="en-US" altLang="zh-CN" sz="2000" b="1" dirty="0">
                <a:solidFill>
                  <a:srgbClr val="FF0000"/>
                </a:solidFill>
                <a:latin typeface="Consolas" panose="020B0609020204030204" pitchFamily="49" charset="0"/>
              </a:rPr>
              <a:t>) = delete;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Student s('c'); </a:t>
            </a:r>
            <a:r>
              <a:rPr lang="en-US" altLang="zh-CN" sz="2000" b="1" dirty="0">
                <a:solidFill>
                  <a:srgbClr val="008000"/>
                </a:solidFill>
                <a:latin typeface="Consolas" panose="020B0609020204030204" pitchFamily="49" charset="0"/>
              </a:rPr>
              <a:t>// </a:t>
            </a:r>
            <a:r>
              <a:rPr lang="zh-CN" altLang="en-US" sz="2000" b="1" dirty="0">
                <a:solidFill>
                  <a:srgbClr val="008000"/>
                </a:solidFill>
                <a:latin typeface="Consolas" panose="020B0609020204030204" pitchFamily="49" charset="0"/>
              </a:rPr>
              <a:t>編譯錯誤</a:t>
            </a:r>
            <a:endParaRPr lang="zh-CN" altLang="en-US" sz="2000" b="1" dirty="0">
              <a:solidFill>
                <a:srgbClr val="FF0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22</a:t>
            </a:fld>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預設構造函數</a:t>
            </a:r>
          </a:p>
        </p:txBody>
      </p:sp>
      <p:sp>
        <p:nvSpPr>
          <p:cNvPr id="3" name="内容占位符 2"/>
          <p:cNvSpPr>
            <a:spLocks noGrp="1"/>
          </p:cNvSpPr>
          <p:nvPr>
            <p:ph idx="1"/>
          </p:nvPr>
        </p:nvSpPr>
        <p:spPr>
          <a:xfrm>
            <a:off x="628650" y="1442720"/>
            <a:ext cx="8047990" cy="4671060"/>
          </a:xfrm>
        </p:spPr>
        <p:txBody>
          <a:bodyPr/>
          <a:lstStyle/>
          <a:p>
            <a:r>
              <a:rPr kumimoji="1" lang="zh-CN" altLang="en-US" dirty="0"/>
              <a:t>預設構造函數</a:t>
            </a:r>
            <a:endParaRPr kumimoji="1" lang="en-US" altLang="zh-CN" dirty="0"/>
          </a:p>
          <a:p>
            <a:pPr lvl="1"/>
            <a:r>
              <a:rPr lang="zh-CN" altLang="en-US" dirty="0">
                <a:sym typeface="+mn-ea"/>
              </a:rPr>
              <a:t>預設構造函數在什麼情況下會被隱式定義？</a:t>
            </a:r>
            <a:endParaRPr lang="en-US" altLang="zh-CN" dirty="0">
              <a:sym typeface="+mn-ea"/>
            </a:endParaRPr>
          </a:p>
          <a:p>
            <a:pPr lvl="1"/>
            <a:r>
              <a:rPr lang="zh-CN" altLang="en-US" dirty="0">
                <a:sym typeface="+mn-ea"/>
              </a:rPr>
              <a:t>預設構造函數的行為？</a:t>
            </a:r>
            <a:endParaRPr lang="en-US" altLang="zh-CN" dirty="0">
              <a:sym typeface="+mn-ea"/>
            </a:endParaRPr>
          </a:p>
          <a:p>
            <a:pPr lvl="1"/>
            <a:r>
              <a:rPr lang="zh-CN" altLang="en-US" dirty="0">
                <a:sym typeface="+mn-ea"/>
              </a:rPr>
              <a:t>參考</a:t>
            </a:r>
            <a:r>
              <a:rPr lang="en-US" altLang="zh-CN" sz="2800" dirty="0">
                <a:sym typeface="+mn-ea"/>
                <a:hlinkClick r:id="rId2"/>
              </a:rPr>
              <a:t>https://zh.cppreference.com/w/cpp/language/default_constructor</a:t>
            </a:r>
            <a:endParaRPr kumimoji="1" lang="zh-CN" altLang="en-US" dirty="0"/>
          </a:p>
          <a:p>
            <a:pPr lvl="0"/>
            <a:endParaRPr kumimoji="1" lang="en-US" altLang="zh-CN" dirty="0">
              <a:sym typeface="+mn-ea"/>
            </a:endParaRPr>
          </a:p>
          <a:p>
            <a:pPr lvl="0"/>
            <a:r>
              <a:rPr kumimoji="1" lang="zh-CN" altLang="en-US" dirty="0">
                <a:sym typeface="+mn-ea"/>
              </a:rPr>
              <a:t>隱式定義的預設構造函數還常出現在繼承和虛函數的問題中（</a:t>
            </a:r>
            <a:r>
              <a:rPr kumimoji="1" lang="zh-CN" altLang="en-US" dirty="0">
                <a:solidFill>
                  <a:srgbClr val="FF0000"/>
                </a:solidFill>
                <a:sym typeface="+mn-ea"/>
              </a:rPr>
              <a:t>以後內容</a:t>
            </a:r>
            <a:r>
              <a:rPr kumimoji="1" lang="zh-CN" altLang="en-US" dirty="0">
                <a:sym typeface="+mn-ea"/>
              </a:rPr>
              <a:t>）</a:t>
            </a:r>
            <a:endParaRPr kumimoji="1" lang="zh-CN" altLang="en-US" dirty="0"/>
          </a:p>
        </p:txBody>
      </p:sp>
      <p:sp>
        <p:nvSpPr>
          <p:cNvPr id="5" name="内容占位符 2"/>
          <p:cNvSpPr txBox="1"/>
          <p:nvPr/>
        </p:nvSpPr>
        <p:spPr bwMode="auto">
          <a:xfrm>
            <a:off x="628650" y="5474335"/>
            <a:ext cx="804799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9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9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endParaRPr kumimoji="1" lang="en-US" altLang="zh-CN" dirty="0"/>
          </a:p>
        </p:txBody>
      </p:sp>
      <p:sp>
        <p:nvSpPr>
          <p:cNvPr id="6" name="灯片编号占位符 5"/>
          <p:cNvSpPr>
            <a:spLocks noGrp="1"/>
          </p:cNvSpPr>
          <p:nvPr>
            <p:ph type="sldNum" sz="quarter" idx="12"/>
          </p:nvPr>
        </p:nvSpPr>
        <p:spPr/>
        <p:txBody>
          <a:bodyPr/>
          <a:lstStyle/>
          <a:p>
            <a:pPr>
              <a:defRPr/>
            </a:pPr>
            <a:fld id="{BFD7BE51-03DD-4CCA-8227-D775462981B4}" type="slidenum">
              <a:rPr lang="en-US" altLang="zh-CN"/>
              <a:t>23</a:t>
            </a:fld>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物件陣列的初始化</a:t>
            </a:r>
          </a:p>
        </p:txBody>
      </p:sp>
      <p:sp>
        <p:nvSpPr>
          <p:cNvPr id="3" name="内容占位符 2"/>
          <p:cNvSpPr>
            <a:spLocks noGrp="1"/>
          </p:cNvSpPr>
          <p:nvPr>
            <p:ph idx="1"/>
          </p:nvPr>
        </p:nvSpPr>
        <p:spPr>
          <a:xfrm>
            <a:off x="611560" y="1268760"/>
            <a:ext cx="8047806" cy="4749029"/>
          </a:xfrm>
        </p:spPr>
        <p:txBody>
          <a:bodyPr/>
          <a:lstStyle/>
          <a:p>
            <a:r>
              <a:rPr kumimoji="1" lang="zh-CN" altLang="en-US" dirty="0"/>
              <a:t>無參定義物件陣列，必須要有預設構造函數</a:t>
            </a:r>
            <a:endParaRPr kumimoji="1" lang="en-US" altLang="zh-CN" dirty="0"/>
          </a:p>
          <a:p>
            <a:pPr lvl="1"/>
            <a:endParaRPr kumimoji="1" lang="en-US" altLang="zh-CN" dirty="0"/>
          </a:p>
          <a:p>
            <a:endParaRPr kumimoji="1" lang="en-US" altLang="zh-CN" dirty="0"/>
          </a:p>
          <a:p>
            <a:r>
              <a:rPr kumimoji="1" lang="zh-CN" altLang="en-US" dirty="0"/>
              <a:t>如果構造函數只有一個參數</a:t>
            </a:r>
            <a:endParaRPr kumimoji="1" lang="en-US" altLang="zh-CN" dirty="0"/>
          </a:p>
          <a:p>
            <a:endParaRPr kumimoji="1" lang="en-US" altLang="zh-CN" dirty="0"/>
          </a:p>
          <a:p>
            <a:endParaRPr kumimoji="1" lang="en-US" altLang="zh-CN" dirty="0"/>
          </a:p>
          <a:p>
            <a:r>
              <a:rPr kumimoji="1" lang="zh-CN" altLang="en-US" dirty="0"/>
              <a:t>如果構造函數有多個參數</a:t>
            </a:r>
            <a:endParaRPr kumimoji="1" lang="en-US" altLang="zh-CN" dirty="0"/>
          </a:p>
          <a:p>
            <a:endParaRPr kumimoji="1" lang="en-US" altLang="zh-CN" dirty="0"/>
          </a:p>
          <a:p>
            <a:pPr lvl="1" defTabSz="457200" eaLnBrk="0" hangingPunct="0">
              <a:spcBef>
                <a:spcPct val="0"/>
              </a:spcBef>
            </a:pPr>
            <a:endParaRPr lang="en-US" altLang="zh-CN" dirty="0">
              <a:solidFill>
                <a:srgbClr val="000000"/>
              </a:solidFill>
              <a:ea typeface="+mn-ea"/>
            </a:endParaRPr>
          </a:p>
          <a:p>
            <a:pPr lvl="2" defTabSz="457200" eaLnBrk="0" hangingPunct="0">
              <a:spcBef>
                <a:spcPct val="0"/>
              </a:spcBef>
            </a:pPr>
            <a:endParaRPr lang="en-US" altLang="zh-CN" dirty="0">
              <a:solidFill>
                <a:srgbClr val="000000"/>
              </a:solidFill>
              <a:ea typeface="+mn-ea"/>
            </a:endParaRPr>
          </a:p>
        </p:txBody>
      </p:sp>
      <p:sp>
        <p:nvSpPr>
          <p:cNvPr id="6" name="矩形 5"/>
          <p:cNvSpPr/>
          <p:nvPr/>
        </p:nvSpPr>
        <p:spPr>
          <a:xfrm>
            <a:off x="1287091" y="1979548"/>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A a[50];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定義了一個具有</a:t>
            </a:r>
            <a:r>
              <a:rPr lang="en-US" altLang="zh-CN" dirty="0">
                <a:solidFill>
                  <a:srgbClr val="008000"/>
                </a:solidFill>
                <a:latin typeface="Consolas" panose="020B0609020204030204" pitchFamily="49" charset="0"/>
              </a:rPr>
              <a:t>50</a:t>
            </a:r>
            <a:r>
              <a:rPr lang="zh-CN" altLang="en-US" dirty="0">
                <a:solidFill>
                  <a:srgbClr val="008000"/>
                </a:solidFill>
                <a:latin typeface="Consolas" panose="020B0609020204030204" pitchFamily="49" charset="0"/>
              </a:rPr>
              <a:t>個元素的</a:t>
            </a:r>
            <a:r>
              <a:rPr lang="en-US" altLang="zh-CN" dirty="0">
                <a:solidFill>
                  <a:srgbClr val="008000"/>
                </a:solidFill>
                <a:latin typeface="Consolas" panose="020B0609020204030204" pitchFamily="49" charset="0"/>
              </a:rPr>
              <a:t>A</a:t>
            </a:r>
            <a:r>
              <a:rPr lang="zh-CN" altLang="en-US" dirty="0">
                <a:solidFill>
                  <a:srgbClr val="008000"/>
                </a:solidFill>
                <a:latin typeface="Consolas" panose="020B0609020204030204" pitchFamily="49" charset="0"/>
              </a:rPr>
              <a:t>類物件陣列</a:t>
            </a:r>
            <a:endParaRPr lang="en-US" altLang="zh-CN" dirty="0">
              <a:solidFill>
                <a:srgbClr val="008000"/>
              </a:solidFill>
              <a:latin typeface="Consolas" panose="020B0609020204030204" pitchFamily="49" charset="0"/>
            </a:endParaRPr>
          </a:p>
        </p:txBody>
      </p:sp>
      <p:sp>
        <p:nvSpPr>
          <p:cNvPr id="8" name="矩形 7"/>
          <p:cNvSpPr/>
          <p:nvPr/>
        </p:nvSpPr>
        <p:spPr>
          <a:xfrm>
            <a:off x="1287091" y="3458608"/>
            <a:ext cx="8253461" cy="369332"/>
          </a:xfrm>
          <a:prstGeom prst="rect">
            <a:avLst/>
          </a:prstGeom>
        </p:spPr>
        <p:txBody>
          <a:bodyPr wrap="square">
            <a:spAutoFit/>
          </a:bodyPr>
          <a:lstStyle/>
          <a:p>
            <a:r>
              <a:rPr lang="en-US" altLang="zh-CN" dirty="0">
                <a:solidFill>
                  <a:srgbClr val="000000"/>
                </a:solidFill>
                <a:latin typeface="Consolas" panose="020B0609020204030204" pitchFamily="49" charset="0"/>
              </a:rPr>
              <a:t>A a[3] = {1, 3, 5};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三個實參分別傳遞給</a:t>
            </a:r>
            <a:r>
              <a:rPr lang="en-US" altLang="zh-CN" dirty="0">
                <a:solidFill>
                  <a:srgbClr val="008000"/>
                </a:solidFill>
                <a:latin typeface="Consolas" panose="020B0609020204030204" pitchFamily="49" charset="0"/>
              </a:rPr>
              <a:t>3</a:t>
            </a:r>
            <a:r>
              <a:rPr lang="zh-CN" altLang="en-US" dirty="0">
                <a:solidFill>
                  <a:srgbClr val="008000"/>
                </a:solidFill>
                <a:latin typeface="Consolas" panose="020B0609020204030204" pitchFamily="49" charset="0"/>
              </a:rPr>
              <a:t>個陣列元素的構造函數</a:t>
            </a:r>
            <a:endParaRPr lang="en-US" altLang="zh-CN" dirty="0">
              <a:solidFill>
                <a:srgbClr val="008000"/>
              </a:solidFill>
              <a:latin typeface="Consolas" panose="020B0609020204030204" pitchFamily="49" charset="0"/>
            </a:endParaRPr>
          </a:p>
        </p:txBody>
      </p:sp>
      <p:sp>
        <p:nvSpPr>
          <p:cNvPr id="9" name="矩形 8"/>
          <p:cNvSpPr/>
          <p:nvPr/>
        </p:nvSpPr>
        <p:spPr>
          <a:xfrm>
            <a:off x="1187624" y="5075892"/>
            <a:ext cx="8109446" cy="369332"/>
          </a:xfrm>
          <a:prstGeom prst="rect">
            <a:avLst/>
          </a:prstGeom>
        </p:spPr>
        <p:txBody>
          <a:bodyPr wrap="square">
            <a:spAutoFit/>
          </a:bodyPr>
          <a:lstStyle/>
          <a:p>
            <a:r>
              <a:rPr lang="en-US" altLang="zh-CN" dirty="0">
                <a:solidFill>
                  <a:srgbClr val="000000"/>
                </a:solidFill>
                <a:latin typeface="Consolas" panose="020B0609020204030204" pitchFamily="49" charset="0"/>
              </a:rPr>
              <a:t>A a[3] = {A(1, 2), A(3, 5), A(0, 7)};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構造函數有兩個整型參數</a:t>
            </a:r>
            <a:endParaRPr lang="en-US" altLang="zh-CN" dirty="0">
              <a:solidFill>
                <a:srgbClr val="008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24</a:t>
            </a:fld>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a:t>析構函數：對象的“死”</a:t>
            </a:r>
            <a:endParaRPr kumimoji="1" lang="en-US" dirty="0"/>
          </a:p>
        </p:txBody>
      </p:sp>
      <p:sp>
        <p:nvSpPr>
          <p:cNvPr id="4" name="内容占位符 3"/>
          <p:cNvSpPr>
            <a:spLocks noGrp="1"/>
          </p:cNvSpPr>
          <p:nvPr>
            <p:ph idx="1"/>
          </p:nvPr>
        </p:nvSpPr>
        <p:spPr/>
        <p:txBody>
          <a:bodyPr/>
          <a:lstStyle/>
          <a:p>
            <a:pPr marL="341630" indent="-341630">
              <a:lnSpc>
                <a:spcPct val="120000"/>
              </a:lnSpc>
            </a:pPr>
            <a:r>
              <a:rPr lang="zh-CN" altLang="zh-CN" dirty="0">
                <a:latin typeface="华文楷体" panose="02010600040101010101" pitchFamily="2" charset="-122"/>
              </a:rPr>
              <a:t>對象的“死”（</a:t>
            </a:r>
            <a:r>
              <a:rPr lang="zh-CN" altLang="zh-CN" dirty="0">
                <a:solidFill>
                  <a:srgbClr val="FF0000"/>
                </a:solidFill>
                <a:latin typeface="华文楷体" panose="02010600040101010101" pitchFamily="2" charset="-122"/>
              </a:rPr>
              <a:t>清除和釋放資源</a:t>
            </a:r>
            <a:r>
              <a:rPr lang="zh-CN" altLang="zh-CN" dirty="0">
                <a:latin typeface="华文楷体" panose="02010600040101010101" pitchFamily="2" charset="-122"/>
              </a:rPr>
              <a:t>）是由編譯器在物件作用域結束處自動生成調用析構函數代碼來完成的</a:t>
            </a:r>
            <a:r>
              <a:rPr lang="zh-CN" altLang="en-US" dirty="0">
                <a:latin typeface="华文楷体" panose="02010600040101010101" pitchFamily="2" charset="-122"/>
              </a:rPr>
              <a:t>。</a:t>
            </a:r>
            <a:endParaRPr lang="en-US" altLang="zh-CN" dirty="0">
              <a:latin typeface="华文楷体" panose="02010600040101010101" pitchFamily="2" charset="-122"/>
            </a:endParaRPr>
          </a:p>
          <a:p>
            <a:pPr marL="798830" lvl="1" indent="-341630">
              <a:lnSpc>
                <a:spcPct val="120000"/>
              </a:lnSpc>
            </a:pPr>
            <a:r>
              <a:rPr lang="zh-CN" altLang="zh-CN" dirty="0">
                <a:latin typeface="华文楷体" panose="02010600040101010101" pitchFamily="2" charset="-122"/>
                <a:sym typeface="华文仿宋" panose="02010600040101010101" pitchFamily="2" charset="-122"/>
              </a:rPr>
              <a:t>當執行到“包含物件定義範圍結束處”時，編譯器自動調用物件的析構函數</a:t>
            </a:r>
            <a:r>
              <a:rPr lang="zh-CN" altLang="en-US" dirty="0">
                <a:latin typeface="华文楷体" panose="02010600040101010101" pitchFamily="2" charset="-122"/>
                <a:sym typeface="华文仿宋" panose="02010600040101010101" pitchFamily="2" charset="-122"/>
              </a:rPr>
              <a:t>。</a:t>
            </a:r>
            <a:endParaRPr lang="en-US" altLang="zh-CN" dirty="0">
              <a:latin typeface="华文楷体" panose="02010600040101010101" pitchFamily="2" charset="-122"/>
              <a:sym typeface="华文仿宋" panose="02010600040101010101" pitchFamily="2" charset="-122"/>
            </a:endParaRPr>
          </a:p>
          <a:p>
            <a:pPr marL="798830" lvl="1" indent="-341630">
              <a:lnSpc>
                <a:spcPct val="120000"/>
              </a:lnSpc>
            </a:pPr>
            <a:r>
              <a:rPr lang="zh-CN" altLang="zh-CN" dirty="0">
                <a:latin typeface="华文楷体" panose="02010600040101010101" pitchFamily="2" charset="-122"/>
                <a:sym typeface="华文仿宋" panose="02010600040101010101" pitchFamily="2" charset="-122"/>
              </a:rPr>
              <a:t>動態分配的記憶體是一種典型的需要釋放的資源</a:t>
            </a:r>
            <a:r>
              <a:rPr lang="zh-CN" altLang="en-US" dirty="0">
                <a:latin typeface="华文楷体" panose="02010600040101010101" pitchFamily="2" charset="-122"/>
                <a:sym typeface="华文仿宋" panose="02010600040101010101" pitchFamily="2" charset="-122"/>
              </a:rPr>
              <a:t>。</a:t>
            </a:r>
            <a:endParaRPr lang="zh-CN" altLang="zh-CN" dirty="0">
              <a:latin typeface="华文楷体" panose="02010600040101010101" pitchFamily="2" charset="-122"/>
            </a:endParaRPr>
          </a:p>
          <a:p>
            <a:pPr marL="341630" indent="-341630">
              <a:lnSpc>
                <a:spcPct val="120000"/>
              </a:lnSpc>
            </a:pPr>
            <a:r>
              <a:rPr lang="zh-CN" altLang="zh-CN" dirty="0">
                <a:latin typeface="华文楷体" panose="02010600040101010101" pitchFamily="2" charset="-122"/>
              </a:rPr>
              <a:t>清除物件佔用的資源是無條件的，不需要任何選項</a:t>
            </a:r>
            <a:r>
              <a:rPr lang="zh-CN" altLang="en-US" dirty="0">
                <a:latin typeface="华文楷体" panose="02010600040101010101" pitchFamily="2" charset="-122"/>
              </a:rPr>
              <a:t>。</a:t>
            </a:r>
            <a:r>
              <a:rPr lang="zh-CN" altLang="zh-CN" dirty="0">
                <a:latin typeface="华文楷体" panose="02010600040101010101" pitchFamily="2" charset="-122"/>
              </a:rPr>
              <a:t>因此，析構函數沒有參數，且只有一個（</a:t>
            </a:r>
            <a:r>
              <a:rPr lang="zh-CN" altLang="zh-CN" dirty="0">
                <a:solidFill>
                  <a:srgbClr val="FF0000"/>
                </a:solidFill>
                <a:latin typeface="华文楷体" panose="02010600040101010101" pitchFamily="2" charset="-122"/>
              </a:rPr>
              <a:t>即清除方式唯一</a:t>
            </a:r>
            <a:r>
              <a:rPr lang="zh-CN" altLang="zh-CN" dirty="0">
                <a:latin typeface="华文楷体" panose="02010600040101010101" pitchFamily="2" charset="-122"/>
              </a:rPr>
              <a:t>）</a:t>
            </a:r>
            <a:r>
              <a:rPr lang="zh-CN" altLang="en-US" dirty="0">
                <a:ea typeface="宋体" panose="02010600030101010101" pitchFamily="2" charset="-122"/>
              </a:rPr>
              <a:t>。</a:t>
            </a:r>
            <a:endParaRPr lang="zh-CN" altLang="zh-CN" dirty="0">
              <a:ea typeface="宋体" panose="0201060003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25</a:t>
            </a:fld>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析構函數</a:t>
            </a:r>
          </a:p>
        </p:txBody>
      </p:sp>
      <p:sp>
        <p:nvSpPr>
          <p:cNvPr id="3" name="内容占位符 2"/>
          <p:cNvSpPr>
            <a:spLocks noGrp="1"/>
          </p:cNvSpPr>
          <p:nvPr>
            <p:ph idx="1"/>
          </p:nvPr>
        </p:nvSpPr>
        <p:spPr>
          <a:xfrm>
            <a:off x="611560" y="1268760"/>
            <a:ext cx="8352928" cy="4749029"/>
          </a:xfrm>
        </p:spPr>
        <p:txBody>
          <a:bodyPr/>
          <a:lstStyle/>
          <a:p>
            <a:r>
              <a:rPr kumimoji="1" lang="zh-CN" altLang="en-US" dirty="0"/>
              <a:t>一個類只有一個析構函數，名稱是“</a:t>
            </a:r>
            <a:r>
              <a:rPr kumimoji="1" lang="en-US" altLang="zh-CN" dirty="0"/>
              <a:t>~</a:t>
            </a:r>
            <a:r>
              <a:rPr kumimoji="1" lang="zh-CN" altLang="en-US" dirty="0"/>
              <a:t>類名”，</a:t>
            </a:r>
            <a:r>
              <a:rPr kumimoji="1" lang="zh-CN" altLang="en-US" dirty="0">
                <a:solidFill>
                  <a:srgbClr val="C00000"/>
                </a:solidFill>
              </a:rPr>
              <a:t>沒有函數返回值，沒有函數參數</a:t>
            </a:r>
            <a:r>
              <a:rPr kumimoji="1" lang="zh-CN" altLang="en-US" dirty="0"/>
              <a:t>。</a:t>
            </a:r>
          </a:p>
          <a:p>
            <a:r>
              <a:rPr kumimoji="1" lang="zh-CN" altLang="en-US" dirty="0"/>
              <a:t>編譯器在物件生命期結束時自動調用類的析構函數，以便釋放物件佔用的資源，或其他後處理</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pPr marL="0" indent="0">
              <a:buNone/>
            </a:pPr>
            <a:endParaRPr kumimoji="1" lang="en-US" altLang="zh-CN" dirty="0"/>
          </a:p>
        </p:txBody>
      </p:sp>
      <p:sp>
        <p:nvSpPr>
          <p:cNvPr id="4" name="矩形 3"/>
          <p:cNvSpPr/>
          <p:nvPr/>
        </p:nvSpPr>
        <p:spPr>
          <a:xfrm>
            <a:off x="1331640" y="3158966"/>
            <a:ext cx="7956301" cy="2862322"/>
          </a:xfrm>
          <a:prstGeom prst="rect">
            <a:avLst/>
          </a:prstGeom>
        </p:spPr>
        <p:txBody>
          <a:bodyPr wrap="square">
            <a:spAutoFit/>
          </a:bodyPr>
          <a:lstStyle/>
          <a:p>
            <a:r>
              <a:rPr lang="en-US" altLang="zh-CN" dirty="0">
                <a:latin typeface="Consolas" panose="020B0609020204030204" pitchFamily="49" charset="0"/>
              </a:rPr>
              <a:t>class </a:t>
            </a:r>
            <a:r>
              <a:rPr lang="en-US" altLang="zh-CN" dirty="0" err="1">
                <a:latin typeface="Consolas" panose="020B0609020204030204" pitchFamily="49" charset="0"/>
              </a:rPr>
              <a:t>ClassRoom</a:t>
            </a:r>
            <a:r>
              <a:rPr lang="en-US" altLang="zh-CN" dirty="0">
                <a:latin typeface="Consolas" panose="020B0609020204030204" pitchFamily="49" charset="0"/>
              </a:rPr>
              <a:t> {</a:t>
            </a:r>
          </a:p>
          <a:p>
            <a:r>
              <a:rPr lang="ro-RO" altLang="zh-CN" dirty="0">
                <a:latin typeface="Consolas" panose="020B0609020204030204" pitchFamily="49" charset="0"/>
              </a:rPr>
              <a:t>    int num;</a:t>
            </a:r>
          </a:p>
          <a:p>
            <a:r>
              <a:rPr lang="ro-RO" altLang="zh-CN" dirty="0">
                <a:latin typeface="Consolas" panose="020B0609020204030204" pitchFamily="49" charset="0"/>
              </a:rPr>
              <a:t>    </a:t>
            </a:r>
            <a:r>
              <a:rPr lang="en-US" altLang="zh-CN" dirty="0">
                <a:latin typeface="Consolas" panose="020B0609020204030204" pitchFamily="49" charset="0"/>
              </a:rPr>
              <a:t>int</a:t>
            </a:r>
            <a:r>
              <a:rPr lang="ro-RO" altLang="zh-CN" dirty="0">
                <a:latin typeface="Consolas" panose="020B0609020204030204" pitchFamily="49" charset="0"/>
              </a:rPr>
              <a:t>* ID_list;</a:t>
            </a:r>
          </a:p>
          <a:p>
            <a:r>
              <a:rPr lang="ro-RO" altLang="zh-CN" dirty="0">
                <a:latin typeface="Consolas" panose="020B0609020204030204" pitchFamily="49" charset="0"/>
              </a:rPr>
              <a:t>public:</a:t>
            </a:r>
          </a:p>
          <a:p>
            <a:r>
              <a:rPr lang="nl-NL" altLang="zh-CN" dirty="0">
                <a:latin typeface="Consolas" panose="020B0609020204030204" pitchFamily="49" charset="0"/>
              </a:rPr>
              <a:t>    ClassRoom() : num(0), ID_list(nullptr) {}</a:t>
            </a:r>
          </a:p>
          <a:p>
            <a:r>
              <a:rPr lang="nl-NL" altLang="zh-CN" dirty="0">
                <a:latin typeface="Consolas" panose="020B0609020204030204" pitchFamily="49" charset="0"/>
              </a:rPr>
              <a:t>    ...</a:t>
            </a:r>
          </a:p>
          <a:p>
            <a:r>
              <a:rPr lang="fi-FI" altLang="zh-CN" dirty="0">
                <a:latin typeface="Consolas" panose="020B0609020204030204" pitchFamily="49" charset="0"/>
              </a:rPr>
              <a:t>    </a:t>
            </a:r>
            <a:r>
              <a:rPr lang="fi-FI" altLang="zh-CN" b="1" dirty="0">
                <a:solidFill>
                  <a:srgbClr val="FF0000"/>
                </a:solidFill>
                <a:latin typeface="Consolas" panose="020B0609020204030204" pitchFamily="49" charset="0"/>
              </a:rPr>
              <a:t>~ClassRoom() </a:t>
            </a:r>
            <a:r>
              <a:rPr lang="fi-FI" altLang="zh-CN" dirty="0">
                <a:latin typeface="Consolas" panose="020B0609020204030204" pitchFamily="49" charset="0"/>
              </a:rPr>
              <a:t>{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析構函數</a:t>
            </a:r>
            <a:endParaRPr lang="fi-FI" altLang="zh-CN" dirty="0">
              <a:solidFill>
                <a:srgbClr val="FF0000"/>
              </a:solidFill>
              <a:latin typeface="Consolas" panose="020B0609020204030204" pitchFamily="49" charset="0"/>
            </a:endParaRPr>
          </a:p>
          <a:p>
            <a:r>
              <a:rPr lang="fi-FI" altLang="zh-CN" dirty="0">
                <a:latin typeface="Consolas" panose="020B0609020204030204" pitchFamily="49" charset="0"/>
              </a:rPr>
              <a:t>        if (ID_list) delete[] ID_list;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釋放記憶體</a:t>
            </a:r>
            <a:r>
              <a:rPr lang="fi-FI" altLang="zh-CN" dirty="0">
                <a:latin typeface="Consolas" panose="020B0609020204030204" pitchFamily="49" charset="0"/>
              </a:rPr>
              <a:t>    </a:t>
            </a:r>
          </a:p>
          <a:p>
            <a:r>
              <a:rPr lang="fi-FI" altLang="zh-CN" dirty="0">
                <a:latin typeface="Consolas" panose="020B0609020204030204" pitchFamily="49" charset="0"/>
              </a:rPr>
              <a:t>    }</a:t>
            </a:r>
          </a:p>
          <a:p>
            <a:r>
              <a:rPr lang="fi-FI" altLang="zh-CN" dirty="0">
                <a:latin typeface="Consolas" panose="020B0609020204030204" pitchFamily="49" charset="0"/>
              </a:rPr>
              <a:t>};</a:t>
            </a:r>
            <a:endParaRPr lang="zh-CN" altLang="en-US" dirty="0">
              <a:latin typeface="Consolas" panose="020B0609020204030204" pitchFamily="49" charset="0"/>
            </a:endParaRP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a:t>26</a:t>
            </a:fld>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析構函數</a:t>
            </a:r>
          </a:p>
        </p:txBody>
      </p:sp>
      <p:sp>
        <p:nvSpPr>
          <p:cNvPr id="3" name="内容占位符 2"/>
          <p:cNvSpPr>
            <a:spLocks noGrp="1"/>
          </p:cNvSpPr>
          <p:nvPr>
            <p:ph idx="1"/>
          </p:nvPr>
        </p:nvSpPr>
        <p:spPr>
          <a:xfrm>
            <a:off x="628650" y="1280333"/>
            <a:ext cx="8047806" cy="5112568"/>
          </a:xfrm>
        </p:spPr>
        <p:txBody>
          <a:bodyPr/>
          <a:lstStyle/>
          <a:p>
            <a:r>
              <a:rPr lang="zh-CN" altLang="en-US" dirty="0"/>
              <a:t>和預設構造函數一樣，析構函數除了執行函數體內聲明的語句，編譯器還會做一些額外操作</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例如會自動調用成員變數的析構函數</a:t>
            </a:r>
            <a:endParaRPr lang="en-US" altLang="zh-CN" dirty="0"/>
          </a:p>
          <a:p>
            <a:pPr lvl="1"/>
            <a:r>
              <a:rPr lang="zh-CN" altLang="en-US" dirty="0"/>
              <a:t>先執行自己的析構函數，再調用成員變數的析構</a:t>
            </a:r>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27</a:t>
            </a:fld>
            <a:endParaRPr lang="en-US" altLang="zh-CN" dirty="0"/>
          </a:p>
        </p:txBody>
      </p:sp>
      <p:sp>
        <p:nvSpPr>
          <p:cNvPr id="5" name="矩形 4"/>
          <p:cNvSpPr/>
          <p:nvPr/>
        </p:nvSpPr>
        <p:spPr>
          <a:xfrm>
            <a:off x="848696" y="2106000"/>
            <a:ext cx="6819648" cy="3693319"/>
          </a:xfrm>
          <a:prstGeom prst="rect">
            <a:avLst/>
          </a:prstGeom>
        </p:spPr>
        <p:txBody>
          <a:bodyPr wrap="square">
            <a:spAutoFit/>
          </a:bodyPr>
          <a:lstStyle/>
          <a:p>
            <a:pPr lvl="1"/>
            <a:r>
              <a:rPr lang="en-US" altLang="zh-CN" b="1" dirty="0">
                <a:solidFill>
                  <a:srgbClr val="B40062"/>
                </a:solidFill>
                <a:latin typeface="Consolas" panose="020B0609020204030204" pitchFamily="49" charset="0"/>
              </a:rPr>
              <a:t>#include </a:t>
            </a:r>
            <a:r>
              <a:rPr lang="en-US" altLang="zh-CN" b="1" dirty="0">
                <a:latin typeface="Consolas" panose="020B0609020204030204" pitchFamily="49" charset="0"/>
              </a:rPr>
              <a:t>&lt;iostream&gt;</a:t>
            </a:r>
          </a:p>
          <a:p>
            <a:pPr lvl="1"/>
            <a:r>
              <a:rPr lang="en-US" altLang="zh-CN" b="1" dirty="0">
                <a:solidFill>
                  <a:srgbClr val="B40062"/>
                </a:solidFill>
                <a:latin typeface="Consolas" panose="020B0609020204030204" pitchFamily="49" charset="0"/>
              </a:rPr>
              <a:t>using</a:t>
            </a:r>
            <a:r>
              <a:rPr lang="en-US" altLang="zh-CN" b="1" dirty="0">
                <a:latin typeface="Consolas" panose="020B0609020204030204" pitchFamily="49" charset="0"/>
              </a:rPr>
              <a:t> namespace std;</a:t>
            </a:r>
          </a:p>
          <a:p>
            <a:pPr lvl="1"/>
            <a:r>
              <a:rPr lang="en-US" altLang="zh-CN" b="1" dirty="0">
                <a:solidFill>
                  <a:srgbClr val="B40062"/>
                </a:solidFill>
                <a:latin typeface="Consolas" panose="020B0609020204030204" pitchFamily="49" charset="0"/>
              </a:rPr>
              <a:t>class</a:t>
            </a:r>
            <a:r>
              <a:rPr lang="en-US" altLang="zh-CN" b="1" dirty="0">
                <a:latin typeface="Consolas" panose="020B0609020204030204" pitchFamily="49" charset="0"/>
              </a:rPr>
              <a:t> Member {</a:t>
            </a:r>
          </a:p>
          <a:p>
            <a:pPr lvl="1"/>
            <a:r>
              <a:rPr lang="en-US" altLang="zh-CN" b="1" dirty="0">
                <a:solidFill>
                  <a:srgbClr val="B40062"/>
                </a:solidFill>
                <a:latin typeface="Consolas" panose="020B0609020204030204" pitchFamily="49" charset="0"/>
              </a:rPr>
              <a:t>public</a:t>
            </a:r>
            <a:r>
              <a:rPr lang="en-US" altLang="zh-CN" b="1" dirty="0">
                <a:latin typeface="Consolas" panose="020B0609020204030204" pitchFamily="49" charset="0"/>
              </a:rPr>
              <a:t>:</a:t>
            </a:r>
          </a:p>
          <a:p>
            <a:pPr lvl="1"/>
            <a:r>
              <a:rPr lang="en-US" altLang="zh-CN" b="1" dirty="0">
                <a:solidFill>
                  <a:srgbClr val="FF0000"/>
                </a:solidFill>
                <a:latin typeface="Consolas" panose="020B0609020204030204" pitchFamily="49" charset="0"/>
              </a:rPr>
              <a:t>    </a:t>
            </a:r>
            <a:r>
              <a:rPr lang="en-US" altLang="zh-CN" b="1" dirty="0">
                <a:latin typeface="Consolas" panose="020B0609020204030204" pitchFamily="49" charset="0"/>
              </a:rPr>
              <a:t>~Member() { </a:t>
            </a:r>
            <a:r>
              <a:rPr lang="en-US" altLang="zh-CN" b="1" dirty="0" err="1">
                <a:latin typeface="Consolas" panose="020B0609020204030204" pitchFamily="49" charset="0"/>
              </a:rPr>
              <a:t>cout</a:t>
            </a:r>
            <a:r>
              <a:rPr lang="en-US" altLang="zh-CN" b="1" dirty="0">
                <a:latin typeface="Consolas" panose="020B0609020204030204" pitchFamily="49" charset="0"/>
              </a:rPr>
              <a:t> &lt;&lt; "~Member()"</a:t>
            </a:r>
            <a:r>
              <a:rPr lang="zh-CN" altLang="en-US" b="1" dirty="0">
                <a:latin typeface="Consolas" panose="020B0609020204030204" pitchFamily="49" charset="0"/>
              </a:rPr>
              <a:t> </a:t>
            </a:r>
            <a:r>
              <a:rPr lang="en-US" altLang="zh-CN" b="1" dirty="0">
                <a:latin typeface="Consolas" panose="020B0609020204030204" pitchFamily="49" charset="0"/>
              </a:rPr>
              <a:t>&lt;&lt; </a:t>
            </a:r>
            <a:r>
              <a:rPr lang="en-US" altLang="zh-CN" b="1" dirty="0" err="1">
                <a:latin typeface="Consolas" panose="020B0609020204030204" pitchFamily="49" charset="0"/>
              </a:rPr>
              <a:t>endl</a:t>
            </a:r>
            <a:r>
              <a:rPr lang="en-US" altLang="zh-CN" b="1" dirty="0">
                <a:latin typeface="Consolas" panose="020B0609020204030204" pitchFamily="49" charset="0"/>
              </a:rPr>
              <a:t>; }</a:t>
            </a:r>
          </a:p>
          <a:p>
            <a:pPr lvl="1"/>
            <a:r>
              <a:rPr lang="en-US" altLang="zh-CN" b="1" dirty="0">
                <a:latin typeface="Consolas" panose="020B0609020204030204" pitchFamily="49" charset="0"/>
              </a:rPr>
              <a:t>};</a:t>
            </a:r>
          </a:p>
          <a:p>
            <a:pPr lvl="1"/>
            <a:r>
              <a:rPr lang="en-US" altLang="zh-CN" b="1" dirty="0">
                <a:solidFill>
                  <a:srgbClr val="B40062"/>
                </a:solidFill>
                <a:latin typeface="Consolas" panose="020B0609020204030204" pitchFamily="49" charset="0"/>
              </a:rPr>
              <a:t>class</a:t>
            </a:r>
            <a:r>
              <a:rPr lang="en-US" altLang="zh-CN" b="1" dirty="0">
                <a:latin typeface="Consolas" panose="020B0609020204030204" pitchFamily="49" charset="0"/>
              </a:rPr>
              <a:t> Test {</a:t>
            </a:r>
          </a:p>
          <a:p>
            <a:pPr lvl="1"/>
            <a:r>
              <a:rPr lang="en-US" altLang="zh-CN" b="1" dirty="0">
                <a:solidFill>
                  <a:srgbClr val="B40062"/>
                </a:solidFill>
                <a:latin typeface="Consolas" panose="020B0609020204030204" pitchFamily="49" charset="0"/>
              </a:rPr>
              <a:t>public</a:t>
            </a:r>
            <a:r>
              <a:rPr lang="en-US" altLang="zh-CN" b="1" dirty="0">
                <a:latin typeface="Consolas" panose="020B0609020204030204" pitchFamily="49" charset="0"/>
              </a:rPr>
              <a:t>:</a:t>
            </a:r>
          </a:p>
          <a:p>
            <a:pPr lvl="1"/>
            <a:r>
              <a:rPr lang="en-US" altLang="zh-CN" b="1" dirty="0">
                <a:latin typeface="Consolas" panose="020B0609020204030204" pitchFamily="49" charset="0"/>
              </a:rPr>
              <a:t>    Member m;</a:t>
            </a:r>
          </a:p>
          <a:p>
            <a:pPr lvl="1"/>
            <a:r>
              <a:rPr lang="en-US" altLang="zh-CN" b="1" dirty="0">
                <a:latin typeface="Consolas" panose="020B0609020204030204" pitchFamily="49" charset="0"/>
              </a:rPr>
              <a:t>	~Test() { </a:t>
            </a:r>
            <a:r>
              <a:rPr lang="en-US" altLang="zh-CN" b="1" dirty="0" err="1">
                <a:latin typeface="Consolas" panose="020B0609020204030204" pitchFamily="49" charset="0"/>
              </a:rPr>
              <a:t>cout</a:t>
            </a:r>
            <a:r>
              <a:rPr lang="en-US" altLang="zh-CN" b="1" dirty="0">
                <a:latin typeface="Consolas" panose="020B0609020204030204" pitchFamily="49" charset="0"/>
              </a:rPr>
              <a:t> &lt;&lt; "~Test()" &lt;&lt; </a:t>
            </a:r>
            <a:r>
              <a:rPr lang="en-US" altLang="zh-CN" b="1" dirty="0" err="1">
                <a:latin typeface="Consolas" panose="020B0609020204030204" pitchFamily="49" charset="0"/>
              </a:rPr>
              <a:t>endl</a:t>
            </a:r>
            <a:r>
              <a:rPr lang="en-US" altLang="zh-CN" b="1" dirty="0">
                <a:latin typeface="Consolas" panose="020B0609020204030204" pitchFamily="49" charset="0"/>
              </a:rPr>
              <a:t>;}</a:t>
            </a:r>
          </a:p>
          <a:p>
            <a:pPr lvl="1"/>
            <a:r>
              <a:rPr lang="en-US" altLang="zh-CN" b="1" dirty="0">
                <a:latin typeface="Consolas" panose="020B0609020204030204" pitchFamily="49" charset="0"/>
              </a:rPr>
              <a:t>};</a:t>
            </a:r>
          </a:p>
          <a:p>
            <a:pPr lvl="1"/>
            <a:r>
              <a:rPr lang="en-US" altLang="zh-CN" b="1" dirty="0">
                <a:latin typeface="Consolas" panose="020B0609020204030204" pitchFamily="49" charset="0"/>
              </a:rPr>
              <a:t>Test t;</a:t>
            </a:r>
          </a:p>
          <a:p>
            <a:pPr lvl="1"/>
            <a:r>
              <a:rPr lang="en-US" altLang="zh-CN" b="1" dirty="0">
                <a:solidFill>
                  <a:srgbClr val="B40062"/>
                </a:solidFill>
                <a:latin typeface="Consolas" panose="020B0609020204030204" pitchFamily="49" charset="0"/>
              </a:rPr>
              <a:t>int</a:t>
            </a:r>
            <a:r>
              <a:rPr lang="zh-CN" altLang="en-US" b="1" dirty="0">
                <a:latin typeface="Consolas" panose="020B0609020204030204" pitchFamily="49" charset="0"/>
              </a:rPr>
              <a:t> </a:t>
            </a:r>
            <a:r>
              <a:rPr lang="en-US" altLang="zh-CN" b="1" dirty="0">
                <a:latin typeface="Consolas" panose="020B0609020204030204" pitchFamily="49" charset="0"/>
              </a:rPr>
              <a:t>main()</a:t>
            </a:r>
            <a:r>
              <a:rPr lang="zh-CN" altLang="en-US" b="1" dirty="0">
                <a:latin typeface="Consolas" panose="020B0609020204030204" pitchFamily="49" charset="0"/>
              </a:rPr>
              <a:t> </a:t>
            </a:r>
            <a:r>
              <a:rPr lang="en-US" altLang="zh-CN" b="1" dirty="0">
                <a:latin typeface="Consolas" panose="020B0609020204030204" pitchFamily="49" charset="0"/>
              </a:rPr>
              <a:t>{ return 0; }</a:t>
            </a:r>
          </a:p>
        </p:txBody>
      </p:sp>
      <p:sp>
        <p:nvSpPr>
          <p:cNvPr id="6" name="矩形 5"/>
          <p:cNvSpPr/>
          <p:nvPr/>
        </p:nvSpPr>
        <p:spPr>
          <a:xfrm>
            <a:off x="6888144" y="3397277"/>
            <a:ext cx="2453386" cy="1200329"/>
          </a:xfrm>
          <a:prstGeom prst="rect">
            <a:avLst/>
          </a:prstGeom>
        </p:spPr>
        <p:txBody>
          <a:bodyPr wrap="square">
            <a:spAutoFit/>
          </a:bodyPr>
          <a:lstStyle/>
          <a:p>
            <a:pPr lvl="1"/>
            <a:r>
              <a:rPr lang="zh-CN" altLang="en-US" b="1" dirty="0">
                <a:latin typeface="Consolas" panose="020B0609020204030204" pitchFamily="49" charset="0"/>
              </a:rPr>
              <a:t>輸出：</a:t>
            </a:r>
            <a:endParaRPr lang="en-US" altLang="zh-CN" b="1" dirty="0">
              <a:latin typeface="Consolas" panose="020B0609020204030204" pitchFamily="49" charset="0"/>
            </a:endParaRPr>
          </a:p>
          <a:p>
            <a:pPr lvl="1"/>
            <a:endParaRPr lang="en-US" altLang="zh-CN" b="1" dirty="0">
              <a:latin typeface="Consolas" panose="020B0609020204030204" pitchFamily="49" charset="0"/>
            </a:endParaRPr>
          </a:p>
          <a:p>
            <a:pPr lvl="1"/>
            <a:r>
              <a:rPr lang="en-US" altLang="zh-CN" b="1" dirty="0">
                <a:latin typeface="Consolas" panose="020B0609020204030204" pitchFamily="49" charset="0"/>
              </a:rPr>
              <a:t>~Test()</a:t>
            </a:r>
          </a:p>
          <a:p>
            <a:pPr lvl="1"/>
            <a:r>
              <a:rPr lang="en-US" altLang="zh-CN" b="1" dirty="0">
                <a:latin typeface="Consolas" panose="020B0609020204030204" pitchFamily="49" charset="0"/>
              </a:rPr>
              <a:t>~Member()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析構函數</a:t>
            </a:r>
            <a:endParaRPr lang="zh-CN" altLang="en-US" dirty="0"/>
          </a:p>
        </p:txBody>
      </p:sp>
      <p:sp>
        <p:nvSpPr>
          <p:cNvPr id="3" name="内容占位符 2"/>
          <p:cNvSpPr>
            <a:spLocks noGrp="1"/>
          </p:cNvSpPr>
          <p:nvPr>
            <p:ph idx="1"/>
          </p:nvPr>
        </p:nvSpPr>
        <p:spPr/>
        <p:txBody>
          <a:bodyPr/>
          <a:lstStyle/>
          <a:p>
            <a:r>
              <a:rPr kumimoji="1" lang="zh-CN" altLang="en-US" dirty="0"/>
              <a:t>隱式定義的析構函數</a:t>
            </a:r>
            <a:endParaRPr kumimoji="1" lang="en-US" altLang="zh-CN" dirty="0"/>
          </a:p>
          <a:p>
            <a:pPr lvl="1"/>
            <a:r>
              <a:rPr kumimoji="1" lang="zh-CN" altLang="en-US" dirty="0"/>
              <a:t>和構造函數類似，當使用者沒有自訂析構函數時，編譯器會自動合成一個隱式的析構函數</a:t>
            </a:r>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r>
              <a:rPr kumimoji="1" lang="zh-CN" altLang="en-US" dirty="0"/>
              <a:t>注意隱式定義的析構函數不會</a:t>
            </a:r>
            <a:r>
              <a:rPr kumimoji="1" lang="en-US" altLang="zh-CN" dirty="0"/>
              <a:t>delete</a:t>
            </a:r>
            <a:r>
              <a:rPr kumimoji="1" lang="zh-CN" altLang="en-US" dirty="0"/>
              <a:t>指針成員</a:t>
            </a:r>
            <a:endParaRPr kumimoji="1" lang="en-US" altLang="zh-CN" dirty="0"/>
          </a:p>
          <a:p>
            <a:pPr lvl="1"/>
            <a:r>
              <a:rPr kumimoji="1" lang="zh-CN" altLang="en-US" dirty="0"/>
              <a:t>因此上述例子可能造成記憶體洩露</a:t>
            </a:r>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28</a:t>
            </a:fld>
            <a:endParaRPr lang="en-US" altLang="zh-CN" dirty="0"/>
          </a:p>
        </p:txBody>
      </p:sp>
      <p:sp>
        <p:nvSpPr>
          <p:cNvPr id="5" name="矩形 4"/>
          <p:cNvSpPr/>
          <p:nvPr/>
        </p:nvSpPr>
        <p:spPr>
          <a:xfrm>
            <a:off x="5405192" y="3167097"/>
            <a:ext cx="3240360" cy="1938992"/>
          </a:xfrm>
          <a:prstGeom prst="rect">
            <a:avLst/>
          </a:prstGeom>
          <a:ln>
            <a:solidFill>
              <a:srgbClr val="002060"/>
            </a:solidFill>
          </a:ln>
        </p:spPr>
        <p:txBody>
          <a:bodyPr wrap="square">
            <a:spAutoFit/>
          </a:bodyPr>
          <a:lstStyle/>
          <a:p>
            <a:r>
              <a:rPr lang="en-US" altLang="zh-CN" sz="2000" dirty="0">
                <a:latin typeface="Consolas" panose="020B0609020204030204" pitchFamily="49" charset="0"/>
              </a:rPr>
              <a:t>class </a:t>
            </a:r>
            <a:r>
              <a:rPr lang="en-US" altLang="zh-CN" sz="2000" dirty="0" err="1">
                <a:latin typeface="Consolas" panose="020B0609020204030204" pitchFamily="49" charset="0"/>
              </a:rPr>
              <a:t>ClassRoom</a:t>
            </a:r>
            <a:r>
              <a:rPr lang="en-US" altLang="zh-CN" sz="2000" dirty="0">
                <a:latin typeface="Consolas" panose="020B0609020204030204" pitchFamily="49" charset="0"/>
              </a:rPr>
              <a:t> {</a:t>
            </a:r>
          </a:p>
          <a:p>
            <a:r>
              <a:rPr lang="ro-RO" altLang="zh-CN" sz="2000" dirty="0">
                <a:latin typeface="Consolas" panose="020B0609020204030204" pitchFamily="49" charset="0"/>
              </a:rPr>
              <a:t>    int num;</a:t>
            </a:r>
          </a:p>
          <a:p>
            <a:r>
              <a:rPr lang="ro-RO" altLang="zh-CN" sz="2000" dirty="0">
                <a:latin typeface="Consolas" panose="020B0609020204030204" pitchFamily="49" charset="0"/>
              </a:rPr>
              <a:t>    </a:t>
            </a:r>
            <a:r>
              <a:rPr lang="en-US" altLang="zh-CN" sz="2000" dirty="0">
                <a:latin typeface="Consolas" panose="020B0609020204030204" pitchFamily="49" charset="0"/>
              </a:rPr>
              <a:t>int</a:t>
            </a:r>
            <a:r>
              <a:rPr lang="ro-RO" altLang="zh-CN" sz="2000" dirty="0">
                <a:latin typeface="Consolas" panose="020B0609020204030204" pitchFamily="49" charset="0"/>
              </a:rPr>
              <a:t>* ID_list;</a:t>
            </a:r>
          </a:p>
          <a:p>
            <a:r>
              <a:rPr lang="ro-RO" altLang="zh-CN" sz="2000" dirty="0">
                <a:latin typeface="Consolas" panose="020B0609020204030204" pitchFamily="49" charset="0"/>
              </a:rPr>
              <a:t>public:</a:t>
            </a:r>
            <a:endParaRPr lang="en-US" altLang="zh-CN" sz="2000" dirty="0">
              <a:latin typeface="Consolas" panose="020B0609020204030204" pitchFamily="49" charset="0"/>
            </a:endParaRPr>
          </a:p>
          <a:p>
            <a:r>
              <a:rPr lang="en-US" altLang="zh-CN" sz="2000" b="1" dirty="0">
                <a:solidFill>
                  <a:srgbClr val="FF0000"/>
                </a:solidFill>
                <a:latin typeface="Consolas" panose="020B0609020204030204" pitchFamily="49" charset="0"/>
              </a:rPr>
              <a:t>	</a:t>
            </a:r>
            <a:r>
              <a:rPr lang="fi-FI" altLang="zh-CN" sz="2000" b="1" dirty="0">
                <a:solidFill>
                  <a:srgbClr val="FF0000"/>
                </a:solidFill>
                <a:latin typeface="Consolas" panose="020B0609020204030204" pitchFamily="49" charset="0"/>
              </a:rPr>
              <a:t>~ClassRoom() </a:t>
            </a:r>
            <a:r>
              <a:rPr lang="fi-FI" altLang="zh-CN" sz="2000" dirty="0">
                <a:latin typeface="Consolas" panose="020B0609020204030204" pitchFamily="49" charset="0"/>
              </a:rPr>
              <a:t>{}</a:t>
            </a:r>
          </a:p>
          <a:p>
            <a:r>
              <a:rPr lang="fi-FI" altLang="zh-CN" sz="2000" dirty="0">
                <a:latin typeface="Consolas" panose="020B0609020204030204" pitchFamily="49" charset="0"/>
              </a:rPr>
              <a:t>};</a:t>
            </a:r>
            <a:endParaRPr lang="zh-CN" altLang="en-US" sz="2000" dirty="0">
              <a:latin typeface="Consolas" panose="020B0609020204030204" pitchFamily="49" charset="0"/>
            </a:endParaRPr>
          </a:p>
        </p:txBody>
      </p:sp>
      <p:sp>
        <p:nvSpPr>
          <p:cNvPr id="6" name="矩形 5"/>
          <p:cNvSpPr/>
          <p:nvPr/>
        </p:nvSpPr>
        <p:spPr>
          <a:xfrm>
            <a:off x="905144" y="3474874"/>
            <a:ext cx="3240360" cy="1323439"/>
          </a:xfrm>
          <a:prstGeom prst="rect">
            <a:avLst/>
          </a:prstGeom>
          <a:ln>
            <a:solidFill>
              <a:srgbClr val="002060"/>
            </a:solidFill>
          </a:ln>
        </p:spPr>
        <p:txBody>
          <a:bodyPr wrap="square">
            <a:spAutoFit/>
          </a:bodyPr>
          <a:lstStyle/>
          <a:p>
            <a:r>
              <a:rPr lang="en-US" altLang="zh-CN" sz="2000" dirty="0">
                <a:latin typeface="Consolas" panose="020B0609020204030204" pitchFamily="49" charset="0"/>
              </a:rPr>
              <a:t>class </a:t>
            </a:r>
            <a:r>
              <a:rPr lang="en-US" altLang="zh-CN" sz="2000" dirty="0" err="1">
                <a:latin typeface="Consolas" panose="020B0609020204030204" pitchFamily="49" charset="0"/>
              </a:rPr>
              <a:t>ClassRoom</a:t>
            </a:r>
            <a:r>
              <a:rPr lang="en-US" altLang="zh-CN" sz="2000" dirty="0">
                <a:latin typeface="Consolas" panose="020B0609020204030204" pitchFamily="49" charset="0"/>
              </a:rPr>
              <a:t> {</a:t>
            </a:r>
          </a:p>
          <a:p>
            <a:r>
              <a:rPr lang="ro-RO" altLang="zh-CN" sz="2000" dirty="0">
                <a:latin typeface="Consolas" panose="020B0609020204030204" pitchFamily="49" charset="0"/>
              </a:rPr>
              <a:t>    int num;</a:t>
            </a:r>
          </a:p>
          <a:p>
            <a:r>
              <a:rPr lang="ro-RO" altLang="zh-CN" sz="2000" dirty="0">
                <a:latin typeface="Consolas" panose="020B0609020204030204" pitchFamily="49" charset="0"/>
              </a:rPr>
              <a:t>    </a:t>
            </a:r>
            <a:r>
              <a:rPr lang="en-US" altLang="zh-CN" sz="2000" dirty="0">
                <a:latin typeface="Consolas" panose="020B0609020204030204" pitchFamily="49" charset="0"/>
              </a:rPr>
              <a:t>int</a:t>
            </a:r>
            <a:r>
              <a:rPr lang="ro-RO" altLang="zh-CN" sz="2000" dirty="0">
                <a:latin typeface="Consolas" panose="020B0609020204030204" pitchFamily="49" charset="0"/>
              </a:rPr>
              <a:t>* ID_list;</a:t>
            </a:r>
          </a:p>
          <a:p>
            <a:r>
              <a:rPr lang="fi-FI" altLang="zh-CN" sz="2000" dirty="0">
                <a:latin typeface="Consolas" panose="020B0609020204030204" pitchFamily="49" charset="0"/>
              </a:rPr>
              <a:t>};</a:t>
            </a:r>
            <a:endParaRPr lang="zh-CN" altLang="en-US" sz="2000" dirty="0">
              <a:latin typeface="Consolas" panose="020B0609020204030204" pitchFamily="49" charset="0"/>
            </a:endParaRPr>
          </a:p>
        </p:txBody>
      </p:sp>
      <p:sp>
        <p:nvSpPr>
          <p:cNvPr id="7" name="文本框 6"/>
          <p:cNvSpPr txBox="1"/>
          <p:nvPr/>
        </p:nvSpPr>
        <p:spPr>
          <a:xfrm>
            <a:off x="4112404" y="3874983"/>
            <a:ext cx="1261884" cy="523220"/>
          </a:xfrm>
          <a:prstGeom prst="rect">
            <a:avLst/>
          </a:prstGeom>
          <a:noFill/>
        </p:spPr>
        <p:txBody>
          <a:bodyPr wrap="none" rtlCol="0">
            <a:spAutoFit/>
          </a:bodyPr>
          <a:lstStyle/>
          <a:p>
            <a:r>
              <a:rPr lang="zh-CN" altLang="en-US" sz="2800" b="1" dirty="0">
                <a:solidFill>
                  <a:srgbClr val="FF0000"/>
                </a:solidFill>
              </a:rPr>
              <a:t>等價於</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析構函數</a:t>
            </a:r>
          </a:p>
        </p:txBody>
      </p:sp>
      <p:sp>
        <p:nvSpPr>
          <p:cNvPr id="3" name="内容占位符 2"/>
          <p:cNvSpPr>
            <a:spLocks noGrp="1"/>
          </p:cNvSpPr>
          <p:nvPr>
            <p:ph idx="1"/>
          </p:nvPr>
        </p:nvSpPr>
        <p:spPr>
          <a:xfrm>
            <a:off x="611560" y="1406360"/>
            <a:ext cx="8352928" cy="4749029"/>
          </a:xfrm>
        </p:spPr>
        <p:txBody>
          <a:bodyPr/>
          <a:lstStyle/>
          <a:p>
            <a:r>
              <a:rPr kumimoji="1" lang="zh-CN" altLang="en-US" dirty="0"/>
              <a:t>析構函數</a:t>
            </a:r>
            <a:endParaRPr kumimoji="1" lang="en-US" altLang="zh-CN" dirty="0"/>
          </a:p>
          <a:p>
            <a:pPr lvl="1"/>
            <a:r>
              <a:rPr lang="zh-CN" altLang="en-US" dirty="0">
                <a:sym typeface="+mn-ea"/>
              </a:rPr>
              <a:t>析構函數在什麼情況下會被隱式定義？</a:t>
            </a:r>
            <a:endParaRPr lang="en-US" altLang="zh-CN" dirty="0">
              <a:sym typeface="+mn-ea"/>
            </a:endParaRPr>
          </a:p>
          <a:p>
            <a:pPr lvl="1"/>
            <a:r>
              <a:rPr lang="zh-CN" altLang="en-US" dirty="0">
                <a:sym typeface="+mn-ea"/>
              </a:rPr>
              <a:t>析構函數的行為？</a:t>
            </a:r>
            <a:endParaRPr lang="en-US" altLang="zh-CN" dirty="0">
              <a:sym typeface="+mn-ea"/>
            </a:endParaRPr>
          </a:p>
          <a:p>
            <a:pPr lvl="1"/>
            <a:r>
              <a:rPr lang="zh-CN" altLang="en-US" dirty="0">
                <a:sym typeface="+mn-ea"/>
              </a:rPr>
              <a:t>參考</a:t>
            </a:r>
            <a:br>
              <a:rPr lang="en-US" altLang="zh-CN" dirty="0">
                <a:sym typeface="+mn-ea"/>
              </a:rPr>
            </a:br>
            <a:r>
              <a:rPr lang="en-US" altLang="zh-CN" sz="2000" dirty="0">
                <a:sym typeface="+mn-ea"/>
                <a:hlinkClick r:id="rId2"/>
              </a:rPr>
              <a:t>https://zh.cppreference.com/w/cpp/language/destructor</a:t>
            </a:r>
            <a:r>
              <a:rPr lang="zh-CN" altLang="en-US" sz="2000" dirty="0">
                <a:sym typeface="+mn-ea"/>
              </a:rPr>
              <a:t> </a:t>
            </a:r>
            <a:endParaRPr kumimoji="1" lang="zh-CN" altLang="en-US" dirty="0"/>
          </a:p>
          <a:p>
            <a:endParaRPr kumimoji="1" lang="en-US" altLang="zh-CN" dirty="0"/>
          </a:p>
          <a:p>
            <a:r>
              <a:rPr kumimoji="1" lang="zh-CN" altLang="en-US" dirty="0"/>
              <a:t>除了使用者自訂的代碼，析構函數還將自動拓展一些行為，之後會在繼承、虛函數的部分介紹（</a:t>
            </a:r>
            <a:r>
              <a:rPr kumimoji="1" lang="zh-CN" altLang="en-US" dirty="0">
                <a:solidFill>
                  <a:srgbClr val="FF0000"/>
                </a:solidFill>
              </a:rPr>
              <a:t>以後內容</a:t>
            </a:r>
            <a:r>
              <a:rPr kumimoji="1" lang="zh-CN" altLang="en-US" dirty="0"/>
              <a:t>）</a:t>
            </a:r>
            <a:endParaRPr kumimoji="1" lang="en-US" altLang="zh-CN" dirty="0"/>
          </a:p>
          <a:p>
            <a:endParaRPr kumimoji="1" lang="en-US" altLang="zh-CN" dirty="0"/>
          </a:p>
          <a:p>
            <a:endParaRPr kumimoji="1" lang="en-US" altLang="zh-CN" dirty="0"/>
          </a:p>
          <a:p>
            <a:pPr marL="0" indent="0">
              <a:buNone/>
            </a:pPr>
            <a:endParaRPr kumimoji="1" lang="en-US" altLang="zh-CN" dirty="0"/>
          </a:p>
          <a:p>
            <a:pPr marL="0" indent="0">
              <a:buNone/>
            </a:pPr>
            <a:endParaRPr kumimoji="1"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29</a:t>
            </a:fld>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本講內容提要</a:t>
            </a:r>
            <a:endParaRPr lang="en-US" dirty="0"/>
          </a:p>
        </p:txBody>
      </p:sp>
      <p:sp>
        <p:nvSpPr>
          <p:cNvPr id="4" name="内容占位符 3"/>
          <p:cNvSpPr>
            <a:spLocks noGrp="1"/>
          </p:cNvSpPr>
          <p:nvPr>
            <p:ph idx="1"/>
          </p:nvPr>
        </p:nvSpPr>
        <p:spPr>
          <a:xfrm>
            <a:off x="628650" y="1628800"/>
            <a:ext cx="8263830" cy="4749029"/>
          </a:xfrm>
        </p:spPr>
        <p:txBody>
          <a:bodyPr/>
          <a:lstStyle/>
          <a:p>
            <a:r>
              <a:rPr lang="en-US" altLang="zh-CN" dirty="0">
                <a:sym typeface="+mn-ea"/>
              </a:rPr>
              <a:t>4.1 </a:t>
            </a:r>
            <a:r>
              <a:rPr lang="zh-CN" altLang="en-US" dirty="0">
                <a:sym typeface="+mn-ea"/>
              </a:rPr>
              <a:t>構造函數</a:t>
            </a:r>
            <a:endParaRPr lang="en-US" altLang="zh-CN" dirty="0"/>
          </a:p>
          <a:p>
            <a:r>
              <a:rPr lang="en-US" altLang="zh-CN" dirty="0">
                <a:sym typeface="+mn-ea"/>
              </a:rPr>
              <a:t>4.2 </a:t>
            </a:r>
            <a:r>
              <a:rPr lang="zh-CN" altLang="en-US" dirty="0">
                <a:sym typeface="+mn-ea"/>
              </a:rPr>
              <a:t>析構函數</a:t>
            </a:r>
            <a:endParaRPr lang="en-US" altLang="zh-CN" dirty="0"/>
          </a:p>
          <a:p>
            <a:r>
              <a:rPr lang="en-US" altLang="zh-CN" dirty="0">
                <a:sym typeface="+mn-ea"/>
              </a:rPr>
              <a:t>4.3 </a:t>
            </a:r>
            <a:r>
              <a:rPr lang="zh-CN" altLang="en-US" dirty="0">
                <a:sym typeface="+mn-ea"/>
              </a:rPr>
              <a:t>物件的構造與析構時機</a:t>
            </a:r>
            <a:r>
              <a:rPr lang="en-US" altLang="zh-CN" dirty="0">
                <a:sym typeface="+mn-ea"/>
              </a:rPr>
              <a:t>(</a:t>
            </a:r>
            <a:r>
              <a:rPr lang="zh-CN" altLang="en-US" dirty="0">
                <a:sym typeface="+mn-ea"/>
              </a:rPr>
              <a:t>局部物件和全域物件</a:t>
            </a:r>
            <a:r>
              <a:rPr lang="en-US" altLang="zh-CN" dirty="0">
                <a:sym typeface="+mn-ea"/>
              </a:rPr>
              <a:t>)</a:t>
            </a:r>
            <a:endParaRPr lang="zh-CN" altLang="en-US" dirty="0">
              <a:sym typeface="+mn-ea"/>
            </a:endParaRPr>
          </a:p>
          <a:p>
            <a:r>
              <a:rPr lang="en-US" altLang="zh-CN" dirty="0">
                <a:sym typeface="+mn-ea"/>
              </a:rPr>
              <a:t>4.4 </a:t>
            </a:r>
            <a:r>
              <a:rPr lang="zh-CN" altLang="en-US" dirty="0">
                <a:sym typeface="+mn-ea"/>
              </a:rPr>
              <a:t>引用</a:t>
            </a:r>
          </a:p>
          <a:p>
            <a:r>
              <a:rPr lang="en-US" altLang="zh-CN" dirty="0">
                <a:sym typeface="+mn-ea"/>
              </a:rPr>
              <a:t>4.5 </a:t>
            </a:r>
            <a:r>
              <a:rPr lang="zh-CN" altLang="en-US" dirty="0">
                <a:sym typeface="+mn-ea"/>
              </a:rPr>
              <a:t>運算子重載</a:t>
            </a:r>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3</a:t>
            </a:fld>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局部物件的構造與析構</a:t>
            </a:r>
          </a:p>
        </p:txBody>
      </p:sp>
      <p:sp>
        <p:nvSpPr>
          <p:cNvPr id="3" name="内容占位符 2"/>
          <p:cNvSpPr>
            <a:spLocks noGrp="1"/>
          </p:cNvSpPr>
          <p:nvPr>
            <p:ph idx="1"/>
          </p:nvPr>
        </p:nvSpPr>
        <p:spPr>
          <a:xfrm>
            <a:off x="628650" y="1442085"/>
            <a:ext cx="7437562" cy="4935855"/>
          </a:xfrm>
        </p:spPr>
        <p:txBody>
          <a:bodyPr/>
          <a:lstStyle/>
          <a:p>
            <a:r>
              <a:rPr lang="zh-CN" altLang="en-US" b="0" dirty="0"/>
              <a:t>局部物件</a:t>
            </a:r>
            <a:endParaRPr lang="en-US" altLang="zh-CN" b="0" dirty="0"/>
          </a:p>
          <a:p>
            <a:pPr lvl="1"/>
            <a:r>
              <a:rPr lang="zh-CN" altLang="en-US" dirty="0"/>
              <a:t>在程式執行到該局部物件的代碼時被初始化。</a:t>
            </a:r>
            <a:endParaRPr lang="en-US" altLang="zh-CN" dirty="0"/>
          </a:p>
          <a:p>
            <a:pPr lvl="1"/>
            <a:r>
              <a:rPr lang="zh-CN" altLang="en-US" b="0" dirty="0"/>
              <a:t>在局部物件生命週期結束、即所在作用域結束後被析構。</a:t>
            </a:r>
            <a:endParaRPr lang="en-US" altLang="zh-CN" b="0" dirty="0"/>
          </a:p>
          <a:p>
            <a:pPr lvl="1"/>
            <a:endParaRPr lang="en-US" altLang="zh-CN" dirty="0"/>
          </a:p>
          <a:p>
            <a:r>
              <a:rPr lang="zh-CN" altLang="en-US" b="0" dirty="0"/>
              <a:t>作用域</a:t>
            </a:r>
            <a:endParaRPr lang="en-US" altLang="zh-CN" b="0" dirty="0"/>
          </a:p>
          <a:p>
            <a:pPr lvl="1"/>
            <a:r>
              <a:rPr lang="zh-CN" altLang="en-US" b="0" dirty="0"/>
              <a:t>該變數能夠引用的區域</a:t>
            </a:r>
            <a:endParaRPr lang="en-US" altLang="zh-CN" b="0" dirty="0"/>
          </a:p>
          <a:p>
            <a:pPr lvl="1"/>
            <a:r>
              <a:rPr lang="zh-CN" altLang="en-US" dirty="0"/>
              <a:t>例如， </a:t>
            </a:r>
            <a:r>
              <a:rPr lang="en-US" altLang="zh-CN" dirty="0"/>
              <a:t>{}</a:t>
            </a:r>
            <a:r>
              <a:rPr lang="zh-CN" altLang="en-US" dirty="0"/>
              <a:t>將會形成一個作用域</a:t>
            </a:r>
            <a:endParaRPr lang="en-US" altLang="zh-CN" b="0" dirty="0"/>
          </a:p>
          <a:p>
            <a:pPr marL="457200" lvl="1" indent="0">
              <a:buNone/>
            </a:pPr>
            <a:endParaRPr lang="zh-CN" altLang="en-US" dirty="0"/>
          </a:p>
          <a:p>
            <a:pPr lvl="1"/>
            <a:endParaRPr lang="en-US" altLang="zh-CN" b="0"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30</a:t>
            </a:fld>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03848" y="133108"/>
            <a:ext cx="5801816" cy="1325563"/>
          </a:xfrm>
        </p:spPr>
        <p:txBody>
          <a:bodyPr/>
          <a:lstStyle/>
          <a:p>
            <a:r>
              <a:rPr kumimoji="1" lang="zh-CN" altLang="en-US" dirty="0"/>
              <a:t>局部物件的構造與析構</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31</a:t>
            </a:fld>
            <a:endParaRPr lang="en-US" altLang="zh-CN" dirty="0"/>
          </a:p>
        </p:txBody>
      </p:sp>
      <p:sp>
        <p:nvSpPr>
          <p:cNvPr id="6" name="内容占位符 4"/>
          <p:cNvSpPr/>
          <p:nvPr/>
        </p:nvSpPr>
        <p:spPr>
          <a:xfrm>
            <a:off x="467544" y="415996"/>
            <a:ext cx="7886700" cy="5661248"/>
          </a:xfrm>
          <a:prstGeom prst="rect">
            <a:avLst/>
          </a:prstGeom>
          <a:noFill/>
          <a:ln>
            <a:noFill/>
          </a:ln>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9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9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70000"/>
              </a:lnSpc>
              <a:spcBef>
                <a:spcPts val="1000"/>
              </a:spcBef>
              <a:spcAft>
                <a:spcPts val="0"/>
              </a:spcAft>
              <a:buNone/>
            </a:pPr>
            <a:r>
              <a:rPr lang="en-US" altLang="zh-CN" sz="1800" dirty="0">
                <a:solidFill>
                  <a:srgbClr val="B40062"/>
                </a:solidFill>
                <a:cs typeface="Courier New" panose="02070409020205090404" pitchFamily="49" charset="0"/>
              </a:rPr>
              <a:t>#include &lt;iostream&gt;</a:t>
            </a:r>
          </a:p>
          <a:p>
            <a:pPr marL="0" indent="0">
              <a:lnSpc>
                <a:spcPct val="70000"/>
              </a:lnSpc>
              <a:spcBef>
                <a:spcPts val="1000"/>
              </a:spcBef>
              <a:spcAft>
                <a:spcPts val="0"/>
              </a:spcAft>
              <a:buNone/>
            </a:pPr>
            <a:r>
              <a:rPr lang="en-US" altLang="zh-CN" sz="1800" dirty="0">
                <a:solidFill>
                  <a:srgbClr val="B40062"/>
                </a:solidFill>
                <a:cs typeface="Courier New" panose="02070409020205090404" pitchFamily="49" charset="0"/>
              </a:rPr>
              <a:t>using namespace std;</a:t>
            </a:r>
          </a:p>
          <a:p>
            <a:pPr marL="0" indent="0">
              <a:lnSpc>
                <a:spcPct val="70000"/>
              </a:lnSpc>
              <a:spcBef>
                <a:spcPts val="1000"/>
              </a:spcBef>
              <a:spcAft>
                <a:spcPts val="0"/>
              </a:spcAft>
              <a:buNone/>
            </a:pPr>
            <a:r>
              <a:rPr lang="zh-CN" altLang="en-US" sz="1800" dirty="0">
                <a:solidFill>
                  <a:srgbClr val="B40062"/>
                </a:solidFill>
                <a:cs typeface="Courier New" panose="02070409020205090404" pitchFamily="49" charset="0"/>
              </a:rPr>
              <a:t>class</a:t>
            </a:r>
            <a:r>
              <a:rPr lang="zh-CN" altLang="en-US" sz="1800" dirty="0">
                <a:solidFill>
                  <a:schemeClr val="tx1"/>
                </a:solidFill>
                <a:cs typeface="Courier New" panose="02070409020205090404" pitchFamily="49" charset="0"/>
              </a:rPr>
              <a:t> Example {</a:t>
            </a:r>
          </a:p>
          <a:p>
            <a:pPr marL="0" indent="0">
              <a:lnSpc>
                <a:spcPct val="70000"/>
              </a:lnSpc>
              <a:spcBef>
                <a:spcPts val="1000"/>
              </a:spcBef>
              <a:spcAft>
                <a:spcPts val="0"/>
              </a:spcAft>
              <a:buNone/>
            </a:pPr>
            <a:r>
              <a:rPr lang="en-US" altLang="zh-CN" sz="1800" dirty="0">
                <a:solidFill>
                  <a:schemeClr val="tx1"/>
                </a:solidFill>
                <a:cs typeface="Courier New" panose="02070409020205090404" pitchFamily="49" charset="0"/>
              </a:rPr>
              <a:t>	</a:t>
            </a:r>
            <a:r>
              <a:rPr lang="zh-CN" altLang="en-US" sz="1800" dirty="0">
                <a:solidFill>
                  <a:srgbClr val="B40062"/>
                </a:solidFill>
                <a:cs typeface="Courier New" panose="02070409020205090404" pitchFamily="49" charset="0"/>
              </a:rPr>
              <a:t>int</a:t>
            </a:r>
            <a:r>
              <a:rPr lang="zh-CN" altLang="en-US" sz="1800" dirty="0">
                <a:solidFill>
                  <a:schemeClr val="tx1"/>
                </a:solidFill>
                <a:cs typeface="Courier New" panose="02070409020205090404" pitchFamily="49" charset="0"/>
              </a:rPr>
              <a:t> index;</a:t>
            </a:r>
          </a:p>
          <a:p>
            <a:pPr marL="0" indent="0">
              <a:lnSpc>
                <a:spcPct val="70000"/>
              </a:lnSpc>
              <a:spcBef>
                <a:spcPts val="1000"/>
              </a:spcBef>
              <a:spcAft>
                <a:spcPts val="0"/>
              </a:spcAft>
              <a:buNone/>
            </a:pPr>
            <a:r>
              <a:rPr lang="zh-CN" altLang="en-US" sz="1800" dirty="0">
                <a:solidFill>
                  <a:srgbClr val="B40062"/>
                </a:solidFill>
                <a:cs typeface="Courier New" panose="02070409020205090404" pitchFamily="49" charset="0"/>
              </a:rPr>
              <a:t>public</a:t>
            </a:r>
            <a:r>
              <a:rPr lang="zh-CN" altLang="en-US" sz="1800" dirty="0">
                <a:solidFill>
                  <a:schemeClr val="tx1"/>
                </a:solidFill>
                <a:cs typeface="Courier New" panose="02070409020205090404" pitchFamily="49" charset="0"/>
              </a:rPr>
              <a:t>:</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Example(int i): index(i) </a:t>
            </a:r>
            <a:endParaRPr lang="en-US" altLang="zh-CN" sz="1800" dirty="0">
              <a:solidFill>
                <a:schemeClr val="tx1"/>
              </a:solidFill>
              <a:cs typeface="Courier New" panose="02070409020205090404" pitchFamily="49" charset="0"/>
            </a:endParaRPr>
          </a:p>
          <a:p>
            <a:pPr marL="0" indent="0">
              <a:lnSpc>
                <a:spcPct val="70000"/>
              </a:lnSpc>
              <a:spcBef>
                <a:spcPts val="1000"/>
              </a:spcBef>
              <a:spcAft>
                <a:spcPts val="0"/>
              </a:spcAft>
              <a:buNone/>
            </a:pPr>
            <a:r>
              <a:rPr lang="en-US" altLang="zh-CN" sz="1800" dirty="0">
                <a:solidFill>
                  <a:schemeClr val="tx1"/>
                </a:solidFill>
                <a:cs typeface="Courier New" panose="02070409020205090404" pitchFamily="49" charset="0"/>
              </a:rPr>
              <a:t>		</a:t>
            </a:r>
            <a:r>
              <a:rPr lang="zh-CN" altLang="en-US" sz="1800" dirty="0">
                <a:solidFill>
                  <a:schemeClr val="tx1"/>
                </a:solidFill>
                <a:cs typeface="Courier New" panose="02070409020205090404" pitchFamily="49" charset="0"/>
              </a:rPr>
              <a:t>{cout &lt;&lt; index &lt;&lt; " is created\n";  }</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~Example() {  cout &lt;&lt; index &lt;&lt; " is destroyed\n"; }</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a:t>
            </a:r>
          </a:p>
          <a:p>
            <a:pPr marL="0" indent="0">
              <a:lnSpc>
                <a:spcPct val="70000"/>
              </a:lnSpc>
              <a:spcBef>
                <a:spcPts val="1000"/>
              </a:spcBef>
              <a:spcAft>
                <a:spcPts val="0"/>
              </a:spcAft>
              <a:buNone/>
            </a:pPr>
            <a:r>
              <a:rPr lang="zh-CN" altLang="en-US" sz="1800" dirty="0">
                <a:solidFill>
                  <a:srgbClr val="B40062"/>
                </a:solidFill>
                <a:cs typeface="Courier New" panose="02070409020205090404" pitchFamily="49" charset="0"/>
              </a:rPr>
              <a:t>void</a:t>
            </a:r>
            <a:r>
              <a:rPr lang="zh-CN" altLang="en-US" sz="1800" dirty="0">
                <a:solidFill>
                  <a:schemeClr val="tx1"/>
                </a:solidFill>
                <a:cs typeface="Courier New" panose="02070409020205090404" pitchFamily="49" charset="0"/>
              </a:rPr>
              <a:t> create_example(</a:t>
            </a:r>
            <a:r>
              <a:rPr lang="zh-CN" altLang="en-US" sz="1800" dirty="0">
                <a:solidFill>
                  <a:srgbClr val="B40062"/>
                </a:solidFill>
                <a:cs typeface="Courier New" panose="02070409020205090404" pitchFamily="49" charset="0"/>
              </a:rPr>
              <a:t>int</a:t>
            </a:r>
            <a:r>
              <a:rPr lang="zh-CN" altLang="en-US" sz="1800" dirty="0">
                <a:solidFill>
                  <a:schemeClr val="tx1"/>
                </a:solidFill>
                <a:cs typeface="Courier New" panose="02070409020205090404" pitchFamily="49" charset="0"/>
              </a:rPr>
              <a:t> i) {</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Example e(i); </a:t>
            </a:r>
            <a:r>
              <a:rPr lang="en-US" altLang="zh-CN" sz="1800" dirty="0">
                <a:solidFill>
                  <a:srgbClr val="008000"/>
                </a:solidFill>
                <a:cs typeface="Courier New" panose="02070409020205090404" pitchFamily="49" charset="0"/>
              </a:rPr>
              <a:t>// </a:t>
            </a:r>
            <a:r>
              <a:rPr lang="zh-CN" altLang="en-US" sz="1800" dirty="0">
                <a:solidFill>
                  <a:srgbClr val="008000"/>
                </a:solidFill>
                <a:cs typeface="Courier New" panose="02070409020205090404" pitchFamily="49" charset="0"/>
              </a:rPr>
              <a:t>只在函數記憶體在</a:t>
            </a:r>
            <a:endParaRPr lang="zh-CN" altLang="en-US" sz="1800" dirty="0">
              <a:solidFill>
                <a:schemeClr val="tx1"/>
              </a:solidFill>
              <a:cs typeface="Courier New" panose="0207040902020509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a:t>
            </a:r>
            <a:r>
              <a:rPr lang="zh-CN" altLang="en-US" sz="1800" dirty="0">
                <a:solidFill>
                  <a:schemeClr val="tx1"/>
                </a:solidFill>
                <a:cs typeface="Courier New" panose="02070409020205090404" pitchFamily="49" charset="0"/>
                <a:sym typeface="+mn-ea"/>
              </a:rPr>
              <a:t>cout &lt;&lt; "</a:t>
            </a:r>
            <a:r>
              <a:rPr lang="en-US" altLang="zh-CN" sz="1800" dirty="0">
                <a:solidFill>
                  <a:schemeClr val="tx1"/>
                </a:solidFill>
                <a:cs typeface="Courier New" panose="02070409020205090404" pitchFamily="49" charset="0"/>
                <a:sym typeface="+mn-ea"/>
              </a:rPr>
              <a:t>Function</a:t>
            </a:r>
            <a:r>
              <a:rPr lang="zh-CN" altLang="en-US" sz="1800" dirty="0">
                <a:solidFill>
                  <a:schemeClr val="tx1"/>
                </a:solidFill>
                <a:cs typeface="Courier New" panose="02070409020205090404" pitchFamily="49" charset="0"/>
                <a:sym typeface="+mn-ea"/>
              </a:rPr>
              <a:t> is </a:t>
            </a:r>
            <a:r>
              <a:rPr lang="en-US" altLang="zh-CN" sz="1800" dirty="0">
                <a:solidFill>
                  <a:schemeClr val="tx1"/>
                </a:solidFill>
                <a:cs typeface="Courier New" panose="02070409020205090404" pitchFamily="49" charset="0"/>
                <a:sym typeface="+mn-ea"/>
              </a:rPr>
              <a:t>over</a:t>
            </a:r>
            <a:r>
              <a:rPr lang="zh-CN" altLang="en-US" sz="1800" dirty="0">
                <a:solidFill>
                  <a:schemeClr val="tx1"/>
                </a:solidFill>
                <a:cs typeface="Courier New" panose="02070409020205090404" pitchFamily="49" charset="0"/>
                <a:sym typeface="+mn-ea"/>
              </a:rPr>
              <a:t>\n";</a:t>
            </a:r>
            <a:endParaRPr lang="zh-CN" altLang="en-US" sz="1800" dirty="0">
              <a:solidFill>
                <a:schemeClr val="tx1"/>
              </a:solidFill>
              <a:cs typeface="Courier New" panose="0207040902020509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a:t>
            </a:r>
          </a:p>
          <a:p>
            <a:pPr marL="0" indent="0">
              <a:lnSpc>
                <a:spcPct val="70000"/>
              </a:lnSpc>
              <a:spcBef>
                <a:spcPts val="1000"/>
              </a:spcBef>
              <a:spcAft>
                <a:spcPts val="0"/>
              </a:spcAft>
              <a:buNone/>
            </a:pPr>
            <a:r>
              <a:rPr lang="zh-CN" altLang="en-US" sz="1800" dirty="0">
                <a:solidFill>
                  <a:srgbClr val="B40062"/>
                </a:solidFill>
                <a:cs typeface="Courier New" panose="02070409020205090404" pitchFamily="49" charset="0"/>
              </a:rPr>
              <a:t>int</a:t>
            </a:r>
            <a:r>
              <a:rPr lang="zh-CN" altLang="en-US" sz="1800" dirty="0">
                <a:solidFill>
                  <a:schemeClr val="tx1"/>
                </a:solidFill>
                <a:cs typeface="Courier New" panose="02070409020205090404" pitchFamily="49" charset="0"/>
              </a:rPr>
              <a:t> main() {</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for(</a:t>
            </a:r>
            <a:r>
              <a:rPr lang="zh-CN" altLang="en-US" sz="1800" dirty="0">
                <a:solidFill>
                  <a:srgbClr val="B40062"/>
                </a:solidFill>
                <a:cs typeface="Courier New" panose="02070409020205090404" pitchFamily="49" charset="0"/>
              </a:rPr>
              <a:t>int</a:t>
            </a:r>
            <a:r>
              <a:rPr lang="zh-CN" altLang="en-US" sz="1800" dirty="0">
                <a:solidFill>
                  <a:schemeClr val="tx1"/>
                </a:solidFill>
                <a:cs typeface="Courier New" panose="02070409020205090404" pitchFamily="49" charset="0"/>
              </a:rPr>
              <a:t> i = 1; i &lt; 3; i++) {</a:t>
            </a:r>
            <a:endParaRPr lang="en-US" altLang="zh-CN" sz="1800" dirty="0">
              <a:solidFill>
                <a:schemeClr val="tx1"/>
              </a:solidFill>
              <a:cs typeface="Courier New" panose="02070409020205090404" pitchFamily="49" charset="0"/>
            </a:endParaRPr>
          </a:p>
          <a:p>
            <a:pPr marL="0" indent="0">
              <a:lnSpc>
                <a:spcPct val="70000"/>
              </a:lnSpc>
              <a:spcAft>
                <a:spcPts val="0"/>
              </a:spcAft>
              <a:buNone/>
            </a:pPr>
            <a:r>
              <a:rPr lang="zh-CN" altLang="en-US" sz="1800" dirty="0">
                <a:solidFill>
                  <a:schemeClr val="tx1"/>
                </a:solidFill>
                <a:cs typeface="Courier New" panose="02070409020205090404" pitchFamily="49" charset="0"/>
              </a:rPr>
              <a:t>	    Example e(0); </a:t>
            </a:r>
            <a:r>
              <a:rPr lang="en-US" altLang="zh-CN" sz="1800" dirty="0">
                <a:solidFill>
                  <a:srgbClr val="008000"/>
                </a:solidFill>
                <a:cs typeface="Courier New" panose="02070409020205090404" pitchFamily="49" charset="0"/>
                <a:sym typeface="+mn-ea"/>
              </a:rPr>
              <a:t>// </a:t>
            </a:r>
            <a:r>
              <a:rPr lang="zh-CN" altLang="en-US" sz="1800" dirty="0">
                <a:solidFill>
                  <a:srgbClr val="008000"/>
                </a:solidFill>
                <a:cs typeface="Courier New" panose="02070409020205090404" pitchFamily="49" charset="0"/>
                <a:sym typeface="+mn-ea"/>
              </a:rPr>
              <a:t>只在當前迴圈記憶體在</a:t>
            </a:r>
            <a:endParaRPr lang="zh-CN" altLang="en-US" sz="1800" dirty="0">
              <a:solidFill>
                <a:schemeClr val="tx1"/>
              </a:solidFill>
              <a:cs typeface="Courier New" panose="0207040902020509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create_example(i);</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a:t>
            </a:r>
            <a:r>
              <a:rPr lang="zh-CN" altLang="en-US" sz="1800" dirty="0">
                <a:solidFill>
                  <a:srgbClr val="B40062"/>
                </a:solidFill>
                <a:cs typeface="Courier New" panose="02070409020205090404" pitchFamily="49" charset="0"/>
              </a:rPr>
              <a:t>return</a:t>
            </a:r>
            <a:r>
              <a:rPr lang="zh-CN" altLang="en-US" sz="1800" dirty="0">
                <a:solidFill>
                  <a:schemeClr val="tx1"/>
                </a:solidFill>
                <a:cs typeface="Courier New" panose="02070409020205090404" pitchFamily="49" charset="0"/>
              </a:rPr>
              <a:t> 0;</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a:t>
            </a:r>
          </a:p>
        </p:txBody>
      </p:sp>
      <p:sp>
        <p:nvSpPr>
          <p:cNvPr id="7" name="文本框 6"/>
          <p:cNvSpPr txBox="1"/>
          <p:nvPr/>
        </p:nvSpPr>
        <p:spPr>
          <a:xfrm>
            <a:off x="6516216" y="3338206"/>
            <a:ext cx="1696683" cy="2862322"/>
          </a:xfrm>
          <a:prstGeom prst="rect">
            <a:avLst/>
          </a:prstGeom>
          <a:noFill/>
        </p:spPr>
        <p:txBody>
          <a:bodyPr wrap="none" rtlCol="0">
            <a:spAutoFit/>
          </a:bodyPr>
          <a:lstStyle/>
          <a:p>
            <a:r>
              <a:rPr lang="zh-CN" altLang="en-US" b="1" dirty="0">
                <a:solidFill>
                  <a:srgbClr val="003366"/>
                </a:solidFill>
              </a:rPr>
              <a:t>0 is created</a:t>
            </a:r>
            <a:endParaRPr lang="en-US" altLang="zh-CN" sz="1800" b="1" dirty="0">
              <a:solidFill>
                <a:srgbClr val="003366"/>
              </a:solidFill>
            </a:endParaRPr>
          </a:p>
          <a:p>
            <a:pPr algn="l"/>
            <a:r>
              <a:rPr lang="zh-CN" altLang="en-US" sz="1800" b="1" dirty="0">
                <a:solidFill>
                  <a:srgbClr val="003366"/>
                </a:solidFill>
              </a:rPr>
              <a:t>1 is created</a:t>
            </a:r>
          </a:p>
          <a:p>
            <a:pPr algn="l"/>
            <a:r>
              <a:rPr lang="zh-CN" altLang="en-US" sz="1800" b="1" dirty="0">
                <a:solidFill>
                  <a:srgbClr val="003366"/>
                </a:solidFill>
              </a:rPr>
              <a:t>Function is over</a:t>
            </a:r>
          </a:p>
          <a:p>
            <a:pPr algn="l"/>
            <a:r>
              <a:rPr lang="zh-CN" altLang="en-US" sz="1800" b="1" dirty="0">
                <a:solidFill>
                  <a:srgbClr val="003366"/>
                </a:solidFill>
              </a:rPr>
              <a:t>1 is destroyed</a:t>
            </a:r>
          </a:p>
          <a:p>
            <a:pPr algn="l"/>
            <a:r>
              <a:rPr lang="zh-CN" altLang="en-US" sz="1800" b="1" dirty="0">
                <a:solidFill>
                  <a:srgbClr val="003366"/>
                </a:solidFill>
              </a:rPr>
              <a:t>0 is destroyed</a:t>
            </a:r>
            <a:endParaRPr lang="en-US" altLang="zh-CN" b="1" dirty="0">
              <a:solidFill>
                <a:srgbClr val="003366"/>
              </a:solidFill>
            </a:endParaRPr>
          </a:p>
          <a:p>
            <a:r>
              <a:rPr lang="zh-CN" altLang="en-US" b="1" dirty="0">
                <a:solidFill>
                  <a:srgbClr val="003366"/>
                </a:solidFill>
              </a:rPr>
              <a:t>0 is created</a:t>
            </a:r>
            <a:endParaRPr lang="zh-CN" altLang="en-US" sz="1800" b="1" dirty="0">
              <a:solidFill>
                <a:srgbClr val="003366"/>
              </a:solidFill>
            </a:endParaRPr>
          </a:p>
          <a:p>
            <a:pPr algn="l"/>
            <a:r>
              <a:rPr lang="zh-CN" altLang="en-US" sz="1800" b="1" dirty="0">
                <a:solidFill>
                  <a:srgbClr val="003366"/>
                </a:solidFill>
              </a:rPr>
              <a:t>2 is created</a:t>
            </a:r>
          </a:p>
          <a:p>
            <a:pPr algn="l"/>
            <a:r>
              <a:rPr lang="zh-CN" altLang="en-US" sz="1800" b="1" dirty="0">
                <a:solidFill>
                  <a:srgbClr val="003366"/>
                </a:solidFill>
              </a:rPr>
              <a:t>Function is over</a:t>
            </a:r>
          </a:p>
          <a:p>
            <a:pPr algn="l"/>
            <a:r>
              <a:rPr lang="zh-CN" altLang="en-US" sz="1800" b="1" dirty="0">
                <a:solidFill>
                  <a:srgbClr val="003366"/>
                </a:solidFill>
              </a:rPr>
              <a:t>2 is destroyed</a:t>
            </a:r>
            <a:endParaRPr lang="en-US" altLang="zh-CN" sz="1800" b="1" dirty="0">
              <a:solidFill>
                <a:srgbClr val="003366"/>
              </a:solidFill>
            </a:endParaRPr>
          </a:p>
          <a:p>
            <a:pPr algn="l"/>
            <a:r>
              <a:rPr lang="zh-CN" altLang="en-US" sz="1800" b="1" dirty="0">
                <a:solidFill>
                  <a:srgbClr val="003366"/>
                </a:solidFill>
              </a:rPr>
              <a:t>0 is destroyed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全域物件的構造與析構</a:t>
            </a:r>
          </a:p>
        </p:txBody>
      </p:sp>
      <p:sp>
        <p:nvSpPr>
          <p:cNvPr id="3" name="内容占位符 2"/>
          <p:cNvSpPr>
            <a:spLocks noGrp="1"/>
          </p:cNvSpPr>
          <p:nvPr>
            <p:ph idx="1"/>
          </p:nvPr>
        </p:nvSpPr>
        <p:spPr>
          <a:xfrm>
            <a:off x="628650" y="1442196"/>
            <a:ext cx="8047806" cy="4935634"/>
          </a:xfrm>
        </p:spPr>
        <p:txBody>
          <a:bodyPr/>
          <a:lstStyle/>
          <a:p>
            <a:r>
              <a:rPr lang="zh-CN" altLang="en-US" b="0" dirty="0"/>
              <a:t>全域物件</a:t>
            </a:r>
            <a:endParaRPr lang="en-US" altLang="zh-CN" b="0" dirty="0"/>
          </a:p>
          <a:p>
            <a:pPr lvl="1"/>
            <a:r>
              <a:rPr lang="zh-CN" altLang="en-US" dirty="0"/>
              <a:t>在</a:t>
            </a:r>
            <a:r>
              <a:rPr lang="en-US" altLang="zh-CN" dirty="0"/>
              <a:t>main()</a:t>
            </a:r>
            <a:r>
              <a:rPr lang="zh-CN" altLang="en-US" dirty="0"/>
              <a:t>函式呼叫之前進行初始化。</a:t>
            </a:r>
            <a:endParaRPr lang="en-US" altLang="zh-CN" dirty="0"/>
          </a:p>
          <a:p>
            <a:pPr lvl="1"/>
            <a:r>
              <a:rPr lang="zh-CN" altLang="en-US" b="0" dirty="0"/>
              <a:t>在同一編譯單元中，按照</a:t>
            </a:r>
            <a:r>
              <a:rPr lang="zh-CN" altLang="en-US" b="1" dirty="0">
                <a:solidFill>
                  <a:srgbClr val="FF0000"/>
                </a:solidFill>
              </a:rPr>
              <a:t>定義順序</a:t>
            </a:r>
            <a:r>
              <a:rPr lang="zh-CN" altLang="en-US" b="0" dirty="0"/>
              <a:t>進行初始化。</a:t>
            </a:r>
            <a:endParaRPr lang="en-US" altLang="zh-CN" b="0" dirty="0"/>
          </a:p>
          <a:p>
            <a:pPr lvl="2"/>
            <a:r>
              <a:rPr lang="zh-CN" altLang="en-US" dirty="0"/>
              <a:t>編譯單元：通常同一編譯單元就是同一原始檔案。</a:t>
            </a:r>
            <a:endParaRPr lang="en-US" altLang="zh-CN" dirty="0"/>
          </a:p>
          <a:p>
            <a:pPr lvl="1"/>
            <a:r>
              <a:rPr lang="zh-CN" altLang="en-US" b="1" dirty="0">
                <a:solidFill>
                  <a:srgbClr val="FF0000"/>
                </a:solidFill>
              </a:rPr>
              <a:t>不同編譯單元中，物件初始化順序不確定。</a:t>
            </a:r>
            <a:endParaRPr lang="en-US" altLang="zh-CN" b="1" dirty="0">
              <a:solidFill>
                <a:srgbClr val="FF0000"/>
              </a:solidFill>
            </a:endParaRPr>
          </a:p>
          <a:p>
            <a:pPr lvl="1"/>
            <a:r>
              <a:rPr lang="zh-CN" altLang="en-US" dirty="0"/>
              <a:t>在</a:t>
            </a:r>
            <a:r>
              <a:rPr lang="en-US" altLang="zh-CN" dirty="0"/>
              <a:t>main()</a:t>
            </a:r>
            <a:r>
              <a:rPr lang="zh-CN" altLang="en-US" dirty="0"/>
              <a:t>函數執行完</a:t>
            </a:r>
            <a:r>
              <a:rPr lang="en-US" altLang="zh-CN" dirty="0"/>
              <a:t>return</a:t>
            </a:r>
            <a:r>
              <a:rPr lang="zh-CN" altLang="en-US" dirty="0"/>
              <a:t>之後，物件被析構。</a:t>
            </a:r>
            <a:endParaRPr lang="en-US" altLang="zh-CN" b="0" dirty="0"/>
          </a:p>
          <a:p>
            <a:pPr marL="457200" lvl="1" indent="0">
              <a:buNone/>
            </a:pPr>
            <a:endParaRPr lang="zh-CN" altLang="en-US" b="0"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32</a:t>
            </a:fld>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全域物件的構造與析構</a:t>
            </a:r>
            <a:endParaRPr lang="zh-CN" altLang="en-US" dirty="0"/>
          </a:p>
        </p:txBody>
      </p:sp>
      <p:sp>
        <p:nvSpPr>
          <p:cNvPr id="3" name="内容占位符 2"/>
          <p:cNvSpPr>
            <a:spLocks noGrp="1"/>
          </p:cNvSpPr>
          <p:nvPr>
            <p:ph idx="1"/>
          </p:nvPr>
        </p:nvSpPr>
        <p:spPr/>
        <p:txBody>
          <a:bodyPr/>
          <a:lstStyle/>
          <a:p>
            <a:r>
              <a:rPr lang="zh-CN" altLang="en-US" dirty="0"/>
              <a:t>儘量少用全域物件</a:t>
            </a:r>
            <a:endParaRPr lang="en-US" altLang="zh-CN" dirty="0"/>
          </a:p>
          <a:p>
            <a:pPr lvl="1"/>
            <a:r>
              <a:rPr lang="zh-CN" altLang="en-US" dirty="0"/>
              <a:t>全域物件的構造順序不能完全確定，所以全域物件之間不能有依賴關係，否則會出現問題</a:t>
            </a:r>
            <a:endParaRPr lang="en-US" altLang="zh-CN" dirty="0"/>
          </a:p>
          <a:p>
            <a:pPr lvl="1"/>
            <a:r>
              <a:rPr lang="zh-CN" altLang="en-US" dirty="0"/>
              <a:t>全域物件會增大代碼的耦合性，導致程式難以複用或者測試</a:t>
            </a:r>
            <a:endParaRPr lang="en-US" altLang="zh-CN" dirty="0"/>
          </a:p>
          <a:p>
            <a:pPr lvl="1"/>
            <a:r>
              <a:rPr lang="zh-CN" altLang="en-US" dirty="0"/>
              <a:t>使用參數來替代全域物件</a:t>
            </a:r>
            <a:endParaRPr lang="en-US" altLang="zh-CN" dirty="0"/>
          </a:p>
          <a:p>
            <a:pPr lvl="1"/>
            <a:endParaRPr lang="en-US" altLang="zh-CN" dirty="0"/>
          </a:p>
          <a:p>
            <a:pPr lvl="1"/>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33</a:t>
            </a:fld>
            <a:endParaRPr lang="en-US" altLang="zh-CN" dirty="0"/>
          </a:p>
        </p:txBody>
      </p:sp>
      <p:sp>
        <p:nvSpPr>
          <p:cNvPr id="5" name="文本框 4"/>
          <p:cNvSpPr txBox="1"/>
          <p:nvPr/>
        </p:nvSpPr>
        <p:spPr>
          <a:xfrm>
            <a:off x="467544" y="4010455"/>
            <a:ext cx="3223959" cy="2308324"/>
          </a:xfrm>
          <a:prstGeom prst="rect">
            <a:avLst/>
          </a:prstGeom>
          <a:noFill/>
          <a:ln>
            <a:solidFill>
              <a:srgbClr val="002060"/>
            </a:solidFill>
          </a:ln>
        </p:spPr>
        <p:txBody>
          <a:bodyPr wrap="square" numCol="1" rtlCol="0">
            <a:spAutoFit/>
          </a:bodyPr>
          <a:lstStyle/>
          <a:p>
            <a:r>
              <a:rPr lang="en-US" altLang="zh-CN" b="1" dirty="0">
                <a:solidFill>
                  <a:srgbClr val="C00000"/>
                </a:solidFill>
                <a:latin typeface="Consolas" panose="020B0609020204030204" pitchFamily="49" charset="0"/>
              </a:rPr>
              <a:t>void</a:t>
            </a:r>
            <a:r>
              <a:rPr lang="en-US" altLang="zh-CN" b="1" dirty="0">
                <a:latin typeface="Consolas" panose="020B0609020204030204" pitchFamily="49" charset="0"/>
              </a:rPr>
              <a:t> foo() {</a:t>
            </a:r>
          </a:p>
          <a:p>
            <a:r>
              <a:rPr lang="en-US" altLang="zh-CN" b="1" dirty="0">
                <a:latin typeface="Consolas" panose="020B0609020204030204" pitchFamily="49" charset="0"/>
              </a:rPr>
              <a:t>    </a:t>
            </a:r>
            <a:r>
              <a:rPr lang="en-US" altLang="zh-CN" b="1" dirty="0" err="1">
                <a:latin typeface="Consolas" panose="020B0609020204030204" pitchFamily="49" charset="0"/>
              </a:rPr>
              <a:t>input.doSomething</a:t>
            </a:r>
            <a:r>
              <a:rPr lang="en-US" altLang="zh-CN" b="1" dirty="0">
                <a:latin typeface="Consolas" panose="020B0609020204030204" pitchFamily="49" charset="0"/>
              </a:rPr>
              <a:t>();</a:t>
            </a:r>
          </a:p>
          <a:p>
            <a:r>
              <a:rPr lang="en-US" altLang="zh-CN" b="1" dirty="0">
                <a:latin typeface="Consolas" panose="020B0609020204030204" pitchFamily="49" charset="0"/>
              </a:rPr>
              <a:t>}</a:t>
            </a:r>
          </a:p>
          <a:p>
            <a:r>
              <a:rPr lang="en-US" altLang="zh-CN" b="1" dirty="0">
                <a:solidFill>
                  <a:srgbClr val="FF0000"/>
                </a:solidFill>
                <a:latin typeface="Consolas" panose="020B0609020204030204" pitchFamily="49" charset="0"/>
              </a:rPr>
              <a:t>Input </a:t>
            </a:r>
            <a:r>
              <a:rPr lang="en-US" altLang="zh-CN" b="1" dirty="0" err="1">
                <a:solidFill>
                  <a:srgbClr val="FF0000"/>
                </a:solidFill>
                <a:latin typeface="Consolas" panose="020B0609020204030204" pitchFamily="49" charset="0"/>
              </a:rPr>
              <a:t>input</a:t>
            </a:r>
            <a:r>
              <a:rPr lang="en-US" altLang="zh-CN" b="1" dirty="0">
                <a:solidFill>
                  <a:srgbClr val="FF0000"/>
                </a:solidFill>
                <a:latin typeface="Consolas" panose="020B0609020204030204" pitchFamily="49" charset="0"/>
              </a:rPr>
              <a:t>;</a:t>
            </a:r>
          </a:p>
          <a:p>
            <a:r>
              <a:rPr lang="en-US" altLang="zh-CN" b="1" dirty="0" err="1">
                <a:solidFill>
                  <a:srgbClr val="C00000"/>
                </a:solidFill>
                <a:latin typeface="Consolas" panose="020B0609020204030204" pitchFamily="49" charset="0"/>
              </a:rPr>
              <a:t>int</a:t>
            </a:r>
            <a:r>
              <a:rPr lang="en-US" altLang="zh-CN" b="1" dirty="0">
                <a:latin typeface="Consolas" panose="020B0609020204030204" pitchFamily="49" charset="0"/>
              </a:rPr>
              <a:t> main() {</a:t>
            </a:r>
          </a:p>
          <a:p>
            <a:r>
              <a:rPr lang="en-US" altLang="zh-CN" b="1" dirty="0">
                <a:latin typeface="Consolas" panose="020B0609020204030204" pitchFamily="49" charset="0"/>
              </a:rPr>
              <a:t>	foo();</a:t>
            </a:r>
          </a:p>
          <a:p>
            <a:r>
              <a:rPr lang="en-US" altLang="zh-CN" b="1" dirty="0">
                <a:latin typeface="Consolas" panose="020B0609020204030204" pitchFamily="49" charset="0"/>
              </a:rPr>
              <a:t>}</a:t>
            </a:r>
            <a:endParaRPr lang="zh-CN" altLang="en-US" b="1" dirty="0">
              <a:latin typeface="Consolas" panose="020B0609020204030204" pitchFamily="49" charset="0"/>
            </a:endParaRPr>
          </a:p>
          <a:p>
            <a:endParaRPr lang="en-US" altLang="zh-CN" b="1" dirty="0">
              <a:latin typeface="Consolas" panose="020B0609020204030204" pitchFamily="49" charset="0"/>
            </a:endParaRPr>
          </a:p>
        </p:txBody>
      </p:sp>
      <p:sp>
        <p:nvSpPr>
          <p:cNvPr id="7" name="文本框 6"/>
          <p:cNvSpPr txBox="1"/>
          <p:nvPr/>
        </p:nvSpPr>
        <p:spPr>
          <a:xfrm>
            <a:off x="5436096" y="3933056"/>
            <a:ext cx="3223959" cy="2400657"/>
          </a:xfrm>
          <a:prstGeom prst="rect">
            <a:avLst/>
          </a:prstGeom>
          <a:noFill/>
          <a:ln>
            <a:solidFill>
              <a:srgbClr val="002060"/>
            </a:solidFill>
          </a:ln>
        </p:spPr>
        <p:txBody>
          <a:bodyPr wrap="none" rtlCol="0">
            <a:spAutoFit/>
          </a:bodyPr>
          <a:lstStyle/>
          <a:p>
            <a:r>
              <a:rPr lang="en-US" altLang="zh-CN" b="1" dirty="0">
                <a:solidFill>
                  <a:srgbClr val="C00000"/>
                </a:solidFill>
                <a:latin typeface="Consolas" panose="020B0609020204030204" pitchFamily="49" charset="0"/>
              </a:rPr>
              <a:t>void</a:t>
            </a:r>
            <a:r>
              <a:rPr lang="en-US" altLang="zh-CN" b="1" dirty="0">
                <a:latin typeface="Consolas" panose="020B0609020204030204" pitchFamily="49" charset="0"/>
              </a:rPr>
              <a:t> foo(Input input) {</a:t>
            </a:r>
          </a:p>
          <a:p>
            <a:r>
              <a:rPr lang="en-US" altLang="zh-CN" b="1" dirty="0">
                <a:latin typeface="Consolas" panose="020B0609020204030204" pitchFamily="49" charset="0"/>
              </a:rPr>
              <a:t>    </a:t>
            </a:r>
            <a:r>
              <a:rPr lang="en-US" altLang="zh-CN" b="1" dirty="0" err="1">
                <a:latin typeface="Consolas" panose="020B0609020204030204" pitchFamily="49" charset="0"/>
              </a:rPr>
              <a:t>input.doSomething</a:t>
            </a:r>
            <a:r>
              <a:rPr lang="en-US" altLang="zh-CN" b="1" dirty="0">
                <a:latin typeface="Consolas" panose="020B0609020204030204" pitchFamily="49" charset="0"/>
              </a:rPr>
              <a:t>();</a:t>
            </a:r>
          </a:p>
          <a:p>
            <a:r>
              <a:rPr lang="en-US" altLang="zh-CN" b="1" dirty="0">
                <a:latin typeface="Consolas" panose="020B0609020204030204" pitchFamily="49" charset="0"/>
              </a:rPr>
              <a:t>}</a:t>
            </a:r>
          </a:p>
          <a:p>
            <a:r>
              <a:rPr lang="en-US" altLang="zh-CN" b="1" dirty="0" err="1">
                <a:solidFill>
                  <a:srgbClr val="C00000"/>
                </a:solidFill>
                <a:latin typeface="Consolas" panose="020B0609020204030204" pitchFamily="49" charset="0"/>
              </a:rPr>
              <a:t>int</a:t>
            </a:r>
            <a:r>
              <a:rPr lang="en-US" altLang="zh-CN" b="1" dirty="0">
                <a:latin typeface="Consolas" panose="020B0609020204030204" pitchFamily="49" charset="0"/>
              </a:rPr>
              <a:t> main() {</a:t>
            </a:r>
          </a:p>
          <a:p>
            <a:r>
              <a:rPr lang="en-US" altLang="zh-CN" b="1" dirty="0">
                <a:latin typeface="Consolas" panose="020B0609020204030204" pitchFamily="49" charset="0"/>
              </a:rPr>
              <a:t>    </a:t>
            </a:r>
            <a:r>
              <a:rPr lang="en-US" altLang="zh-CN" b="1" dirty="0">
                <a:solidFill>
                  <a:srgbClr val="C00000"/>
                </a:solidFill>
                <a:latin typeface="Consolas" panose="020B0609020204030204" pitchFamily="49" charset="0"/>
              </a:rPr>
              <a:t>Input</a:t>
            </a:r>
            <a:r>
              <a:rPr lang="en-US" altLang="zh-CN" b="1" dirty="0">
                <a:latin typeface="Consolas" panose="020B0609020204030204" pitchFamily="49" charset="0"/>
              </a:rPr>
              <a:t> </a:t>
            </a:r>
            <a:r>
              <a:rPr lang="en-US" altLang="zh-CN" b="1" dirty="0" err="1">
                <a:latin typeface="Consolas" panose="020B0609020204030204" pitchFamily="49" charset="0"/>
              </a:rPr>
              <a:t>input</a:t>
            </a:r>
            <a:r>
              <a:rPr lang="en-US" altLang="zh-CN" b="1" dirty="0">
                <a:latin typeface="Consolas" panose="020B0609020204030204" pitchFamily="49" charset="0"/>
              </a:rPr>
              <a:t>;</a:t>
            </a:r>
          </a:p>
          <a:p>
            <a:r>
              <a:rPr lang="en-US" altLang="zh-CN" b="1" dirty="0">
                <a:latin typeface="Consolas" panose="020B0609020204030204" pitchFamily="49" charset="0"/>
              </a:rPr>
              <a:t>    foo(input);</a:t>
            </a:r>
          </a:p>
          <a:p>
            <a:r>
              <a:rPr lang="en-US" altLang="zh-CN" b="1" dirty="0">
                <a:latin typeface="Consolas" panose="020B0609020204030204" pitchFamily="49" charset="0"/>
              </a:rPr>
              <a:t>}</a:t>
            </a:r>
            <a:endParaRPr lang="zh-CN" altLang="en-US" b="1" dirty="0">
              <a:latin typeface="Consolas" panose="020B0609020204030204" pitchFamily="49" charset="0"/>
            </a:endParaRPr>
          </a:p>
          <a:p>
            <a:endParaRPr lang="zh-CN" altLang="en-US" sz="2400" b="1" dirty="0"/>
          </a:p>
        </p:txBody>
      </p:sp>
      <p:sp>
        <p:nvSpPr>
          <p:cNvPr id="8" name="箭头: 右 7"/>
          <p:cNvSpPr/>
          <p:nvPr/>
        </p:nvSpPr>
        <p:spPr>
          <a:xfrm>
            <a:off x="3979535" y="4653136"/>
            <a:ext cx="1007423"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34</a:t>
            </a:fld>
            <a:endParaRPr lang="en-US" altLang="zh-CN" dirty="0"/>
          </a:p>
        </p:txBody>
      </p:sp>
      <p:sp>
        <p:nvSpPr>
          <p:cNvPr id="7" name="文本框 6"/>
          <p:cNvSpPr txBox="1"/>
          <p:nvPr>
            <p:custDataLst>
              <p:tags r:id="rId2"/>
            </p:custDataLst>
          </p:nvPr>
        </p:nvSpPr>
        <p:spPr>
          <a:xfrm>
            <a:off x="107504" y="865336"/>
            <a:ext cx="7315200" cy="5804024"/>
          </a:xfrm>
          <a:prstGeom prst="rect">
            <a:avLst/>
          </a:prstGeom>
          <a:noFill/>
        </p:spPr>
        <p:txBody>
          <a:bodyPr vert="horz" wrap="squar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下列程式的運行結果是</a:t>
            </a:r>
            <a:endPar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1600" dirty="0">
              <a:solidFill>
                <a:srgbClr val="C00000"/>
              </a:solidFill>
              <a:latin typeface="Consolas" panose="020B0609020204030204" pitchFamily="49" charset="0"/>
              <a:sym typeface="+mn-ea"/>
            </a:endParaRPr>
          </a:p>
          <a:p>
            <a:r>
              <a:rPr lang="en-US" altLang="zh-CN" sz="1600" dirty="0">
                <a:solidFill>
                  <a:srgbClr val="C00000"/>
                </a:solidFill>
                <a:latin typeface="Consolas" panose="020B0609020204030204" pitchFamily="49" charset="0"/>
              </a:rPr>
              <a:t>#include &lt;iostream&gt;</a:t>
            </a:r>
          </a:p>
          <a:p>
            <a:r>
              <a:rPr lang="en-US" altLang="zh-CN" sz="1600" dirty="0">
                <a:solidFill>
                  <a:srgbClr val="C00000"/>
                </a:solidFill>
                <a:latin typeface="Consolas" panose="020B0609020204030204" pitchFamily="49" charset="0"/>
              </a:rPr>
              <a:t>using namespace std;</a:t>
            </a:r>
          </a:p>
          <a:p>
            <a:r>
              <a:rPr lang="en-US" altLang="zh-CN" sz="1600" dirty="0">
                <a:solidFill>
                  <a:srgbClr val="C00000"/>
                </a:solidFill>
                <a:latin typeface="Consolas" panose="020B0609020204030204" pitchFamily="49" charset="0"/>
              </a:rPr>
              <a:t>class</a:t>
            </a:r>
            <a:r>
              <a:rPr lang="en-US" altLang="zh-CN" sz="1600" dirty="0">
                <a:latin typeface="Consolas" panose="020B0609020204030204" pitchFamily="49" charset="0"/>
              </a:rPr>
              <a:t> A {</a:t>
            </a:r>
          </a:p>
          <a:p>
            <a:r>
              <a:rPr lang="en-US" altLang="zh-CN" sz="1600" dirty="0">
                <a:solidFill>
                  <a:srgbClr val="C00000"/>
                </a:solidFill>
                <a:latin typeface="Consolas" panose="020B0609020204030204" pitchFamily="49" charset="0"/>
              </a:rPr>
              <a:t>	const</a:t>
            </a:r>
            <a:r>
              <a:rPr lang="en-US" altLang="zh-CN" sz="1600" dirty="0">
                <a:latin typeface="Consolas" panose="020B0609020204030204" pitchFamily="49" charset="0"/>
              </a:rPr>
              <a:t> </a:t>
            </a:r>
            <a:r>
              <a:rPr lang="en-US" altLang="zh-CN" sz="1600" dirty="0">
                <a:solidFill>
                  <a:srgbClr val="C00000"/>
                </a:solidFill>
                <a:latin typeface="Consolas" panose="020B0609020204030204" pitchFamily="49" charset="0"/>
              </a:rPr>
              <a:t>char*</a:t>
            </a:r>
            <a:r>
              <a:rPr lang="en-US" altLang="zh-CN" sz="1600" dirty="0">
                <a:latin typeface="Consolas" panose="020B0609020204030204" pitchFamily="49" charset="0"/>
              </a:rPr>
              <a:t> s;</a:t>
            </a:r>
          </a:p>
          <a:p>
            <a:r>
              <a:rPr lang="en-US" altLang="zh-CN" sz="1600" dirty="0">
                <a:solidFill>
                  <a:srgbClr val="C00000"/>
                </a:solidFill>
                <a:latin typeface="Consolas" panose="020B0609020204030204" pitchFamily="49" charset="0"/>
              </a:rPr>
              <a:t>public</a:t>
            </a:r>
            <a:r>
              <a:rPr lang="en-US" altLang="zh-CN" sz="1600" dirty="0">
                <a:latin typeface="Consolas" panose="020B0609020204030204" pitchFamily="49" charset="0"/>
              </a:rPr>
              <a:t>:</a:t>
            </a:r>
          </a:p>
          <a:p>
            <a:r>
              <a:rPr lang="en-US" altLang="zh-CN" sz="1600" dirty="0">
                <a:latin typeface="Consolas" panose="020B0609020204030204" pitchFamily="49" charset="0"/>
              </a:rPr>
              <a:t>	A(</a:t>
            </a:r>
            <a:r>
              <a:rPr lang="en-US" altLang="zh-CN" sz="1600" dirty="0">
                <a:solidFill>
                  <a:srgbClr val="C00000"/>
                </a:solidFill>
                <a:latin typeface="Consolas" panose="020B0609020204030204" pitchFamily="49" charset="0"/>
              </a:rPr>
              <a:t>const</a:t>
            </a:r>
            <a:r>
              <a:rPr lang="en-US" altLang="zh-CN" sz="1600" dirty="0">
                <a:latin typeface="Consolas" panose="020B0609020204030204" pitchFamily="49" charset="0"/>
              </a:rPr>
              <a:t> </a:t>
            </a:r>
            <a:r>
              <a:rPr lang="en-US" altLang="zh-CN" sz="1600" dirty="0">
                <a:solidFill>
                  <a:srgbClr val="C00000"/>
                </a:solidFill>
                <a:latin typeface="Consolas" panose="020B0609020204030204" pitchFamily="49" charset="0"/>
              </a:rPr>
              <a:t>char*</a:t>
            </a:r>
            <a:r>
              <a:rPr lang="en-US" altLang="zh-CN" sz="1600" dirty="0">
                <a:latin typeface="Consolas" panose="020B0609020204030204" pitchFamily="49" charset="0"/>
              </a:rPr>
              <a:t> str):s(str) { </a:t>
            </a:r>
          </a:p>
          <a:p>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s &lt;&lt; " A constructing" &lt;&lt;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p>
          <a:p>
            <a:r>
              <a:rPr lang="en-US" altLang="zh-CN" sz="1600" dirty="0">
                <a:latin typeface="Consolas" panose="020B0609020204030204" pitchFamily="49" charset="0"/>
              </a:rPr>
              <a:t>	}</a:t>
            </a:r>
          </a:p>
          <a:p>
            <a:r>
              <a:rPr lang="en-US" altLang="zh-CN" sz="1600" dirty="0">
                <a:latin typeface="Consolas" panose="020B0609020204030204" pitchFamily="49" charset="0"/>
              </a:rPr>
              <a:t>	~A() { </a:t>
            </a:r>
            <a:r>
              <a:rPr lang="en-US" altLang="zh-CN" sz="1600" dirty="0" err="1">
                <a:latin typeface="Consolas" panose="020B0609020204030204" pitchFamily="49" charset="0"/>
              </a:rPr>
              <a:t>cout</a:t>
            </a:r>
            <a:r>
              <a:rPr lang="en-US" altLang="zh-CN" sz="1600" dirty="0">
                <a:latin typeface="Consolas" panose="020B0609020204030204" pitchFamily="49" charset="0"/>
              </a:rPr>
              <a:t> &lt;&lt; s &lt;&lt; " A destructing" &lt;&lt;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p>
          <a:p>
            <a:r>
              <a:rPr lang="en-US" altLang="zh-CN" sz="1600" dirty="0">
                <a:latin typeface="Consolas" panose="020B0609020204030204" pitchFamily="49" charset="0"/>
              </a:rPr>
              <a:t>};</a:t>
            </a:r>
          </a:p>
          <a:p>
            <a:r>
              <a:rPr lang="en-US" altLang="zh-CN" sz="1600" dirty="0">
                <a:solidFill>
                  <a:srgbClr val="C00000"/>
                </a:solidFill>
                <a:latin typeface="Consolas" panose="020B0609020204030204" pitchFamily="49" charset="0"/>
              </a:rPr>
              <a:t>class</a:t>
            </a:r>
            <a:r>
              <a:rPr lang="en-US" altLang="zh-CN" sz="1600" dirty="0">
                <a:latin typeface="Consolas" panose="020B0609020204030204" pitchFamily="49" charset="0"/>
              </a:rPr>
              <a:t> B {</a:t>
            </a:r>
          </a:p>
          <a:p>
            <a:r>
              <a:rPr lang="en-US" altLang="zh-CN" sz="1600" dirty="0">
                <a:solidFill>
                  <a:srgbClr val="C00000"/>
                </a:solidFill>
                <a:latin typeface="Consolas" panose="020B0609020204030204" pitchFamily="49" charset="0"/>
              </a:rPr>
              <a:t>public</a:t>
            </a:r>
            <a:r>
              <a:rPr lang="en-US" altLang="zh-CN" sz="1600" dirty="0">
                <a:latin typeface="Consolas" panose="020B0609020204030204" pitchFamily="49" charset="0"/>
              </a:rPr>
              <a:t>:</a:t>
            </a:r>
          </a:p>
          <a:p>
            <a:r>
              <a:rPr lang="en-US" altLang="zh-CN" sz="1600" dirty="0">
                <a:latin typeface="Consolas" panose="020B0609020204030204" pitchFamily="49" charset="0"/>
              </a:rPr>
              <a:t>	B() {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a:solidFill>
                  <a:srgbClr val="C00000"/>
                </a:solidFill>
                <a:latin typeface="Consolas" panose="020B0609020204030204" pitchFamily="49" charset="0"/>
              </a:rPr>
              <a:t>"B constructing" </a:t>
            </a:r>
            <a:r>
              <a:rPr lang="en-US" altLang="zh-CN" sz="1600" dirty="0">
                <a:latin typeface="Consolas" panose="020B0609020204030204" pitchFamily="49" charset="0"/>
              </a:rPr>
              <a:t>&lt;&lt;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p>
          <a:p>
            <a:r>
              <a:rPr lang="en-US" altLang="zh-CN" sz="1600" dirty="0">
                <a:latin typeface="Consolas" panose="020B0609020204030204" pitchFamily="49" charset="0"/>
              </a:rPr>
              <a:t>	~B() {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a:solidFill>
                  <a:srgbClr val="C00000"/>
                </a:solidFill>
                <a:latin typeface="Consolas" panose="020B0609020204030204" pitchFamily="49" charset="0"/>
              </a:rPr>
              <a:t>"B destructing" </a:t>
            </a:r>
            <a:r>
              <a:rPr lang="en-US" altLang="zh-CN" sz="1600" dirty="0">
                <a:latin typeface="Consolas" panose="020B0609020204030204" pitchFamily="49" charset="0"/>
              </a:rPr>
              <a:t>&lt;&lt;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p>
          <a:p>
            <a:r>
              <a:rPr lang="en-US" altLang="zh-CN" sz="1600" dirty="0">
                <a:latin typeface="Consolas" panose="020B0609020204030204" pitchFamily="49" charset="0"/>
              </a:rPr>
              <a:t>};</a:t>
            </a:r>
          </a:p>
          <a:p>
            <a:r>
              <a:rPr lang="en-US" altLang="zh-CN" sz="1600" dirty="0">
                <a:latin typeface="Consolas" panose="020B0609020204030204" pitchFamily="49" charset="0"/>
              </a:rPr>
              <a:t>A </a:t>
            </a:r>
            <a:r>
              <a:rPr lang="en-US" altLang="zh-CN" sz="1600" dirty="0" err="1">
                <a:latin typeface="Consolas" panose="020B0609020204030204" pitchFamily="49" charset="0"/>
              </a:rPr>
              <a:t>global_obj</a:t>
            </a:r>
            <a:r>
              <a:rPr lang="en-US" altLang="zh-CN" sz="1600" dirty="0">
                <a:latin typeface="Consolas" panose="020B0609020204030204" pitchFamily="49" charset="0"/>
              </a:rPr>
              <a:t>("global");</a:t>
            </a:r>
          </a:p>
          <a:p>
            <a:r>
              <a:rPr lang="en-US" altLang="zh-CN" sz="1600" dirty="0">
                <a:solidFill>
                  <a:srgbClr val="C00000"/>
                </a:solidFill>
                <a:latin typeface="Consolas" panose="020B0609020204030204" pitchFamily="49" charset="0"/>
              </a:rPr>
              <a:t>int</a:t>
            </a:r>
            <a:r>
              <a:rPr lang="en-US" altLang="zh-CN" sz="1600" dirty="0">
                <a:latin typeface="Consolas" panose="020B0609020204030204" pitchFamily="49" charset="0"/>
              </a:rPr>
              <a:t> main() {</a:t>
            </a:r>
          </a:p>
          <a:p>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a:solidFill>
                  <a:srgbClr val="C00000"/>
                </a:solidFill>
                <a:latin typeface="Consolas" panose="020B0609020204030204" pitchFamily="49" charset="0"/>
              </a:rPr>
              <a:t>"Entering main..."</a:t>
            </a:r>
            <a:r>
              <a:rPr lang="en-US" altLang="zh-CN" sz="1600" dirty="0">
                <a:latin typeface="Consolas" panose="020B0609020204030204" pitchFamily="49" charset="0"/>
              </a:rPr>
              <a:t> &lt;&lt;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p>
          <a:p>
            <a:r>
              <a:rPr lang="en-US" altLang="zh-CN" sz="1600" dirty="0">
                <a:latin typeface="Consolas" panose="020B0609020204030204" pitchFamily="49" charset="0"/>
              </a:rPr>
              <a:t>	B </a:t>
            </a:r>
            <a:r>
              <a:rPr lang="en-US" altLang="zh-CN" sz="1600" dirty="0" err="1">
                <a:latin typeface="Consolas" panose="020B0609020204030204" pitchFamily="49" charset="0"/>
              </a:rPr>
              <a:t>local_obj</a:t>
            </a:r>
            <a:r>
              <a:rPr lang="en-US" altLang="zh-CN" sz="1600" dirty="0">
                <a:latin typeface="Consolas" panose="020B0609020204030204" pitchFamily="49" charset="0"/>
              </a:rPr>
              <a:t>;</a:t>
            </a:r>
          </a:p>
          <a:p>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a:solidFill>
                  <a:srgbClr val="C00000"/>
                </a:solidFill>
                <a:latin typeface="Consolas" panose="020B0609020204030204" pitchFamily="49" charset="0"/>
              </a:rPr>
              <a:t>"Exiting main..." </a:t>
            </a:r>
            <a:r>
              <a:rPr lang="en-US" altLang="zh-CN" sz="1600" dirty="0">
                <a:latin typeface="Consolas" panose="020B0609020204030204" pitchFamily="49" charset="0"/>
              </a:rPr>
              <a:t>&lt;&lt;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p>
          <a:p>
            <a:r>
              <a:rPr lang="en-US" altLang="zh-CN" sz="1600" dirty="0">
                <a:latin typeface="Consolas" panose="020B0609020204030204" pitchFamily="49" charset="0"/>
              </a:rPr>
              <a:t>	</a:t>
            </a:r>
            <a:r>
              <a:rPr lang="en-US" altLang="zh-CN" sz="1600" dirty="0">
                <a:solidFill>
                  <a:srgbClr val="C00000"/>
                </a:solidFill>
                <a:latin typeface="Consolas" panose="020B0609020204030204" pitchFamily="49" charset="0"/>
              </a:rPr>
              <a:t>return</a:t>
            </a:r>
            <a:r>
              <a:rPr lang="en-US" altLang="zh-CN" sz="1600" dirty="0">
                <a:latin typeface="Consolas" panose="020B0609020204030204" pitchFamily="49" charset="0"/>
              </a:rPr>
              <a:t> 0;</a:t>
            </a:r>
          </a:p>
          <a:p>
            <a:r>
              <a:rPr lang="en-US" altLang="zh-CN" sz="1600" dirty="0">
                <a:latin typeface="Consolas" panose="020B0609020204030204" pitchFamily="49" charset="0"/>
              </a:rPr>
              <a:t>}</a:t>
            </a:r>
            <a:endParaRPr lang="zh-CN" altLang="en-US" sz="1600" b="1" dirty="0">
              <a:latin typeface="Consolas" panose="020B0609020204030204" pitchFamily="49" charset="0"/>
            </a:endParaRPr>
          </a:p>
        </p:txBody>
      </p:sp>
      <p:sp>
        <p:nvSpPr>
          <p:cNvPr id="8" name="文本框 7"/>
          <p:cNvSpPr txBox="1"/>
          <p:nvPr>
            <p:custDataLst>
              <p:tags r:id="rId3"/>
            </p:custDataLst>
          </p:nvPr>
        </p:nvSpPr>
        <p:spPr>
          <a:xfrm>
            <a:off x="6804248" y="766559"/>
            <a:ext cx="3096344" cy="1510313"/>
          </a:xfrm>
          <a:prstGeom prst="rect">
            <a:avLst/>
          </a:prstGeom>
          <a:noFill/>
        </p:spPr>
        <p:txBody>
          <a:bodyPr vert="horz" wrap="none" rtlCol="0" anchor="ctr" anchorCtr="0">
            <a:noAutofit/>
          </a:bodyPr>
          <a:lstStyle/>
          <a:p>
            <a:r>
              <a:rPr lang="en-US" altLang="zh-CN" sz="1600" b="1" dirty="0"/>
              <a:t>global A constructing</a:t>
            </a:r>
          </a:p>
          <a:p>
            <a:r>
              <a:rPr lang="en-US" altLang="zh-CN" sz="1600" b="1" dirty="0"/>
              <a:t>Entering main...</a:t>
            </a:r>
          </a:p>
          <a:p>
            <a:r>
              <a:rPr lang="en-US" altLang="zh-CN" sz="1600" b="1" dirty="0"/>
              <a:t>B constructing</a:t>
            </a:r>
          </a:p>
          <a:p>
            <a:r>
              <a:rPr lang="en-US" altLang="zh-CN" sz="1600" b="1" dirty="0"/>
              <a:t>Exiting main...</a:t>
            </a:r>
          </a:p>
          <a:p>
            <a:r>
              <a:rPr lang="en-US" altLang="zh-CN" sz="1600" b="1" dirty="0"/>
              <a:t>B destructing</a:t>
            </a:r>
          </a:p>
          <a:p>
            <a:r>
              <a:rPr lang="en-US" altLang="zh-CN" sz="1600" b="1" dirty="0"/>
              <a:t>global A destructing</a:t>
            </a:r>
          </a:p>
        </p:txBody>
      </p:sp>
      <p:sp>
        <p:nvSpPr>
          <p:cNvPr id="9" name="文本框 8"/>
          <p:cNvSpPr txBox="1"/>
          <p:nvPr>
            <p:custDataLst>
              <p:tags r:id="rId4"/>
            </p:custDataLst>
          </p:nvPr>
        </p:nvSpPr>
        <p:spPr>
          <a:xfrm>
            <a:off x="6804248" y="3140968"/>
            <a:ext cx="3007246" cy="642938"/>
          </a:xfrm>
          <a:prstGeom prst="rect">
            <a:avLst/>
          </a:prstGeom>
          <a:noFill/>
        </p:spPr>
        <p:txBody>
          <a:bodyPr vert="horz" wrap="none" rtlCol="0" anchor="ctr" anchorCtr="0">
            <a:noAutofit/>
          </a:bodyPr>
          <a:lstStyle/>
          <a:p>
            <a:r>
              <a:rPr lang="en-US" altLang="zh-CN" sz="1600" b="1" dirty="0">
                <a:sym typeface="+mn-ea"/>
              </a:rPr>
              <a:t>Entering main...</a:t>
            </a:r>
            <a:endParaRPr lang="en-US" altLang="zh-CN" sz="1600" b="1" dirty="0"/>
          </a:p>
          <a:p>
            <a:r>
              <a:rPr lang="en-US" altLang="zh-CN" sz="1600" b="1" dirty="0"/>
              <a:t>global A constructing</a:t>
            </a:r>
          </a:p>
          <a:p>
            <a:r>
              <a:rPr lang="en-US" altLang="zh-CN" sz="1600" b="1" dirty="0"/>
              <a:t>B constructing</a:t>
            </a:r>
          </a:p>
          <a:p>
            <a:r>
              <a:rPr lang="en-US" altLang="zh-CN" sz="1600" b="1" dirty="0"/>
              <a:t>Exiting main...</a:t>
            </a:r>
          </a:p>
          <a:p>
            <a:r>
              <a:rPr lang="en-US" altLang="zh-CN" sz="1600" b="1" dirty="0">
                <a:sym typeface="+mn-ea"/>
              </a:rPr>
              <a:t>global A destructing</a:t>
            </a:r>
            <a:endParaRPr lang="en-US" altLang="zh-CN" sz="1600" b="1" dirty="0"/>
          </a:p>
          <a:p>
            <a:r>
              <a:rPr lang="en-US" altLang="zh-CN" sz="1600" b="1" dirty="0"/>
              <a:t>B destructing</a:t>
            </a:r>
          </a:p>
        </p:txBody>
      </p:sp>
      <p:sp>
        <p:nvSpPr>
          <p:cNvPr id="10" name="文本框 9"/>
          <p:cNvSpPr txBox="1"/>
          <p:nvPr>
            <p:custDataLst>
              <p:tags r:id="rId5"/>
            </p:custDataLst>
          </p:nvPr>
        </p:nvSpPr>
        <p:spPr>
          <a:xfrm>
            <a:off x="6804248" y="5013176"/>
            <a:ext cx="3096344" cy="642938"/>
          </a:xfrm>
          <a:prstGeom prst="rect">
            <a:avLst/>
          </a:prstGeom>
          <a:noFill/>
        </p:spPr>
        <p:txBody>
          <a:bodyPr vert="horz" wrap="none" rtlCol="0" anchor="ctr" anchorCtr="0">
            <a:noAutofit/>
          </a:bodyPr>
          <a:lstStyle/>
          <a:p>
            <a:r>
              <a:rPr lang="en-US" altLang="zh-CN" sz="1600" b="1" dirty="0"/>
              <a:t>global A constructing</a:t>
            </a:r>
          </a:p>
          <a:p>
            <a:r>
              <a:rPr lang="en-US" altLang="zh-CN" sz="1600" b="1" dirty="0"/>
              <a:t>Entering main...</a:t>
            </a:r>
          </a:p>
          <a:p>
            <a:r>
              <a:rPr lang="en-US" altLang="zh-CN" sz="1600" b="1" dirty="0"/>
              <a:t>B constructing</a:t>
            </a:r>
          </a:p>
          <a:p>
            <a:r>
              <a:rPr lang="en-US" altLang="zh-CN" sz="1600" b="1" dirty="0"/>
              <a:t>Exiting main...</a:t>
            </a:r>
          </a:p>
          <a:p>
            <a:r>
              <a:rPr lang="en-US" altLang="zh-CN" sz="1600" b="1" dirty="0"/>
              <a:t>global A destructing</a:t>
            </a:r>
          </a:p>
          <a:p>
            <a:r>
              <a:rPr lang="en-US" altLang="zh-CN" sz="1600" b="1" dirty="0"/>
              <a:t>B destructing</a:t>
            </a:r>
          </a:p>
        </p:txBody>
      </p:sp>
      <p:sp>
        <p:nvSpPr>
          <p:cNvPr id="12" name="椭圆 11"/>
          <p:cNvSpPr>
            <a:spLocks noChangeAspect="1"/>
          </p:cNvSpPr>
          <p:nvPr>
            <p:custDataLst>
              <p:tags r:id="rId6"/>
            </p:custDataLst>
          </p:nvPr>
        </p:nvSpPr>
        <p:spPr>
          <a:xfrm>
            <a:off x="6089873" y="1260321"/>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7"/>
            </p:custDataLst>
          </p:nvPr>
        </p:nvSpPr>
        <p:spPr>
          <a:xfrm>
            <a:off x="6089873" y="320526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8"/>
            </p:custDataLst>
          </p:nvPr>
        </p:nvSpPr>
        <p:spPr>
          <a:xfrm>
            <a:off x="6089873" y="5077469"/>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p:cNvSpPr/>
          <p:nvPr>
            <p:custDataLst>
              <p:tags r:id="rId9"/>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p:cNvGrpSpPr/>
          <p:nvPr>
            <p:custDataLst>
              <p:tags r:id="rId10"/>
            </p:custDataLst>
          </p:nvPr>
        </p:nvGrpSpPr>
        <p:grpSpPr>
          <a:xfrm>
            <a:off x="0" y="0"/>
            <a:ext cx="9144000" cy="635000"/>
            <a:chOff x="0" y="0"/>
            <a:chExt cx="9144000" cy="635000"/>
          </a:xfrm>
        </p:grpSpPr>
        <p:sp>
          <p:nvSpPr>
            <p:cNvPr id="17" name="TitleBackground"/>
            <p:cNvSpPr/>
            <p:nvPr>
              <p:custDataLst>
                <p:tags r:id="rId12"/>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單選題</a:t>
              </a:r>
            </a:p>
          </p:txBody>
        </p:sp>
        <p:sp>
          <p:nvSpPr>
            <p:cNvPr id="20"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8720" y="1951273"/>
            <a:ext cx="8496944" cy="72008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pPr>
              <a:lnSpc>
                <a:spcPct val="110000"/>
              </a:lnSpc>
            </a:pPr>
            <a:r>
              <a:rPr lang="zh-CN" altLang="en-US" dirty="0"/>
              <a:t>引用</a:t>
            </a:r>
            <a:endParaRPr lang="en-US" altLang="zh-CN" dirty="0"/>
          </a:p>
        </p:txBody>
      </p:sp>
      <p:sp>
        <p:nvSpPr>
          <p:cNvPr id="3" name="内容占位符 2"/>
          <p:cNvSpPr>
            <a:spLocks noGrp="1"/>
          </p:cNvSpPr>
          <p:nvPr>
            <p:ph idx="1"/>
          </p:nvPr>
        </p:nvSpPr>
        <p:spPr>
          <a:xfrm>
            <a:off x="611560" y="1274021"/>
            <a:ext cx="8352928" cy="5472608"/>
          </a:xfrm>
        </p:spPr>
        <p:txBody>
          <a:bodyPr>
            <a:normAutofit/>
          </a:bodyPr>
          <a:lstStyle/>
          <a:p>
            <a:pPr>
              <a:lnSpc>
                <a:spcPct val="110000"/>
              </a:lnSpc>
            </a:pPr>
            <a:r>
              <a:rPr lang="zh-CN" altLang="en-US" dirty="0"/>
              <a:t>具名變數的別名：類型名 </a:t>
            </a:r>
            <a:r>
              <a:rPr lang="en-US" altLang="zh-CN" dirty="0"/>
              <a:t>&amp; </a:t>
            </a:r>
            <a:r>
              <a:rPr lang="zh-CN" altLang="en-US" dirty="0"/>
              <a:t>引用名 變數名</a:t>
            </a:r>
            <a:endParaRPr lang="en-US" altLang="zh-CN" dirty="0"/>
          </a:p>
          <a:p>
            <a:pPr marL="0" indent="0">
              <a:lnSpc>
                <a:spcPct val="110000"/>
              </a:lnSpc>
              <a:buNone/>
            </a:pPr>
            <a:r>
              <a:rPr lang="zh-CN" altLang="en-US" sz="2200" dirty="0"/>
              <a:t>例：</a:t>
            </a:r>
            <a:r>
              <a:rPr lang="en-US" altLang="zh-CN" sz="2200" dirty="0"/>
              <a:t>int v0; </a:t>
            </a:r>
            <a:r>
              <a:rPr lang="en-US" altLang="zh-CN" sz="2200" dirty="0">
                <a:solidFill>
                  <a:srgbClr val="FF0000"/>
                </a:solidFill>
              </a:rPr>
              <a:t>int &amp; v1 = v0; </a:t>
            </a:r>
            <a:r>
              <a:rPr lang="en-US" altLang="zh-CN" sz="2200" dirty="0"/>
              <a:t>v1</a:t>
            </a:r>
            <a:r>
              <a:rPr lang="zh-CN" altLang="en-US" sz="2200" dirty="0"/>
              <a:t>是變數</a:t>
            </a:r>
            <a:r>
              <a:rPr lang="en-US" altLang="zh-CN" sz="2200" dirty="0"/>
              <a:t>v0</a:t>
            </a:r>
            <a:r>
              <a:rPr lang="zh-CN" altLang="en-US" sz="2200" dirty="0"/>
              <a:t>的引用，它們在記憶體中是同一單元的兩個不同名字</a:t>
            </a:r>
            <a:endParaRPr lang="en-US" altLang="zh-CN" sz="2600" dirty="0"/>
          </a:p>
          <a:p>
            <a:pPr>
              <a:lnSpc>
                <a:spcPct val="110000"/>
              </a:lnSpc>
            </a:pPr>
            <a:r>
              <a:rPr lang="zh-CN" altLang="en-US" dirty="0">
                <a:solidFill>
                  <a:srgbClr val="FF0000"/>
                </a:solidFill>
              </a:rPr>
              <a:t>引用必須在定義時進行初始化，且不能修改引用指向</a:t>
            </a:r>
            <a:endParaRPr lang="en-US" altLang="zh-CN" dirty="0">
              <a:solidFill>
                <a:srgbClr val="FF0000"/>
              </a:solidFill>
            </a:endParaRPr>
          </a:p>
          <a:p>
            <a:pPr>
              <a:lnSpc>
                <a:spcPct val="110000"/>
              </a:lnSpc>
            </a:pPr>
            <a:r>
              <a:rPr lang="zh-CN" altLang="en-US" dirty="0"/>
              <a:t>被引用變數名可以是類的成員變數，如</a:t>
            </a:r>
            <a:br>
              <a:rPr lang="en-US" altLang="zh-CN" dirty="0"/>
            </a:br>
            <a:r>
              <a:rPr lang="en-US" altLang="zh-CN" dirty="0"/>
              <a:t>	int</a:t>
            </a:r>
            <a:r>
              <a:rPr lang="zh-CN" altLang="en-US" dirty="0"/>
              <a:t> </a:t>
            </a:r>
            <a:r>
              <a:rPr lang="en-US" altLang="zh-CN" dirty="0"/>
              <a:t>&amp; m = </a:t>
            </a:r>
            <a:r>
              <a:rPr lang="en-US" altLang="zh-CN" dirty="0" err="1"/>
              <a:t>s.m</a:t>
            </a:r>
            <a:r>
              <a:rPr lang="en-US" altLang="zh-CN" dirty="0"/>
              <a:t>;</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35</a:t>
            </a:fld>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36</a:t>
            </a:fld>
            <a:endParaRPr lang="en-US" altLang="zh-CN" dirty="0"/>
          </a:p>
        </p:txBody>
      </p:sp>
      <p:sp>
        <p:nvSpPr>
          <p:cNvPr id="8" name="内容占位符 7"/>
          <p:cNvSpPr>
            <a:spLocks noGrp="1"/>
          </p:cNvSpPr>
          <p:nvPr>
            <p:ph idx="1"/>
          </p:nvPr>
        </p:nvSpPr>
        <p:spPr>
          <a:xfrm>
            <a:off x="628650" y="1198270"/>
            <a:ext cx="8047806" cy="4749029"/>
          </a:xfrm>
        </p:spPr>
        <p:txBody>
          <a:bodyPr/>
          <a:lstStyle/>
          <a:p>
            <a:r>
              <a:rPr lang="zh-CN" altLang="en-US" dirty="0"/>
              <a:t>創建引用</a:t>
            </a:r>
            <a:endParaRPr lang="en-US" altLang="zh-CN" dirty="0"/>
          </a:p>
        </p:txBody>
      </p:sp>
      <p:sp>
        <p:nvSpPr>
          <p:cNvPr id="6" name="文本框 5"/>
          <p:cNvSpPr txBox="1"/>
          <p:nvPr/>
        </p:nvSpPr>
        <p:spPr>
          <a:xfrm>
            <a:off x="539552" y="2052131"/>
            <a:ext cx="8191821" cy="4401205"/>
          </a:xfrm>
          <a:prstGeom prst="rect">
            <a:avLst/>
          </a:prstGeom>
          <a:noFill/>
        </p:spPr>
        <p:txBody>
          <a:bodyPr wrap="square" rtlCol="0">
            <a:spAutoFit/>
          </a:bodyPr>
          <a:lstStyle/>
          <a:p>
            <a:pPr algn="l"/>
            <a:r>
              <a:rPr lang="zh-CN" altLang="en-US" sz="2000" b="1" dirty="0">
                <a:latin typeface="Consolas" panose="020B0609020204030204" pitchFamily="49" charset="0"/>
              </a:rPr>
              <a:t>#include &lt;iostream&gt;</a:t>
            </a:r>
          </a:p>
          <a:p>
            <a:pPr algn="l"/>
            <a:r>
              <a:rPr lang="zh-CN" altLang="en-US" sz="2000" b="1" dirty="0">
                <a:solidFill>
                  <a:srgbClr val="B40062"/>
                </a:solidFill>
                <a:latin typeface="Consolas" panose="020B0609020204030204" pitchFamily="49" charset="0"/>
              </a:rPr>
              <a:t>using</a:t>
            </a:r>
            <a:r>
              <a:rPr lang="zh-CN" altLang="en-US" sz="2000" b="1" dirty="0">
                <a:latin typeface="Consolas" panose="020B0609020204030204" pitchFamily="49" charset="0"/>
              </a:rPr>
              <a:t> namespace </a:t>
            </a:r>
            <a:r>
              <a:rPr lang="zh-CN" altLang="en-US" sz="2000" b="1" dirty="0">
                <a:solidFill>
                  <a:srgbClr val="B40062"/>
                </a:solidFill>
                <a:latin typeface="Consolas" panose="020B0609020204030204" pitchFamily="49" charset="0"/>
              </a:rPr>
              <a:t>std</a:t>
            </a:r>
            <a:r>
              <a:rPr lang="zh-CN" altLang="en-US" sz="2000" b="1" dirty="0">
                <a:latin typeface="Consolas" panose="020B0609020204030204" pitchFamily="49" charset="0"/>
              </a:rPr>
              <a:t>;</a:t>
            </a:r>
          </a:p>
          <a:p>
            <a:pPr algn="l"/>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main() {</a:t>
            </a: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 = 1;</a:t>
            </a:r>
          </a:p>
          <a:p>
            <a:pPr algn="l"/>
            <a:r>
              <a:rPr lang="zh-CN" altLang="en-US" sz="2000" b="1" dirty="0">
                <a:latin typeface="Consolas" panose="020B0609020204030204" pitchFamily="49" charset="0"/>
              </a:rPr>
              <a:t>    cout &lt;&lt; "i=" &lt;&lt; i &lt;&lt; endl; </a:t>
            </a:r>
            <a:r>
              <a:rPr lang="en-US" altLang="zh-CN" sz="2000" b="1" dirty="0">
                <a:solidFill>
                  <a:srgbClr val="008000"/>
                </a:solidFill>
                <a:latin typeface="Consolas" panose="020B0609020204030204" pitchFamily="49" charset="0"/>
              </a:rPr>
              <a:t>// i=1</a:t>
            </a:r>
            <a:r>
              <a:rPr lang="zh-CN" altLang="en-US" sz="2000" b="1" dirty="0">
                <a:latin typeface="Consolas" panose="020B0609020204030204" pitchFamily="49" charset="0"/>
              </a:rPr>
              <a:t> </a:t>
            </a: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int&amp; </a:t>
            </a:r>
            <a:r>
              <a:rPr lang="zh-CN" altLang="en-US" sz="2000" b="1" dirty="0">
                <a:latin typeface="Consolas" panose="020B0609020204030204" pitchFamily="49" charset="0"/>
              </a:rPr>
              <a:t>j = i;  </a:t>
            </a:r>
            <a:r>
              <a:rPr lang="en-US" altLang="zh-CN" sz="2000" b="1" dirty="0">
                <a:solidFill>
                  <a:srgbClr val="008000"/>
                </a:solidFill>
                <a:latin typeface="Consolas" panose="020B0609020204030204" pitchFamily="49" charset="0"/>
              </a:rPr>
              <a:t>// j</a:t>
            </a:r>
            <a:r>
              <a:rPr lang="zh-CN" altLang="en-US" sz="2000" b="1" dirty="0">
                <a:solidFill>
                  <a:srgbClr val="008000"/>
                </a:solidFill>
                <a:latin typeface="Consolas" panose="020B0609020204030204" pitchFamily="49" charset="0"/>
              </a:rPr>
              <a:t>是初始化為的</a:t>
            </a:r>
            <a:r>
              <a:rPr lang="en-US" altLang="zh-CN" sz="2000" b="1" dirty="0" err="1">
                <a:solidFill>
                  <a:srgbClr val="008000"/>
                </a:solidFill>
                <a:latin typeface="Consolas" panose="020B0609020204030204" pitchFamily="49" charset="0"/>
              </a:rPr>
              <a:t>i</a:t>
            </a:r>
            <a:r>
              <a:rPr lang="zh-CN" altLang="en-US" sz="2000" b="1" dirty="0">
                <a:solidFill>
                  <a:srgbClr val="008000"/>
                </a:solidFill>
                <a:latin typeface="Consolas" panose="020B0609020204030204" pitchFamily="49" charset="0"/>
              </a:rPr>
              <a:t>的</a:t>
            </a:r>
            <a:r>
              <a:rPr lang="en-US" altLang="zh-CN" sz="2000" b="1" dirty="0">
                <a:solidFill>
                  <a:srgbClr val="008000"/>
                </a:solidFill>
                <a:latin typeface="Consolas" panose="020B0609020204030204" pitchFamily="49" charset="0"/>
              </a:rPr>
              <a:t>int</a:t>
            </a:r>
            <a:r>
              <a:rPr lang="zh-CN" altLang="en-US" sz="2000" b="1" dirty="0">
                <a:solidFill>
                  <a:srgbClr val="008000"/>
                </a:solidFill>
                <a:latin typeface="Consolas" panose="020B0609020204030204" pitchFamily="49" charset="0"/>
              </a:rPr>
              <a:t>引用</a:t>
            </a:r>
          </a:p>
          <a:p>
            <a:pPr algn="l"/>
            <a:r>
              <a:rPr lang="zh-CN" altLang="en-US" sz="2000" b="1" dirty="0">
                <a:solidFill>
                  <a:srgbClr val="008000"/>
                </a:solidFill>
                <a:latin typeface="Consolas" panose="020B0609020204030204" pitchFamily="49" charset="0"/>
              </a:rPr>
              <a:t>                 </a:t>
            </a:r>
            <a:r>
              <a:rPr lang="en-US" altLang="zh-CN" sz="2000" b="1" dirty="0">
                <a:solidFill>
                  <a:srgbClr val="008000"/>
                </a:solidFill>
                <a:latin typeface="Consolas" panose="020B0609020204030204" pitchFamily="49" charset="0"/>
              </a:rPr>
              <a:t>// i</a:t>
            </a:r>
            <a:r>
              <a:rPr lang="zh-CN" altLang="en-US" sz="2000" b="1" dirty="0">
                <a:solidFill>
                  <a:srgbClr val="008000"/>
                </a:solidFill>
                <a:latin typeface="Consolas" panose="020B0609020204030204" pitchFamily="49" charset="0"/>
              </a:rPr>
              <a:t>和</a:t>
            </a:r>
            <a:r>
              <a:rPr lang="en-US" altLang="zh-CN" sz="2000" b="1" dirty="0">
                <a:solidFill>
                  <a:srgbClr val="008000"/>
                </a:solidFill>
                <a:latin typeface="Consolas" panose="020B0609020204030204" pitchFamily="49" charset="0"/>
              </a:rPr>
              <a:t>j</a:t>
            </a:r>
            <a:r>
              <a:rPr lang="zh-CN" altLang="en-US" sz="2000" b="1" dirty="0">
                <a:solidFill>
                  <a:srgbClr val="008000"/>
                </a:solidFill>
                <a:latin typeface="Consolas" panose="020B0609020204030204" pitchFamily="49" charset="0"/>
              </a:rPr>
              <a:t>是同一個變數的兩個別名</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cout &lt;&lt; "j=" &lt;&lt; j &lt;&lt; endl; </a:t>
            </a:r>
            <a:r>
              <a:rPr lang="en-US" altLang="zh-CN" sz="2000" b="1" dirty="0">
                <a:solidFill>
                  <a:srgbClr val="008000"/>
                </a:solidFill>
                <a:latin typeface="Consolas" panose="020B0609020204030204" pitchFamily="49" charset="0"/>
              </a:rPr>
              <a:t>// j=1</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i = 2;</a:t>
            </a:r>
          </a:p>
          <a:p>
            <a:pPr algn="l"/>
            <a:r>
              <a:rPr lang="zh-CN" altLang="en-US" sz="2000" b="1" dirty="0">
                <a:latin typeface="Consolas" panose="020B0609020204030204" pitchFamily="49" charset="0"/>
              </a:rPr>
              <a:t>    cout &lt;&lt; </a:t>
            </a:r>
            <a:r>
              <a:rPr lang="en-US" altLang="zh-CN" sz="2000" b="1" dirty="0">
                <a:latin typeface="Consolas" panose="020B0609020204030204" pitchFamily="49" charset="0"/>
              </a:rPr>
              <a:t>"</a:t>
            </a:r>
            <a:r>
              <a:rPr lang="zh-CN" altLang="en-US" sz="2000" b="1" dirty="0">
                <a:latin typeface="Consolas" panose="020B0609020204030204" pitchFamily="49" charset="0"/>
              </a:rPr>
              <a:t>j=</a:t>
            </a:r>
            <a:r>
              <a:rPr lang="en-US" altLang="zh-CN" sz="2000" b="1" dirty="0">
                <a:latin typeface="Consolas" panose="020B0609020204030204" pitchFamily="49" charset="0"/>
              </a:rPr>
              <a:t>"</a:t>
            </a:r>
            <a:r>
              <a:rPr lang="zh-CN" altLang="en-US" sz="2000" b="1" dirty="0">
                <a:latin typeface="Consolas" panose="020B0609020204030204" pitchFamily="49" charset="0"/>
              </a:rPr>
              <a:t> &lt;&lt; j &lt;&lt; endl; </a:t>
            </a:r>
            <a:r>
              <a:rPr lang="en-US" altLang="zh-CN" sz="2000" b="1" dirty="0">
                <a:solidFill>
                  <a:srgbClr val="008000"/>
                </a:solidFill>
                <a:latin typeface="Consolas" panose="020B0609020204030204" pitchFamily="49" charset="0"/>
              </a:rPr>
              <a:t>// j=2</a:t>
            </a:r>
            <a:r>
              <a:rPr lang="zh-CN" altLang="en-US" sz="2000" b="1" dirty="0">
                <a:solidFill>
                  <a:srgbClr val="008000"/>
                </a:solidFill>
                <a:latin typeface="Consolas" panose="020B0609020204030204" pitchFamily="49" charset="0"/>
              </a:rPr>
              <a:t>，修改</a:t>
            </a:r>
            <a:r>
              <a:rPr lang="en-US" altLang="zh-CN" sz="2000" b="1" dirty="0" err="1">
                <a:solidFill>
                  <a:srgbClr val="008000"/>
                </a:solidFill>
                <a:latin typeface="Consolas" panose="020B0609020204030204" pitchFamily="49" charset="0"/>
              </a:rPr>
              <a:t>i</a:t>
            </a:r>
            <a:r>
              <a:rPr lang="zh-CN" altLang="en-US" sz="2000" b="1" dirty="0">
                <a:solidFill>
                  <a:srgbClr val="008000"/>
                </a:solidFill>
                <a:latin typeface="Consolas" panose="020B0609020204030204" pitchFamily="49" charset="0"/>
              </a:rPr>
              <a:t>，等於修改</a:t>
            </a:r>
            <a:r>
              <a:rPr lang="en-US" altLang="zh-CN" sz="2000" b="1" dirty="0">
                <a:solidFill>
                  <a:srgbClr val="008000"/>
                </a:solidFill>
                <a:latin typeface="Consolas" panose="020B0609020204030204" pitchFamily="49" charset="0"/>
              </a:rPr>
              <a:t>j</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j = 3;</a:t>
            </a:r>
          </a:p>
          <a:p>
            <a:pPr algn="l"/>
            <a:r>
              <a:rPr lang="zh-CN" altLang="en-US" sz="2000" b="1" dirty="0">
                <a:latin typeface="Consolas" panose="020B0609020204030204" pitchFamily="49" charset="0"/>
              </a:rPr>
              <a:t>    cout &lt;&lt; </a:t>
            </a:r>
            <a:r>
              <a:rPr lang="en-US" altLang="zh-CN" sz="2000" b="1" dirty="0">
                <a:latin typeface="Consolas" panose="020B0609020204030204" pitchFamily="49" charset="0"/>
              </a:rPr>
              <a:t>"</a:t>
            </a:r>
            <a:r>
              <a:rPr lang="zh-CN" altLang="en-US" sz="2000" b="1" dirty="0">
                <a:latin typeface="Consolas" panose="020B0609020204030204" pitchFamily="49" charset="0"/>
              </a:rPr>
              <a:t>i=</a:t>
            </a:r>
            <a:r>
              <a:rPr lang="en-US" altLang="zh-CN" sz="2000" b="1" dirty="0">
                <a:latin typeface="Consolas" panose="020B0609020204030204" pitchFamily="49" charset="0"/>
              </a:rPr>
              <a:t>"</a:t>
            </a:r>
            <a:r>
              <a:rPr lang="zh-CN" altLang="en-US" sz="2000" b="1" dirty="0">
                <a:latin typeface="Consolas" panose="020B0609020204030204" pitchFamily="49" charset="0"/>
              </a:rPr>
              <a:t> &lt;&lt; i &lt;&lt; endl; </a:t>
            </a:r>
            <a:r>
              <a:rPr lang="en-US" altLang="zh-CN" sz="2000" b="1" dirty="0">
                <a:solidFill>
                  <a:srgbClr val="008000"/>
                </a:solidFill>
                <a:latin typeface="Consolas" panose="020B0609020204030204" pitchFamily="49" charset="0"/>
              </a:rPr>
              <a:t>// i=3</a:t>
            </a:r>
            <a:r>
              <a:rPr lang="zh-CN" altLang="en-US" sz="2000" b="1" dirty="0">
                <a:solidFill>
                  <a:srgbClr val="008000"/>
                </a:solidFill>
                <a:latin typeface="Consolas" panose="020B0609020204030204" pitchFamily="49" charset="0"/>
              </a:rPr>
              <a:t>，修改</a:t>
            </a:r>
            <a:r>
              <a:rPr lang="en-US" altLang="zh-CN" sz="2000" b="1" dirty="0">
                <a:solidFill>
                  <a:srgbClr val="008000"/>
                </a:solidFill>
                <a:latin typeface="Consolas" panose="020B0609020204030204" pitchFamily="49" charset="0"/>
              </a:rPr>
              <a:t>j</a:t>
            </a:r>
            <a:r>
              <a:rPr lang="zh-CN" altLang="en-US" sz="2000" b="1" dirty="0">
                <a:solidFill>
                  <a:srgbClr val="008000"/>
                </a:solidFill>
                <a:latin typeface="Consolas" panose="020B0609020204030204" pitchFamily="49" charset="0"/>
              </a:rPr>
              <a:t>，等於修改</a:t>
            </a:r>
            <a:r>
              <a:rPr lang="en-US" altLang="zh-CN" sz="2000" b="1" dirty="0" err="1">
                <a:solidFill>
                  <a:srgbClr val="008000"/>
                </a:solidFill>
                <a:latin typeface="Consolas" panose="020B0609020204030204" pitchFamily="49" charset="0"/>
              </a:rPr>
              <a:t>i</a:t>
            </a:r>
            <a:endParaRPr lang="zh-CN" altLang="en-US" sz="2000" b="1" dirty="0">
              <a:solidFill>
                <a:srgbClr val="008000"/>
              </a:solidFill>
              <a:latin typeface="Consolas" panose="020B0609020204030204" pitchFamily="49" charset="0"/>
            </a:endParaRP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return</a:t>
            </a:r>
            <a:r>
              <a:rPr lang="zh-CN" altLang="en-US" sz="2000" b="1" dirty="0">
                <a:latin typeface="Consolas" panose="020B0609020204030204" pitchFamily="49" charset="0"/>
              </a:rPr>
              <a:t> 0;</a:t>
            </a:r>
          </a:p>
          <a:p>
            <a:pPr algn="l"/>
            <a:r>
              <a:rPr lang="zh-CN" altLang="en-US" sz="2000" b="1" dirty="0">
                <a:latin typeface="Consolas" panose="020B0609020204030204" pitchFamily="49"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5"/>
          <p:cNvSpPr/>
          <p:nvPr/>
        </p:nvSpPr>
        <p:spPr>
          <a:xfrm>
            <a:off x="899592" y="3212976"/>
            <a:ext cx="5725144" cy="104761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lang="zh-CN" altLang="en-US" dirty="0"/>
              <a:t>引用</a:t>
            </a:r>
          </a:p>
        </p:txBody>
      </p:sp>
      <p:sp>
        <p:nvSpPr>
          <p:cNvPr id="3" name="内容占位符 2"/>
          <p:cNvSpPr>
            <a:spLocks noGrp="1"/>
          </p:cNvSpPr>
          <p:nvPr>
            <p:ph idx="1"/>
          </p:nvPr>
        </p:nvSpPr>
        <p:spPr/>
        <p:txBody>
          <a:bodyPr/>
          <a:lstStyle/>
          <a:p>
            <a:pPr>
              <a:lnSpc>
                <a:spcPct val="110000"/>
              </a:lnSpc>
            </a:pPr>
            <a:r>
              <a:rPr lang="zh-CN" altLang="en-US" dirty="0"/>
              <a:t>函數參數可以是參考類型，表示函數的形式參數與實際參數是同一個變數，改變形參將改變實參。如調用以下函數將交換實參的值：</a:t>
            </a:r>
            <a:endParaRPr lang="en-US" altLang="zh-CN" dirty="0"/>
          </a:p>
          <a:p>
            <a:pPr marL="0" indent="0">
              <a:lnSpc>
                <a:spcPct val="110000"/>
              </a:lnSpc>
              <a:buNone/>
            </a:pPr>
            <a:r>
              <a:rPr lang="en-US" altLang="zh-CN" dirty="0"/>
              <a:t>  </a:t>
            </a:r>
            <a:r>
              <a:rPr lang="en-US" altLang="zh-CN" sz="2200" dirty="0"/>
              <a:t>void swap(int&amp; a, int&amp; b)</a:t>
            </a:r>
          </a:p>
          <a:p>
            <a:pPr marL="0" indent="0">
              <a:lnSpc>
                <a:spcPct val="110000"/>
              </a:lnSpc>
              <a:buNone/>
            </a:pPr>
            <a:r>
              <a:rPr lang="en-US" altLang="zh-CN" sz="2200" dirty="0"/>
              <a:t>  {  int </a:t>
            </a:r>
            <a:r>
              <a:rPr lang="en-US" altLang="zh-CN" sz="2200" dirty="0" err="1"/>
              <a:t>tmp</a:t>
            </a:r>
            <a:r>
              <a:rPr lang="en-US" altLang="zh-CN" sz="2200" dirty="0"/>
              <a:t> = b; b = a; a = </a:t>
            </a:r>
            <a:r>
              <a:rPr lang="en-US" altLang="zh-CN" sz="2200" dirty="0" err="1"/>
              <a:t>tmp</a:t>
            </a:r>
            <a:r>
              <a:rPr lang="en-US" altLang="zh-CN" sz="2200" dirty="0"/>
              <a:t>; }</a:t>
            </a:r>
          </a:p>
          <a:p>
            <a:pPr>
              <a:lnSpc>
                <a:spcPct val="110000"/>
              </a:lnSpc>
            </a:pPr>
            <a:endParaRPr lang="en-US" altLang="zh-CN" dirty="0"/>
          </a:p>
          <a:p>
            <a:pPr>
              <a:lnSpc>
                <a:spcPct val="110000"/>
              </a:lnSpc>
            </a:pPr>
            <a:r>
              <a:rPr lang="zh-CN" altLang="en-US" dirty="0"/>
              <a:t>函數返回值可以是參考類型，但不得指向函數的臨時變數</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37</a:t>
            </a:fld>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比較：參數中的值、引用</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t>38</a:t>
            </a:fld>
            <a:endParaRPr lang="en-US" altLang="zh-CN" dirty="0"/>
          </a:p>
        </p:txBody>
      </p:sp>
      <p:cxnSp>
        <p:nvCxnSpPr>
          <p:cNvPr id="7" name="直接连接符 6"/>
          <p:cNvCxnSpPr/>
          <p:nvPr/>
        </p:nvCxnSpPr>
        <p:spPr>
          <a:xfrm>
            <a:off x="4572000" y="1484784"/>
            <a:ext cx="0" cy="496855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矩形 7"/>
          <p:cNvSpPr/>
          <p:nvPr/>
        </p:nvSpPr>
        <p:spPr>
          <a:xfrm>
            <a:off x="763643" y="1482402"/>
            <a:ext cx="3263885" cy="1754326"/>
          </a:xfrm>
          <a:prstGeom prst="rect">
            <a:avLst/>
          </a:prstGeom>
        </p:spPr>
        <p:txBody>
          <a:bodyPr wrap="square">
            <a:spAutoFit/>
          </a:bodyPr>
          <a:lstStyle/>
          <a:p>
            <a:pPr eaLnBrk="1" hangingPunct="1"/>
            <a:r>
              <a:rPr lang="en-US" altLang="zh-CN" b="1" dirty="0">
                <a:solidFill>
                  <a:srgbClr val="0000FF"/>
                </a:solidFill>
                <a:latin typeface="Courier" charset="0"/>
                <a:ea typeface="Courier" charset="0"/>
                <a:cs typeface="Courier" charset="0"/>
              </a:rPr>
              <a:t>void swap(</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b)</a:t>
            </a:r>
          </a:p>
          <a:p>
            <a:pPr eaLnBrk="1" hangingPunct="1"/>
            <a:r>
              <a:rPr lang="en-US" altLang="zh-CN" b="1" dirty="0">
                <a:solidFill>
                  <a:srgbClr val="0000FF"/>
                </a:solidFill>
                <a:latin typeface="Courier" charset="0"/>
                <a:ea typeface="Courier" charset="0"/>
                <a:cs typeface="Courier" charset="0"/>
              </a:rPr>
              <a:t>{</a:t>
            </a:r>
          </a:p>
          <a:p>
            <a:pPr eaLnBrk="1" hangingPunct="1"/>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 =  a;</a:t>
            </a:r>
          </a:p>
          <a:p>
            <a:pPr eaLnBrk="1" hangingPunct="1"/>
            <a:r>
              <a:rPr lang="en-US" altLang="zh-CN" b="1" dirty="0">
                <a:solidFill>
                  <a:srgbClr val="0000FF"/>
                </a:solidFill>
                <a:latin typeface="Courier" charset="0"/>
                <a:ea typeface="Courier" charset="0"/>
                <a:cs typeface="Courier" charset="0"/>
              </a:rPr>
              <a:t>	a =  b;</a:t>
            </a:r>
          </a:p>
          <a:p>
            <a:pPr eaLnBrk="1" hangingPunct="1"/>
            <a:r>
              <a:rPr lang="en-US" altLang="zh-CN" b="1" dirty="0">
                <a:solidFill>
                  <a:srgbClr val="0000FF"/>
                </a:solidFill>
                <a:latin typeface="Courier" charset="0"/>
                <a:ea typeface="Courier" charset="0"/>
                <a:cs typeface="Courier" charset="0"/>
              </a:rPr>
              <a:t>	b =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a:t>
            </a:r>
          </a:p>
          <a:p>
            <a:pPr eaLnBrk="1" hangingPunct="1"/>
            <a:r>
              <a:rPr lang="en-US" altLang="zh-CN" b="1" dirty="0">
                <a:solidFill>
                  <a:srgbClr val="0000FF"/>
                </a:solidFill>
                <a:latin typeface="Courier" charset="0"/>
                <a:ea typeface="Courier" charset="0"/>
                <a:cs typeface="Courier" charset="0"/>
              </a:rPr>
              <a:t>}</a:t>
            </a:r>
          </a:p>
        </p:txBody>
      </p:sp>
      <p:sp>
        <p:nvSpPr>
          <p:cNvPr id="9" name="矩形 8"/>
          <p:cNvSpPr/>
          <p:nvPr/>
        </p:nvSpPr>
        <p:spPr>
          <a:xfrm>
            <a:off x="755576" y="3231910"/>
            <a:ext cx="2029094" cy="369332"/>
          </a:xfrm>
          <a:prstGeom prst="rect">
            <a:avLst/>
          </a:prstGeom>
        </p:spPr>
        <p:txBody>
          <a:bodyPr wrap="square">
            <a:spAutoFit/>
          </a:bodyPr>
          <a:lstStyle/>
          <a:p>
            <a:pPr eaLnBrk="1" hangingPunct="1"/>
            <a:r>
              <a:rPr lang="en-US" altLang="zh-CN" b="1" dirty="0">
                <a:solidFill>
                  <a:srgbClr val="0000FF"/>
                </a:solidFill>
                <a:latin typeface="Courier" charset="0"/>
                <a:ea typeface="Courier" charset="0"/>
                <a:cs typeface="Courier" charset="0"/>
              </a:rPr>
              <a:t>swap(a, b);</a:t>
            </a:r>
          </a:p>
        </p:txBody>
      </p:sp>
      <p:cxnSp>
        <p:nvCxnSpPr>
          <p:cNvPr id="10" name="直接连接符 9"/>
          <p:cNvCxnSpPr/>
          <p:nvPr/>
        </p:nvCxnSpPr>
        <p:spPr>
          <a:xfrm>
            <a:off x="251520" y="3789040"/>
            <a:ext cx="4142024" cy="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15" name="矩形 14"/>
          <p:cNvSpPr/>
          <p:nvPr/>
        </p:nvSpPr>
        <p:spPr>
          <a:xfrm>
            <a:off x="763644" y="3974301"/>
            <a:ext cx="3520324" cy="1754326"/>
          </a:xfrm>
          <a:prstGeom prst="rect">
            <a:avLst/>
          </a:prstGeom>
        </p:spPr>
        <p:txBody>
          <a:bodyPr wrap="square">
            <a:spAutoFit/>
          </a:bodyPr>
          <a:lstStyle/>
          <a:p>
            <a:pPr eaLnBrk="1" hangingPunct="1"/>
            <a:r>
              <a:rPr lang="en-US" altLang="zh-CN" b="1" dirty="0">
                <a:solidFill>
                  <a:srgbClr val="0000FF"/>
                </a:solidFill>
                <a:latin typeface="Courier" charset="0"/>
                <a:ea typeface="Courier" charset="0"/>
                <a:cs typeface="Courier" charset="0"/>
              </a:rPr>
              <a:t>void swap(</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*b)</a:t>
            </a:r>
          </a:p>
          <a:p>
            <a:pPr eaLnBrk="1" hangingPunct="1"/>
            <a:r>
              <a:rPr lang="en-US" altLang="zh-CN" b="1" dirty="0">
                <a:solidFill>
                  <a:srgbClr val="0000FF"/>
                </a:solidFill>
                <a:latin typeface="Courier" charset="0"/>
                <a:ea typeface="Courier" charset="0"/>
                <a:cs typeface="Courier" charset="0"/>
              </a:rPr>
              <a:t>{</a:t>
            </a:r>
          </a:p>
          <a:p>
            <a:pPr eaLnBrk="1" hangingPunct="1"/>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 = *a;</a:t>
            </a:r>
          </a:p>
          <a:p>
            <a:pPr eaLnBrk="1" hangingPunct="1"/>
            <a:r>
              <a:rPr lang="en-US" altLang="zh-CN" b="1" dirty="0">
                <a:solidFill>
                  <a:srgbClr val="0000FF"/>
                </a:solidFill>
                <a:latin typeface="Courier" charset="0"/>
                <a:ea typeface="Courier" charset="0"/>
                <a:cs typeface="Courier" charset="0"/>
              </a:rPr>
              <a:t>	*a = *b;</a:t>
            </a:r>
          </a:p>
          <a:p>
            <a:pPr eaLnBrk="1" hangingPunct="1"/>
            <a:r>
              <a:rPr lang="en-US" altLang="zh-CN" b="1" dirty="0">
                <a:solidFill>
                  <a:srgbClr val="0000FF"/>
                </a:solidFill>
                <a:latin typeface="Courier" charset="0"/>
                <a:ea typeface="Courier" charset="0"/>
                <a:cs typeface="Courier" charset="0"/>
              </a:rPr>
              <a:t>	*b =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a:t>
            </a:r>
          </a:p>
          <a:p>
            <a:pPr eaLnBrk="1" hangingPunct="1"/>
            <a:r>
              <a:rPr lang="en-US" altLang="zh-CN" b="1" dirty="0">
                <a:solidFill>
                  <a:srgbClr val="0000FF"/>
                </a:solidFill>
                <a:latin typeface="Courier" charset="0"/>
                <a:ea typeface="Courier" charset="0"/>
                <a:cs typeface="Courier" charset="0"/>
              </a:rPr>
              <a:t>}</a:t>
            </a:r>
          </a:p>
        </p:txBody>
      </p:sp>
      <p:sp>
        <p:nvSpPr>
          <p:cNvPr id="16" name="矩形 15"/>
          <p:cNvSpPr/>
          <p:nvPr/>
        </p:nvSpPr>
        <p:spPr>
          <a:xfrm>
            <a:off x="755576" y="5805264"/>
            <a:ext cx="2357970" cy="369332"/>
          </a:xfrm>
          <a:prstGeom prst="rect">
            <a:avLst/>
          </a:prstGeom>
        </p:spPr>
        <p:txBody>
          <a:bodyPr wrap="square">
            <a:spAutoFit/>
          </a:bodyPr>
          <a:lstStyle/>
          <a:p>
            <a:r>
              <a:rPr lang="en-US" altLang="zh-CN" b="1" dirty="0">
                <a:solidFill>
                  <a:srgbClr val="0000FF"/>
                </a:solidFill>
                <a:latin typeface="Courier" charset="0"/>
                <a:ea typeface="Courier" charset="0"/>
                <a:cs typeface="Courier" charset="0"/>
              </a:rPr>
              <a:t>swap(&amp;a, &amp;b);</a:t>
            </a:r>
            <a:endParaRPr lang="zh-CN" altLang="en-US" dirty="0">
              <a:latin typeface="Courier" charset="0"/>
              <a:ea typeface="Courier" charset="0"/>
              <a:cs typeface="Courier" charset="0"/>
            </a:endParaRPr>
          </a:p>
        </p:txBody>
      </p:sp>
      <p:sp>
        <p:nvSpPr>
          <p:cNvPr id="17" name="矩形 16"/>
          <p:cNvSpPr/>
          <p:nvPr/>
        </p:nvSpPr>
        <p:spPr>
          <a:xfrm>
            <a:off x="5220072" y="2493047"/>
            <a:ext cx="3521560" cy="1754326"/>
          </a:xfrm>
          <a:prstGeom prst="rect">
            <a:avLst/>
          </a:prstGeom>
        </p:spPr>
        <p:txBody>
          <a:bodyPr wrap="square">
            <a:spAutoFit/>
          </a:bodyPr>
          <a:lstStyle/>
          <a:p>
            <a:pPr eaLnBrk="1" hangingPunct="1"/>
            <a:r>
              <a:rPr lang="en-US" altLang="zh-CN" b="1" dirty="0">
                <a:solidFill>
                  <a:srgbClr val="FF0000"/>
                </a:solidFill>
                <a:latin typeface="Courier" charset="0"/>
                <a:ea typeface="Courier" charset="0"/>
                <a:cs typeface="Courier" charset="0"/>
              </a:rPr>
              <a:t>void swap(</a:t>
            </a:r>
            <a:r>
              <a:rPr lang="en-US" altLang="zh-CN" b="1" dirty="0" err="1">
                <a:solidFill>
                  <a:srgbClr val="FF0000"/>
                </a:solidFill>
                <a:latin typeface="Courier" charset="0"/>
                <a:ea typeface="Courier" charset="0"/>
                <a:cs typeface="Courier" charset="0"/>
              </a:rPr>
              <a:t>int</a:t>
            </a:r>
            <a:r>
              <a:rPr lang="en-US" altLang="zh-CN" b="1" dirty="0">
                <a:solidFill>
                  <a:srgbClr val="FF0000"/>
                </a:solidFill>
                <a:latin typeface="Courier" charset="0"/>
                <a:ea typeface="Courier" charset="0"/>
                <a:cs typeface="Courier" charset="0"/>
              </a:rPr>
              <a:t> &amp;a, </a:t>
            </a:r>
            <a:r>
              <a:rPr lang="en-US" altLang="zh-CN" b="1" dirty="0" err="1">
                <a:solidFill>
                  <a:srgbClr val="FF0000"/>
                </a:solidFill>
                <a:latin typeface="Courier" charset="0"/>
                <a:ea typeface="Courier" charset="0"/>
                <a:cs typeface="Courier" charset="0"/>
              </a:rPr>
              <a:t>int</a:t>
            </a:r>
            <a:r>
              <a:rPr lang="en-US" altLang="zh-CN" b="1" dirty="0">
                <a:solidFill>
                  <a:srgbClr val="FF0000"/>
                </a:solidFill>
                <a:latin typeface="Courier" charset="0"/>
                <a:ea typeface="Courier" charset="0"/>
                <a:cs typeface="Courier" charset="0"/>
              </a:rPr>
              <a:t> &amp;b)</a:t>
            </a:r>
          </a:p>
          <a:p>
            <a:pPr eaLnBrk="1" hangingPunct="1"/>
            <a:r>
              <a:rPr lang="en-US" altLang="zh-CN" b="1" dirty="0">
                <a:solidFill>
                  <a:srgbClr val="FF0000"/>
                </a:solidFill>
                <a:latin typeface="Courier" charset="0"/>
                <a:ea typeface="Courier" charset="0"/>
                <a:cs typeface="Courier" charset="0"/>
              </a:rPr>
              <a:t>{</a:t>
            </a:r>
          </a:p>
          <a:p>
            <a:pPr eaLnBrk="1" hangingPunct="1"/>
            <a:r>
              <a:rPr lang="en-US" altLang="zh-CN" b="1" dirty="0">
                <a:solidFill>
                  <a:srgbClr val="FF0000"/>
                </a:solidFill>
                <a:latin typeface="Courier" charset="0"/>
                <a:ea typeface="Courier" charset="0"/>
                <a:cs typeface="Courier" charset="0"/>
              </a:rPr>
              <a:t>	</a:t>
            </a:r>
            <a:r>
              <a:rPr lang="en-US" altLang="zh-CN" b="1" dirty="0" err="1">
                <a:solidFill>
                  <a:srgbClr val="FF0000"/>
                </a:solidFill>
                <a:latin typeface="Courier" charset="0"/>
                <a:ea typeface="Courier" charset="0"/>
                <a:cs typeface="Courier" charset="0"/>
              </a:rPr>
              <a:t>int</a:t>
            </a:r>
            <a:r>
              <a:rPr lang="en-US" altLang="zh-CN" b="1" dirty="0">
                <a:solidFill>
                  <a:srgbClr val="FF0000"/>
                </a:solidFill>
                <a:latin typeface="Courier" charset="0"/>
                <a:ea typeface="Courier" charset="0"/>
                <a:cs typeface="Courier" charset="0"/>
              </a:rPr>
              <a:t> </a:t>
            </a:r>
            <a:r>
              <a:rPr lang="en-US" altLang="zh-CN" b="1" dirty="0" err="1">
                <a:solidFill>
                  <a:srgbClr val="FF0000"/>
                </a:solidFill>
                <a:latin typeface="Courier" charset="0"/>
                <a:ea typeface="Courier" charset="0"/>
                <a:cs typeface="Courier" charset="0"/>
              </a:rPr>
              <a:t>tmp</a:t>
            </a:r>
            <a:r>
              <a:rPr lang="en-US" altLang="zh-CN" b="1" dirty="0">
                <a:solidFill>
                  <a:srgbClr val="FF0000"/>
                </a:solidFill>
                <a:latin typeface="Courier" charset="0"/>
                <a:ea typeface="Courier" charset="0"/>
                <a:cs typeface="Courier" charset="0"/>
              </a:rPr>
              <a:t> =  a;</a:t>
            </a:r>
          </a:p>
          <a:p>
            <a:pPr eaLnBrk="1" hangingPunct="1"/>
            <a:r>
              <a:rPr lang="en-US" altLang="zh-CN" b="1" dirty="0">
                <a:solidFill>
                  <a:srgbClr val="FF0000"/>
                </a:solidFill>
                <a:latin typeface="Courier" charset="0"/>
                <a:ea typeface="Courier" charset="0"/>
                <a:cs typeface="Courier" charset="0"/>
              </a:rPr>
              <a:t>	a =  b;</a:t>
            </a:r>
          </a:p>
          <a:p>
            <a:pPr eaLnBrk="1" hangingPunct="1"/>
            <a:r>
              <a:rPr lang="en-US" altLang="zh-CN" b="1" dirty="0">
                <a:solidFill>
                  <a:srgbClr val="FF0000"/>
                </a:solidFill>
                <a:latin typeface="Courier" charset="0"/>
                <a:ea typeface="Courier" charset="0"/>
                <a:cs typeface="Courier" charset="0"/>
              </a:rPr>
              <a:t>	b = </a:t>
            </a:r>
            <a:r>
              <a:rPr lang="en-US" altLang="zh-CN" b="1" dirty="0" err="1">
                <a:solidFill>
                  <a:srgbClr val="FF0000"/>
                </a:solidFill>
                <a:latin typeface="Courier" charset="0"/>
                <a:ea typeface="Courier" charset="0"/>
                <a:cs typeface="Courier" charset="0"/>
              </a:rPr>
              <a:t>tmp</a:t>
            </a:r>
            <a:r>
              <a:rPr lang="en-US" altLang="zh-CN" b="1" dirty="0">
                <a:solidFill>
                  <a:srgbClr val="FF0000"/>
                </a:solidFill>
                <a:latin typeface="Courier" charset="0"/>
                <a:ea typeface="Courier" charset="0"/>
                <a:cs typeface="Courier" charset="0"/>
              </a:rPr>
              <a:t>;</a:t>
            </a:r>
          </a:p>
          <a:p>
            <a:pPr eaLnBrk="1" hangingPunct="1"/>
            <a:r>
              <a:rPr lang="en-US" altLang="zh-CN" b="1" dirty="0">
                <a:solidFill>
                  <a:srgbClr val="FF0000"/>
                </a:solidFill>
                <a:latin typeface="Courier" charset="0"/>
                <a:ea typeface="Courier" charset="0"/>
                <a:cs typeface="Courier" charset="0"/>
              </a:rPr>
              <a:t>}</a:t>
            </a:r>
          </a:p>
        </p:txBody>
      </p:sp>
      <p:sp>
        <p:nvSpPr>
          <p:cNvPr id="18" name="矩形 17"/>
          <p:cNvSpPr/>
          <p:nvPr/>
        </p:nvSpPr>
        <p:spPr>
          <a:xfrm>
            <a:off x="5236793" y="4355812"/>
            <a:ext cx="2193532" cy="369332"/>
          </a:xfrm>
          <a:prstGeom prst="rect">
            <a:avLst/>
          </a:prstGeom>
        </p:spPr>
        <p:txBody>
          <a:bodyPr wrap="square">
            <a:spAutoFit/>
          </a:bodyPr>
          <a:lstStyle/>
          <a:p>
            <a:pPr eaLnBrk="1" hangingPunct="1"/>
            <a:r>
              <a:rPr lang="en-US" altLang="zh-CN" b="1" dirty="0">
                <a:solidFill>
                  <a:srgbClr val="FF0000"/>
                </a:solidFill>
                <a:latin typeface="Courier" charset="0"/>
                <a:ea typeface="Courier" charset="0"/>
                <a:cs typeface="Courier" charset="0"/>
              </a:rPr>
              <a:t>swap(a,  b);</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a:t>
            </a:r>
          </a:p>
        </p:txBody>
      </p:sp>
      <p:sp>
        <p:nvSpPr>
          <p:cNvPr id="3" name="内容占位符 2"/>
          <p:cNvSpPr>
            <a:spLocks noGrp="1"/>
          </p:cNvSpPr>
          <p:nvPr>
            <p:ph idx="1"/>
          </p:nvPr>
        </p:nvSpPr>
        <p:spPr>
          <a:xfrm>
            <a:off x="628650" y="1198270"/>
            <a:ext cx="8047806" cy="4749029"/>
          </a:xfrm>
        </p:spPr>
        <p:txBody>
          <a:bodyPr/>
          <a:lstStyle/>
          <a:p>
            <a:r>
              <a:rPr lang="zh-CN" altLang="en-US" dirty="0"/>
              <a:t>把引用作為返回值</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39</a:t>
            </a:fld>
            <a:endParaRPr lang="en-US" altLang="zh-CN" dirty="0"/>
          </a:p>
        </p:txBody>
      </p:sp>
      <p:sp>
        <p:nvSpPr>
          <p:cNvPr id="5" name="文本框 4"/>
          <p:cNvSpPr txBox="1"/>
          <p:nvPr/>
        </p:nvSpPr>
        <p:spPr>
          <a:xfrm>
            <a:off x="583986" y="2443821"/>
            <a:ext cx="8084264" cy="4093428"/>
          </a:xfrm>
          <a:prstGeom prst="rect">
            <a:avLst/>
          </a:prstGeom>
          <a:noFill/>
        </p:spPr>
        <p:txBody>
          <a:bodyPr wrap="none" rtlCol="0">
            <a:spAutoFit/>
          </a:bodyPr>
          <a:lstStyle/>
          <a:p>
            <a:pPr algn="l"/>
            <a:r>
              <a:rPr lang="zh-CN" altLang="en-US" sz="2000" b="1" dirty="0">
                <a:latin typeface="Consolas" panose="020B0609020204030204" pitchFamily="49" charset="0"/>
              </a:rPr>
              <a:t>#</a:t>
            </a:r>
            <a:r>
              <a:rPr lang="zh-CN" altLang="en-US" sz="2000" b="1" dirty="0">
                <a:solidFill>
                  <a:srgbClr val="B40062"/>
                </a:solidFill>
                <a:latin typeface="Consolas" panose="020B0609020204030204" pitchFamily="49" charset="0"/>
              </a:rPr>
              <a:t>include</a:t>
            </a:r>
            <a:r>
              <a:rPr lang="zh-CN" altLang="en-US" sz="2000" b="1" dirty="0">
                <a:latin typeface="Consolas" panose="020B0609020204030204" pitchFamily="49" charset="0"/>
              </a:rPr>
              <a:t> &lt;iostream&gt;</a:t>
            </a:r>
          </a:p>
          <a:p>
            <a:pPr algn="l"/>
            <a:r>
              <a:rPr lang="zh-CN" altLang="en-US" sz="2000" b="1" dirty="0">
                <a:solidFill>
                  <a:srgbClr val="B40062"/>
                </a:solidFill>
                <a:latin typeface="Consolas" panose="020B0609020204030204" pitchFamily="49" charset="0"/>
              </a:rPr>
              <a:t>using</a:t>
            </a:r>
            <a:r>
              <a:rPr lang="zh-CN" altLang="en-US" sz="2000" b="1" dirty="0">
                <a:latin typeface="Consolas" panose="020B0609020204030204" pitchFamily="49" charset="0"/>
              </a:rPr>
              <a:t> namespace std;</a:t>
            </a:r>
          </a:p>
          <a:p>
            <a:pPr algn="l"/>
            <a:endParaRPr lang="zh-CN" altLang="en-US" sz="2000" b="1" dirty="0">
              <a:latin typeface="Consolas" panose="020B0609020204030204" pitchFamily="49" charset="0"/>
            </a:endParaRPr>
          </a:p>
          <a:p>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a[3] = {1,3,5};</a:t>
            </a:r>
            <a:r>
              <a:rPr lang="en-US" altLang="zh-CN" sz="2000" b="1" dirty="0">
                <a:solidFill>
                  <a:srgbClr val="008000"/>
                </a:solidFill>
                <a:latin typeface="Consolas" panose="020B0609020204030204" pitchFamily="49" charset="0"/>
              </a:rPr>
              <a:t> // </a:t>
            </a:r>
            <a:r>
              <a:rPr lang="zh-CN" altLang="en-US" sz="2000" b="1" dirty="0">
                <a:solidFill>
                  <a:srgbClr val="008000"/>
                </a:solidFill>
                <a:latin typeface="Consolas" panose="020B0609020204030204" pitchFamily="49" charset="0"/>
              </a:rPr>
              <a:t>全域陣列</a:t>
            </a:r>
            <a:endParaRPr lang="zh-CN" altLang="en-US" sz="2000" b="1" dirty="0">
              <a:latin typeface="Consolas" panose="020B0609020204030204" pitchFamily="49" charset="0"/>
            </a:endParaRPr>
          </a:p>
          <a:p>
            <a:pPr algn="l"/>
            <a:r>
              <a:rPr lang="zh-CN" altLang="en-US" sz="2000" b="1" dirty="0">
                <a:solidFill>
                  <a:srgbClr val="B40062"/>
                </a:solidFill>
                <a:latin typeface="Consolas" panose="020B0609020204030204" pitchFamily="49" charset="0"/>
              </a:rPr>
              <a:t>int&amp; </a:t>
            </a:r>
            <a:r>
              <a:rPr lang="zh-CN" altLang="en-US" sz="2000" b="1" dirty="0">
                <a:latin typeface="Consolas" panose="020B0609020204030204" pitchFamily="49" charset="0"/>
              </a:rPr>
              <a:t>get(int i) { return a[i]; } </a:t>
            </a:r>
            <a:r>
              <a:rPr lang="en-US" altLang="zh-CN" sz="2000" b="1" dirty="0">
                <a:solidFill>
                  <a:srgbClr val="008000"/>
                </a:solidFill>
                <a:latin typeface="Consolas" panose="020B0609020204030204" pitchFamily="49" charset="0"/>
              </a:rPr>
              <a:t>// </a:t>
            </a:r>
            <a:r>
              <a:rPr lang="zh-CN" altLang="en-US" sz="2000" b="1" dirty="0">
                <a:solidFill>
                  <a:srgbClr val="008000"/>
                </a:solidFill>
                <a:latin typeface="Consolas" panose="020B0609020204030204" pitchFamily="49" charset="0"/>
              </a:rPr>
              <a:t>返回</a:t>
            </a:r>
            <a:r>
              <a:rPr lang="en-US" altLang="zh-CN" sz="2000" b="1" dirty="0">
                <a:solidFill>
                  <a:srgbClr val="008000"/>
                </a:solidFill>
                <a:latin typeface="Consolas" panose="020B0609020204030204" pitchFamily="49" charset="0"/>
              </a:rPr>
              <a:t>a[i]</a:t>
            </a:r>
            <a:r>
              <a:rPr lang="zh-CN" altLang="en-US" sz="2000" b="1" dirty="0">
                <a:solidFill>
                  <a:srgbClr val="008000"/>
                </a:solidFill>
                <a:latin typeface="Consolas" panose="020B0609020204030204" pitchFamily="49" charset="0"/>
              </a:rPr>
              <a:t>的引用</a:t>
            </a:r>
            <a:endParaRPr lang="zh-CN" altLang="en-US" sz="2000" b="1" dirty="0">
              <a:latin typeface="Consolas" panose="020B0609020204030204" pitchFamily="49" charset="0"/>
            </a:endParaRPr>
          </a:p>
          <a:p>
            <a:pPr algn="l"/>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main() {</a:t>
            </a:r>
          </a:p>
          <a:p>
            <a:pPr algn="l"/>
            <a:r>
              <a:rPr lang="zh-CN" altLang="en-US" sz="2000" b="1" dirty="0">
                <a:latin typeface="Consolas" panose="020B0609020204030204" pitchFamily="49" charset="0"/>
              </a:rPr>
              <a:t>    for(int i = 0; i &lt; 3; i++) {</a:t>
            </a:r>
          </a:p>
          <a:p>
            <a:pPr algn="l"/>
            <a:r>
              <a:rPr lang="zh-CN" altLang="en-US" sz="2000" b="1" dirty="0">
                <a:latin typeface="Consolas" panose="020B0609020204030204" pitchFamily="49" charset="0"/>
              </a:rPr>
              <a:t>        cout &lt;&lt; "old a[" &lt;&lt; i &lt;&lt; "]=" &lt;&lt; get(i) &lt;&lt; endl;</a:t>
            </a:r>
          </a:p>
          <a:p>
            <a:pPr algn="l"/>
            <a:r>
              <a:rPr lang="zh-CN" altLang="en-US" sz="2000" b="1" dirty="0">
                <a:latin typeface="Consolas" panose="020B0609020204030204" pitchFamily="49" charset="0"/>
              </a:rPr>
              <a:t>        get(i) += 1;</a:t>
            </a:r>
          </a:p>
          <a:p>
            <a:pPr algn="l"/>
            <a:r>
              <a:rPr lang="zh-CN" altLang="en-US" sz="2000" b="1" dirty="0">
                <a:latin typeface="Consolas" panose="020B0609020204030204" pitchFamily="49" charset="0"/>
              </a:rPr>
              <a:t>        cout &lt;&lt; "new a[" &lt;&lt; i &lt;&lt; "]=" &lt;&lt; get(i) &lt;&lt; endl;</a:t>
            </a:r>
          </a:p>
          <a:p>
            <a:pPr algn="l"/>
            <a:r>
              <a:rPr lang="zh-CN" altLang="en-US" sz="2000" b="1" dirty="0">
                <a:latin typeface="Consolas" panose="020B0609020204030204" pitchFamily="49" charset="0"/>
              </a:rPr>
              <a:t>    }</a:t>
            </a: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return</a:t>
            </a:r>
            <a:r>
              <a:rPr lang="zh-CN" altLang="en-US" sz="2000" b="1" dirty="0">
                <a:latin typeface="Consolas" panose="020B0609020204030204" pitchFamily="49" charset="0"/>
              </a:rPr>
              <a:t> 0;</a:t>
            </a:r>
          </a:p>
          <a:p>
            <a:pPr algn="l"/>
            <a:r>
              <a:rPr lang="zh-CN" altLang="en-US" sz="2000" b="1" dirty="0">
                <a:latin typeface="Consolas" panose="020B0609020204030204" pitchFamily="49" charset="0"/>
              </a:rPr>
              <a:t>}</a:t>
            </a:r>
          </a:p>
        </p:txBody>
      </p:sp>
      <p:sp>
        <p:nvSpPr>
          <p:cNvPr id="6" name="文本框 5"/>
          <p:cNvSpPr txBox="1"/>
          <p:nvPr/>
        </p:nvSpPr>
        <p:spPr>
          <a:xfrm>
            <a:off x="6559992" y="1198270"/>
            <a:ext cx="1506220" cy="1938020"/>
          </a:xfrm>
          <a:prstGeom prst="rect">
            <a:avLst/>
          </a:prstGeom>
          <a:noFill/>
        </p:spPr>
        <p:txBody>
          <a:bodyPr wrap="none" rtlCol="0">
            <a:spAutoFit/>
          </a:bodyPr>
          <a:lstStyle/>
          <a:p>
            <a:pPr algn="l"/>
            <a:r>
              <a:rPr lang="zh-CN" altLang="en-US" sz="2000" b="1" dirty="0">
                <a:solidFill>
                  <a:srgbClr val="008000"/>
                </a:solidFill>
              </a:rPr>
              <a:t>old a[0]=1</a:t>
            </a:r>
          </a:p>
          <a:p>
            <a:pPr algn="l"/>
            <a:r>
              <a:rPr lang="zh-CN" altLang="en-US" sz="2000" b="1" dirty="0">
                <a:solidFill>
                  <a:srgbClr val="008000"/>
                </a:solidFill>
              </a:rPr>
              <a:t>new a[0]=2</a:t>
            </a:r>
          </a:p>
          <a:p>
            <a:pPr algn="l"/>
            <a:r>
              <a:rPr lang="zh-CN" altLang="en-US" sz="2000" b="1" dirty="0">
                <a:solidFill>
                  <a:srgbClr val="008000"/>
                </a:solidFill>
              </a:rPr>
              <a:t>old a[1]=3</a:t>
            </a:r>
          </a:p>
          <a:p>
            <a:pPr algn="l"/>
            <a:r>
              <a:rPr lang="zh-CN" altLang="en-US" sz="2000" b="1" dirty="0">
                <a:solidFill>
                  <a:srgbClr val="008000"/>
                </a:solidFill>
              </a:rPr>
              <a:t>new a[1]=4</a:t>
            </a:r>
          </a:p>
          <a:p>
            <a:pPr algn="l"/>
            <a:r>
              <a:rPr lang="zh-CN" altLang="en-US" sz="2000" b="1" dirty="0">
                <a:solidFill>
                  <a:srgbClr val="008000"/>
                </a:solidFill>
              </a:rPr>
              <a:t>old a[2]=5</a:t>
            </a:r>
          </a:p>
          <a:p>
            <a:pPr algn="l"/>
            <a:r>
              <a:rPr lang="zh-CN" altLang="en-US" sz="2000" b="1" dirty="0">
                <a:solidFill>
                  <a:srgbClr val="008000"/>
                </a:solidFill>
              </a:rPr>
              <a:t>new a[2]=6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a:t>如何使含有物件的程式更可靠？</a:t>
            </a:r>
            <a:endParaRPr kumimoji="1" lang="en-US" dirty="0"/>
          </a:p>
        </p:txBody>
      </p:sp>
      <p:sp>
        <p:nvSpPr>
          <p:cNvPr id="4" name="内容占位符 3"/>
          <p:cNvSpPr>
            <a:spLocks noGrp="1"/>
          </p:cNvSpPr>
          <p:nvPr>
            <p:ph idx="1"/>
          </p:nvPr>
        </p:nvSpPr>
        <p:spPr/>
        <p:txBody>
          <a:bodyPr/>
          <a:lstStyle/>
          <a:p>
            <a:r>
              <a:rPr lang="en-US" altLang="zh-CN" dirty="0">
                <a:latin typeface="华文楷体" panose="02010600040101010101" pitchFamily="2" charset="-122"/>
              </a:rPr>
              <a:t>OOP</a:t>
            </a:r>
            <a:r>
              <a:rPr lang="zh-CN" altLang="en-US" dirty="0">
                <a:latin typeface="华文楷体" panose="02010600040101010101" pitchFamily="2" charset="-122"/>
              </a:rPr>
              <a:t>三性：簡單性、清晰性、普遍性</a:t>
            </a:r>
            <a:endParaRPr lang="en-US" altLang="zh-CN" dirty="0">
              <a:latin typeface="华文楷体" panose="02010600040101010101" pitchFamily="2" charset="-122"/>
            </a:endParaRPr>
          </a:p>
          <a:p>
            <a:r>
              <a:rPr lang="zh-CN" altLang="zh-CN" dirty="0">
                <a:latin typeface="华文楷体" panose="02010600040101010101" pitchFamily="2" charset="-122"/>
              </a:rPr>
              <a:t>對用戶定義類型進行嚴格的</a:t>
            </a:r>
            <a:r>
              <a:rPr lang="zh-CN" altLang="zh-CN" dirty="0">
                <a:solidFill>
                  <a:srgbClr val="FF0000"/>
                </a:solidFill>
                <a:latin typeface="华文楷体" panose="02010600040101010101" pitchFamily="2" charset="-122"/>
              </a:rPr>
              <a:t>類型檢查</a:t>
            </a:r>
            <a:endParaRPr lang="en-US" altLang="zh-CN" dirty="0">
              <a:solidFill>
                <a:srgbClr val="FF0000"/>
              </a:solidFill>
              <a:latin typeface="华文楷体" panose="02010600040101010101" pitchFamily="2" charset="-122"/>
            </a:endParaRPr>
          </a:p>
          <a:p>
            <a:r>
              <a:rPr lang="zh-CN" altLang="zh-CN" dirty="0">
                <a:solidFill>
                  <a:srgbClr val="FF0000"/>
                </a:solidFill>
                <a:latin typeface="华文楷体" panose="02010600040101010101" pitchFamily="2" charset="-122"/>
              </a:rPr>
              <a:t>隱藏實現</a:t>
            </a:r>
            <a:r>
              <a:rPr lang="zh-CN" altLang="zh-CN" dirty="0">
                <a:latin typeface="华文楷体" panose="02010600040101010101" pitchFamily="2" charset="-122"/>
              </a:rPr>
              <a:t>，防止受到不必要的干擾</a:t>
            </a:r>
            <a:endParaRPr lang="en-US" altLang="zh-CN" dirty="0">
              <a:latin typeface="华文楷体" panose="02010600040101010101" pitchFamily="2" charset="-122"/>
            </a:endParaRPr>
          </a:p>
          <a:p>
            <a:pPr lvl="1"/>
            <a:r>
              <a:rPr lang="zh-CN" altLang="zh-CN" dirty="0">
                <a:sym typeface="华文仿宋" panose="02010600040101010101" pitchFamily="2" charset="-122"/>
              </a:rPr>
              <a:t>由於</a:t>
            </a:r>
            <a:r>
              <a:rPr lang="zh-CN" altLang="zh-CN" dirty="0">
                <a:solidFill>
                  <a:srgbClr val="FF0000"/>
                </a:solidFill>
                <a:sym typeface="华文仿宋" panose="02010600040101010101" pitchFamily="2" charset="-122"/>
              </a:rPr>
              <a:t>隱藏實現</a:t>
            </a:r>
            <a:r>
              <a:rPr lang="zh-CN" altLang="zh-CN" dirty="0">
                <a:sym typeface="华文仿宋" panose="02010600040101010101" pitchFamily="2" charset="-122"/>
              </a:rPr>
              <a:t>（存取權限控制），物件的有些私有資料成員只有類的設計者知道，而且只允許類的成員函數訪問。</a:t>
            </a:r>
            <a:endParaRPr lang="en-US" altLang="zh-CN" dirty="0">
              <a:latin typeface="华文楷体" panose="02010600040101010101" pitchFamily="2" charset="-122"/>
            </a:endParaRPr>
          </a:p>
          <a:p>
            <a:r>
              <a:rPr lang="zh-CN" altLang="zh-CN" dirty="0">
                <a:latin typeface="华文楷体" panose="02010600040101010101" pitchFamily="2" charset="-122"/>
              </a:rPr>
              <a:t>物件的初始化和清除，需要</a:t>
            </a:r>
            <a:r>
              <a:rPr lang="zh-CN" altLang="zh-CN" dirty="0">
                <a:solidFill>
                  <a:srgbClr val="FF0000"/>
                </a:solidFill>
                <a:latin typeface="华文楷体" panose="02010600040101010101" pitchFamily="2" charset="-122"/>
              </a:rPr>
              <a:t>自動進行</a:t>
            </a:r>
            <a:endParaRPr lang="en-US" altLang="zh-CN" dirty="0">
              <a:solidFill>
                <a:srgbClr val="FF0000"/>
              </a:solidFill>
              <a:latin typeface="华文楷体" panose="02010600040101010101" pitchFamily="2" charset="-122"/>
            </a:endParaRPr>
          </a:p>
          <a:p>
            <a:pPr lvl="1"/>
            <a:r>
              <a:rPr lang="zh-CN" altLang="zh-CN" dirty="0">
                <a:sym typeface="华文仿宋" panose="02010600040101010101" pitchFamily="2" charset="-122"/>
              </a:rPr>
              <a:t>忘記初始化或清除變數可能會導致程式崩潰。</a:t>
            </a:r>
            <a:endParaRPr lang="en-US" altLang="zh-CN" dirty="0">
              <a:sym typeface="华文仿宋" panose="02010600040101010101" pitchFamily="2" charset="-122"/>
            </a:endParaRPr>
          </a:p>
          <a:p>
            <a:pPr lvl="1"/>
            <a:r>
              <a:rPr lang="zh-CN" altLang="zh-CN" dirty="0">
                <a:sym typeface="华文仿宋" panose="02010600040101010101" pitchFamily="2" charset="-122"/>
              </a:rPr>
              <a:t>由類生成的物件是一種新型的變數，也要</a:t>
            </a:r>
            <a:r>
              <a:rPr lang="zh-CN" altLang="zh-CN" dirty="0">
                <a:solidFill>
                  <a:srgbClr val="FF0000"/>
                </a:solidFill>
                <a:sym typeface="华文仿宋" panose="02010600040101010101" pitchFamily="2" charset="-122"/>
              </a:rPr>
              <a:t>初始化</a:t>
            </a:r>
            <a:r>
              <a:rPr lang="zh-CN" altLang="zh-CN" dirty="0">
                <a:sym typeface="华文仿宋" panose="02010600040101010101" pitchFamily="2" charset="-122"/>
              </a:rPr>
              <a:t>。</a:t>
            </a:r>
            <a:endParaRPr lang="en-US" altLang="zh-CN" dirty="0">
              <a:sym typeface="华文仿宋" panose="02010600040101010101" pitchFamily="2" charset="-122"/>
            </a:endParaRPr>
          </a:p>
          <a:p>
            <a:pPr lvl="1"/>
            <a:r>
              <a:rPr lang="zh-CN" altLang="zh-CN" dirty="0">
                <a:sym typeface="华文仿宋" panose="02010600040101010101" pitchFamily="2" charset="-122"/>
              </a:rPr>
              <a:t>儘管可以由通過顯式調用物件成員函數來初始化物件，但這種做法缺少</a:t>
            </a:r>
            <a:r>
              <a:rPr lang="zh-CN" altLang="zh-CN" dirty="0">
                <a:solidFill>
                  <a:srgbClr val="FF0000"/>
                </a:solidFill>
                <a:sym typeface="华文仿宋" panose="02010600040101010101" pitchFamily="2" charset="-122"/>
              </a:rPr>
              <a:t>強制性</a:t>
            </a:r>
            <a:r>
              <a:rPr lang="zh-CN" altLang="zh-CN" dirty="0">
                <a:sym typeface="华文仿宋" panose="02010600040101010101" pitchFamily="2" charset="-122"/>
              </a:rPr>
              <a:t>，因而容易被程式師遺忘。</a:t>
            </a:r>
            <a:endParaRPr lang="en-US" altLang="zh-CN" dirty="0">
              <a:sym typeface="华文仿宋" panose="0201060004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4</a:t>
            </a:fld>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a:t>
            </a:r>
          </a:p>
        </p:txBody>
      </p:sp>
      <p:sp>
        <p:nvSpPr>
          <p:cNvPr id="3" name="内容占位符 2"/>
          <p:cNvSpPr>
            <a:spLocks noGrp="1"/>
          </p:cNvSpPr>
          <p:nvPr>
            <p:ph idx="1"/>
          </p:nvPr>
        </p:nvSpPr>
        <p:spPr>
          <a:xfrm>
            <a:off x="359532" y="1609671"/>
            <a:ext cx="8424936" cy="4749029"/>
          </a:xfrm>
        </p:spPr>
        <p:txBody>
          <a:bodyPr/>
          <a:lstStyle/>
          <a:p>
            <a:r>
              <a:rPr lang="zh-CN" altLang="en-US" sz="3200" dirty="0"/>
              <a:t>和指針的區別</a:t>
            </a:r>
          </a:p>
          <a:p>
            <a:pPr lvl="1"/>
            <a:r>
              <a:rPr lang="zh-CN" altLang="en-US" sz="2800" dirty="0"/>
              <a:t>不存在空引用。引用必須連接到一塊合法的記憶體。</a:t>
            </a:r>
            <a:endParaRPr lang="en-US" altLang="zh-CN" sz="2800" dirty="0"/>
          </a:p>
          <a:p>
            <a:pPr lvl="1"/>
            <a:endParaRPr lang="zh-CN" altLang="en-US" sz="2800" dirty="0"/>
          </a:p>
          <a:p>
            <a:pPr lvl="1"/>
            <a:r>
              <a:rPr lang="zh-CN" altLang="en-US" sz="2800" dirty="0"/>
              <a:t>一旦引用被初始化為一個物件，就不能被指向到另一個物件。指標可以在任何時候指向到另一個物件。</a:t>
            </a:r>
          </a:p>
          <a:p>
            <a:pPr lvl="1"/>
            <a:endParaRPr lang="en-US" altLang="zh-CN" sz="2800" dirty="0"/>
          </a:p>
          <a:p>
            <a:pPr lvl="1"/>
            <a:r>
              <a:rPr lang="zh-CN" altLang="en-US" sz="2800" dirty="0"/>
              <a:t>引用必須在創建時被初始化為一個物件。指標可以在初始化時置空，之後再指向物件。</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40</a:t>
            </a:fld>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反思：為什麼要“引用”？</a:t>
            </a:r>
          </a:p>
        </p:txBody>
      </p:sp>
      <p:sp>
        <p:nvSpPr>
          <p:cNvPr id="3" name="内容占位符 2"/>
          <p:cNvSpPr>
            <a:spLocks noGrp="1"/>
          </p:cNvSpPr>
          <p:nvPr>
            <p:ph idx="1"/>
          </p:nvPr>
        </p:nvSpPr>
        <p:spPr>
          <a:xfrm>
            <a:off x="179512" y="1628800"/>
            <a:ext cx="8496944" cy="4104456"/>
          </a:xfrm>
        </p:spPr>
        <p:txBody>
          <a:bodyPr/>
          <a:lstStyle/>
          <a:p>
            <a:r>
              <a:rPr kumimoji="1" lang="en-US" altLang="zh-CN" sz="2200" dirty="0"/>
              <a:t>The easiest way to think about a reference is as </a:t>
            </a:r>
            <a:r>
              <a:rPr kumimoji="1" lang="en-US" altLang="zh-CN" sz="2200" dirty="0">
                <a:solidFill>
                  <a:srgbClr val="FF0000"/>
                </a:solidFill>
              </a:rPr>
              <a:t>a fancy pointer</a:t>
            </a:r>
            <a:r>
              <a:rPr kumimoji="1" lang="en-US" altLang="zh-CN" sz="2200" dirty="0"/>
              <a:t>. You </a:t>
            </a:r>
            <a:r>
              <a:rPr kumimoji="1" lang="en-US" altLang="zh-CN" sz="2200" dirty="0">
                <a:solidFill>
                  <a:srgbClr val="008000"/>
                </a:solidFill>
              </a:rPr>
              <a:t>never have to wonder whether it’s been initialized(the compiler enforces it) and how to dereference it(the compiler does it).</a:t>
            </a:r>
          </a:p>
          <a:p>
            <a:pPr marL="0" indent="0" algn="r">
              <a:buNone/>
            </a:pPr>
            <a:r>
              <a:rPr kumimoji="1" lang="en-US" altLang="zh-CN" sz="2200" dirty="0"/>
              <a:t>——《Thinking in C++》</a:t>
            </a:r>
          </a:p>
          <a:p>
            <a:pPr lvl="4"/>
            <a:endParaRPr kumimoji="1" lang="en-US" altLang="zh-CN" dirty="0"/>
          </a:p>
          <a:p>
            <a:r>
              <a:rPr kumimoji="1" lang="zh-CN" altLang="en-US" dirty="0"/>
              <a:t>引用的優勢：更靈活地支援運算子重載</a:t>
            </a:r>
            <a:endParaRPr kumimoji="1" lang="en-US" altLang="zh-CN" dirty="0"/>
          </a:p>
          <a:p>
            <a:pPr lvl="1"/>
            <a:r>
              <a:rPr kumimoji="1" lang="zh-CN" altLang="en-US" dirty="0"/>
              <a:t>運算子重載是為了寫法上的方便，如重載‘</a:t>
            </a:r>
            <a:r>
              <a:rPr kumimoji="1" lang="en-US" altLang="zh-CN" dirty="0"/>
              <a:t>+=</a:t>
            </a:r>
            <a:r>
              <a:rPr kumimoji="1" lang="zh-CN" altLang="en-US" dirty="0"/>
              <a:t>’，使得類的兩個物件可以像數位一樣相加：</a:t>
            </a:r>
            <a:r>
              <a:rPr kumimoji="1" lang="en-US" altLang="zh-CN" dirty="0"/>
              <a:t>a+=b</a:t>
            </a:r>
          </a:p>
          <a:p>
            <a:pPr lvl="1"/>
            <a:r>
              <a:rPr kumimoji="1" lang="zh-CN" altLang="en-US" dirty="0"/>
              <a:t>但如果沒有引用，且在值傳遞物件不合適的情況下，需要使用指標進行重載，即使用者需要進行顯式的</a:t>
            </a:r>
            <a:r>
              <a:rPr kumimoji="1" lang="zh-CN" altLang="en-CN" dirty="0"/>
              <a:t>取地址</a:t>
            </a:r>
            <a:r>
              <a:rPr kumimoji="1" lang="zh-CN" altLang="en-US" dirty="0"/>
              <a:t>操作：</a:t>
            </a:r>
            <a:r>
              <a:rPr kumimoji="1" lang="en-US" altLang="zh-CN" dirty="0"/>
              <a:t>a+=&amp;b</a:t>
            </a:r>
            <a:r>
              <a:rPr kumimoji="1" lang="zh-CN" altLang="en-US" dirty="0"/>
              <a:t>，這是不方便的</a:t>
            </a:r>
            <a:endParaRPr kumimoji="1" lang="en-US" altLang="zh-CN" dirty="0"/>
          </a:p>
          <a:p>
            <a:r>
              <a:rPr kumimoji="1" lang="zh-CN" altLang="en-US" dirty="0"/>
              <a:t>引用的特性：創建時</a:t>
            </a:r>
            <a:r>
              <a:rPr kumimoji="1" lang="zh-CN" altLang="en-US" dirty="0">
                <a:solidFill>
                  <a:srgbClr val="FF0000"/>
                </a:solidFill>
              </a:rPr>
              <a:t>必須初始化</a:t>
            </a:r>
            <a:r>
              <a:rPr kumimoji="1" lang="zh-CN" altLang="en-US" dirty="0"/>
              <a:t>、初始化後便不能指向其他物件，不存在空引用，相對指標</a:t>
            </a:r>
            <a:r>
              <a:rPr kumimoji="1" lang="zh-CN" altLang="en-US" dirty="0">
                <a:solidFill>
                  <a:srgbClr val="FF0000"/>
                </a:solidFill>
              </a:rPr>
              <a:t>更安全</a:t>
            </a:r>
            <a:endParaRPr kumimoji="1" lang="en-US" altLang="zh-CN" dirty="0">
              <a:solidFill>
                <a:srgbClr val="FF0000"/>
              </a:solidFill>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t>41</a:t>
            </a:fld>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5994EDD-4428-41E0-8D50-41E210E76EED}"/>
              </a:ext>
            </a:extLst>
          </p:cNvPr>
          <p:cNvSpPr>
            <a:spLocks noGrp="1"/>
          </p:cNvSpPr>
          <p:nvPr>
            <p:ph type="sldNum" sz="quarter" idx="12"/>
          </p:nvPr>
        </p:nvSpPr>
        <p:spPr/>
        <p:txBody>
          <a:bodyPr/>
          <a:lstStyle/>
          <a:p>
            <a:pPr>
              <a:defRPr/>
            </a:pPr>
            <a:fld id="{BFD7BE51-03DD-4CCA-8227-D775462981B4}" type="slidenum">
              <a:rPr lang="en-US" altLang="zh-CN" smtClean="0"/>
              <a:t>42</a:t>
            </a:fld>
            <a:endParaRPr lang="en-US" altLang="zh-CN" dirty="0"/>
          </a:p>
        </p:txBody>
      </p:sp>
      <p:sp>
        <p:nvSpPr>
          <p:cNvPr id="7" name="文本框 6">
            <a:extLst>
              <a:ext uri="{FF2B5EF4-FFF2-40B4-BE49-F238E27FC236}">
                <a16:creationId xmlns:a16="http://schemas.microsoft.com/office/drawing/2014/main" id="{74359C70-63DB-4EA2-B2C1-1C25746D41E7}"/>
              </a:ext>
            </a:extLst>
          </p:cNvPr>
          <p:cNvSpPr txBox="1"/>
          <p:nvPr>
            <p:custDataLst>
              <p:tags r:id="rId2"/>
            </p:custDataLst>
          </p:nvPr>
        </p:nvSpPr>
        <p:spPr>
          <a:xfrm>
            <a:off x="5078002" y="945059"/>
            <a:ext cx="3775393" cy="5347791"/>
          </a:xfrm>
          <a:prstGeom prst="rect">
            <a:avLst/>
          </a:prstGeom>
          <a:noFill/>
        </p:spPr>
        <p:txBody>
          <a:bodyPr vert="horz" wrap="square" rtlCol="0" anchor="ctr" anchorCtr="0">
            <a:noAutofit/>
          </a:bodyPr>
          <a:lstStyle/>
          <a:p>
            <a:r>
              <a:rPr lang="zh-CN" altLang="en-US" sz="1600" b="1" dirty="0">
                <a:solidFill>
                  <a:srgbClr val="B40062"/>
                </a:solidFill>
                <a:latin typeface="Consolas" panose="020B0609020204030204" pitchFamily="49" charset="0"/>
              </a:rPr>
              <a:t>class</a:t>
            </a:r>
            <a:r>
              <a:rPr lang="zh-CN" altLang="en-US" sz="1600" b="1" dirty="0">
                <a:latin typeface="Consolas" panose="020B0609020204030204" pitchFamily="49" charset="0"/>
              </a:rPr>
              <a:t> Int {</a:t>
            </a:r>
          </a:p>
          <a:p>
            <a:r>
              <a:rPr lang="zh-CN" altLang="en-US" sz="1600" b="1" dirty="0">
                <a:solidFill>
                  <a:srgbClr val="B40062"/>
                </a:solidFill>
                <a:latin typeface="Consolas" panose="020B0609020204030204" pitchFamily="49" charset="0"/>
              </a:rPr>
              <a:t>public</a:t>
            </a:r>
            <a:r>
              <a:rPr lang="zh-CN" altLang="en-US" sz="1600" b="1" dirty="0">
                <a:latin typeface="Consolas" panose="020B0609020204030204" pitchFamily="49" charset="0"/>
              </a:rPr>
              <a:t>:</a:t>
            </a:r>
          </a:p>
          <a:p>
            <a:r>
              <a:rPr lang="zh-CN" altLang="en-US" sz="1600" b="1" dirty="0">
                <a:latin typeface="Consolas" panose="020B0609020204030204" pitchFamily="49" charset="0"/>
              </a:rPr>
              <a:t>    </a:t>
            </a:r>
            <a:r>
              <a:rPr lang="zh-CN" altLang="en-US" sz="1600" b="1" dirty="0">
                <a:solidFill>
                  <a:srgbClr val="B40062"/>
                </a:solidFill>
                <a:latin typeface="Consolas" panose="020B0609020204030204" pitchFamily="49" charset="0"/>
              </a:rPr>
              <a:t>int</a:t>
            </a:r>
            <a:r>
              <a:rPr lang="zh-CN" altLang="en-US" sz="1600" b="1" dirty="0">
                <a:latin typeface="Consolas" panose="020B0609020204030204" pitchFamily="49" charset="0"/>
              </a:rPr>
              <a:t> data;</a:t>
            </a:r>
          </a:p>
          <a:p>
            <a:r>
              <a:rPr lang="zh-CN" altLang="en-US" sz="1600" b="1" dirty="0">
                <a:latin typeface="Consolas" panose="020B0609020204030204" pitchFamily="49" charset="0"/>
              </a:rPr>
              <a:t>    Int() { data = 1; }</a:t>
            </a:r>
          </a:p>
          <a:p>
            <a:r>
              <a:rPr lang="zh-CN" altLang="en-US" sz="1600" b="1" dirty="0">
                <a:latin typeface="Consolas" panose="020B0609020204030204" pitchFamily="49" charset="0"/>
              </a:rPr>
              <a:t>    Int(int i): data(i) {}</a:t>
            </a:r>
          </a:p>
          <a:p>
            <a:r>
              <a:rPr lang="zh-CN" altLang="en-US" sz="1600" b="1" dirty="0">
                <a:latin typeface="Consolas" panose="020B0609020204030204" pitchFamily="49" charset="0"/>
              </a:rPr>
              <a:t>};</a:t>
            </a:r>
          </a:p>
          <a:p>
            <a:r>
              <a:rPr lang="zh-CN" altLang="en-US" sz="1600" b="1" dirty="0">
                <a:solidFill>
                  <a:srgbClr val="B40062"/>
                </a:solidFill>
                <a:latin typeface="Consolas" panose="020B0609020204030204" pitchFamily="49" charset="0"/>
              </a:rPr>
              <a:t>void</a:t>
            </a:r>
            <a:r>
              <a:rPr lang="zh-CN" altLang="en-US" sz="1600" b="1" dirty="0">
                <a:latin typeface="Consolas" panose="020B0609020204030204" pitchFamily="49" charset="0"/>
              </a:rPr>
              <a:t> fu</a:t>
            </a:r>
            <a:r>
              <a:rPr lang="en-US" altLang="zh-CN" sz="1600" b="1" dirty="0">
                <a:latin typeface="Consolas" panose="020B0609020204030204" pitchFamily="49" charset="0"/>
              </a:rPr>
              <a:t>n</a:t>
            </a:r>
            <a:r>
              <a:rPr lang="zh-CN" altLang="en-US" sz="1600" b="1" dirty="0">
                <a:latin typeface="Consolas" panose="020B0609020204030204" pitchFamily="49" charset="0"/>
              </a:rPr>
              <a:t>c1(</a:t>
            </a:r>
            <a:r>
              <a:rPr lang="zh-CN" altLang="en-US" sz="1600" b="1" dirty="0">
                <a:solidFill>
                  <a:srgbClr val="B40062"/>
                </a:solidFill>
                <a:latin typeface="Consolas" panose="020B0609020204030204" pitchFamily="49" charset="0"/>
              </a:rPr>
              <a:t>Int&amp; </a:t>
            </a:r>
            <a:r>
              <a:rPr lang="zh-CN" altLang="en-US" sz="1600" b="1" dirty="0">
                <a:latin typeface="Consolas" panose="020B0609020204030204" pitchFamily="49" charset="0"/>
              </a:rPr>
              <a:t>a, </a:t>
            </a:r>
            <a:r>
              <a:rPr lang="zh-CN" altLang="en-US" sz="1600" b="1" dirty="0">
                <a:solidFill>
                  <a:srgbClr val="B40062"/>
                </a:solidFill>
                <a:latin typeface="Consolas" panose="020B0609020204030204" pitchFamily="49" charset="0"/>
              </a:rPr>
              <a:t>Int</a:t>
            </a:r>
            <a:r>
              <a:rPr lang="zh-CN" altLang="en-US" sz="1600" b="1" dirty="0">
                <a:latin typeface="Consolas" panose="020B0609020204030204" pitchFamily="49" charset="0"/>
              </a:rPr>
              <a:t> b) {</a:t>
            </a:r>
          </a:p>
          <a:p>
            <a:r>
              <a:rPr lang="zh-CN" altLang="en-US" sz="1600" b="1" dirty="0">
                <a:latin typeface="Consolas" panose="020B0609020204030204" pitchFamily="49" charset="0"/>
              </a:rPr>
              <a:t>    a.data += b.data;</a:t>
            </a:r>
          </a:p>
          <a:p>
            <a:r>
              <a:rPr lang="zh-CN" altLang="en-US" sz="1600" b="1" dirty="0">
                <a:latin typeface="Consolas" panose="020B0609020204030204" pitchFamily="49" charset="0"/>
              </a:rPr>
              <a:t>}</a:t>
            </a:r>
          </a:p>
          <a:p>
            <a:r>
              <a:rPr lang="zh-CN" altLang="en-US" sz="1600" b="1" dirty="0">
                <a:solidFill>
                  <a:srgbClr val="B40062"/>
                </a:solidFill>
                <a:latin typeface="Consolas" panose="020B0609020204030204" pitchFamily="49" charset="0"/>
              </a:rPr>
              <a:t>Int&amp; </a:t>
            </a:r>
            <a:r>
              <a:rPr lang="zh-CN" altLang="en-US" sz="1600" b="1" dirty="0">
                <a:latin typeface="Consolas" panose="020B0609020204030204" pitchFamily="49" charset="0"/>
              </a:rPr>
              <a:t>fu</a:t>
            </a:r>
            <a:r>
              <a:rPr lang="en-US" altLang="zh-CN" sz="1600" b="1" dirty="0">
                <a:latin typeface="Consolas" panose="020B0609020204030204" pitchFamily="49" charset="0"/>
              </a:rPr>
              <a:t>n</a:t>
            </a:r>
            <a:r>
              <a:rPr lang="zh-CN" altLang="en-US" sz="1600" b="1" dirty="0">
                <a:latin typeface="Consolas" panose="020B0609020204030204" pitchFamily="49" charset="0"/>
              </a:rPr>
              <a:t>c2(</a:t>
            </a:r>
            <a:r>
              <a:rPr lang="zh-CN" altLang="en-US" sz="1600" b="1" dirty="0">
                <a:solidFill>
                  <a:srgbClr val="B40062"/>
                </a:solidFill>
                <a:latin typeface="Consolas" panose="020B0609020204030204" pitchFamily="49" charset="0"/>
              </a:rPr>
              <a:t>Int&amp; </a:t>
            </a:r>
            <a:r>
              <a:rPr lang="zh-CN" altLang="en-US" sz="1600" b="1" dirty="0">
                <a:latin typeface="Consolas" panose="020B0609020204030204" pitchFamily="49" charset="0"/>
              </a:rPr>
              <a:t>a, </a:t>
            </a:r>
            <a:r>
              <a:rPr lang="zh-CN" altLang="en-US" sz="1600" b="1" dirty="0">
                <a:solidFill>
                  <a:srgbClr val="B40062"/>
                </a:solidFill>
                <a:latin typeface="Consolas" panose="020B0609020204030204" pitchFamily="49" charset="0"/>
              </a:rPr>
              <a:t>Int</a:t>
            </a:r>
            <a:r>
              <a:rPr lang="zh-CN" altLang="en-US" sz="1600" b="1" dirty="0">
                <a:latin typeface="Consolas" panose="020B0609020204030204" pitchFamily="49" charset="0"/>
              </a:rPr>
              <a:t> b) { </a:t>
            </a:r>
          </a:p>
          <a:p>
            <a:r>
              <a:rPr lang="zh-CN" altLang="en-US" sz="1600" b="1" dirty="0">
                <a:latin typeface="Consolas" panose="020B0609020204030204" pitchFamily="49" charset="0"/>
              </a:rPr>
              <a:t>    fu</a:t>
            </a:r>
            <a:r>
              <a:rPr lang="en-US" altLang="zh-CN" sz="1600" b="1" dirty="0">
                <a:latin typeface="Consolas" panose="020B0609020204030204" pitchFamily="49" charset="0"/>
              </a:rPr>
              <a:t>n</a:t>
            </a:r>
            <a:r>
              <a:rPr lang="zh-CN" altLang="en-US" sz="1600" b="1" dirty="0">
                <a:latin typeface="Consolas" panose="020B0609020204030204" pitchFamily="49" charset="0"/>
              </a:rPr>
              <a:t>c1(a, b);</a:t>
            </a:r>
          </a:p>
          <a:p>
            <a:r>
              <a:rPr lang="zh-CN" altLang="en-US" sz="1600" b="1" dirty="0">
                <a:latin typeface="Consolas" panose="020B0609020204030204" pitchFamily="49" charset="0"/>
              </a:rPr>
              <a:t>    </a:t>
            </a:r>
            <a:r>
              <a:rPr lang="zh-CN" altLang="en-US" sz="1600" b="1" dirty="0">
                <a:solidFill>
                  <a:srgbClr val="B40062"/>
                </a:solidFill>
                <a:latin typeface="Consolas" panose="020B0609020204030204" pitchFamily="49" charset="0"/>
              </a:rPr>
              <a:t>Int</a:t>
            </a:r>
            <a:r>
              <a:rPr lang="zh-CN" altLang="en-US" sz="1600" b="1" dirty="0">
                <a:latin typeface="Consolas" panose="020B0609020204030204" pitchFamily="49" charset="0"/>
              </a:rPr>
              <a:t> tmp(a.data + b.data);</a:t>
            </a:r>
          </a:p>
          <a:p>
            <a:r>
              <a:rPr lang="zh-CN" altLang="en-US" sz="1600" b="1" dirty="0">
                <a:latin typeface="Consolas" panose="020B0609020204030204" pitchFamily="49" charset="0"/>
              </a:rPr>
              <a:t>    return tmp; </a:t>
            </a:r>
          </a:p>
          <a:p>
            <a:r>
              <a:rPr lang="zh-CN" altLang="en-US" sz="1600" b="1" dirty="0">
                <a:latin typeface="Consolas" panose="020B0609020204030204" pitchFamily="49" charset="0"/>
              </a:rPr>
              <a:t>}</a:t>
            </a:r>
          </a:p>
          <a:p>
            <a:r>
              <a:rPr lang="zh-CN" altLang="en-US" sz="1600" b="1" dirty="0">
                <a:solidFill>
                  <a:srgbClr val="B40062"/>
                </a:solidFill>
                <a:latin typeface="Consolas" panose="020B0609020204030204" pitchFamily="49" charset="0"/>
              </a:rPr>
              <a:t>int</a:t>
            </a:r>
            <a:r>
              <a:rPr lang="zh-CN" altLang="en-US" sz="1600" b="1" dirty="0">
                <a:latin typeface="Consolas" panose="020B0609020204030204" pitchFamily="49" charset="0"/>
              </a:rPr>
              <a:t> main() {</a:t>
            </a:r>
          </a:p>
          <a:p>
            <a:r>
              <a:rPr lang="zh-CN" altLang="en-US" sz="1600" b="1" dirty="0">
                <a:latin typeface="Consolas" panose="020B0609020204030204" pitchFamily="49" charset="0"/>
              </a:rPr>
              <a:t>    </a:t>
            </a:r>
            <a:r>
              <a:rPr lang="zh-CN" altLang="en-US" sz="1600" b="1" dirty="0">
                <a:solidFill>
                  <a:srgbClr val="B40062"/>
                </a:solidFill>
                <a:latin typeface="Consolas" panose="020B0609020204030204" pitchFamily="49" charset="0"/>
              </a:rPr>
              <a:t>Int</a:t>
            </a:r>
            <a:r>
              <a:rPr lang="zh-CN" altLang="en-US" sz="1600" b="1" dirty="0">
                <a:latin typeface="Consolas" panose="020B0609020204030204" pitchFamily="49" charset="0"/>
              </a:rPr>
              <a:t> a, b(3);</a:t>
            </a:r>
          </a:p>
          <a:p>
            <a:r>
              <a:rPr lang="zh-CN" altLang="en-US" sz="1600" b="1" dirty="0">
                <a:latin typeface="Consolas" panose="020B0609020204030204" pitchFamily="49" charset="0"/>
              </a:rPr>
              <a:t>    </a:t>
            </a:r>
            <a:r>
              <a:rPr lang="zh-CN" altLang="en-US" sz="1600" b="1" dirty="0">
                <a:solidFill>
                  <a:srgbClr val="B40062"/>
                </a:solidFill>
                <a:latin typeface="Consolas" panose="020B0609020204030204" pitchFamily="49" charset="0"/>
              </a:rPr>
              <a:t>Int</a:t>
            </a:r>
            <a:r>
              <a:rPr lang="en-US" altLang="zh-CN" sz="1600" b="1" dirty="0">
                <a:solidFill>
                  <a:srgbClr val="B40062"/>
                </a:solidFill>
                <a:latin typeface="Consolas" panose="020B0609020204030204" pitchFamily="49" charset="0"/>
              </a:rPr>
              <a:t>&amp;</a:t>
            </a:r>
            <a:r>
              <a:rPr lang="zh-CN" altLang="en-US" sz="1600" b="1" dirty="0">
                <a:solidFill>
                  <a:srgbClr val="B40062"/>
                </a:solidFill>
                <a:latin typeface="Consolas" panose="020B0609020204030204" pitchFamily="49" charset="0"/>
              </a:rPr>
              <a:t> </a:t>
            </a:r>
            <a:r>
              <a:rPr lang="zh-CN" altLang="en-US" sz="1600" b="1" dirty="0">
                <a:latin typeface="Consolas" panose="020B0609020204030204" pitchFamily="49" charset="0"/>
              </a:rPr>
              <a:t>f = fu</a:t>
            </a:r>
            <a:r>
              <a:rPr lang="en-US" altLang="zh-CN" sz="1600" b="1" dirty="0">
                <a:latin typeface="Consolas" panose="020B0609020204030204" pitchFamily="49" charset="0"/>
              </a:rPr>
              <a:t>n</a:t>
            </a:r>
            <a:r>
              <a:rPr lang="zh-CN" altLang="en-US" sz="1600" b="1" dirty="0">
                <a:latin typeface="Consolas" panose="020B0609020204030204" pitchFamily="49" charset="0"/>
              </a:rPr>
              <a:t>c2(a, b);</a:t>
            </a:r>
          </a:p>
          <a:p>
            <a:r>
              <a:rPr lang="zh-CN" altLang="en-US" sz="1600" b="1" dirty="0">
                <a:latin typeface="Consolas" panose="020B0609020204030204" pitchFamily="49" charset="0"/>
              </a:rPr>
              <a:t>    cout &lt;&lt; a.data &lt;&lt; </a:t>
            </a:r>
            <a:r>
              <a:rPr lang="en-US" altLang="zh-CN" sz="1600" b="1" dirty="0">
                <a:latin typeface="Consolas" panose="020B0609020204030204" pitchFamily="49" charset="0"/>
              </a:rPr>
              <a:t>"_"</a:t>
            </a:r>
            <a:r>
              <a:rPr lang="zh-CN" altLang="en-US" sz="1600" b="1" dirty="0">
                <a:latin typeface="Consolas" panose="020B0609020204030204" pitchFamily="49" charset="0"/>
              </a:rPr>
              <a:t>;</a:t>
            </a:r>
          </a:p>
          <a:p>
            <a:r>
              <a:rPr lang="zh-CN" altLang="en-US" sz="1600" b="1" dirty="0">
                <a:latin typeface="Consolas" panose="020B0609020204030204" pitchFamily="49" charset="0"/>
              </a:rPr>
              <a:t>    cout &lt;&lt; f.data &lt;&lt; endl;</a:t>
            </a:r>
          </a:p>
          <a:p>
            <a:r>
              <a:rPr lang="zh-CN" altLang="en-US" sz="1600" b="1" dirty="0">
                <a:latin typeface="Consolas" panose="020B0609020204030204" pitchFamily="49" charset="0"/>
              </a:rPr>
              <a:t>    </a:t>
            </a:r>
            <a:r>
              <a:rPr lang="zh-CN" altLang="en-US" sz="1600" b="1" dirty="0">
                <a:solidFill>
                  <a:srgbClr val="B40062"/>
                </a:solidFill>
                <a:latin typeface="Consolas" panose="020B0609020204030204" pitchFamily="49" charset="0"/>
              </a:rPr>
              <a:t>return</a:t>
            </a:r>
            <a:r>
              <a:rPr lang="zh-CN" altLang="en-US" sz="1600" b="1" dirty="0">
                <a:latin typeface="Consolas" panose="020B0609020204030204" pitchFamily="49" charset="0"/>
              </a:rPr>
              <a:t> 0;</a:t>
            </a:r>
          </a:p>
          <a:p>
            <a:r>
              <a:rPr lang="zh-CN" altLang="en-US" sz="1600" b="1" dirty="0">
                <a:latin typeface="Consolas" panose="020B0609020204030204" pitchFamily="49" charset="0"/>
              </a:rPr>
              <a:t>}</a:t>
            </a:r>
          </a:p>
        </p:txBody>
      </p:sp>
      <p:sp>
        <p:nvSpPr>
          <p:cNvPr id="8" name="文本框 7">
            <a:extLst>
              <a:ext uri="{FF2B5EF4-FFF2-40B4-BE49-F238E27FC236}">
                <a16:creationId xmlns:a16="http://schemas.microsoft.com/office/drawing/2014/main" id="{721737B3-148A-46EB-80CC-AD829179CB8C}"/>
              </a:ext>
            </a:extLst>
          </p:cNvPr>
          <p:cNvSpPr txBox="1"/>
          <p:nvPr>
            <p:custDataLst>
              <p:tags r:id="rId3"/>
            </p:custDataLst>
          </p:nvPr>
        </p:nvSpPr>
        <p:spPr>
          <a:xfrm>
            <a:off x="1253927" y="2786063"/>
            <a:ext cx="6400800"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1_4</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7F024C99-6F62-4899-82D5-AC47D544C8CA}"/>
              </a:ext>
            </a:extLst>
          </p:cNvPr>
          <p:cNvSpPr txBox="1"/>
          <p:nvPr>
            <p:custDataLst>
              <p:tags r:id="rId4"/>
            </p:custDataLst>
          </p:nvPr>
        </p:nvSpPr>
        <p:spPr>
          <a:xfrm>
            <a:off x="1253927" y="3643313"/>
            <a:ext cx="2863230"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4_7</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09FACC55-35D3-4514-B187-D0CFAA11BD61}"/>
              </a:ext>
            </a:extLst>
          </p:cNvPr>
          <p:cNvSpPr txBox="1"/>
          <p:nvPr>
            <p:custDataLst>
              <p:tags r:id="rId5"/>
            </p:custDataLst>
          </p:nvPr>
        </p:nvSpPr>
        <p:spPr>
          <a:xfrm>
            <a:off x="1253927" y="4500563"/>
            <a:ext cx="2863230" cy="642938"/>
          </a:xfrm>
          <a:prstGeom prst="rect">
            <a:avLst/>
          </a:prstGeom>
          <a:noFill/>
        </p:spPr>
        <p:txBody>
          <a:bodyPr vert="horz" wrap="none" rtlCol="0" anchor="ctr" anchorCtr="0">
            <a:noAutofit/>
          </a:bodyPr>
          <a:lstStyle/>
          <a:p>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4_4</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文本框 10">
            <a:extLst>
              <a:ext uri="{FF2B5EF4-FFF2-40B4-BE49-F238E27FC236}">
                <a16:creationId xmlns:a16="http://schemas.microsoft.com/office/drawing/2014/main" id="{BE772A7F-9C84-4017-92CE-FEB441A31254}"/>
              </a:ext>
            </a:extLst>
          </p:cNvPr>
          <p:cNvSpPr txBox="1"/>
          <p:nvPr>
            <p:custDataLst>
              <p:tags r:id="rId6"/>
            </p:custDataLst>
          </p:nvPr>
        </p:nvSpPr>
        <p:spPr>
          <a:xfrm>
            <a:off x="1253927" y="5357813"/>
            <a:ext cx="2863230" cy="642938"/>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該代碼會訪問非法記憶體</a:t>
            </a:r>
          </a:p>
        </p:txBody>
      </p:sp>
      <p:sp>
        <p:nvSpPr>
          <p:cNvPr id="12" name="椭圆 11">
            <a:extLst>
              <a:ext uri="{FF2B5EF4-FFF2-40B4-BE49-F238E27FC236}">
                <a16:creationId xmlns:a16="http://schemas.microsoft.com/office/drawing/2014/main" id="{137B4EDB-6EEC-400F-BD2D-9C0E3C2F0DA0}"/>
              </a:ext>
            </a:extLst>
          </p:cNvPr>
          <p:cNvSpPr>
            <a:spLocks noChangeAspect="1"/>
          </p:cNvSpPr>
          <p:nvPr>
            <p:custDataLst>
              <p:tags r:id="rId7"/>
            </p:custDataLst>
          </p:nvPr>
        </p:nvSpPr>
        <p:spPr>
          <a:xfrm>
            <a:off x="539552"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B5BC2B58-E546-4047-A6E5-651E58A65C35}"/>
              </a:ext>
            </a:extLst>
          </p:cNvPr>
          <p:cNvSpPr>
            <a:spLocks noChangeAspect="1"/>
          </p:cNvSpPr>
          <p:nvPr>
            <p:custDataLst>
              <p:tags r:id="rId8"/>
            </p:custDataLst>
          </p:nvPr>
        </p:nvSpPr>
        <p:spPr>
          <a:xfrm>
            <a:off x="539552"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E64417B8-48F7-455B-A014-7E0964116082}"/>
              </a:ext>
            </a:extLst>
          </p:cNvPr>
          <p:cNvSpPr>
            <a:spLocks noChangeAspect="1"/>
          </p:cNvSpPr>
          <p:nvPr>
            <p:custDataLst>
              <p:tags r:id="rId9"/>
            </p:custDataLst>
          </p:nvPr>
        </p:nvSpPr>
        <p:spPr>
          <a:xfrm>
            <a:off x="539552"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a:extLst>
              <a:ext uri="{FF2B5EF4-FFF2-40B4-BE49-F238E27FC236}">
                <a16:creationId xmlns:a16="http://schemas.microsoft.com/office/drawing/2014/main" id="{5F9BE25D-D78E-4286-B3FF-64C5EB789B3A}"/>
              </a:ext>
            </a:extLst>
          </p:cNvPr>
          <p:cNvSpPr>
            <a:spLocks noChangeAspect="1"/>
          </p:cNvSpPr>
          <p:nvPr>
            <p:custDataLst>
              <p:tags r:id="rId10"/>
            </p:custDataLst>
          </p:nvPr>
        </p:nvSpPr>
        <p:spPr>
          <a:xfrm>
            <a:off x="539552"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a:extLst>
              <a:ext uri="{FF2B5EF4-FFF2-40B4-BE49-F238E27FC236}">
                <a16:creationId xmlns:a16="http://schemas.microsoft.com/office/drawing/2014/main" id="{95DE5D14-8625-47E7-82A4-29DB3D3CF95A}"/>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3" name="文本框 22">
            <a:extLst>
              <a:ext uri="{FF2B5EF4-FFF2-40B4-BE49-F238E27FC236}">
                <a16:creationId xmlns:a16="http://schemas.microsoft.com/office/drawing/2014/main" id="{52461B30-0DC0-4363-A3A6-CAE08212856A}"/>
              </a:ext>
            </a:extLst>
          </p:cNvPr>
          <p:cNvSpPr txBox="1"/>
          <p:nvPr/>
        </p:nvSpPr>
        <p:spPr>
          <a:xfrm>
            <a:off x="611560" y="1599655"/>
            <a:ext cx="3775393" cy="523220"/>
          </a:xfrm>
          <a:prstGeom prst="rect">
            <a:avLst/>
          </a:prstGeom>
          <a:noFill/>
        </p:spPr>
        <p:txBody>
          <a:bodyPr wrap="none" rtlCol="0">
            <a:spAutoFit/>
          </a:bodyPr>
          <a:lstStyle/>
          <a:p>
            <a:r>
              <a:rPr lang="zh-CN" altLang="en-US" sz="2800" b="1" dirty="0"/>
              <a:t>右側代碼的輸出結果是</a:t>
            </a:r>
          </a:p>
        </p:txBody>
      </p:sp>
      <p:sp>
        <p:nvSpPr>
          <p:cNvPr id="24" name="矩形 23">
            <a:extLst>
              <a:ext uri="{FF2B5EF4-FFF2-40B4-BE49-F238E27FC236}">
                <a16:creationId xmlns:a16="http://schemas.microsoft.com/office/drawing/2014/main" id="{D59A8F16-90EC-40FB-8DF2-3ADDA0A689F5}"/>
              </a:ext>
            </a:extLst>
          </p:cNvPr>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9" name="文本框 28">
            <a:extLst>
              <a:ext uri="{FF2B5EF4-FFF2-40B4-BE49-F238E27FC236}">
                <a16:creationId xmlns:a16="http://schemas.microsoft.com/office/drawing/2014/main" id="{B9F83127-54F7-41FB-ACC6-792F0C071163}"/>
              </a:ext>
            </a:extLst>
          </p:cNvPr>
          <p:cNvSpPr txBox="1"/>
          <p:nvPr>
            <p:custDataLst>
              <p:tags r:id="rId13"/>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可為此題添加文本、圖片、公式等解析，且需將內容全部放在本區域內。正常使用需</a:t>
            </a:r>
            <a:r>
              <a:rPr lang="en-US" altLang="zh-CN"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30" name="文本框 29">
            <a:extLst>
              <a:ext uri="{FF2B5EF4-FFF2-40B4-BE49-F238E27FC236}">
                <a16:creationId xmlns:a16="http://schemas.microsoft.com/office/drawing/2014/main" id="{01F838EA-817B-437F-A10C-1003AF655AF5}"/>
              </a:ext>
            </a:extLst>
          </p:cNvPr>
          <p:cNvSpPr txBox="1"/>
          <p:nvPr>
            <p:custDataLst>
              <p:tags r:id="rId14"/>
            </p:custDataLst>
          </p:nvPr>
        </p:nvSpPr>
        <p:spPr>
          <a:xfrm>
            <a:off x="9525000" y="635000"/>
            <a:ext cx="3937616" cy="2862322"/>
          </a:xfrm>
          <a:prstGeom prst="rect">
            <a:avLst/>
          </a:prstGeom>
          <a:noFill/>
        </p:spPr>
        <p:txBody>
          <a:bodyPr vert="horz" wrap="none" rtlCol="0" anchor="t" anchorCtr="0">
            <a:spAutoFit/>
          </a:bodyPr>
          <a:lstStyle/>
          <a:p>
            <a:pPr lvl="0"/>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func2</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函數返回了一個區域變數</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的引用，這會導致</a:t>
            </a:r>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引用非法</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的地址</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如果開啟</a:t>
            </a:r>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-Wall</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編譯選項，編譯器</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會輸出</a:t>
            </a:r>
            <a:endPar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lvl="0"/>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warning: reference to local </a:t>
            </a:r>
          </a:p>
          <a:p>
            <a:pPr lvl="0"/>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variable ‘</a:t>
            </a:r>
            <a:r>
              <a:rPr lang="en-US" altLang="zh-CN" sz="20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tmp</a:t>
            </a:r>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returned</a:t>
            </a:r>
          </a:p>
          <a:p>
            <a:pPr lvl="0"/>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Wreturn</a:t>
            </a:r>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-local-</a:t>
            </a:r>
            <a:r>
              <a:rPr lang="en-US" altLang="zh-CN" sz="2000" b="1"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addr</a:t>
            </a:r>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grpSp>
        <p:nvGrpSpPr>
          <p:cNvPr id="28" name="组合 27">
            <a:extLst>
              <a:ext uri="{FF2B5EF4-FFF2-40B4-BE49-F238E27FC236}">
                <a16:creationId xmlns:a16="http://schemas.microsoft.com/office/drawing/2014/main" id="{BEE45117-06E8-4641-B989-BEFCB48F0E02}"/>
              </a:ext>
            </a:extLst>
          </p:cNvPr>
          <p:cNvGrpSpPr/>
          <p:nvPr>
            <p:custDataLst>
              <p:tags r:id="rId15"/>
            </p:custDataLst>
          </p:nvPr>
        </p:nvGrpSpPr>
        <p:grpSpPr>
          <a:xfrm>
            <a:off x="9537700" y="0"/>
            <a:ext cx="3815080" cy="647700"/>
            <a:chOff x="9537700" y="0"/>
            <a:chExt cx="3815080" cy="647700"/>
          </a:xfrm>
        </p:grpSpPr>
        <p:sp>
          <p:nvSpPr>
            <p:cNvPr id="25" name="RemarkBack">
              <a:extLst>
                <a:ext uri="{FF2B5EF4-FFF2-40B4-BE49-F238E27FC236}">
                  <a16:creationId xmlns:a16="http://schemas.microsoft.com/office/drawing/2014/main" id="{3E00C814-470F-4470-9D22-EDB4B3B230DB}"/>
                </a:ext>
              </a:extLst>
            </p:cNvPr>
            <p:cNvSpPr/>
            <p:nvPr>
              <p:custDataLst>
                <p:tags r:id="rId2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Block">
              <a:extLst>
                <a:ext uri="{FF2B5EF4-FFF2-40B4-BE49-F238E27FC236}">
                  <a16:creationId xmlns:a16="http://schemas.microsoft.com/office/drawing/2014/main" id="{9E9FA694-473C-47B9-A29F-4BFFE3931125}"/>
                </a:ext>
              </a:extLst>
            </p:cNvPr>
            <p:cNvSpPr/>
            <p:nvPr>
              <p:custDataLst>
                <p:tags r:id="rId2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RemarkTitleText">
              <a:extLst>
                <a:ext uri="{FF2B5EF4-FFF2-40B4-BE49-F238E27FC236}">
                  <a16:creationId xmlns:a16="http://schemas.microsoft.com/office/drawing/2014/main" id="{5D7EC3FE-1A61-4FA1-8B94-CA671EA36406}"/>
                </a:ext>
              </a:extLst>
            </p:cNvPr>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85F51F77-EA3A-406E-9DC9-C6E66AFF8E0A}"/>
              </a:ext>
            </a:extLst>
          </p:cNvPr>
          <p:cNvSpPr/>
          <p:nvPr>
            <p:custDataLst>
              <p:tags r:id="rId16"/>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a:extLst>
              <a:ext uri="{FF2B5EF4-FFF2-40B4-BE49-F238E27FC236}">
                <a16:creationId xmlns:a16="http://schemas.microsoft.com/office/drawing/2014/main" id="{5A9920AB-ABDA-4DA2-B69E-2122ED3D9601}"/>
              </a:ext>
            </a:extLst>
          </p:cNvPr>
          <p:cNvSpPr/>
          <p:nvPr>
            <p:custDataLst>
              <p:tags r:id="rId17"/>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a:extLst>
              <a:ext uri="{FF2B5EF4-FFF2-40B4-BE49-F238E27FC236}">
                <a16:creationId xmlns:a16="http://schemas.microsoft.com/office/drawing/2014/main" id="{B5B21F3A-6EC4-40C9-B7B2-DF5BC522F098}"/>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21" name="组合 20">
            <a:extLst>
              <a:ext uri="{FF2B5EF4-FFF2-40B4-BE49-F238E27FC236}">
                <a16:creationId xmlns:a16="http://schemas.microsoft.com/office/drawing/2014/main" id="{03975E65-1936-474F-9E85-A531A2561E54}"/>
              </a:ext>
            </a:extLst>
          </p:cNvPr>
          <p:cNvGrpSpPr/>
          <p:nvPr>
            <p:custDataLst>
              <p:tags r:id="rId19"/>
            </p:custDataLst>
          </p:nvPr>
        </p:nvGrpSpPr>
        <p:grpSpPr>
          <a:xfrm>
            <a:off x="0" y="0"/>
            <a:ext cx="9144000" cy="635000"/>
            <a:chOff x="0" y="0"/>
            <a:chExt cx="9144000" cy="635000"/>
          </a:xfrm>
        </p:grpSpPr>
        <p:sp>
          <p:nvSpPr>
            <p:cNvPr id="17" name="TitleBackground">
              <a:extLst>
                <a:ext uri="{FF2B5EF4-FFF2-40B4-BE49-F238E27FC236}">
                  <a16:creationId xmlns:a16="http://schemas.microsoft.com/office/drawing/2014/main" id="{D01E0E37-2191-414A-A900-2988F0491965}"/>
                </a:ext>
              </a:extLst>
            </p:cNvPr>
            <p:cNvSpPr/>
            <p:nvPr>
              <p:custDataLst>
                <p:tags r:id="rId21"/>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a:extLst>
                <a:ext uri="{FF2B5EF4-FFF2-40B4-BE49-F238E27FC236}">
                  <a16:creationId xmlns:a16="http://schemas.microsoft.com/office/drawing/2014/main" id="{760D75D7-626F-4179-B347-211E06BDBB84}"/>
                </a:ext>
              </a:extLst>
            </p:cNvPr>
            <p:cNvSpPr/>
            <p:nvPr>
              <p:custDataLst>
                <p:tags r:id="rId2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a:extLst>
                <a:ext uri="{FF2B5EF4-FFF2-40B4-BE49-F238E27FC236}">
                  <a16:creationId xmlns:a16="http://schemas.microsoft.com/office/drawing/2014/main" id="{584D516D-E829-4E0E-92EC-030FBAF5D819}"/>
                </a:ext>
              </a:extLst>
            </p:cNvPr>
            <p:cNvSpPr txBox="1"/>
            <p:nvPr>
              <p:custDataLst>
                <p:tags r:id="rId23"/>
              </p:custDataLst>
            </p:nvPr>
          </p:nvSpPr>
          <p:spPr>
            <a:xfrm>
              <a:off x="254000" y="0"/>
              <a:ext cx="1905000" cy="635000"/>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單選題</a:t>
              </a:r>
            </a:p>
          </p:txBody>
        </p:sp>
        <p:sp>
          <p:nvSpPr>
            <p:cNvPr id="20" name="TipText">
              <a:extLst>
                <a:ext uri="{FF2B5EF4-FFF2-40B4-BE49-F238E27FC236}">
                  <a16:creationId xmlns:a16="http://schemas.microsoft.com/office/drawing/2014/main" id="{ECA831A5-E320-44B1-838A-C67E800709F5}"/>
                </a:ext>
              </a:extLst>
            </p:cNvPr>
            <p:cNvSpPr txBox="1"/>
            <p:nvPr>
              <p:custDataLst>
                <p:tags r:id="rId24"/>
              </p:custDataLst>
            </p:nvPr>
          </p:nvSpPr>
          <p:spPr>
            <a:xfrm>
              <a:off x="1525905" y="109220"/>
              <a:ext cx="2286000" cy="508000"/>
            </a:xfrm>
            <a:prstGeom prst="rect">
              <a:avLst/>
            </a:prstGeom>
            <a:noFill/>
          </p:spPr>
          <p:txBody>
            <a:bodyPr vert="horz" wrap="none" rtlCol="0" anchor="ctr" anchorCtr="0">
              <a:noAutofit/>
            </a:bodyPr>
            <a:lstStyle/>
            <a:p>
              <a:r>
                <a:rPr lang="en-US" altLang="zh-CN"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a:extLst>
              <a:ext uri="{FF2B5EF4-FFF2-40B4-BE49-F238E27FC236}">
                <a16:creationId xmlns:a16="http://schemas.microsoft.com/office/drawing/2014/main" id="{C001F682-A848-4A08-8C2F-7F6A8A7A319E}"/>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153848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t>思考：如何像基本類型一樣的操作</a:t>
            </a:r>
            <a:r>
              <a:rPr kumimoji="1" lang="en-US" altLang="zh-CN" sz="4000" dirty="0"/>
              <a:t>?</a:t>
            </a:r>
            <a:endParaRPr kumimoji="1" lang="zh-CN" altLang="en-US" sz="4000" dirty="0"/>
          </a:p>
        </p:txBody>
      </p:sp>
      <p:sp>
        <p:nvSpPr>
          <p:cNvPr id="3" name="内容占位符 2"/>
          <p:cNvSpPr>
            <a:spLocks noGrp="1"/>
          </p:cNvSpPr>
          <p:nvPr>
            <p:ph idx="1"/>
          </p:nvPr>
        </p:nvSpPr>
        <p:spPr>
          <a:xfrm>
            <a:off x="611560" y="1268760"/>
            <a:ext cx="8047806" cy="4749029"/>
          </a:xfrm>
        </p:spPr>
        <p:txBody>
          <a:bodyPr/>
          <a:lstStyle/>
          <a:p>
            <a:r>
              <a:rPr lang="zh-CN" altLang="en-US" b="1" dirty="0"/>
              <a:t>基本類型和自訂類型的差別是什麼？</a:t>
            </a:r>
            <a:endParaRPr lang="en-US" altLang="zh-CN" b="1" dirty="0"/>
          </a:p>
          <a:p>
            <a:r>
              <a:rPr lang="zh-CN" altLang="en-US" dirty="0"/>
              <a:t>基本類型：</a:t>
            </a:r>
            <a:r>
              <a:rPr lang="en-US" altLang="zh-CN" dirty="0"/>
              <a:t>int,</a:t>
            </a:r>
            <a:r>
              <a:rPr lang="zh-CN" altLang="en-US" dirty="0"/>
              <a:t> </a:t>
            </a:r>
            <a:r>
              <a:rPr lang="en-US" altLang="zh-CN" dirty="0"/>
              <a:t>long,</a:t>
            </a:r>
            <a:r>
              <a:rPr lang="zh-CN" altLang="en-US" dirty="0"/>
              <a:t> </a:t>
            </a:r>
            <a:r>
              <a:rPr lang="en-US" altLang="zh-CN" dirty="0"/>
              <a:t>char,</a:t>
            </a:r>
            <a:r>
              <a:rPr lang="zh-CN" altLang="en-US" dirty="0"/>
              <a:t> </a:t>
            </a:r>
            <a:r>
              <a:rPr lang="en-US" altLang="zh-CN" dirty="0"/>
              <a:t>double,</a:t>
            </a:r>
            <a:r>
              <a:rPr lang="zh-CN" altLang="en-US" dirty="0"/>
              <a:t> </a:t>
            </a:r>
            <a:r>
              <a:rPr lang="en-US" altLang="zh-CN" dirty="0"/>
              <a:t>float</a:t>
            </a:r>
          </a:p>
          <a:p>
            <a:r>
              <a:rPr lang="zh-CN" altLang="en-US" dirty="0"/>
              <a:t>自訂類型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如何像基本類型的</a:t>
            </a:r>
            <a:r>
              <a:rPr lang="zh-CN" altLang="en-US" dirty="0">
                <a:solidFill>
                  <a:srgbClr val="FF0000"/>
                </a:solidFill>
              </a:rPr>
              <a:t>操作</a:t>
            </a:r>
            <a:r>
              <a:rPr lang="en-US" altLang="zh-CN" dirty="0">
                <a:solidFill>
                  <a:srgbClr val="FF0000"/>
                </a:solidFill>
              </a:rPr>
              <a:t>(</a:t>
            </a:r>
            <a:r>
              <a:rPr lang="zh-CN" altLang="en-US" dirty="0">
                <a:solidFill>
                  <a:srgbClr val="FF0000"/>
                </a:solidFill>
              </a:rPr>
              <a:t>功能</a:t>
            </a:r>
            <a:r>
              <a:rPr lang="en-US" altLang="zh-CN" dirty="0">
                <a:solidFill>
                  <a:srgbClr val="FF0000"/>
                </a:solidFill>
              </a:rPr>
              <a:t>)</a:t>
            </a:r>
            <a:r>
              <a:rPr lang="zh-CN" altLang="en-US" dirty="0"/>
              <a:t>一樣，實現對自訂類型的類似</a:t>
            </a:r>
            <a:r>
              <a:rPr lang="zh-CN" altLang="en-US" dirty="0">
                <a:solidFill>
                  <a:srgbClr val="FF0000"/>
                </a:solidFill>
              </a:rPr>
              <a:t>操作</a:t>
            </a:r>
            <a:r>
              <a:rPr lang="en-US" altLang="zh-CN" dirty="0">
                <a:solidFill>
                  <a:srgbClr val="FF0000"/>
                </a:solidFill>
              </a:rPr>
              <a:t>(</a:t>
            </a:r>
            <a:r>
              <a:rPr lang="zh-CN" altLang="en-US" dirty="0">
                <a:solidFill>
                  <a:srgbClr val="FF0000"/>
                </a:solidFill>
              </a:rPr>
              <a:t>功能</a:t>
            </a:r>
            <a:r>
              <a:rPr lang="en-US" altLang="zh-CN" dirty="0">
                <a:solidFill>
                  <a:srgbClr val="FF0000"/>
                </a:solidFill>
              </a:rPr>
              <a:t>)</a:t>
            </a:r>
          </a:p>
        </p:txBody>
      </p:sp>
      <p:sp>
        <p:nvSpPr>
          <p:cNvPr id="5" name="矩形 4"/>
          <p:cNvSpPr/>
          <p:nvPr/>
        </p:nvSpPr>
        <p:spPr>
          <a:xfrm>
            <a:off x="3203848" y="2594323"/>
            <a:ext cx="5887566" cy="2677656"/>
          </a:xfrm>
          <a:prstGeom prst="rect">
            <a:avLst/>
          </a:prstGeom>
        </p:spPr>
        <p:txBody>
          <a:bodyPr wrap="square">
            <a:spAutoFit/>
          </a:bodyPr>
          <a:lstStyle/>
          <a:p>
            <a:r>
              <a:rPr lang="en-US" altLang="zh-CN" sz="2400" dirty="0">
                <a:solidFill>
                  <a:srgbClr val="0066CC"/>
                </a:solidFill>
                <a:latin typeface="Consolas" panose="020B0609020204030204" pitchFamily="49" charset="0"/>
              </a:rPr>
              <a:t>class</a:t>
            </a:r>
            <a:r>
              <a:rPr lang="zh-CN" altLang="en-US" sz="2400" dirty="0">
                <a:latin typeface="Consolas" panose="020B0609020204030204" pitchFamily="49" charset="0"/>
              </a:rPr>
              <a:t> </a:t>
            </a:r>
            <a:r>
              <a:rPr lang="en-US" altLang="zh-CN" sz="2400" dirty="0">
                <a:latin typeface="Consolas" panose="020B0609020204030204" pitchFamily="49" charset="0"/>
              </a:rPr>
              <a:t>Test</a:t>
            </a:r>
            <a:r>
              <a:rPr lang="zh-CN" altLang="en-US" sz="2400" dirty="0">
                <a:latin typeface="Consolas" panose="020B0609020204030204" pitchFamily="49" charset="0"/>
              </a:rPr>
              <a:t> </a:t>
            </a:r>
            <a:r>
              <a:rPr lang="en-US" altLang="zh-CN" sz="2400" dirty="0">
                <a:latin typeface="Consolas" panose="020B0609020204030204" pitchFamily="49" charset="0"/>
              </a:rPr>
              <a:t>{</a:t>
            </a:r>
          </a:p>
          <a:p>
            <a:r>
              <a:rPr lang="en-US" altLang="zh-CN" sz="2400" dirty="0">
                <a:latin typeface="Consolas" panose="020B0609020204030204" pitchFamily="49" charset="0"/>
              </a:rPr>
              <a:t>	</a:t>
            </a:r>
            <a:r>
              <a:rPr lang="en-US" altLang="zh-CN" sz="2400" dirty="0" err="1">
                <a:latin typeface="Consolas" panose="020B0609020204030204" pitchFamily="49" charset="0"/>
              </a:rPr>
              <a:t>int</a:t>
            </a:r>
            <a:r>
              <a:rPr lang="zh-CN" altLang="en-US" sz="2400" dirty="0">
                <a:latin typeface="Consolas" panose="020B0609020204030204" pitchFamily="49" charset="0"/>
              </a:rPr>
              <a:t> </a:t>
            </a:r>
            <a:r>
              <a:rPr lang="en-US" altLang="zh-CN" sz="2400" dirty="0">
                <a:latin typeface="Consolas" panose="020B0609020204030204" pitchFamily="49" charset="0"/>
              </a:rPr>
              <a:t>data[100];</a:t>
            </a:r>
          </a:p>
          <a:p>
            <a:r>
              <a:rPr lang="en-US" altLang="zh-CN" sz="2400" dirty="0">
                <a:solidFill>
                  <a:srgbClr val="0066CC"/>
                </a:solidFill>
                <a:latin typeface="Consolas" panose="020B0609020204030204" pitchFamily="49" charset="0"/>
              </a:rPr>
              <a:t>public</a:t>
            </a:r>
            <a:r>
              <a:rPr lang="en-US" altLang="zh-CN" sz="2400" dirty="0">
                <a:latin typeface="Consolas" panose="020B0609020204030204" pitchFamily="49" charset="0"/>
              </a:rPr>
              <a:t>:</a:t>
            </a:r>
          </a:p>
          <a:p>
            <a:r>
              <a:rPr lang="en-US" altLang="zh-CN" sz="2400" dirty="0">
                <a:latin typeface="Consolas" panose="020B0609020204030204" pitchFamily="49" charset="0"/>
              </a:rPr>
              <a:t>	void</a:t>
            </a:r>
            <a:r>
              <a:rPr lang="zh-CN" altLang="en-US" sz="2400" dirty="0">
                <a:latin typeface="Consolas" panose="020B0609020204030204" pitchFamily="49" charset="0"/>
              </a:rPr>
              <a:t> </a:t>
            </a:r>
            <a:r>
              <a:rPr lang="en-US" altLang="zh-CN" sz="2400" dirty="0" err="1">
                <a:latin typeface="Consolas" panose="020B0609020204030204" pitchFamily="49" charset="0"/>
              </a:rPr>
              <a:t>setdata</a:t>
            </a:r>
            <a:r>
              <a:rPr lang="en-US" altLang="zh-CN" sz="2400" dirty="0">
                <a:latin typeface="Consolas" panose="020B0609020204030204" pitchFamily="49" charset="0"/>
              </a:rPr>
              <a:t>(</a:t>
            </a:r>
            <a:r>
              <a:rPr lang="en-US" altLang="zh-CN" sz="2400" dirty="0" err="1">
                <a:latin typeface="Consolas" panose="020B0609020204030204" pitchFamily="49" charset="0"/>
              </a:rPr>
              <a:t>const</a:t>
            </a:r>
            <a:r>
              <a:rPr lang="zh-CN" altLang="en-US" sz="2400" dirty="0">
                <a:latin typeface="Consolas" panose="020B0609020204030204" pitchFamily="49" charset="0"/>
              </a:rPr>
              <a:t> </a:t>
            </a:r>
            <a:r>
              <a:rPr lang="en-US" altLang="zh-CN" sz="2400" dirty="0" err="1">
                <a:latin typeface="Consolas" panose="020B0609020204030204" pitchFamily="49" charset="0"/>
              </a:rPr>
              <a:t>int</a:t>
            </a:r>
            <a:r>
              <a:rPr lang="zh-CN" altLang="en-US" sz="2400" dirty="0">
                <a:latin typeface="Consolas" panose="020B0609020204030204" pitchFamily="49" charset="0"/>
              </a:rPr>
              <a:t>*</a:t>
            </a:r>
            <a:r>
              <a:rPr lang="en-US" altLang="zh-CN" sz="2400" dirty="0">
                <a:latin typeface="Consolas" panose="020B0609020204030204" pitchFamily="49" charset="0"/>
              </a:rPr>
              <a:t>);</a:t>
            </a:r>
          </a:p>
          <a:p>
            <a:r>
              <a:rPr lang="en-US" altLang="zh-CN" sz="2400" dirty="0">
                <a:latin typeface="Consolas" panose="020B0609020204030204" pitchFamily="49" charset="0"/>
              </a:rPr>
              <a:t>	</a:t>
            </a:r>
            <a:r>
              <a:rPr lang="en-US" altLang="zh-CN" sz="2400" dirty="0" err="1">
                <a:latin typeface="Consolas" panose="020B0609020204030204" pitchFamily="49" charset="0"/>
              </a:rPr>
              <a:t>const</a:t>
            </a:r>
            <a:r>
              <a:rPr lang="zh-CN" altLang="en-US" sz="2400" dirty="0">
                <a:latin typeface="Consolas" panose="020B0609020204030204" pitchFamily="49" charset="0"/>
              </a:rPr>
              <a:t> </a:t>
            </a:r>
            <a:r>
              <a:rPr lang="en-US" altLang="zh-CN" sz="2400" dirty="0" err="1">
                <a:latin typeface="Consolas" panose="020B0609020204030204" pitchFamily="49" charset="0"/>
              </a:rPr>
              <a:t>int</a:t>
            </a:r>
            <a:r>
              <a:rPr lang="zh-CN" altLang="en-US" sz="2400" dirty="0">
                <a:latin typeface="Consolas" panose="020B0609020204030204" pitchFamily="49" charset="0"/>
              </a:rPr>
              <a:t>* </a:t>
            </a:r>
            <a:r>
              <a:rPr lang="en-US" altLang="zh-CN" sz="2400" dirty="0" err="1">
                <a:latin typeface="Consolas" panose="020B0609020204030204" pitchFamily="49" charset="0"/>
              </a:rPr>
              <a:t>getdata</a:t>
            </a:r>
            <a:r>
              <a:rPr lang="en-US" altLang="zh-CN" sz="2400" dirty="0">
                <a:latin typeface="Consolas" panose="020B0609020204030204" pitchFamily="49" charset="0"/>
              </a:rPr>
              <a:t>();</a:t>
            </a:r>
          </a:p>
          <a:p>
            <a:r>
              <a:rPr lang="en-US" altLang="zh-CN" sz="2400" dirty="0">
                <a:latin typeface="Consolas" panose="020B0609020204030204" pitchFamily="49" charset="0"/>
              </a:rPr>
              <a:t>	void</a:t>
            </a:r>
            <a:r>
              <a:rPr lang="zh-CN" altLang="en-US" sz="2400" dirty="0">
                <a:latin typeface="Consolas" panose="020B0609020204030204" pitchFamily="49" charset="0"/>
              </a:rPr>
              <a:t> </a:t>
            </a:r>
            <a:r>
              <a:rPr lang="en-US" altLang="zh-CN" sz="2400" dirty="0">
                <a:latin typeface="Consolas" panose="020B0609020204030204" pitchFamily="49" charset="0"/>
              </a:rPr>
              <a:t>operation1(</a:t>
            </a:r>
            <a:r>
              <a:rPr lang="en-US" altLang="zh-CN" sz="2400" dirty="0" err="1">
                <a:latin typeface="Consolas" panose="020B0609020204030204" pitchFamily="49" charset="0"/>
              </a:rPr>
              <a:t>int</a:t>
            </a:r>
            <a:r>
              <a:rPr lang="en-US" altLang="zh-CN" sz="2400" dirty="0">
                <a:latin typeface="Consolas" panose="020B0609020204030204" pitchFamily="49" charset="0"/>
              </a:rPr>
              <a:t>);</a:t>
            </a:r>
          </a:p>
          <a:p>
            <a:r>
              <a:rPr lang="en-US" altLang="zh-CN" sz="2400" dirty="0">
                <a:latin typeface="Consolas" panose="020B0609020204030204" pitchFamily="49" charset="0"/>
              </a:rPr>
              <a:t>};</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43</a:t>
            </a:fld>
            <a:endParaRPr lang="en-US" altLang="zh-CN" dirty="0"/>
          </a:p>
        </p:txBody>
      </p:sp>
    </p:spTree>
    <p:extLst>
      <p:ext uri="{BB962C8B-B14F-4D97-AF65-F5344CB8AC3E}">
        <p14:creationId xmlns:p14="http://schemas.microsoft.com/office/powerpoint/2010/main" val="2746816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dirty="0"/>
              <a:t>類的運算子重載</a:t>
            </a:r>
          </a:p>
        </p:txBody>
      </p:sp>
      <p:sp>
        <p:nvSpPr>
          <p:cNvPr id="3" name="内容占位符 2"/>
          <p:cNvSpPr>
            <a:spLocks noGrp="1"/>
          </p:cNvSpPr>
          <p:nvPr>
            <p:ph idx="1"/>
          </p:nvPr>
        </p:nvSpPr>
        <p:spPr>
          <a:xfrm>
            <a:off x="637852" y="1442195"/>
            <a:ext cx="8367811" cy="5083149"/>
          </a:xfrm>
        </p:spPr>
        <p:txBody>
          <a:bodyPr/>
          <a:lstStyle/>
          <a:p>
            <a:r>
              <a:rPr kumimoji="1" lang="zh-CN" altLang="en-US" dirty="0"/>
              <a:t>為什麼需要類運算子重載？</a:t>
            </a:r>
            <a:endParaRPr kumimoji="1" lang="en-US" altLang="zh-CN" dirty="0"/>
          </a:p>
          <a:p>
            <a:pPr lvl="1"/>
            <a:r>
              <a:rPr kumimoji="1" lang="zh-CN" altLang="en-US" dirty="0"/>
              <a:t>用戶自訂類，沒有對常用的運算子進行定義，比如想要表示兩個類物件相加，無法採用</a:t>
            </a:r>
            <a:r>
              <a:rPr kumimoji="1" lang="en-US" altLang="zh-CN" dirty="0" err="1"/>
              <a:t>a+b</a:t>
            </a:r>
            <a:r>
              <a:rPr kumimoji="1" lang="zh-CN" altLang="en-US" dirty="0"/>
              <a:t>這種方式。</a:t>
            </a:r>
            <a:endParaRPr kumimoji="1" lang="en-US" altLang="zh-CN" dirty="0"/>
          </a:p>
          <a:p>
            <a:pPr lvl="1"/>
            <a:r>
              <a:rPr kumimoji="1" lang="zh-CN" altLang="en-US" dirty="0"/>
              <a:t>可以採取定義一個</a:t>
            </a:r>
            <a:r>
              <a:rPr kumimoji="1" lang="en-US" altLang="zh-CN" dirty="0"/>
              <a:t>add</a:t>
            </a:r>
            <a:r>
              <a:rPr kumimoji="1" lang="zh-CN" altLang="en-US" dirty="0"/>
              <a:t>函數的方式，解決這種問題。</a:t>
            </a:r>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r>
              <a:rPr kumimoji="1" lang="zh-CN" altLang="en-US" dirty="0"/>
              <a:t>但這種實現方式，在調用的時候，會和基礎類型差別很大，缺少</a:t>
            </a:r>
            <a:r>
              <a:rPr kumimoji="1" lang="zh-CN" altLang="en-US" b="1" dirty="0">
                <a:solidFill>
                  <a:srgbClr val="FF0000"/>
                </a:solidFill>
              </a:rPr>
              <a:t>程式設計的一致性</a:t>
            </a:r>
            <a:r>
              <a:rPr kumimoji="1" lang="zh-CN" altLang="en-US" dirty="0"/>
              <a:t>。需要過多地區分自訂類和基礎類別，調用起來也不方便。</a:t>
            </a:r>
            <a:endParaRPr kumimoji="1" lang="en-US" altLang="zh-CN" dirty="0"/>
          </a:p>
          <a:p>
            <a:pPr lvl="1"/>
            <a:r>
              <a:rPr kumimoji="1" lang="zh-CN" altLang="en-US" dirty="0"/>
              <a:t>因此，我們引入</a:t>
            </a:r>
            <a:r>
              <a:rPr kumimoji="1" lang="zh-CN" altLang="en-US" b="1" dirty="0">
                <a:solidFill>
                  <a:srgbClr val="FF0000"/>
                </a:solidFill>
              </a:rPr>
              <a:t>運算子重載</a:t>
            </a:r>
            <a:endParaRPr kumimoji="1" lang="zh-CN" altLang="en-US" b="1"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44</a:t>
            </a:fld>
            <a:endParaRPr lang="en-US" altLang="zh-CN" dirty="0"/>
          </a:p>
        </p:txBody>
      </p:sp>
      <p:sp>
        <p:nvSpPr>
          <p:cNvPr id="5" name="文本框 4"/>
          <p:cNvSpPr txBox="1"/>
          <p:nvPr/>
        </p:nvSpPr>
        <p:spPr>
          <a:xfrm>
            <a:off x="2180649" y="3068960"/>
            <a:ext cx="5282215" cy="1200329"/>
          </a:xfrm>
          <a:prstGeom prst="rect">
            <a:avLst/>
          </a:prstGeom>
          <a:noFill/>
        </p:spPr>
        <p:txBody>
          <a:bodyPr wrap="none" rtlCol="0">
            <a:spAutoFit/>
          </a:bodyPr>
          <a:lstStyle/>
          <a:p>
            <a:pPr marL="0" indent="0" defTabSz="914400" eaLnBrk="1" hangingPunct="1">
              <a:buFont typeface="Wingdings" panose="05000000000000000000" pitchFamily="2" charset="2"/>
              <a:buNone/>
            </a:pPr>
            <a:r>
              <a:rPr lang="en-US" altLang="zh-CN" sz="2400" b="1" dirty="0">
                <a:latin typeface="Consolas" panose="020B0609020204030204" pitchFamily="49" charset="0"/>
              </a:rPr>
              <a:t>A add(A </a:t>
            </a:r>
            <a:r>
              <a:rPr lang="en-US" altLang="zh-CN" sz="2400" b="1" dirty="0" err="1">
                <a:latin typeface="Consolas" panose="020B0609020204030204" pitchFamily="49" charset="0"/>
              </a:rPr>
              <a:t>a</a:t>
            </a:r>
            <a:r>
              <a:rPr lang="en-US" altLang="zh-CN" sz="2400" b="1" dirty="0">
                <a:latin typeface="Consolas" panose="020B0609020204030204" pitchFamily="49" charset="0"/>
              </a:rPr>
              <a:t>, A b) {</a:t>
            </a:r>
          </a:p>
          <a:p>
            <a:pPr marL="0" indent="0" defTabSz="914400" eaLnBrk="1" hangingPunct="1">
              <a:buFont typeface="Wingdings" panose="05000000000000000000" pitchFamily="2" charset="2"/>
              <a:buNone/>
            </a:pPr>
            <a:r>
              <a:rPr lang="en-US" altLang="zh-CN" sz="2400" b="1" dirty="0">
                <a:latin typeface="Consolas" panose="020B0609020204030204" pitchFamily="49" charset="0"/>
              </a:rPr>
              <a:t>    return A(</a:t>
            </a:r>
            <a:r>
              <a:rPr lang="en-US" altLang="zh-CN" sz="2400" b="1" dirty="0" err="1">
                <a:latin typeface="Consolas" panose="020B0609020204030204" pitchFamily="49" charset="0"/>
              </a:rPr>
              <a:t>a.data</a:t>
            </a:r>
            <a:r>
              <a:rPr lang="en-US" altLang="zh-CN" sz="2400" b="1" dirty="0">
                <a:latin typeface="Consolas" panose="020B0609020204030204" pitchFamily="49" charset="0"/>
              </a:rPr>
              <a:t> + </a:t>
            </a:r>
            <a:r>
              <a:rPr lang="en-US" altLang="zh-CN" sz="2400" b="1" dirty="0" err="1">
                <a:latin typeface="Consolas" panose="020B0609020204030204" pitchFamily="49" charset="0"/>
              </a:rPr>
              <a:t>b.data</a:t>
            </a:r>
            <a:r>
              <a:rPr lang="en-US" altLang="zh-CN" sz="2400" b="1" dirty="0">
                <a:latin typeface="Consolas" panose="020B0609020204030204" pitchFamily="49" charset="0"/>
              </a:rPr>
              <a:t>);</a:t>
            </a:r>
          </a:p>
          <a:p>
            <a:pPr marL="0" indent="0" defTabSz="914400" eaLnBrk="1" hangingPunct="1">
              <a:buFont typeface="Wingdings" panose="05000000000000000000" pitchFamily="2" charset="2"/>
              <a:buNone/>
            </a:pPr>
            <a:r>
              <a:rPr lang="en-US" altLang="zh-CN" sz="2400" b="1" dirty="0">
                <a:latin typeface="Consolas" panose="020B0609020204030204" pitchFamily="49" charset="0"/>
              </a:rPr>
              <a:t>}</a:t>
            </a:r>
            <a:endParaRPr lang="zh-CN" altLang="en-US" sz="2400" b="1" dirty="0">
              <a:latin typeface="Consolas" panose="020B0609020204030204"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運算子重載</a:t>
            </a:r>
          </a:p>
        </p:txBody>
      </p:sp>
      <p:sp>
        <p:nvSpPr>
          <p:cNvPr id="3" name="内容占位符 2"/>
          <p:cNvSpPr>
            <a:spLocks noGrp="1"/>
          </p:cNvSpPr>
          <p:nvPr>
            <p:ph idx="1"/>
          </p:nvPr>
        </p:nvSpPr>
        <p:spPr/>
        <p:txBody>
          <a:bodyPr/>
          <a:lstStyle/>
          <a:p>
            <a:r>
              <a:rPr lang="zh-CN" altLang="en-US" dirty="0"/>
              <a:t>運算子重載需要按規則聲明執行該運算的函數</a:t>
            </a:r>
            <a:endParaRPr lang="en-US" altLang="zh-CN" dirty="0"/>
          </a:p>
          <a:p>
            <a:pPr lvl="1"/>
            <a:r>
              <a:rPr lang="zh-CN" altLang="en-US" dirty="0"/>
              <a:t>例如 </a:t>
            </a:r>
            <a:r>
              <a:rPr lang="en-US" altLang="zh-CN" dirty="0"/>
              <a:t>+ </a:t>
            </a:r>
            <a:r>
              <a:rPr lang="zh-CN" altLang="en-US" dirty="0"/>
              <a:t>對應 </a:t>
            </a:r>
            <a:r>
              <a:rPr lang="en-US" altLang="zh-CN" dirty="0"/>
              <a:t>operator+</a:t>
            </a:r>
          </a:p>
          <a:p>
            <a:r>
              <a:rPr lang="zh-CN" altLang="en-US" dirty="0"/>
              <a:t>運算重載一般有兩種方式（注意參數不同）</a:t>
            </a:r>
            <a:endParaRPr lang="en-US" altLang="zh-CN" dirty="0"/>
          </a:p>
          <a:p>
            <a:pPr lvl="1"/>
            <a:r>
              <a:rPr lang="zh-CN" altLang="en-US" dirty="0">
                <a:solidFill>
                  <a:srgbClr val="FF0000"/>
                </a:solidFill>
              </a:rPr>
              <a:t>全域函數</a:t>
            </a:r>
            <a:r>
              <a:rPr lang="zh-CN" altLang="en-US" dirty="0"/>
              <a:t>的運算子重載</a:t>
            </a:r>
            <a:endParaRPr lang="en-US" altLang="zh-CN" dirty="0"/>
          </a:p>
          <a:p>
            <a:pPr marL="457200" lvl="1" indent="0">
              <a:buNone/>
            </a:pPr>
            <a:r>
              <a:rPr lang="en-US" altLang="zh-CN" dirty="0"/>
              <a:t>	A</a:t>
            </a:r>
            <a:r>
              <a:rPr lang="zh-CN" altLang="en-US" dirty="0"/>
              <a:t> </a:t>
            </a:r>
            <a:r>
              <a:rPr lang="en-US" altLang="zh-CN" dirty="0"/>
              <a:t>operator+(A </a:t>
            </a:r>
            <a:r>
              <a:rPr lang="en-US" altLang="zh-CN" dirty="0" err="1"/>
              <a:t>a</a:t>
            </a:r>
            <a:r>
              <a:rPr lang="en-US" altLang="zh-CN" dirty="0"/>
              <a:t>, A b) {…}</a:t>
            </a:r>
          </a:p>
          <a:p>
            <a:pPr lvl="1"/>
            <a:r>
              <a:rPr lang="zh-CN" altLang="en-US" dirty="0">
                <a:solidFill>
                  <a:srgbClr val="FF0000"/>
                </a:solidFill>
                <a:sym typeface="+mn-ea"/>
              </a:rPr>
              <a:t>成員函數</a:t>
            </a:r>
            <a:r>
              <a:rPr lang="zh-CN" altLang="en-US" dirty="0">
                <a:sym typeface="+mn-ea"/>
              </a:rPr>
              <a:t>的運算子重載</a:t>
            </a:r>
            <a:endParaRPr lang="en-US" altLang="zh-CN" dirty="0">
              <a:sym typeface="+mn-ea"/>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45</a:t>
            </a:fld>
            <a:endParaRPr lang="en-US" altLang="zh-CN" dirty="0"/>
          </a:p>
        </p:txBody>
      </p:sp>
      <p:sp>
        <p:nvSpPr>
          <p:cNvPr id="5" name="文本框 4"/>
          <p:cNvSpPr txBox="1"/>
          <p:nvPr/>
        </p:nvSpPr>
        <p:spPr>
          <a:xfrm>
            <a:off x="5080635" y="2759075"/>
            <a:ext cx="309880" cy="521970"/>
          </a:xfrm>
          <a:prstGeom prst="rect">
            <a:avLst/>
          </a:prstGeom>
          <a:noFill/>
        </p:spPr>
        <p:txBody>
          <a:bodyPr wrap="none" rtlCol="0">
            <a:spAutoFit/>
          </a:bodyPr>
          <a:lstStyle/>
          <a:p>
            <a:endParaRPr lang="en-US" altLang="zh-CN" sz="2800" b="1" dirty="0"/>
          </a:p>
        </p:txBody>
      </p:sp>
      <p:sp>
        <p:nvSpPr>
          <p:cNvPr id="6" name="文本框 5"/>
          <p:cNvSpPr txBox="1"/>
          <p:nvPr/>
        </p:nvSpPr>
        <p:spPr>
          <a:xfrm>
            <a:off x="1547664" y="4259704"/>
            <a:ext cx="4214615" cy="1938992"/>
          </a:xfrm>
          <a:prstGeom prst="rect">
            <a:avLst/>
          </a:prstGeom>
          <a:noFill/>
        </p:spPr>
        <p:txBody>
          <a:bodyPr wrap="none" rtlCol="0">
            <a:spAutoFit/>
          </a:bodyPr>
          <a:lstStyle/>
          <a:p>
            <a:r>
              <a:rPr lang="en-US" altLang="zh-CN" sz="2400" dirty="0">
                <a:latin typeface="Consolas" panose="020B0609020204030204" pitchFamily="49" charset="0"/>
              </a:rPr>
              <a:t>class A{</a:t>
            </a:r>
          </a:p>
          <a:p>
            <a:r>
              <a:rPr lang="en-US" altLang="zh-CN" sz="2400" dirty="0">
                <a:latin typeface="Consolas" panose="020B0609020204030204" pitchFamily="49" charset="0"/>
              </a:rPr>
              <a:t>	int data;</a:t>
            </a:r>
          </a:p>
          <a:p>
            <a:r>
              <a:rPr lang="en-US" altLang="zh-CN" sz="2400" dirty="0">
                <a:latin typeface="Consolas" panose="020B0609020204030204" pitchFamily="49" charset="0"/>
              </a:rPr>
              <a:t>public:</a:t>
            </a:r>
          </a:p>
          <a:p>
            <a:r>
              <a:rPr lang="en-US" altLang="zh-CN" sz="2400" dirty="0">
                <a:latin typeface="Consolas" panose="020B0609020204030204" pitchFamily="49" charset="0"/>
              </a:rPr>
              <a:t>	A operator+(A b) {…};</a:t>
            </a:r>
          </a:p>
          <a:p>
            <a:r>
              <a:rPr lang="en-US" altLang="zh-CN" sz="2400" dirty="0">
                <a:latin typeface="Consolas" panose="020B0609020204030204" pitchFamily="49" charset="0"/>
              </a:rPr>
              <a:t>};</a:t>
            </a:r>
            <a:endParaRPr lang="zh-CN" altLang="en-US" sz="2400" dirty="0">
              <a:latin typeface="Consolas" panose="020B060902020403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11560" y="251749"/>
            <a:ext cx="7920880" cy="6463308"/>
          </a:xfrm>
          <a:prstGeom prst="rect">
            <a:avLst/>
          </a:prstGeom>
          <a:noFill/>
        </p:spPr>
        <p:txBody>
          <a:bodyPr wrap="square" rtlCol="0">
            <a:spAutoFit/>
          </a:bodyPr>
          <a:lstStyle/>
          <a:p>
            <a:r>
              <a:rPr lang="en-US" altLang="zh-CN" dirty="0">
                <a:latin typeface="Consolas" panose="020B0609020204030204" pitchFamily="49" charset="0"/>
              </a:rPr>
              <a:t>#include &lt;iostream&gt;</a:t>
            </a:r>
          </a:p>
          <a:p>
            <a:r>
              <a:rPr lang="en-US" altLang="zh-CN" dirty="0">
                <a:latin typeface="Consolas" panose="020B0609020204030204" pitchFamily="49" charset="0"/>
              </a:rPr>
              <a:t>using namespace std;</a:t>
            </a:r>
            <a:endParaRPr lang="en-US" altLang="zh-CN" sz="1800" dirty="0">
              <a:latin typeface="Consolas" panose="020B0609020204030204" pitchFamily="49" charset="0"/>
            </a:endParaRPr>
          </a:p>
          <a:p>
            <a:pPr algn="l"/>
            <a:r>
              <a:rPr lang="zh-CN" altLang="en-US" sz="1800" dirty="0">
                <a:latin typeface="Consolas" panose="020B0609020204030204" pitchFamily="49" charset="0"/>
              </a:rPr>
              <a:t>class A {</a:t>
            </a:r>
          </a:p>
          <a:p>
            <a:pPr algn="l"/>
            <a:r>
              <a:rPr lang="zh-CN" altLang="en-US" sz="1800" dirty="0">
                <a:latin typeface="Consolas" panose="020B0609020204030204" pitchFamily="49" charset="0"/>
              </a:rPr>
              <a:t>public:</a:t>
            </a:r>
          </a:p>
          <a:p>
            <a:pPr algn="l"/>
            <a:r>
              <a:rPr lang="zh-CN" altLang="en-US" sz="1800" dirty="0">
                <a:latin typeface="Consolas" panose="020B0609020204030204" pitchFamily="49" charset="0"/>
              </a:rPr>
              <a:t>    int data;</a:t>
            </a:r>
          </a:p>
          <a:p>
            <a:pPr algn="l"/>
            <a:r>
              <a:rPr lang="zh-CN" altLang="en-US" sz="1800" dirty="0">
                <a:latin typeface="Consolas" panose="020B0609020204030204" pitchFamily="49" charset="0"/>
              </a:rPr>
              <a:t>    A(int i) { data = i; }</a:t>
            </a:r>
          </a:p>
          <a:p>
            <a:pPr algn="l"/>
            <a:r>
              <a:rPr lang="zh-CN" altLang="en-US" sz="1800" dirty="0">
                <a:latin typeface="Consolas" panose="020B0609020204030204" pitchFamily="49" charset="0"/>
              </a:rPr>
              <a:t>    </a:t>
            </a:r>
            <a:r>
              <a:rPr lang="en-US" altLang="zh-CN" b="1" dirty="0">
                <a:solidFill>
                  <a:srgbClr val="008000"/>
                </a:solidFill>
                <a:latin typeface="Consolas" panose="020B0609020204030204" pitchFamily="49" charset="0"/>
              </a:rPr>
              <a:t>A&amp;</a:t>
            </a:r>
            <a:r>
              <a:rPr lang="zh-CN" altLang="en-US" sz="1800" b="1" dirty="0">
                <a:solidFill>
                  <a:srgbClr val="008000"/>
                </a:solidFill>
                <a:latin typeface="Consolas" panose="020B0609020204030204" pitchFamily="49" charset="0"/>
              </a:rPr>
              <a:t> operator+=(A&amp; a) { data += a.data; </a:t>
            </a:r>
            <a:r>
              <a:rPr lang="en-US" altLang="zh-CN" sz="1800" b="1" dirty="0">
                <a:solidFill>
                  <a:srgbClr val="008000"/>
                </a:solidFill>
                <a:latin typeface="Consolas" panose="020B0609020204030204" pitchFamily="49" charset="0"/>
              </a:rPr>
              <a:t>return *this;</a:t>
            </a:r>
            <a:r>
              <a:rPr lang="zh-CN" altLang="en-US" sz="1800" b="1" dirty="0">
                <a:solidFill>
                  <a:srgbClr val="008000"/>
                </a:solidFill>
                <a:latin typeface="Consolas" panose="020B0609020204030204" pitchFamily="49" charset="0"/>
              </a:rPr>
              <a:t>}</a:t>
            </a:r>
            <a:endParaRPr lang="zh-CN" altLang="en-US" sz="1800" b="1" dirty="0">
              <a:solidFill>
                <a:srgbClr val="B40062"/>
              </a:solidFill>
              <a:latin typeface="Consolas" panose="020B0609020204030204" pitchFamily="49" charset="0"/>
            </a:endParaRPr>
          </a:p>
          <a:p>
            <a:pPr algn="l"/>
            <a:r>
              <a:rPr lang="zh-CN" altLang="en-US" sz="1800" b="1" dirty="0">
                <a:solidFill>
                  <a:srgbClr val="B40062"/>
                </a:solidFill>
                <a:latin typeface="Consolas" panose="020B0609020204030204" pitchFamily="49" charset="0"/>
              </a:rPr>
              <a:t>    // A operator+(A&amp; a) { </a:t>
            </a:r>
          </a:p>
          <a:p>
            <a:pPr algn="l"/>
            <a:r>
              <a:rPr lang="zh-CN" altLang="en-US" sz="1800" b="1" dirty="0">
                <a:solidFill>
                  <a:srgbClr val="B40062"/>
                </a:solidFill>
                <a:latin typeface="Consolas" panose="020B0609020204030204" pitchFamily="49" charset="0"/>
              </a:rPr>
              <a:t>    </a:t>
            </a:r>
            <a:r>
              <a:rPr lang="en-US" altLang="zh-CN" sz="1800" b="1" dirty="0">
                <a:solidFill>
                  <a:srgbClr val="B40062"/>
                </a:solidFill>
                <a:latin typeface="Consolas" panose="020B0609020204030204" pitchFamily="49" charset="0"/>
              </a:rPr>
              <a:t>//     </a:t>
            </a:r>
            <a:r>
              <a:rPr lang="zh-CN" altLang="en-US" sz="1800" b="1" dirty="0">
                <a:solidFill>
                  <a:srgbClr val="B40062"/>
                </a:solidFill>
                <a:latin typeface="Consolas" panose="020B0609020204030204" pitchFamily="49" charset="0"/>
              </a:rPr>
              <a:t>A new_a(data + a.data);</a:t>
            </a:r>
          </a:p>
          <a:p>
            <a:pPr algn="l"/>
            <a:r>
              <a:rPr lang="zh-CN" altLang="en-US" sz="1800" b="1" dirty="0">
                <a:solidFill>
                  <a:srgbClr val="B40062"/>
                </a:solidFill>
                <a:latin typeface="Consolas" panose="020B0609020204030204" pitchFamily="49" charset="0"/>
              </a:rPr>
              <a:t>    //     return new_a;</a:t>
            </a:r>
          </a:p>
          <a:p>
            <a:pPr algn="l"/>
            <a:r>
              <a:rPr lang="zh-CN" altLang="en-US" sz="1800" b="1" dirty="0">
                <a:solidFill>
                  <a:srgbClr val="B40062"/>
                </a:solidFill>
                <a:latin typeface="Consolas" panose="020B0609020204030204" pitchFamily="49" charset="0"/>
              </a:rPr>
              <a:t>    // }</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a:t>
            </a:r>
          </a:p>
          <a:p>
            <a:pPr algn="l"/>
            <a:r>
              <a:rPr lang="zh-CN" altLang="en-US" sz="1800" b="1" dirty="0">
                <a:solidFill>
                  <a:srgbClr val="0066CC"/>
                </a:solidFill>
                <a:latin typeface="Consolas" panose="020B0609020204030204" pitchFamily="49" charset="0"/>
              </a:rPr>
              <a:t>A operator+(A&amp; a1, A&amp; a2) {</a:t>
            </a:r>
          </a:p>
          <a:p>
            <a:pPr algn="l"/>
            <a:r>
              <a:rPr lang="zh-CN" altLang="en-US" sz="1800" b="1" dirty="0">
                <a:solidFill>
                  <a:srgbClr val="0066CC"/>
                </a:solidFill>
                <a:latin typeface="Consolas" panose="020B0609020204030204" pitchFamily="49" charset="0"/>
              </a:rPr>
              <a:t>    A new_a(a1.data + a2.data);</a:t>
            </a:r>
          </a:p>
          <a:p>
            <a:pPr algn="l"/>
            <a:r>
              <a:rPr lang="zh-CN" altLang="en-US" sz="1800" b="1" dirty="0">
                <a:solidFill>
                  <a:srgbClr val="0066CC"/>
                </a:solidFill>
                <a:latin typeface="Consolas" panose="020B0609020204030204" pitchFamily="49" charset="0"/>
              </a:rPr>
              <a:t>    return new_a;</a:t>
            </a:r>
          </a:p>
          <a:p>
            <a:pPr algn="l"/>
            <a:r>
              <a:rPr lang="zh-CN" altLang="en-US" sz="1800" b="1" dirty="0">
                <a:solidFill>
                  <a:srgbClr val="0066CC"/>
                </a:solidFill>
                <a:latin typeface="Consolas" panose="020B0609020204030204" pitchFamily="49" charset="0"/>
              </a:rPr>
              <a:t>}</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int main() {</a:t>
            </a:r>
          </a:p>
          <a:p>
            <a:pPr algn="l"/>
            <a:r>
              <a:rPr lang="zh-CN" altLang="en-US" sz="1800" dirty="0">
                <a:latin typeface="Consolas" panose="020B0609020204030204" pitchFamily="49" charset="0"/>
              </a:rPr>
              <a:t>    A a1(2), a2(3);</a:t>
            </a:r>
          </a:p>
          <a:p>
            <a:r>
              <a:rPr lang="zh-CN" altLang="en-US" sz="1800" dirty="0">
                <a:latin typeface="Consolas" panose="020B0609020204030204" pitchFamily="49" charset="0"/>
              </a:rPr>
              <a:t>    a1 += a2; </a:t>
            </a:r>
            <a:r>
              <a:rPr lang="en-US" altLang="zh-CN" sz="1800" dirty="0">
                <a:solidFill>
                  <a:srgbClr val="008000"/>
                </a:solidFill>
                <a:latin typeface="Consolas" panose="020B0609020204030204" pitchFamily="49" charset="0"/>
              </a:rPr>
              <a:t>//</a:t>
            </a:r>
            <a:r>
              <a:rPr lang="zh-CN" altLang="en-US" sz="1800" dirty="0">
                <a:latin typeface="Consolas" panose="020B0609020204030204" pitchFamily="49" charset="0"/>
              </a:rPr>
              <a:t> </a:t>
            </a:r>
            <a:r>
              <a:rPr lang="zh-CN" altLang="en-US" sz="1800" b="1" dirty="0">
                <a:solidFill>
                  <a:srgbClr val="008000"/>
                </a:solidFill>
                <a:latin typeface="Consolas" panose="020B0609020204030204" pitchFamily="49" charset="0"/>
              </a:rPr>
              <a:t>調用</a:t>
            </a:r>
            <a:r>
              <a:rPr lang="zh-CN" altLang="en-US" b="1" dirty="0">
                <a:solidFill>
                  <a:srgbClr val="008000"/>
                </a:solidFill>
                <a:latin typeface="Consolas" panose="020B0609020204030204" pitchFamily="49" charset="0"/>
              </a:rPr>
              <a:t>operator+=</a:t>
            </a:r>
            <a:r>
              <a:rPr lang="en-US" altLang="zh-CN" b="1" dirty="0">
                <a:solidFill>
                  <a:srgbClr val="008000"/>
                </a:solidFill>
                <a:latin typeface="Consolas" panose="020B0609020204030204" pitchFamily="49" charset="0"/>
              </a:rPr>
              <a:t>()</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    cout &lt;&lt; a1.data &lt;&lt; endl; </a:t>
            </a:r>
            <a:r>
              <a:rPr lang="en-US" altLang="zh-CN" sz="1800" b="1" dirty="0">
                <a:solidFill>
                  <a:srgbClr val="003366"/>
                </a:solidFill>
                <a:latin typeface="Consolas" panose="020B0609020204030204" pitchFamily="49" charset="0"/>
              </a:rPr>
              <a:t>// 5</a:t>
            </a:r>
            <a:endParaRPr lang="zh-CN" altLang="en-US" sz="1800" dirty="0">
              <a:latin typeface="Consolas" panose="020B0609020204030204" pitchFamily="49" charset="0"/>
            </a:endParaRPr>
          </a:p>
          <a:p>
            <a:r>
              <a:rPr lang="zh-CN" altLang="en-US" sz="1800" dirty="0">
                <a:latin typeface="Consolas" panose="020B0609020204030204" pitchFamily="49" charset="0"/>
              </a:rPr>
              <a:t>    cout &lt;&lt; (a1 + a2).data &lt;&lt; endl; </a:t>
            </a:r>
            <a:r>
              <a:rPr lang="en-US" altLang="zh-CN" sz="1800" b="1" dirty="0">
                <a:solidFill>
                  <a:srgbClr val="FF0000"/>
                </a:solidFill>
                <a:latin typeface="Consolas" panose="020B0609020204030204" pitchFamily="49" charset="0"/>
              </a:rPr>
              <a:t>// </a:t>
            </a:r>
            <a:r>
              <a:rPr lang="zh-CN" altLang="en-US" b="1" dirty="0">
                <a:solidFill>
                  <a:srgbClr val="0066CC"/>
                </a:solidFill>
                <a:latin typeface="Consolas" panose="020B0609020204030204" pitchFamily="49" charset="0"/>
              </a:rPr>
              <a:t>調用</a:t>
            </a:r>
            <a:r>
              <a:rPr lang="en-US" altLang="zh-CN" b="1" dirty="0">
                <a:solidFill>
                  <a:srgbClr val="0066CC"/>
                </a:solidFill>
                <a:latin typeface="Consolas" panose="020B0609020204030204" pitchFamily="49" charset="0"/>
              </a:rPr>
              <a:t>o</a:t>
            </a:r>
            <a:r>
              <a:rPr lang="zh-CN" altLang="en-US" b="1" dirty="0">
                <a:solidFill>
                  <a:srgbClr val="0066CC"/>
                </a:solidFill>
                <a:latin typeface="Consolas" panose="020B0609020204030204" pitchFamily="49" charset="0"/>
              </a:rPr>
              <a:t>perator+(</a:t>
            </a:r>
            <a:r>
              <a:rPr lang="en-US" altLang="zh-CN" b="1" dirty="0">
                <a:solidFill>
                  <a:srgbClr val="0066CC"/>
                </a:solidFill>
                <a:latin typeface="Consolas" panose="020B0609020204030204" pitchFamily="49" charset="0"/>
              </a:rPr>
              <a:t>)</a:t>
            </a:r>
            <a:endParaRPr lang="zh-CN" altLang="en-US" sz="1800" b="1" dirty="0">
              <a:solidFill>
                <a:srgbClr val="003366"/>
              </a:solidFill>
              <a:latin typeface="Consolas" panose="020B0609020204030204" pitchFamily="49" charset="0"/>
            </a:endParaRPr>
          </a:p>
          <a:p>
            <a:pPr algn="l"/>
            <a:r>
              <a:rPr lang="zh-CN" altLang="en-US" sz="1800" dirty="0">
                <a:latin typeface="Consolas" panose="020B0609020204030204" pitchFamily="49" charset="0"/>
              </a:rPr>
              <a:t>    return 0;</a:t>
            </a:r>
          </a:p>
          <a:p>
            <a:pPr algn="l"/>
            <a:r>
              <a:rPr lang="zh-CN" altLang="en-US" sz="1800" dirty="0">
                <a:latin typeface="Consolas" panose="020B0609020204030204" pitchFamily="49" charset="0"/>
              </a:rPr>
              <a:t>}</a:t>
            </a:r>
          </a:p>
        </p:txBody>
      </p:sp>
      <p:sp>
        <p:nvSpPr>
          <p:cNvPr id="2" name="标题 1"/>
          <p:cNvSpPr>
            <a:spLocks noGrp="1"/>
          </p:cNvSpPr>
          <p:nvPr>
            <p:ph type="title"/>
          </p:nvPr>
        </p:nvSpPr>
        <p:spPr>
          <a:xfrm>
            <a:off x="5333256" y="115045"/>
            <a:ext cx="3672408" cy="1325563"/>
          </a:xfrm>
        </p:spPr>
        <p:txBody>
          <a:bodyPr/>
          <a:lstStyle/>
          <a:p>
            <a:r>
              <a:rPr lang="zh-CN" altLang="en-US" dirty="0"/>
              <a:t>運算子重載</a:t>
            </a:r>
          </a:p>
        </p:txBody>
      </p:sp>
      <p:sp>
        <p:nvSpPr>
          <p:cNvPr id="3" name="内容占位符 2"/>
          <p:cNvSpPr>
            <a:spLocks noGrp="1"/>
          </p:cNvSpPr>
          <p:nvPr>
            <p:ph idx="1"/>
          </p:nvPr>
        </p:nvSpPr>
        <p:spPr>
          <a:xfrm>
            <a:off x="5513867" y="3239690"/>
            <a:ext cx="3502025" cy="1325564"/>
          </a:xfrm>
        </p:spPr>
        <p:txBody>
          <a:bodyPr/>
          <a:lstStyle/>
          <a:p>
            <a:r>
              <a:rPr lang="zh-CN" altLang="en-US" dirty="0"/>
              <a:t>同一運算子（</a:t>
            </a:r>
            <a:r>
              <a:rPr lang="en-US" altLang="zh-CN" dirty="0"/>
              <a:t>+</a:t>
            </a:r>
            <a:r>
              <a:rPr lang="zh-CN" altLang="en-US" dirty="0"/>
              <a:t>）只能採用一種實現（</a:t>
            </a:r>
            <a:r>
              <a:rPr lang="zh-CN" altLang="en-US" dirty="0">
                <a:solidFill>
                  <a:srgbClr val="B40062"/>
                </a:solidFill>
              </a:rPr>
              <a:t>紫色</a:t>
            </a:r>
            <a:r>
              <a:rPr lang="zh-CN" altLang="en-US" dirty="0"/>
              <a:t>或</a:t>
            </a:r>
            <a:r>
              <a:rPr lang="zh-CN" altLang="en-US" dirty="0">
                <a:solidFill>
                  <a:srgbClr val="0066CC"/>
                </a:solidFill>
              </a:rPr>
              <a:t>藍色</a:t>
            </a:r>
            <a:r>
              <a:rPr lang="zh-CN" altLang="en-US" dirty="0"/>
              <a:t>）</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46</a:t>
            </a:fld>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dirty="0"/>
              <a:t>可以重載的運算子</a:t>
            </a:r>
          </a:p>
        </p:txBody>
      </p:sp>
      <p:sp>
        <p:nvSpPr>
          <p:cNvPr id="3" name="内容占位符 2"/>
          <p:cNvSpPr>
            <a:spLocks noGrp="1"/>
          </p:cNvSpPr>
          <p:nvPr>
            <p:ph idx="1"/>
          </p:nvPr>
        </p:nvSpPr>
        <p:spPr>
          <a:xfrm>
            <a:off x="637852" y="1442195"/>
            <a:ext cx="8367811" cy="5083149"/>
          </a:xfrm>
        </p:spPr>
        <p:txBody>
          <a:bodyPr/>
          <a:lstStyle/>
          <a:p>
            <a:r>
              <a:rPr lang="zh-CN" altLang="en-US" sz="2800" dirty="0">
                <a:sym typeface="+mn-ea"/>
              </a:rPr>
              <a:t>雙目算術運算子	</a:t>
            </a:r>
            <a:endParaRPr lang="zh-CN" altLang="en-US" sz="2800" dirty="0"/>
          </a:p>
          <a:p>
            <a:pPr lvl="1"/>
            <a:r>
              <a:rPr lang="zh-CN" altLang="en-US" sz="2800" dirty="0">
                <a:sym typeface="+mn-ea"/>
              </a:rPr>
              <a:t>+ (加)，-(減)，*(乘)，/(除)，% (取模)</a:t>
            </a:r>
            <a:endParaRPr lang="zh-CN" altLang="en-US" sz="2800" dirty="0"/>
          </a:p>
          <a:p>
            <a:r>
              <a:rPr lang="zh-CN" altLang="en-US" sz="2800" dirty="0">
                <a:sym typeface="+mn-ea"/>
              </a:rPr>
              <a:t>關係運算子</a:t>
            </a:r>
            <a:endParaRPr lang="zh-CN" altLang="en-US" sz="2800" dirty="0"/>
          </a:p>
          <a:p>
            <a:pPr lvl="1"/>
            <a:r>
              <a:rPr lang="zh-CN" altLang="en-US" sz="2800" dirty="0">
                <a:sym typeface="+mn-ea"/>
              </a:rPr>
              <a:t>==(等於)，!= (不等於)，&lt; (小於)，&gt; (大於&gt;，&lt;=(小於等於)，&gt;=(大於等於)</a:t>
            </a:r>
            <a:endParaRPr lang="zh-CN" altLang="en-US" sz="2800" dirty="0"/>
          </a:p>
          <a:p>
            <a:r>
              <a:rPr lang="zh-CN" altLang="en-US" sz="2800" dirty="0">
                <a:sym typeface="+mn-ea"/>
              </a:rPr>
              <a:t>邏輯運算子</a:t>
            </a:r>
            <a:endParaRPr lang="zh-CN" altLang="en-US" sz="2800" dirty="0"/>
          </a:p>
          <a:p>
            <a:pPr lvl="1"/>
            <a:r>
              <a:rPr lang="zh-CN" altLang="en-US" sz="2800" dirty="0">
                <a:sym typeface="+mn-ea"/>
              </a:rPr>
              <a:t>||(邏輯或)，&amp;&amp;(邏輯與)，!(邏輯非)</a:t>
            </a:r>
            <a:endParaRPr lang="zh-CN" altLang="en-US" sz="2800" dirty="0"/>
          </a:p>
          <a:p>
            <a:r>
              <a:rPr lang="zh-CN" altLang="en-US" sz="2800" dirty="0">
                <a:sym typeface="+mn-ea"/>
              </a:rPr>
              <a:t>單目運算子</a:t>
            </a:r>
            <a:endParaRPr lang="zh-CN" altLang="en-US" sz="2800" dirty="0"/>
          </a:p>
          <a:p>
            <a:pPr lvl="1"/>
            <a:r>
              <a:rPr lang="zh-CN" altLang="en-US" sz="2800" dirty="0">
                <a:sym typeface="+mn-ea"/>
              </a:rPr>
              <a:t>+ (正)，-(負)，*(指針)，&amp;(取地址)</a:t>
            </a:r>
          </a:p>
          <a:p>
            <a:pPr lvl="0"/>
            <a:r>
              <a:rPr lang="zh-CN" altLang="en-US" sz="2800" dirty="0">
                <a:sym typeface="+mn-ea"/>
              </a:rPr>
              <a:t>自增自減運算子	</a:t>
            </a:r>
            <a:endParaRPr lang="zh-CN" altLang="en-US" sz="2800" dirty="0"/>
          </a:p>
          <a:p>
            <a:pPr lvl="1"/>
            <a:r>
              <a:rPr lang="zh-CN" altLang="en-US" sz="2800" dirty="0">
                <a:sym typeface="+mn-ea"/>
              </a:rPr>
              <a:t>++(自增)，--(自減)</a:t>
            </a: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47</a:t>
            </a:fld>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dirty="0"/>
              <a:t>可以重載的運算子</a:t>
            </a:r>
          </a:p>
        </p:txBody>
      </p:sp>
      <p:sp>
        <p:nvSpPr>
          <p:cNvPr id="3" name="内容占位符 2"/>
          <p:cNvSpPr>
            <a:spLocks noGrp="1"/>
          </p:cNvSpPr>
          <p:nvPr>
            <p:ph idx="1"/>
          </p:nvPr>
        </p:nvSpPr>
        <p:spPr>
          <a:xfrm>
            <a:off x="637852" y="1442195"/>
            <a:ext cx="8367811" cy="5083149"/>
          </a:xfrm>
        </p:spPr>
        <p:txBody>
          <a:bodyPr/>
          <a:lstStyle/>
          <a:p>
            <a:r>
              <a:rPr lang="zh-CN" altLang="en-US" sz="2800" dirty="0">
                <a:sym typeface="+mn-ea"/>
              </a:rPr>
              <a:t>位運算子</a:t>
            </a:r>
            <a:endParaRPr lang="zh-CN" altLang="en-US" sz="2800" dirty="0"/>
          </a:p>
          <a:p>
            <a:pPr lvl="1"/>
            <a:r>
              <a:rPr lang="zh-CN" altLang="en-US" sz="2800" dirty="0">
                <a:sym typeface="+mn-ea"/>
              </a:rPr>
              <a:t>| (按位或)，&amp; (按位與)，~(按位取反)，^(按位異或)，&lt;&lt; (左移)，&gt;&gt;(右移)</a:t>
            </a:r>
            <a:endParaRPr lang="zh-CN" altLang="en-US" sz="2800" dirty="0"/>
          </a:p>
          <a:p>
            <a:r>
              <a:rPr lang="zh-CN" altLang="en-US" sz="2800" dirty="0">
                <a:sym typeface="+mn-ea"/>
              </a:rPr>
              <a:t>設定運算子</a:t>
            </a:r>
            <a:endParaRPr lang="zh-CN" altLang="en-US" sz="2800" dirty="0"/>
          </a:p>
          <a:p>
            <a:pPr lvl="1"/>
            <a:r>
              <a:rPr lang="zh-CN" altLang="en-US" sz="2800" dirty="0">
                <a:sym typeface="+mn-ea"/>
              </a:rPr>
              <a:t>=, +=, -=, *=, /= , % = , &amp;=, |=, ^=, &lt;&lt;=, &gt;&gt;=</a:t>
            </a:r>
            <a:endParaRPr lang="zh-CN" altLang="en-US" sz="2800" dirty="0"/>
          </a:p>
          <a:p>
            <a:r>
              <a:rPr lang="zh-CN" altLang="en-US" sz="2800" dirty="0">
                <a:sym typeface="+mn-ea"/>
              </a:rPr>
              <a:t>空間申請與釋放	</a:t>
            </a:r>
            <a:endParaRPr lang="zh-CN" altLang="en-US" sz="2800" dirty="0"/>
          </a:p>
          <a:p>
            <a:pPr lvl="1"/>
            <a:r>
              <a:rPr lang="zh-CN" altLang="en-US" sz="2800" dirty="0">
                <a:sym typeface="+mn-ea"/>
              </a:rPr>
              <a:t>new, delete, new[] , delete[]</a:t>
            </a:r>
            <a:endParaRPr lang="zh-CN" altLang="en-US" sz="2800" dirty="0"/>
          </a:p>
          <a:p>
            <a:r>
              <a:rPr lang="zh-CN" altLang="en-US" sz="2800" dirty="0">
                <a:sym typeface="+mn-ea"/>
              </a:rPr>
              <a:t>其他運算子</a:t>
            </a:r>
            <a:endParaRPr lang="zh-CN" altLang="en-US" sz="2800" dirty="0"/>
          </a:p>
          <a:p>
            <a:pPr lvl="1"/>
            <a:r>
              <a:rPr lang="zh-CN" altLang="en-US" sz="2800" dirty="0">
                <a:sym typeface="+mn-ea"/>
              </a:rPr>
              <a:t>()(函式呼叫)，-&gt;(成員訪問)，,(逗號)，[](下標)</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48</a:t>
            </a:fld>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首碼與尾碼的</a:t>
            </a:r>
            <a:r>
              <a:rPr kumimoji="1" lang="en-US" altLang="zh-CN" dirty="0"/>
              <a:t>++</a:t>
            </a:r>
            <a:r>
              <a:rPr kumimoji="1" lang="zh-CN" altLang="en-US" dirty="0"/>
              <a:t>、</a:t>
            </a:r>
            <a:r>
              <a:rPr kumimoji="1" lang="en-US" altLang="zh-CN" dirty="0"/>
              <a:t>--</a:t>
            </a:r>
            <a:endParaRPr kumimoji="1" lang="zh-CN" altLang="en-US" dirty="0"/>
          </a:p>
        </p:txBody>
      </p:sp>
      <p:sp>
        <p:nvSpPr>
          <p:cNvPr id="3" name="内容占位符 2"/>
          <p:cNvSpPr>
            <a:spLocks noGrp="1"/>
          </p:cNvSpPr>
          <p:nvPr>
            <p:ph idx="1"/>
          </p:nvPr>
        </p:nvSpPr>
        <p:spPr>
          <a:xfrm>
            <a:off x="548097" y="1433581"/>
            <a:ext cx="8047806" cy="4749029"/>
          </a:xfrm>
        </p:spPr>
        <p:txBody>
          <a:bodyPr/>
          <a:lstStyle/>
          <a:p>
            <a:r>
              <a:rPr kumimoji="1" lang="zh-CN" altLang="en-US" dirty="0"/>
              <a:t>首碼運算子重載聲明</a:t>
            </a:r>
          </a:p>
          <a:p>
            <a:pPr lvl="1"/>
            <a:r>
              <a:rPr kumimoji="1" lang="en-US" altLang="zh-CN" dirty="0" err="1"/>
              <a:t>ClassName</a:t>
            </a:r>
            <a:r>
              <a:rPr kumimoji="1" lang="en-US" altLang="zh-CN" dirty="0"/>
              <a:t> operator++();</a:t>
            </a:r>
          </a:p>
          <a:p>
            <a:pPr lvl="1"/>
            <a:r>
              <a:rPr kumimoji="1" lang="en-US" altLang="zh-CN" dirty="0" err="1"/>
              <a:t>ClassName</a:t>
            </a:r>
            <a:r>
              <a:rPr kumimoji="1" lang="en-US" altLang="zh-CN" dirty="0"/>
              <a:t> operator--();</a:t>
            </a:r>
            <a:endParaRPr kumimoji="1" lang="zh-CN" altLang="en-US" dirty="0"/>
          </a:p>
          <a:p>
            <a:r>
              <a:rPr kumimoji="1" lang="zh-CN" altLang="en-US" dirty="0"/>
              <a:t>尾碼運算子重載聲明</a:t>
            </a:r>
            <a:endParaRPr kumimoji="1" lang="en-US" altLang="zh-CN" dirty="0"/>
          </a:p>
          <a:p>
            <a:pPr lvl="1"/>
            <a:r>
              <a:rPr kumimoji="1" lang="en-US" altLang="zh-CN" dirty="0" err="1"/>
              <a:t>ClassName</a:t>
            </a:r>
            <a:r>
              <a:rPr kumimoji="1" lang="en-US" altLang="zh-CN" dirty="0"/>
              <a:t> operator++(</a:t>
            </a:r>
            <a:r>
              <a:rPr kumimoji="1" lang="en-US" altLang="zh-CN" dirty="0">
                <a:solidFill>
                  <a:srgbClr val="FF0000"/>
                </a:solidFill>
              </a:rPr>
              <a:t>int dummy</a:t>
            </a:r>
            <a:r>
              <a:rPr kumimoji="1" lang="en-US" altLang="zh-CN" dirty="0"/>
              <a:t>);</a:t>
            </a:r>
          </a:p>
          <a:p>
            <a:pPr lvl="2"/>
            <a:r>
              <a:rPr kumimoji="1" lang="en-US" altLang="zh-CN" b="1" dirty="0">
                <a:solidFill>
                  <a:srgbClr val="008000"/>
                </a:solidFill>
              </a:rPr>
              <a:t>++a</a:t>
            </a:r>
            <a:r>
              <a:rPr kumimoji="1" lang="zh-CN" altLang="en-US" b="1" dirty="0">
                <a:solidFill>
                  <a:srgbClr val="008000"/>
                </a:solidFill>
              </a:rPr>
              <a:t> </a:t>
            </a:r>
            <a:r>
              <a:rPr kumimoji="1" lang="zh-CN" altLang="en-US" b="1" dirty="0">
                <a:solidFill>
                  <a:srgbClr val="008000"/>
                </a:solidFill>
                <a:sym typeface="Wingdings" panose="05000000000000000000"/>
              </a:rPr>
              <a:t></a:t>
            </a:r>
            <a:r>
              <a:rPr kumimoji="1" lang="zh-CN" altLang="en-US" b="1" dirty="0">
                <a:solidFill>
                  <a:srgbClr val="008000"/>
                </a:solidFill>
              </a:rPr>
              <a:t> </a:t>
            </a:r>
            <a:r>
              <a:rPr kumimoji="1" lang="en-US" altLang="zh-CN" b="1" dirty="0">
                <a:solidFill>
                  <a:srgbClr val="008000"/>
                </a:solidFill>
              </a:rPr>
              <a:t>operator++(a)</a:t>
            </a:r>
          </a:p>
          <a:p>
            <a:pPr lvl="2"/>
            <a:r>
              <a:rPr kumimoji="1" lang="en-US" altLang="zh-CN" b="1" dirty="0">
                <a:solidFill>
                  <a:srgbClr val="008000"/>
                </a:solidFill>
              </a:rPr>
              <a:t>a++</a:t>
            </a:r>
            <a:r>
              <a:rPr kumimoji="1" lang="zh-CN" altLang="en-US" b="1" dirty="0">
                <a:solidFill>
                  <a:srgbClr val="008000"/>
                </a:solidFill>
              </a:rPr>
              <a:t> </a:t>
            </a:r>
            <a:r>
              <a:rPr kumimoji="1" lang="zh-CN" altLang="en-US" b="1" dirty="0">
                <a:solidFill>
                  <a:srgbClr val="008000"/>
                </a:solidFill>
                <a:sym typeface="Wingdings" panose="05000000000000000000"/>
              </a:rPr>
              <a:t></a:t>
            </a:r>
            <a:r>
              <a:rPr kumimoji="1" lang="zh-CN" altLang="en-US" b="1" dirty="0">
                <a:solidFill>
                  <a:srgbClr val="008000"/>
                </a:solidFill>
              </a:rPr>
              <a:t> </a:t>
            </a:r>
            <a:r>
              <a:rPr kumimoji="1" lang="en-US" altLang="zh-CN" b="1" dirty="0">
                <a:solidFill>
                  <a:srgbClr val="008000"/>
                </a:solidFill>
              </a:rPr>
              <a:t>operator++(a,</a:t>
            </a:r>
            <a:r>
              <a:rPr kumimoji="1" lang="zh-CN" altLang="en-US" b="1" dirty="0">
                <a:solidFill>
                  <a:srgbClr val="008000"/>
                </a:solidFill>
              </a:rPr>
              <a:t> </a:t>
            </a:r>
            <a:r>
              <a:rPr kumimoji="1" lang="en-US" altLang="zh-CN" b="1" dirty="0">
                <a:solidFill>
                  <a:srgbClr val="008000"/>
                </a:solidFill>
              </a:rPr>
              <a:t>int)</a:t>
            </a:r>
          </a:p>
          <a:p>
            <a:pPr lvl="1"/>
            <a:r>
              <a:rPr kumimoji="1" lang="en-US" altLang="zh-CN" dirty="0" err="1"/>
              <a:t>ClassName</a:t>
            </a:r>
            <a:r>
              <a:rPr kumimoji="1" lang="en-US" altLang="zh-CN" dirty="0"/>
              <a:t> operator--(</a:t>
            </a:r>
            <a:r>
              <a:rPr kumimoji="1" lang="en-US" altLang="zh-CN" dirty="0">
                <a:solidFill>
                  <a:srgbClr val="FF0000"/>
                </a:solidFill>
              </a:rPr>
              <a:t>int dummy</a:t>
            </a:r>
            <a:r>
              <a:rPr kumimoji="1" lang="en-US" altLang="zh-CN" dirty="0"/>
              <a:t>);</a:t>
            </a:r>
            <a:endParaRPr kumimoji="1" lang="zh-CN" altLang="en-US" dirty="0"/>
          </a:p>
          <a:p>
            <a:r>
              <a:rPr kumimoji="1" lang="zh-CN" altLang="en-US" dirty="0"/>
              <a:t>通過在函數體中沒有使用的啞元參數</a:t>
            </a:r>
            <a:r>
              <a:rPr kumimoji="1" lang="en-US" altLang="zh-CN" dirty="0"/>
              <a:t>dummy</a:t>
            </a:r>
            <a:r>
              <a:rPr kumimoji="1" lang="zh-CN" altLang="en-US" dirty="0"/>
              <a:t>來區分首碼與尾碼的同名重載</a:t>
            </a:r>
            <a:endParaRPr kumimoji="1" lang="en-US" altLang="zh-CN" dirty="0"/>
          </a:p>
          <a:p>
            <a:r>
              <a:rPr kumimoji="1" lang="zh-CN" altLang="en-US" dirty="0"/>
              <a:t>啞元可以沒有變數名，例如</a:t>
            </a:r>
            <a:endParaRPr kumimoji="1" lang="en-US" altLang="zh-CN" dirty="0"/>
          </a:p>
          <a:p>
            <a:pPr marL="457200" lvl="1" indent="0">
              <a:buNone/>
            </a:pP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49</a:t>
            </a:fld>
            <a:endParaRPr lang="en-US" altLang="zh-CN" dirty="0"/>
          </a:p>
        </p:txBody>
      </p:sp>
      <p:sp>
        <p:nvSpPr>
          <p:cNvPr id="5" name="矩形 4">
            <a:extLst>
              <a:ext uri="{FF2B5EF4-FFF2-40B4-BE49-F238E27FC236}">
                <a16:creationId xmlns:a16="http://schemas.microsoft.com/office/drawing/2014/main" id="{C45BA1AD-73A7-8046-A647-C9A56A40E75E}"/>
              </a:ext>
            </a:extLst>
          </p:cNvPr>
          <p:cNvSpPr/>
          <p:nvPr/>
        </p:nvSpPr>
        <p:spPr>
          <a:xfrm>
            <a:off x="1236233" y="6024731"/>
            <a:ext cx="5545108" cy="400110"/>
          </a:xfrm>
          <a:prstGeom prst="rect">
            <a:avLst/>
          </a:prstGeom>
        </p:spPr>
        <p:txBody>
          <a:bodyPr wrap="none">
            <a:spAutoFit/>
          </a:bodyPr>
          <a:lstStyle/>
          <a:p>
            <a:r>
              <a:rPr lang="en-US" altLang="zh-CN" sz="2000" dirty="0" err="1">
                <a:latin typeface="Consolas" panose="020B0609020204030204" pitchFamily="49" charset="0"/>
                <a:ea typeface="宋体" panose="02010600030101010101" pitchFamily="2" charset="-122"/>
                <a:cs typeface="Consolas" panose="020B0609020204030204" pitchFamily="49" charset="0"/>
              </a:rPr>
              <a:t>int</a:t>
            </a:r>
            <a:r>
              <a:rPr lang="zh-CN" altLang="en-US" sz="2000" dirty="0">
                <a:latin typeface="Consolas" panose="020B0609020204030204" pitchFamily="49" charset="0"/>
                <a:cs typeface="Consolas" panose="020B0609020204030204" pitchFamily="49" charset="0"/>
              </a:rPr>
              <a:t> </a:t>
            </a:r>
            <a:r>
              <a:rPr lang="en-US" altLang="zh-CN" sz="2000" dirty="0">
                <a:latin typeface="Consolas" panose="020B0609020204030204" pitchFamily="49" charset="0"/>
                <a:cs typeface="Consolas" panose="020B0609020204030204" pitchFamily="49" charset="0"/>
              </a:rPr>
              <a:t>fun(</a:t>
            </a:r>
            <a:r>
              <a:rPr lang="en-US" altLang="zh-CN" sz="2000" dirty="0">
                <a:latin typeface="Consolas" panose="020B0609020204030204" pitchFamily="49" charset="0"/>
                <a:ea typeface="宋体" panose="02010600030101010101" pitchFamily="2" charset="-122"/>
                <a:cs typeface="Consolas" panose="020B0609020204030204" pitchFamily="49" charset="0"/>
              </a:rPr>
              <a:t>int</a:t>
            </a:r>
            <a:r>
              <a:rPr lang="en-US" altLang="zh-CN" sz="2000" dirty="0">
                <a:latin typeface="Consolas" panose="020B0609020204030204" pitchFamily="49" charset="0"/>
                <a:cs typeface="Consolas" panose="020B0609020204030204" pitchFamily="49" charset="0"/>
              </a:rPr>
              <a:t>,</a:t>
            </a:r>
            <a:r>
              <a:rPr lang="zh-CN" altLang="en-US" sz="2000" dirty="0">
                <a:latin typeface="Consolas" panose="020B0609020204030204" pitchFamily="49" charset="0"/>
                <a:cs typeface="Consolas" panose="020B0609020204030204" pitchFamily="49" charset="0"/>
              </a:rPr>
              <a:t> </a:t>
            </a:r>
            <a:r>
              <a:rPr lang="en-US" altLang="zh-CN" sz="2000" dirty="0">
                <a:latin typeface="Consolas" panose="020B0609020204030204" pitchFamily="49" charset="0"/>
                <a:ea typeface="宋体" panose="02010600030101010101" pitchFamily="2" charset="-122"/>
                <a:cs typeface="Consolas" panose="020B0609020204030204" pitchFamily="49" charset="0"/>
              </a:rPr>
              <a:t>int</a:t>
            </a:r>
            <a:r>
              <a:rPr lang="zh-CN" altLang="en-US" sz="2000" dirty="0">
                <a:latin typeface="Consolas" panose="020B0609020204030204" pitchFamily="49" charset="0"/>
                <a:cs typeface="Consolas" panose="020B0609020204030204" pitchFamily="49" charset="0"/>
              </a:rPr>
              <a:t> </a:t>
            </a:r>
            <a:r>
              <a:rPr lang="en-US" altLang="zh-CN" sz="2000" dirty="0">
                <a:latin typeface="Consolas" panose="020B0609020204030204" pitchFamily="49" charset="0"/>
                <a:cs typeface="Consolas" panose="020B0609020204030204" pitchFamily="49" charset="0"/>
              </a:rPr>
              <a:t>a){ </a:t>
            </a:r>
            <a:r>
              <a:rPr lang="en-US" altLang="zh-CN" sz="2000" dirty="0">
                <a:latin typeface="Consolas" panose="020B0609020204030204" pitchFamily="49" charset="0"/>
                <a:ea typeface="宋体" panose="02010600030101010101" pitchFamily="2" charset="-122"/>
                <a:cs typeface="Consolas" panose="020B0609020204030204" pitchFamily="49" charset="0"/>
              </a:rPr>
              <a:t>return</a:t>
            </a:r>
            <a:r>
              <a:rPr lang="zh-CN" altLang="en-US" sz="2000" dirty="0">
                <a:latin typeface="Consolas" panose="020B0609020204030204" pitchFamily="49" charset="0"/>
                <a:cs typeface="Consolas" panose="020B0609020204030204" pitchFamily="49" charset="0"/>
              </a:rPr>
              <a:t> </a:t>
            </a:r>
            <a:r>
              <a:rPr lang="en-US" altLang="zh-CN" sz="2000" dirty="0">
                <a:latin typeface="Consolas" panose="020B0609020204030204" pitchFamily="49" charset="0"/>
                <a:cs typeface="Consolas" panose="020B0609020204030204" pitchFamily="49" charset="0"/>
              </a:rPr>
              <a:t>a/</a:t>
            </a:r>
            <a:r>
              <a:rPr lang="en-US" altLang="zh-CN" sz="2000" dirty="0">
                <a:latin typeface="Consolas" panose="020B0609020204030204" pitchFamily="49" charset="0"/>
                <a:ea typeface="宋体" panose="02010600030101010101" pitchFamily="2" charset="-122"/>
                <a:cs typeface="Consolas" panose="020B0609020204030204" pitchFamily="49" charset="0"/>
              </a:rPr>
              <a:t>10</a:t>
            </a:r>
            <a:r>
              <a:rPr lang="zh-CN" altLang="en-US" sz="2000" dirty="0">
                <a:latin typeface="Consolas" panose="020B0609020204030204" pitchFamily="49" charset="0"/>
                <a:ea typeface="宋体" panose="02010600030101010101" pitchFamily="2" charset="-122"/>
                <a:cs typeface="Consolas" panose="020B0609020204030204" pitchFamily="49" charset="0"/>
              </a:rPr>
              <a:t>*</a:t>
            </a:r>
            <a:r>
              <a:rPr lang="en-US" altLang="zh-CN" sz="2000" dirty="0">
                <a:latin typeface="Consolas" panose="020B0609020204030204" pitchFamily="49" charset="0"/>
                <a:ea typeface="宋体" panose="02010600030101010101" pitchFamily="2" charset="-122"/>
                <a:cs typeface="Consolas" panose="020B0609020204030204" pitchFamily="49" charset="0"/>
              </a:rPr>
              <a:t>10</a:t>
            </a:r>
            <a:r>
              <a:rPr lang="en-US" altLang="zh-CN" sz="2000" dirty="0">
                <a:latin typeface="Consolas" panose="020B0609020204030204" pitchFamily="49" charset="0"/>
                <a:cs typeface="Consolas" panose="020B0609020204030204" pitchFamily="49" charset="0"/>
              </a:rPr>
              <a:t>; }</a:t>
            </a:r>
            <a:endParaRPr lang="en-US" altLang="zh-CN" sz="2000" dirty="0">
              <a:latin typeface="Consolas" panose="020B0609020204030204" pitchFamily="49" charset="0"/>
              <a:ea typeface="宋体" panose="02010600030101010101" pitchFamily="2" charset="-122"/>
              <a:cs typeface="Consolas" panose="020B06090202040302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a:t>如何使含有物件的程式更可靠？</a:t>
            </a:r>
            <a:endParaRPr kumimoji="1" lang="en-US" dirty="0"/>
          </a:p>
        </p:txBody>
      </p:sp>
      <p:sp>
        <p:nvSpPr>
          <p:cNvPr id="4" name="内容占位符 3"/>
          <p:cNvSpPr>
            <a:spLocks noGrp="1"/>
          </p:cNvSpPr>
          <p:nvPr>
            <p:ph idx="1"/>
          </p:nvPr>
        </p:nvSpPr>
        <p:spPr/>
        <p:txBody>
          <a:bodyPr/>
          <a:lstStyle/>
          <a:p>
            <a:r>
              <a:rPr lang="zh-CN" altLang="en-US" dirty="0">
                <a:latin typeface="华文楷体" panose="02010600040101010101" pitchFamily="2" charset="-122"/>
                <a:ea typeface="华文楷体" panose="02010600040101010101" pitchFamily="2" charset="-122"/>
                <a:cs typeface="华文楷体" panose="02010600040101010101" pitchFamily="2" charset="-122"/>
              </a:rPr>
              <a:t>結論</a:t>
            </a:r>
            <a:endParaRPr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lvl="1"/>
            <a:r>
              <a:rPr lang="zh-CN" altLang="zh-CN" dirty="0">
                <a:latin typeface="华文楷体" panose="02010600040101010101" pitchFamily="2" charset="-122"/>
                <a:ea typeface="华文楷体" panose="02010600040101010101" pitchFamily="2" charset="-122"/>
                <a:cs typeface="华文楷体" panose="02010600040101010101" pitchFamily="2" charset="-122"/>
              </a:rPr>
              <a:t>如何進行初始化和清除</a:t>
            </a:r>
            <a:r>
              <a:rPr lang="en-US" altLang="zh-CN" dirty="0">
                <a:latin typeface="华文楷体" panose="02010600040101010101" pitchFamily="2" charset="-122"/>
                <a:ea typeface="华文楷体" panose="02010600040101010101" pitchFamily="2" charset="-122"/>
                <a:cs typeface="华文楷体" panose="02010600040101010101" pitchFamily="2" charset="-122"/>
              </a:rPr>
              <a:t>(HOW)</a:t>
            </a:r>
            <a:r>
              <a:rPr lang="zh-CN" altLang="zh-CN" dirty="0">
                <a:latin typeface="华文楷体" panose="02010600040101010101" pitchFamily="2" charset="-122"/>
                <a:ea typeface="华文楷体" panose="02010600040101010101" pitchFamily="2" charset="-122"/>
                <a:cs typeface="华文楷体" panose="02010600040101010101" pitchFamily="2" charset="-122"/>
              </a:rPr>
              <a:t>，應由</a:t>
            </a:r>
            <a:r>
              <a:rPr lang="zh-CN" altLang="zh-CN"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類設計者</a:t>
            </a:r>
            <a:r>
              <a:rPr lang="zh-CN" altLang="zh-CN" dirty="0">
                <a:latin typeface="华文楷体" panose="02010600040101010101" pitchFamily="2" charset="-122"/>
                <a:ea typeface="华文楷体" panose="02010600040101010101" pitchFamily="2" charset="-122"/>
                <a:cs typeface="华文楷体" panose="02010600040101010101" pitchFamily="2" charset="-122"/>
              </a:rPr>
              <a:t>決定</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lvl="1"/>
            <a:r>
              <a:rPr lang="zh-CN" altLang="zh-CN" dirty="0">
                <a:latin typeface="华文楷体" panose="02010600040101010101" pitchFamily="2" charset="-122"/>
                <a:ea typeface="华文楷体" panose="02010600040101010101" pitchFamily="2" charset="-122"/>
                <a:cs typeface="华文楷体" panose="02010600040101010101" pitchFamily="2" charset="-122"/>
              </a:rPr>
              <a:t>何時進行初始化和清除</a:t>
            </a:r>
            <a:r>
              <a:rPr lang="en-US" altLang="zh-CN" dirty="0">
                <a:latin typeface="华文楷体" panose="02010600040101010101" pitchFamily="2" charset="-122"/>
                <a:ea typeface="华文楷体" panose="02010600040101010101" pitchFamily="2" charset="-122"/>
                <a:cs typeface="华文楷体" panose="02010600040101010101" pitchFamily="2" charset="-122"/>
              </a:rPr>
              <a:t>(WHEN)</a:t>
            </a:r>
            <a:r>
              <a:rPr lang="zh-CN" altLang="zh-CN" dirty="0">
                <a:latin typeface="华文楷体" panose="02010600040101010101" pitchFamily="2" charset="-122"/>
                <a:ea typeface="华文楷体" panose="02010600040101010101" pitchFamily="2" charset="-122"/>
                <a:cs typeface="华文楷体" panose="02010600040101010101" pitchFamily="2" charset="-122"/>
              </a:rPr>
              <a:t>，應由</a:t>
            </a:r>
            <a:r>
              <a:rPr lang="zh-CN" altLang="zh-CN"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編譯器</a:t>
            </a:r>
            <a:r>
              <a:rPr lang="zh-CN" altLang="zh-CN" dirty="0">
                <a:latin typeface="华文楷体" panose="02010600040101010101" pitchFamily="2" charset="-122"/>
                <a:ea typeface="华文楷体" panose="02010600040101010101" pitchFamily="2" charset="-122"/>
                <a:cs typeface="华文楷体" panose="02010600040101010101" pitchFamily="2" charset="-122"/>
              </a:rPr>
              <a:t>來決定</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cs typeface="华文楷体" panose="02010600040101010101" pitchFamily="2" charset="-122"/>
              <a:sym typeface="华文仿宋" panose="0201060004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5</a:t>
            </a:fld>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FADE8-455D-AB49-B68A-15B90AD56416}"/>
              </a:ext>
            </a:extLst>
          </p:cNvPr>
          <p:cNvSpPr>
            <a:spLocks noGrp="1"/>
          </p:cNvSpPr>
          <p:nvPr>
            <p:ph type="title"/>
          </p:nvPr>
        </p:nvSpPr>
        <p:spPr/>
        <p:txBody>
          <a:bodyPr/>
          <a:lstStyle/>
          <a:p>
            <a:r>
              <a:rPr kumimoji="1" lang="en-US" altLang="zh-CN" dirty="0"/>
              <a:t>++</a:t>
            </a:r>
            <a:r>
              <a:rPr kumimoji="1" lang="zh-CN" altLang="en-US" dirty="0"/>
              <a:t>首碼、尾碼語義</a:t>
            </a:r>
          </a:p>
        </p:txBody>
      </p:sp>
      <p:sp>
        <p:nvSpPr>
          <p:cNvPr id="3" name="内容占位符 2">
            <a:extLst>
              <a:ext uri="{FF2B5EF4-FFF2-40B4-BE49-F238E27FC236}">
                <a16:creationId xmlns:a16="http://schemas.microsoft.com/office/drawing/2014/main" id="{12ADD460-7203-084D-9138-0495E71010AC}"/>
              </a:ext>
            </a:extLst>
          </p:cNvPr>
          <p:cNvSpPr>
            <a:spLocks noGrp="1"/>
          </p:cNvSpPr>
          <p:nvPr>
            <p:ph idx="1"/>
          </p:nvPr>
        </p:nvSpPr>
        <p:spPr/>
        <p:txBody>
          <a:bodyPr/>
          <a:lstStyle/>
          <a:p>
            <a:pPr marL="0" indent="0">
              <a:buNone/>
            </a:pPr>
            <a:r>
              <a:rPr kumimoji="1" lang="zh-CN" altLang="en-US" sz="3600" dirty="0">
                <a:cs typeface="Consolas" panose="020B0609020204030204" pitchFamily="49" charset="0"/>
              </a:rPr>
              <a:t>首碼語義：</a:t>
            </a:r>
            <a:endParaRPr kumimoji="1" lang="en-US" altLang="zh-CN" sz="3200" dirty="0">
              <a:cs typeface="Consolas" panose="020B0609020204030204" pitchFamily="49" charset="0"/>
            </a:endParaRPr>
          </a:p>
          <a:p>
            <a:pPr marL="0" indent="0">
              <a:buNone/>
            </a:pPr>
            <a:r>
              <a:rPr kumimoji="1" lang="en-US" altLang="zh-CN" dirty="0">
                <a:cs typeface="Consolas" panose="020B0609020204030204" pitchFamily="49" charset="0"/>
              </a:rPr>
              <a:t>	</a:t>
            </a:r>
            <a:r>
              <a:rPr kumimoji="1" lang="en-US" altLang="zh-CN" dirty="0" err="1">
                <a:cs typeface="Consolas" panose="020B0609020204030204" pitchFamily="49" charset="0"/>
              </a:rPr>
              <a:t>int</a:t>
            </a:r>
            <a:r>
              <a:rPr kumimoji="1" lang="zh-CN" altLang="en-US" dirty="0">
                <a:cs typeface="Consolas" panose="020B0609020204030204" pitchFamily="49" charset="0"/>
              </a:rPr>
              <a:t> </a:t>
            </a:r>
            <a:r>
              <a:rPr kumimoji="1" lang="en-US" altLang="zh-CN" dirty="0">
                <a:cs typeface="Consolas" panose="020B0609020204030204" pitchFamily="49" charset="0"/>
              </a:rPr>
              <a:t>a</a:t>
            </a:r>
            <a:r>
              <a:rPr kumimoji="1" lang="zh-CN" altLang="en-US" dirty="0">
                <a:cs typeface="Consolas" panose="020B0609020204030204" pitchFamily="49" charset="0"/>
              </a:rPr>
              <a:t> </a:t>
            </a:r>
            <a:r>
              <a:rPr kumimoji="1" lang="en-US" altLang="zh-CN" dirty="0">
                <a:cs typeface="Consolas" panose="020B0609020204030204" pitchFamily="49" charset="0"/>
              </a:rPr>
              <a:t>=</a:t>
            </a:r>
            <a:r>
              <a:rPr kumimoji="1" lang="zh-CN" altLang="en-US" dirty="0">
                <a:cs typeface="Consolas" panose="020B0609020204030204" pitchFamily="49" charset="0"/>
              </a:rPr>
              <a:t> </a:t>
            </a:r>
            <a:r>
              <a:rPr kumimoji="1" lang="en-US" altLang="zh-CN" dirty="0">
                <a:cs typeface="Consolas" panose="020B0609020204030204" pitchFamily="49" charset="0"/>
              </a:rPr>
              <a:t>++b;</a:t>
            </a:r>
            <a:r>
              <a:rPr kumimoji="1" lang="zh-CN" altLang="en-US" dirty="0">
                <a:cs typeface="Consolas" panose="020B0609020204030204" pitchFamily="49" charset="0"/>
              </a:rPr>
              <a:t> </a:t>
            </a:r>
            <a:r>
              <a:rPr kumimoji="1" lang="en-US" altLang="zh-CN" dirty="0">
                <a:cs typeface="Consolas" panose="020B0609020204030204" pitchFamily="49" charset="0"/>
              </a:rPr>
              <a:t>//</a:t>
            </a:r>
            <a:r>
              <a:rPr kumimoji="1" lang="zh-CN" altLang="en-US" dirty="0">
                <a:solidFill>
                  <a:srgbClr val="00B050"/>
                </a:solidFill>
                <a:cs typeface="Consolas" panose="020B0609020204030204" pitchFamily="49" charset="0"/>
              </a:rPr>
              <a:t>先完成</a:t>
            </a:r>
            <a:r>
              <a:rPr kumimoji="1" lang="en-US" altLang="zh-CN" dirty="0">
                <a:solidFill>
                  <a:srgbClr val="00B050"/>
                </a:solidFill>
                <a:cs typeface="Consolas" panose="020B0609020204030204" pitchFamily="49" charset="0"/>
              </a:rPr>
              <a:t>b+1</a:t>
            </a:r>
            <a:r>
              <a:rPr kumimoji="1" lang="zh-CN" altLang="en-US" dirty="0">
                <a:solidFill>
                  <a:srgbClr val="00B050"/>
                </a:solidFill>
                <a:cs typeface="Consolas" panose="020B0609020204030204" pitchFamily="49" charset="0"/>
              </a:rPr>
              <a:t>操作，再賦值</a:t>
            </a:r>
            <a:endParaRPr kumimoji="1" lang="en-US" altLang="zh-CN" dirty="0">
              <a:solidFill>
                <a:srgbClr val="00B050"/>
              </a:solidFill>
              <a:cs typeface="Consolas" panose="020B0609020204030204" pitchFamily="49" charset="0"/>
            </a:endParaRPr>
          </a:p>
          <a:p>
            <a:endParaRPr kumimoji="1" lang="en-US" altLang="zh-CN" dirty="0">
              <a:cs typeface="Consolas" panose="020B0609020204030204" pitchFamily="49" charset="0"/>
            </a:endParaRPr>
          </a:p>
          <a:p>
            <a:pPr marL="0" indent="0">
              <a:buNone/>
            </a:pPr>
            <a:r>
              <a:rPr kumimoji="1" lang="zh-CN" altLang="en-US" sz="3600" dirty="0">
                <a:cs typeface="Consolas" panose="020B0609020204030204" pitchFamily="49" charset="0"/>
              </a:rPr>
              <a:t>尾碼語義：</a:t>
            </a:r>
            <a:endParaRPr kumimoji="1" lang="en-US" altLang="zh-CN" sz="3200" dirty="0">
              <a:cs typeface="Consolas" panose="020B0609020204030204" pitchFamily="49" charset="0"/>
            </a:endParaRPr>
          </a:p>
          <a:p>
            <a:pPr marL="0" indent="0">
              <a:buNone/>
            </a:pPr>
            <a:r>
              <a:rPr kumimoji="1" lang="en-US" altLang="zh-CN" dirty="0">
                <a:cs typeface="Consolas" panose="020B0609020204030204" pitchFamily="49" charset="0"/>
              </a:rPr>
              <a:t>	</a:t>
            </a:r>
            <a:r>
              <a:rPr kumimoji="1" lang="en-US" altLang="zh-CN" dirty="0" err="1">
                <a:cs typeface="Consolas" panose="020B0609020204030204" pitchFamily="49" charset="0"/>
              </a:rPr>
              <a:t>int</a:t>
            </a:r>
            <a:r>
              <a:rPr kumimoji="1" lang="zh-CN" altLang="en-US" dirty="0">
                <a:cs typeface="Consolas" panose="020B0609020204030204" pitchFamily="49" charset="0"/>
              </a:rPr>
              <a:t> </a:t>
            </a:r>
            <a:r>
              <a:rPr kumimoji="1" lang="en-US" altLang="zh-CN" dirty="0">
                <a:cs typeface="Consolas" panose="020B0609020204030204" pitchFamily="49" charset="0"/>
              </a:rPr>
              <a:t>a</a:t>
            </a:r>
            <a:r>
              <a:rPr kumimoji="1" lang="zh-CN" altLang="en-US" dirty="0">
                <a:cs typeface="Consolas" panose="020B0609020204030204" pitchFamily="49" charset="0"/>
              </a:rPr>
              <a:t> </a:t>
            </a:r>
            <a:r>
              <a:rPr kumimoji="1" lang="en-US" altLang="zh-CN" dirty="0">
                <a:cs typeface="Consolas" panose="020B0609020204030204" pitchFamily="49" charset="0"/>
              </a:rPr>
              <a:t>=</a:t>
            </a:r>
            <a:r>
              <a:rPr kumimoji="1" lang="zh-CN" altLang="en-US" dirty="0">
                <a:cs typeface="Consolas" panose="020B0609020204030204" pitchFamily="49" charset="0"/>
              </a:rPr>
              <a:t> </a:t>
            </a:r>
            <a:r>
              <a:rPr kumimoji="1" lang="en-US" altLang="zh-CN" dirty="0">
                <a:cs typeface="Consolas" panose="020B0609020204030204" pitchFamily="49" charset="0"/>
              </a:rPr>
              <a:t>b++;</a:t>
            </a:r>
            <a:r>
              <a:rPr kumimoji="1" lang="zh-CN" altLang="en-US" dirty="0">
                <a:cs typeface="Consolas" panose="020B0609020204030204" pitchFamily="49" charset="0"/>
              </a:rPr>
              <a:t> </a:t>
            </a:r>
            <a:r>
              <a:rPr kumimoji="1" lang="en-US" altLang="zh-CN" dirty="0">
                <a:cs typeface="Consolas" panose="020B0609020204030204" pitchFamily="49" charset="0"/>
              </a:rPr>
              <a:t>//</a:t>
            </a:r>
            <a:r>
              <a:rPr kumimoji="1" lang="zh-CN" altLang="en-US" dirty="0">
                <a:solidFill>
                  <a:srgbClr val="00B050"/>
                </a:solidFill>
                <a:cs typeface="Consolas" panose="020B0609020204030204" pitchFamily="49" charset="0"/>
              </a:rPr>
              <a:t>先完成賦值，再</a:t>
            </a:r>
            <a:r>
              <a:rPr kumimoji="1" lang="en-US" altLang="zh-CN" dirty="0">
                <a:solidFill>
                  <a:srgbClr val="00B050"/>
                </a:solidFill>
                <a:cs typeface="Consolas" panose="020B0609020204030204" pitchFamily="49" charset="0"/>
              </a:rPr>
              <a:t>b+1</a:t>
            </a:r>
            <a:r>
              <a:rPr kumimoji="1" lang="zh-CN" altLang="en-US" dirty="0">
                <a:solidFill>
                  <a:srgbClr val="00B050"/>
                </a:solidFill>
                <a:cs typeface="Consolas" panose="020B0609020204030204" pitchFamily="49" charset="0"/>
              </a:rPr>
              <a:t>操作</a:t>
            </a:r>
          </a:p>
          <a:p>
            <a:endParaRPr kumimoji="1" lang="zh-CN" altLang="en-US" dirty="0"/>
          </a:p>
        </p:txBody>
      </p:sp>
      <p:sp>
        <p:nvSpPr>
          <p:cNvPr id="4" name="灯片编号占位符 3">
            <a:extLst>
              <a:ext uri="{FF2B5EF4-FFF2-40B4-BE49-F238E27FC236}">
                <a16:creationId xmlns:a16="http://schemas.microsoft.com/office/drawing/2014/main" id="{7BE0C6CF-4B06-F24C-86D6-17EBA5B7F7C7}"/>
              </a:ext>
            </a:extLst>
          </p:cNvPr>
          <p:cNvSpPr>
            <a:spLocks noGrp="1"/>
          </p:cNvSpPr>
          <p:nvPr>
            <p:ph type="sldNum" sz="quarter" idx="12"/>
          </p:nvPr>
        </p:nvSpPr>
        <p:spPr/>
        <p:txBody>
          <a:bodyPr/>
          <a:lstStyle/>
          <a:p>
            <a:pPr>
              <a:defRPr/>
            </a:pPr>
            <a:fld id="{BFD7BE51-03DD-4CCA-8227-D775462981B4}" type="slidenum">
              <a:rPr lang="en-US" altLang="zh-CN" smtClean="0"/>
              <a:t>50</a:t>
            </a:fld>
            <a:endParaRPr lang="en-US" altLang="zh-CN" dirty="0"/>
          </a:p>
        </p:txBody>
      </p:sp>
    </p:spTree>
    <p:extLst>
      <p:ext uri="{BB962C8B-B14F-4D97-AF65-F5344CB8AC3E}">
        <p14:creationId xmlns:p14="http://schemas.microsoft.com/office/powerpoint/2010/main" val="10686600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467544" y="3286318"/>
            <a:ext cx="3816424" cy="11521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971600" y="116632"/>
            <a:ext cx="7886700" cy="1325563"/>
          </a:xfrm>
        </p:spPr>
        <p:txBody>
          <a:bodyPr/>
          <a:lstStyle/>
          <a:p>
            <a:pPr algn="r"/>
            <a:r>
              <a:rPr kumimoji="1" lang="zh-CN" altLang="en-US" dirty="0">
                <a:solidFill>
                  <a:srgbClr val="0066CC"/>
                </a:solidFill>
              </a:rPr>
              <a:t>首碼運算子</a:t>
            </a:r>
            <a:r>
              <a:rPr kumimoji="1" lang="en-US" altLang="zh-CN" dirty="0">
                <a:solidFill>
                  <a:srgbClr val="0066CC"/>
                </a:solidFill>
              </a:rPr>
              <a:t>++</a:t>
            </a:r>
            <a:r>
              <a:rPr kumimoji="1" lang="zh-CN" altLang="en-US" dirty="0">
                <a:solidFill>
                  <a:srgbClr val="0066CC"/>
                </a:solidFill>
              </a:rPr>
              <a:t>重載示例</a:t>
            </a:r>
          </a:p>
        </p:txBody>
      </p:sp>
      <p:sp>
        <p:nvSpPr>
          <p:cNvPr id="4" name="矩形 3"/>
          <p:cNvSpPr/>
          <p:nvPr/>
        </p:nvSpPr>
        <p:spPr>
          <a:xfrm>
            <a:off x="467544" y="1340768"/>
            <a:ext cx="8676456" cy="5078313"/>
          </a:xfrm>
          <a:prstGeom prst="rect">
            <a:avLst/>
          </a:prstGeom>
        </p:spPr>
        <p:txBody>
          <a:bodyPr wrap="square">
            <a:spAutoFit/>
          </a:bodyPr>
          <a:lstStyle/>
          <a:p>
            <a:r>
              <a:rPr lang="en-US" altLang="zh-CN" dirty="0">
                <a:solidFill>
                  <a:srgbClr val="6E200D"/>
                </a:solidFill>
                <a:latin typeface="Consolas" panose="020B0609020204030204" pitchFamily="49" charset="0"/>
              </a:rPr>
              <a:t>#include </a:t>
            </a:r>
            <a:r>
              <a:rPr lang="en-US" altLang="zh-CN" dirty="0">
                <a:solidFill>
                  <a:srgbClr val="BA0011"/>
                </a:solidFill>
                <a:latin typeface="Consolas" panose="020B0609020204030204" pitchFamily="49" charset="0"/>
              </a:rPr>
              <a:t>&lt;</a:t>
            </a:r>
            <a:r>
              <a:rPr lang="en-US" altLang="zh-CN" dirty="0" err="1">
                <a:solidFill>
                  <a:srgbClr val="BA0011"/>
                </a:solidFill>
                <a:latin typeface="Consolas" panose="020B0609020204030204" pitchFamily="49" charset="0"/>
              </a:rPr>
              <a:t>iostream</a:t>
            </a:r>
            <a:r>
              <a:rPr lang="en-US" altLang="zh-CN" dirty="0">
                <a:solidFill>
                  <a:srgbClr val="BA0011"/>
                </a:solidFill>
                <a:latin typeface="Consolas" panose="020B0609020204030204" pitchFamily="49" charset="0"/>
              </a:rPr>
              <a:t>&gt;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std</a:t>
            </a:r>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class</a:t>
            </a:r>
            <a:r>
              <a:rPr lang="en-US" altLang="zh-CN" dirty="0">
                <a:solidFill>
                  <a:srgbClr val="000000"/>
                </a:solidFill>
                <a:latin typeface="Consolas" panose="020B0609020204030204" pitchFamily="49" charset="0"/>
              </a:rPr>
              <a:t> Test {</a:t>
            </a:r>
          </a:p>
          <a:p>
            <a:r>
              <a:rPr lang="en-US" altLang="zh-CN" dirty="0">
                <a:solidFill>
                  <a:srgbClr val="B40062"/>
                </a:solidFill>
                <a:latin typeface="Consolas" panose="020B0609020204030204" pitchFamily="49" charset="0"/>
              </a:rPr>
              <a:t>public</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int data = 1;</a:t>
            </a:r>
          </a:p>
          <a:p>
            <a:r>
              <a:rPr lang="en-US" altLang="zh-CN" dirty="0">
                <a:solidFill>
                  <a:srgbClr val="000000"/>
                </a:solidFill>
                <a:latin typeface="Consolas" panose="020B0609020204030204" pitchFamily="49" charset="0"/>
              </a:rPr>
              <a:t>  Test(int d) {data = d;}</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Test&amp;</a:t>
            </a:r>
            <a:r>
              <a:rPr lang="en-US" altLang="zh-CN" dirty="0">
                <a:solidFill>
                  <a:srgbClr val="000000"/>
                </a:solidFill>
                <a:latin typeface="Consolas" panose="020B0609020204030204" pitchFamily="49" charset="0"/>
              </a:rPr>
              <a:t> </a:t>
            </a:r>
            <a:r>
              <a:rPr lang="en-US" altLang="zh-CN" b="1" dirty="0">
                <a:solidFill>
                  <a:srgbClr val="B40062"/>
                </a:solidFill>
                <a:latin typeface="Consolas" panose="020B0609020204030204" pitchFamily="49" charset="0"/>
              </a:rPr>
              <a:t>operator</a:t>
            </a:r>
            <a:r>
              <a:rPr lang="en-US" altLang="zh-CN" b="1"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++data;</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return</a:t>
            </a:r>
            <a:r>
              <a:rPr lang="en-US" altLang="zh-CN" dirty="0">
                <a:solidFill>
                  <a:srgbClr val="000000"/>
                </a:solidFill>
                <a:latin typeface="Consolas" panose="020B0609020204030204" pitchFamily="49" charset="0"/>
              </a:rPr>
              <a:t> *</a:t>
            </a:r>
            <a:r>
              <a:rPr lang="en-US" altLang="zh-CN" b="1" dirty="0">
                <a:solidFill>
                  <a:srgbClr val="0066CC"/>
                </a:solidFill>
                <a:latin typeface="Consolas" panose="020B0609020204030204" pitchFamily="49" charset="0"/>
              </a:rPr>
              <a:t>this</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main() {</a:t>
            </a:r>
          </a:p>
          <a:p>
            <a:r>
              <a:rPr lang="fr-FR" altLang="zh-CN" dirty="0">
                <a:solidFill>
                  <a:srgbClr val="000000"/>
                </a:solidFill>
                <a:latin typeface="Consolas" panose="020B0609020204030204" pitchFamily="49" charset="0"/>
              </a:rPr>
              <a:t>  </a:t>
            </a:r>
            <a:r>
              <a:rPr lang="fr-FR" altLang="zh-CN" dirty="0">
                <a:solidFill>
                  <a:srgbClr val="B40062"/>
                </a:solidFill>
                <a:latin typeface="Consolas" panose="020B0609020204030204" pitchFamily="49" charset="0"/>
              </a:rPr>
              <a:t>Test</a:t>
            </a:r>
            <a:r>
              <a:rPr lang="fr-FR" altLang="zh-CN" dirty="0">
                <a:solidFill>
                  <a:srgbClr val="000000"/>
                </a:solidFill>
                <a:latin typeface="Consolas" panose="020B0609020204030204" pitchFamily="49" charset="0"/>
              </a:rPr>
              <a:t> test(1);</a:t>
            </a:r>
            <a:r>
              <a:rPr lang="zh-CN" altLang="en-US"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en-US" altLang="zh-CN" dirty="0">
                <a:solidFill>
                  <a:srgbClr val="FF0000"/>
                </a:solidFill>
                <a:latin typeface="Consolas" panose="020B0609020204030204" pitchFamily="49" charset="0"/>
              </a:rPr>
              <a:t>  ++test;</a:t>
            </a:r>
          </a:p>
          <a:p>
            <a:r>
              <a:rPr lang="is-IS" altLang="zh-CN" dirty="0">
                <a:solidFill>
                  <a:srgbClr val="000000"/>
                </a:solidFill>
                <a:latin typeface="Consolas" panose="020B0609020204030204" pitchFamily="49" charset="0"/>
              </a:rPr>
              <a:t>  </a:t>
            </a:r>
            <a:r>
              <a:rPr lang="is-IS" altLang="zh-CN" dirty="0">
                <a:solidFill>
                  <a:srgbClr val="B40062"/>
                </a:solidFill>
                <a:latin typeface="Consolas" panose="020B0609020204030204" pitchFamily="49" charset="0"/>
              </a:rPr>
              <a:t>return</a:t>
            </a:r>
            <a:r>
              <a:rPr lang="is-IS" altLang="zh-CN" dirty="0">
                <a:solidFill>
                  <a:srgbClr val="000000"/>
                </a:solidFill>
                <a:latin typeface="Consolas" panose="020B0609020204030204" pitchFamily="49" charset="0"/>
              </a:rPr>
              <a:t> </a:t>
            </a:r>
            <a:r>
              <a:rPr lang="is-IS" altLang="zh-CN" dirty="0">
                <a:solidFill>
                  <a:srgbClr val="000BFF"/>
                </a:solidFill>
                <a:latin typeface="Consolas" panose="020B0609020204030204" pitchFamily="49" charset="0"/>
              </a:rPr>
              <a:t>0</a:t>
            </a:r>
            <a:r>
              <a:rPr lang="is-IS" altLang="zh-CN" dirty="0">
                <a:solidFill>
                  <a:srgbClr val="000000"/>
                </a:solidFill>
                <a:latin typeface="Consolas" panose="020B0609020204030204" pitchFamily="49" charset="0"/>
              </a:rPr>
              <a:t>;</a:t>
            </a:r>
          </a:p>
          <a:p>
            <a:r>
              <a:rPr lang="is-IS" altLang="zh-CN" dirty="0">
                <a:solidFill>
                  <a:srgbClr val="000000"/>
                </a:solidFill>
                <a:latin typeface="Consolas" panose="020B0609020204030204" pitchFamily="49" charset="0"/>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t>51</a:t>
            </a:fld>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52</a:t>
            </a:fld>
            <a:endParaRPr lang="en-US" altLang="zh-CN" dirty="0"/>
          </a:p>
        </p:txBody>
      </p:sp>
      <p:sp>
        <p:nvSpPr>
          <p:cNvPr id="7" name="文本框 6"/>
          <p:cNvSpPr txBox="1"/>
          <p:nvPr>
            <p:custDataLst>
              <p:tags r:id="rId2"/>
            </p:custDataLst>
          </p:nvPr>
        </p:nvSpPr>
        <p:spPr>
          <a:xfrm>
            <a:off x="713184" y="245769"/>
            <a:ext cx="7315200" cy="5991543"/>
          </a:xfrm>
          <a:prstGeom prst="rect">
            <a:avLst/>
          </a:prstGeom>
          <a:noFill/>
        </p:spPr>
        <p:txBody>
          <a:bodyPr vert="horz" wrap="squar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類比首碼運算子</a:t>
            </a:r>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重載，填入下列代碼</a:t>
            </a:r>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處能實現尾碼運算子</a:t>
            </a:r>
            <a:r>
              <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重載的是：</a:t>
            </a:r>
            <a:endPar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B40062"/>
              </a:solidFill>
              <a:latin typeface="Consolas" panose="020B0609020204030204" pitchFamily="49" charset="0"/>
              <a:sym typeface="+mn-ea"/>
            </a:endParaRPr>
          </a:p>
          <a:p>
            <a:r>
              <a:rPr lang="en-US" altLang="zh-CN" sz="2000" dirty="0">
                <a:solidFill>
                  <a:srgbClr val="B40062"/>
                </a:solidFill>
                <a:latin typeface="Consolas" panose="020B0609020204030204" pitchFamily="49" charset="0"/>
                <a:sym typeface="+mn-ea"/>
              </a:rPr>
              <a:t>class</a:t>
            </a:r>
            <a:r>
              <a:rPr lang="en-US" altLang="zh-CN" sz="2000" dirty="0">
                <a:solidFill>
                  <a:srgbClr val="000000"/>
                </a:solidFill>
                <a:latin typeface="Consolas" panose="020B0609020204030204" pitchFamily="49" charset="0"/>
                <a:sym typeface="+mn-ea"/>
              </a:rPr>
              <a:t> Test {</a:t>
            </a:r>
            <a:endParaRPr lang="en-US" altLang="zh-CN" sz="2000" dirty="0">
              <a:solidFill>
                <a:srgbClr val="000000"/>
              </a:solidFill>
              <a:latin typeface="Consolas" panose="020B0609020204030204" pitchFamily="49" charset="0"/>
            </a:endParaRPr>
          </a:p>
          <a:p>
            <a:r>
              <a:rPr lang="en-US" altLang="zh-CN" sz="2000" dirty="0">
                <a:solidFill>
                  <a:srgbClr val="B40062"/>
                </a:solidFill>
                <a:latin typeface="Consolas" panose="020B0609020204030204" pitchFamily="49" charset="0"/>
                <a:sym typeface="+mn-ea"/>
              </a:rPr>
              <a:t>public</a:t>
            </a:r>
            <a:r>
              <a:rPr lang="en-US" altLang="zh-CN" sz="2000" dirty="0">
                <a:solidFill>
                  <a:srgbClr val="000000"/>
                </a:solidFill>
                <a:latin typeface="Consolas" panose="020B0609020204030204" pitchFamily="49" charset="0"/>
                <a:sym typeface="+mn-ea"/>
              </a:rPr>
              <a:t>:</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sym typeface="+mn-ea"/>
              </a:rPr>
              <a:t>  int data = 1;</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sym typeface="+mn-ea"/>
              </a:rPr>
              <a:t>  Test(int d) {data = d;}</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sym typeface="+mn-ea"/>
              </a:rPr>
              <a:t>  </a:t>
            </a:r>
            <a:r>
              <a:rPr lang="en-US" altLang="zh-CN" sz="2000" dirty="0">
                <a:solidFill>
                  <a:srgbClr val="B40062"/>
                </a:solidFill>
                <a:latin typeface="Consolas" panose="020B0609020204030204" pitchFamily="49" charset="0"/>
                <a:sym typeface="+mn-ea"/>
              </a:rPr>
              <a:t>Test</a:t>
            </a:r>
            <a:r>
              <a:rPr lang="en-US" altLang="zh-CN" sz="2000" dirty="0">
                <a:solidFill>
                  <a:srgbClr val="000000"/>
                </a:solidFill>
                <a:latin typeface="Consolas" panose="020B0609020204030204" pitchFamily="49" charset="0"/>
                <a:sym typeface="+mn-ea"/>
              </a:rPr>
              <a:t> </a:t>
            </a:r>
            <a:r>
              <a:rPr lang="en-US" altLang="zh-CN" sz="2000" b="1" dirty="0">
                <a:solidFill>
                  <a:srgbClr val="B40062"/>
                </a:solidFill>
                <a:latin typeface="Consolas" panose="020B0609020204030204" pitchFamily="49" charset="0"/>
                <a:sym typeface="+mn-ea"/>
              </a:rPr>
              <a:t>operator</a:t>
            </a:r>
            <a:r>
              <a:rPr lang="en-US" altLang="zh-CN" sz="2000" b="1" dirty="0">
                <a:solidFill>
                  <a:srgbClr val="000000"/>
                </a:solidFill>
                <a:latin typeface="Consolas" panose="020B0609020204030204" pitchFamily="49" charset="0"/>
                <a:sym typeface="+mn-ea"/>
              </a:rPr>
              <a:t>++ </a:t>
            </a:r>
            <a:r>
              <a:rPr lang="en-US" altLang="zh-CN" sz="2000" dirty="0">
                <a:solidFill>
                  <a:srgbClr val="000000"/>
                </a:solidFill>
                <a:latin typeface="Consolas" panose="020B0609020204030204" pitchFamily="49" charset="0"/>
                <a:sym typeface="+mn-ea"/>
              </a:rPr>
              <a:t>(int) {</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sym typeface="+mn-ea"/>
              </a:rPr>
              <a:t>     </a:t>
            </a:r>
            <a:r>
              <a:rPr lang="en-US" altLang="zh-CN" sz="2000" b="1" dirty="0">
                <a:solidFill>
                  <a:srgbClr val="00B050"/>
                </a:solidFill>
                <a:latin typeface="Consolas" panose="020B0609020204030204" pitchFamily="49" charset="0"/>
                <a:sym typeface="+mn-ea"/>
              </a:rPr>
              <a:t>//</a:t>
            </a:r>
            <a:r>
              <a:rPr lang="zh-CN" altLang="en-US" sz="2000" b="1" dirty="0">
                <a:solidFill>
                  <a:srgbClr val="00B050"/>
                </a:solidFill>
                <a:latin typeface="Consolas" panose="020B0609020204030204" pitchFamily="49" charset="0"/>
                <a:sym typeface="+mn-ea"/>
              </a:rPr>
              <a:t>（</a:t>
            </a:r>
            <a:r>
              <a:rPr lang="en-US" altLang="zh-CN" sz="2000" b="1" dirty="0">
                <a:solidFill>
                  <a:srgbClr val="00B050"/>
                </a:solidFill>
                <a:latin typeface="Consolas" panose="020B0609020204030204" pitchFamily="49" charset="0"/>
                <a:sym typeface="+mn-ea"/>
              </a:rPr>
              <a:t>1</a:t>
            </a:r>
            <a:r>
              <a:rPr lang="zh-CN" altLang="en-US" sz="2000" b="1" dirty="0">
                <a:solidFill>
                  <a:srgbClr val="00B050"/>
                </a:solidFill>
                <a:latin typeface="Consolas" panose="020B0609020204030204" pitchFamily="49" charset="0"/>
                <a:sym typeface="+mn-ea"/>
              </a:rPr>
              <a:t>）</a:t>
            </a:r>
            <a:endParaRPr lang="en-US" altLang="zh-CN" sz="2000" dirty="0">
              <a:solidFill>
                <a:srgbClr val="00B050"/>
              </a:solidFill>
              <a:latin typeface="Consolas" panose="020B0609020204030204" pitchFamily="49" charset="0"/>
              <a:sym typeface="+mn-ea"/>
            </a:endParaRPr>
          </a:p>
          <a:p>
            <a:r>
              <a:rPr lang="en-US" altLang="zh-CN" sz="2000" dirty="0">
                <a:solidFill>
                  <a:srgbClr val="000000"/>
                </a:solidFill>
                <a:latin typeface="Consolas" panose="020B0609020204030204" pitchFamily="49" charset="0"/>
                <a:sym typeface="+mn-ea"/>
              </a:rPr>
              <a:t>  }</a:t>
            </a:r>
            <a:endParaRPr lang="en-US" altLang="zh-CN" sz="2000" dirty="0">
              <a:solidFill>
                <a:srgbClr val="000000"/>
              </a:solidFill>
              <a:latin typeface="Consolas" panose="020B0609020204030204" pitchFamily="49" charset="0"/>
            </a:endParaRPr>
          </a:p>
          <a:p>
            <a:r>
              <a:rPr lang="en-US" altLang="zh-CN" sz="2000" dirty="0">
                <a:solidFill>
                  <a:srgbClr val="000000"/>
                </a:solidFill>
                <a:latin typeface="Consolas" panose="020B0609020204030204" pitchFamily="49" charset="0"/>
                <a:sym typeface="+mn-ea"/>
              </a:rPr>
              <a:t>};</a:t>
            </a:r>
            <a:endParaRPr lang="en-US" altLang="zh-CN" sz="2000" dirty="0">
              <a:solidFill>
                <a:srgbClr val="C00000"/>
              </a:solidFill>
              <a:latin typeface="Consolas" panose="020B0609020204030204" pitchFamily="49" charset="0"/>
            </a:endParaRPr>
          </a:p>
          <a:p>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3"/>
            </p:custDataLst>
          </p:nvPr>
        </p:nvSpPr>
        <p:spPr>
          <a:xfrm>
            <a:off x="5574407" y="2420888"/>
            <a:ext cx="3315593" cy="642938"/>
          </a:xfrm>
          <a:prstGeom prst="rect">
            <a:avLst/>
          </a:prstGeom>
          <a:noFill/>
        </p:spPr>
        <p:txBody>
          <a:bodyPr vert="horz" wrap="none" rtlCol="0" anchor="ctr" anchorCtr="0">
            <a:noAutofit/>
          </a:bodyPr>
          <a:lstStyle/>
          <a:p>
            <a:r>
              <a:rPr lang="en-US" altLang="zh-CN" sz="2000" b="1" dirty="0">
                <a:latin typeface="Consolas" panose="020B0609020204030204" pitchFamily="49" charset="0"/>
                <a:sym typeface="+mn-ea"/>
              </a:rPr>
              <a:t>++data;</a:t>
            </a:r>
            <a:endParaRPr lang="en-US" altLang="zh-CN" sz="2000" b="1" dirty="0">
              <a:latin typeface="Consolas" panose="020B0609020204030204" pitchFamily="49" charset="0"/>
            </a:endParaRPr>
          </a:p>
          <a:p>
            <a:r>
              <a:rPr lang="en-US" altLang="zh-CN" sz="2000" b="1" dirty="0">
                <a:latin typeface="Consolas" panose="020B0609020204030204" pitchFamily="49" charset="0"/>
                <a:sym typeface="+mn-ea"/>
              </a:rPr>
              <a:t>return Test(data);</a:t>
            </a:r>
          </a:p>
        </p:txBody>
      </p:sp>
      <p:sp>
        <p:nvSpPr>
          <p:cNvPr id="9" name="文本框 8"/>
          <p:cNvSpPr txBox="1"/>
          <p:nvPr>
            <p:custDataLst>
              <p:tags r:id="rId4"/>
            </p:custDataLst>
          </p:nvPr>
        </p:nvSpPr>
        <p:spPr>
          <a:xfrm>
            <a:off x="5574407" y="3501008"/>
            <a:ext cx="3315593" cy="642938"/>
          </a:xfrm>
          <a:prstGeom prst="rect">
            <a:avLst/>
          </a:prstGeom>
          <a:noFill/>
        </p:spPr>
        <p:txBody>
          <a:bodyPr vert="horz" wrap="none" rtlCol="0" anchor="ctr" anchorCtr="0">
            <a:noAutofit/>
          </a:bodyPr>
          <a:lstStyle/>
          <a:p>
            <a:r>
              <a:rPr lang="en-US" altLang="zh-CN" sz="2000" b="1" dirty="0">
                <a:latin typeface="Consolas" panose="020B0609020204030204" pitchFamily="49" charset="0"/>
                <a:sym typeface="+mn-ea"/>
              </a:rPr>
              <a:t>return Test(++data);</a:t>
            </a:r>
          </a:p>
        </p:txBody>
      </p:sp>
      <p:sp>
        <p:nvSpPr>
          <p:cNvPr id="10" name="文本框 9"/>
          <p:cNvSpPr txBox="1"/>
          <p:nvPr>
            <p:custDataLst>
              <p:tags r:id="rId5"/>
            </p:custDataLst>
          </p:nvPr>
        </p:nvSpPr>
        <p:spPr>
          <a:xfrm>
            <a:off x="5574407" y="4797152"/>
            <a:ext cx="3174057" cy="642938"/>
          </a:xfrm>
          <a:prstGeom prst="rect">
            <a:avLst/>
          </a:prstGeom>
          <a:noFill/>
        </p:spPr>
        <p:txBody>
          <a:bodyPr vert="horz" wrap="none" rtlCol="0" anchor="ctr" anchorCtr="0">
            <a:noAutofit/>
          </a:bodyPr>
          <a:lstStyle/>
          <a:p>
            <a:r>
              <a:rPr lang="en-US" altLang="zh-CN" sz="2000" b="1" dirty="0">
                <a:latin typeface="Consolas" panose="020B0609020204030204" pitchFamily="49" charset="0"/>
                <a:sym typeface="+mn-ea"/>
              </a:rPr>
              <a:t>Test test(data);</a:t>
            </a:r>
            <a:endParaRPr lang="en-US" altLang="zh-CN" sz="2000" b="1" dirty="0">
              <a:latin typeface="Consolas" panose="020B0609020204030204" pitchFamily="49" charset="0"/>
            </a:endParaRPr>
          </a:p>
          <a:p>
            <a:r>
              <a:rPr lang="en-US" altLang="zh-CN" sz="2000" b="1" dirty="0">
                <a:latin typeface="Consolas" panose="020B0609020204030204" pitchFamily="49" charset="0"/>
                <a:sym typeface="+mn-ea"/>
              </a:rPr>
              <a:t>++data;</a:t>
            </a:r>
            <a:endParaRPr lang="en-US" altLang="zh-CN" sz="2000" b="1" dirty="0">
              <a:latin typeface="Consolas" panose="020B0609020204030204" pitchFamily="49" charset="0"/>
            </a:endParaRPr>
          </a:p>
          <a:p>
            <a:r>
              <a:rPr lang="en-US" altLang="zh-CN" sz="2000" b="1" dirty="0">
                <a:latin typeface="Consolas" panose="020B0609020204030204" pitchFamily="49" charset="0"/>
                <a:sym typeface="+mn-ea"/>
              </a:rPr>
              <a:t>return test;</a:t>
            </a:r>
          </a:p>
        </p:txBody>
      </p:sp>
      <p:sp>
        <p:nvSpPr>
          <p:cNvPr id="12" name="椭圆 11"/>
          <p:cNvSpPr>
            <a:spLocks noChangeAspect="1"/>
          </p:cNvSpPr>
          <p:nvPr>
            <p:custDataLst>
              <p:tags r:id="rId6"/>
            </p:custDataLst>
          </p:nvPr>
        </p:nvSpPr>
        <p:spPr>
          <a:xfrm>
            <a:off x="4860032" y="248518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7"/>
            </p:custDataLst>
          </p:nvPr>
        </p:nvSpPr>
        <p:spPr>
          <a:xfrm>
            <a:off x="4860032" y="3565301"/>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8"/>
            </p:custDataLst>
          </p:nvPr>
        </p:nvSpPr>
        <p:spPr>
          <a:xfrm>
            <a:off x="4860032" y="4861445"/>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p:cNvSpPr/>
          <p:nvPr>
            <p:custDataLst>
              <p:tags r:id="rId9"/>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1" name="组合 20"/>
          <p:cNvGrpSpPr/>
          <p:nvPr>
            <p:custDataLst>
              <p:tags r:id="rId10"/>
            </p:custDataLst>
          </p:nvPr>
        </p:nvGrpSpPr>
        <p:grpSpPr>
          <a:xfrm>
            <a:off x="0" y="0"/>
            <a:ext cx="9144000" cy="635000"/>
            <a:chOff x="0" y="0"/>
            <a:chExt cx="9144000" cy="635000"/>
          </a:xfrm>
        </p:grpSpPr>
        <p:sp>
          <p:nvSpPr>
            <p:cNvPr id="17" name="TitleBackground"/>
            <p:cNvSpPr/>
            <p:nvPr>
              <p:custDataLst>
                <p:tags r:id="rId12"/>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單選題</a:t>
              </a:r>
            </a:p>
          </p:txBody>
        </p:sp>
        <p:sp>
          <p:nvSpPr>
            <p:cNvPr id="20"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p:cNvPicPr/>
          <p:nvPr>
            <p:custDataLst>
              <p:tags r:id="rId11"/>
            </p:custDataLst>
          </p:nvPr>
        </p:nvPicPr>
        <p:blipFill>
          <a:blip r:embed="rId18">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23528" y="3133124"/>
            <a:ext cx="4248472" cy="142261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971600" y="116632"/>
            <a:ext cx="7886700" cy="1325563"/>
          </a:xfrm>
        </p:spPr>
        <p:txBody>
          <a:bodyPr/>
          <a:lstStyle/>
          <a:p>
            <a:pPr algn="r"/>
            <a:r>
              <a:rPr kumimoji="1" lang="zh-CN" altLang="en-US" dirty="0">
                <a:solidFill>
                  <a:srgbClr val="0066CC"/>
                </a:solidFill>
              </a:rPr>
              <a:t>尾碼運算子</a:t>
            </a:r>
            <a:r>
              <a:rPr kumimoji="1" lang="en-US" altLang="zh-CN" dirty="0">
                <a:solidFill>
                  <a:srgbClr val="0066CC"/>
                </a:solidFill>
              </a:rPr>
              <a:t>++</a:t>
            </a:r>
            <a:r>
              <a:rPr kumimoji="1" lang="zh-CN" altLang="en-US" dirty="0">
                <a:solidFill>
                  <a:srgbClr val="0066CC"/>
                </a:solidFill>
              </a:rPr>
              <a:t>重載示例</a:t>
            </a:r>
          </a:p>
        </p:txBody>
      </p:sp>
      <p:sp>
        <p:nvSpPr>
          <p:cNvPr id="4" name="矩形 3"/>
          <p:cNvSpPr/>
          <p:nvPr/>
        </p:nvSpPr>
        <p:spPr>
          <a:xfrm>
            <a:off x="467544" y="1170032"/>
            <a:ext cx="8676456" cy="5355312"/>
          </a:xfrm>
          <a:prstGeom prst="rect">
            <a:avLst/>
          </a:prstGeom>
        </p:spPr>
        <p:txBody>
          <a:bodyPr wrap="square">
            <a:spAutoFit/>
          </a:bodyPr>
          <a:lstStyle/>
          <a:p>
            <a:r>
              <a:rPr lang="en-US" altLang="zh-CN" dirty="0">
                <a:solidFill>
                  <a:srgbClr val="6E200D"/>
                </a:solidFill>
                <a:latin typeface="Consolas" panose="020B0609020204030204" pitchFamily="49" charset="0"/>
              </a:rPr>
              <a:t>#include </a:t>
            </a:r>
            <a:r>
              <a:rPr lang="en-US" altLang="zh-CN" dirty="0">
                <a:solidFill>
                  <a:srgbClr val="BA0011"/>
                </a:solidFill>
                <a:latin typeface="Consolas" panose="020B0609020204030204" pitchFamily="49" charset="0"/>
              </a:rPr>
              <a:t>&lt;</a:t>
            </a:r>
            <a:r>
              <a:rPr lang="en-US" altLang="zh-CN" dirty="0" err="1">
                <a:solidFill>
                  <a:srgbClr val="BA0011"/>
                </a:solidFill>
                <a:latin typeface="Consolas" panose="020B0609020204030204" pitchFamily="49" charset="0"/>
              </a:rPr>
              <a:t>iostream</a:t>
            </a:r>
            <a:r>
              <a:rPr lang="en-US" altLang="zh-CN" dirty="0">
                <a:solidFill>
                  <a:srgbClr val="BA0011"/>
                </a:solidFill>
                <a:latin typeface="Consolas" panose="020B0609020204030204" pitchFamily="49" charset="0"/>
              </a:rPr>
              <a:t>&gt;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std</a:t>
            </a:r>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class</a:t>
            </a:r>
            <a:r>
              <a:rPr lang="en-US" altLang="zh-CN" dirty="0">
                <a:solidFill>
                  <a:srgbClr val="000000"/>
                </a:solidFill>
                <a:latin typeface="Consolas" panose="020B0609020204030204" pitchFamily="49" charset="0"/>
              </a:rPr>
              <a:t> Test {</a:t>
            </a:r>
          </a:p>
          <a:p>
            <a:r>
              <a:rPr lang="en-US" altLang="zh-CN" dirty="0">
                <a:solidFill>
                  <a:srgbClr val="B40062"/>
                </a:solidFill>
                <a:latin typeface="Consolas" panose="020B0609020204030204" pitchFamily="49" charset="0"/>
              </a:rPr>
              <a:t>public</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int data = 1;</a:t>
            </a:r>
          </a:p>
          <a:p>
            <a:r>
              <a:rPr lang="en-US" altLang="zh-CN" dirty="0">
                <a:solidFill>
                  <a:srgbClr val="000000"/>
                </a:solidFill>
                <a:latin typeface="Consolas" panose="020B0609020204030204" pitchFamily="49" charset="0"/>
              </a:rPr>
              <a:t>  Test(int d) {data = d;}</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Test</a:t>
            </a:r>
            <a:r>
              <a:rPr lang="en-US" altLang="zh-CN" dirty="0">
                <a:solidFill>
                  <a:srgbClr val="000000"/>
                </a:solidFill>
                <a:latin typeface="Consolas" panose="020B0609020204030204" pitchFamily="49" charset="0"/>
              </a:rPr>
              <a:t> </a:t>
            </a:r>
            <a:r>
              <a:rPr lang="en-US" altLang="zh-CN" b="1" dirty="0">
                <a:solidFill>
                  <a:srgbClr val="B40062"/>
                </a:solidFill>
                <a:latin typeface="Consolas" panose="020B0609020204030204" pitchFamily="49" charset="0"/>
              </a:rPr>
              <a:t>operator</a:t>
            </a:r>
            <a:r>
              <a:rPr lang="en-US" altLang="zh-CN" b="1"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r>
              <a:rPr lang="en-US" altLang="zh-CN" b="1" dirty="0">
                <a:solidFill>
                  <a:srgbClr val="FF0000"/>
                </a:solidFill>
                <a:latin typeface="Consolas" panose="020B0609020204030204" pitchFamily="49" charset="0"/>
              </a:rPr>
              <a:t>int</a:t>
            </a:r>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Test test(data);</a:t>
            </a:r>
          </a:p>
          <a:p>
            <a:r>
              <a:rPr lang="en-US" altLang="zh-CN" dirty="0">
                <a:solidFill>
                  <a:srgbClr val="000000"/>
                </a:solidFill>
                <a:latin typeface="Consolas" panose="020B0609020204030204" pitchFamily="49" charset="0"/>
              </a:rPr>
              <a:t>    ++data;</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return</a:t>
            </a:r>
            <a:r>
              <a:rPr lang="en-US" altLang="zh-CN" dirty="0">
                <a:solidFill>
                  <a:srgbClr val="000000"/>
                </a:solidFill>
                <a:latin typeface="Consolas" panose="020B0609020204030204" pitchFamily="49" charset="0"/>
              </a:rPr>
              <a:t> test;</a:t>
            </a: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main() {</a:t>
            </a:r>
          </a:p>
          <a:p>
            <a:r>
              <a:rPr lang="fr-FR" altLang="zh-CN" dirty="0">
                <a:solidFill>
                  <a:srgbClr val="000000"/>
                </a:solidFill>
                <a:latin typeface="Consolas" panose="020B0609020204030204" pitchFamily="49" charset="0"/>
              </a:rPr>
              <a:t>  </a:t>
            </a:r>
            <a:r>
              <a:rPr lang="fr-FR" altLang="zh-CN" dirty="0">
                <a:solidFill>
                  <a:srgbClr val="B40062"/>
                </a:solidFill>
                <a:latin typeface="Consolas" panose="020B0609020204030204" pitchFamily="49" charset="0"/>
              </a:rPr>
              <a:t>Test</a:t>
            </a:r>
            <a:r>
              <a:rPr lang="fr-FR" altLang="zh-CN" dirty="0">
                <a:solidFill>
                  <a:srgbClr val="000000"/>
                </a:solidFill>
                <a:latin typeface="Consolas" panose="020B0609020204030204" pitchFamily="49" charset="0"/>
              </a:rPr>
              <a:t> test(1);</a:t>
            </a:r>
            <a:r>
              <a:rPr lang="zh-CN" altLang="en-US"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FF0000"/>
                </a:solidFill>
                <a:latin typeface="Consolas" panose="020B0609020204030204" pitchFamily="49" charset="0"/>
              </a:rPr>
              <a:t>test++;</a:t>
            </a:r>
          </a:p>
          <a:p>
            <a:r>
              <a:rPr lang="is-IS" altLang="zh-CN" dirty="0">
                <a:solidFill>
                  <a:srgbClr val="000000"/>
                </a:solidFill>
                <a:latin typeface="Consolas" panose="020B0609020204030204" pitchFamily="49" charset="0"/>
              </a:rPr>
              <a:t>  </a:t>
            </a:r>
            <a:r>
              <a:rPr lang="is-IS" altLang="zh-CN" dirty="0">
                <a:solidFill>
                  <a:srgbClr val="B40062"/>
                </a:solidFill>
                <a:latin typeface="Consolas" panose="020B0609020204030204" pitchFamily="49" charset="0"/>
              </a:rPr>
              <a:t>return</a:t>
            </a:r>
            <a:r>
              <a:rPr lang="is-IS" altLang="zh-CN" dirty="0">
                <a:solidFill>
                  <a:srgbClr val="000000"/>
                </a:solidFill>
                <a:latin typeface="Consolas" panose="020B0609020204030204" pitchFamily="49" charset="0"/>
              </a:rPr>
              <a:t> </a:t>
            </a:r>
            <a:r>
              <a:rPr lang="is-IS" altLang="zh-CN" dirty="0">
                <a:solidFill>
                  <a:srgbClr val="000BFF"/>
                </a:solidFill>
                <a:latin typeface="Consolas" panose="020B0609020204030204" pitchFamily="49" charset="0"/>
              </a:rPr>
              <a:t>0</a:t>
            </a:r>
            <a:r>
              <a:rPr lang="is-IS" altLang="zh-CN" dirty="0">
                <a:solidFill>
                  <a:srgbClr val="000000"/>
                </a:solidFill>
                <a:latin typeface="Consolas" panose="020B0609020204030204" pitchFamily="49" charset="0"/>
              </a:rPr>
              <a:t>;</a:t>
            </a:r>
          </a:p>
          <a:p>
            <a:r>
              <a:rPr lang="is-IS" altLang="zh-CN" dirty="0">
                <a:solidFill>
                  <a:srgbClr val="000000"/>
                </a:solidFill>
                <a:latin typeface="Consolas" panose="020B0609020204030204" pitchFamily="49" charset="0"/>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t>53</a:t>
            </a:fld>
            <a:endParaRPr lang="en-US" altLang="zh-CN" dirty="0"/>
          </a:p>
        </p:txBody>
      </p:sp>
      <p:sp>
        <p:nvSpPr>
          <p:cNvPr id="6" name="圆角矩形 5"/>
          <p:cNvSpPr/>
          <p:nvPr/>
        </p:nvSpPr>
        <p:spPr>
          <a:xfrm>
            <a:off x="4572000" y="3111562"/>
            <a:ext cx="4286300" cy="14657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t>這裡定義了一個啞元參數</a:t>
            </a:r>
            <a:r>
              <a:rPr kumimoji="1" lang="en-US" altLang="zh-CN" sz="2000" dirty="0"/>
              <a:t>int</a:t>
            </a:r>
            <a:r>
              <a:rPr kumimoji="1" lang="zh-CN" altLang="en-US" sz="2000" dirty="0"/>
              <a:t>，但是沒有任何變數名，所以函數實現中永遠不會用到該變數</a:t>
            </a:r>
          </a:p>
        </p:txBody>
      </p:sp>
      <p:sp>
        <p:nvSpPr>
          <p:cNvPr id="7" name="矩形 6"/>
          <p:cNvSpPr/>
          <p:nvPr/>
        </p:nvSpPr>
        <p:spPr>
          <a:xfrm>
            <a:off x="2993504" y="6328196"/>
            <a:ext cx="6012160" cy="369332"/>
          </a:xfrm>
          <a:prstGeom prst="rect">
            <a:avLst/>
          </a:prstGeom>
        </p:spPr>
        <p:txBody>
          <a:bodyPr wrap="square">
            <a:spAutoFit/>
          </a:bodyPr>
          <a:lstStyle/>
          <a:p>
            <a:r>
              <a:rPr lang="zh-CN" altLang="en-US" dirty="0">
                <a:hlinkClick r:id="rId3"/>
              </a:rPr>
              <a:t>http://blog.csdn.net/megustas_jjc/article/details/53583672</a:t>
            </a:r>
            <a:r>
              <a:rPr lang="zh-CN" altLang="en-US" dirty="0"/>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首碼與尾碼的</a:t>
            </a:r>
            <a:r>
              <a:rPr kumimoji="1" lang="en-US" altLang="zh-CN" dirty="0"/>
              <a:t>++</a:t>
            </a:r>
            <a:r>
              <a:rPr kumimoji="1" lang="zh-CN" altLang="en-US" dirty="0"/>
              <a:t>、</a:t>
            </a:r>
            <a:r>
              <a:rPr kumimoji="1" lang="en-US" altLang="zh-CN" dirty="0"/>
              <a:t>--</a:t>
            </a:r>
            <a:endParaRPr lang="zh-CN" altLang="en-US" dirty="0"/>
          </a:p>
        </p:txBody>
      </p:sp>
      <p:sp>
        <p:nvSpPr>
          <p:cNvPr id="3" name="内容占位符 2"/>
          <p:cNvSpPr>
            <a:spLocks noGrp="1"/>
          </p:cNvSpPr>
          <p:nvPr>
            <p:ph idx="1"/>
          </p:nvPr>
        </p:nvSpPr>
        <p:spPr>
          <a:xfrm>
            <a:off x="567921" y="1340768"/>
            <a:ext cx="8047806" cy="4749029"/>
          </a:xfrm>
        </p:spPr>
        <p:txBody>
          <a:bodyPr/>
          <a:lstStyle/>
          <a:p>
            <a:r>
              <a:rPr lang="zh-CN" altLang="en-US" dirty="0"/>
              <a:t>也可以使用全域重載的方式</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54</a:t>
            </a:fld>
            <a:endParaRPr lang="en-US" altLang="zh-CN" dirty="0"/>
          </a:p>
        </p:txBody>
      </p:sp>
      <p:sp>
        <p:nvSpPr>
          <p:cNvPr id="5" name="文本框 4"/>
          <p:cNvSpPr txBox="1"/>
          <p:nvPr/>
        </p:nvSpPr>
        <p:spPr>
          <a:xfrm>
            <a:off x="210607" y="2122978"/>
            <a:ext cx="3672408" cy="3970318"/>
          </a:xfrm>
          <a:prstGeom prst="rect">
            <a:avLst/>
          </a:prstGeom>
          <a:noFill/>
          <a:ln>
            <a:solidFill>
              <a:schemeClr val="tx1"/>
            </a:solidFill>
          </a:ln>
        </p:spPr>
        <p:txBody>
          <a:bodyPr wrap="square" rtlCol="0">
            <a:spAutoFit/>
          </a:bodyPr>
          <a:lstStyle/>
          <a:p>
            <a:r>
              <a:rPr lang="en-US" altLang="zh-CN" dirty="0">
                <a:latin typeface="Consolas" panose="020B0609020204030204" pitchFamily="49" charset="0"/>
              </a:rPr>
              <a:t>#include &lt;iostream&gt;</a:t>
            </a:r>
          </a:p>
          <a:p>
            <a:r>
              <a:rPr lang="en-US" altLang="zh-CN" dirty="0">
                <a:latin typeface="Consolas" panose="020B0609020204030204" pitchFamily="49" charset="0"/>
              </a:rPr>
              <a:t>using namespace std;</a:t>
            </a:r>
          </a:p>
          <a:p>
            <a:endParaRPr lang="en-US" altLang="zh-CN" dirty="0">
              <a:latin typeface="Consolas" panose="020B0609020204030204" pitchFamily="49" charset="0"/>
            </a:endParaRPr>
          </a:p>
          <a:p>
            <a:pPr algn="l"/>
            <a:r>
              <a:rPr lang="zh-CN" altLang="en-US" dirty="0">
                <a:latin typeface="Consolas" panose="020B0609020204030204" pitchFamily="49" charset="0"/>
              </a:rPr>
              <a:t>class A {</a:t>
            </a:r>
          </a:p>
          <a:p>
            <a:pPr algn="l"/>
            <a:r>
              <a:rPr lang="zh-CN" altLang="en-US" dirty="0">
                <a:latin typeface="Consolas" panose="020B0609020204030204" pitchFamily="49" charset="0"/>
              </a:rPr>
              <a:t>public:</a:t>
            </a:r>
          </a:p>
          <a:p>
            <a:pPr algn="l"/>
            <a:r>
              <a:rPr lang="zh-CN" altLang="en-US" dirty="0">
                <a:latin typeface="Consolas" panose="020B0609020204030204" pitchFamily="49" charset="0"/>
              </a:rPr>
              <a:t>    int data;</a:t>
            </a:r>
          </a:p>
          <a:p>
            <a:pPr algn="l"/>
            <a:r>
              <a:rPr lang="zh-CN" altLang="en-US" dirty="0">
                <a:latin typeface="Consolas" panose="020B0609020204030204" pitchFamily="49" charset="0"/>
              </a:rPr>
              <a:t>    A() { data = 0; }</a:t>
            </a:r>
          </a:p>
          <a:p>
            <a:pPr algn="l"/>
            <a:r>
              <a:rPr lang="zh-CN" altLang="en-US" dirty="0">
                <a:latin typeface="Consolas" panose="020B0609020204030204" pitchFamily="49" charset="0"/>
              </a:rPr>
              <a:t>    A(int i) { data = i; }</a:t>
            </a:r>
          </a:p>
          <a:p>
            <a:pPr algn="l"/>
            <a:r>
              <a:rPr lang="zh-CN" altLang="en-US" dirty="0">
                <a:latin typeface="Consolas" panose="020B0609020204030204" pitchFamily="49" charset="0"/>
              </a:rPr>
              <a:t>};</a:t>
            </a:r>
          </a:p>
          <a:p>
            <a:pPr algn="l"/>
            <a:endParaRPr lang="zh-CN" altLang="en-US" dirty="0">
              <a:latin typeface="Consolas" panose="020B0609020204030204" pitchFamily="49" charset="0"/>
            </a:endParaRPr>
          </a:p>
          <a:p>
            <a:r>
              <a:rPr lang="zh-CN" altLang="en-US" dirty="0">
                <a:latin typeface="Consolas" panose="020B0609020204030204" pitchFamily="49" charset="0"/>
              </a:rPr>
              <a:t>A operator++(A&amp; a)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首碼</a:t>
            </a:r>
            <a:endParaRPr lang="zh-CN" altLang="en-US" dirty="0">
              <a:latin typeface="Consolas" panose="020B0609020204030204" pitchFamily="49" charset="0"/>
            </a:endParaRPr>
          </a:p>
          <a:p>
            <a:pPr algn="l"/>
            <a:r>
              <a:rPr lang="zh-CN" altLang="en-US" dirty="0">
                <a:latin typeface="Consolas" panose="020B0609020204030204" pitchFamily="49" charset="0"/>
              </a:rPr>
              <a:t>    ++a.data;</a:t>
            </a:r>
          </a:p>
          <a:p>
            <a:pPr algn="l"/>
            <a:r>
              <a:rPr lang="zh-CN" altLang="en-US" dirty="0">
                <a:latin typeface="Consolas" panose="020B0609020204030204" pitchFamily="49" charset="0"/>
              </a:rPr>
              <a:t>    return a;</a:t>
            </a:r>
          </a:p>
          <a:p>
            <a:pPr algn="l"/>
            <a:r>
              <a:rPr lang="zh-CN" altLang="en-US" dirty="0">
                <a:latin typeface="Consolas" panose="020B0609020204030204" pitchFamily="49" charset="0"/>
              </a:rPr>
              <a:t>}</a:t>
            </a:r>
          </a:p>
        </p:txBody>
      </p:sp>
      <p:sp>
        <p:nvSpPr>
          <p:cNvPr id="6" name="文本框 5"/>
          <p:cNvSpPr txBox="1"/>
          <p:nvPr/>
        </p:nvSpPr>
        <p:spPr>
          <a:xfrm>
            <a:off x="4055722" y="2122978"/>
            <a:ext cx="5076284" cy="3970318"/>
          </a:xfrm>
          <a:prstGeom prst="rect">
            <a:avLst/>
          </a:prstGeom>
          <a:noFill/>
          <a:ln>
            <a:solidFill>
              <a:schemeClr val="tx1"/>
            </a:solidFill>
          </a:ln>
        </p:spPr>
        <p:txBody>
          <a:bodyPr wrap="square" rtlCol="0">
            <a:spAutoFit/>
          </a:bodyPr>
          <a:lstStyle/>
          <a:p>
            <a:pPr algn="l"/>
            <a:r>
              <a:rPr lang="zh-CN" altLang="en-US" dirty="0">
                <a:latin typeface="Consolas" panose="020B0609020204030204" pitchFamily="49" charset="0"/>
              </a:rPr>
              <a:t>A operator++(A&amp; a, </a:t>
            </a:r>
            <a:r>
              <a:rPr lang="zh-CN" altLang="en-US" dirty="0">
                <a:solidFill>
                  <a:srgbClr val="FF0000"/>
                </a:solidFill>
                <a:latin typeface="Consolas" panose="020B0609020204030204" pitchFamily="49" charset="0"/>
              </a:rPr>
              <a:t>int</a:t>
            </a:r>
            <a:r>
              <a:rPr lang="zh-CN" altLang="en-US" dirty="0">
                <a:latin typeface="Consolas" panose="020B0609020204030204" pitchFamily="49" charset="0"/>
              </a:rPr>
              <a:t>) {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啞元，尾碼</a:t>
            </a:r>
          </a:p>
          <a:p>
            <a:pPr algn="l"/>
            <a:r>
              <a:rPr lang="zh-CN" altLang="en-US" dirty="0">
                <a:latin typeface="Consolas" panose="020B0609020204030204" pitchFamily="49" charset="0"/>
              </a:rPr>
              <a:t>    A new_a(a.data);</a:t>
            </a:r>
          </a:p>
          <a:p>
            <a:pPr algn="l"/>
            <a:r>
              <a:rPr lang="zh-CN" altLang="en-US" dirty="0">
                <a:latin typeface="Consolas" panose="020B0609020204030204" pitchFamily="49" charset="0"/>
              </a:rPr>
              <a:t>    ++a.data;</a:t>
            </a:r>
          </a:p>
          <a:p>
            <a:pPr algn="l"/>
            <a:r>
              <a:rPr lang="zh-CN" altLang="en-US" dirty="0">
                <a:latin typeface="Consolas" panose="020B0609020204030204" pitchFamily="49" charset="0"/>
              </a:rPr>
              <a:t>    return new_a;</a:t>
            </a:r>
          </a:p>
          <a:p>
            <a:pPr algn="l"/>
            <a:r>
              <a:rPr lang="zh-CN" altLang="en-US" dirty="0">
                <a:latin typeface="Consolas" panose="020B0609020204030204" pitchFamily="49" charset="0"/>
              </a:rPr>
              <a:t>}</a:t>
            </a:r>
          </a:p>
          <a:p>
            <a:pPr algn="l"/>
            <a:endParaRPr lang="zh-CN" altLang="en-US" dirty="0">
              <a:latin typeface="Consolas" panose="020B0609020204030204" pitchFamily="49" charset="0"/>
            </a:endParaRPr>
          </a:p>
          <a:p>
            <a:pPr algn="l"/>
            <a:r>
              <a:rPr lang="zh-CN" altLang="en-US" dirty="0">
                <a:latin typeface="Consolas" panose="020B0609020204030204" pitchFamily="49" charset="0"/>
              </a:rPr>
              <a:t>int main() {</a:t>
            </a:r>
          </a:p>
          <a:p>
            <a:pPr algn="l"/>
            <a:r>
              <a:rPr lang="zh-CN" altLang="en-US" dirty="0">
                <a:latin typeface="Consolas" panose="020B0609020204030204" pitchFamily="49" charset="0"/>
              </a:rPr>
              <a:t>    A a(1);</a:t>
            </a:r>
          </a:p>
          <a:p>
            <a:pPr algn="l"/>
            <a:r>
              <a:rPr lang="zh-CN" altLang="en-US" dirty="0">
                <a:latin typeface="Consolas" panose="020B0609020204030204" pitchFamily="49" charset="0"/>
              </a:rPr>
              <a:t>    cout &lt;&lt; (++a).data &lt;&lt; endl; </a:t>
            </a:r>
            <a:r>
              <a:rPr lang="en-US" altLang="zh-CN" b="1" dirty="0">
                <a:solidFill>
                  <a:srgbClr val="008000"/>
                </a:solidFill>
                <a:latin typeface="Consolas" panose="020B0609020204030204" pitchFamily="49" charset="0"/>
              </a:rPr>
              <a:t>// 2</a:t>
            </a:r>
            <a:endParaRPr lang="zh-CN" altLang="en-US" dirty="0">
              <a:latin typeface="Consolas" panose="020B0609020204030204" pitchFamily="49" charset="0"/>
            </a:endParaRPr>
          </a:p>
          <a:p>
            <a:pPr algn="l"/>
            <a:r>
              <a:rPr lang="zh-CN" altLang="en-US" dirty="0">
                <a:latin typeface="Consolas" panose="020B0609020204030204" pitchFamily="49" charset="0"/>
              </a:rPr>
              <a:t>    cout &lt;&lt; (a++).data &lt;&lt; endl; </a:t>
            </a:r>
            <a:r>
              <a:rPr lang="en-US" altLang="zh-CN" b="1" dirty="0">
                <a:solidFill>
                  <a:srgbClr val="008000"/>
                </a:solidFill>
                <a:latin typeface="Consolas" panose="020B0609020204030204" pitchFamily="49" charset="0"/>
              </a:rPr>
              <a:t>// 2</a:t>
            </a:r>
            <a:endParaRPr lang="zh-CN" altLang="en-US" dirty="0">
              <a:latin typeface="Consolas" panose="020B0609020204030204" pitchFamily="49" charset="0"/>
            </a:endParaRPr>
          </a:p>
          <a:p>
            <a:pPr algn="l"/>
            <a:r>
              <a:rPr lang="zh-CN" altLang="en-US" dirty="0">
                <a:latin typeface="Consolas" panose="020B0609020204030204" pitchFamily="49" charset="0"/>
              </a:rPr>
              <a:t>    cout &lt;&lt; a.data &lt;&lt; endl; </a:t>
            </a:r>
            <a:r>
              <a:rPr lang="en-US" altLang="zh-CN" b="1" dirty="0">
                <a:solidFill>
                  <a:srgbClr val="008000"/>
                </a:solidFill>
                <a:latin typeface="Consolas" panose="020B0609020204030204" pitchFamily="49" charset="0"/>
              </a:rPr>
              <a:t>// 3</a:t>
            </a:r>
            <a:endParaRPr lang="zh-CN" altLang="en-US" dirty="0">
              <a:latin typeface="Consolas" panose="020B0609020204030204" pitchFamily="49" charset="0"/>
            </a:endParaRPr>
          </a:p>
          <a:p>
            <a:pPr algn="l"/>
            <a:r>
              <a:rPr lang="zh-CN" altLang="en-US" dirty="0">
                <a:latin typeface="Consolas" panose="020B0609020204030204" pitchFamily="49" charset="0"/>
              </a:rPr>
              <a:t>    return 0;</a:t>
            </a:r>
          </a:p>
          <a:p>
            <a:pPr algn="l"/>
            <a:r>
              <a:rPr lang="zh-CN" altLang="en-US" dirty="0">
                <a:latin typeface="Consolas" panose="020B0609020204030204" pitchFamily="49" charset="0"/>
              </a:rPr>
              <a:t>}</a:t>
            </a:r>
          </a:p>
          <a:p>
            <a:pPr algn="l"/>
            <a:endParaRPr lang="zh-CN" altLang="en-US" dirty="0">
              <a:latin typeface="Consolas" panose="020B0609020204030204" pitchFamily="49"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函數運算子 </a:t>
            </a:r>
            <a:r>
              <a:rPr kumimoji="1" lang="en-US" altLang="zh-CN" dirty="0"/>
              <a:t>(</a:t>
            </a:r>
            <a:r>
              <a:rPr kumimoji="1" lang="zh-CN" altLang="en-US" dirty="0"/>
              <a:t> </a:t>
            </a:r>
            <a:r>
              <a:rPr kumimoji="1" lang="en-US" altLang="zh-CN" dirty="0"/>
              <a:t>)</a:t>
            </a:r>
            <a:r>
              <a:rPr kumimoji="1" lang="zh-CN" altLang="en-US" dirty="0"/>
              <a:t> 重載</a:t>
            </a:r>
          </a:p>
        </p:txBody>
      </p:sp>
      <p:sp>
        <p:nvSpPr>
          <p:cNvPr id="3" name="内容占位符 2"/>
          <p:cNvSpPr>
            <a:spLocks noGrp="1"/>
          </p:cNvSpPr>
          <p:nvPr>
            <p:ph idx="1"/>
          </p:nvPr>
        </p:nvSpPr>
        <p:spPr>
          <a:xfrm>
            <a:off x="628650" y="1340768"/>
            <a:ext cx="8047806" cy="5256584"/>
          </a:xfrm>
        </p:spPr>
        <p:txBody>
          <a:bodyPr/>
          <a:lstStyle/>
          <a:p>
            <a:r>
              <a:rPr kumimoji="1" lang="zh-CN" altLang="en-US" dirty="0"/>
              <a:t>在自訂類中也可以重載函數運算子</a:t>
            </a:r>
            <a:r>
              <a:rPr kumimoji="1" lang="en-US" altLang="zh-CN" dirty="0"/>
              <a:t>()</a:t>
            </a:r>
            <a:r>
              <a:rPr kumimoji="1" lang="zh-CN" altLang="en-US" dirty="0"/>
              <a:t> ，它使物件看上去像是一個函數名</a:t>
            </a:r>
          </a:p>
          <a:p>
            <a:pPr lvl="5"/>
            <a:endParaRPr kumimoji="1" lang="zh-CN" altLang="en-US" sz="1100" dirty="0"/>
          </a:p>
          <a:p>
            <a:pPr marL="457200" lvl="1" indent="0">
              <a:buNone/>
            </a:pPr>
            <a:r>
              <a:rPr kumimoji="1" lang="en-US" altLang="zh-CN" dirty="0" err="1"/>
              <a:t>ReturnType</a:t>
            </a:r>
            <a:r>
              <a:rPr kumimoji="1" lang="zh-CN" altLang="en-US" dirty="0"/>
              <a:t> </a:t>
            </a:r>
            <a:r>
              <a:rPr kumimoji="1" lang="en-US" altLang="zh-CN" b="1" dirty="0">
                <a:solidFill>
                  <a:srgbClr val="FF0000"/>
                </a:solidFill>
              </a:rPr>
              <a:t>operator()</a:t>
            </a:r>
            <a:r>
              <a:rPr kumimoji="1" lang="zh-CN" altLang="en-US" dirty="0"/>
              <a:t> </a:t>
            </a:r>
            <a:r>
              <a:rPr kumimoji="1" lang="en-US" altLang="zh-CN" dirty="0"/>
              <a:t>(Parameters)</a:t>
            </a:r>
            <a:r>
              <a:rPr kumimoji="1" lang="zh-CN" altLang="en-US" dirty="0"/>
              <a:t> </a:t>
            </a:r>
            <a:r>
              <a:rPr kumimoji="1" lang="en-US" altLang="zh-CN" dirty="0"/>
              <a:t>{</a:t>
            </a:r>
            <a:endParaRPr kumimoji="1" lang="zh-CN" altLang="en-US" dirty="0"/>
          </a:p>
          <a:p>
            <a:pPr marL="457200" lvl="1" indent="0">
              <a:buNone/>
            </a:pPr>
            <a:r>
              <a:rPr kumimoji="1" lang="zh-CN" altLang="en-US" dirty="0"/>
              <a:t>	</a:t>
            </a:r>
            <a:r>
              <a:rPr kumimoji="1" lang="en-US" altLang="zh-CN" dirty="0"/>
              <a:t>...</a:t>
            </a:r>
            <a:endParaRPr kumimoji="1" lang="zh-CN" altLang="en-US" dirty="0"/>
          </a:p>
          <a:p>
            <a:pPr marL="457200" lvl="1" indent="0">
              <a:buNone/>
            </a:pPr>
            <a:r>
              <a:rPr kumimoji="1" lang="en-US" altLang="zh-CN" dirty="0"/>
              <a:t>}</a:t>
            </a:r>
            <a:endParaRPr kumimoji="1" lang="zh-CN" altLang="en-US" dirty="0"/>
          </a:p>
          <a:p>
            <a:pPr marL="457200" lvl="1" indent="0">
              <a:buNone/>
            </a:pPr>
            <a:endParaRPr kumimoji="1" lang="zh-CN" altLang="en-US" dirty="0"/>
          </a:p>
          <a:p>
            <a:pPr marL="457200" lvl="1" indent="0">
              <a:buNone/>
            </a:pPr>
            <a:r>
              <a:rPr kumimoji="1" lang="en-US" altLang="zh-CN" dirty="0" err="1"/>
              <a:t>ClassName</a:t>
            </a:r>
            <a:r>
              <a:rPr kumimoji="1" lang="zh-CN" altLang="en-US" dirty="0"/>
              <a:t> </a:t>
            </a:r>
            <a:r>
              <a:rPr kumimoji="1" lang="en-US" altLang="zh-CN" dirty="0" err="1"/>
              <a:t>Obj</a:t>
            </a:r>
            <a:r>
              <a:rPr kumimoji="1" lang="en-US" altLang="zh-CN" dirty="0"/>
              <a:t>;</a:t>
            </a:r>
            <a:endParaRPr kumimoji="1" lang="zh-CN" altLang="en-US" dirty="0"/>
          </a:p>
          <a:p>
            <a:pPr marL="457200" lvl="1" indent="0">
              <a:buNone/>
            </a:pPr>
            <a:r>
              <a:rPr kumimoji="1" lang="en-US" altLang="zh-CN" dirty="0">
                <a:solidFill>
                  <a:srgbClr val="FF0000"/>
                </a:solidFill>
              </a:rPr>
              <a:t>Obj(</a:t>
            </a:r>
            <a:r>
              <a:rPr kumimoji="1" lang="en-US" altLang="zh-CN" dirty="0" err="1">
                <a:solidFill>
                  <a:srgbClr val="FF0000"/>
                </a:solidFill>
              </a:rPr>
              <a:t>real_parameters</a:t>
            </a:r>
            <a:r>
              <a:rPr kumimoji="1" lang="en-US" altLang="zh-CN" dirty="0">
                <a:solidFill>
                  <a:srgbClr val="FF0000"/>
                </a:solidFill>
              </a:rPr>
              <a:t>);</a:t>
            </a:r>
            <a:r>
              <a:rPr kumimoji="1" lang="zh-CN" altLang="en-US" dirty="0"/>
              <a:t> </a:t>
            </a:r>
            <a:r>
              <a:rPr kumimoji="1" lang="en-US" altLang="zh-CN" dirty="0">
                <a:solidFill>
                  <a:srgbClr val="008000"/>
                </a:solidFill>
              </a:rPr>
              <a:t>//</a:t>
            </a:r>
            <a:r>
              <a:rPr kumimoji="1" lang="zh-CN" altLang="en-US" b="1" dirty="0">
                <a:solidFill>
                  <a:srgbClr val="008000"/>
                </a:solidFill>
                <a:sym typeface="Wingdings" panose="05000000000000000000"/>
              </a:rPr>
              <a:t>注意不是調用構造函數！</a:t>
            </a:r>
            <a:endParaRPr kumimoji="1" lang="zh-CN" altLang="en-US" b="1" dirty="0"/>
          </a:p>
          <a:p>
            <a:pPr marL="457200" lvl="1" indent="0">
              <a:buNone/>
            </a:pPr>
            <a:r>
              <a:rPr kumimoji="1" lang="en-US" altLang="zh-CN" dirty="0">
                <a:solidFill>
                  <a:srgbClr val="008000"/>
                </a:solidFill>
              </a:rPr>
              <a:t>//</a:t>
            </a:r>
            <a:r>
              <a:rPr kumimoji="1" lang="zh-CN" altLang="en-US" dirty="0">
                <a:solidFill>
                  <a:srgbClr val="008000"/>
                </a:solidFill>
              </a:rPr>
              <a:t> </a:t>
            </a:r>
            <a:r>
              <a:rPr kumimoji="1" lang="zh-CN" altLang="en-US" dirty="0">
                <a:solidFill>
                  <a:srgbClr val="008000"/>
                </a:solidFill>
                <a:sym typeface="Wingdings" panose="05000000000000000000"/>
              </a:rPr>
              <a:t> </a:t>
            </a:r>
            <a:r>
              <a:rPr kumimoji="1" lang="en-US" altLang="zh-CN" dirty="0" err="1">
                <a:solidFill>
                  <a:srgbClr val="008000"/>
                </a:solidFill>
              </a:rPr>
              <a:t>Obj.operator</a:t>
            </a:r>
            <a:r>
              <a:rPr kumimoji="1" lang="en-US" altLang="zh-CN" dirty="0">
                <a:solidFill>
                  <a:srgbClr val="008000"/>
                </a:solidFill>
              </a:rPr>
              <a:t>()</a:t>
            </a:r>
            <a:r>
              <a:rPr kumimoji="1" lang="zh-CN" altLang="en-US" dirty="0">
                <a:solidFill>
                  <a:srgbClr val="008000"/>
                </a:solidFill>
              </a:rPr>
              <a:t> </a:t>
            </a:r>
            <a:r>
              <a:rPr kumimoji="1" lang="en-US" altLang="zh-CN" dirty="0">
                <a:solidFill>
                  <a:srgbClr val="008000"/>
                </a:solidFill>
              </a:rPr>
              <a:t>(</a:t>
            </a:r>
            <a:r>
              <a:rPr kumimoji="1" lang="en-US" altLang="zh-CN" dirty="0" err="1">
                <a:solidFill>
                  <a:srgbClr val="008000"/>
                </a:solidFill>
              </a:rPr>
              <a:t>real_parameters</a:t>
            </a:r>
            <a:r>
              <a:rPr kumimoji="1" lang="en-US" altLang="zh-CN" dirty="0">
                <a:solidFill>
                  <a:srgbClr val="008000"/>
                </a:solidFill>
              </a:rPr>
              <a:t>);</a:t>
            </a:r>
            <a:endParaRPr kumimoji="1" lang="zh-CN" altLang="en-US" dirty="0">
              <a:solidFill>
                <a:srgbClr val="008000"/>
              </a:solidFill>
            </a:endParaRPr>
          </a:p>
          <a:p>
            <a:pPr marL="0" indent="0">
              <a:buNone/>
            </a:pP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55</a:t>
            </a:fld>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23528" y="2780928"/>
            <a:ext cx="8534772" cy="108012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971600" y="116632"/>
            <a:ext cx="7886700" cy="1325563"/>
          </a:xfrm>
        </p:spPr>
        <p:txBody>
          <a:bodyPr/>
          <a:lstStyle/>
          <a:p>
            <a:pPr algn="r"/>
            <a:r>
              <a:rPr kumimoji="1" lang="zh-CN" altLang="en-US" dirty="0">
                <a:solidFill>
                  <a:srgbClr val="0066CC"/>
                </a:solidFill>
              </a:rPr>
              <a:t>函數運算子 </a:t>
            </a:r>
            <a:r>
              <a:rPr kumimoji="1" lang="en-US" altLang="zh-CN" dirty="0">
                <a:solidFill>
                  <a:srgbClr val="0066CC"/>
                </a:solidFill>
              </a:rPr>
              <a:t>(</a:t>
            </a:r>
            <a:r>
              <a:rPr kumimoji="1" lang="zh-CN" altLang="en-US" dirty="0">
                <a:solidFill>
                  <a:srgbClr val="0066CC"/>
                </a:solidFill>
              </a:rPr>
              <a:t> </a:t>
            </a:r>
            <a:r>
              <a:rPr kumimoji="1" lang="en-US" altLang="zh-CN" dirty="0">
                <a:solidFill>
                  <a:srgbClr val="0066CC"/>
                </a:solidFill>
              </a:rPr>
              <a:t>)</a:t>
            </a:r>
            <a:r>
              <a:rPr kumimoji="1" lang="zh-CN" altLang="en-US" dirty="0">
                <a:solidFill>
                  <a:srgbClr val="0066CC"/>
                </a:solidFill>
              </a:rPr>
              <a:t> 重載示例</a:t>
            </a:r>
          </a:p>
        </p:txBody>
      </p:sp>
      <p:sp>
        <p:nvSpPr>
          <p:cNvPr id="4" name="矩形 3"/>
          <p:cNvSpPr/>
          <p:nvPr/>
        </p:nvSpPr>
        <p:spPr>
          <a:xfrm>
            <a:off x="323528" y="1340768"/>
            <a:ext cx="8676456" cy="5355312"/>
          </a:xfrm>
          <a:prstGeom prst="rect">
            <a:avLst/>
          </a:prstGeom>
        </p:spPr>
        <p:txBody>
          <a:bodyPr wrap="square">
            <a:spAutoFit/>
          </a:bodyPr>
          <a:lstStyle/>
          <a:p>
            <a:r>
              <a:rPr lang="en-US" altLang="zh-CN" dirty="0">
                <a:solidFill>
                  <a:srgbClr val="6E200D"/>
                </a:solidFill>
                <a:latin typeface="Consolas" panose="020B0609020204030204" pitchFamily="49" charset="0"/>
              </a:rPr>
              <a:t>#include </a:t>
            </a:r>
            <a:r>
              <a:rPr lang="en-US" altLang="zh-CN" dirty="0">
                <a:solidFill>
                  <a:srgbClr val="BA0011"/>
                </a:solidFill>
                <a:latin typeface="Consolas" panose="020B0609020204030204" pitchFamily="49" charset="0"/>
              </a:rPr>
              <a:t>&lt;</a:t>
            </a:r>
            <a:r>
              <a:rPr lang="en-US" altLang="zh-CN" dirty="0" err="1">
                <a:solidFill>
                  <a:srgbClr val="BA0011"/>
                </a:solidFill>
                <a:latin typeface="Consolas" panose="020B0609020204030204" pitchFamily="49" charset="0"/>
              </a:rPr>
              <a:t>iostream</a:t>
            </a:r>
            <a:r>
              <a:rPr lang="en-US" altLang="zh-CN" dirty="0">
                <a:solidFill>
                  <a:srgbClr val="BA0011"/>
                </a:solidFill>
                <a:latin typeface="Consolas" panose="020B0609020204030204" pitchFamily="49" charset="0"/>
              </a:rPr>
              <a:t>&gt;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std</a:t>
            </a:r>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class</a:t>
            </a:r>
            <a:r>
              <a:rPr lang="en-US" altLang="zh-CN" dirty="0">
                <a:solidFill>
                  <a:srgbClr val="000000"/>
                </a:solidFill>
                <a:latin typeface="Consolas" panose="020B0609020204030204" pitchFamily="49" charset="0"/>
              </a:rPr>
              <a:t> Test {</a:t>
            </a:r>
          </a:p>
          <a:p>
            <a:r>
              <a:rPr lang="en-US" altLang="zh-CN" dirty="0">
                <a:solidFill>
                  <a:srgbClr val="B40062"/>
                </a:solidFill>
                <a:latin typeface="Consolas" panose="020B0609020204030204" pitchFamily="49" charset="0"/>
              </a:rPr>
              <a:t>public</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b="1" dirty="0">
                <a:solidFill>
                  <a:srgbClr val="B40062"/>
                </a:solidFill>
                <a:latin typeface="Consolas" panose="020B0609020204030204" pitchFamily="49" charset="0"/>
              </a:rPr>
              <a:t>operator</a:t>
            </a:r>
            <a:r>
              <a:rPr lang="en-US" altLang="zh-CN" b="1"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a,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b) {</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"operator() called. "</a:t>
            </a:r>
            <a:r>
              <a:rPr lang="en-US" altLang="zh-CN" dirty="0">
                <a:solidFill>
                  <a:srgbClr val="000000"/>
                </a:solidFill>
                <a:latin typeface="Consolas" panose="020B0609020204030204" pitchFamily="49" charset="0"/>
              </a:rPr>
              <a:t> &lt;&lt; a &lt;&lt; </a:t>
            </a:r>
            <a:r>
              <a:rPr lang="en-US" altLang="zh-CN" dirty="0">
                <a:solidFill>
                  <a:srgbClr val="000BFF"/>
                </a:solidFill>
                <a:latin typeface="Consolas" panose="020B0609020204030204" pitchFamily="49" charset="0"/>
              </a:rPr>
              <a:t>' '</a:t>
            </a:r>
            <a:r>
              <a:rPr lang="en-US" altLang="zh-CN" dirty="0">
                <a:solidFill>
                  <a:srgbClr val="000000"/>
                </a:solidFill>
                <a:latin typeface="Consolas" panose="020B0609020204030204" pitchFamily="49" charset="0"/>
              </a:rPr>
              <a:t> &lt;&lt; b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return</a:t>
            </a:r>
            <a:r>
              <a:rPr lang="en-US" altLang="zh-CN" dirty="0">
                <a:solidFill>
                  <a:srgbClr val="000000"/>
                </a:solidFill>
                <a:latin typeface="Consolas" panose="020B0609020204030204" pitchFamily="49" charset="0"/>
              </a:rPr>
              <a:t> a + b;</a:t>
            </a: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main() {</a:t>
            </a:r>
          </a:p>
          <a:p>
            <a:r>
              <a:rPr lang="en-US" altLang="zh-CN" dirty="0">
                <a:solidFill>
                  <a:srgbClr val="000000"/>
                </a:solidFill>
                <a:latin typeface="Consolas" panose="020B0609020204030204" pitchFamily="49" charset="0"/>
              </a:rPr>
              <a:t>  Test sum;</a:t>
            </a:r>
          </a:p>
          <a:p>
            <a:r>
              <a:rPr lang="fr-FR" altLang="zh-CN" dirty="0">
                <a:solidFill>
                  <a:srgbClr val="000000"/>
                </a:solidFill>
                <a:latin typeface="Consolas" panose="020B0609020204030204" pitchFamily="49" charset="0"/>
              </a:rPr>
              <a:t>  </a:t>
            </a:r>
            <a:r>
              <a:rPr lang="fr-FR" altLang="zh-CN" dirty="0">
                <a:solidFill>
                  <a:srgbClr val="B40062"/>
                </a:solidFill>
                <a:latin typeface="Consolas" panose="020B0609020204030204" pitchFamily="49" charset="0"/>
              </a:rPr>
              <a:t>int</a:t>
            </a:r>
            <a:r>
              <a:rPr lang="fr-FR" altLang="zh-CN" dirty="0">
                <a:solidFill>
                  <a:srgbClr val="000000"/>
                </a:solidFill>
                <a:latin typeface="Consolas" panose="020B0609020204030204" pitchFamily="49" charset="0"/>
              </a:rPr>
              <a:t> s = sum(</a:t>
            </a:r>
            <a:r>
              <a:rPr lang="fr-FR" altLang="zh-CN" dirty="0">
                <a:solidFill>
                  <a:srgbClr val="000BFF"/>
                </a:solidFill>
                <a:latin typeface="Consolas" panose="020B0609020204030204" pitchFamily="49" charset="0"/>
              </a:rPr>
              <a:t>3</a:t>
            </a:r>
            <a:r>
              <a:rPr lang="fr-FR" altLang="zh-CN" dirty="0">
                <a:solidFill>
                  <a:srgbClr val="000000"/>
                </a:solidFill>
                <a:latin typeface="Consolas" panose="020B0609020204030204" pitchFamily="49" charset="0"/>
              </a:rPr>
              <a:t>, </a:t>
            </a:r>
            <a:r>
              <a:rPr lang="fr-FR" altLang="zh-CN" dirty="0">
                <a:solidFill>
                  <a:srgbClr val="000BFF"/>
                </a:solidFill>
                <a:latin typeface="Consolas" panose="020B0609020204030204" pitchFamily="49" charset="0"/>
              </a:rPr>
              <a:t>4</a:t>
            </a:r>
            <a:r>
              <a:rPr lang="fr-FR" altLang="zh-CN" dirty="0">
                <a:solidFill>
                  <a:srgbClr val="000000"/>
                </a:solidFill>
                <a:latin typeface="Consolas" panose="020B0609020204030204" pitchFamily="49" charset="0"/>
              </a:rPr>
              <a:t>);</a:t>
            </a:r>
            <a:r>
              <a:rPr lang="zh-CN" altLang="en-US" dirty="0">
                <a:solidFill>
                  <a:srgbClr val="000000"/>
                </a:solidFill>
                <a:latin typeface="Consolas" panose="020B0609020204030204" pitchFamily="49" charset="0"/>
              </a:rPr>
              <a:t> </a:t>
            </a:r>
            <a:r>
              <a:rPr lang="en-US" altLang="zh-CN" b="1" dirty="0">
                <a:solidFill>
                  <a:srgbClr val="008000"/>
                </a:solidFill>
                <a:latin typeface="Consolas" panose="020B0609020204030204" pitchFamily="49" charset="0"/>
              </a:rPr>
              <a:t>///</a:t>
            </a:r>
            <a:r>
              <a:rPr lang="zh-CN" altLang="en-US" b="1" dirty="0">
                <a:solidFill>
                  <a:srgbClr val="008000"/>
                </a:solidFill>
                <a:latin typeface="Consolas" panose="020B0609020204030204" pitchFamily="49" charset="0"/>
              </a:rPr>
              <a:t> </a:t>
            </a:r>
            <a:r>
              <a:rPr lang="en-US" altLang="zh-CN" b="1" dirty="0">
                <a:solidFill>
                  <a:srgbClr val="008000"/>
                </a:solidFill>
                <a:latin typeface="Consolas" panose="020B0609020204030204" pitchFamily="49" charset="0"/>
              </a:rPr>
              <a:t>sum</a:t>
            </a:r>
            <a:r>
              <a:rPr lang="zh-CN" altLang="en-US" b="1" dirty="0">
                <a:solidFill>
                  <a:srgbClr val="008000"/>
                </a:solidFill>
                <a:latin typeface="Consolas" panose="020B0609020204030204" pitchFamily="49" charset="0"/>
              </a:rPr>
              <a:t>物件看上去像是一個函數，故也稱“</a:t>
            </a:r>
            <a:r>
              <a:rPr lang="zh-CN" altLang="en-US" b="1" u="sng" dirty="0">
                <a:solidFill>
                  <a:srgbClr val="FF0000"/>
                </a:solidFill>
                <a:latin typeface="Consolas" panose="020B0609020204030204" pitchFamily="49" charset="0"/>
              </a:rPr>
              <a:t>函數物件</a:t>
            </a:r>
            <a:r>
              <a:rPr lang="zh-CN" altLang="en-US" b="1" dirty="0">
                <a:solidFill>
                  <a:srgbClr val="008000"/>
                </a:solidFill>
                <a:latin typeface="Consolas" panose="020B0609020204030204" pitchFamily="49" charset="0"/>
              </a:rPr>
              <a:t>”</a:t>
            </a:r>
            <a:endParaRPr lang="fr-FR" altLang="zh-CN" b="1" dirty="0">
              <a:solidFill>
                <a:srgbClr val="008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"a + b = "</a:t>
            </a:r>
            <a:r>
              <a:rPr lang="en-US" altLang="zh-CN" dirty="0">
                <a:solidFill>
                  <a:srgbClr val="000000"/>
                </a:solidFill>
                <a:latin typeface="Consolas" panose="020B0609020204030204" pitchFamily="49" charset="0"/>
              </a:rPr>
              <a:t> &lt;&lt; s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p>
          <a:p>
            <a:r>
              <a:rPr lang="zh-CN" altLang="en-US" dirty="0">
                <a:solidFill>
                  <a:srgbClr val="000000"/>
                </a:solidFill>
                <a:latin typeface="Consolas" panose="020B0609020204030204" pitchFamily="49" charset="0"/>
              </a:rPr>
              <a:t> </a:t>
            </a:r>
            <a:r>
              <a:rPr lang="fr-FR" altLang="zh-CN" dirty="0">
                <a:solidFill>
                  <a:srgbClr val="000000"/>
                </a:solidFill>
                <a:latin typeface="Consolas" panose="020B0609020204030204" pitchFamily="49" charset="0"/>
              </a:rPr>
              <a:t> </a:t>
            </a:r>
            <a:r>
              <a:rPr lang="fr-FR" altLang="zh-CN" dirty="0" err="1">
                <a:solidFill>
                  <a:srgbClr val="B40062"/>
                </a:solidFill>
                <a:latin typeface="Consolas" panose="020B0609020204030204" pitchFamily="49" charset="0"/>
              </a:rPr>
              <a:t>int</a:t>
            </a:r>
            <a:r>
              <a:rPr lang="fr-FR" altLang="zh-CN"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t</a:t>
            </a:r>
            <a:r>
              <a:rPr lang="fr-FR" altLang="zh-CN" dirty="0">
                <a:solidFill>
                  <a:srgbClr val="000000"/>
                </a:solidFill>
                <a:latin typeface="Consolas" panose="020B0609020204030204" pitchFamily="49" charset="0"/>
              </a:rPr>
              <a:t> = </a:t>
            </a:r>
            <a:r>
              <a:rPr lang="fr-FR" altLang="zh-CN" dirty="0" err="1">
                <a:solidFill>
                  <a:srgbClr val="000000"/>
                </a:solidFill>
                <a:latin typeface="Consolas" panose="020B0609020204030204" pitchFamily="49" charset="0"/>
              </a:rPr>
              <a:t>sum</a:t>
            </a:r>
            <a:r>
              <a:rPr lang="en-US" altLang="zh-CN" dirty="0">
                <a:solidFill>
                  <a:srgbClr val="000000"/>
                </a:solidFill>
                <a:latin typeface="Consolas" panose="020B0609020204030204" pitchFamily="49" charset="0"/>
              </a:rPr>
              <a:t>.operator()</a:t>
            </a:r>
            <a:r>
              <a:rPr lang="fr-FR" altLang="zh-CN" dirty="0">
                <a:solidFill>
                  <a:srgbClr val="000000"/>
                </a:solidFill>
                <a:latin typeface="Consolas" panose="020B0609020204030204" pitchFamily="49" charset="0"/>
              </a:rPr>
              <a:t>(</a:t>
            </a:r>
            <a:r>
              <a:rPr lang="en-US" altLang="zh-CN" dirty="0">
                <a:solidFill>
                  <a:srgbClr val="000BFF"/>
                </a:solidFill>
                <a:latin typeface="Consolas" panose="020B0609020204030204" pitchFamily="49" charset="0"/>
              </a:rPr>
              <a:t>5</a:t>
            </a:r>
            <a:r>
              <a:rPr lang="fr-FR" altLang="zh-CN" dirty="0">
                <a:solidFill>
                  <a:srgbClr val="000000"/>
                </a:solidFill>
                <a:latin typeface="Consolas" panose="020B0609020204030204" pitchFamily="49" charset="0"/>
              </a:rPr>
              <a:t>, </a:t>
            </a:r>
            <a:r>
              <a:rPr lang="en-US" altLang="zh-CN" dirty="0">
                <a:solidFill>
                  <a:srgbClr val="000BFF"/>
                </a:solidFill>
                <a:latin typeface="Consolas" panose="020B0609020204030204" pitchFamily="49" charset="0"/>
              </a:rPr>
              <a:t>6</a:t>
            </a:r>
            <a:r>
              <a:rPr lang="fr-FR" altLang="zh-CN" dirty="0">
                <a:solidFill>
                  <a:srgbClr val="000000"/>
                </a:solidFill>
                <a:latin typeface="Consolas" panose="020B0609020204030204" pitchFamily="49" charset="0"/>
              </a:rPr>
              <a:t>);</a:t>
            </a:r>
            <a:r>
              <a:rPr lang="zh-CN" altLang="en-US"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is-IS" altLang="zh-CN" dirty="0">
                <a:solidFill>
                  <a:srgbClr val="000000"/>
                </a:solidFill>
                <a:latin typeface="Consolas" panose="020B0609020204030204" pitchFamily="49" charset="0"/>
              </a:rPr>
              <a:t>  </a:t>
            </a:r>
            <a:r>
              <a:rPr lang="is-IS" altLang="zh-CN" dirty="0">
                <a:solidFill>
                  <a:srgbClr val="B40062"/>
                </a:solidFill>
                <a:latin typeface="Consolas" panose="020B0609020204030204" pitchFamily="49" charset="0"/>
              </a:rPr>
              <a:t>return</a:t>
            </a:r>
            <a:r>
              <a:rPr lang="is-IS" altLang="zh-CN" dirty="0">
                <a:solidFill>
                  <a:srgbClr val="000000"/>
                </a:solidFill>
                <a:latin typeface="Consolas" panose="020B0609020204030204" pitchFamily="49" charset="0"/>
              </a:rPr>
              <a:t> </a:t>
            </a:r>
            <a:r>
              <a:rPr lang="is-IS" altLang="zh-CN" dirty="0">
                <a:solidFill>
                  <a:srgbClr val="000BFF"/>
                </a:solidFill>
                <a:latin typeface="Consolas" panose="020B0609020204030204" pitchFamily="49" charset="0"/>
              </a:rPr>
              <a:t>0</a:t>
            </a:r>
            <a:r>
              <a:rPr lang="is-IS" altLang="zh-CN" dirty="0">
                <a:solidFill>
                  <a:srgbClr val="000000"/>
                </a:solidFill>
                <a:latin typeface="Consolas" panose="020B0609020204030204" pitchFamily="49" charset="0"/>
              </a:rPr>
              <a:t>;</a:t>
            </a:r>
          </a:p>
          <a:p>
            <a:r>
              <a:rPr lang="is-IS" altLang="zh-CN" dirty="0">
                <a:solidFill>
                  <a:srgbClr val="000000"/>
                </a:solidFill>
                <a:latin typeface="Consolas" panose="020B0609020204030204" pitchFamily="49" charset="0"/>
              </a:rPr>
              <a:t>}</a:t>
            </a:r>
          </a:p>
        </p:txBody>
      </p:sp>
      <p:sp>
        <p:nvSpPr>
          <p:cNvPr id="3" name="灯片编号占位符 2"/>
          <p:cNvSpPr>
            <a:spLocks noGrp="1"/>
          </p:cNvSpPr>
          <p:nvPr>
            <p:ph type="sldNum" sz="quarter" idx="12"/>
          </p:nvPr>
        </p:nvSpPr>
        <p:spPr>
          <a:xfrm>
            <a:off x="6942584" y="6342766"/>
            <a:ext cx="2057400" cy="365125"/>
          </a:xfrm>
        </p:spPr>
        <p:txBody>
          <a:bodyPr/>
          <a:lstStyle/>
          <a:p>
            <a:pPr>
              <a:defRPr/>
            </a:pPr>
            <a:fld id="{BFD7BE51-03DD-4CCA-8227-D775462981B4}" type="slidenum">
              <a:rPr lang="en-US" altLang="zh-CN" smtClean="0"/>
              <a:t>56</a:t>
            </a:fld>
            <a:endParaRPr lang="en-US"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陣列下標運算子 </a:t>
            </a:r>
            <a:r>
              <a:rPr kumimoji="1" lang="en-US" altLang="zh-CN" dirty="0"/>
              <a:t>[</a:t>
            </a:r>
            <a:r>
              <a:rPr kumimoji="1" lang="zh-CN" altLang="en-US" dirty="0"/>
              <a:t> </a:t>
            </a:r>
            <a:r>
              <a:rPr kumimoji="1" lang="en-US" altLang="zh-CN" dirty="0"/>
              <a:t>]</a:t>
            </a:r>
            <a:r>
              <a:rPr kumimoji="1" lang="zh-CN" altLang="en-US" dirty="0"/>
              <a:t> 重載</a:t>
            </a:r>
          </a:p>
        </p:txBody>
      </p:sp>
      <p:sp>
        <p:nvSpPr>
          <p:cNvPr id="3" name="内容占位符 2"/>
          <p:cNvSpPr>
            <a:spLocks noGrp="1"/>
          </p:cNvSpPr>
          <p:nvPr>
            <p:ph idx="1"/>
          </p:nvPr>
        </p:nvSpPr>
        <p:spPr/>
        <p:txBody>
          <a:bodyPr/>
          <a:lstStyle/>
          <a:p>
            <a:r>
              <a:rPr kumimoji="1" lang="zh-CN" altLang="en-US" dirty="0"/>
              <a:t>函式宣告形式</a:t>
            </a:r>
          </a:p>
          <a:p>
            <a:pPr marL="0" indent="0">
              <a:buNone/>
            </a:pPr>
            <a:r>
              <a:rPr kumimoji="1" lang="zh-CN" altLang="en-US" dirty="0"/>
              <a:t>	</a:t>
            </a:r>
            <a:r>
              <a:rPr kumimoji="1" lang="zh-CN" altLang="en-US" dirty="0">
                <a:solidFill>
                  <a:srgbClr val="0066CC"/>
                </a:solidFill>
              </a:rPr>
              <a:t>返回類型 </a:t>
            </a:r>
            <a:r>
              <a:rPr kumimoji="1" lang="en-US" altLang="zh-CN" dirty="0">
                <a:solidFill>
                  <a:srgbClr val="0066CC"/>
                </a:solidFill>
              </a:rPr>
              <a:t>operator[]</a:t>
            </a:r>
            <a:r>
              <a:rPr kumimoji="1" lang="zh-CN" altLang="en-US" dirty="0">
                <a:solidFill>
                  <a:srgbClr val="0066CC"/>
                </a:solidFill>
              </a:rPr>
              <a:t> </a:t>
            </a:r>
            <a:r>
              <a:rPr kumimoji="1" lang="en-US" altLang="zh-CN" dirty="0">
                <a:solidFill>
                  <a:srgbClr val="0066CC"/>
                </a:solidFill>
              </a:rPr>
              <a:t>(</a:t>
            </a:r>
            <a:r>
              <a:rPr kumimoji="1" lang="zh-CN" altLang="en-US" dirty="0">
                <a:solidFill>
                  <a:srgbClr val="0066CC"/>
                </a:solidFill>
              </a:rPr>
              <a:t>參數</a:t>
            </a:r>
            <a:r>
              <a:rPr kumimoji="1" lang="en-US" altLang="zh-CN" dirty="0">
                <a:solidFill>
                  <a:srgbClr val="0066CC"/>
                </a:solidFill>
              </a:rPr>
              <a:t>);</a:t>
            </a:r>
            <a:r>
              <a:rPr kumimoji="1" lang="zh-CN" altLang="en-US" dirty="0"/>
              <a:t> </a:t>
            </a:r>
          </a:p>
          <a:p>
            <a:r>
              <a:rPr kumimoji="1" lang="zh-CN" altLang="en-US" dirty="0"/>
              <a:t>如果返回類型是</a:t>
            </a:r>
            <a:r>
              <a:rPr kumimoji="1" lang="zh-CN" altLang="en-US" dirty="0">
                <a:solidFill>
                  <a:srgbClr val="C00000"/>
                </a:solidFill>
              </a:rPr>
              <a:t>引用</a:t>
            </a:r>
            <a:r>
              <a:rPr kumimoji="1" lang="zh-CN" altLang="en-US" dirty="0"/>
              <a:t>，則陣列運算子調用可以出現在等號左邊，接受賦值，即</a:t>
            </a:r>
          </a:p>
          <a:p>
            <a:pPr marL="0" indent="0">
              <a:buNone/>
            </a:pPr>
            <a:r>
              <a:rPr kumimoji="1" lang="zh-CN" altLang="en-US" sz="2400" dirty="0"/>
              <a:t>	</a:t>
            </a:r>
            <a:r>
              <a:rPr kumimoji="1" lang="en-US" altLang="zh-CN" sz="2400" dirty="0" err="1">
                <a:solidFill>
                  <a:srgbClr val="FF0000"/>
                </a:solidFill>
              </a:rPr>
              <a:t>Obj</a:t>
            </a:r>
            <a:r>
              <a:rPr kumimoji="1" lang="en-US" altLang="zh-CN" sz="2400" dirty="0">
                <a:solidFill>
                  <a:srgbClr val="FF0000"/>
                </a:solidFill>
              </a:rPr>
              <a:t>[index]</a:t>
            </a:r>
            <a:r>
              <a:rPr kumimoji="1" lang="zh-CN" altLang="en-US" sz="2400" dirty="0">
                <a:solidFill>
                  <a:srgbClr val="FF0000"/>
                </a:solidFill>
              </a:rPr>
              <a:t> </a:t>
            </a:r>
            <a:r>
              <a:rPr kumimoji="1" lang="en-US" altLang="zh-CN" sz="2400" dirty="0">
                <a:solidFill>
                  <a:srgbClr val="FF0000"/>
                </a:solidFill>
              </a:rPr>
              <a:t>=</a:t>
            </a:r>
            <a:r>
              <a:rPr kumimoji="1" lang="zh-CN" altLang="en-US" sz="2400" dirty="0">
                <a:solidFill>
                  <a:srgbClr val="FF0000"/>
                </a:solidFill>
              </a:rPr>
              <a:t> </a:t>
            </a:r>
            <a:r>
              <a:rPr kumimoji="1" lang="en-US" altLang="zh-CN" sz="2400" dirty="0">
                <a:solidFill>
                  <a:srgbClr val="FF0000"/>
                </a:solidFill>
              </a:rPr>
              <a:t>value;</a:t>
            </a:r>
            <a:endParaRPr kumimoji="1" lang="zh-CN" altLang="en-US" sz="2400" dirty="0">
              <a:solidFill>
                <a:srgbClr val="FF0000"/>
              </a:solidFill>
            </a:endParaRPr>
          </a:p>
          <a:p>
            <a:r>
              <a:rPr kumimoji="1" lang="zh-CN" altLang="en-US" dirty="0"/>
              <a:t>如果返回類型不是引用，則只能出現在等號右邊</a:t>
            </a:r>
          </a:p>
          <a:p>
            <a:pPr marL="0" indent="0">
              <a:buNone/>
            </a:pPr>
            <a:r>
              <a:rPr kumimoji="1" lang="zh-CN" altLang="en-US" sz="2400" dirty="0"/>
              <a:t>	</a:t>
            </a:r>
            <a:r>
              <a:rPr kumimoji="1" lang="en-US" altLang="zh-CN" sz="2400" dirty="0" err="1">
                <a:solidFill>
                  <a:srgbClr val="FF0000"/>
                </a:solidFill>
              </a:rPr>
              <a:t>Var</a:t>
            </a:r>
            <a:r>
              <a:rPr kumimoji="1" lang="zh-CN" altLang="en-US" sz="2400" dirty="0">
                <a:solidFill>
                  <a:srgbClr val="FF0000"/>
                </a:solidFill>
              </a:rPr>
              <a:t> </a:t>
            </a:r>
            <a:r>
              <a:rPr kumimoji="1" lang="en-US" altLang="zh-CN" sz="2400" dirty="0">
                <a:solidFill>
                  <a:srgbClr val="FF0000"/>
                </a:solidFill>
              </a:rPr>
              <a:t>=</a:t>
            </a:r>
            <a:r>
              <a:rPr kumimoji="1" lang="zh-CN" altLang="en-US" sz="2400" dirty="0">
                <a:solidFill>
                  <a:srgbClr val="FF0000"/>
                </a:solidFill>
              </a:rPr>
              <a:t> </a:t>
            </a:r>
            <a:r>
              <a:rPr kumimoji="1" lang="en-US" altLang="zh-CN" sz="2400" dirty="0" err="1">
                <a:solidFill>
                  <a:srgbClr val="FF0000"/>
                </a:solidFill>
              </a:rPr>
              <a:t>Obj</a:t>
            </a:r>
            <a:r>
              <a:rPr kumimoji="1" lang="en-US" altLang="zh-CN" sz="2400" dirty="0">
                <a:solidFill>
                  <a:srgbClr val="FF0000"/>
                </a:solidFill>
              </a:rPr>
              <a:t>[index];</a:t>
            </a:r>
            <a:endParaRPr kumimoji="1" lang="zh-CN" altLang="en-US" sz="2400" dirty="0">
              <a:solidFill>
                <a:srgbClr val="FF0000"/>
              </a:solidFill>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57</a:t>
            </a:fld>
            <a:endParaRPr lang="en-US" altLang="zh-CN" dirty="0"/>
          </a:p>
        </p:txBody>
      </p:sp>
      <p:sp>
        <p:nvSpPr>
          <p:cNvPr id="5" name="文本框 4">
            <a:extLst>
              <a:ext uri="{FF2B5EF4-FFF2-40B4-BE49-F238E27FC236}">
                <a16:creationId xmlns:a16="http://schemas.microsoft.com/office/drawing/2014/main" id="{96D35EE1-FBC8-B64A-AFEE-0F9A9E672347}"/>
              </a:ext>
            </a:extLst>
          </p:cNvPr>
          <p:cNvSpPr txBox="1"/>
          <p:nvPr/>
        </p:nvSpPr>
        <p:spPr>
          <a:xfrm>
            <a:off x="1263555" y="5593000"/>
            <a:ext cx="7399654" cy="523220"/>
          </a:xfrm>
          <a:prstGeom prst="rect">
            <a:avLst/>
          </a:prstGeom>
          <a:noFill/>
        </p:spPr>
        <p:txBody>
          <a:bodyPr wrap="none" rtlCol="0">
            <a:spAutoFit/>
          </a:bodyPr>
          <a:lstStyle/>
          <a:p>
            <a:r>
              <a:rPr kumimoji="1" lang="zh-CN" altLang="en-US" sz="2800" b="1" dirty="0">
                <a:solidFill>
                  <a:srgbClr val="FF0000"/>
                </a:solidFill>
              </a:rPr>
              <a:t>注意：這裡</a:t>
            </a:r>
            <a:r>
              <a:rPr kumimoji="1" lang="en-US" altLang="zh-CN" sz="2800" b="1" dirty="0">
                <a:solidFill>
                  <a:srgbClr val="FF0000"/>
                </a:solidFill>
              </a:rPr>
              <a:t>Obj</a:t>
            </a:r>
            <a:r>
              <a:rPr kumimoji="1" lang="zh-CN" altLang="en-US" sz="2800" b="1" dirty="0">
                <a:solidFill>
                  <a:srgbClr val="FF0000"/>
                </a:solidFill>
              </a:rPr>
              <a:t>是一個物件，而不是一個陣列</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9592" y="1126489"/>
            <a:ext cx="7920880" cy="5632311"/>
          </a:xfrm>
          <a:prstGeom prst="rect">
            <a:avLst/>
          </a:prstGeom>
        </p:spPr>
        <p:txBody>
          <a:bodyPr wrap="square">
            <a:spAutoFit/>
          </a:bodyPr>
          <a:lstStyle/>
          <a:p>
            <a:r>
              <a:rPr lang="en-US" altLang="zh-CN" dirty="0">
                <a:solidFill>
                  <a:srgbClr val="6E200D"/>
                </a:solidFill>
                <a:latin typeface="Consolas" panose="020B0609020204030204" pitchFamily="49" charset="0"/>
                <a:ea typeface="STHeitiSC-Light" charset="-122"/>
              </a:rPr>
              <a:t>#include </a:t>
            </a:r>
            <a:r>
              <a:rPr lang="en-US" altLang="zh-CN" dirty="0">
                <a:solidFill>
                  <a:srgbClr val="BA0011"/>
                </a:solidFill>
                <a:latin typeface="Consolas" panose="020B0609020204030204" pitchFamily="49" charset="0"/>
                <a:ea typeface="STHeitiSC-Light" charset="-122"/>
              </a:rPr>
              <a:t>&lt;iostream&gt;</a:t>
            </a:r>
            <a:r>
              <a:rPr lang="en-US" altLang="zh-CN" dirty="0">
                <a:solidFill>
                  <a:srgbClr val="6E200D"/>
                </a:solidFill>
                <a:latin typeface="Consolas" panose="020B0609020204030204" pitchFamily="49" charset="0"/>
                <a:ea typeface="STHeitiSC-Light" charset="-122"/>
              </a:rPr>
              <a:t>  	</a:t>
            </a:r>
            <a:r>
              <a:rPr lang="en-US" altLang="zh-CN" dirty="0">
                <a:solidFill>
                  <a:srgbClr val="1D8519"/>
                </a:solidFill>
                <a:latin typeface="Consolas" panose="020B0609020204030204" pitchFamily="49" charset="0"/>
                <a:ea typeface="STHeitiSC-Light" charset="-122"/>
              </a:rPr>
              <a:t>// </a:t>
            </a:r>
            <a:r>
              <a:rPr lang="en-US" altLang="zh-CN" dirty="0" err="1">
                <a:solidFill>
                  <a:srgbClr val="1D8519"/>
                </a:solidFill>
                <a:latin typeface="Consolas" panose="020B0609020204030204" pitchFamily="49" charset="0"/>
                <a:ea typeface="STHeitiSC-Light" charset="-122"/>
              </a:rPr>
              <a:t>cout</a:t>
            </a:r>
            <a:endParaRPr lang="en-US" altLang="zh-CN" dirty="0">
              <a:solidFill>
                <a:srgbClr val="000000"/>
              </a:solidFill>
              <a:latin typeface="Consolas" panose="020B0609020204030204" pitchFamily="49" charset="0"/>
              <a:ea typeface="STHeitiSC-Light" charset="-122"/>
            </a:endParaRPr>
          </a:p>
          <a:p>
            <a:r>
              <a:rPr lang="en-US" altLang="zh-CN" dirty="0">
                <a:solidFill>
                  <a:srgbClr val="6E200D"/>
                </a:solidFill>
                <a:latin typeface="Consolas" panose="020B0609020204030204" pitchFamily="49" charset="0"/>
                <a:ea typeface="STHeitiSC-Light" charset="-122"/>
              </a:rPr>
              <a:t>#include </a:t>
            </a:r>
            <a:r>
              <a:rPr lang="en-US" altLang="zh-CN" dirty="0">
                <a:solidFill>
                  <a:srgbClr val="BA0011"/>
                </a:solidFill>
                <a:latin typeface="Consolas" panose="020B0609020204030204" pitchFamily="49" charset="0"/>
                <a:ea typeface="STHeitiSC-Light" charset="-122"/>
              </a:rPr>
              <a:t>&lt;</a:t>
            </a:r>
            <a:r>
              <a:rPr lang="en-US" altLang="zh-CN" dirty="0" err="1">
                <a:solidFill>
                  <a:srgbClr val="BA0011"/>
                </a:solidFill>
                <a:latin typeface="Consolas" panose="020B0609020204030204" pitchFamily="49" charset="0"/>
                <a:ea typeface="STHeitiSC-Light" charset="-122"/>
              </a:rPr>
              <a:t>cstring</a:t>
            </a:r>
            <a:r>
              <a:rPr lang="en-US" altLang="zh-CN" dirty="0">
                <a:solidFill>
                  <a:srgbClr val="BA0011"/>
                </a:solidFill>
                <a:latin typeface="Consolas" panose="020B0609020204030204" pitchFamily="49" charset="0"/>
                <a:ea typeface="STHeitiSC-Light" charset="-122"/>
              </a:rPr>
              <a:t>&gt;</a:t>
            </a:r>
            <a:r>
              <a:rPr lang="en-US" altLang="zh-CN" dirty="0">
                <a:solidFill>
                  <a:srgbClr val="6E200D"/>
                </a:solidFill>
                <a:latin typeface="Consolas" panose="020B0609020204030204" pitchFamily="49" charset="0"/>
                <a:ea typeface="STHeitiSC-Light" charset="-122"/>
              </a:rPr>
              <a:t>   </a:t>
            </a:r>
            <a:r>
              <a:rPr lang="zh-CN" altLang="en-US" dirty="0">
                <a:solidFill>
                  <a:srgbClr val="6E200D"/>
                </a:solidFill>
                <a:latin typeface="Consolas" panose="020B0609020204030204" pitchFamily="49" charset="0"/>
                <a:ea typeface="STHeitiSC-Light" charset="-122"/>
              </a:rPr>
              <a:t> </a:t>
            </a:r>
            <a:r>
              <a:rPr lang="en-US" altLang="zh-CN" dirty="0">
                <a:solidFill>
                  <a:srgbClr val="1D8519"/>
                </a:solidFill>
                <a:latin typeface="Consolas" panose="020B0609020204030204" pitchFamily="49" charset="0"/>
                <a:ea typeface="STHeitiSC-Light" charset="-122"/>
              </a:rPr>
              <a:t>// </a:t>
            </a:r>
            <a:r>
              <a:rPr lang="en-US" altLang="zh-CN" dirty="0" err="1">
                <a:solidFill>
                  <a:srgbClr val="1D8519"/>
                </a:solidFill>
                <a:latin typeface="Consolas" panose="020B0609020204030204" pitchFamily="49" charset="0"/>
                <a:ea typeface="STHeitiSC-Light" charset="-122"/>
              </a:rPr>
              <a:t>strcmp</a:t>
            </a:r>
            <a:endParaRPr lang="en-US" altLang="zh-CN" dirty="0">
              <a:solidFill>
                <a:srgbClr val="000000"/>
              </a:solidFill>
              <a:latin typeface="Consolas" panose="020B0609020204030204" pitchFamily="49" charset="0"/>
              <a:ea typeface="STHeitiSC-Light" charset="-122"/>
            </a:endParaRPr>
          </a:p>
          <a:p>
            <a:r>
              <a:rPr lang="en-US" altLang="zh-CN" dirty="0">
                <a:solidFill>
                  <a:srgbClr val="B40062"/>
                </a:solidFill>
                <a:latin typeface="Consolas" panose="020B0609020204030204" pitchFamily="49" charset="0"/>
                <a:ea typeface="STHeitiSC-Light" charset="-122"/>
              </a:rPr>
              <a:t>using</a:t>
            </a:r>
            <a:r>
              <a:rPr lang="en-US" altLang="zh-CN" dirty="0">
                <a:solidFill>
                  <a:srgbClr val="000000"/>
                </a:solidFill>
                <a:latin typeface="Consolas" panose="020B0609020204030204" pitchFamily="49" charset="0"/>
                <a:ea typeface="STHeitiSC-Light" charset="-122"/>
              </a:rPr>
              <a:t> </a:t>
            </a:r>
            <a:r>
              <a:rPr lang="en-US" altLang="zh-CN" dirty="0">
                <a:solidFill>
                  <a:srgbClr val="B40062"/>
                </a:solidFill>
                <a:latin typeface="Consolas" panose="020B0609020204030204" pitchFamily="49" charset="0"/>
                <a:ea typeface="STHeitiSC-Light" charset="-122"/>
              </a:rPr>
              <a:t>namespace</a:t>
            </a:r>
            <a:r>
              <a:rPr lang="en-US" altLang="zh-CN" dirty="0">
                <a:solidFill>
                  <a:srgbClr val="000000"/>
                </a:solidFill>
                <a:latin typeface="Consolas" panose="020B0609020204030204" pitchFamily="49" charset="0"/>
                <a:ea typeface="STHeitiSC-Light" charset="-122"/>
              </a:rPr>
              <a:t> </a:t>
            </a:r>
            <a:r>
              <a:rPr lang="en-US" altLang="zh-CN" dirty="0" err="1">
                <a:solidFill>
                  <a:srgbClr val="000000"/>
                </a:solidFill>
                <a:latin typeface="Consolas" panose="020B0609020204030204" pitchFamily="49" charset="0"/>
                <a:ea typeface="STHeitiSC-Light" charset="-122"/>
              </a:rPr>
              <a:t>std</a:t>
            </a:r>
            <a:r>
              <a:rPr lang="en-US" altLang="zh-CN" dirty="0">
                <a:solidFill>
                  <a:srgbClr val="000000"/>
                </a:solidFill>
                <a:latin typeface="Consolas" panose="020B0609020204030204" pitchFamily="49" charset="0"/>
                <a:ea typeface="STHeitiSC-Light" charset="-122"/>
              </a:rPr>
              <a:t>;</a:t>
            </a:r>
          </a:p>
          <a:p>
            <a:endParaRPr lang="en-US" altLang="zh-CN" dirty="0">
              <a:solidFill>
                <a:srgbClr val="000000"/>
              </a:solidFill>
              <a:latin typeface="Consolas" panose="020B0609020204030204" pitchFamily="49" charset="0"/>
              <a:ea typeface="STHeitiSC-Light" charset="-122"/>
            </a:endParaRPr>
          </a:p>
          <a:p>
            <a:r>
              <a:rPr lang="nl-NL" altLang="zh-CN" dirty="0">
                <a:solidFill>
                  <a:srgbClr val="B40062"/>
                </a:solidFill>
                <a:latin typeface="Consolas" panose="020B0609020204030204" pitchFamily="49" charset="0"/>
                <a:ea typeface="STHeitiSC-Light" charset="-122"/>
              </a:rPr>
              <a:t>char</a:t>
            </a:r>
            <a:r>
              <a:rPr lang="nl-NL" altLang="zh-CN" dirty="0">
                <a:solidFill>
                  <a:srgbClr val="000000"/>
                </a:solidFill>
                <a:latin typeface="Consolas" panose="020B0609020204030204" pitchFamily="49" charset="0"/>
                <a:ea typeface="STHeitiSC-Light" charset="-122"/>
              </a:rPr>
              <a:t> week_name[</a:t>
            </a:r>
            <a:r>
              <a:rPr lang="nl-NL" altLang="zh-CN" dirty="0">
                <a:solidFill>
                  <a:srgbClr val="000BFF"/>
                </a:solidFill>
                <a:latin typeface="Consolas" panose="020B0609020204030204" pitchFamily="49" charset="0"/>
                <a:ea typeface="STHeitiSC-Light" charset="-122"/>
              </a:rPr>
              <a:t>7</a:t>
            </a:r>
            <a:r>
              <a:rPr lang="nl-NL" altLang="zh-CN" dirty="0">
                <a:solidFill>
                  <a:srgbClr val="000000"/>
                </a:solidFill>
                <a:latin typeface="Consolas" panose="020B0609020204030204" pitchFamily="49" charset="0"/>
                <a:ea typeface="STHeitiSC-Light" charset="-122"/>
              </a:rPr>
              <a:t>][</a:t>
            </a:r>
            <a:r>
              <a:rPr lang="nl-NL" altLang="zh-CN" dirty="0">
                <a:solidFill>
                  <a:srgbClr val="000BFF"/>
                </a:solidFill>
                <a:latin typeface="Consolas" panose="020B0609020204030204" pitchFamily="49" charset="0"/>
                <a:ea typeface="STHeitiSC-Light" charset="-122"/>
              </a:rPr>
              <a:t>4</a:t>
            </a:r>
            <a:r>
              <a:rPr lang="nl-NL" altLang="zh-CN" dirty="0">
                <a:solidFill>
                  <a:srgbClr val="000000"/>
                </a:solidFill>
                <a:latin typeface="Consolas" panose="020B0609020204030204" pitchFamily="49" charset="0"/>
                <a:ea typeface="STHeitiSC-Light" charset="-122"/>
              </a:rPr>
              <a:t>] = { 	</a:t>
            </a:r>
            <a:r>
              <a:rPr lang="en-US" altLang="zh-CN" dirty="0">
                <a:solidFill>
                  <a:srgbClr val="BA0011"/>
                </a:solidFill>
                <a:latin typeface="Consolas" panose="020B0609020204030204" pitchFamily="49" charset="0"/>
                <a:ea typeface="STHeitiSC-Light" charset="-122"/>
              </a:rPr>
              <a:t>"mon"</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a:t>
            </a:r>
            <a:r>
              <a:rPr lang="en-US" altLang="zh-CN" dirty="0" err="1">
                <a:solidFill>
                  <a:srgbClr val="BA0011"/>
                </a:solidFill>
                <a:latin typeface="Consolas" panose="020B0609020204030204" pitchFamily="49" charset="0"/>
                <a:ea typeface="STHeitiSC-Light" charset="-122"/>
              </a:rPr>
              <a:t>tu</a:t>
            </a:r>
            <a:r>
              <a:rPr lang="en-US" altLang="zh-CN" dirty="0">
                <a:solidFill>
                  <a:srgbClr val="BA0011"/>
                </a:solidFill>
                <a:latin typeface="Consolas" panose="020B0609020204030204" pitchFamily="49" charset="0"/>
                <a:ea typeface="STHeitiSC-Light" charset="-122"/>
              </a:rPr>
              <a:t>"</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"wed"</a:t>
            </a:r>
            <a:r>
              <a:rPr lang="en-US" altLang="zh-CN" dirty="0">
                <a:solidFill>
                  <a:srgbClr val="000000"/>
                </a:solidFill>
                <a:latin typeface="Consolas" panose="020B0609020204030204" pitchFamily="49" charset="0"/>
                <a:ea typeface="STHeitiSC-Light" charset="-122"/>
              </a:rPr>
              <a:t>, </a:t>
            </a:r>
          </a:p>
          <a:p>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a:t>
            </a:r>
            <a:r>
              <a:rPr lang="en-US" altLang="zh-CN" dirty="0" err="1">
                <a:solidFill>
                  <a:srgbClr val="BA0011"/>
                </a:solidFill>
                <a:latin typeface="Consolas" panose="020B0609020204030204" pitchFamily="49" charset="0"/>
                <a:ea typeface="STHeitiSC-Light" charset="-122"/>
              </a:rPr>
              <a:t>thu</a:t>
            </a:r>
            <a:r>
              <a:rPr lang="en-US" altLang="zh-CN" dirty="0">
                <a:solidFill>
                  <a:srgbClr val="BA0011"/>
                </a:solidFill>
                <a:latin typeface="Consolas" panose="020B0609020204030204" pitchFamily="49" charset="0"/>
                <a:ea typeface="STHeitiSC-Light" charset="-122"/>
              </a:rPr>
              <a:t>"</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a:t>
            </a:r>
            <a:r>
              <a:rPr lang="en-US" altLang="zh-CN" dirty="0" err="1">
                <a:solidFill>
                  <a:srgbClr val="BA0011"/>
                </a:solidFill>
                <a:latin typeface="Consolas" panose="020B0609020204030204" pitchFamily="49" charset="0"/>
                <a:ea typeface="STHeitiSC-Light" charset="-122"/>
              </a:rPr>
              <a:t>fri</a:t>
            </a:r>
            <a:r>
              <a:rPr lang="en-US" altLang="zh-CN" dirty="0">
                <a:solidFill>
                  <a:srgbClr val="BA0011"/>
                </a:solidFill>
                <a:latin typeface="Consolas" panose="020B0609020204030204" pitchFamily="49" charset="0"/>
                <a:ea typeface="STHeitiSC-Light" charset="-122"/>
              </a:rPr>
              <a:t>"</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"sat"</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"sun"</a:t>
            </a:r>
            <a:r>
              <a:rPr lang="en-US" altLang="zh-CN" dirty="0">
                <a:solidFill>
                  <a:srgbClr val="000000"/>
                </a:solidFill>
                <a:latin typeface="Consolas" panose="020B0609020204030204" pitchFamily="49" charset="0"/>
                <a:ea typeface="STHeitiSC-Light" charset="-122"/>
              </a:rPr>
              <a:t>};</a:t>
            </a:r>
          </a:p>
          <a:p>
            <a:endParaRPr lang="en-US" altLang="zh-CN" dirty="0">
              <a:solidFill>
                <a:srgbClr val="000000"/>
              </a:solidFill>
              <a:latin typeface="Consolas" panose="020B0609020204030204" pitchFamily="49" charset="0"/>
              <a:ea typeface="STHeitiSC-Light" charset="-122"/>
            </a:endParaRPr>
          </a:p>
          <a:p>
            <a:r>
              <a:rPr lang="en-US" altLang="zh-CN" dirty="0">
                <a:solidFill>
                  <a:srgbClr val="B40062"/>
                </a:solidFill>
                <a:latin typeface="Consolas" panose="020B0609020204030204" pitchFamily="49" charset="0"/>
                <a:ea typeface="STHeitiSC-Light" charset="-122"/>
              </a:rPr>
              <a:t>class</a:t>
            </a:r>
            <a:r>
              <a:rPr lang="en-US" altLang="zh-CN" dirty="0">
                <a:solidFill>
                  <a:srgbClr val="000000"/>
                </a:solidFill>
                <a:latin typeface="Consolas" panose="020B0609020204030204" pitchFamily="49" charset="0"/>
                <a:ea typeface="STHeitiSC-Light" charset="-122"/>
              </a:rPr>
              <a:t> </a:t>
            </a:r>
            <a:r>
              <a:rPr lang="en-US" altLang="zh-CN" dirty="0" err="1">
                <a:solidFill>
                  <a:srgbClr val="000000"/>
                </a:solidFill>
                <a:latin typeface="Consolas" panose="020B0609020204030204" pitchFamily="49" charset="0"/>
                <a:ea typeface="STHeitiSC-Light" charset="-122"/>
              </a:rPr>
              <a:t>WeekTemperature</a:t>
            </a:r>
            <a:r>
              <a:rPr lang="en-US" altLang="zh-CN" dirty="0">
                <a:solidFill>
                  <a:srgbClr val="000000"/>
                </a:solidFill>
                <a:latin typeface="Consolas" panose="020B0609020204030204" pitchFamily="49" charset="0"/>
                <a:ea typeface="STHeitiSC-Light" charset="-122"/>
              </a:rPr>
              <a:t> {</a:t>
            </a:r>
          </a:p>
          <a:p>
            <a:r>
              <a:rPr lang="fr-FR" altLang="zh-CN"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int</a:t>
            </a:r>
            <a:r>
              <a:rPr lang="fr-FR" altLang="zh-CN" dirty="0">
                <a:solidFill>
                  <a:srgbClr val="000000"/>
                </a:solidFill>
                <a:latin typeface="Consolas" panose="020B0609020204030204" pitchFamily="49" charset="0"/>
                <a:ea typeface="STHeitiSC-Light" charset="-122"/>
              </a:rPr>
              <a:t> </a:t>
            </a:r>
            <a:r>
              <a:rPr lang="en-US" altLang="zh-CN" dirty="0">
                <a:solidFill>
                  <a:srgbClr val="000000"/>
                </a:solidFill>
                <a:latin typeface="Consolas" panose="020B0609020204030204" pitchFamily="49" charset="0"/>
                <a:ea typeface="STHeitiSC-Light" charset="-122"/>
              </a:rPr>
              <a:t>temperature</a:t>
            </a:r>
            <a:r>
              <a:rPr lang="fr-FR" altLang="zh-CN" dirty="0">
                <a:solidFill>
                  <a:srgbClr val="000000"/>
                </a:solidFill>
                <a:latin typeface="Consolas" panose="020B0609020204030204" pitchFamily="49" charset="0"/>
                <a:ea typeface="STHeitiSC-Light" charset="-122"/>
              </a:rPr>
              <a:t>[</a:t>
            </a:r>
            <a:r>
              <a:rPr lang="fr-FR" altLang="zh-CN" dirty="0">
                <a:solidFill>
                  <a:srgbClr val="000BFF"/>
                </a:solidFill>
                <a:latin typeface="Consolas" panose="020B0609020204030204" pitchFamily="49" charset="0"/>
                <a:ea typeface="STHeitiSC-Light" charset="-122"/>
              </a:rPr>
              <a:t>7</a:t>
            </a:r>
            <a:r>
              <a:rPr lang="fr-FR" altLang="zh-CN" dirty="0">
                <a:solidFill>
                  <a:srgbClr val="000000"/>
                </a:solidFill>
                <a:latin typeface="Consolas" panose="020B0609020204030204" pitchFamily="49" charset="0"/>
                <a:ea typeface="STHeitiSC-Light" charset="-122"/>
              </a:rPr>
              <a:t>];</a:t>
            </a:r>
          </a:p>
          <a:p>
            <a:r>
              <a:rPr lang="fr-FR" altLang="zh-CN"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int</a:t>
            </a:r>
            <a:r>
              <a:rPr lang="fr-FR" altLang="zh-CN" dirty="0">
                <a:solidFill>
                  <a:srgbClr val="000000"/>
                </a:solidFill>
                <a:latin typeface="Consolas" panose="020B0609020204030204" pitchFamily="49" charset="0"/>
                <a:ea typeface="STHeitiSC-Light" charset="-122"/>
              </a:rPr>
              <a:t> error_</a:t>
            </a:r>
            <a:r>
              <a:rPr lang="en-US" altLang="zh-CN" dirty="0">
                <a:solidFill>
                  <a:srgbClr val="000000"/>
                </a:solidFill>
                <a:latin typeface="Consolas" panose="020B0609020204030204" pitchFamily="49" charset="0"/>
                <a:ea typeface="STHeitiSC-Light" charset="-122"/>
              </a:rPr>
              <a:t>temperature</a:t>
            </a:r>
            <a:r>
              <a:rPr lang="fr-FR" altLang="zh-CN" dirty="0">
                <a:solidFill>
                  <a:srgbClr val="000000"/>
                </a:solidFill>
                <a:latin typeface="Consolas" panose="020B0609020204030204" pitchFamily="49" charset="0"/>
                <a:ea typeface="STHeitiSC-Light" charset="-122"/>
              </a:rPr>
              <a:t>;</a:t>
            </a:r>
          </a:p>
          <a:p>
            <a:r>
              <a:rPr lang="fr-FR" altLang="zh-CN" dirty="0">
                <a:solidFill>
                  <a:srgbClr val="B40062"/>
                </a:solidFill>
                <a:latin typeface="Consolas" panose="020B0609020204030204" pitchFamily="49" charset="0"/>
                <a:ea typeface="STHeitiSC-Light" charset="-122"/>
              </a:rPr>
              <a:t>public</a:t>
            </a:r>
            <a:r>
              <a:rPr lang="fr-FR" altLang="zh-CN" dirty="0">
                <a:solidFill>
                  <a:srgbClr val="000000"/>
                </a:solidFill>
                <a:latin typeface="Consolas" panose="020B0609020204030204" pitchFamily="49" charset="0"/>
                <a:ea typeface="STHeitiSC-Light" charset="-122"/>
              </a:rPr>
              <a:t>:</a:t>
            </a:r>
          </a:p>
          <a:p>
            <a:r>
              <a:rPr lang="fr-FR" altLang="zh-CN" dirty="0">
                <a:solidFill>
                  <a:srgbClr val="000000"/>
                </a:solidFill>
                <a:latin typeface="Consolas" panose="020B0609020204030204" pitchFamily="49" charset="0"/>
                <a:ea typeface="STHeitiSC-Light" charset="-122"/>
              </a:rPr>
              <a:t>  	</a:t>
            </a:r>
            <a:r>
              <a:rPr lang="fr-FR" altLang="zh-CN" b="1" dirty="0">
                <a:solidFill>
                  <a:srgbClr val="FF0000"/>
                </a:solidFill>
                <a:latin typeface="Consolas" panose="020B0609020204030204" pitchFamily="49" charset="0"/>
                <a:ea typeface="STHeitiSC-Light" charset="-122"/>
              </a:rPr>
              <a:t>int&amp;</a:t>
            </a:r>
            <a:r>
              <a:rPr lang="fr-FR" altLang="zh-CN" b="1"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operator</a:t>
            </a:r>
            <a:r>
              <a:rPr lang="fr-FR" altLang="zh-CN"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const</a:t>
            </a:r>
            <a:r>
              <a:rPr lang="fr-FR" altLang="zh-CN"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char</a:t>
            </a:r>
            <a:r>
              <a:rPr lang="fr-FR" altLang="zh-CN" dirty="0">
                <a:solidFill>
                  <a:srgbClr val="000000"/>
                </a:solidFill>
                <a:latin typeface="Consolas" panose="020B0609020204030204" pitchFamily="49" charset="0"/>
                <a:ea typeface="STHeitiSC-Light" charset="-122"/>
              </a:rPr>
              <a:t>* name)</a:t>
            </a:r>
            <a:r>
              <a:rPr lang="zh-CN" altLang="en-US" dirty="0">
                <a:solidFill>
                  <a:srgbClr val="000000"/>
                </a:solidFill>
                <a:latin typeface="Consolas" panose="020B0609020204030204" pitchFamily="49" charset="0"/>
                <a:ea typeface="STHeitiSC-Light" charset="-122"/>
              </a:rPr>
              <a:t> </a:t>
            </a:r>
            <a:r>
              <a:rPr lang="en-US" altLang="zh-CN" b="1" dirty="0">
                <a:solidFill>
                  <a:srgbClr val="008000"/>
                </a:solidFill>
                <a:latin typeface="Consolas" panose="020B0609020204030204" pitchFamily="49" charset="0"/>
                <a:ea typeface="STHeitiSC-Light" charset="-122"/>
              </a:rPr>
              <a:t>//</a:t>
            </a:r>
            <a:r>
              <a:rPr lang="zh-CN" altLang="en-US" b="1" dirty="0">
                <a:solidFill>
                  <a:srgbClr val="008000"/>
                </a:solidFill>
                <a:latin typeface="Consolas" panose="020B0609020204030204" pitchFamily="49" charset="0"/>
                <a:ea typeface="STHeitiSC-Light" charset="-122"/>
              </a:rPr>
              <a:t> 字串作下標</a:t>
            </a:r>
            <a:endParaRPr lang="fr-FR" altLang="zh-CN" b="1" dirty="0">
              <a:solidFill>
                <a:srgbClr val="008000"/>
              </a:solidFill>
              <a:latin typeface="Consolas" panose="020B0609020204030204" pitchFamily="49" charset="0"/>
              <a:ea typeface="STHeitiSC-Light" charset="-122"/>
            </a:endParaRPr>
          </a:p>
          <a:p>
            <a:r>
              <a:rPr lang="fr-FR" altLang="zh-CN" dirty="0">
                <a:solidFill>
                  <a:srgbClr val="000000"/>
                </a:solidFill>
                <a:latin typeface="Consolas" panose="020B0609020204030204" pitchFamily="49" charset="0"/>
                <a:ea typeface="STHeitiSC-Light" charset="-122"/>
              </a:rPr>
              <a:t>  	{</a:t>
            </a:r>
          </a:p>
          <a:p>
            <a:pPr lvl="1"/>
            <a:r>
              <a:rPr lang="da-DK" altLang="zh-CN" dirty="0">
                <a:solidFill>
                  <a:srgbClr val="000000"/>
                </a:solidFill>
                <a:latin typeface="Consolas" panose="020B0609020204030204" pitchFamily="49" charset="0"/>
                <a:ea typeface="STHeitiSC-Light" charset="-122"/>
              </a:rPr>
              <a:t>    	</a:t>
            </a:r>
            <a:r>
              <a:rPr lang="da-DK" altLang="zh-CN" dirty="0">
                <a:solidFill>
                  <a:srgbClr val="B40062"/>
                </a:solidFill>
                <a:latin typeface="Consolas" panose="020B0609020204030204" pitchFamily="49" charset="0"/>
                <a:ea typeface="STHeitiSC-Light" charset="-122"/>
              </a:rPr>
              <a:t>for</a:t>
            </a:r>
            <a:r>
              <a:rPr lang="da-DK" altLang="zh-CN" dirty="0">
                <a:solidFill>
                  <a:srgbClr val="000000"/>
                </a:solidFill>
                <a:latin typeface="Consolas" panose="020B0609020204030204" pitchFamily="49" charset="0"/>
                <a:ea typeface="STHeitiSC-Light" charset="-122"/>
              </a:rPr>
              <a:t> (</a:t>
            </a:r>
            <a:r>
              <a:rPr lang="da-DK" altLang="zh-CN" dirty="0">
                <a:solidFill>
                  <a:srgbClr val="B40062"/>
                </a:solidFill>
                <a:latin typeface="Consolas" panose="020B0609020204030204" pitchFamily="49" charset="0"/>
                <a:ea typeface="STHeitiSC-Light" charset="-122"/>
              </a:rPr>
              <a:t>int</a:t>
            </a:r>
            <a:r>
              <a:rPr lang="da-DK" altLang="zh-CN" dirty="0">
                <a:solidFill>
                  <a:srgbClr val="000000"/>
                </a:solidFill>
                <a:latin typeface="Consolas" panose="020B0609020204030204" pitchFamily="49" charset="0"/>
                <a:ea typeface="STHeitiSC-Light" charset="-122"/>
              </a:rPr>
              <a:t> i = </a:t>
            </a:r>
            <a:r>
              <a:rPr lang="da-DK" altLang="zh-CN" dirty="0">
                <a:solidFill>
                  <a:srgbClr val="000BFF"/>
                </a:solidFill>
                <a:latin typeface="Consolas" panose="020B0609020204030204" pitchFamily="49" charset="0"/>
                <a:ea typeface="STHeitiSC-Light" charset="-122"/>
              </a:rPr>
              <a:t>0</a:t>
            </a:r>
            <a:r>
              <a:rPr lang="da-DK" altLang="zh-CN" dirty="0">
                <a:solidFill>
                  <a:srgbClr val="000000"/>
                </a:solidFill>
                <a:latin typeface="Consolas" panose="020B0609020204030204" pitchFamily="49" charset="0"/>
                <a:ea typeface="STHeitiSC-Light" charset="-122"/>
              </a:rPr>
              <a:t>; i &lt; </a:t>
            </a:r>
            <a:r>
              <a:rPr lang="da-DK" altLang="zh-CN" dirty="0">
                <a:solidFill>
                  <a:srgbClr val="000BFF"/>
                </a:solidFill>
                <a:latin typeface="Consolas" panose="020B0609020204030204" pitchFamily="49" charset="0"/>
                <a:ea typeface="STHeitiSC-Light" charset="-122"/>
              </a:rPr>
              <a:t>7</a:t>
            </a:r>
            <a:r>
              <a:rPr lang="da-DK" altLang="zh-CN" dirty="0">
                <a:solidFill>
                  <a:srgbClr val="000000"/>
                </a:solidFill>
                <a:latin typeface="Consolas" panose="020B0609020204030204" pitchFamily="49" charset="0"/>
                <a:ea typeface="STHeitiSC-Light" charset="-122"/>
              </a:rPr>
              <a:t>; i++) {</a:t>
            </a:r>
          </a:p>
          <a:p>
            <a:pPr lvl="1"/>
            <a:r>
              <a:rPr lang="en-US" altLang="zh-CN" dirty="0">
                <a:solidFill>
                  <a:srgbClr val="000000"/>
                </a:solidFill>
                <a:latin typeface="Consolas" panose="020B0609020204030204" pitchFamily="49" charset="0"/>
                <a:ea typeface="STHeitiSC-Light" charset="-122"/>
              </a:rPr>
              <a:t>      		</a:t>
            </a:r>
            <a:r>
              <a:rPr lang="en-US" altLang="zh-CN" dirty="0">
                <a:solidFill>
                  <a:srgbClr val="B40062"/>
                </a:solidFill>
                <a:latin typeface="Consolas" panose="020B0609020204030204" pitchFamily="49" charset="0"/>
                <a:ea typeface="STHeitiSC-Light" charset="-122"/>
              </a:rPr>
              <a:t>if</a:t>
            </a:r>
            <a:r>
              <a:rPr lang="en-US" altLang="zh-CN" dirty="0">
                <a:solidFill>
                  <a:srgbClr val="000000"/>
                </a:solidFill>
                <a:latin typeface="Consolas" panose="020B0609020204030204" pitchFamily="49" charset="0"/>
                <a:ea typeface="STHeitiSC-Light" charset="-122"/>
              </a:rPr>
              <a:t> (</a:t>
            </a:r>
            <a:r>
              <a:rPr lang="en-US" altLang="zh-CN" dirty="0" err="1">
                <a:solidFill>
                  <a:srgbClr val="000000"/>
                </a:solidFill>
                <a:latin typeface="Consolas" panose="020B0609020204030204" pitchFamily="49" charset="0"/>
                <a:ea typeface="STHeitiSC-Light" charset="-122"/>
              </a:rPr>
              <a:t>strcmp</a:t>
            </a:r>
            <a:r>
              <a:rPr lang="en-US" altLang="zh-CN" dirty="0">
                <a:solidFill>
                  <a:srgbClr val="000000"/>
                </a:solidFill>
                <a:latin typeface="Consolas" panose="020B0609020204030204" pitchFamily="49" charset="0"/>
                <a:ea typeface="STHeitiSC-Light" charset="-122"/>
              </a:rPr>
              <a:t>(</a:t>
            </a:r>
            <a:r>
              <a:rPr lang="en-US" altLang="zh-CN" dirty="0" err="1">
                <a:solidFill>
                  <a:srgbClr val="000000"/>
                </a:solidFill>
                <a:latin typeface="Consolas" panose="020B0609020204030204" pitchFamily="49" charset="0"/>
                <a:ea typeface="STHeitiSC-Light" charset="-122"/>
              </a:rPr>
              <a:t>week_name</a:t>
            </a:r>
            <a:r>
              <a:rPr lang="en-US" altLang="zh-CN" dirty="0">
                <a:solidFill>
                  <a:srgbClr val="000000"/>
                </a:solidFill>
                <a:latin typeface="Consolas" panose="020B0609020204030204" pitchFamily="49" charset="0"/>
                <a:ea typeface="STHeitiSC-Light" charset="-122"/>
              </a:rPr>
              <a:t>[</a:t>
            </a:r>
            <a:r>
              <a:rPr lang="en-US" altLang="zh-CN" dirty="0" err="1">
                <a:solidFill>
                  <a:srgbClr val="000000"/>
                </a:solidFill>
                <a:latin typeface="Consolas" panose="020B0609020204030204" pitchFamily="49" charset="0"/>
                <a:ea typeface="STHeitiSC-Light" charset="-122"/>
              </a:rPr>
              <a:t>i</a:t>
            </a:r>
            <a:r>
              <a:rPr lang="en-US" altLang="zh-CN" dirty="0">
                <a:solidFill>
                  <a:srgbClr val="000000"/>
                </a:solidFill>
                <a:latin typeface="Consolas" panose="020B0609020204030204" pitchFamily="49" charset="0"/>
                <a:ea typeface="STHeitiSC-Light" charset="-122"/>
              </a:rPr>
              <a:t>], name) == </a:t>
            </a:r>
            <a:r>
              <a:rPr lang="en-US" altLang="zh-CN" dirty="0">
                <a:solidFill>
                  <a:srgbClr val="000BFF"/>
                </a:solidFill>
                <a:latin typeface="Consolas" panose="020B0609020204030204" pitchFamily="49" charset="0"/>
                <a:ea typeface="STHeitiSC-Light" charset="-122"/>
              </a:rPr>
              <a:t>0</a:t>
            </a:r>
            <a:r>
              <a:rPr lang="en-US" altLang="zh-CN" dirty="0">
                <a:solidFill>
                  <a:srgbClr val="000000"/>
                </a:solidFill>
                <a:latin typeface="Consolas" panose="020B0609020204030204" pitchFamily="49" charset="0"/>
                <a:ea typeface="STHeitiSC-Light" charset="-122"/>
              </a:rPr>
              <a:t>) </a:t>
            </a:r>
          </a:p>
          <a:p>
            <a:pPr lvl="1"/>
            <a:r>
              <a:rPr lang="en-US" altLang="zh-CN" dirty="0">
                <a:solidFill>
                  <a:srgbClr val="000000"/>
                </a:solidFill>
                <a:latin typeface="Consolas" panose="020B0609020204030204" pitchFamily="49" charset="0"/>
                <a:ea typeface="STHeitiSC-Light" charset="-122"/>
              </a:rPr>
              <a:t>				</a:t>
            </a:r>
            <a:r>
              <a:rPr lang="en-US" altLang="zh-CN" dirty="0">
                <a:solidFill>
                  <a:srgbClr val="B40062"/>
                </a:solidFill>
                <a:latin typeface="Consolas" panose="020B0609020204030204" pitchFamily="49" charset="0"/>
                <a:ea typeface="STHeitiSC-Light" charset="-122"/>
              </a:rPr>
              <a:t>return</a:t>
            </a:r>
            <a:r>
              <a:rPr lang="en-US" altLang="zh-CN" dirty="0">
                <a:solidFill>
                  <a:srgbClr val="000000"/>
                </a:solidFill>
                <a:latin typeface="Consolas" panose="020B0609020204030204" pitchFamily="49" charset="0"/>
                <a:ea typeface="STHeitiSC-Light" charset="-122"/>
              </a:rPr>
              <a:t> temperature[</a:t>
            </a:r>
            <a:r>
              <a:rPr lang="en-US" altLang="zh-CN" dirty="0" err="1">
                <a:solidFill>
                  <a:srgbClr val="000000"/>
                </a:solidFill>
                <a:latin typeface="Consolas" panose="020B0609020204030204" pitchFamily="49" charset="0"/>
                <a:ea typeface="STHeitiSC-Light" charset="-122"/>
              </a:rPr>
              <a:t>i</a:t>
            </a:r>
            <a:r>
              <a:rPr lang="en-US" altLang="zh-CN" dirty="0">
                <a:solidFill>
                  <a:srgbClr val="000000"/>
                </a:solidFill>
                <a:latin typeface="Consolas" panose="020B0609020204030204" pitchFamily="49" charset="0"/>
                <a:ea typeface="STHeitiSC-Light" charset="-122"/>
              </a:rPr>
              <a:t>];</a:t>
            </a:r>
          </a:p>
          <a:p>
            <a:pPr lvl="1"/>
            <a:r>
              <a:rPr lang="en-US" altLang="zh-CN" dirty="0">
                <a:solidFill>
                  <a:srgbClr val="000000"/>
                </a:solidFill>
                <a:latin typeface="Consolas" panose="020B0609020204030204" pitchFamily="49" charset="0"/>
                <a:ea typeface="STHeitiSC-Light" charset="-122"/>
              </a:rPr>
              <a:t>    	}</a:t>
            </a:r>
          </a:p>
          <a:p>
            <a:pPr lvl="1"/>
            <a:r>
              <a:rPr lang="en-US" altLang="zh-CN" dirty="0">
                <a:solidFill>
                  <a:srgbClr val="000000"/>
                </a:solidFill>
                <a:latin typeface="Consolas" panose="020B0609020204030204" pitchFamily="49" charset="0"/>
                <a:ea typeface="STHeitiSC-Light" charset="-122"/>
              </a:rPr>
              <a:t>		</a:t>
            </a:r>
            <a:r>
              <a:rPr lang="en-US" altLang="zh-CN" dirty="0">
                <a:solidFill>
                  <a:srgbClr val="B40062"/>
                </a:solidFill>
                <a:latin typeface="Consolas" panose="020B0609020204030204" pitchFamily="49" charset="0"/>
                <a:ea typeface="STHeitiSC-Light" charset="-122"/>
              </a:rPr>
              <a:t>return </a:t>
            </a:r>
            <a:r>
              <a:rPr lang="fr-FR" altLang="zh-CN" dirty="0">
                <a:solidFill>
                  <a:srgbClr val="000000"/>
                </a:solidFill>
                <a:latin typeface="Consolas" panose="020B0609020204030204" pitchFamily="49" charset="0"/>
                <a:ea typeface="STHeitiSC-Light" charset="-122"/>
              </a:rPr>
              <a:t>error_</a:t>
            </a:r>
            <a:r>
              <a:rPr lang="en-US" altLang="zh-CN" dirty="0">
                <a:solidFill>
                  <a:srgbClr val="000000"/>
                </a:solidFill>
                <a:latin typeface="Consolas" panose="020B0609020204030204" pitchFamily="49" charset="0"/>
                <a:ea typeface="STHeitiSC-Light" charset="-122"/>
              </a:rPr>
              <a:t>temperature</a:t>
            </a:r>
            <a:r>
              <a:rPr lang="en-US" altLang="zh-CN" dirty="0">
                <a:latin typeface="Consolas" panose="020B0609020204030204" pitchFamily="49" charset="0"/>
                <a:ea typeface="STHeitiSC-Light" charset="-122"/>
              </a:rPr>
              <a:t>; </a:t>
            </a:r>
            <a:r>
              <a:rPr lang="en-US" altLang="zh-CN" b="1" dirty="0">
                <a:solidFill>
                  <a:srgbClr val="008000"/>
                </a:solidFill>
                <a:latin typeface="Consolas" panose="020B0609020204030204" pitchFamily="49" charset="0"/>
                <a:ea typeface="STHeitiSC-Light" charset="-122"/>
              </a:rPr>
              <a:t>//</a:t>
            </a:r>
            <a:r>
              <a:rPr lang="zh-CN" altLang="en-US" b="1" dirty="0">
                <a:solidFill>
                  <a:srgbClr val="008000"/>
                </a:solidFill>
                <a:latin typeface="Consolas" panose="020B0609020204030204" pitchFamily="49" charset="0"/>
                <a:ea typeface="STHeitiSC-Light" charset="-122"/>
              </a:rPr>
              <a:t>沒有匹配到字串</a:t>
            </a:r>
            <a:endParaRPr lang="en-US" altLang="zh-CN" b="1" dirty="0">
              <a:solidFill>
                <a:srgbClr val="008000"/>
              </a:solidFill>
              <a:latin typeface="Consolas" panose="020B0609020204030204" pitchFamily="49" charset="0"/>
              <a:ea typeface="STHeitiSC-Light" charset="-122"/>
            </a:endParaRPr>
          </a:p>
          <a:p>
            <a:r>
              <a:rPr lang="en-US" altLang="zh-CN" dirty="0">
                <a:solidFill>
                  <a:srgbClr val="000000"/>
                </a:solidFill>
                <a:latin typeface="Consolas" panose="020B0609020204030204" pitchFamily="49" charset="0"/>
                <a:ea typeface="STHeitiSC-Light" charset="-122"/>
              </a:rPr>
              <a:t>  	}</a:t>
            </a:r>
          </a:p>
          <a:p>
            <a:r>
              <a:rPr lang="en-US" altLang="zh-CN" dirty="0">
                <a:solidFill>
                  <a:srgbClr val="000000"/>
                </a:solidFill>
                <a:latin typeface="Consolas" panose="020B0609020204030204" pitchFamily="49" charset="0"/>
                <a:ea typeface="STHeitiSC-Light" charset="-122"/>
              </a:rPr>
              <a:t>};</a:t>
            </a:r>
          </a:p>
        </p:txBody>
      </p:sp>
      <p:sp>
        <p:nvSpPr>
          <p:cNvPr id="7"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陣列下標運算子重載示例</a:t>
            </a: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t>58</a:t>
            </a:fld>
            <a:endParaRPr lang="en-US" altLang="zh-CN" dirty="0"/>
          </a:p>
        </p:txBody>
      </p:sp>
      <p:sp>
        <p:nvSpPr>
          <p:cNvPr id="3" name="矩形 2"/>
          <p:cNvSpPr/>
          <p:nvPr/>
        </p:nvSpPr>
        <p:spPr>
          <a:xfrm>
            <a:off x="1386558" y="4180979"/>
            <a:ext cx="648072" cy="288032"/>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5" name="文本框 4"/>
          <p:cNvSpPr txBox="1"/>
          <p:nvPr/>
        </p:nvSpPr>
        <p:spPr>
          <a:xfrm>
            <a:off x="56222" y="4469011"/>
            <a:ext cx="1467068" cy="400110"/>
          </a:xfrm>
          <a:prstGeom prst="rect">
            <a:avLst/>
          </a:prstGeom>
          <a:noFill/>
        </p:spPr>
        <p:txBody>
          <a:bodyPr wrap="none" rtlCol="0">
            <a:spAutoFit/>
          </a:bodyPr>
          <a:lstStyle/>
          <a:p>
            <a:r>
              <a:rPr lang="zh-CN" altLang="en-US" sz="2000" b="1" dirty="0">
                <a:solidFill>
                  <a:srgbClr val="008000"/>
                </a:solidFill>
                <a:latin typeface="+mn-ea"/>
              </a:rPr>
              <a:t>注意返回值</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454" y="1408473"/>
            <a:ext cx="5368754" cy="3748719"/>
          </a:xfrm>
          <a:prstGeom prst="rect">
            <a:avLst/>
          </a:prstGeom>
        </p:spPr>
        <p:txBody>
          <a:bodyPr wrap="square">
            <a:spAutoFit/>
          </a:bodyPr>
          <a:lstStyle/>
          <a:p>
            <a:pPr>
              <a:lnSpc>
                <a:spcPct val="120000"/>
              </a:lnSpc>
            </a:pPr>
            <a:r>
              <a:rPr lang="en-US" altLang="zh-CN" dirty="0">
                <a:solidFill>
                  <a:srgbClr val="1D8519"/>
                </a:solidFill>
                <a:latin typeface="Menlo-Regular" charset="0"/>
              </a:rPr>
              <a:t>/// </a:t>
            </a:r>
            <a:r>
              <a:rPr lang="zh-CN" altLang="en-US" dirty="0">
                <a:solidFill>
                  <a:srgbClr val="1D8519"/>
                </a:solidFill>
                <a:latin typeface="STHeitiSC-Light" charset="-122"/>
                <a:ea typeface="STHeitiSC-Light" charset="-122"/>
              </a:rPr>
              <a:t>關於陣列下標運算子重載的測試</a:t>
            </a:r>
            <a:endParaRPr lang="zh-CN" altLang="en-US" dirty="0">
              <a:solidFill>
                <a:srgbClr val="000000"/>
              </a:solidFill>
              <a:latin typeface="Menlo-Regular" charset="0"/>
              <a:ea typeface="STHeitiSC-Light" charset="-122"/>
            </a:endParaRPr>
          </a:p>
          <a:p>
            <a:pPr>
              <a:lnSpc>
                <a:spcPct val="120000"/>
              </a:lnSpc>
            </a:pPr>
            <a:r>
              <a:rPr lang="en-US" altLang="zh-CN" dirty="0">
                <a:solidFill>
                  <a:srgbClr val="B40062"/>
                </a:solidFill>
                <a:latin typeface="Consolas" panose="020B0609020204030204" pitchFamily="49" charset="0"/>
                <a:ea typeface="STHeitiSC-Light" charset="-122"/>
              </a:rPr>
              <a:t>int</a:t>
            </a:r>
            <a:r>
              <a:rPr lang="en-US" altLang="zh-CN" dirty="0">
                <a:solidFill>
                  <a:srgbClr val="000000"/>
                </a:solidFill>
                <a:latin typeface="Consolas" panose="020B0609020204030204" pitchFamily="49" charset="0"/>
                <a:ea typeface="STHeitiSC-Light" charset="-122"/>
              </a:rPr>
              <a:t> main() </a:t>
            </a:r>
          </a:p>
          <a:p>
            <a:pPr>
              <a:lnSpc>
                <a:spcPct val="120000"/>
              </a:lnSpc>
            </a:pPr>
            <a:r>
              <a:rPr lang="en-US" altLang="zh-CN" dirty="0">
                <a:solidFill>
                  <a:srgbClr val="000000"/>
                </a:solidFill>
                <a:latin typeface="Consolas" panose="020B0609020204030204" pitchFamily="49" charset="0"/>
                <a:ea typeface="STHeitiSC-Light" charset="-122"/>
              </a:rPr>
              <a:t>{</a:t>
            </a:r>
          </a:p>
          <a:p>
            <a:pPr lvl="1">
              <a:lnSpc>
                <a:spcPct val="120000"/>
              </a:lnSpc>
            </a:pPr>
            <a:r>
              <a:rPr lang="en-US" altLang="zh-CN" dirty="0" err="1">
                <a:solidFill>
                  <a:srgbClr val="000000"/>
                </a:solidFill>
                <a:latin typeface="Consolas" panose="020B0609020204030204" pitchFamily="49" charset="0"/>
                <a:ea typeface="STHeitiSC-Light" charset="-122"/>
              </a:rPr>
              <a:t>WeekTemperature</a:t>
            </a:r>
            <a:r>
              <a:rPr lang="en-US" altLang="zh-CN" dirty="0">
                <a:solidFill>
                  <a:srgbClr val="000000"/>
                </a:solidFill>
                <a:latin typeface="Consolas" panose="020B0609020204030204" pitchFamily="49" charset="0"/>
                <a:ea typeface="STHeitiSC-Light" charset="-122"/>
              </a:rPr>
              <a:t> </a:t>
            </a:r>
            <a:r>
              <a:rPr lang="en-US" altLang="zh-CN" dirty="0" err="1">
                <a:solidFill>
                  <a:srgbClr val="000000"/>
                </a:solidFill>
                <a:latin typeface="Consolas" panose="020B0609020204030204" pitchFamily="49" charset="0"/>
                <a:ea typeface="STHeitiSC-Light" charset="-122"/>
              </a:rPr>
              <a:t>beijing</a:t>
            </a:r>
            <a:r>
              <a:rPr lang="en-US" altLang="zh-CN" dirty="0">
                <a:solidFill>
                  <a:srgbClr val="000000"/>
                </a:solidFill>
                <a:latin typeface="Consolas" panose="020B0609020204030204" pitchFamily="49" charset="0"/>
                <a:ea typeface="STHeitiSC-Light" charset="-122"/>
              </a:rPr>
              <a:t>;</a:t>
            </a:r>
          </a:p>
          <a:p>
            <a:pPr>
              <a:lnSpc>
                <a:spcPct val="120000"/>
              </a:lnSpc>
            </a:pPr>
            <a:r>
              <a:rPr lang="nl-NL" altLang="zh-CN" dirty="0">
                <a:solidFill>
                  <a:srgbClr val="000000"/>
                </a:solidFill>
                <a:latin typeface="Consolas" panose="020B0609020204030204" pitchFamily="49" charset="0"/>
                <a:ea typeface="STHeitiSC-Light" charset="-122"/>
              </a:rPr>
              <a:t>	beijing[</a:t>
            </a:r>
            <a:r>
              <a:rPr lang="nl-NL" altLang="zh-CN" dirty="0">
                <a:solidFill>
                  <a:srgbClr val="BA0011"/>
                </a:solidFill>
                <a:latin typeface="Consolas" panose="020B0609020204030204" pitchFamily="49" charset="0"/>
                <a:ea typeface="STHeitiSC-Light" charset="-122"/>
              </a:rPr>
              <a:t>"mon"</a:t>
            </a:r>
            <a:r>
              <a:rPr lang="nl-NL" altLang="zh-CN" dirty="0">
                <a:solidFill>
                  <a:srgbClr val="000000"/>
                </a:solidFill>
                <a:latin typeface="Consolas" panose="020B0609020204030204" pitchFamily="49" charset="0"/>
                <a:ea typeface="STHeitiSC-Light" charset="-122"/>
              </a:rPr>
              <a:t>] = -</a:t>
            </a:r>
            <a:r>
              <a:rPr lang="nl-NL" altLang="zh-CN" dirty="0">
                <a:solidFill>
                  <a:srgbClr val="000BFF"/>
                </a:solidFill>
                <a:latin typeface="Consolas" panose="020B0609020204030204" pitchFamily="49" charset="0"/>
                <a:ea typeface="STHeitiSC-Light" charset="-122"/>
              </a:rPr>
              <a:t>3</a:t>
            </a:r>
            <a:r>
              <a:rPr lang="nl-NL" altLang="zh-CN" dirty="0">
                <a:solidFill>
                  <a:srgbClr val="000000"/>
                </a:solidFill>
                <a:latin typeface="Consolas" panose="020B0609020204030204" pitchFamily="49" charset="0"/>
                <a:ea typeface="STHeitiSC-Light" charset="-122"/>
              </a:rPr>
              <a:t>;	</a:t>
            </a:r>
          </a:p>
          <a:p>
            <a:pPr>
              <a:lnSpc>
                <a:spcPct val="120000"/>
              </a:lnSpc>
            </a:pPr>
            <a:r>
              <a:rPr lang="nl-NL" altLang="zh-CN" dirty="0">
                <a:solidFill>
                  <a:srgbClr val="000000"/>
                </a:solidFill>
                <a:latin typeface="Consolas" panose="020B0609020204030204" pitchFamily="49" charset="0"/>
                <a:ea typeface="STHeitiSC-Light" charset="-122"/>
              </a:rPr>
              <a:t>	beijing[</a:t>
            </a:r>
            <a:r>
              <a:rPr lang="nl-NL" altLang="zh-CN" dirty="0">
                <a:solidFill>
                  <a:srgbClr val="BA0011"/>
                </a:solidFill>
                <a:latin typeface="Consolas" panose="020B0609020204030204" pitchFamily="49" charset="0"/>
                <a:ea typeface="STHeitiSC-Light" charset="-122"/>
              </a:rPr>
              <a:t>"tu"</a:t>
            </a:r>
            <a:r>
              <a:rPr lang="nl-NL" altLang="zh-CN" dirty="0">
                <a:solidFill>
                  <a:srgbClr val="000000"/>
                </a:solidFill>
                <a:latin typeface="Consolas" panose="020B0609020204030204" pitchFamily="49" charset="0"/>
                <a:ea typeface="STHeitiSC-Light" charset="-122"/>
              </a:rPr>
              <a:t>] = -</a:t>
            </a:r>
            <a:r>
              <a:rPr lang="nl-NL" altLang="zh-CN" dirty="0">
                <a:solidFill>
                  <a:srgbClr val="000BFF"/>
                </a:solidFill>
                <a:latin typeface="Consolas" panose="020B0609020204030204" pitchFamily="49" charset="0"/>
                <a:ea typeface="STHeitiSC-Light" charset="-122"/>
              </a:rPr>
              <a:t>1</a:t>
            </a:r>
            <a:r>
              <a:rPr lang="nl-NL" altLang="zh-CN" dirty="0">
                <a:solidFill>
                  <a:srgbClr val="000000"/>
                </a:solidFill>
                <a:latin typeface="Consolas" panose="020B0609020204030204" pitchFamily="49" charset="0"/>
                <a:ea typeface="STHeitiSC-Light" charset="-122"/>
              </a:rPr>
              <a:t>;</a:t>
            </a:r>
          </a:p>
          <a:p>
            <a:pPr>
              <a:lnSpc>
                <a:spcPct val="120000"/>
              </a:lnSpc>
            </a:pPr>
            <a:r>
              <a:rPr lang="nl-NL" altLang="zh-CN" dirty="0">
                <a:solidFill>
                  <a:srgbClr val="000000"/>
                </a:solidFill>
                <a:latin typeface="Consolas" panose="020B0609020204030204" pitchFamily="49" charset="0"/>
                <a:ea typeface="STHeitiSC-Light" charset="-122"/>
              </a:rPr>
              <a:t>  	cout 	&lt;&lt; </a:t>
            </a:r>
            <a:r>
              <a:rPr lang="nl-NL" altLang="zh-CN" dirty="0">
                <a:solidFill>
                  <a:srgbClr val="BA0011"/>
                </a:solidFill>
                <a:latin typeface="Consolas" panose="020B0609020204030204" pitchFamily="49" charset="0"/>
                <a:ea typeface="STHeitiSC-Light" charset="-122"/>
              </a:rPr>
              <a:t>"Monday Temperature: "</a:t>
            </a:r>
            <a:r>
              <a:rPr lang="nl-NL" altLang="zh-CN" dirty="0">
                <a:solidFill>
                  <a:srgbClr val="000000"/>
                </a:solidFill>
                <a:latin typeface="Consolas" panose="020B0609020204030204" pitchFamily="49" charset="0"/>
                <a:ea typeface="STHeitiSC-Light" charset="-122"/>
              </a:rPr>
              <a:t> </a:t>
            </a:r>
          </a:p>
          <a:p>
            <a:pPr>
              <a:lnSpc>
                <a:spcPct val="120000"/>
              </a:lnSpc>
            </a:pPr>
            <a:r>
              <a:rPr lang="nl-NL" altLang="zh-CN" dirty="0">
                <a:solidFill>
                  <a:srgbClr val="000000"/>
                </a:solidFill>
                <a:latin typeface="Consolas" panose="020B0609020204030204" pitchFamily="49" charset="0"/>
                <a:ea typeface="STHeitiSC-Light" charset="-122"/>
              </a:rPr>
              <a:t>			&lt;&lt; beijing[</a:t>
            </a:r>
            <a:r>
              <a:rPr lang="nl-NL" altLang="zh-CN" dirty="0">
                <a:solidFill>
                  <a:srgbClr val="BA0011"/>
                </a:solidFill>
                <a:latin typeface="Consolas" panose="020B0609020204030204" pitchFamily="49" charset="0"/>
                <a:ea typeface="STHeitiSC-Light" charset="-122"/>
              </a:rPr>
              <a:t>"mon"</a:t>
            </a:r>
            <a:r>
              <a:rPr lang="nl-NL" altLang="zh-CN" dirty="0">
                <a:solidFill>
                  <a:srgbClr val="000000"/>
                </a:solidFill>
                <a:latin typeface="Consolas" panose="020B0609020204030204" pitchFamily="49" charset="0"/>
                <a:ea typeface="STHeitiSC-Light" charset="-122"/>
              </a:rPr>
              <a:t>] &lt;&lt; endl;</a:t>
            </a:r>
          </a:p>
          <a:p>
            <a:pPr>
              <a:lnSpc>
                <a:spcPct val="120000"/>
              </a:lnSpc>
            </a:pPr>
            <a:r>
              <a:rPr lang="is-IS" altLang="zh-CN" dirty="0">
                <a:solidFill>
                  <a:srgbClr val="000000"/>
                </a:solidFill>
                <a:latin typeface="Consolas" panose="020B0609020204030204" pitchFamily="49" charset="0"/>
                <a:ea typeface="STHeitiSC-Light" charset="-122"/>
              </a:rPr>
              <a:t>  	</a:t>
            </a:r>
          </a:p>
          <a:p>
            <a:pPr>
              <a:lnSpc>
                <a:spcPct val="120000"/>
              </a:lnSpc>
            </a:pPr>
            <a:r>
              <a:rPr lang="is-IS" altLang="zh-CN" dirty="0">
                <a:solidFill>
                  <a:srgbClr val="000000"/>
                </a:solidFill>
                <a:latin typeface="Consolas" panose="020B0609020204030204" pitchFamily="49" charset="0"/>
                <a:ea typeface="STHeitiSC-Light" charset="-122"/>
              </a:rPr>
              <a:t>	</a:t>
            </a:r>
            <a:r>
              <a:rPr lang="is-IS" altLang="zh-CN" dirty="0">
                <a:solidFill>
                  <a:srgbClr val="B40062"/>
                </a:solidFill>
                <a:latin typeface="Consolas" panose="020B0609020204030204" pitchFamily="49" charset="0"/>
                <a:ea typeface="STHeitiSC-Light" charset="-122"/>
              </a:rPr>
              <a:t>return</a:t>
            </a:r>
            <a:r>
              <a:rPr lang="is-IS" altLang="zh-CN" dirty="0">
                <a:solidFill>
                  <a:srgbClr val="000000"/>
                </a:solidFill>
                <a:latin typeface="Consolas" panose="020B0609020204030204" pitchFamily="49" charset="0"/>
                <a:ea typeface="STHeitiSC-Light" charset="-122"/>
              </a:rPr>
              <a:t> </a:t>
            </a:r>
            <a:r>
              <a:rPr lang="is-IS" altLang="zh-CN" dirty="0">
                <a:solidFill>
                  <a:srgbClr val="000BFF"/>
                </a:solidFill>
                <a:latin typeface="Consolas" panose="020B0609020204030204" pitchFamily="49" charset="0"/>
                <a:ea typeface="STHeitiSC-Light" charset="-122"/>
              </a:rPr>
              <a:t>0</a:t>
            </a:r>
            <a:r>
              <a:rPr lang="is-IS" altLang="zh-CN" dirty="0">
                <a:solidFill>
                  <a:srgbClr val="000000"/>
                </a:solidFill>
                <a:latin typeface="Consolas" panose="020B0609020204030204" pitchFamily="49" charset="0"/>
                <a:ea typeface="STHeitiSC-Light" charset="-122"/>
              </a:rPr>
              <a:t>;</a:t>
            </a:r>
          </a:p>
          <a:p>
            <a:pPr>
              <a:lnSpc>
                <a:spcPct val="120000"/>
              </a:lnSpc>
            </a:pPr>
            <a:r>
              <a:rPr lang="is-IS" altLang="zh-CN" dirty="0">
                <a:solidFill>
                  <a:srgbClr val="000000"/>
                </a:solidFill>
                <a:latin typeface="Consolas" panose="020B0609020204030204" pitchFamily="49" charset="0"/>
                <a:ea typeface="STHeitiSC-Light" charset="-122"/>
              </a:rPr>
              <a:t>}</a:t>
            </a:r>
          </a:p>
        </p:txBody>
      </p:sp>
      <p:sp>
        <p:nvSpPr>
          <p:cNvPr id="5" name="文本框 4"/>
          <p:cNvSpPr txBox="1"/>
          <p:nvPr/>
        </p:nvSpPr>
        <p:spPr>
          <a:xfrm>
            <a:off x="1075454" y="5373216"/>
            <a:ext cx="1723549" cy="400110"/>
          </a:xfrm>
          <a:prstGeom prst="rect">
            <a:avLst/>
          </a:prstGeom>
          <a:solidFill>
            <a:srgbClr val="FFFF00"/>
          </a:solidFill>
        </p:spPr>
        <p:txBody>
          <a:bodyPr wrap="none" rtlCol="0">
            <a:spAutoFit/>
          </a:bodyPr>
          <a:lstStyle/>
          <a:p>
            <a:r>
              <a:rPr kumimoji="1" lang="zh-CN" altLang="en-US" sz="2000" b="1" dirty="0"/>
              <a:t>運行輸出結果</a:t>
            </a:r>
          </a:p>
        </p:txBody>
      </p:sp>
      <p:sp>
        <p:nvSpPr>
          <p:cNvPr id="3" name="矩形 2"/>
          <p:cNvSpPr/>
          <p:nvPr/>
        </p:nvSpPr>
        <p:spPr>
          <a:xfrm>
            <a:off x="1075454" y="5805264"/>
            <a:ext cx="3570208" cy="400110"/>
          </a:xfrm>
          <a:prstGeom prst="rect">
            <a:avLst/>
          </a:prstGeom>
        </p:spPr>
        <p:txBody>
          <a:bodyPr wrap="none">
            <a:spAutoFit/>
          </a:bodyPr>
          <a:lstStyle/>
          <a:p>
            <a:r>
              <a:rPr lang="en-US" altLang="zh-CN" sz="2000" b="1" dirty="0">
                <a:solidFill>
                  <a:srgbClr val="00B050"/>
                </a:solidFill>
                <a:latin typeface="AndaleMono" charset="0"/>
              </a:rPr>
              <a:t>Monday Temperature: -3</a:t>
            </a:r>
            <a:endParaRPr lang="zh-CN" altLang="en-US" sz="2000" b="1" dirty="0">
              <a:solidFill>
                <a:srgbClr val="00B050"/>
              </a:solidFill>
            </a:endParaRPr>
          </a:p>
        </p:txBody>
      </p:sp>
      <p:sp>
        <p:nvSpPr>
          <p:cNvPr id="6"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陣列下標運算子重載示例</a:t>
            </a: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t>59</a:t>
            </a:fld>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a:t>構造函數：對象的“生”</a:t>
            </a:r>
            <a:endParaRPr kumimoji="1" lang="en-US" dirty="0"/>
          </a:p>
        </p:txBody>
      </p:sp>
      <p:sp>
        <p:nvSpPr>
          <p:cNvPr id="4" name="内容占位符 3"/>
          <p:cNvSpPr>
            <a:spLocks noGrp="1"/>
          </p:cNvSpPr>
          <p:nvPr>
            <p:ph idx="1"/>
          </p:nvPr>
        </p:nvSpPr>
        <p:spPr/>
        <p:txBody>
          <a:bodyPr/>
          <a:lstStyle/>
          <a:p>
            <a:r>
              <a:rPr lang="zh-CN" altLang="zh-CN" dirty="0">
                <a:latin typeface="华文楷体" panose="02010600040101010101" pitchFamily="2" charset="-122"/>
              </a:rPr>
              <a:t>物件的“生”（初始化工作）是由編譯器在創建物件處自動生成調用構造函數的代碼來完成的</a:t>
            </a:r>
            <a:r>
              <a:rPr lang="zh-CN" altLang="en-US" dirty="0">
                <a:latin typeface="华文楷体" panose="02010600040101010101" pitchFamily="2" charset="-122"/>
              </a:rPr>
              <a:t>。</a:t>
            </a:r>
            <a:endParaRPr lang="en-US" altLang="zh-CN" dirty="0">
              <a:latin typeface="华文楷体" panose="02010600040101010101" pitchFamily="2" charset="-122"/>
            </a:endParaRPr>
          </a:p>
          <a:p>
            <a:r>
              <a:rPr lang="zh-CN" altLang="zh-CN" dirty="0">
                <a:latin typeface="华文楷体" panose="02010600040101010101" pitchFamily="2" charset="-122"/>
              </a:rPr>
              <a:t>構造函數是類的特殊成員函數，它用來確保類的每個物件都能正確地初始化</a:t>
            </a:r>
            <a:r>
              <a:rPr lang="zh-CN" altLang="en-US" dirty="0">
                <a:latin typeface="华文楷体" panose="02010600040101010101" pitchFamily="2" charset="-122"/>
              </a:rPr>
              <a:t>。</a:t>
            </a:r>
            <a:endParaRPr lang="zh-CN" altLang="zh-CN" dirty="0">
              <a:latin typeface="华文楷体" panose="0201060004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6</a:t>
            </a:fld>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只能成員函數重載的運算子</a:t>
            </a:r>
          </a:p>
        </p:txBody>
      </p:sp>
      <p:sp>
        <p:nvSpPr>
          <p:cNvPr id="3" name="内容占位符 2"/>
          <p:cNvSpPr>
            <a:spLocks noGrp="1"/>
          </p:cNvSpPr>
          <p:nvPr>
            <p:ph idx="1"/>
          </p:nvPr>
        </p:nvSpPr>
        <p:spPr/>
        <p:txBody>
          <a:bodyPr/>
          <a:lstStyle/>
          <a:p>
            <a:r>
              <a:rPr lang="en-US" altLang="zh-CN" dirty="0"/>
              <a:t>=,[],(),-&gt;</a:t>
            </a:r>
            <a:r>
              <a:rPr lang="zh-CN" altLang="en-US" dirty="0"/>
              <a:t>只能通過成員函數來重載</a:t>
            </a:r>
            <a:endParaRPr lang="en-US" altLang="zh-CN" dirty="0"/>
          </a:p>
          <a:p>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60</a:t>
            </a:fld>
            <a:endParaRPr lang="en-US" altLang="zh-CN" dirty="0"/>
          </a:p>
        </p:txBody>
      </p:sp>
      <p:sp>
        <p:nvSpPr>
          <p:cNvPr id="5" name="文本框 4"/>
          <p:cNvSpPr txBox="1"/>
          <p:nvPr/>
        </p:nvSpPr>
        <p:spPr>
          <a:xfrm>
            <a:off x="1115101" y="2459504"/>
            <a:ext cx="7074904" cy="1938992"/>
          </a:xfrm>
          <a:prstGeom prst="rect">
            <a:avLst/>
          </a:prstGeom>
          <a:noFill/>
        </p:spPr>
        <p:txBody>
          <a:bodyPr wrap="square" rtlCol="0">
            <a:spAutoFit/>
          </a:bodyPr>
          <a:lstStyle/>
          <a:p>
            <a:pPr algn="l"/>
            <a:r>
              <a:rPr lang="zh-CN" altLang="en-US" sz="2000" b="1" dirty="0">
                <a:solidFill>
                  <a:srgbClr val="B40062"/>
                </a:solidFill>
                <a:latin typeface="Consolas" panose="020B0609020204030204" pitchFamily="49" charset="0"/>
              </a:rPr>
              <a:t>class</a:t>
            </a:r>
            <a:r>
              <a:rPr lang="zh-CN" altLang="en-US" sz="2000" b="1" dirty="0">
                <a:latin typeface="Consolas" panose="020B0609020204030204" pitchFamily="49" charset="0"/>
              </a:rPr>
              <a:t> cls {</a:t>
            </a:r>
          </a:p>
          <a:p>
            <a:pPr algn="l"/>
            <a:r>
              <a:rPr lang="zh-CN" altLang="en-US" sz="2000" b="1" dirty="0">
                <a:solidFill>
                  <a:srgbClr val="B40062"/>
                </a:solidFill>
                <a:latin typeface="Consolas" panose="020B0609020204030204" pitchFamily="49" charset="0"/>
              </a:rPr>
              <a:t>public</a:t>
            </a:r>
            <a:r>
              <a:rPr lang="zh-CN" altLang="en-US" sz="2000" b="1" dirty="0">
                <a:latin typeface="Consolas" panose="020B0609020204030204" pitchFamily="49" charset="0"/>
              </a:rPr>
              <a:t>:</a:t>
            </a: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a:t>
            </a:r>
            <a:r>
              <a:rPr lang="en-US" altLang="zh-CN" sz="2000" b="1" dirty="0">
                <a:latin typeface="Consolas" panose="020B0609020204030204" pitchFamily="49" charset="0"/>
              </a:rPr>
              <a:t>data</a:t>
            </a:r>
            <a:r>
              <a:rPr lang="zh-CN" altLang="en-US" sz="2000" b="1" dirty="0">
                <a:latin typeface="Consolas" panose="020B0609020204030204" pitchFamily="49" charset="0"/>
              </a:rPr>
              <a:t>;</a:t>
            </a: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cls</a:t>
            </a:r>
            <a:r>
              <a:rPr lang="zh-CN" altLang="en-US" sz="2000" b="1" dirty="0">
                <a:latin typeface="Consolas" panose="020B0609020204030204" pitchFamily="49" charset="0"/>
              </a:rPr>
              <a:t>(</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a:t>
            </a:r>
            <a:r>
              <a:rPr lang="en-US" altLang="zh-CN" sz="2000" b="1" dirty="0">
                <a:latin typeface="Consolas" panose="020B0609020204030204" pitchFamily="49" charset="0"/>
              </a:rPr>
              <a:t>i</a:t>
            </a:r>
            <a:r>
              <a:rPr lang="zh-CN" altLang="en-US" sz="2000" b="1" dirty="0">
                <a:latin typeface="Consolas" panose="020B0609020204030204" pitchFamily="49" charset="0"/>
              </a:rPr>
              <a:t>) : </a:t>
            </a:r>
            <a:r>
              <a:rPr lang="en-US" altLang="zh-CN" sz="2000" b="1" dirty="0">
                <a:latin typeface="Consolas" panose="020B0609020204030204" pitchFamily="49" charset="0"/>
              </a:rPr>
              <a:t>data(i)</a:t>
            </a:r>
            <a:r>
              <a:rPr lang="zh-CN" altLang="en-US" sz="2000" b="1" dirty="0">
                <a:latin typeface="Consolas" panose="020B0609020204030204" pitchFamily="49" charset="0"/>
              </a:rPr>
              <a:t> {}</a:t>
            </a:r>
          </a:p>
          <a:p>
            <a:pPr algn="l"/>
            <a:r>
              <a:rPr lang="zh-CN" altLang="en-US" sz="2000" b="1" dirty="0">
                <a:latin typeface="Consolas" panose="020B0609020204030204" pitchFamily="49" charset="0"/>
              </a:rPr>
              <a:t>};</a:t>
            </a:r>
          </a:p>
          <a:p>
            <a:pPr algn="l"/>
            <a:r>
              <a:rPr lang="en-US" altLang="zh-CN" sz="2000" b="1" dirty="0">
                <a:solidFill>
                  <a:srgbClr val="B40062"/>
                </a:solidFill>
                <a:latin typeface="Consolas" panose="020B0609020204030204" pitchFamily="49" charset="0"/>
              </a:rPr>
              <a:t>cls&amp;</a:t>
            </a:r>
            <a:r>
              <a:rPr lang="en-US" altLang="zh-CN" sz="2000" b="1" dirty="0">
                <a:latin typeface="Consolas" panose="020B0609020204030204" pitchFamily="49" charset="0"/>
              </a:rPr>
              <a:t> operator[](</a:t>
            </a:r>
            <a:r>
              <a:rPr lang="en-US" altLang="zh-CN" sz="2000" b="1" dirty="0">
                <a:solidFill>
                  <a:srgbClr val="B40062"/>
                </a:solidFill>
                <a:latin typeface="Consolas" panose="020B0609020204030204" pitchFamily="49" charset="0"/>
              </a:rPr>
              <a:t>cls&amp; </a:t>
            </a:r>
            <a:r>
              <a:rPr lang="en-US" altLang="zh-CN" sz="2000" b="1" dirty="0">
                <a:latin typeface="Consolas" panose="020B0609020204030204" pitchFamily="49" charset="0"/>
              </a:rPr>
              <a:t>c1, </a:t>
            </a:r>
            <a:r>
              <a:rPr lang="en-US" altLang="zh-CN" sz="2000" b="1" dirty="0">
                <a:solidFill>
                  <a:srgbClr val="B40062"/>
                </a:solidFill>
                <a:latin typeface="Consolas" panose="020B0609020204030204" pitchFamily="49" charset="0"/>
              </a:rPr>
              <a:t>cls&amp; </a:t>
            </a:r>
            <a:r>
              <a:rPr lang="en-US" altLang="zh-CN" sz="2000" b="1" dirty="0">
                <a:latin typeface="Consolas" panose="020B0609020204030204" pitchFamily="49" charset="0"/>
              </a:rPr>
              <a:t>c2) { </a:t>
            </a:r>
            <a:r>
              <a:rPr lang="en-US" altLang="zh-CN" sz="2000" b="1" dirty="0">
                <a:solidFill>
                  <a:srgbClr val="B40062"/>
                </a:solidFill>
                <a:latin typeface="Consolas" panose="020B0609020204030204" pitchFamily="49" charset="0"/>
              </a:rPr>
              <a:t>return</a:t>
            </a:r>
            <a:r>
              <a:rPr lang="en-US" altLang="zh-CN" sz="2000" b="1" dirty="0">
                <a:latin typeface="Consolas" panose="020B0609020204030204" pitchFamily="49" charset="0"/>
              </a:rPr>
              <a:t> c2; }</a:t>
            </a:r>
            <a:endParaRPr lang="zh-CN" altLang="en-US" sz="2000" b="1" dirty="0">
              <a:latin typeface="Consolas" panose="020B0609020204030204" pitchFamily="49" charset="0"/>
            </a:endParaRPr>
          </a:p>
        </p:txBody>
      </p:sp>
      <p:sp>
        <p:nvSpPr>
          <p:cNvPr id="6" name="文本框 5"/>
          <p:cNvSpPr txBox="1"/>
          <p:nvPr/>
        </p:nvSpPr>
        <p:spPr>
          <a:xfrm>
            <a:off x="1430849" y="5021047"/>
            <a:ext cx="6282301" cy="830997"/>
          </a:xfrm>
          <a:prstGeom prst="rect">
            <a:avLst/>
          </a:prstGeom>
          <a:noFill/>
        </p:spPr>
        <p:txBody>
          <a:bodyPr wrap="square" rtlCol="0">
            <a:spAutoFit/>
          </a:bodyPr>
          <a:lstStyle/>
          <a:p>
            <a:r>
              <a:rPr lang="zh-CN" altLang="en-US" sz="2400" b="1" dirty="0"/>
              <a:t>編譯錯誤：</a:t>
            </a:r>
            <a:r>
              <a:rPr lang="en-US" altLang="zh-CN" sz="2400" b="1" dirty="0"/>
              <a:t>error: ‘</a:t>
            </a:r>
            <a:r>
              <a:rPr lang="en-US" altLang="zh-CN" sz="2400" b="1" dirty="0" err="1"/>
              <a:t>cls</a:t>
            </a:r>
            <a:r>
              <a:rPr lang="en-US" altLang="zh-CN" sz="2400" b="1" dirty="0"/>
              <a:t>&amp; operator[](</a:t>
            </a:r>
            <a:r>
              <a:rPr lang="en-US" altLang="zh-CN" sz="2400" b="1" dirty="0" err="1"/>
              <a:t>cls</a:t>
            </a:r>
            <a:r>
              <a:rPr lang="en-US" altLang="zh-CN" sz="2400" b="1" dirty="0"/>
              <a:t>&amp;, </a:t>
            </a:r>
            <a:r>
              <a:rPr lang="en-US" altLang="zh-CN" sz="2400" b="1" dirty="0" err="1"/>
              <a:t>cls</a:t>
            </a:r>
            <a:r>
              <a:rPr lang="en-US" altLang="zh-CN" sz="2400" b="1" dirty="0"/>
              <a:t>&amp;)’ must be a </a:t>
            </a:r>
            <a:r>
              <a:rPr lang="en-US" altLang="zh-CN" sz="2400" b="1" dirty="0" err="1">
                <a:solidFill>
                  <a:srgbClr val="FF0000"/>
                </a:solidFill>
              </a:rPr>
              <a:t>nonstatic</a:t>
            </a:r>
            <a:r>
              <a:rPr lang="en-US" altLang="zh-CN" sz="2400" b="1" dirty="0">
                <a:solidFill>
                  <a:srgbClr val="FF0000"/>
                </a:solidFill>
              </a:rPr>
              <a:t> member function</a:t>
            </a:r>
            <a:endParaRPr lang="zh-CN" altLang="en-US" sz="2400" b="1" dirty="0">
              <a:solidFill>
                <a:srgbClr val="FF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77B6C-2401-4DD8-A5D9-D7A4087D83D4}"/>
              </a:ext>
            </a:extLst>
          </p:cNvPr>
          <p:cNvSpPr>
            <a:spLocks noGrp="1"/>
          </p:cNvSpPr>
          <p:nvPr>
            <p:ph type="title"/>
          </p:nvPr>
        </p:nvSpPr>
        <p:spPr/>
        <p:txBody>
          <a:bodyPr/>
          <a:lstStyle/>
          <a:p>
            <a:r>
              <a:rPr lang="zh-CN" altLang="en-US" dirty="0"/>
              <a:t>只能成員函數重載的運算子</a:t>
            </a:r>
          </a:p>
        </p:txBody>
      </p:sp>
      <p:sp>
        <p:nvSpPr>
          <p:cNvPr id="3" name="内容占位符 2">
            <a:extLst>
              <a:ext uri="{FF2B5EF4-FFF2-40B4-BE49-F238E27FC236}">
                <a16:creationId xmlns:a16="http://schemas.microsoft.com/office/drawing/2014/main" id="{6D03C271-0880-426C-9722-931FD5963B5A}"/>
              </a:ext>
            </a:extLst>
          </p:cNvPr>
          <p:cNvSpPr>
            <a:spLocks noGrp="1"/>
          </p:cNvSpPr>
          <p:nvPr>
            <p:ph idx="1"/>
          </p:nvPr>
        </p:nvSpPr>
        <p:spPr/>
        <p:txBody>
          <a:bodyPr/>
          <a:lstStyle/>
          <a:p>
            <a:r>
              <a:rPr lang="zh-CN" altLang="en-US" dirty="0"/>
              <a:t>為什麼這麼做？</a:t>
            </a:r>
            <a:endParaRPr lang="en-US" altLang="zh-CN" dirty="0"/>
          </a:p>
          <a:p>
            <a:pPr lvl="1"/>
            <a:r>
              <a:rPr lang="zh-CN" altLang="en-US" dirty="0"/>
              <a:t>當沒有自訂</a:t>
            </a:r>
            <a:r>
              <a:rPr lang="en-US" altLang="zh-CN" dirty="0"/>
              <a:t>operator=</a:t>
            </a:r>
            <a:r>
              <a:rPr lang="zh-CN" altLang="en-US" dirty="0"/>
              <a:t>時，編譯器會自動合成一個默認版本的賦值操作</a:t>
            </a:r>
            <a:endParaRPr lang="en-US" altLang="zh-CN" dirty="0"/>
          </a:p>
          <a:p>
            <a:pPr lvl="1"/>
            <a:r>
              <a:rPr lang="zh-CN" altLang="en-US" dirty="0"/>
              <a:t>在類內定義</a:t>
            </a:r>
            <a:r>
              <a:rPr lang="en-US" altLang="zh-CN" dirty="0"/>
              <a:t>operator=</a:t>
            </a:r>
            <a:r>
              <a:rPr lang="zh-CN" altLang="en-US" dirty="0"/>
              <a:t>，編譯器則不會自動合成</a:t>
            </a:r>
            <a:endParaRPr lang="en-US" altLang="zh-CN" dirty="0"/>
          </a:p>
          <a:p>
            <a:pPr lvl="1"/>
            <a:endParaRPr lang="en-US" altLang="zh-CN" dirty="0"/>
          </a:p>
          <a:p>
            <a:pPr lvl="1"/>
            <a:r>
              <a:rPr lang="zh-CN" altLang="en-US" dirty="0"/>
              <a:t>如果允許使用全域函數重載，可能會對是否自動合成產生干擾</a:t>
            </a:r>
            <a:endParaRPr lang="en-US" altLang="zh-CN" dirty="0"/>
          </a:p>
          <a:p>
            <a:endParaRPr lang="zh-CN" altLang="en-US" dirty="0"/>
          </a:p>
        </p:txBody>
      </p:sp>
      <p:sp>
        <p:nvSpPr>
          <p:cNvPr id="4" name="灯片编号占位符 3">
            <a:extLst>
              <a:ext uri="{FF2B5EF4-FFF2-40B4-BE49-F238E27FC236}">
                <a16:creationId xmlns:a16="http://schemas.microsoft.com/office/drawing/2014/main" id="{C959E104-C9C0-414C-830A-3EBFAC18222D}"/>
              </a:ext>
            </a:extLst>
          </p:cNvPr>
          <p:cNvSpPr>
            <a:spLocks noGrp="1"/>
          </p:cNvSpPr>
          <p:nvPr>
            <p:ph type="sldNum" sz="quarter" idx="12"/>
          </p:nvPr>
        </p:nvSpPr>
        <p:spPr/>
        <p:txBody>
          <a:bodyPr/>
          <a:lstStyle/>
          <a:p>
            <a:pPr>
              <a:defRPr/>
            </a:pPr>
            <a:fld id="{BFD7BE51-03DD-4CCA-8227-D775462981B4}" type="slidenum">
              <a:rPr lang="en-US" altLang="zh-CN" smtClean="0"/>
              <a:t>61</a:t>
            </a:fld>
            <a:endParaRPr lang="en-US" altLang="zh-CN" dirty="0"/>
          </a:p>
        </p:txBody>
      </p:sp>
    </p:spTree>
    <p:extLst>
      <p:ext uri="{BB962C8B-B14F-4D97-AF65-F5344CB8AC3E}">
        <p14:creationId xmlns:p14="http://schemas.microsoft.com/office/powerpoint/2010/main" val="8491146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A3706-0D89-445A-8C18-2CE1478A10F3}"/>
              </a:ext>
            </a:extLst>
          </p:cNvPr>
          <p:cNvSpPr>
            <a:spLocks noGrp="1"/>
          </p:cNvSpPr>
          <p:nvPr>
            <p:ph type="title"/>
          </p:nvPr>
        </p:nvSpPr>
        <p:spPr/>
        <p:txBody>
          <a:bodyPr/>
          <a:lstStyle/>
          <a:p>
            <a:pPr algn="r"/>
            <a:r>
              <a:rPr lang="zh-CN" altLang="en-US" dirty="0"/>
              <a:t>假設能全域重載的例子</a:t>
            </a:r>
          </a:p>
        </p:txBody>
      </p:sp>
      <p:sp>
        <p:nvSpPr>
          <p:cNvPr id="4" name="灯片编号占位符 3">
            <a:extLst>
              <a:ext uri="{FF2B5EF4-FFF2-40B4-BE49-F238E27FC236}">
                <a16:creationId xmlns:a16="http://schemas.microsoft.com/office/drawing/2014/main" id="{8DE5E3CD-F4DF-4535-8723-2227F64D98C0}"/>
              </a:ext>
            </a:extLst>
          </p:cNvPr>
          <p:cNvSpPr>
            <a:spLocks noGrp="1"/>
          </p:cNvSpPr>
          <p:nvPr>
            <p:ph type="sldNum" sz="quarter" idx="12"/>
          </p:nvPr>
        </p:nvSpPr>
        <p:spPr/>
        <p:txBody>
          <a:bodyPr/>
          <a:lstStyle/>
          <a:p>
            <a:pPr>
              <a:defRPr/>
            </a:pPr>
            <a:fld id="{BFD7BE51-03DD-4CCA-8227-D775462981B4}" type="slidenum">
              <a:rPr lang="en-US" altLang="zh-CN" smtClean="0"/>
              <a:t>62</a:t>
            </a:fld>
            <a:endParaRPr lang="en-US" altLang="zh-CN" dirty="0"/>
          </a:p>
        </p:txBody>
      </p:sp>
      <p:sp>
        <p:nvSpPr>
          <p:cNvPr id="5" name="文本框 4">
            <a:extLst>
              <a:ext uri="{FF2B5EF4-FFF2-40B4-BE49-F238E27FC236}">
                <a16:creationId xmlns:a16="http://schemas.microsoft.com/office/drawing/2014/main" id="{4B85F016-AAC6-4668-BB83-8377419A4DC8}"/>
              </a:ext>
            </a:extLst>
          </p:cNvPr>
          <p:cNvSpPr txBox="1"/>
          <p:nvPr/>
        </p:nvSpPr>
        <p:spPr>
          <a:xfrm>
            <a:off x="1164920" y="1350798"/>
            <a:ext cx="5783344" cy="1938992"/>
          </a:xfrm>
          <a:prstGeom prst="rect">
            <a:avLst/>
          </a:prstGeom>
          <a:noFill/>
          <a:ln>
            <a:solidFill>
              <a:srgbClr val="7030A0"/>
            </a:solidFill>
          </a:ln>
        </p:spPr>
        <p:txBody>
          <a:bodyPr wrap="square" rtlCol="0">
            <a:spAutoFit/>
          </a:bodyPr>
          <a:lstStyle/>
          <a:p>
            <a:pPr algn="l"/>
            <a:r>
              <a:rPr lang="en-US" altLang="zh-CN" sz="2000" b="1" dirty="0" err="1">
                <a:latin typeface="Consolas" panose="020B0609020204030204" pitchFamily="49" charset="0"/>
              </a:rPr>
              <a:t>cls.h</a:t>
            </a:r>
            <a:r>
              <a:rPr lang="en-US" altLang="zh-CN" sz="2000" b="1" dirty="0">
                <a:latin typeface="Consolas" panose="020B0609020204030204" pitchFamily="49" charset="0"/>
              </a:rPr>
              <a:t>:</a:t>
            </a:r>
          </a:p>
          <a:p>
            <a:pPr lvl="1"/>
            <a:r>
              <a:rPr lang="zh-CN" altLang="en-US" sz="2000" b="1" dirty="0">
                <a:solidFill>
                  <a:srgbClr val="B40062"/>
                </a:solidFill>
                <a:latin typeface="Consolas" panose="020B0609020204030204" pitchFamily="49" charset="0"/>
              </a:rPr>
              <a:t>class</a:t>
            </a:r>
            <a:r>
              <a:rPr lang="zh-CN" altLang="en-US" sz="2000" b="1" dirty="0">
                <a:latin typeface="Consolas" panose="020B0609020204030204" pitchFamily="49" charset="0"/>
              </a:rPr>
              <a:t> </a:t>
            </a:r>
            <a:r>
              <a:rPr lang="en-US" altLang="zh-CN" sz="2000" b="1" dirty="0">
                <a:latin typeface="Consolas" panose="020B0609020204030204" pitchFamily="49" charset="0"/>
              </a:rPr>
              <a:t>C</a:t>
            </a:r>
            <a:r>
              <a:rPr lang="zh-CN" altLang="en-US" sz="2000" b="1" dirty="0">
                <a:latin typeface="Consolas" panose="020B0609020204030204" pitchFamily="49" charset="0"/>
              </a:rPr>
              <a:t>ls {</a:t>
            </a:r>
          </a:p>
          <a:p>
            <a:pPr lvl="1"/>
            <a:r>
              <a:rPr lang="zh-CN" altLang="en-US" sz="2000" b="1" dirty="0">
                <a:solidFill>
                  <a:srgbClr val="B40062"/>
                </a:solidFill>
                <a:latin typeface="Consolas" panose="020B0609020204030204" pitchFamily="49" charset="0"/>
              </a:rPr>
              <a:t>public</a:t>
            </a:r>
            <a:r>
              <a:rPr lang="zh-CN" altLang="en-US" sz="2000" b="1" dirty="0">
                <a:latin typeface="Consolas" panose="020B0609020204030204" pitchFamily="49" charset="0"/>
              </a:rPr>
              <a:t>:</a:t>
            </a:r>
          </a:p>
          <a:p>
            <a:pPr lvl="1"/>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a:t>
            </a:r>
            <a:r>
              <a:rPr lang="en-US" altLang="zh-CN" sz="2000" b="1" dirty="0">
                <a:latin typeface="Consolas" panose="020B0609020204030204" pitchFamily="49" charset="0"/>
              </a:rPr>
              <a:t>data</a:t>
            </a:r>
            <a:r>
              <a:rPr lang="zh-CN" altLang="en-US" sz="2000" b="1" dirty="0">
                <a:latin typeface="Consolas" panose="020B0609020204030204" pitchFamily="49" charset="0"/>
              </a:rPr>
              <a:t>;</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a:t>
            </a:r>
            <a:r>
              <a:rPr lang="en-US" altLang="zh-CN" sz="2000" b="1" dirty="0" err="1">
                <a:solidFill>
                  <a:srgbClr val="B40062"/>
                </a:solidFill>
                <a:latin typeface="Consolas" panose="020B0609020204030204" pitchFamily="49" charset="0"/>
              </a:rPr>
              <a:t>Cls</a:t>
            </a:r>
            <a:r>
              <a:rPr lang="en-US" altLang="zh-CN" sz="2000" b="1" dirty="0">
                <a:latin typeface="Consolas" panose="020B0609020204030204" pitchFamily="49" charset="0"/>
              </a:rPr>
              <a:t>(int _data): data(_data) {}</a:t>
            </a:r>
          </a:p>
          <a:p>
            <a:pPr lvl="1"/>
            <a:r>
              <a:rPr lang="zh-CN" altLang="en-US" sz="2000" b="1" dirty="0">
                <a:latin typeface="Consolas" panose="020B0609020204030204" pitchFamily="49" charset="0"/>
              </a:rPr>
              <a:t>};</a:t>
            </a:r>
          </a:p>
        </p:txBody>
      </p:sp>
      <p:sp>
        <p:nvSpPr>
          <p:cNvPr id="6" name="文本框 5">
            <a:extLst>
              <a:ext uri="{FF2B5EF4-FFF2-40B4-BE49-F238E27FC236}">
                <a16:creationId xmlns:a16="http://schemas.microsoft.com/office/drawing/2014/main" id="{53596CCA-7910-4D54-B44C-B448C3902842}"/>
              </a:ext>
            </a:extLst>
          </p:cNvPr>
          <p:cNvSpPr txBox="1"/>
          <p:nvPr/>
        </p:nvSpPr>
        <p:spPr>
          <a:xfrm>
            <a:off x="1226838" y="3565310"/>
            <a:ext cx="2736304" cy="1938992"/>
          </a:xfrm>
          <a:prstGeom prst="rect">
            <a:avLst/>
          </a:prstGeom>
          <a:noFill/>
          <a:ln>
            <a:solidFill>
              <a:srgbClr val="7030A0"/>
            </a:solidFill>
          </a:ln>
        </p:spPr>
        <p:txBody>
          <a:bodyPr wrap="square" rtlCol="0">
            <a:spAutoFit/>
          </a:bodyPr>
          <a:lstStyle/>
          <a:p>
            <a:pPr algn="l"/>
            <a:r>
              <a:rPr lang="en-US" altLang="zh-CN" sz="2000" b="1" dirty="0">
                <a:solidFill>
                  <a:srgbClr val="00B050"/>
                </a:solidFill>
                <a:latin typeface="Consolas" panose="020B0609020204030204" pitchFamily="49" charset="0"/>
              </a:rPr>
              <a:t>//</a:t>
            </a:r>
            <a:r>
              <a:rPr lang="en-US" altLang="zh-CN" sz="2000" b="1" dirty="0" err="1">
                <a:solidFill>
                  <a:srgbClr val="00B050"/>
                </a:solidFill>
                <a:latin typeface="Consolas" panose="020B0609020204030204" pitchFamily="49" charset="0"/>
              </a:rPr>
              <a:t>main.cpp</a:t>
            </a:r>
            <a:r>
              <a:rPr lang="en-US" altLang="zh-CN" sz="2000" b="1" dirty="0">
                <a:solidFill>
                  <a:srgbClr val="00B050"/>
                </a:solidFill>
                <a:latin typeface="Consolas" panose="020B0609020204030204" pitchFamily="49" charset="0"/>
              </a:rPr>
              <a:t>:</a:t>
            </a:r>
          </a:p>
          <a:p>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main(){</a:t>
            </a:r>
          </a:p>
          <a:p>
            <a:pPr lvl="1"/>
            <a:r>
              <a:rPr lang="en-US" altLang="zh-CN" sz="2000" b="1" dirty="0" err="1">
                <a:solidFill>
                  <a:srgbClr val="B40062"/>
                </a:solidFill>
                <a:latin typeface="Consolas" panose="020B0609020204030204" pitchFamily="49" charset="0"/>
              </a:rPr>
              <a:t>Cls</a:t>
            </a:r>
            <a:r>
              <a:rPr lang="en-US" altLang="zh-CN" sz="2000" b="1" dirty="0">
                <a:latin typeface="Consolas" panose="020B0609020204030204" pitchFamily="49" charset="0"/>
              </a:rPr>
              <a:t> a, b(3);</a:t>
            </a:r>
          </a:p>
          <a:p>
            <a:pPr lvl="1"/>
            <a:r>
              <a:rPr lang="en-US" altLang="zh-CN" sz="2000" b="1" dirty="0">
                <a:solidFill>
                  <a:srgbClr val="FF0000"/>
                </a:solidFill>
                <a:latin typeface="Consolas" panose="020B0609020204030204" pitchFamily="49" charset="0"/>
              </a:rPr>
              <a:t>a = b; //?</a:t>
            </a:r>
          </a:p>
          <a:p>
            <a:pPr lvl="1"/>
            <a:r>
              <a:rPr lang="en-US" altLang="zh-CN" sz="2000" b="1" dirty="0">
                <a:solidFill>
                  <a:srgbClr val="B40062"/>
                </a:solidFill>
                <a:latin typeface="Consolas" panose="020B0609020204030204" pitchFamily="49" charset="0"/>
              </a:rPr>
              <a:t>return</a:t>
            </a:r>
            <a:r>
              <a:rPr lang="en-US" altLang="zh-CN" sz="2000" b="1" dirty="0">
                <a:latin typeface="Consolas" panose="020B0609020204030204" pitchFamily="49" charset="0"/>
              </a:rPr>
              <a:t> 0;</a:t>
            </a:r>
          </a:p>
          <a:p>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7" name="文本框 6">
            <a:extLst>
              <a:ext uri="{FF2B5EF4-FFF2-40B4-BE49-F238E27FC236}">
                <a16:creationId xmlns:a16="http://schemas.microsoft.com/office/drawing/2014/main" id="{882F979D-CE6B-4D2F-A38A-D7D539A2DA5C}"/>
              </a:ext>
            </a:extLst>
          </p:cNvPr>
          <p:cNvSpPr txBox="1"/>
          <p:nvPr/>
        </p:nvSpPr>
        <p:spPr>
          <a:xfrm>
            <a:off x="4283968" y="3486487"/>
            <a:ext cx="4649204" cy="2246769"/>
          </a:xfrm>
          <a:prstGeom prst="rect">
            <a:avLst/>
          </a:prstGeom>
          <a:noFill/>
          <a:ln>
            <a:solidFill>
              <a:srgbClr val="7030A0"/>
            </a:solidFill>
          </a:ln>
        </p:spPr>
        <p:txBody>
          <a:bodyPr wrap="square" rtlCol="0">
            <a:spAutoFit/>
          </a:bodyPr>
          <a:lstStyle/>
          <a:p>
            <a:pPr algn="l"/>
            <a:r>
              <a:rPr lang="en-US" altLang="zh-CN" sz="2000" b="1" dirty="0">
                <a:solidFill>
                  <a:srgbClr val="00B050"/>
                </a:solidFill>
                <a:latin typeface="Consolas" panose="020B0609020204030204" pitchFamily="49" charset="0"/>
              </a:rPr>
              <a:t>//</a:t>
            </a:r>
            <a:r>
              <a:rPr lang="en-US" altLang="zh-CN" sz="2000" b="1" dirty="0" err="1">
                <a:solidFill>
                  <a:srgbClr val="00B050"/>
                </a:solidFill>
                <a:latin typeface="Consolas" panose="020B0609020204030204" pitchFamily="49" charset="0"/>
              </a:rPr>
              <a:t>func.cpp</a:t>
            </a:r>
            <a:r>
              <a:rPr lang="en-US" altLang="zh-CN" sz="2000" b="1" dirty="0">
                <a:solidFill>
                  <a:srgbClr val="00B050"/>
                </a:solidFill>
                <a:latin typeface="Consolas" panose="020B0609020204030204" pitchFamily="49" charset="0"/>
              </a:rPr>
              <a:t>:</a:t>
            </a:r>
          </a:p>
          <a:p>
            <a:pPr algn="l"/>
            <a:r>
              <a:rPr lang="en-US" altLang="zh-CN" sz="2000" b="1" dirty="0" err="1">
                <a:solidFill>
                  <a:srgbClr val="B40062"/>
                </a:solidFill>
                <a:latin typeface="Consolas" panose="020B0609020204030204" pitchFamily="49" charset="0"/>
              </a:rPr>
              <a:t>Cls</a:t>
            </a:r>
            <a:r>
              <a:rPr lang="en-US" altLang="zh-CN" sz="2000" b="1" dirty="0">
                <a:solidFill>
                  <a:srgbClr val="B40062"/>
                </a:solidFill>
                <a:latin typeface="Consolas" panose="020B0609020204030204" pitchFamily="49" charset="0"/>
              </a:rPr>
              <a:t>&amp; </a:t>
            </a:r>
            <a:r>
              <a:rPr lang="en-US" altLang="zh-CN" sz="2000" b="1" dirty="0">
                <a:latin typeface="Consolas" panose="020B0609020204030204" pitchFamily="49" charset="0"/>
              </a:rPr>
              <a:t>operator=(</a:t>
            </a:r>
            <a:r>
              <a:rPr lang="en-US" altLang="zh-CN" sz="2000" b="1" dirty="0" err="1">
                <a:latin typeface="Consolas" panose="020B0609020204030204" pitchFamily="49" charset="0"/>
              </a:rPr>
              <a:t>Cls</a:t>
            </a:r>
            <a:r>
              <a:rPr lang="en-US" altLang="zh-CN" sz="2000" b="1" dirty="0">
                <a:latin typeface="Consolas" panose="020B0609020204030204" pitchFamily="49" charset="0"/>
              </a:rPr>
              <a:t> &amp;a, </a:t>
            </a:r>
            <a:r>
              <a:rPr lang="en-US" altLang="zh-CN" sz="2000" b="1" dirty="0" err="1">
                <a:latin typeface="Consolas" panose="020B0609020204030204" pitchFamily="49" charset="0"/>
              </a:rPr>
              <a:t>Cls</a:t>
            </a:r>
            <a:r>
              <a:rPr lang="en-US" altLang="zh-CN" sz="2000" b="1" dirty="0">
                <a:latin typeface="Consolas" panose="020B0609020204030204" pitchFamily="49" charset="0"/>
              </a:rPr>
              <a:t> b)</a:t>
            </a:r>
          </a:p>
          <a:p>
            <a:pPr algn="l"/>
            <a:r>
              <a:rPr lang="en-US" altLang="zh-CN" sz="2000" b="1" dirty="0">
                <a:latin typeface="Consolas" panose="020B0609020204030204" pitchFamily="49" charset="0"/>
              </a:rPr>
              <a:t>{</a:t>
            </a:r>
          </a:p>
          <a:p>
            <a:pPr algn="l"/>
            <a:r>
              <a:rPr lang="en-US" altLang="zh-CN" sz="2000" b="1" dirty="0">
                <a:latin typeface="Consolas" panose="020B0609020204030204" pitchFamily="49" charset="0"/>
              </a:rPr>
              <a:t>	</a:t>
            </a:r>
            <a:r>
              <a:rPr lang="en-US" altLang="zh-CN" sz="2000" b="1" dirty="0" err="1">
                <a:latin typeface="Consolas" panose="020B0609020204030204" pitchFamily="49" charset="0"/>
              </a:rPr>
              <a:t>cout</a:t>
            </a:r>
            <a:r>
              <a:rPr lang="en-US" altLang="zh-CN" sz="2000" b="1" dirty="0">
                <a:latin typeface="Consolas" panose="020B0609020204030204" pitchFamily="49" charset="0"/>
              </a:rPr>
              <a:t> &lt;&lt; "operator=" &lt;&lt;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pPr algn="l"/>
            <a:r>
              <a:rPr lang="en-US" altLang="zh-CN" sz="2000" b="1" dirty="0">
                <a:latin typeface="Consolas" panose="020B0609020204030204" pitchFamily="49" charset="0"/>
              </a:rPr>
              <a:t>	</a:t>
            </a:r>
            <a:r>
              <a:rPr lang="en-US" altLang="zh-CN" sz="2000" b="1" dirty="0" err="1">
                <a:latin typeface="Consolas" panose="020B0609020204030204" pitchFamily="49" charset="0"/>
              </a:rPr>
              <a:t>a.data</a:t>
            </a:r>
            <a:r>
              <a:rPr lang="en-US" altLang="zh-CN" sz="2000" b="1" dirty="0">
                <a:latin typeface="Consolas" panose="020B0609020204030204" pitchFamily="49" charset="0"/>
              </a:rPr>
              <a:t> = </a:t>
            </a:r>
            <a:r>
              <a:rPr lang="en-US" altLang="zh-CN" sz="2000" b="1" dirty="0" err="1">
                <a:latin typeface="Consolas" panose="020B0609020204030204" pitchFamily="49" charset="0"/>
              </a:rPr>
              <a:t>b.data</a:t>
            </a:r>
            <a:r>
              <a:rPr lang="en-US" altLang="zh-CN" sz="2000" b="1" dirty="0">
                <a:latin typeface="Consolas" panose="020B0609020204030204" pitchFamily="49" charset="0"/>
              </a:rPr>
              <a:t>;</a:t>
            </a:r>
          </a:p>
          <a:p>
            <a:pPr algn="l"/>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return</a:t>
            </a:r>
            <a:r>
              <a:rPr lang="en-US" altLang="zh-CN" sz="2000" b="1" dirty="0">
                <a:latin typeface="Consolas" panose="020B0609020204030204" pitchFamily="49" charset="0"/>
              </a:rPr>
              <a:t> a;</a:t>
            </a:r>
          </a:p>
          <a:p>
            <a:pPr algn="l"/>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9" name="文本框 8">
            <a:extLst>
              <a:ext uri="{FF2B5EF4-FFF2-40B4-BE49-F238E27FC236}">
                <a16:creationId xmlns:a16="http://schemas.microsoft.com/office/drawing/2014/main" id="{C064A988-A9D3-4304-837E-DF9A2C0012F7}"/>
              </a:ext>
            </a:extLst>
          </p:cNvPr>
          <p:cNvSpPr txBox="1"/>
          <p:nvPr/>
        </p:nvSpPr>
        <p:spPr>
          <a:xfrm>
            <a:off x="1216028" y="5838806"/>
            <a:ext cx="6768752" cy="830997"/>
          </a:xfrm>
          <a:prstGeom prst="rect">
            <a:avLst/>
          </a:prstGeom>
          <a:noFill/>
        </p:spPr>
        <p:txBody>
          <a:bodyPr wrap="square" rtlCol="0">
            <a:spAutoFit/>
          </a:bodyPr>
          <a:lstStyle/>
          <a:p>
            <a:pPr algn="l"/>
            <a:r>
              <a:rPr lang="zh-CN" altLang="en-US" sz="2400" b="1" dirty="0">
                <a:latin typeface="Consolas" panose="020B0609020204030204" pitchFamily="49" charset="0"/>
              </a:rPr>
              <a:t>調用自動合成運算？還是全域重載運算？</a:t>
            </a:r>
            <a:endParaRPr lang="en-US" altLang="zh-CN" sz="2400" b="1" dirty="0">
              <a:latin typeface="Consolas" panose="020B0609020204030204" pitchFamily="49" charset="0"/>
            </a:endParaRPr>
          </a:p>
          <a:p>
            <a:pPr algn="l"/>
            <a:r>
              <a:rPr lang="en-US" altLang="zh-CN" sz="2400" b="1" dirty="0">
                <a:latin typeface="Consolas" panose="020B0609020204030204" pitchFamily="49" charset="0"/>
              </a:rPr>
              <a:t>C++</a:t>
            </a:r>
            <a:r>
              <a:rPr lang="zh-CN" altLang="en-US" sz="2400" b="1" dirty="0">
                <a:latin typeface="Consolas" panose="020B0609020204030204" pitchFamily="49" charset="0"/>
              </a:rPr>
              <a:t>標準禁止了</a:t>
            </a:r>
            <a:r>
              <a:rPr lang="en-US" altLang="zh-CN" sz="2400" b="1" dirty="0">
                <a:latin typeface="Consolas" panose="020B0609020204030204" pitchFamily="49" charset="0"/>
              </a:rPr>
              <a:t>operator=</a:t>
            </a:r>
            <a:r>
              <a:rPr lang="zh-CN" altLang="en-US" sz="2400" b="1" dirty="0">
                <a:latin typeface="Consolas" panose="020B0609020204030204" pitchFamily="49" charset="0"/>
              </a:rPr>
              <a:t>的全域重載</a:t>
            </a:r>
          </a:p>
        </p:txBody>
      </p:sp>
    </p:spTree>
    <p:extLst>
      <p:ext uri="{BB962C8B-B14F-4D97-AF65-F5344CB8AC3E}">
        <p14:creationId xmlns:p14="http://schemas.microsoft.com/office/powerpoint/2010/main" val="40750512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63</a:t>
            </a:fld>
            <a:endParaRPr lang="en-US" altLang="zh-CN" dirty="0"/>
          </a:p>
        </p:txBody>
      </p:sp>
      <p:sp>
        <p:nvSpPr>
          <p:cNvPr id="7" name="文本框 6"/>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關於運算子重載，下列說法不正確的是</a:t>
            </a:r>
          </a:p>
        </p:txBody>
      </p:sp>
      <p:sp>
        <p:nvSpPr>
          <p:cNvPr id="8" name="文本框 7"/>
          <p:cNvSpPr txBox="1"/>
          <p:nvPr>
            <p:custDataLst>
              <p:tags r:id="rId3"/>
            </p:custDataLst>
          </p:nvPr>
        </p:nvSpPr>
        <p:spPr>
          <a:xfrm>
            <a:off x="1037307" y="2570038"/>
            <a:ext cx="9511952" cy="642938"/>
          </a:xfrm>
          <a:prstGeom prst="rect">
            <a:avLst/>
          </a:prstGeom>
          <a:noFill/>
        </p:spPr>
        <p:txBody>
          <a:bodyPr vert="horz" wrap="none" rtlCol="0" anchor="ctr" anchorCtr="0">
            <a:noAutofit/>
          </a:bodyPr>
          <a:lstStyle/>
          <a:p>
            <a:pPr lvl="0" eaLnBrk="1" fontAlgn="auto" hangingPunct="1">
              <a:lnSpc>
                <a:spcPct val="150000"/>
              </a:lnSpc>
              <a:spcBef>
                <a:spcPts val="0"/>
              </a:spcBef>
              <a:spcAft>
                <a:spcPts val="0"/>
              </a:spcAft>
              <a:defRPr/>
            </a:pP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sum </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為自訂類的一個變數，可以通過 </a:t>
            </a:r>
            <a:r>
              <a:rPr lang="en-US" altLang="zh-CN" sz="2200" dirty="0" err="1">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sum.operator</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()(5,6); </a:t>
            </a:r>
          </a:p>
          <a:p>
            <a:pPr lvl="0" eaLnBrk="1" fontAlgn="auto" hangingPunct="1">
              <a:lnSpc>
                <a:spcPct val="150000"/>
              </a:lnSpc>
              <a:spcBef>
                <a:spcPts val="0"/>
              </a:spcBef>
              <a:spcAft>
                <a:spcPts val="0"/>
              </a:spcAft>
              <a:defRPr/>
            </a:pP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去調用</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運算子重載函數。</a:t>
            </a:r>
            <a:endPar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endParaRPr>
          </a:p>
        </p:txBody>
      </p:sp>
      <p:sp>
        <p:nvSpPr>
          <p:cNvPr id="9" name="文本框 8"/>
          <p:cNvSpPr txBox="1"/>
          <p:nvPr>
            <p:custDataLst>
              <p:tags r:id="rId4"/>
            </p:custDataLst>
          </p:nvPr>
        </p:nvSpPr>
        <p:spPr>
          <a:xfrm>
            <a:off x="1037902" y="3650158"/>
            <a:ext cx="7350521" cy="642938"/>
          </a:xfrm>
          <a:prstGeom prst="rect">
            <a:avLst/>
          </a:prstGeom>
          <a:noFill/>
        </p:spPr>
        <p:txBody>
          <a:bodyPr vert="horz" wrap="none" rtlCol="0" anchor="ctr" anchorCtr="0">
            <a:noAutofit/>
          </a:bodyPr>
          <a:lstStyle/>
          <a:p>
            <a:pPr lvl="0" eaLnBrk="1" fontAlgn="auto" hangingPunct="1">
              <a:lnSpc>
                <a:spcPct val="150000"/>
              </a:lnSpc>
              <a:spcBef>
                <a:spcPts val="0"/>
              </a:spcBef>
              <a:spcAft>
                <a:spcPts val="0"/>
              </a:spcAft>
              <a:defRPr/>
            </a:pP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通過重載</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運算子：</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int operator[](const char* name); </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使得我</a:t>
            </a:r>
            <a:endPar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endParaRPr>
          </a:p>
          <a:p>
            <a:pPr lvl="0" eaLnBrk="1" fontAlgn="auto" hangingPunct="1">
              <a:lnSpc>
                <a:spcPct val="150000"/>
              </a:lnSpc>
              <a:spcBef>
                <a:spcPts val="0"/>
              </a:spcBef>
              <a:spcAft>
                <a:spcPts val="0"/>
              </a:spcAft>
              <a:defRPr/>
            </a:pP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們可以使用 </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Beijing[“mon”]= -3</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進行賦值。</a:t>
            </a:r>
            <a:endPar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endParaRPr>
          </a:p>
        </p:txBody>
      </p:sp>
      <p:sp>
        <p:nvSpPr>
          <p:cNvPr id="10" name="文本框 9"/>
          <p:cNvSpPr txBox="1"/>
          <p:nvPr>
            <p:custDataLst>
              <p:tags r:id="rId5"/>
            </p:custDataLst>
          </p:nvPr>
        </p:nvSpPr>
        <p:spPr>
          <a:xfrm>
            <a:off x="1037307" y="4586262"/>
            <a:ext cx="7192293" cy="642938"/>
          </a:xfrm>
          <a:prstGeom prst="rect">
            <a:avLst/>
          </a:prstGeom>
          <a:noFill/>
        </p:spPr>
        <p:txBody>
          <a:bodyPr vert="horz" wrap="none" rtlCol="0" anchor="ctr" anchorCtr="0">
            <a:noAutofit/>
          </a:bodyPr>
          <a:lstStyle/>
          <a:p>
            <a:pPr lvl="0" eaLnBrk="1" fontAlgn="auto" hangingPunct="1">
              <a:lnSpc>
                <a:spcPct val="150000"/>
              </a:lnSpc>
              <a:spcBef>
                <a:spcPts val="0"/>
              </a:spcBef>
              <a:spcAft>
                <a:spcPts val="0"/>
              </a:spcAft>
              <a:defRPr/>
            </a:pPr>
            <a:r>
              <a:rPr lang="en-US" altLang="zh-CN" sz="2200" dirty="0" err="1">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ClassName</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&amp; operator++(); </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為首碼自增運算子的重載聲明。</a:t>
            </a:r>
            <a:endPar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endParaRPr>
          </a:p>
        </p:txBody>
      </p:sp>
      <p:sp>
        <p:nvSpPr>
          <p:cNvPr id="11" name="文本框 10"/>
          <p:cNvSpPr txBox="1"/>
          <p:nvPr>
            <p:custDataLst>
              <p:tags r:id="rId6"/>
            </p:custDataLst>
          </p:nvPr>
        </p:nvSpPr>
        <p:spPr>
          <a:xfrm>
            <a:off x="1037307" y="5311374"/>
            <a:ext cx="6400800" cy="642938"/>
          </a:xfrm>
          <a:prstGeom prst="rect">
            <a:avLst/>
          </a:prstGeom>
          <a:noFill/>
        </p:spPr>
        <p:txBody>
          <a:bodyPr vert="horz" wrap="none" rtlCol="0" anchor="ctr" anchorCtr="0">
            <a:noAutofit/>
          </a:bodyPr>
          <a:lstStyle/>
          <a:p>
            <a:pPr lvl="0" eaLnBrk="1" fontAlgn="auto" hangingPunct="1">
              <a:lnSpc>
                <a:spcPct val="150000"/>
              </a:lnSpc>
              <a:spcBef>
                <a:spcPts val="0"/>
              </a:spcBef>
              <a:spcAft>
                <a:spcPts val="0"/>
              </a:spcAft>
              <a:defRPr/>
            </a:pP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運算子 </a:t>
            </a:r>
            <a:r>
              <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 </a:t>
            </a:r>
            <a:r>
              <a:rPr lang="zh-CN" altLang="en-US"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rPr>
              <a:t>必須作為成員函數重載。</a:t>
            </a:r>
            <a:endParaRPr lang="en-US" altLang="zh-CN" sz="2200" dirty="0">
              <a:solidFill>
                <a:prstClr val="black"/>
              </a:solidFill>
              <a:latin typeface="Times New Roman" panose="02020503050405090304" pitchFamily="18" charset="0"/>
              <a:ea typeface="华文楷体" panose="02010600040101010101" pitchFamily="2" charset="-122"/>
              <a:cs typeface="Times New Roman" panose="02020503050405090304" pitchFamily="18" charset="0"/>
            </a:endParaRPr>
          </a:p>
        </p:txBody>
      </p:sp>
      <p:sp>
        <p:nvSpPr>
          <p:cNvPr id="12" name="椭圆 11"/>
          <p:cNvSpPr>
            <a:spLocks noChangeAspect="1"/>
          </p:cNvSpPr>
          <p:nvPr>
            <p:custDataLst>
              <p:tags r:id="rId7"/>
            </p:custDataLst>
          </p:nvPr>
        </p:nvSpPr>
        <p:spPr>
          <a:xfrm>
            <a:off x="395536" y="2486719"/>
            <a:ext cx="463971" cy="463971"/>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8"/>
            </p:custDataLst>
          </p:nvPr>
        </p:nvSpPr>
        <p:spPr>
          <a:xfrm>
            <a:off x="395534" y="3603317"/>
            <a:ext cx="463972" cy="463972"/>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9"/>
            </p:custDataLst>
          </p:nvPr>
        </p:nvSpPr>
        <p:spPr>
          <a:xfrm>
            <a:off x="395534" y="4730510"/>
            <a:ext cx="463972" cy="463972"/>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p:cNvSpPr>
            <a:spLocks noChangeAspect="1"/>
          </p:cNvSpPr>
          <p:nvPr>
            <p:custDataLst>
              <p:tags r:id="rId10"/>
            </p:custDataLst>
          </p:nvPr>
        </p:nvSpPr>
        <p:spPr>
          <a:xfrm>
            <a:off x="395532" y="5497216"/>
            <a:ext cx="463973" cy="463973"/>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矩形: 圆角 15"/>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3" name="矩形 22"/>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p:cNvSpPr txBox="1"/>
          <p:nvPr>
            <p:custDataLst>
              <p:tags r:id="rId13"/>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可為此題添加文本、圖片、公式等解析，且需將內容全部放在本區域內。正常使用需</a:t>
            </a:r>
            <a:r>
              <a:rPr lang="en-US" altLang="zh-CN"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9" name="文本框 28"/>
          <p:cNvSpPr txBox="1"/>
          <p:nvPr>
            <p:custDataLst>
              <p:tags r:id="rId14"/>
            </p:custDataLst>
          </p:nvPr>
        </p:nvSpPr>
        <p:spPr>
          <a:xfrm>
            <a:off x="9779000" y="1270000"/>
            <a:ext cx="2993127" cy="400110"/>
          </a:xfrm>
          <a:prstGeom prst="rect">
            <a:avLst/>
          </a:prstGeom>
          <a:noFill/>
        </p:spPr>
        <p:txBody>
          <a:bodyPr vert="horz" wrap="none" rtlCol="0" anchor="t" anchorCtr="0">
            <a:spAutoFit/>
          </a:bodyPr>
          <a:lstStyle/>
          <a:p>
            <a:pPr lvl="0"/>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的函數返回值應為</a:t>
            </a:r>
            <a:r>
              <a:rPr lang="en-US" altLang="zh-CN"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int&amp;</a:t>
            </a:r>
            <a:endParaRPr lang="zh-CN" altLang="en-US" sz="20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7" name="组合 26"/>
          <p:cNvGrpSpPr/>
          <p:nvPr>
            <p:custDataLst>
              <p:tags r:id="rId15"/>
            </p:custDataLst>
          </p:nvPr>
        </p:nvGrpSpPr>
        <p:grpSpPr>
          <a:xfrm>
            <a:off x="9537700" y="0"/>
            <a:ext cx="3815080" cy="647700"/>
            <a:chOff x="9537700" y="0"/>
            <a:chExt cx="3815080" cy="647700"/>
          </a:xfrm>
        </p:grpSpPr>
        <p:sp>
          <p:nvSpPr>
            <p:cNvPr id="24" name="RemarkBack"/>
            <p:cNvSpPr/>
            <p:nvPr>
              <p:custDataLst>
                <p:tags r:id="rId2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p:cNvSpPr/>
            <p:nvPr>
              <p:custDataLst>
                <p:tags r:id="rId2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p:cNvSpPr/>
          <p:nvPr>
            <p:custDataLst>
              <p:tags r:id="rId16"/>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p:cNvSpPr/>
          <p:nvPr>
            <p:custDataLst>
              <p:tags r:id="rId17"/>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nvGrpSpPr>
          <p:cNvPr id="21" name="组合 20"/>
          <p:cNvGrpSpPr/>
          <p:nvPr>
            <p:custDataLst>
              <p:tags r:id="rId19"/>
            </p:custDataLst>
          </p:nvPr>
        </p:nvGrpSpPr>
        <p:grpSpPr>
          <a:xfrm>
            <a:off x="0" y="0"/>
            <a:ext cx="9144000" cy="635000"/>
            <a:chOff x="0" y="0"/>
            <a:chExt cx="9144000" cy="635000"/>
          </a:xfrm>
        </p:grpSpPr>
        <p:sp>
          <p:nvSpPr>
            <p:cNvPr id="17" name="TitleBackground"/>
            <p:cNvSpPr/>
            <p:nvPr>
              <p:custDataLst>
                <p:tags r:id="rId21"/>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2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23"/>
              </p:custDataLst>
            </p:nvPr>
          </p:nvSpPr>
          <p:spPr>
            <a:xfrm>
              <a:off x="254000" y="0"/>
              <a:ext cx="1905000" cy="635000"/>
            </a:xfrm>
            <a:prstGeom prst="rect">
              <a:avLst/>
            </a:prstGeom>
            <a:noFill/>
          </p:spPr>
          <p:txBody>
            <a:bodyPr vert="horz" wrap="none" rtlCol="0" anchor="ctr" anchorCtr="0">
              <a:noAutofit/>
            </a:bodyPr>
            <a:lstStyle/>
            <a:p>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單選題</a:t>
              </a:r>
            </a:p>
          </p:txBody>
        </p:sp>
        <p:sp>
          <p:nvSpPr>
            <p:cNvPr id="20" name="TipText"/>
            <p:cNvSpPr txBox="1"/>
            <p:nvPr>
              <p:custDataLst>
                <p:tags r:id="rId24"/>
              </p:custDataLst>
            </p:nvPr>
          </p:nvSpPr>
          <p:spPr>
            <a:xfrm>
              <a:off x="1525905" y="109220"/>
              <a:ext cx="2286000" cy="508000"/>
            </a:xfrm>
            <a:prstGeom prst="rect">
              <a:avLst/>
            </a:prstGeom>
            <a:noFill/>
          </p:spPr>
          <p:txBody>
            <a:bodyPr vert="horz" wrap="none" rtlCol="0" anchor="ctr" anchorCtr="0">
              <a:noAutofit/>
            </a:bodyPr>
            <a:lstStyle/>
            <a:p>
              <a:r>
                <a:rPr lang="en-US" altLang="zh-CN"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6" name="图片 5"/>
          <p:cNvPicPr/>
          <p:nvPr>
            <p:custDataLst>
              <p:tags r:id="rId20"/>
            </p:custDataLst>
          </p:nvPr>
        </p:nvPicPr>
        <p:blipFill>
          <a:blip r:embed="rId2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dirty="0"/>
              <a:t>物件輸入輸出 </a:t>
            </a:r>
            <a:r>
              <a:rPr kumimoji="1" lang="en-US" altLang="zh-CN" dirty="0"/>
              <a:t>——</a:t>
            </a:r>
            <a:r>
              <a:rPr kumimoji="1" lang="zh-CN" altLang="en-US" dirty="0"/>
              <a:t> 流運算子重載</a:t>
            </a:r>
          </a:p>
        </p:txBody>
      </p:sp>
      <p:sp>
        <p:nvSpPr>
          <p:cNvPr id="3" name="内容占位符 2"/>
          <p:cNvSpPr>
            <a:spLocks noGrp="1"/>
          </p:cNvSpPr>
          <p:nvPr>
            <p:ph idx="1"/>
          </p:nvPr>
        </p:nvSpPr>
        <p:spPr>
          <a:xfrm>
            <a:off x="637853" y="1442195"/>
            <a:ext cx="8047806" cy="4749029"/>
          </a:xfrm>
        </p:spPr>
        <p:txBody>
          <a:bodyPr/>
          <a:lstStyle/>
          <a:p>
            <a:r>
              <a:rPr kumimoji="1" lang="zh-CN" altLang="en-US" dirty="0"/>
              <a:t>用戶自訂的類，雖然可以像內置類型那樣定義變數（物件），但想要使用流運算子輸入、輸出物件，則還需要為類定義流運算子重載。</a:t>
            </a:r>
          </a:p>
          <a:p>
            <a:r>
              <a:rPr kumimoji="1" lang="zh-CN" altLang="en-US" dirty="0"/>
              <a:t>如：</a:t>
            </a:r>
          </a:p>
          <a:p>
            <a:pPr marL="457200" lvl="1" indent="0">
              <a:buNone/>
            </a:pPr>
            <a:r>
              <a:rPr kumimoji="1" lang="en-US" altLang="zh-CN" dirty="0"/>
              <a:t>Test</a:t>
            </a:r>
            <a:r>
              <a:rPr kumimoji="1" lang="zh-CN" altLang="en-US" dirty="0"/>
              <a:t> </a:t>
            </a:r>
            <a:r>
              <a:rPr kumimoji="1" lang="en-US" altLang="zh-CN" dirty="0" err="1"/>
              <a:t>obj</a:t>
            </a:r>
            <a:r>
              <a:rPr kumimoji="1" lang="en-US" altLang="zh-CN" dirty="0"/>
              <a:t>;</a:t>
            </a:r>
            <a:endParaRPr kumimoji="1" lang="zh-CN" altLang="en-US" dirty="0"/>
          </a:p>
          <a:p>
            <a:pPr marL="457200" lvl="1" indent="0">
              <a:buNone/>
            </a:pPr>
            <a:r>
              <a:rPr kumimoji="1" lang="en-US" altLang="zh-CN" dirty="0" err="1"/>
              <a:t>cin</a:t>
            </a:r>
            <a:r>
              <a:rPr kumimoji="1" lang="zh-CN" altLang="en-US" dirty="0"/>
              <a:t> </a:t>
            </a:r>
            <a:r>
              <a:rPr kumimoji="1" lang="en-US" altLang="zh-CN" dirty="0"/>
              <a:t>&gt;&gt;</a:t>
            </a:r>
            <a:r>
              <a:rPr kumimoji="1" lang="zh-CN" altLang="en-US" dirty="0"/>
              <a:t> </a:t>
            </a:r>
            <a:r>
              <a:rPr kumimoji="1" lang="en-US" altLang="zh-CN" dirty="0" err="1"/>
              <a:t>obj</a:t>
            </a:r>
            <a:r>
              <a:rPr kumimoji="1" lang="en-US" altLang="zh-CN" dirty="0"/>
              <a:t>;</a:t>
            </a:r>
            <a:endParaRPr kumimoji="1" lang="zh-CN" altLang="en-US" dirty="0"/>
          </a:p>
          <a:p>
            <a:pPr marL="457200" lvl="1" indent="0">
              <a:buNone/>
            </a:pPr>
            <a:r>
              <a:rPr kumimoji="1" lang="en-US" altLang="zh-CN" dirty="0"/>
              <a:t>...</a:t>
            </a:r>
            <a:endParaRPr kumimoji="1" lang="zh-CN" altLang="en-US" dirty="0"/>
          </a:p>
          <a:p>
            <a:pPr marL="457200" lvl="1" indent="0">
              <a:buNone/>
            </a:pPr>
            <a:r>
              <a:rPr kumimoji="1" lang="en-US" altLang="zh-CN" dirty="0" err="1"/>
              <a:t>cout</a:t>
            </a:r>
            <a:r>
              <a:rPr kumimoji="1" lang="zh-CN" altLang="en-US" dirty="0"/>
              <a:t> </a:t>
            </a:r>
            <a:r>
              <a:rPr kumimoji="1" lang="en-US" altLang="zh-CN" dirty="0"/>
              <a:t>&lt;&lt;</a:t>
            </a:r>
            <a:r>
              <a:rPr kumimoji="1" lang="zh-CN" altLang="en-US" dirty="0"/>
              <a:t> </a:t>
            </a:r>
            <a:r>
              <a:rPr kumimoji="1" lang="en-US" altLang="zh-CN" dirty="0" err="1"/>
              <a:t>obj</a:t>
            </a:r>
            <a:r>
              <a:rPr kumimoji="1" lang="en-US" altLang="zh-CN" dirty="0"/>
              <a:t>;</a:t>
            </a:r>
            <a:endParaRPr kumimoji="1" lang="zh-CN" altLang="en-US" dirty="0"/>
          </a:p>
          <a:p>
            <a:pPr marL="457200" lvl="1" indent="0">
              <a:buNone/>
            </a:pPr>
            <a:r>
              <a:rPr kumimoji="1" lang="en-US" altLang="zh-CN" dirty="0"/>
              <a:t>...</a:t>
            </a: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64</a:t>
            </a:fld>
            <a:endParaRPr lang="en-US" alt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dirty="0"/>
              <a:t>流運算子重載函數的聲明</a:t>
            </a:r>
          </a:p>
        </p:txBody>
      </p:sp>
      <p:sp>
        <p:nvSpPr>
          <p:cNvPr id="5" name="矩形 4"/>
          <p:cNvSpPr/>
          <p:nvPr/>
        </p:nvSpPr>
        <p:spPr>
          <a:xfrm>
            <a:off x="539552" y="1700808"/>
            <a:ext cx="8009978" cy="1200329"/>
          </a:xfrm>
          <a:prstGeom prst="rect">
            <a:avLst/>
          </a:prstGeom>
        </p:spPr>
        <p:txBody>
          <a:bodyPr wrap="square">
            <a:spAutoFit/>
          </a:bodyPr>
          <a:lstStyle/>
          <a:p>
            <a:r>
              <a:rPr lang="en-US" altLang="zh-CN" sz="2400" dirty="0" err="1">
                <a:solidFill>
                  <a:srgbClr val="FF0000"/>
                </a:solidFill>
                <a:latin typeface="Menlo-Regular" charset="0"/>
              </a:rPr>
              <a:t>istream</a:t>
            </a:r>
            <a:r>
              <a:rPr lang="en-US" altLang="zh-CN" sz="2400" dirty="0">
                <a:solidFill>
                  <a:srgbClr val="FF0000"/>
                </a:solidFill>
                <a:latin typeface="Menlo-Regular" charset="0"/>
              </a:rPr>
              <a:t>&amp;</a:t>
            </a:r>
            <a:r>
              <a:rPr lang="en-US" altLang="zh-CN" sz="2400" dirty="0">
                <a:latin typeface="Menlo-Regular" charset="0"/>
              </a:rPr>
              <a:t> </a:t>
            </a:r>
            <a:r>
              <a:rPr lang="en-US" altLang="zh-CN" sz="2400" b="1" dirty="0">
                <a:solidFill>
                  <a:srgbClr val="0066CC"/>
                </a:solidFill>
                <a:latin typeface="Menlo-Regular" charset="0"/>
              </a:rPr>
              <a:t>operator&gt;&gt;</a:t>
            </a:r>
            <a:r>
              <a:rPr lang="en-US" altLang="zh-CN" sz="2400" dirty="0">
                <a:latin typeface="Menlo-Regular" charset="0"/>
              </a:rPr>
              <a:t> (</a:t>
            </a:r>
            <a:r>
              <a:rPr lang="en-US" altLang="zh-CN" sz="2400" dirty="0" err="1">
                <a:solidFill>
                  <a:srgbClr val="FF0000"/>
                </a:solidFill>
                <a:latin typeface="Menlo-Regular" charset="0"/>
              </a:rPr>
              <a:t>istream</a:t>
            </a:r>
            <a:r>
              <a:rPr lang="en-US" altLang="zh-CN" sz="2400" dirty="0">
                <a:solidFill>
                  <a:srgbClr val="FF0000"/>
                </a:solidFill>
                <a:latin typeface="Menlo-Regular" charset="0"/>
              </a:rPr>
              <a:t>&amp;</a:t>
            </a:r>
            <a:r>
              <a:rPr lang="en-US" altLang="zh-CN" sz="2400" dirty="0">
                <a:latin typeface="Menlo-Regular" charset="0"/>
              </a:rPr>
              <a:t> in, Test&amp; </a:t>
            </a:r>
            <a:r>
              <a:rPr lang="en-US" altLang="zh-CN" sz="2400" dirty="0" err="1">
                <a:latin typeface="Menlo-Regular" charset="0"/>
              </a:rPr>
              <a:t>dst</a:t>
            </a:r>
            <a:r>
              <a:rPr lang="zh-CN" altLang="en-US" sz="2400" dirty="0">
                <a:latin typeface="Menlo-Regular" charset="0"/>
              </a:rPr>
              <a:t> </a:t>
            </a:r>
            <a:r>
              <a:rPr lang="en-US" altLang="zh-CN" sz="2400" dirty="0">
                <a:latin typeface="Menlo-Regular" charset="0"/>
              </a:rPr>
              <a:t>);</a:t>
            </a:r>
            <a:endParaRPr lang="zh-CN" altLang="en-US" sz="2400" dirty="0">
              <a:latin typeface="Menlo-Regular" charset="0"/>
            </a:endParaRPr>
          </a:p>
          <a:p>
            <a:r>
              <a:rPr lang="en-US" altLang="zh-CN" sz="2400" dirty="0">
                <a:latin typeface="Menlo-Regular" charset="0"/>
              </a:rPr>
              <a:t> </a:t>
            </a:r>
          </a:p>
          <a:p>
            <a:r>
              <a:rPr lang="en-US" altLang="zh-CN" sz="2400" dirty="0" err="1">
                <a:solidFill>
                  <a:srgbClr val="FF0000"/>
                </a:solidFill>
                <a:latin typeface="Menlo-Regular" charset="0"/>
              </a:rPr>
              <a:t>ostream</a:t>
            </a:r>
            <a:r>
              <a:rPr lang="en-US" altLang="zh-CN" sz="2400" dirty="0">
                <a:solidFill>
                  <a:srgbClr val="FF0000"/>
                </a:solidFill>
                <a:latin typeface="Menlo-Regular" charset="0"/>
              </a:rPr>
              <a:t>&amp;</a:t>
            </a:r>
            <a:r>
              <a:rPr lang="en-US" altLang="zh-CN" sz="2400" dirty="0">
                <a:latin typeface="Menlo-Regular" charset="0"/>
              </a:rPr>
              <a:t> </a:t>
            </a:r>
            <a:r>
              <a:rPr lang="en-US" altLang="zh-CN" sz="2400" b="1" dirty="0">
                <a:solidFill>
                  <a:srgbClr val="0066CC"/>
                </a:solidFill>
                <a:latin typeface="Menlo-Regular" charset="0"/>
              </a:rPr>
              <a:t>operator&lt;&lt;</a:t>
            </a:r>
            <a:r>
              <a:rPr lang="en-US" altLang="zh-CN" sz="2400" dirty="0">
                <a:latin typeface="Menlo-Regular" charset="0"/>
              </a:rPr>
              <a:t> (</a:t>
            </a:r>
            <a:r>
              <a:rPr lang="en-US" altLang="zh-CN" sz="2400" dirty="0" err="1">
                <a:solidFill>
                  <a:srgbClr val="FF0000"/>
                </a:solidFill>
                <a:latin typeface="Menlo-Regular" charset="0"/>
              </a:rPr>
              <a:t>ostream</a:t>
            </a:r>
            <a:r>
              <a:rPr lang="en-US" altLang="zh-CN" sz="2400" dirty="0">
                <a:solidFill>
                  <a:srgbClr val="FF0000"/>
                </a:solidFill>
                <a:latin typeface="Menlo-Regular" charset="0"/>
              </a:rPr>
              <a:t>&amp;</a:t>
            </a:r>
            <a:r>
              <a:rPr lang="en-US" altLang="zh-CN" sz="2400" dirty="0">
                <a:latin typeface="Menlo-Regular" charset="0"/>
              </a:rPr>
              <a:t> out, const Test&amp; </a:t>
            </a:r>
            <a:r>
              <a:rPr lang="en-US" altLang="zh-CN" sz="2400" dirty="0" err="1">
                <a:latin typeface="Menlo-Regular" charset="0"/>
              </a:rPr>
              <a:t>src</a:t>
            </a:r>
            <a:r>
              <a:rPr lang="zh-CN" altLang="en-US" sz="2400" dirty="0">
                <a:latin typeface="Menlo-Regular" charset="0"/>
              </a:rPr>
              <a:t> </a:t>
            </a:r>
            <a:r>
              <a:rPr lang="en-US" altLang="zh-CN" sz="2400" dirty="0">
                <a:latin typeface="Menlo-Regular" charset="0"/>
              </a:rPr>
              <a:t>); </a:t>
            </a:r>
          </a:p>
        </p:txBody>
      </p:sp>
      <p:sp>
        <p:nvSpPr>
          <p:cNvPr id="6" name="内容占位符 2"/>
          <p:cNvSpPr>
            <a:spLocks noGrp="1"/>
          </p:cNvSpPr>
          <p:nvPr>
            <p:ph idx="1"/>
          </p:nvPr>
        </p:nvSpPr>
        <p:spPr>
          <a:xfrm>
            <a:off x="539552" y="3573016"/>
            <a:ext cx="8047806" cy="2986970"/>
          </a:xfrm>
        </p:spPr>
        <p:txBody>
          <a:bodyPr/>
          <a:lstStyle/>
          <a:p>
            <a:r>
              <a:rPr kumimoji="1" lang="zh-CN" altLang="en-US" dirty="0"/>
              <a:t>函數名為：</a:t>
            </a:r>
            <a:r>
              <a:rPr kumimoji="1" lang="en-US" altLang="zh-CN" dirty="0"/>
              <a:t>operator&gt;&gt;</a:t>
            </a:r>
            <a:r>
              <a:rPr kumimoji="1" lang="zh-CN" altLang="en-US" dirty="0"/>
              <a:t> 和 </a:t>
            </a:r>
            <a:r>
              <a:rPr kumimoji="1" lang="en-US" altLang="zh-CN" dirty="0"/>
              <a:t>operator&lt;&lt;</a:t>
            </a:r>
            <a:r>
              <a:rPr kumimoji="1" lang="zh-CN" altLang="en-US" dirty="0"/>
              <a:t> </a:t>
            </a:r>
          </a:p>
          <a:p>
            <a:r>
              <a:rPr kumimoji="1" lang="zh-CN" altLang="en-US" dirty="0"/>
              <a:t>不修改</a:t>
            </a:r>
            <a:r>
              <a:rPr kumimoji="1" lang="en-US" altLang="zh-CN" dirty="0" err="1"/>
              <a:t>istream</a:t>
            </a:r>
            <a:r>
              <a:rPr kumimoji="1" lang="zh-CN" altLang="en-US" dirty="0"/>
              <a:t>和</a:t>
            </a:r>
            <a:r>
              <a:rPr kumimoji="1" lang="en-US" altLang="zh-CN" dirty="0" err="1"/>
              <a:t>ostream</a:t>
            </a:r>
            <a:r>
              <a:rPr kumimoji="1" lang="zh-CN" altLang="en-US" dirty="0"/>
              <a:t>類的情況下，只能使用全域函數重載</a:t>
            </a:r>
            <a:endParaRPr kumimoji="1" lang="en-US" altLang="zh-CN" dirty="0"/>
          </a:p>
          <a:p>
            <a:r>
              <a:rPr kumimoji="1" lang="zh-CN" altLang="en-US" dirty="0"/>
              <a:t>返回值為：</a:t>
            </a:r>
            <a:r>
              <a:rPr kumimoji="1" lang="en-US" altLang="zh-CN" dirty="0" err="1"/>
              <a:t>istream</a:t>
            </a:r>
            <a:r>
              <a:rPr kumimoji="1" lang="en-US" altLang="zh-CN" dirty="0"/>
              <a:t>&amp;</a:t>
            </a:r>
            <a:r>
              <a:rPr kumimoji="1" lang="zh-CN" altLang="en-US" dirty="0"/>
              <a:t> 和 </a:t>
            </a:r>
            <a:r>
              <a:rPr kumimoji="1" lang="en-US" altLang="zh-CN" dirty="0" err="1"/>
              <a:t>ostream</a:t>
            </a:r>
            <a:r>
              <a:rPr kumimoji="1" lang="en-US" altLang="zh-CN" dirty="0"/>
              <a:t>&amp;</a:t>
            </a:r>
            <a:r>
              <a:rPr kumimoji="1" lang="zh-CN" altLang="en-US" dirty="0"/>
              <a:t>，均為引用</a:t>
            </a:r>
          </a:p>
          <a:p>
            <a:r>
              <a:rPr kumimoji="1" lang="zh-CN" altLang="en-US" dirty="0"/>
              <a:t>參數分別：流物件的引用、目標物件的引用。對於輸出流，目標物件一般是常量引用。</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t>65</a:t>
            </a:fld>
            <a:endParaRPr lang="en-US" altLang="zh-C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188640"/>
            <a:ext cx="8640960" cy="6986528"/>
          </a:xfrm>
          <a:prstGeom prst="rect">
            <a:avLst/>
          </a:prstGeom>
        </p:spPr>
        <p:txBody>
          <a:bodyPr wrap="square">
            <a:spAutoFit/>
          </a:bodyPr>
          <a:lstStyle/>
          <a:p>
            <a:r>
              <a:rPr lang="en-US" altLang="zh-CN" sz="1600" b="1" dirty="0">
                <a:solidFill>
                  <a:srgbClr val="6E200D"/>
                </a:solidFill>
                <a:latin typeface="Consolas" panose="020B0609020204030204" pitchFamily="49" charset="0"/>
              </a:rPr>
              <a:t>#include </a:t>
            </a:r>
            <a:r>
              <a:rPr lang="en-US" altLang="zh-CN" sz="1600" b="1" dirty="0">
                <a:solidFill>
                  <a:srgbClr val="BA0011"/>
                </a:solidFill>
                <a:latin typeface="Consolas" panose="020B0609020204030204" pitchFamily="49" charset="0"/>
              </a:rPr>
              <a:t>&lt;</a:t>
            </a:r>
            <a:r>
              <a:rPr lang="en-US" altLang="zh-CN" sz="1600" b="1" dirty="0" err="1">
                <a:solidFill>
                  <a:srgbClr val="BA0011"/>
                </a:solidFill>
                <a:latin typeface="Consolas" panose="020B0609020204030204" pitchFamily="49" charset="0"/>
              </a:rPr>
              <a:t>iostream</a:t>
            </a:r>
            <a:r>
              <a:rPr lang="en-US" altLang="zh-CN" sz="1600" b="1" dirty="0">
                <a:solidFill>
                  <a:srgbClr val="BA0011"/>
                </a:solidFill>
                <a:latin typeface="Consolas" panose="020B0609020204030204" pitchFamily="49" charset="0"/>
              </a:rPr>
              <a:t>&gt;</a:t>
            </a:r>
            <a:endParaRPr lang="en-US" altLang="zh-CN" sz="1600" b="1" dirty="0">
              <a:solidFill>
                <a:srgbClr val="6E200D"/>
              </a:solidFill>
              <a:latin typeface="Consolas" panose="020B0609020204030204" pitchFamily="49" charset="0"/>
            </a:endParaRPr>
          </a:p>
          <a:p>
            <a:r>
              <a:rPr lang="en-US" altLang="zh-CN" sz="1600" b="1" dirty="0">
                <a:solidFill>
                  <a:srgbClr val="B40062"/>
                </a:solidFill>
                <a:latin typeface="Consolas" panose="020B0609020204030204" pitchFamily="49" charset="0"/>
              </a:rPr>
              <a:t>using</a:t>
            </a:r>
            <a:r>
              <a:rPr lang="en-US" altLang="zh-CN" sz="1600" b="1" dirty="0">
                <a:solidFill>
                  <a:srgbClr val="000000"/>
                </a:solidFill>
                <a:latin typeface="Consolas" panose="020B0609020204030204" pitchFamily="49" charset="0"/>
              </a:rPr>
              <a:t> </a:t>
            </a:r>
            <a:r>
              <a:rPr lang="en-US" altLang="zh-CN" sz="1600" b="1" dirty="0">
                <a:solidFill>
                  <a:srgbClr val="B40062"/>
                </a:solidFill>
                <a:latin typeface="Consolas" panose="020B0609020204030204" pitchFamily="49" charset="0"/>
              </a:rPr>
              <a:t>namespace</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std</a:t>
            </a:r>
            <a:r>
              <a:rPr lang="en-US" altLang="zh-CN" sz="1600" b="1" dirty="0">
                <a:solidFill>
                  <a:srgbClr val="000000"/>
                </a:solidFill>
                <a:latin typeface="Consolas" panose="020B0609020204030204" pitchFamily="49" charset="0"/>
              </a:rPr>
              <a:t>;</a:t>
            </a:r>
          </a:p>
          <a:p>
            <a:endParaRPr lang="en-US" altLang="zh-CN" sz="1600" b="1" dirty="0">
              <a:solidFill>
                <a:srgbClr val="000000"/>
              </a:solidFill>
              <a:latin typeface="Consolas" panose="020B0609020204030204" pitchFamily="49" charset="0"/>
            </a:endParaRPr>
          </a:p>
          <a:p>
            <a:r>
              <a:rPr lang="en-US" altLang="zh-CN" sz="1600" b="1" dirty="0">
                <a:solidFill>
                  <a:srgbClr val="B40062"/>
                </a:solidFill>
                <a:latin typeface="Consolas" panose="020B0609020204030204" pitchFamily="49" charset="0"/>
              </a:rPr>
              <a:t>class</a:t>
            </a:r>
            <a:r>
              <a:rPr lang="en-US" altLang="zh-CN" sz="1600" b="1" dirty="0">
                <a:solidFill>
                  <a:srgbClr val="000000"/>
                </a:solidFill>
                <a:latin typeface="Consolas" panose="020B0609020204030204" pitchFamily="49" charset="0"/>
              </a:rPr>
              <a:t> Test {</a:t>
            </a:r>
          </a:p>
          <a:p>
            <a:r>
              <a:rPr lang="en-US" altLang="zh-CN" sz="1600" b="1" dirty="0">
                <a:solidFill>
                  <a:srgbClr val="000000"/>
                </a:solidFill>
                <a:latin typeface="Consolas" panose="020B0609020204030204" pitchFamily="49" charset="0"/>
              </a:rPr>
              <a:t>	</a:t>
            </a:r>
            <a:r>
              <a:rPr lang="en-US" altLang="zh-CN" sz="1600" b="1" dirty="0">
                <a:solidFill>
                  <a:srgbClr val="B40062"/>
                </a:solidFill>
                <a:latin typeface="Consolas" panose="020B0609020204030204" pitchFamily="49" charset="0"/>
              </a:rPr>
              <a:t>int</a:t>
            </a:r>
            <a:r>
              <a:rPr lang="en-US" altLang="zh-CN" sz="1600" b="1" dirty="0">
                <a:solidFill>
                  <a:srgbClr val="000000"/>
                </a:solidFill>
                <a:latin typeface="Consolas" panose="020B0609020204030204" pitchFamily="49" charset="0"/>
              </a:rPr>
              <a:t> id;</a:t>
            </a:r>
          </a:p>
          <a:p>
            <a:r>
              <a:rPr lang="en-US" altLang="zh-CN" sz="1600" b="1" dirty="0">
                <a:solidFill>
                  <a:srgbClr val="B40062"/>
                </a:solidFill>
                <a:latin typeface="Consolas" panose="020B0609020204030204" pitchFamily="49" charset="0"/>
              </a:rPr>
              <a:t>public</a:t>
            </a:r>
            <a:r>
              <a:rPr lang="en-US" altLang="zh-CN" sz="1600" b="1" dirty="0">
                <a:solidFill>
                  <a:srgbClr val="000000"/>
                </a:solidFill>
                <a:latin typeface="Consolas" panose="020B0609020204030204" pitchFamily="49" charset="0"/>
              </a:rPr>
              <a:t>:</a:t>
            </a:r>
          </a:p>
          <a:p>
            <a:r>
              <a:rPr lang="en-US" altLang="zh-CN" sz="1600" b="1" dirty="0">
                <a:solidFill>
                  <a:srgbClr val="000000"/>
                </a:solidFill>
                <a:latin typeface="Consolas" panose="020B0609020204030204" pitchFamily="49" charset="0"/>
              </a:rPr>
              <a:t>	Test(</a:t>
            </a:r>
            <a:r>
              <a:rPr lang="en-US" altLang="zh-CN" sz="1600" b="1" dirty="0">
                <a:solidFill>
                  <a:srgbClr val="B40062"/>
                </a:solidFill>
                <a:latin typeface="Consolas" panose="020B0609020204030204" pitchFamily="49" charset="0"/>
              </a:rPr>
              <a:t>int</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 : id(</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 { </a:t>
            </a:r>
            <a:r>
              <a:rPr lang="en-US" altLang="zh-CN" sz="1600" b="1" dirty="0" err="1">
                <a:solidFill>
                  <a:srgbClr val="000000"/>
                </a:solidFill>
                <a:latin typeface="Consolas" panose="020B0609020204030204" pitchFamily="49" charset="0"/>
              </a:rPr>
              <a:t>cout</a:t>
            </a:r>
            <a:r>
              <a:rPr lang="en-US" altLang="zh-CN" sz="1600" b="1" dirty="0">
                <a:solidFill>
                  <a:srgbClr val="000000"/>
                </a:solidFill>
                <a:latin typeface="Consolas" panose="020B0609020204030204" pitchFamily="49" charset="0"/>
              </a:rPr>
              <a:t> &lt;&lt; </a:t>
            </a:r>
            <a:r>
              <a:rPr lang="en-US" altLang="zh-CN" sz="1600" b="1" dirty="0">
                <a:solidFill>
                  <a:srgbClr val="BA0011"/>
                </a:solidFill>
                <a:latin typeface="Consolas" panose="020B0609020204030204" pitchFamily="49" charset="0"/>
              </a:rPr>
              <a:t>"</a:t>
            </a:r>
            <a:r>
              <a:rPr lang="en-US" altLang="zh-CN" sz="1600" b="1" dirty="0" err="1">
                <a:solidFill>
                  <a:srgbClr val="BA0011"/>
                </a:solidFill>
                <a:latin typeface="Consolas" panose="020B0609020204030204" pitchFamily="49" charset="0"/>
              </a:rPr>
              <a:t>obj</a:t>
            </a:r>
            <a:r>
              <a:rPr lang="en-US" altLang="zh-CN" sz="1600" b="1" dirty="0">
                <a:solidFill>
                  <a:srgbClr val="BA0011"/>
                </a:solidFill>
                <a:latin typeface="Consolas" panose="020B0609020204030204" pitchFamily="49" charset="0"/>
              </a:rPr>
              <a:t>_"</a:t>
            </a:r>
            <a:r>
              <a:rPr lang="en-US" altLang="zh-CN" sz="1600" b="1" dirty="0">
                <a:solidFill>
                  <a:srgbClr val="000000"/>
                </a:solidFill>
                <a:latin typeface="Consolas" panose="020B0609020204030204" pitchFamily="49" charset="0"/>
              </a:rPr>
              <a:t> &lt;&lt; id &lt;&lt; </a:t>
            </a:r>
            <a:r>
              <a:rPr lang="en-US" altLang="zh-CN" sz="1600" b="1" dirty="0">
                <a:solidFill>
                  <a:srgbClr val="BA0011"/>
                </a:solidFill>
                <a:latin typeface="Consolas" panose="020B0609020204030204" pitchFamily="49" charset="0"/>
              </a:rPr>
              <a:t>" created\n"</a:t>
            </a:r>
            <a:r>
              <a:rPr lang="en-US" altLang="zh-CN" sz="1600" b="1" dirty="0">
                <a:solidFill>
                  <a:srgbClr val="000000"/>
                </a:solidFill>
                <a:latin typeface="Consolas" panose="020B0609020204030204" pitchFamily="49" charset="0"/>
              </a:rPr>
              <a:t>; } </a:t>
            </a:r>
          </a:p>
          <a:p>
            <a:r>
              <a:rPr lang="en-US" altLang="zh-CN" sz="1600" b="1" dirty="0">
                <a:solidFill>
                  <a:srgbClr val="000000"/>
                </a:solidFill>
                <a:latin typeface="Consolas" panose="020B0609020204030204" pitchFamily="49" charset="0"/>
              </a:rPr>
              <a:t>	</a:t>
            </a:r>
          </a:p>
          <a:p>
            <a:r>
              <a:rPr lang="en-US" altLang="zh-CN" sz="1600" b="1" dirty="0">
                <a:solidFill>
                  <a:srgbClr val="000000"/>
                </a:solidFill>
                <a:latin typeface="Consolas" panose="020B0609020204030204" pitchFamily="49" charset="0"/>
              </a:rPr>
              <a:t>	</a:t>
            </a:r>
            <a:r>
              <a:rPr lang="en-US" altLang="zh-CN" sz="1600" b="1" dirty="0">
                <a:solidFill>
                  <a:srgbClr val="FF0000"/>
                </a:solidFill>
                <a:latin typeface="Consolas" panose="020B0609020204030204" pitchFamily="49" charset="0"/>
              </a:rPr>
              <a:t>friend</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istream</a:t>
            </a:r>
            <a:r>
              <a:rPr lang="en-US" altLang="zh-CN" sz="1600" b="1" dirty="0">
                <a:solidFill>
                  <a:srgbClr val="000000"/>
                </a:solidFill>
                <a:latin typeface="Consolas" panose="020B0609020204030204" pitchFamily="49" charset="0"/>
              </a:rPr>
              <a:t>&amp; </a:t>
            </a:r>
            <a:r>
              <a:rPr lang="en-US" altLang="zh-CN" sz="1600" b="1" dirty="0">
                <a:solidFill>
                  <a:srgbClr val="B40062"/>
                </a:solidFill>
                <a:latin typeface="Consolas" panose="020B0609020204030204" pitchFamily="49" charset="0"/>
              </a:rPr>
              <a:t>operator</a:t>
            </a:r>
            <a:r>
              <a:rPr lang="en-US" altLang="zh-CN" sz="1600" b="1" dirty="0">
                <a:solidFill>
                  <a:srgbClr val="000000"/>
                </a:solidFill>
                <a:latin typeface="Consolas" panose="020B0609020204030204" pitchFamily="49" charset="0"/>
              </a:rPr>
              <a:t>&gt;&gt; (</a:t>
            </a:r>
            <a:r>
              <a:rPr lang="en-US" altLang="zh-CN" sz="1600" b="1" dirty="0" err="1">
                <a:solidFill>
                  <a:srgbClr val="000000"/>
                </a:solidFill>
                <a:latin typeface="Consolas" panose="020B0609020204030204" pitchFamily="49" charset="0"/>
              </a:rPr>
              <a:t>istream</a:t>
            </a:r>
            <a:r>
              <a:rPr lang="en-US" altLang="zh-CN" sz="1600" b="1" dirty="0">
                <a:solidFill>
                  <a:srgbClr val="000000"/>
                </a:solidFill>
                <a:latin typeface="Consolas" panose="020B0609020204030204" pitchFamily="49" charset="0"/>
              </a:rPr>
              <a:t>&amp; in, Test&amp; </a:t>
            </a:r>
            <a:r>
              <a:rPr lang="en-US" altLang="zh-CN" sz="1600" b="1" dirty="0" err="1">
                <a:solidFill>
                  <a:srgbClr val="000000"/>
                </a:solidFill>
                <a:latin typeface="Consolas" panose="020B0609020204030204" pitchFamily="49" charset="0"/>
              </a:rPr>
              <a:t>dst</a:t>
            </a:r>
            <a:r>
              <a:rPr lang="en-US" altLang="zh-CN" sz="1600" b="1" dirty="0">
                <a:solidFill>
                  <a:srgbClr val="000000"/>
                </a:solidFill>
                <a:latin typeface="Consolas" panose="020B0609020204030204" pitchFamily="49" charset="0"/>
              </a:rPr>
              <a:t>); </a:t>
            </a:r>
          </a:p>
          <a:p>
            <a:r>
              <a:rPr lang="en-US" altLang="zh-CN" sz="1600" b="1" dirty="0">
                <a:solidFill>
                  <a:srgbClr val="000000"/>
                </a:solidFill>
                <a:latin typeface="Consolas" panose="020B0609020204030204" pitchFamily="49" charset="0"/>
              </a:rPr>
              <a:t>	</a:t>
            </a:r>
            <a:r>
              <a:rPr lang="en-US" altLang="zh-CN" sz="1600" b="1" dirty="0">
                <a:solidFill>
                  <a:srgbClr val="FF0000"/>
                </a:solidFill>
                <a:latin typeface="Consolas" panose="020B0609020204030204" pitchFamily="49" charset="0"/>
              </a:rPr>
              <a:t>friend</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ostream</a:t>
            </a:r>
            <a:r>
              <a:rPr lang="en-US" altLang="zh-CN" sz="1600" b="1" dirty="0">
                <a:solidFill>
                  <a:srgbClr val="000000"/>
                </a:solidFill>
                <a:latin typeface="Consolas" panose="020B0609020204030204" pitchFamily="49" charset="0"/>
              </a:rPr>
              <a:t>&amp; </a:t>
            </a:r>
            <a:r>
              <a:rPr lang="en-US" altLang="zh-CN" sz="1600" b="1" dirty="0">
                <a:solidFill>
                  <a:srgbClr val="B40062"/>
                </a:solidFill>
                <a:latin typeface="Consolas" panose="020B0609020204030204" pitchFamily="49" charset="0"/>
              </a:rPr>
              <a:t>operator</a:t>
            </a:r>
            <a:r>
              <a:rPr lang="en-US" altLang="zh-CN" sz="1600" b="1" dirty="0">
                <a:solidFill>
                  <a:srgbClr val="000000"/>
                </a:solidFill>
                <a:latin typeface="Consolas" panose="020B0609020204030204" pitchFamily="49" charset="0"/>
              </a:rPr>
              <a:t>&lt;&lt; (</a:t>
            </a:r>
            <a:r>
              <a:rPr lang="en-US" altLang="zh-CN" sz="1600" b="1" dirty="0" err="1">
                <a:solidFill>
                  <a:srgbClr val="000000"/>
                </a:solidFill>
                <a:latin typeface="Consolas" panose="020B0609020204030204" pitchFamily="49" charset="0"/>
              </a:rPr>
              <a:t>ostream</a:t>
            </a:r>
            <a:r>
              <a:rPr lang="en-US" altLang="zh-CN" sz="1600" b="1" dirty="0">
                <a:solidFill>
                  <a:srgbClr val="000000"/>
                </a:solidFill>
                <a:latin typeface="Consolas" panose="020B0609020204030204" pitchFamily="49" charset="0"/>
              </a:rPr>
              <a:t>&amp; out, </a:t>
            </a:r>
            <a:r>
              <a:rPr lang="en-US" altLang="zh-CN" sz="1600" b="1" dirty="0" err="1">
                <a:solidFill>
                  <a:srgbClr val="B40062"/>
                </a:solidFill>
                <a:latin typeface="Consolas" panose="020B0609020204030204" pitchFamily="49" charset="0"/>
              </a:rPr>
              <a:t>const</a:t>
            </a:r>
            <a:r>
              <a:rPr lang="en-US" altLang="zh-CN" sz="1600" b="1" dirty="0">
                <a:solidFill>
                  <a:srgbClr val="000000"/>
                </a:solidFill>
                <a:latin typeface="Consolas" panose="020B0609020204030204" pitchFamily="49" charset="0"/>
              </a:rPr>
              <a:t> Test&amp; </a:t>
            </a:r>
            <a:r>
              <a:rPr lang="en-US" altLang="zh-CN" sz="1600" b="1" dirty="0" err="1">
                <a:solidFill>
                  <a:srgbClr val="000000"/>
                </a:solidFill>
                <a:latin typeface="Consolas" panose="020B0609020204030204" pitchFamily="49" charset="0"/>
              </a:rPr>
              <a:t>src</a:t>
            </a:r>
            <a:r>
              <a:rPr lang="en-US" altLang="zh-CN" sz="1600" b="1" dirty="0">
                <a:solidFill>
                  <a:srgbClr val="000000"/>
                </a:solidFill>
                <a:latin typeface="Consolas" panose="020B0609020204030204" pitchFamily="49" charset="0"/>
              </a:rPr>
              <a:t>); </a:t>
            </a:r>
          </a:p>
          <a:p>
            <a:r>
              <a:rPr lang="en-US" altLang="zh-CN" sz="1600" b="1" dirty="0">
                <a:solidFill>
                  <a:srgbClr val="000000"/>
                </a:solidFill>
                <a:latin typeface="Consolas" panose="020B0609020204030204" pitchFamily="49" charset="0"/>
              </a:rPr>
              <a:t>};	</a:t>
            </a:r>
          </a:p>
          <a:p>
            <a:r>
              <a:rPr lang="en-US" altLang="zh-CN" sz="1600" b="1" dirty="0" err="1">
                <a:solidFill>
                  <a:srgbClr val="000000"/>
                </a:solidFill>
                <a:latin typeface="Consolas" panose="020B0609020204030204" pitchFamily="49" charset="0"/>
              </a:rPr>
              <a:t>istream</a:t>
            </a:r>
            <a:r>
              <a:rPr lang="en-US" altLang="zh-CN" sz="1600" b="1" dirty="0">
                <a:solidFill>
                  <a:srgbClr val="000000"/>
                </a:solidFill>
                <a:latin typeface="Consolas" panose="020B0609020204030204" pitchFamily="49" charset="0"/>
              </a:rPr>
              <a:t>&amp; </a:t>
            </a:r>
            <a:r>
              <a:rPr lang="en-US" altLang="zh-CN" sz="1600" b="1" dirty="0">
                <a:solidFill>
                  <a:srgbClr val="B40062"/>
                </a:solidFill>
                <a:latin typeface="Consolas" panose="020B0609020204030204" pitchFamily="49" charset="0"/>
              </a:rPr>
              <a:t>operator</a:t>
            </a:r>
            <a:r>
              <a:rPr lang="en-US" altLang="zh-CN" sz="1600" b="1" dirty="0">
                <a:solidFill>
                  <a:srgbClr val="000000"/>
                </a:solidFill>
                <a:latin typeface="Consolas" panose="020B0609020204030204" pitchFamily="49" charset="0"/>
              </a:rPr>
              <a:t>&gt;&gt; (</a:t>
            </a:r>
            <a:r>
              <a:rPr lang="en-US" altLang="zh-CN" sz="1600" b="1" dirty="0" err="1">
                <a:solidFill>
                  <a:srgbClr val="000000"/>
                </a:solidFill>
                <a:latin typeface="Consolas" panose="020B0609020204030204" pitchFamily="49" charset="0"/>
              </a:rPr>
              <a:t>istream</a:t>
            </a:r>
            <a:r>
              <a:rPr lang="en-US" altLang="zh-CN" sz="1600" b="1" dirty="0">
                <a:solidFill>
                  <a:srgbClr val="000000"/>
                </a:solidFill>
                <a:latin typeface="Consolas" panose="020B0609020204030204" pitchFamily="49" charset="0"/>
              </a:rPr>
              <a:t>&amp; in, Test&amp; </a:t>
            </a:r>
            <a:r>
              <a:rPr lang="en-US" altLang="zh-CN" sz="1600" b="1" dirty="0" err="1">
                <a:solidFill>
                  <a:srgbClr val="000000"/>
                </a:solidFill>
                <a:latin typeface="Consolas" panose="020B0609020204030204" pitchFamily="49" charset="0"/>
              </a:rPr>
              <a:t>dst</a:t>
            </a:r>
            <a:r>
              <a:rPr lang="en-US" altLang="zh-CN" sz="1600" b="1" dirty="0">
                <a:solidFill>
                  <a:srgbClr val="000000"/>
                </a:solidFill>
                <a:latin typeface="Consolas" panose="020B0609020204030204" pitchFamily="49" charset="0"/>
              </a:rPr>
              <a:t>) {</a:t>
            </a:r>
          </a:p>
          <a:p>
            <a:r>
              <a:rPr lang="pl-PL" altLang="zh-CN" sz="1600" b="1" dirty="0">
                <a:solidFill>
                  <a:srgbClr val="000000"/>
                </a:solidFill>
                <a:latin typeface="Consolas" panose="020B0609020204030204" pitchFamily="49" charset="0"/>
              </a:rPr>
              <a:t>		in &gt;&gt; dst.id;</a:t>
            </a:r>
          </a:p>
          <a:p>
            <a:r>
              <a:rPr lang="pl-PL" altLang="zh-CN" sz="1600" b="1" dirty="0">
                <a:solidFill>
                  <a:srgbClr val="000000"/>
                </a:solidFill>
                <a:latin typeface="Consolas" panose="020B0609020204030204" pitchFamily="49" charset="0"/>
              </a:rPr>
              <a:t>		</a:t>
            </a:r>
            <a:r>
              <a:rPr lang="pl-PL" altLang="zh-CN" sz="1600" b="1" dirty="0">
                <a:solidFill>
                  <a:srgbClr val="B40062"/>
                </a:solidFill>
                <a:latin typeface="Consolas" panose="020B0609020204030204" pitchFamily="49" charset="0"/>
              </a:rPr>
              <a:t>return</a:t>
            </a:r>
            <a:r>
              <a:rPr lang="pl-PL" altLang="zh-CN" sz="1600" b="1" dirty="0">
                <a:solidFill>
                  <a:srgbClr val="000000"/>
                </a:solidFill>
                <a:latin typeface="Consolas" panose="020B0609020204030204" pitchFamily="49" charset="0"/>
              </a:rPr>
              <a:t> in;</a:t>
            </a:r>
          </a:p>
          <a:p>
            <a:r>
              <a:rPr lang="pl-PL" altLang="zh-CN" sz="1600" b="1" dirty="0">
                <a:solidFill>
                  <a:srgbClr val="000000"/>
                </a:solidFill>
                <a:latin typeface="Consolas" panose="020B0609020204030204" pitchFamily="49" charset="0"/>
              </a:rPr>
              <a:t>}</a:t>
            </a:r>
          </a:p>
          <a:p>
            <a:r>
              <a:rPr lang="pl-PL" altLang="zh-CN" sz="1600" b="1" dirty="0">
                <a:solidFill>
                  <a:srgbClr val="000000"/>
                </a:solidFill>
                <a:latin typeface="Consolas" panose="020B0609020204030204" pitchFamily="49" charset="0"/>
              </a:rPr>
              <a:t>ostream&amp; </a:t>
            </a:r>
            <a:r>
              <a:rPr lang="pl-PL" altLang="zh-CN" sz="1600" b="1" dirty="0">
                <a:solidFill>
                  <a:srgbClr val="B40062"/>
                </a:solidFill>
                <a:latin typeface="Consolas" panose="020B0609020204030204" pitchFamily="49" charset="0"/>
              </a:rPr>
              <a:t>operator</a:t>
            </a:r>
            <a:r>
              <a:rPr lang="pl-PL" altLang="zh-CN" sz="1600" b="1" dirty="0">
                <a:solidFill>
                  <a:srgbClr val="000000"/>
                </a:solidFill>
                <a:latin typeface="Consolas" panose="020B0609020204030204" pitchFamily="49" charset="0"/>
              </a:rPr>
              <a:t>&lt;&lt; (ostream&amp; out, </a:t>
            </a:r>
            <a:r>
              <a:rPr lang="pl-PL" altLang="zh-CN" sz="1600" b="1" dirty="0">
                <a:solidFill>
                  <a:srgbClr val="B40062"/>
                </a:solidFill>
                <a:latin typeface="Consolas" panose="020B0609020204030204" pitchFamily="49" charset="0"/>
              </a:rPr>
              <a:t>const</a:t>
            </a:r>
            <a:r>
              <a:rPr lang="pl-PL" altLang="zh-CN" sz="1600" b="1" dirty="0">
                <a:solidFill>
                  <a:srgbClr val="000000"/>
                </a:solidFill>
                <a:latin typeface="Consolas" panose="020B0609020204030204" pitchFamily="49" charset="0"/>
              </a:rPr>
              <a:t> Test&amp; src) {</a:t>
            </a:r>
          </a:p>
          <a:p>
            <a:r>
              <a:rPr lang="pl-PL" altLang="zh-CN" sz="1600" b="1" dirty="0">
                <a:solidFill>
                  <a:srgbClr val="000000"/>
                </a:solidFill>
                <a:latin typeface="Consolas" panose="020B0609020204030204" pitchFamily="49" charset="0"/>
              </a:rPr>
              <a:t>	out &lt;&lt; src.id &lt;&lt; endl;</a:t>
            </a:r>
          </a:p>
          <a:p>
            <a:r>
              <a:rPr lang="pl-PL" altLang="zh-CN" sz="1600" b="1" dirty="0">
                <a:solidFill>
                  <a:srgbClr val="000000"/>
                </a:solidFill>
                <a:latin typeface="Consolas" panose="020B0609020204030204" pitchFamily="49" charset="0"/>
              </a:rPr>
              <a:t>	</a:t>
            </a:r>
            <a:r>
              <a:rPr lang="pl-PL" altLang="zh-CN" sz="1600" b="1" dirty="0">
                <a:solidFill>
                  <a:srgbClr val="B40062"/>
                </a:solidFill>
                <a:latin typeface="Consolas" panose="020B0609020204030204" pitchFamily="49" charset="0"/>
              </a:rPr>
              <a:t>return</a:t>
            </a:r>
            <a:r>
              <a:rPr lang="pl-PL" altLang="zh-CN" sz="1600" b="1" dirty="0">
                <a:solidFill>
                  <a:srgbClr val="000000"/>
                </a:solidFill>
                <a:latin typeface="Consolas" panose="020B0609020204030204" pitchFamily="49" charset="0"/>
              </a:rPr>
              <a:t> out;</a:t>
            </a:r>
          </a:p>
          <a:p>
            <a:r>
              <a:rPr lang="pl-PL" altLang="zh-CN" sz="1600" b="1" dirty="0">
                <a:solidFill>
                  <a:srgbClr val="000000"/>
                </a:solidFill>
                <a:latin typeface="Consolas" panose="020B0609020204030204" pitchFamily="49" charset="0"/>
              </a:rPr>
              <a:t>} </a:t>
            </a:r>
          </a:p>
          <a:p>
            <a:endParaRPr lang="pl-PL" altLang="zh-CN" sz="1600" b="1" dirty="0">
              <a:solidFill>
                <a:srgbClr val="000000"/>
              </a:solidFill>
              <a:latin typeface="Consolas" panose="020B0609020204030204" pitchFamily="49" charset="0"/>
            </a:endParaRPr>
          </a:p>
          <a:p>
            <a:r>
              <a:rPr lang="pl-PL" altLang="zh-CN" sz="1600" b="1" dirty="0">
                <a:solidFill>
                  <a:srgbClr val="B40062"/>
                </a:solidFill>
                <a:latin typeface="Consolas" panose="020B0609020204030204" pitchFamily="49" charset="0"/>
              </a:rPr>
              <a:t>int</a:t>
            </a:r>
            <a:r>
              <a:rPr lang="pl-PL" altLang="zh-CN" sz="1600" b="1" dirty="0">
                <a:solidFill>
                  <a:srgbClr val="000000"/>
                </a:solidFill>
                <a:latin typeface="Consolas" panose="020B0609020204030204" pitchFamily="49" charset="0"/>
              </a:rPr>
              <a:t> main() {</a:t>
            </a:r>
          </a:p>
          <a:p>
            <a:r>
              <a:rPr lang="pl-PL" altLang="zh-CN" sz="1600" b="1" dirty="0">
                <a:solidFill>
                  <a:srgbClr val="000000"/>
                </a:solidFill>
                <a:latin typeface="Consolas" panose="020B0609020204030204" pitchFamily="49" charset="0"/>
              </a:rPr>
              <a:t>	Test obj(</a:t>
            </a:r>
            <a:r>
              <a:rPr lang="pl-PL" altLang="zh-CN" sz="1600" b="1" dirty="0">
                <a:solidFill>
                  <a:srgbClr val="000BFF"/>
                </a:solidFill>
                <a:latin typeface="Consolas" panose="020B0609020204030204" pitchFamily="49" charset="0"/>
              </a:rPr>
              <a:t>1</a:t>
            </a:r>
            <a:r>
              <a:rPr lang="pl-PL" altLang="zh-CN" sz="1600" b="1" dirty="0">
                <a:solidFill>
                  <a:srgbClr val="000000"/>
                </a:solidFill>
                <a:latin typeface="Consolas" panose="020B0609020204030204" pitchFamily="49" charset="0"/>
              </a:rPr>
              <a:t>);</a:t>
            </a:r>
            <a:r>
              <a:rPr lang="zh-CN" altLang="en-US"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a:p>
            <a:r>
              <a:rPr lang="zh-CN" altLang="en-US"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cout</a:t>
            </a:r>
            <a:r>
              <a:rPr lang="en-US" altLang="zh-CN" sz="1600" b="1" dirty="0">
                <a:solidFill>
                  <a:srgbClr val="000000"/>
                </a:solidFill>
                <a:latin typeface="Consolas" panose="020B0609020204030204" pitchFamily="49" charset="0"/>
              </a:rPr>
              <a:t> &lt;&lt; </a:t>
            </a:r>
            <a:r>
              <a:rPr lang="en-US" altLang="zh-CN" sz="1600" b="1" dirty="0" err="1">
                <a:solidFill>
                  <a:srgbClr val="000000"/>
                </a:solidFill>
                <a:latin typeface="Consolas" panose="020B0609020204030204" pitchFamily="49" charset="0"/>
              </a:rPr>
              <a:t>obj</a:t>
            </a:r>
            <a:r>
              <a:rPr lang="en-US" altLang="zh-CN" sz="1600" b="1" dirty="0">
                <a:solidFill>
                  <a:srgbClr val="000000"/>
                </a:solidFill>
                <a:latin typeface="Consolas" panose="020B0609020204030204" pitchFamily="49" charset="0"/>
              </a:rPr>
              <a:t>;</a:t>
            </a:r>
            <a:r>
              <a:rPr lang="zh-CN" altLang="en-US" sz="1600" b="1" dirty="0">
                <a:solidFill>
                  <a:srgbClr val="000000"/>
                </a:solidFill>
                <a:latin typeface="Consolas" panose="020B0609020204030204" pitchFamily="49" charset="0"/>
              </a:rPr>
              <a:t>  </a:t>
            </a:r>
            <a:r>
              <a:rPr lang="en-US" altLang="zh-CN" sz="1600" b="1" dirty="0">
                <a:solidFill>
                  <a:srgbClr val="008000"/>
                </a:solidFill>
                <a:latin typeface="Consolas" panose="020B0609020204030204" pitchFamily="49" charset="0"/>
              </a:rPr>
              <a:t>//</a:t>
            </a:r>
            <a:r>
              <a:rPr lang="zh-CN" altLang="en-US" sz="1600" b="1" dirty="0">
                <a:solidFill>
                  <a:srgbClr val="008000"/>
                </a:solidFill>
                <a:latin typeface="Consolas" panose="020B0609020204030204" pitchFamily="49" charset="0"/>
              </a:rPr>
              <a:t> </a:t>
            </a:r>
            <a:r>
              <a:rPr lang="en-US" altLang="zh-CN" sz="1600" b="1" dirty="0">
                <a:solidFill>
                  <a:srgbClr val="008000"/>
                </a:solidFill>
                <a:latin typeface="Consolas" panose="020B0609020204030204" pitchFamily="49" charset="0"/>
              </a:rPr>
              <a:t>operator&lt;&lt;(</a:t>
            </a:r>
            <a:r>
              <a:rPr lang="en-US" altLang="zh-CN" sz="1600" b="1" dirty="0" err="1">
                <a:solidFill>
                  <a:srgbClr val="008000"/>
                </a:solidFill>
                <a:latin typeface="Consolas" panose="020B0609020204030204" pitchFamily="49" charset="0"/>
              </a:rPr>
              <a:t>cout,obj</a:t>
            </a:r>
            <a:r>
              <a:rPr lang="en-US" altLang="zh-CN" sz="1600" b="1" dirty="0">
                <a:solidFill>
                  <a:srgbClr val="008000"/>
                </a:solidFill>
                <a:latin typeface="Consolas" panose="020B0609020204030204" pitchFamily="49" charset="0"/>
              </a:rPr>
              <a:t>)</a:t>
            </a:r>
          </a:p>
          <a:p>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cin</a:t>
            </a:r>
            <a:r>
              <a:rPr lang="en-US" altLang="zh-CN" sz="1600" b="1" dirty="0">
                <a:solidFill>
                  <a:srgbClr val="000000"/>
                </a:solidFill>
                <a:latin typeface="Consolas" panose="020B0609020204030204" pitchFamily="49" charset="0"/>
              </a:rPr>
              <a:t> &gt;&gt; </a:t>
            </a:r>
            <a:r>
              <a:rPr lang="en-US" altLang="zh-CN" sz="1600" b="1" dirty="0" err="1">
                <a:solidFill>
                  <a:srgbClr val="000000"/>
                </a:solidFill>
                <a:latin typeface="Consolas" panose="020B0609020204030204" pitchFamily="49" charset="0"/>
              </a:rPr>
              <a:t>obj</a:t>
            </a:r>
            <a:r>
              <a:rPr lang="en-US" altLang="zh-CN" sz="1600" b="1" dirty="0">
                <a:solidFill>
                  <a:srgbClr val="000000"/>
                </a:solidFill>
                <a:latin typeface="Consolas" panose="020B0609020204030204" pitchFamily="49" charset="0"/>
              </a:rPr>
              <a:t>;</a:t>
            </a:r>
            <a:r>
              <a:rPr lang="zh-CN" altLang="en-US" sz="1600" b="1" dirty="0">
                <a:solidFill>
                  <a:srgbClr val="000000"/>
                </a:solidFill>
                <a:latin typeface="Consolas" panose="020B0609020204030204" pitchFamily="49" charset="0"/>
              </a:rPr>
              <a:t>	</a:t>
            </a:r>
            <a:r>
              <a:rPr lang="en-US" altLang="zh-CN" sz="1600" b="1" dirty="0">
                <a:solidFill>
                  <a:srgbClr val="000000"/>
                </a:solidFill>
                <a:latin typeface="Consolas" panose="020B0609020204030204" pitchFamily="49" charset="0"/>
              </a:rPr>
              <a:t> </a:t>
            </a:r>
            <a:r>
              <a:rPr lang="en-US" altLang="zh-CN" sz="1600" b="1" dirty="0">
                <a:solidFill>
                  <a:srgbClr val="008000"/>
                </a:solidFill>
                <a:latin typeface="Consolas" panose="020B0609020204030204" pitchFamily="49" charset="0"/>
              </a:rPr>
              <a:t>//</a:t>
            </a:r>
            <a:r>
              <a:rPr lang="zh-CN" altLang="en-US" sz="1600" b="1" dirty="0">
                <a:solidFill>
                  <a:srgbClr val="008000"/>
                </a:solidFill>
                <a:latin typeface="Consolas" panose="020B0609020204030204" pitchFamily="49" charset="0"/>
              </a:rPr>
              <a:t> </a:t>
            </a:r>
            <a:r>
              <a:rPr lang="en-US" altLang="zh-CN" sz="1600" b="1" dirty="0">
                <a:solidFill>
                  <a:srgbClr val="008000"/>
                </a:solidFill>
                <a:latin typeface="Consolas" panose="020B0609020204030204" pitchFamily="49" charset="0"/>
              </a:rPr>
              <a:t>operator&gt;&gt;(</a:t>
            </a:r>
            <a:r>
              <a:rPr lang="en-US" altLang="zh-CN" sz="1600" b="1" dirty="0" err="1">
                <a:solidFill>
                  <a:srgbClr val="008000"/>
                </a:solidFill>
                <a:latin typeface="Consolas" panose="020B0609020204030204" pitchFamily="49" charset="0"/>
              </a:rPr>
              <a:t>cin,obj</a:t>
            </a:r>
            <a:r>
              <a:rPr lang="en-US" altLang="zh-CN" sz="1600" b="1" dirty="0">
                <a:solidFill>
                  <a:srgbClr val="008000"/>
                </a:solidFill>
                <a:latin typeface="Consolas" panose="020B0609020204030204" pitchFamily="49" charset="0"/>
              </a:rPr>
              <a:t>) </a:t>
            </a:r>
            <a:r>
              <a:rPr lang="zh-CN" altLang="en-US"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a:p>
            <a:r>
              <a:rPr lang="zh-CN" altLang="en-US"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cout</a:t>
            </a:r>
            <a:r>
              <a:rPr lang="en-US" altLang="zh-CN" sz="1600" b="1" dirty="0">
                <a:solidFill>
                  <a:srgbClr val="000000"/>
                </a:solidFill>
                <a:latin typeface="Consolas" panose="020B0609020204030204" pitchFamily="49" charset="0"/>
              </a:rPr>
              <a:t> &lt;&lt; </a:t>
            </a:r>
            <a:r>
              <a:rPr lang="en-US" altLang="zh-CN" sz="1600" b="1" dirty="0" err="1">
                <a:solidFill>
                  <a:srgbClr val="000000"/>
                </a:solidFill>
                <a:latin typeface="Consolas" panose="020B0609020204030204" pitchFamily="49" charset="0"/>
              </a:rPr>
              <a:t>obj</a:t>
            </a:r>
            <a:r>
              <a:rPr lang="en-US" altLang="zh-CN" sz="1600" b="1" dirty="0">
                <a:solidFill>
                  <a:srgbClr val="000000"/>
                </a:solidFill>
                <a:latin typeface="Consolas" panose="020B0609020204030204" pitchFamily="49" charset="0"/>
              </a:rPr>
              <a:t>;	</a:t>
            </a:r>
          </a:p>
          <a:p>
            <a:r>
              <a:rPr lang="en-US" altLang="zh-CN" sz="1600" b="1" dirty="0">
                <a:solidFill>
                  <a:srgbClr val="000000"/>
                </a:solidFill>
                <a:latin typeface="Consolas" panose="020B0609020204030204" pitchFamily="49" charset="0"/>
              </a:rPr>
              <a:t>	</a:t>
            </a:r>
            <a:r>
              <a:rPr lang="en-US" altLang="zh-CN" sz="1600" b="1" dirty="0">
                <a:solidFill>
                  <a:srgbClr val="B40062"/>
                </a:solidFill>
                <a:latin typeface="Consolas" panose="020B0609020204030204" pitchFamily="49" charset="0"/>
              </a:rPr>
              <a:t>return</a:t>
            </a:r>
            <a:r>
              <a:rPr lang="en-US" altLang="zh-CN" sz="1600" b="1" dirty="0">
                <a:solidFill>
                  <a:srgbClr val="000000"/>
                </a:solidFill>
                <a:latin typeface="Consolas" panose="020B0609020204030204" pitchFamily="49" charset="0"/>
              </a:rPr>
              <a:t> </a:t>
            </a:r>
            <a:r>
              <a:rPr lang="en-US" altLang="zh-CN" sz="1600" b="1" dirty="0">
                <a:solidFill>
                  <a:srgbClr val="000BFF"/>
                </a:solidFill>
                <a:latin typeface="Consolas" panose="020B0609020204030204" pitchFamily="49" charset="0"/>
              </a:rPr>
              <a:t>0</a:t>
            </a:r>
            <a:r>
              <a:rPr lang="en-US" altLang="zh-CN" sz="1600" b="1" dirty="0">
                <a:solidFill>
                  <a:srgbClr val="000000"/>
                </a:solidFill>
                <a:latin typeface="Consolas" panose="020B0609020204030204" pitchFamily="49" charset="0"/>
              </a:rPr>
              <a:t>;</a:t>
            </a:r>
          </a:p>
          <a:p>
            <a:r>
              <a:rPr lang="en-US" altLang="zh-CN" sz="1600" b="1" dirty="0">
                <a:solidFill>
                  <a:srgbClr val="000000"/>
                </a:solidFill>
                <a:latin typeface="Consolas" panose="020B0609020204030204" pitchFamily="49" charset="0"/>
              </a:rPr>
              <a:t>}	</a:t>
            </a:r>
          </a:p>
        </p:txBody>
      </p:sp>
      <p:sp>
        <p:nvSpPr>
          <p:cNvPr id="5"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流運算子重載示例</a:t>
            </a: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t>66</a:t>
            </a:fld>
            <a:endParaRPr lang="en-US" altLang="zh-CN" dirty="0"/>
          </a:p>
        </p:txBody>
      </p:sp>
      <p:sp>
        <p:nvSpPr>
          <p:cNvPr id="6" name="圆角矩形 5"/>
          <p:cNvSpPr/>
          <p:nvPr/>
        </p:nvSpPr>
        <p:spPr>
          <a:xfrm>
            <a:off x="5528757" y="5549573"/>
            <a:ext cx="3491880"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a:t>思考題：</a:t>
            </a:r>
            <a:endParaRPr kumimoji="1" lang="en-US" altLang="zh-CN" dirty="0"/>
          </a:p>
          <a:p>
            <a:r>
              <a:rPr kumimoji="1" lang="zh-CN" altLang="en-US" dirty="0"/>
              <a:t>為什麼形參和返回值都是引用？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FDCEA-2624-9245-8816-14A0F1988FB9}"/>
              </a:ext>
            </a:extLst>
          </p:cNvPr>
          <p:cNvSpPr>
            <a:spLocks noGrp="1"/>
          </p:cNvSpPr>
          <p:nvPr>
            <p:ph type="title"/>
          </p:nvPr>
        </p:nvSpPr>
        <p:spPr/>
        <p:txBody>
          <a:bodyPr/>
          <a:lstStyle/>
          <a:p>
            <a:r>
              <a:rPr kumimoji="1" lang="zh-CN" altLang="en-US" dirty="0"/>
              <a:t>為什麼返回值要引用</a:t>
            </a:r>
            <a:r>
              <a:rPr kumimoji="1" lang="en-US" altLang="zh-CN" dirty="0"/>
              <a:t>?</a:t>
            </a:r>
            <a:endParaRPr kumimoji="1" lang="zh-CN" altLang="en-US" dirty="0"/>
          </a:p>
        </p:txBody>
      </p:sp>
      <p:sp>
        <p:nvSpPr>
          <p:cNvPr id="4" name="灯片编号占位符 3">
            <a:extLst>
              <a:ext uri="{FF2B5EF4-FFF2-40B4-BE49-F238E27FC236}">
                <a16:creationId xmlns:a16="http://schemas.microsoft.com/office/drawing/2014/main" id="{391102EA-3C2D-C548-A065-2B0DDB591884}"/>
              </a:ext>
            </a:extLst>
          </p:cNvPr>
          <p:cNvSpPr>
            <a:spLocks noGrp="1"/>
          </p:cNvSpPr>
          <p:nvPr>
            <p:ph type="sldNum" sz="quarter" idx="12"/>
          </p:nvPr>
        </p:nvSpPr>
        <p:spPr/>
        <p:txBody>
          <a:bodyPr/>
          <a:lstStyle/>
          <a:p>
            <a:pPr>
              <a:defRPr/>
            </a:pPr>
            <a:fld id="{BFD7BE51-03DD-4CCA-8227-D775462981B4}" type="slidenum">
              <a:rPr lang="en-US" altLang="zh-CN" smtClean="0"/>
              <a:t>67</a:t>
            </a:fld>
            <a:endParaRPr lang="en-US" altLang="zh-CN" dirty="0"/>
          </a:p>
        </p:txBody>
      </p:sp>
      <p:sp>
        <p:nvSpPr>
          <p:cNvPr id="5" name="矩形 4">
            <a:extLst>
              <a:ext uri="{FF2B5EF4-FFF2-40B4-BE49-F238E27FC236}">
                <a16:creationId xmlns:a16="http://schemas.microsoft.com/office/drawing/2014/main" id="{5D30B26A-2AEA-3D41-9614-71E882B31A0A}"/>
              </a:ext>
            </a:extLst>
          </p:cNvPr>
          <p:cNvSpPr/>
          <p:nvPr/>
        </p:nvSpPr>
        <p:spPr>
          <a:xfrm>
            <a:off x="896471" y="3515508"/>
            <a:ext cx="7802136" cy="2862322"/>
          </a:xfrm>
          <a:prstGeom prst="rect">
            <a:avLst/>
          </a:prstGeom>
        </p:spPr>
        <p:txBody>
          <a:bodyPr wrap="none">
            <a:spAutoFit/>
          </a:bodyPr>
          <a:lstStyle/>
          <a:p>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測試代碼</a:t>
            </a:r>
            <a:endParaRPr lang="en-US" altLang="zh-CN" sz="2000" b="1" dirty="0">
              <a:solidFill>
                <a:srgbClr val="00B050"/>
              </a:solidFill>
              <a:latin typeface="Consolas" panose="020B0609020204030204" pitchFamily="49" charset="0"/>
            </a:endParaRPr>
          </a:p>
          <a:p>
            <a:r>
              <a:rPr lang="en-US" altLang="zh-CN" sz="2000" b="1" dirty="0" err="1">
                <a:solidFill>
                  <a:srgbClr val="000000"/>
                </a:solidFill>
                <a:latin typeface="Consolas" panose="020B0609020204030204" pitchFamily="49" charset="0"/>
              </a:rPr>
              <a:t>cout</a:t>
            </a:r>
            <a:r>
              <a:rPr lang="en-US" altLang="zh-CN" sz="2000" b="1" dirty="0">
                <a:solidFill>
                  <a:srgbClr val="000000"/>
                </a:solidFill>
                <a:latin typeface="Consolas" panose="020B0609020204030204" pitchFamily="49" charset="0"/>
              </a:rPr>
              <a:t> &lt;&lt; </a:t>
            </a:r>
            <a:r>
              <a:rPr lang="en-US" altLang="zh-CN" sz="2000" b="1" dirty="0" err="1">
                <a:solidFill>
                  <a:srgbClr val="000000"/>
                </a:solidFill>
                <a:latin typeface="Consolas" panose="020B0609020204030204" pitchFamily="49" charset="0"/>
              </a:rPr>
              <a:t>obj</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&lt;&lt;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obj2</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&lt;&lt;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obj3</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&lt;&lt;</a:t>
            </a:r>
            <a:r>
              <a:rPr lang="zh-CN" altLang="en-US"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endl</a:t>
            </a:r>
            <a:r>
              <a:rPr lang="en-US" altLang="zh-CN" sz="2000" b="1" dirty="0">
                <a:solidFill>
                  <a:srgbClr val="000000"/>
                </a:solidFill>
                <a:latin typeface="Consolas" panose="020B0609020204030204" pitchFamily="49" charset="0"/>
              </a:rPr>
              <a:t>;</a:t>
            </a:r>
          </a:p>
          <a:p>
            <a:endParaRPr lang="en-US" altLang="zh-CN" sz="2000" b="1" dirty="0">
              <a:solidFill>
                <a:srgbClr val="000000"/>
              </a:solidFill>
              <a:latin typeface="Consolas" panose="020B0609020204030204" pitchFamily="49" charset="0"/>
            </a:endParaRPr>
          </a:p>
          <a:p>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等價於</a:t>
            </a:r>
            <a:endParaRPr lang="en-US" altLang="zh-CN" sz="2000" b="1" dirty="0">
              <a:solidFill>
                <a:srgbClr val="00B050"/>
              </a:solidFill>
              <a:latin typeface="Consolas" panose="020B0609020204030204" pitchFamily="49" charset="0"/>
            </a:endParaRPr>
          </a:p>
          <a:p>
            <a:r>
              <a:rPr lang="en-US" altLang="zh-CN" sz="2000" b="1" dirty="0" err="1">
                <a:solidFill>
                  <a:srgbClr val="000000"/>
                </a:solidFill>
                <a:latin typeface="Consolas" panose="020B0609020204030204" pitchFamily="49" charset="0"/>
              </a:rPr>
              <a:t>ostream</a:t>
            </a:r>
            <a:r>
              <a:rPr lang="en-US" altLang="zh-CN" sz="2000" b="1" dirty="0">
                <a:solidFill>
                  <a:srgbClr val="000000"/>
                </a:solidFill>
                <a:latin typeface="Consolas" panose="020B0609020204030204" pitchFamily="49" charset="0"/>
              </a:rPr>
              <a:t>&amp;</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out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operator&lt;&lt;(</a:t>
            </a:r>
            <a:r>
              <a:rPr lang="en-US" altLang="zh-CN" sz="2000" b="1" dirty="0" err="1">
                <a:solidFill>
                  <a:srgbClr val="000000"/>
                </a:solidFill>
                <a:latin typeface="Consolas" panose="020B0609020204030204" pitchFamily="49" charset="0"/>
              </a:rPr>
              <a:t>cout</a:t>
            </a:r>
            <a:r>
              <a:rPr lang="en-US" altLang="zh-CN" sz="2000" b="1" dirty="0">
                <a:solidFill>
                  <a:srgbClr val="000000"/>
                </a:solidFill>
                <a:latin typeface="Consolas" panose="020B0609020204030204" pitchFamily="49" charset="0"/>
              </a:rPr>
              <a:t>,</a:t>
            </a:r>
            <a:r>
              <a:rPr lang="zh-CN" altLang="en-US"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obj</a:t>
            </a:r>
            <a:r>
              <a:rPr lang="en-US" altLang="zh-CN" sz="2000" b="1" dirty="0">
                <a:solidFill>
                  <a:srgbClr val="000000"/>
                </a:solidFill>
                <a:latin typeface="Consolas" panose="020B0609020204030204" pitchFamily="49" charset="0"/>
              </a:rPr>
              <a: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en-US" altLang="zh-CN" sz="2000" b="1" dirty="0">
                <a:solidFill>
                  <a:srgbClr val="FF0000"/>
                </a:solidFill>
                <a:latin typeface="Consolas" panose="020B0609020204030204" pitchFamily="49" charset="0"/>
              </a:rPr>
              <a:t>return</a:t>
            </a:r>
            <a:r>
              <a:rPr lang="zh-CN" altLang="en-US" sz="2000" b="1" dirty="0">
                <a:solidFill>
                  <a:srgbClr val="FF0000"/>
                </a:solidFill>
                <a:latin typeface="Consolas" panose="020B0609020204030204" pitchFamily="49" charset="0"/>
              </a:rPr>
              <a:t> </a:t>
            </a:r>
            <a:r>
              <a:rPr lang="en-US" altLang="zh-CN" sz="2000" b="1" dirty="0" err="1">
                <a:solidFill>
                  <a:srgbClr val="FF0000"/>
                </a:solidFill>
                <a:latin typeface="Consolas" panose="020B0609020204030204" pitchFamily="49" charset="0"/>
              </a:rPr>
              <a:t>cout</a:t>
            </a:r>
            <a:r>
              <a:rPr lang="en-US" altLang="zh-CN" sz="2000" b="1" dirty="0">
                <a:solidFill>
                  <a:srgbClr val="FF0000"/>
                </a:solidFill>
                <a:latin typeface="Consolas" panose="020B0609020204030204" pitchFamily="49" charset="0"/>
              </a:rPr>
              <a:t>;</a:t>
            </a:r>
            <a:endParaRPr lang="en-US" altLang="zh-CN" sz="2000" b="1" dirty="0">
              <a:solidFill>
                <a:srgbClr val="000000"/>
              </a:solidFill>
              <a:latin typeface="Consolas" panose="020B0609020204030204" pitchFamily="49" charset="0"/>
            </a:endParaRPr>
          </a:p>
          <a:p>
            <a:r>
              <a:rPr lang="en-US" altLang="zh-CN" sz="2000" b="1" dirty="0" err="1">
                <a:solidFill>
                  <a:srgbClr val="000000"/>
                </a:solidFill>
                <a:latin typeface="Consolas" panose="020B0609020204030204" pitchFamily="49" charset="0"/>
              </a:rPr>
              <a:t>ostream</a:t>
            </a:r>
            <a:r>
              <a:rPr lang="en-US" altLang="zh-CN" sz="2000" b="1" dirty="0">
                <a:solidFill>
                  <a:srgbClr val="000000"/>
                </a:solidFill>
                <a:latin typeface="Consolas" panose="020B0609020204030204" pitchFamily="49" charset="0"/>
              </a:rPr>
              <a:t>&amp;</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out1</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operator&lt;&lt;(out,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obj2);</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en-US" altLang="zh-CN" sz="2000" b="1" dirty="0">
                <a:solidFill>
                  <a:srgbClr val="FF0000"/>
                </a:solidFill>
                <a:latin typeface="Consolas" panose="020B0609020204030204" pitchFamily="49" charset="0"/>
              </a:rPr>
              <a:t>return</a:t>
            </a:r>
            <a:r>
              <a:rPr lang="zh-CN" altLang="en-US" sz="2000" b="1" dirty="0">
                <a:solidFill>
                  <a:srgbClr val="FF0000"/>
                </a:solidFill>
                <a:latin typeface="Consolas" panose="020B0609020204030204" pitchFamily="49" charset="0"/>
              </a:rPr>
              <a:t> </a:t>
            </a:r>
            <a:r>
              <a:rPr lang="en-US" altLang="zh-CN" sz="2000" b="1" dirty="0" err="1">
                <a:solidFill>
                  <a:srgbClr val="FF0000"/>
                </a:solidFill>
                <a:latin typeface="Consolas" panose="020B0609020204030204" pitchFamily="49" charset="0"/>
              </a:rPr>
              <a:t>cout</a:t>
            </a:r>
            <a:r>
              <a:rPr lang="en-US" altLang="zh-CN" sz="2000" b="1" dirty="0">
                <a:solidFill>
                  <a:srgbClr val="FF0000"/>
                </a:solidFill>
                <a:latin typeface="Consolas" panose="020B0609020204030204" pitchFamily="49" charset="0"/>
              </a:rPr>
              <a:t>;</a:t>
            </a:r>
            <a:endParaRPr lang="en-US" altLang="zh-CN" sz="2000" b="1" dirty="0">
              <a:solidFill>
                <a:srgbClr val="000000"/>
              </a:solidFill>
              <a:latin typeface="Consolas" panose="020B0609020204030204" pitchFamily="49" charset="0"/>
            </a:endParaRPr>
          </a:p>
          <a:p>
            <a:r>
              <a:rPr lang="en-US" altLang="zh-CN" sz="2000" b="1" dirty="0" err="1">
                <a:solidFill>
                  <a:srgbClr val="000000"/>
                </a:solidFill>
                <a:latin typeface="Consolas" panose="020B0609020204030204" pitchFamily="49" charset="0"/>
              </a:rPr>
              <a:t>ostream</a:t>
            </a:r>
            <a:r>
              <a:rPr lang="en-US" altLang="zh-CN" sz="2000" b="1" dirty="0">
                <a:solidFill>
                  <a:srgbClr val="000000"/>
                </a:solidFill>
                <a:latin typeface="Consolas" panose="020B0609020204030204" pitchFamily="49" charset="0"/>
              </a:rPr>
              <a:t>&amp;</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out2</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 operator&lt;&lt;(out1,</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obj3);</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en-US" altLang="zh-CN" sz="2000" b="1" dirty="0">
                <a:solidFill>
                  <a:srgbClr val="FF0000"/>
                </a:solidFill>
                <a:latin typeface="Consolas" panose="020B0609020204030204" pitchFamily="49" charset="0"/>
              </a:rPr>
              <a:t>return</a:t>
            </a:r>
            <a:r>
              <a:rPr lang="zh-CN" altLang="en-US" sz="2000" b="1" dirty="0">
                <a:solidFill>
                  <a:srgbClr val="FF0000"/>
                </a:solidFill>
                <a:latin typeface="Consolas" panose="020B0609020204030204" pitchFamily="49" charset="0"/>
              </a:rPr>
              <a:t> </a:t>
            </a:r>
            <a:r>
              <a:rPr lang="en-US" altLang="zh-CN" sz="2000" b="1" dirty="0" err="1">
                <a:solidFill>
                  <a:srgbClr val="FF0000"/>
                </a:solidFill>
                <a:latin typeface="Consolas" panose="020B0609020204030204" pitchFamily="49" charset="0"/>
              </a:rPr>
              <a:t>cout</a:t>
            </a:r>
            <a:r>
              <a:rPr lang="en-US" altLang="zh-CN" sz="2000" b="1" dirty="0">
                <a:solidFill>
                  <a:srgbClr val="FF0000"/>
                </a:solidFill>
                <a:latin typeface="Consolas" panose="020B0609020204030204" pitchFamily="49" charset="0"/>
              </a:rPr>
              <a:t>;</a:t>
            </a:r>
          </a:p>
          <a:p>
            <a:endParaRPr lang="en-US" altLang="zh-CN" sz="2000" b="1" dirty="0">
              <a:solidFill>
                <a:srgbClr val="000000"/>
              </a:solidFill>
              <a:latin typeface="Consolas" panose="020B0609020204030204" pitchFamily="49" charset="0"/>
            </a:endParaRPr>
          </a:p>
          <a:p>
            <a:endParaRPr lang="zh-CN" altLang="en-US" sz="2000" dirty="0"/>
          </a:p>
        </p:txBody>
      </p:sp>
      <p:sp>
        <p:nvSpPr>
          <p:cNvPr id="6" name="矩形 5">
            <a:extLst>
              <a:ext uri="{FF2B5EF4-FFF2-40B4-BE49-F238E27FC236}">
                <a16:creationId xmlns:a16="http://schemas.microsoft.com/office/drawing/2014/main" id="{8B13253D-C3B2-C84F-AC26-09616B8DF9E9}"/>
              </a:ext>
            </a:extLst>
          </p:cNvPr>
          <p:cNvSpPr/>
          <p:nvPr/>
        </p:nvSpPr>
        <p:spPr>
          <a:xfrm>
            <a:off x="899592" y="1639372"/>
            <a:ext cx="7920880" cy="1323439"/>
          </a:xfrm>
          <a:prstGeom prst="rect">
            <a:avLst/>
          </a:prstGeom>
        </p:spPr>
        <p:txBody>
          <a:bodyPr wrap="square">
            <a:spAutoFit/>
          </a:bodyPr>
          <a:lstStyle/>
          <a:p>
            <a:r>
              <a:rPr lang="pl-PL" altLang="zh-CN" sz="2000" b="1" dirty="0" err="1">
                <a:solidFill>
                  <a:srgbClr val="000000"/>
                </a:solidFill>
                <a:latin typeface="Consolas" panose="020B0609020204030204" pitchFamily="49" charset="0"/>
              </a:rPr>
              <a:t>ostream</a:t>
            </a:r>
            <a:r>
              <a:rPr lang="pl-PL" altLang="zh-CN" sz="2000" b="1" dirty="0">
                <a:solidFill>
                  <a:srgbClr val="000000"/>
                </a:solidFill>
                <a:latin typeface="Consolas" panose="020B0609020204030204" pitchFamily="49" charset="0"/>
              </a:rPr>
              <a:t>&amp; </a:t>
            </a:r>
            <a:r>
              <a:rPr lang="pl-PL" altLang="zh-CN" sz="2000" b="1" dirty="0">
                <a:solidFill>
                  <a:srgbClr val="B40062"/>
                </a:solidFill>
                <a:latin typeface="Consolas" panose="020B0609020204030204" pitchFamily="49" charset="0"/>
              </a:rPr>
              <a:t>operator</a:t>
            </a:r>
            <a:r>
              <a:rPr lang="pl-PL" altLang="zh-CN" sz="2000" b="1" dirty="0">
                <a:solidFill>
                  <a:srgbClr val="000000"/>
                </a:solidFill>
                <a:latin typeface="Consolas" panose="020B0609020204030204" pitchFamily="49" charset="0"/>
              </a:rPr>
              <a:t>&lt;&lt; (</a:t>
            </a:r>
            <a:r>
              <a:rPr lang="pl-PL" altLang="zh-CN" sz="2000" b="1" dirty="0" err="1">
                <a:solidFill>
                  <a:srgbClr val="000000"/>
                </a:solidFill>
                <a:latin typeface="Consolas" panose="020B0609020204030204" pitchFamily="49" charset="0"/>
              </a:rPr>
              <a:t>ostream</a:t>
            </a:r>
            <a:r>
              <a:rPr lang="pl-PL" altLang="zh-CN" sz="2000" b="1" dirty="0">
                <a:solidFill>
                  <a:srgbClr val="000000"/>
                </a:solidFill>
                <a:latin typeface="Consolas" panose="020B0609020204030204" pitchFamily="49" charset="0"/>
              </a:rPr>
              <a:t>&amp; out, </a:t>
            </a:r>
            <a:r>
              <a:rPr lang="pl-PL" altLang="zh-CN" sz="2000" b="1" dirty="0" err="1">
                <a:solidFill>
                  <a:srgbClr val="B40062"/>
                </a:solidFill>
                <a:latin typeface="Consolas" panose="020B0609020204030204" pitchFamily="49" charset="0"/>
              </a:rPr>
              <a:t>const</a:t>
            </a:r>
            <a:r>
              <a:rPr lang="pl-PL" altLang="zh-CN" sz="2000" b="1" dirty="0">
                <a:solidFill>
                  <a:srgbClr val="000000"/>
                </a:solidFill>
                <a:latin typeface="Consolas" panose="020B0609020204030204" pitchFamily="49" charset="0"/>
              </a:rPr>
              <a:t> Test&amp; </a:t>
            </a:r>
            <a:r>
              <a:rPr lang="pl-PL" altLang="zh-CN" sz="2000" b="1" dirty="0" err="1">
                <a:solidFill>
                  <a:srgbClr val="000000"/>
                </a:solidFill>
                <a:latin typeface="Consolas" panose="020B0609020204030204" pitchFamily="49" charset="0"/>
              </a:rPr>
              <a:t>src</a:t>
            </a:r>
            <a:r>
              <a:rPr lang="pl-PL" altLang="zh-CN" sz="2000" b="1" dirty="0">
                <a:solidFill>
                  <a:srgbClr val="000000"/>
                </a:solidFill>
                <a:latin typeface="Consolas" panose="020B0609020204030204" pitchFamily="49" charset="0"/>
              </a:rPr>
              <a:t>) {</a:t>
            </a:r>
          </a:p>
          <a:p>
            <a:r>
              <a:rPr lang="pl-PL" altLang="zh-CN" sz="2000" b="1" dirty="0">
                <a:solidFill>
                  <a:srgbClr val="000000"/>
                </a:solidFill>
                <a:latin typeface="Consolas" panose="020B0609020204030204" pitchFamily="49" charset="0"/>
              </a:rPr>
              <a:t>	out &lt;&lt; </a:t>
            </a:r>
            <a:r>
              <a:rPr lang="pl-PL" altLang="zh-CN" sz="2000" b="1" dirty="0" err="1">
                <a:solidFill>
                  <a:srgbClr val="000000"/>
                </a:solidFill>
                <a:latin typeface="Consolas" panose="020B0609020204030204" pitchFamily="49" charset="0"/>
              </a:rPr>
              <a:t>src.id</a:t>
            </a:r>
            <a:r>
              <a:rPr lang="pl-PL" altLang="zh-CN" sz="2000" b="1" dirty="0">
                <a:solidFill>
                  <a:srgbClr val="000000"/>
                </a:solidFill>
                <a:latin typeface="Consolas" panose="020B0609020204030204" pitchFamily="49" charset="0"/>
              </a:rPr>
              <a:t> &lt;&lt; </a:t>
            </a:r>
            <a:r>
              <a:rPr lang="pl-PL" altLang="zh-CN" sz="2000" b="1" dirty="0" err="1">
                <a:solidFill>
                  <a:srgbClr val="000000"/>
                </a:solidFill>
                <a:latin typeface="Consolas" panose="020B0609020204030204" pitchFamily="49" charset="0"/>
              </a:rPr>
              <a:t>endl</a:t>
            </a:r>
            <a:r>
              <a:rPr lang="pl-PL" altLang="zh-CN" sz="2000" b="1" dirty="0">
                <a:solidFill>
                  <a:srgbClr val="000000"/>
                </a:solidFill>
                <a:latin typeface="Consolas" panose="020B0609020204030204" pitchFamily="49" charset="0"/>
              </a:rPr>
              <a:t>;</a:t>
            </a:r>
          </a:p>
          <a:p>
            <a:r>
              <a:rPr lang="pl-PL" altLang="zh-CN" sz="2000" b="1" dirty="0">
                <a:solidFill>
                  <a:srgbClr val="000000"/>
                </a:solidFill>
                <a:latin typeface="Consolas" panose="020B0609020204030204" pitchFamily="49" charset="0"/>
              </a:rPr>
              <a:t>	</a:t>
            </a:r>
            <a:r>
              <a:rPr lang="pl-PL" altLang="zh-CN" sz="2000" b="1" dirty="0">
                <a:solidFill>
                  <a:srgbClr val="B40062"/>
                </a:solidFill>
                <a:latin typeface="Consolas" panose="020B0609020204030204" pitchFamily="49" charset="0"/>
              </a:rPr>
              <a:t>return</a:t>
            </a:r>
            <a:r>
              <a:rPr lang="pl-PL" altLang="zh-CN" sz="2000" b="1" dirty="0">
                <a:solidFill>
                  <a:srgbClr val="000000"/>
                </a:solidFill>
                <a:latin typeface="Consolas" panose="020B0609020204030204" pitchFamily="49" charset="0"/>
              </a:rPr>
              <a:t> out;</a:t>
            </a:r>
          </a:p>
          <a:p>
            <a:r>
              <a:rPr lang="pl-PL" altLang="zh-CN" sz="2000" b="1" dirty="0">
                <a:solidFill>
                  <a:srgbClr val="000000"/>
                </a:solidFill>
                <a:latin typeface="Consolas" panose="020B0609020204030204" pitchFamily="49" charset="0"/>
              </a:rPr>
              <a:t>} </a:t>
            </a:r>
            <a:endParaRPr lang="zh-CN" altLang="en-US" sz="2000" dirty="0"/>
          </a:p>
        </p:txBody>
      </p:sp>
    </p:spTree>
    <p:extLst>
      <p:ext uri="{BB962C8B-B14F-4D97-AF65-F5344CB8AC3E}">
        <p14:creationId xmlns:p14="http://schemas.microsoft.com/office/powerpoint/2010/main" val="28512306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課後閱讀</a:t>
            </a:r>
          </a:p>
        </p:txBody>
      </p:sp>
      <p:sp>
        <p:nvSpPr>
          <p:cNvPr id="3" name="内容占位符 2"/>
          <p:cNvSpPr>
            <a:spLocks noGrp="1"/>
          </p:cNvSpPr>
          <p:nvPr>
            <p:ph idx="1"/>
          </p:nvPr>
        </p:nvSpPr>
        <p:spPr/>
        <p:txBody>
          <a:bodyPr/>
          <a:lstStyle/>
          <a:p>
            <a:r>
              <a:rPr kumimoji="1" lang="en-US" altLang="zh-CN" dirty="0"/>
              <a:t>《</a:t>
            </a:r>
            <a:r>
              <a:rPr kumimoji="1" lang="en-US" altLang="zh-CN" dirty="0" err="1"/>
              <a:t>c++</a:t>
            </a:r>
            <a:r>
              <a:rPr kumimoji="1" lang="zh-CN" altLang="en-US" dirty="0"/>
              <a:t>程式設計思想</a:t>
            </a:r>
            <a:r>
              <a:rPr kumimoji="1" lang="en-US" altLang="zh-CN" dirty="0"/>
              <a:t>》</a:t>
            </a:r>
          </a:p>
          <a:p>
            <a:pPr lvl="1"/>
            <a:r>
              <a:rPr kumimoji="1" lang="zh-CN" altLang="en-US" dirty="0"/>
              <a:t>初始化與清除，第</a:t>
            </a:r>
            <a:r>
              <a:rPr kumimoji="1" lang="en-US" altLang="zh-CN" dirty="0"/>
              <a:t>6</a:t>
            </a:r>
            <a:r>
              <a:rPr kumimoji="1" lang="zh-CN" altLang="en-US" dirty="0"/>
              <a:t>章</a:t>
            </a:r>
            <a:endParaRPr kumimoji="1" lang="en-US" altLang="zh-CN" dirty="0"/>
          </a:p>
          <a:p>
            <a:pPr lvl="1"/>
            <a:r>
              <a:rPr kumimoji="1" lang="zh-CN" altLang="en-US" dirty="0"/>
              <a:t>運算子重載，第</a:t>
            </a:r>
            <a:r>
              <a:rPr kumimoji="1" lang="en-US" altLang="zh-CN" dirty="0"/>
              <a:t>12</a:t>
            </a:r>
            <a:r>
              <a:rPr kumimoji="1" lang="zh-CN" altLang="en-US" dirty="0"/>
              <a:t>章</a:t>
            </a:r>
            <a:endParaRPr kumimoji="1" lang="en-US" altLang="zh-CN"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68</a:t>
            </a:fld>
            <a:endParaRPr lang="en-US" altLang="zh-C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1793B-50BA-4B01-A4B4-67633F1FBF35}"/>
              </a:ext>
            </a:extLst>
          </p:cNvPr>
          <p:cNvSpPr>
            <a:spLocks noGrp="1"/>
          </p:cNvSpPr>
          <p:nvPr>
            <p:ph type="title"/>
          </p:nvPr>
        </p:nvSpPr>
        <p:spPr/>
        <p:txBody>
          <a:bodyPr/>
          <a:lstStyle/>
          <a:p>
            <a:r>
              <a:rPr lang="zh-CN" altLang="en-US" dirty="0"/>
              <a:t>課後練習（不需提交）</a:t>
            </a:r>
          </a:p>
        </p:txBody>
      </p:sp>
      <p:sp>
        <p:nvSpPr>
          <p:cNvPr id="3" name="内容占位符 2">
            <a:extLst>
              <a:ext uri="{FF2B5EF4-FFF2-40B4-BE49-F238E27FC236}">
                <a16:creationId xmlns:a16="http://schemas.microsoft.com/office/drawing/2014/main" id="{11132522-92B9-4DE3-97E0-4DC0B8FA16ED}"/>
              </a:ext>
            </a:extLst>
          </p:cNvPr>
          <p:cNvSpPr>
            <a:spLocks noGrp="1"/>
          </p:cNvSpPr>
          <p:nvPr>
            <p:ph idx="1"/>
          </p:nvPr>
        </p:nvSpPr>
        <p:spPr>
          <a:xfrm>
            <a:off x="548097" y="1422948"/>
            <a:ext cx="8047806" cy="4749029"/>
          </a:xfrm>
        </p:spPr>
        <p:txBody>
          <a:bodyPr/>
          <a:lstStyle/>
          <a:p>
            <a:r>
              <a:rPr lang="zh-CN" altLang="en-US" dirty="0"/>
              <a:t>不給成員變數初始化會怎樣？</a:t>
            </a:r>
            <a:endParaRPr lang="en-US" altLang="zh-CN" dirty="0"/>
          </a:p>
          <a:p>
            <a:pPr lvl="1"/>
            <a:r>
              <a:rPr lang="zh-CN" altLang="en-US" dirty="0"/>
              <a:t>看下列代碼，猜猜運行結果</a:t>
            </a:r>
            <a:endParaRPr lang="en-US" altLang="zh-CN" dirty="0"/>
          </a:p>
        </p:txBody>
      </p:sp>
      <p:sp>
        <p:nvSpPr>
          <p:cNvPr id="4" name="灯片编号占位符 3">
            <a:extLst>
              <a:ext uri="{FF2B5EF4-FFF2-40B4-BE49-F238E27FC236}">
                <a16:creationId xmlns:a16="http://schemas.microsoft.com/office/drawing/2014/main" id="{F3DBB2BB-D9A6-4EB0-8417-AB2C865ABFEC}"/>
              </a:ext>
            </a:extLst>
          </p:cNvPr>
          <p:cNvSpPr>
            <a:spLocks noGrp="1"/>
          </p:cNvSpPr>
          <p:nvPr>
            <p:ph type="sldNum" sz="quarter" idx="12"/>
          </p:nvPr>
        </p:nvSpPr>
        <p:spPr/>
        <p:txBody>
          <a:bodyPr/>
          <a:lstStyle/>
          <a:p>
            <a:pPr>
              <a:defRPr/>
            </a:pPr>
            <a:fld id="{BFD7BE51-03DD-4CCA-8227-D775462981B4}" type="slidenum">
              <a:rPr lang="en-US" altLang="zh-CN" smtClean="0"/>
              <a:t>69</a:t>
            </a:fld>
            <a:endParaRPr lang="en-US" altLang="zh-CN" dirty="0"/>
          </a:p>
        </p:txBody>
      </p:sp>
      <p:sp>
        <p:nvSpPr>
          <p:cNvPr id="5" name="文本框 4">
            <a:extLst>
              <a:ext uri="{FF2B5EF4-FFF2-40B4-BE49-F238E27FC236}">
                <a16:creationId xmlns:a16="http://schemas.microsoft.com/office/drawing/2014/main" id="{E7F285EE-996F-43E6-ADBE-FEC3775F2839}"/>
              </a:ext>
            </a:extLst>
          </p:cNvPr>
          <p:cNvSpPr txBox="1"/>
          <p:nvPr/>
        </p:nvSpPr>
        <p:spPr>
          <a:xfrm>
            <a:off x="1907704" y="2250455"/>
            <a:ext cx="5134739" cy="4524315"/>
          </a:xfrm>
          <a:prstGeom prst="rect">
            <a:avLst/>
          </a:prstGeom>
          <a:noFill/>
        </p:spPr>
        <p:txBody>
          <a:bodyPr wrap="none" rtlCol="0">
            <a:spAutoFit/>
          </a:bodyPr>
          <a:lstStyle/>
          <a:p>
            <a:r>
              <a:rPr lang="en-US" altLang="zh-CN" sz="1600" b="1" dirty="0">
                <a:solidFill>
                  <a:srgbClr val="B40062"/>
                </a:solidFill>
                <a:latin typeface="Consolas" panose="020B0609020204030204" pitchFamily="49" charset="0"/>
              </a:rPr>
              <a:t>#include &lt;iostream&gt;</a:t>
            </a:r>
          </a:p>
          <a:p>
            <a:r>
              <a:rPr lang="en-US" altLang="zh-CN" sz="1600" b="1" dirty="0">
                <a:solidFill>
                  <a:srgbClr val="B40062"/>
                </a:solidFill>
                <a:latin typeface="Consolas" panose="020B0609020204030204" pitchFamily="49" charset="0"/>
              </a:rPr>
              <a:t>using namespace </a:t>
            </a:r>
            <a:r>
              <a:rPr lang="en-US" altLang="zh-CN" sz="1600" b="1" dirty="0">
                <a:latin typeface="Consolas" panose="020B0609020204030204" pitchFamily="49" charset="0"/>
              </a:rPr>
              <a:t>std;</a:t>
            </a:r>
          </a:p>
          <a:p>
            <a:r>
              <a:rPr lang="en-US" altLang="zh-CN" sz="1600" b="1" dirty="0">
                <a:solidFill>
                  <a:srgbClr val="B40062"/>
                </a:solidFill>
                <a:latin typeface="Consolas" panose="020B0609020204030204" pitchFamily="49" charset="0"/>
              </a:rPr>
              <a:t>class</a:t>
            </a:r>
            <a:r>
              <a:rPr lang="en-US" altLang="zh-CN" sz="1600" b="1" dirty="0">
                <a:latin typeface="Consolas" panose="020B0609020204030204" pitchFamily="49" charset="0"/>
              </a:rPr>
              <a:t> A</a:t>
            </a:r>
          </a:p>
          <a:p>
            <a:r>
              <a:rPr lang="en-US" altLang="zh-CN" sz="1600" b="1" dirty="0">
                <a:latin typeface="Consolas" panose="020B0609020204030204" pitchFamily="49" charset="0"/>
              </a:rPr>
              <a:t>{</a:t>
            </a:r>
          </a:p>
          <a:p>
            <a:r>
              <a:rPr lang="en-US" altLang="zh-CN" sz="1600" b="1" dirty="0">
                <a:solidFill>
                  <a:srgbClr val="B40062"/>
                </a:solidFill>
                <a:latin typeface="Consolas" panose="020B0609020204030204" pitchFamily="49" charset="0"/>
              </a:rPr>
              <a:t>public</a:t>
            </a:r>
            <a:r>
              <a:rPr lang="en-US" altLang="zh-CN" sz="1600" b="1" dirty="0">
                <a:latin typeface="Consolas" panose="020B0609020204030204" pitchFamily="49" charset="0"/>
              </a:rPr>
              <a:t>:</a:t>
            </a:r>
          </a:p>
          <a:p>
            <a:r>
              <a:rPr lang="en-US" altLang="zh-CN" sz="1600" b="1" dirty="0">
                <a:latin typeface="Consolas" panose="020B0609020204030204" pitchFamily="49" charset="0"/>
              </a:rPr>
              <a:t>	</a:t>
            </a:r>
            <a:r>
              <a:rPr lang="en-US" altLang="zh-CN" sz="1600" b="1" dirty="0">
                <a:solidFill>
                  <a:srgbClr val="B40062"/>
                </a:solidFill>
                <a:latin typeface="Consolas" panose="020B0609020204030204" pitchFamily="49" charset="0"/>
              </a:rPr>
              <a:t>int</a:t>
            </a:r>
            <a:r>
              <a:rPr lang="en-US" altLang="zh-CN" sz="1600" b="1" dirty="0">
                <a:latin typeface="Consolas" panose="020B0609020204030204" pitchFamily="49" charset="0"/>
              </a:rPr>
              <a:t> a;</a:t>
            </a:r>
          </a:p>
          <a:p>
            <a:r>
              <a:rPr lang="en-US" altLang="zh-CN" sz="1600" b="1" dirty="0">
                <a:latin typeface="Consolas" panose="020B0609020204030204" pitchFamily="49" charset="0"/>
              </a:rPr>
              <a:t>	</a:t>
            </a:r>
            <a:r>
              <a:rPr lang="en-US" altLang="zh-CN" sz="1600" b="1" dirty="0">
                <a:solidFill>
                  <a:srgbClr val="B40062"/>
                </a:solidFill>
                <a:latin typeface="Consolas" panose="020B0609020204030204" pitchFamily="49" charset="0"/>
              </a:rPr>
              <a:t>int</a:t>
            </a:r>
            <a:r>
              <a:rPr lang="en-US" altLang="zh-CN" sz="1600" b="1" dirty="0">
                <a:latin typeface="Consolas" panose="020B0609020204030204" pitchFamily="49" charset="0"/>
              </a:rPr>
              <a:t> b = 1;</a:t>
            </a:r>
          </a:p>
          <a:p>
            <a:r>
              <a:rPr lang="en-US" altLang="zh-CN" sz="1600" b="1" dirty="0">
                <a:latin typeface="Consolas" panose="020B0609020204030204" pitchFamily="49" charset="0"/>
              </a:rPr>
              <a:t>};</a:t>
            </a:r>
          </a:p>
          <a:p>
            <a:r>
              <a:rPr lang="en-US" altLang="zh-CN" sz="1600" b="1" dirty="0">
                <a:latin typeface="Consolas" panose="020B0609020204030204" pitchFamily="49" charset="0"/>
              </a:rPr>
              <a:t>A obj1;</a:t>
            </a:r>
          </a:p>
          <a:p>
            <a:r>
              <a:rPr lang="en-US" altLang="zh-CN" sz="1600" b="1" dirty="0">
                <a:solidFill>
                  <a:srgbClr val="B40062"/>
                </a:solidFill>
                <a:latin typeface="Consolas" panose="020B0609020204030204" pitchFamily="49" charset="0"/>
              </a:rPr>
              <a:t>int</a:t>
            </a:r>
            <a:r>
              <a:rPr lang="en-US" altLang="zh-CN" sz="1600" b="1" dirty="0">
                <a:latin typeface="Consolas" panose="020B0609020204030204" pitchFamily="49" charset="0"/>
              </a:rPr>
              <a:t> main()</a:t>
            </a:r>
          </a:p>
          <a:p>
            <a:r>
              <a:rPr lang="en-US" altLang="zh-CN" sz="1600" b="1" dirty="0">
                <a:latin typeface="Consolas" panose="020B0609020204030204" pitchFamily="49" charset="0"/>
              </a:rPr>
              <a:t>{</a:t>
            </a:r>
          </a:p>
          <a:p>
            <a:r>
              <a:rPr lang="en-US" altLang="zh-CN" sz="1600" b="1" dirty="0">
                <a:latin typeface="Consolas" panose="020B0609020204030204" pitchFamily="49" charset="0"/>
              </a:rPr>
              <a:t>	A obj2;</a:t>
            </a:r>
          </a:p>
          <a:p>
            <a:r>
              <a:rPr lang="en-US" altLang="zh-CN" sz="1600" b="1" dirty="0">
                <a:latin typeface="Consolas" panose="020B0609020204030204" pitchFamily="49" charset="0"/>
              </a:rPr>
              <a:t>	</a:t>
            </a:r>
            <a:r>
              <a:rPr lang="en-US" altLang="zh-CN" sz="1600" b="1" dirty="0">
                <a:solidFill>
                  <a:srgbClr val="B40062"/>
                </a:solidFill>
                <a:latin typeface="Consolas" panose="020B0609020204030204" pitchFamily="49" charset="0"/>
              </a:rPr>
              <a:t>static</a:t>
            </a:r>
            <a:r>
              <a:rPr lang="en-US" altLang="zh-CN" sz="1600" b="1" dirty="0">
                <a:latin typeface="Consolas" panose="020B0609020204030204" pitchFamily="49" charset="0"/>
              </a:rPr>
              <a:t> A obj3;</a:t>
            </a:r>
          </a:p>
          <a:p>
            <a:r>
              <a:rPr lang="en-US" altLang="zh-CN" sz="1600" b="1" dirty="0">
                <a:latin typeface="Consolas" panose="020B0609020204030204" pitchFamily="49" charset="0"/>
              </a:rPr>
              <a:t>	</a:t>
            </a:r>
            <a:r>
              <a:rPr lang="en-US" altLang="zh-CN" sz="1600" b="1" dirty="0" err="1">
                <a:solidFill>
                  <a:srgbClr val="B40062"/>
                </a:solidFill>
                <a:latin typeface="Consolas" panose="020B0609020204030204" pitchFamily="49" charset="0"/>
              </a:rPr>
              <a:t>cout</a:t>
            </a:r>
            <a:r>
              <a:rPr lang="en-US" altLang="zh-CN" sz="1600" b="1" dirty="0">
                <a:latin typeface="Consolas" panose="020B0609020204030204" pitchFamily="49" charset="0"/>
              </a:rPr>
              <a:t> &lt;&lt; obj1.a &lt;&lt; " " &lt;&lt; obj1.b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p>
          <a:p>
            <a:r>
              <a:rPr lang="en-US" altLang="zh-CN" sz="1600" b="1" dirty="0">
                <a:latin typeface="Consolas" panose="020B0609020204030204" pitchFamily="49" charset="0"/>
              </a:rPr>
              <a:t>	</a:t>
            </a:r>
            <a:r>
              <a:rPr lang="en-US" altLang="zh-CN" sz="1600" b="1" dirty="0" err="1">
                <a:solidFill>
                  <a:srgbClr val="B40062"/>
                </a:solidFill>
                <a:latin typeface="Consolas" panose="020B0609020204030204" pitchFamily="49" charset="0"/>
              </a:rPr>
              <a:t>cout</a:t>
            </a:r>
            <a:r>
              <a:rPr lang="en-US" altLang="zh-CN" sz="1600" b="1" dirty="0">
                <a:latin typeface="Consolas" panose="020B0609020204030204" pitchFamily="49" charset="0"/>
              </a:rPr>
              <a:t> &lt;&lt; obj2.a &lt;&lt; " " &lt;&lt; obj3.b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p>
          <a:p>
            <a:r>
              <a:rPr lang="en-US" altLang="zh-CN" sz="1600" b="1" dirty="0">
                <a:latin typeface="Consolas" panose="020B0609020204030204" pitchFamily="49" charset="0"/>
              </a:rPr>
              <a:t>	</a:t>
            </a:r>
            <a:r>
              <a:rPr lang="en-US" altLang="zh-CN" sz="1600" b="1" dirty="0" err="1">
                <a:solidFill>
                  <a:srgbClr val="B40062"/>
                </a:solidFill>
                <a:latin typeface="Consolas" panose="020B0609020204030204" pitchFamily="49" charset="0"/>
              </a:rPr>
              <a:t>cout</a:t>
            </a:r>
            <a:r>
              <a:rPr lang="en-US" altLang="zh-CN" sz="1600" b="1" dirty="0">
                <a:latin typeface="Consolas" panose="020B0609020204030204" pitchFamily="49" charset="0"/>
              </a:rPr>
              <a:t> &lt;&lt; obj3.a &lt;&lt; " " &lt;&lt; obj3.b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p>
          <a:p>
            <a:r>
              <a:rPr lang="en-US" altLang="zh-CN" sz="1600" b="1" dirty="0">
                <a:latin typeface="Consolas" panose="020B0609020204030204" pitchFamily="49" charset="0"/>
              </a:rPr>
              <a:t>	</a:t>
            </a:r>
            <a:r>
              <a:rPr lang="en-US" altLang="zh-CN" sz="1600" b="1" dirty="0">
                <a:solidFill>
                  <a:srgbClr val="B40062"/>
                </a:solidFill>
                <a:latin typeface="Consolas" panose="020B0609020204030204" pitchFamily="49" charset="0"/>
              </a:rPr>
              <a:t>return</a:t>
            </a:r>
            <a:r>
              <a:rPr lang="en-US" altLang="zh-CN" sz="1600" b="1" dirty="0">
                <a:latin typeface="Consolas" panose="020B0609020204030204" pitchFamily="49" charset="0"/>
              </a:rPr>
              <a:t> 0;</a:t>
            </a:r>
          </a:p>
          <a:p>
            <a:r>
              <a:rPr lang="en-US" altLang="zh-CN" sz="1600" b="1" dirty="0">
                <a:latin typeface="Consolas" panose="020B0609020204030204" pitchFamily="49" charset="0"/>
              </a:rPr>
              <a:t>}</a:t>
            </a:r>
            <a:endParaRPr lang="zh-CN" altLang="en-US" sz="1600" b="1" dirty="0">
              <a:latin typeface="Consolas" panose="020B0609020204030204" pitchFamily="49" charset="0"/>
            </a:endParaRPr>
          </a:p>
        </p:txBody>
      </p:sp>
    </p:spTree>
    <p:extLst>
      <p:ext uri="{BB962C8B-B14F-4D97-AF65-F5344CB8AC3E}">
        <p14:creationId xmlns:p14="http://schemas.microsoft.com/office/powerpoint/2010/main" val="296964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構造函數</a:t>
            </a:r>
          </a:p>
        </p:txBody>
      </p:sp>
      <p:sp>
        <p:nvSpPr>
          <p:cNvPr id="3" name="内容占位符 2"/>
          <p:cNvSpPr>
            <a:spLocks noGrp="1"/>
          </p:cNvSpPr>
          <p:nvPr>
            <p:ph idx="1"/>
          </p:nvPr>
        </p:nvSpPr>
        <p:spPr>
          <a:xfrm>
            <a:off x="548097" y="1442195"/>
            <a:ext cx="8047806" cy="4749029"/>
          </a:xfrm>
        </p:spPr>
        <p:txBody>
          <a:bodyPr/>
          <a:lstStyle/>
          <a:p>
            <a:r>
              <a:rPr kumimoji="1" lang="zh-CN" altLang="en-US" dirty="0"/>
              <a:t>構造函數沒有返回數值型別，函數名與類名相同</a:t>
            </a:r>
          </a:p>
          <a:p>
            <a:r>
              <a:rPr kumimoji="1" lang="zh-CN" altLang="en-US" dirty="0"/>
              <a:t>類的構造函數可以重載，即可以使用不同的函數參數進行物件初始化</a:t>
            </a:r>
          </a:p>
          <a:p>
            <a:pPr marL="0" indent="0">
              <a:buNone/>
            </a:pPr>
            <a:endParaRPr kumimoji="1" lang="zh-CN" altLang="en-US" dirty="0"/>
          </a:p>
        </p:txBody>
      </p:sp>
      <p:sp>
        <p:nvSpPr>
          <p:cNvPr id="5" name="矩形 4"/>
          <p:cNvSpPr/>
          <p:nvPr/>
        </p:nvSpPr>
        <p:spPr>
          <a:xfrm>
            <a:off x="2051720" y="3158966"/>
            <a:ext cx="5616624" cy="2862322"/>
          </a:xfrm>
          <a:prstGeom prst="rect">
            <a:avLst/>
          </a:prstGeom>
        </p:spPr>
        <p:txBody>
          <a:bodyPr wrap="square">
            <a:spAutoFit/>
          </a:bodyPr>
          <a:lstStyle/>
          <a:p>
            <a:r>
              <a:rPr lang="en-US" altLang="zh-CN" sz="2000" b="1" dirty="0">
                <a:solidFill>
                  <a:srgbClr val="B40062"/>
                </a:solidFill>
                <a:latin typeface="Consolas" panose="020B0609020204030204" pitchFamily="49" charset="0"/>
              </a:rPr>
              <a:t>class</a:t>
            </a:r>
            <a:r>
              <a:rPr lang="en-US" altLang="zh-CN" sz="2000" b="1" dirty="0">
                <a:solidFill>
                  <a:srgbClr val="000000"/>
                </a:solidFill>
                <a:latin typeface="Consolas" panose="020B0609020204030204" pitchFamily="49" charset="0"/>
              </a:rPr>
              <a:t> Student {</a:t>
            </a:r>
          </a:p>
          <a:p>
            <a:r>
              <a:rPr lang="en-US" altLang="zh-CN" sz="2000" b="1" dirty="0">
                <a:solidFill>
                  <a:srgbClr val="000000"/>
                </a:solidFill>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ID;</a:t>
            </a:r>
          </a:p>
          <a:p>
            <a:r>
              <a:rPr lang="en-US" altLang="zh-CN" sz="2000" b="1" dirty="0">
                <a:solidFill>
                  <a:srgbClr val="B40062"/>
                </a:solidFill>
                <a:latin typeface="Consolas" panose="020B0609020204030204" pitchFamily="49" charset="0"/>
              </a:rPr>
              <a:t>public</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id) { ID = id; }</a:t>
            </a:r>
          </a:p>
          <a:p>
            <a:r>
              <a:rPr lang="en-US" altLang="zh-CN" sz="2000" b="1" dirty="0">
                <a:solidFill>
                  <a:srgbClr val="000000"/>
                </a:solidFill>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year, </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order) { </a:t>
            </a:r>
          </a:p>
          <a:p>
            <a:r>
              <a:rPr lang="en-US" altLang="zh-CN" sz="2000" b="1" dirty="0">
                <a:solidFill>
                  <a:srgbClr val="000000"/>
                </a:solidFill>
                <a:latin typeface="Consolas" panose="020B0609020204030204" pitchFamily="49" charset="0"/>
              </a:rPr>
              <a:t>			</a:t>
            </a:r>
            <a:r>
              <a:rPr lang="en-US" altLang="zh-CN" sz="2000" b="1" dirty="0">
                <a:solidFill>
                  <a:srgbClr val="448993"/>
                </a:solidFill>
                <a:latin typeface="Consolas" panose="020B0609020204030204" pitchFamily="49" charset="0"/>
              </a:rPr>
              <a:t>ID</a:t>
            </a:r>
            <a:r>
              <a:rPr lang="en-US" altLang="zh-CN" sz="2000" b="1" dirty="0">
                <a:solidFill>
                  <a:srgbClr val="000000"/>
                </a:solidFill>
                <a:latin typeface="Consolas" panose="020B0609020204030204" pitchFamily="49" charset="0"/>
              </a:rPr>
              <a:t> = year * </a:t>
            </a:r>
            <a:r>
              <a:rPr lang="en-US" altLang="zh-CN" sz="2000" b="1" dirty="0">
                <a:solidFill>
                  <a:srgbClr val="000BFF"/>
                </a:solidFill>
                <a:latin typeface="Consolas" panose="020B0609020204030204" pitchFamily="49" charset="0"/>
              </a:rPr>
              <a:t>10000</a:t>
            </a:r>
            <a:r>
              <a:rPr lang="en-US" altLang="zh-CN" sz="2000" b="1" dirty="0">
                <a:solidFill>
                  <a:srgbClr val="000000"/>
                </a:solidFill>
                <a:latin typeface="Consolas" panose="020B0609020204030204" pitchFamily="49" charset="0"/>
              </a:rPr>
              <a:t> + order; </a:t>
            </a:r>
          </a:p>
          <a:p>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a:t>
            </a:r>
            <a:endParaRPr lang="zh-CN" altLang="en-US" sz="2000" b="1"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7</a:t>
            </a:fld>
            <a:endParaRPr lang="en-US" alt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1793B-50BA-4B01-A4B4-67633F1FBF35}"/>
              </a:ext>
            </a:extLst>
          </p:cNvPr>
          <p:cNvSpPr>
            <a:spLocks noGrp="1"/>
          </p:cNvSpPr>
          <p:nvPr>
            <p:ph type="title"/>
          </p:nvPr>
        </p:nvSpPr>
        <p:spPr/>
        <p:txBody>
          <a:bodyPr/>
          <a:lstStyle/>
          <a:p>
            <a:r>
              <a:rPr lang="zh-CN" altLang="en-US" dirty="0"/>
              <a:t>課後練習（不需提交）</a:t>
            </a:r>
          </a:p>
        </p:txBody>
      </p:sp>
      <p:sp>
        <p:nvSpPr>
          <p:cNvPr id="3" name="内容占位符 2">
            <a:extLst>
              <a:ext uri="{FF2B5EF4-FFF2-40B4-BE49-F238E27FC236}">
                <a16:creationId xmlns:a16="http://schemas.microsoft.com/office/drawing/2014/main" id="{11132522-92B9-4DE3-97E0-4DC0B8FA16ED}"/>
              </a:ext>
            </a:extLst>
          </p:cNvPr>
          <p:cNvSpPr>
            <a:spLocks noGrp="1"/>
          </p:cNvSpPr>
          <p:nvPr>
            <p:ph idx="1"/>
          </p:nvPr>
        </p:nvSpPr>
        <p:spPr>
          <a:xfrm>
            <a:off x="548097" y="1422948"/>
            <a:ext cx="8047806" cy="4749029"/>
          </a:xfrm>
        </p:spPr>
        <p:txBody>
          <a:bodyPr/>
          <a:lstStyle/>
          <a:p>
            <a:r>
              <a:rPr lang="zh-CN" altLang="en-US" dirty="0"/>
              <a:t>提示</a:t>
            </a:r>
            <a:endParaRPr lang="en-US" altLang="zh-CN" dirty="0"/>
          </a:p>
          <a:p>
            <a:pPr lvl="1"/>
            <a:r>
              <a:rPr lang="zh-CN" altLang="en-US" dirty="0"/>
              <a:t>全域變數和函數靜態變數會自動置</a:t>
            </a:r>
            <a:r>
              <a:rPr lang="en-US" altLang="zh-CN" dirty="0"/>
              <a:t>0</a:t>
            </a:r>
          </a:p>
          <a:p>
            <a:pPr lvl="1"/>
            <a:r>
              <a:rPr lang="zh-CN" altLang="en-US" dirty="0"/>
              <a:t>區域變數一般不會自動初始化，其值為未定義。具體運行結果可能會和系統、編譯器有關。</a:t>
            </a:r>
            <a:endParaRPr lang="en-US" altLang="zh-CN" dirty="0"/>
          </a:p>
          <a:p>
            <a:pPr lvl="1"/>
            <a:endParaRPr lang="en-US" altLang="zh-CN" dirty="0"/>
          </a:p>
          <a:p>
            <a:r>
              <a:rPr lang="zh-CN" altLang="en-US" dirty="0"/>
              <a:t>拓展閱讀</a:t>
            </a:r>
            <a:endParaRPr lang="en-US" altLang="zh-CN" dirty="0"/>
          </a:p>
          <a:p>
            <a:pPr lvl="1"/>
            <a:r>
              <a:rPr lang="en-US" altLang="zh-CN" dirty="0"/>
              <a:t>https://blog.csdn.net/dog250/article/details/107403337</a:t>
            </a:r>
          </a:p>
          <a:p>
            <a:pPr lvl="2"/>
            <a:endParaRPr lang="en-US" altLang="zh-CN" dirty="0"/>
          </a:p>
          <a:p>
            <a:pPr lvl="1"/>
            <a:endParaRPr lang="en-US" altLang="zh-CN" dirty="0"/>
          </a:p>
        </p:txBody>
      </p:sp>
      <p:sp>
        <p:nvSpPr>
          <p:cNvPr id="4" name="灯片编号占位符 3">
            <a:extLst>
              <a:ext uri="{FF2B5EF4-FFF2-40B4-BE49-F238E27FC236}">
                <a16:creationId xmlns:a16="http://schemas.microsoft.com/office/drawing/2014/main" id="{F3DBB2BB-D9A6-4EB0-8417-AB2C865ABFEC}"/>
              </a:ext>
            </a:extLst>
          </p:cNvPr>
          <p:cNvSpPr>
            <a:spLocks noGrp="1"/>
          </p:cNvSpPr>
          <p:nvPr>
            <p:ph type="sldNum" sz="quarter" idx="12"/>
          </p:nvPr>
        </p:nvSpPr>
        <p:spPr/>
        <p:txBody>
          <a:bodyPr/>
          <a:lstStyle/>
          <a:p>
            <a:pPr>
              <a:defRPr/>
            </a:pPr>
            <a:fld id="{BFD7BE51-03DD-4CCA-8227-D775462981B4}" type="slidenum">
              <a:rPr lang="en-US" altLang="zh-CN" smtClean="0"/>
              <a:t>70</a:t>
            </a:fld>
            <a:endParaRPr lang="en-US" altLang="zh-CN" dirty="0"/>
          </a:p>
        </p:txBody>
      </p:sp>
    </p:spTree>
    <p:extLst>
      <p:ext uri="{BB962C8B-B14F-4D97-AF65-F5344CB8AC3E}">
        <p14:creationId xmlns:p14="http://schemas.microsoft.com/office/powerpoint/2010/main" val="15973465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D54103-C218-4814-BC6F-20D41C1371C5}"/>
              </a:ext>
            </a:extLst>
          </p:cNvPr>
          <p:cNvSpPr>
            <a:spLocks noGrp="1"/>
          </p:cNvSpPr>
          <p:nvPr>
            <p:ph type="title"/>
          </p:nvPr>
        </p:nvSpPr>
        <p:spPr/>
        <p:txBody>
          <a:bodyPr/>
          <a:lstStyle/>
          <a:p>
            <a:r>
              <a:rPr lang="zh-CN" altLang="en-US" dirty="0"/>
              <a:t>課後練習（不需提交）</a:t>
            </a:r>
          </a:p>
        </p:txBody>
      </p:sp>
      <p:sp>
        <p:nvSpPr>
          <p:cNvPr id="3" name="内容占位符 2">
            <a:extLst>
              <a:ext uri="{FF2B5EF4-FFF2-40B4-BE49-F238E27FC236}">
                <a16:creationId xmlns:a16="http://schemas.microsoft.com/office/drawing/2014/main" id="{55823F0C-C3CE-4844-949A-63D07E2514ED}"/>
              </a:ext>
            </a:extLst>
          </p:cNvPr>
          <p:cNvSpPr>
            <a:spLocks noGrp="1"/>
          </p:cNvSpPr>
          <p:nvPr>
            <p:ph idx="1"/>
          </p:nvPr>
        </p:nvSpPr>
        <p:spPr/>
        <p:txBody>
          <a:bodyPr/>
          <a:lstStyle/>
          <a:p>
            <a:r>
              <a:rPr lang="zh-CN" altLang="en-US" dirty="0"/>
              <a:t>試試運算子重載吧</a:t>
            </a:r>
            <a:endParaRPr lang="en-US" altLang="zh-CN" dirty="0"/>
          </a:p>
          <a:p>
            <a:pPr lvl="1"/>
            <a:r>
              <a:rPr lang="zh-CN" altLang="en-US" dirty="0"/>
              <a:t>我們知道，</a:t>
            </a:r>
            <a:r>
              <a:rPr lang="en-US" altLang="zh-CN" dirty="0"/>
              <a:t>int</a:t>
            </a:r>
            <a:r>
              <a:rPr lang="zh-CN" altLang="en-US" dirty="0"/>
              <a:t>的範圍是</a:t>
            </a:r>
            <a:r>
              <a:rPr lang="en-US" altLang="zh-CN" dirty="0"/>
              <a:t>-2^31~2^31-1</a:t>
            </a:r>
            <a:r>
              <a:rPr lang="zh-CN" altLang="en-US" dirty="0"/>
              <a:t>。請你實現一個範圍更大的</a:t>
            </a:r>
            <a:r>
              <a:rPr lang="en-US" altLang="zh-CN" dirty="0"/>
              <a:t>Int</a:t>
            </a:r>
            <a:r>
              <a:rPr lang="zh-CN" altLang="en-US" dirty="0"/>
              <a:t>，定義如下</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嘗試重載運算子</a:t>
            </a:r>
            <a:endParaRPr lang="en-US" altLang="zh-CN" dirty="0"/>
          </a:p>
          <a:p>
            <a:pPr lvl="2"/>
            <a:r>
              <a:rPr lang="zh-CN" altLang="en-US" dirty="0"/>
              <a:t>可以試試成員函數重載與全域重載兩種方法</a:t>
            </a:r>
            <a:endParaRPr lang="en-US" altLang="zh-CN" dirty="0"/>
          </a:p>
          <a:p>
            <a:pPr lvl="2"/>
            <a:r>
              <a:rPr lang="zh-CN" altLang="en-US" dirty="0"/>
              <a:t>下一頁給出幾個最核心的幾個運算子，更多的查看課上運算子列表</a:t>
            </a:r>
            <a:endParaRPr lang="en-US" altLang="zh-CN" dirty="0"/>
          </a:p>
        </p:txBody>
      </p:sp>
      <p:sp>
        <p:nvSpPr>
          <p:cNvPr id="4" name="灯片编号占位符 3">
            <a:extLst>
              <a:ext uri="{FF2B5EF4-FFF2-40B4-BE49-F238E27FC236}">
                <a16:creationId xmlns:a16="http://schemas.microsoft.com/office/drawing/2014/main" id="{68520AF4-1783-4AF1-BDE8-5905E9C29EC1}"/>
              </a:ext>
            </a:extLst>
          </p:cNvPr>
          <p:cNvSpPr>
            <a:spLocks noGrp="1"/>
          </p:cNvSpPr>
          <p:nvPr>
            <p:ph type="sldNum" sz="quarter" idx="12"/>
          </p:nvPr>
        </p:nvSpPr>
        <p:spPr/>
        <p:txBody>
          <a:bodyPr/>
          <a:lstStyle/>
          <a:p>
            <a:pPr>
              <a:defRPr/>
            </a:pPr>
            <a:fld id="{BFD7BE51-03DD-4CCA-8227-D775462981B4}" type="slidenum">
              <a:rPr lang="en-US" altLang="zh-CN" smtClean="0"/>
              <a:t>71</a:t>
            </a:fld>
            <a:endParaRPr lang="en-US" altLang="zh-CN" dirty="0"/>
          </a:p>
        </p:txBody>
      </p:sp>
      <p:sp>
        <p:nvSpPr>
          <p:cNvPr id="5" name="文本框 4">
            <a:extLst>
              <a:ext uri="{FF2B5EF4-FFF2-40B4-BE49-F238E27FC236}">
                <a16:creationId xmlns:a16="http://schemas.microsoft.com/office/drawing/2014/main" id="{E980FEF3-DB6F-4B47-8B7F-D7700F8A4279}"/>
              </a:ext>
            </a:extLst>
          </p:cNvPr>
          <p:cNvSpPr txBox="1"/>
          <p:nvPr/>
        </p:nvSpPr>
        <p:spPr>
          <a:xfrm>
            <a:off x="1619672" y="2924944"/>
            <a:ext cx="6609502" cy="1631216"/>
          </a:xfrm>
          <a:prstGeom prst="rect">
            <a:avLst/>
          </a:prstGeom>
          <a:noFill/>
        </p:spPr>
        <p:txBody>
          <a:bodyPr wrap="none" rtlCol="0">
            <a:spAutoFit/>
          </a:bodyPr>
          <a:lstStyle/>
          <a:p>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Int</a:t>
            </a:r>
          </a:p>
          <a:p>
            <a:r>
              <a:rPr lang="en-US" altLang="zh-CN" sz="2000" b="1" dirty="0">
                <a:latin typeface="Consolas" panose="020B0609020204030204" pitchFamily="49" charset="0"/>
              </a:rPr>
              <a:t>{</a:t>
            </a:r>
          </a:p>
          <a:p>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p>
          <a:p>
            <a:r>
              <a:rPr lang="en-US" altLang="zh-CN" sz="2000" b="1" dirty="0">
                <a:latin typeface="Consolas" panose="020B0609020204030204" pitchFamily="49" charset="0"/>
              </a:rPr>
              <a:t>	int high, low; </a:t>
            </a:r>
            <a:r>
              <a:rPr lang="en-US" altLang="zh-CN" sz="2000" b="1" dirty="0">
                <a:solidFill>
                  <a:srgbClr val="008000"/>
                </a:solidFill>
                <a:latin typeface="Consolas" panose="020B0609020204030204" pitchFamily="49" charset="0"/>
              </a:rPr>
              <a:t>//</a:t>
            </a:r>
            <a:r>
              <a:rPr lang="zh-CN" altLang="en-US" sz="2000" b="1" dirty="0">
                <a:solidFill>
                  <a:srgbClr val="008000"/>
                </a:solidFill>
                <a:latin typeface="Consolas" panose="020B0609020204030204" pitchFamily="49" charset="0"/>
              </a:rPr>
              <a:t>實際值為</a:t>
            </a:r>
            <a:r>
              <a:rPr lang="en-US" altLang="zh-CN" sz="2000" b="1" dirty="0">
                <a:solidFill>
                  <a:srgbClr val="008000"/>
                </a:solidFill>
                <a:latin typeface="Consolas" panose="020B0609020204030204" pitchFamily="49" charset="0"/>
              </a:rPr>
              <a:t>high * 10^8 + low;</a:t>
            </a:r>
          </a:p>
          <a:p>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Tree>
    <p:extLst>
      <p:ext uri="{BB962C8B-B14F-4D97-AF65-F5344CB8AC3E}">
        <p14:creationId xmlns:p14="http://schemas.microsoft.com/office/powerpoint/2010/main" val="7515561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pPr lvl="1"/>
            <a:r>
              <a:rPr lang="zh-CN" altLang="en-US" b="1" dirty="0"/>
              <a:t>精簡列表</a:t>
            </a:r>
          </a:p>
        </p:txBody>
      </p:sp>
      <p:sp>
        <p:nvSpPr>
          <p:cNvPr id="3" name="内容占位符 2"/>
          <p:cNvSpPr>
            <a:spLocks noGrp="1"/>
          </p:cNvSpPr>
          <p:nvPr>
            <p:ph idx="1"/>
          </p:nvPr>
        </p:nvSpPr>
        <p:spPr>
          <a:xfrm>
            <a:off x="637852" y="1442195"/>
            <a:ext cx="8367811" cy="5083149"/>
          </a:xfrm>
        </p:spPr>
        <p:txBody>
          <a:bodyPr/>
          <a:lstStyle/>
          <a:p>
            <a:r>
              <a:rPr lang="zh-CN" altLang="en-US" sz="2800" dirty="0">
                <a:sym typeface="+mn-ea"/>
              </a:rPr>
              <a:t>簡單難度：</a:t>
            </a:r>
            <a:endParaRPr lang="en-US" altLang="zh-CN" sz="2800" dirty="0">
              <a:sym typeface="+mn-ea"/>
            </a:endParaRPr>
          </a:p>
          <a:p>
            <a:pPr lvl="1"/>
            <a:r>
              <a:rPr lang="zh-CN" altLang="en-US" dirty="0">
                <a:sym typeface="+mn-ea"/>
              </a:rPr>
              <a:t>雙目算術運算子	</a:t>
            </a:r>
            <a:endParaRPr lang="zh-CN" altLang="en-US" dirty="0"/>
          </a:p>
          <a:p>
            <a:pPr lvl="2"/>
            <a:r>
              <a:rPr lang="zh-CN" altLang="en-US" sz="2400" dirty="0">
                <a:sym typeface="+mn-ea"/>
              </a:rPr>
              <a:t>+ (加)，-(減)</a:t>
            </a:r>
            <a:endParaRPr lang="zh-CN" altLang="en-US" dirty="0"/>
          </a:p>
          <a:p>
            <a:pPr lvl="1"/>
            <a:r>
              <a:rPr lang="zh-CN" altLang="en-US" sz="2800" dirty="0">
                <a:sym typeface="+mn-ea"/>
              </a:rPr>
              <a:t>關係運算子</a:t>
            </a:r>
            <a:endParaRPr lang="en-US" altLang="zh-CN" sz="2800" dirty="0">
              <a:sym typeface="+mn-ea"/>
            </a:endParaRPr>
          </a:p>
          <a:p>
            <a:pPr lvl="2"/>
            <a:r>
              <a:rPr lang="zh-CN" altLang="en-US" dirty="0">
                <a:sym typeface="+mn-ea"/>
              </a:rPr>
              <a:t>==(等於)， &lt; (小於)</a:t>
            </a:r>
            <a:endParaRPr lang="en-US" altLang="zh-CN" dirty="0">
              <a:sym typeface="+mn-ea"/>
            </a:endParaRPr>
          </a:p>
          <a:p>
            <a:r>
              <a:rPr lang="zh-CN" altLang="en-US" dirty="0">
                <a:sym typeface="+mn-ea"/>
              </a:rPr>
              <a:t>中等難度</a:t>
            </a:r>
            <a:endParaRPr lang="en-US" altLang="zh-CN" dirty="0">
              <a:sym typeface="+mn-ea"/>
            </a:endParaRPr>
          </a:p>
          <a:p>
            <a:pPr lvl="1"/>
            <a:r>
              <a:rPr lang="zh-CN" altLang="en-US" dirty="0">
                <a:sym typeface="+mn-ea"/>
              </a:rPr>
              <a:t>單目運算子 </a:t>
            </a:r>
            <a:r>
              <a:rPr lang="en-US" altLang="zh-CN" dirty="0">
                <a:sym typeface="+mn-ea"/>
              </a:rPr>
              <a:t>-</a:t>
            </a:r>
            <a:r>
              <a:rPr lang="zh-CN" altLang="en-US" dirty="0">
                <a:sym typeface="+mn-ea"/>
              </a:rPr>
              <a:t>（負號）</a:t>
            </a:r>
            <a:endParaRPr lang="en-US" altLang="zh-CN" dirty="0">
              <a:sym typeface="+mn-ea"/>
            </a:endParaRPr>
          </a:p>
          <a:p>
            <a:r>
              <a:rPr lang="zh-CN" altLang="en-US" dirty="0">
                <a:sym typeface="+mn-ea"/>
              </a:rPr>
              <a:t>高級難度</a:t>
            </a:r>
            <a:endParaRPr lang="en-US" altLang="zh-CN" dirty="0">
              <a:sym typeface="+mn-ea"/>
            </a:endParaRPr>
          </a:p>
          <a:p>
            <a:pPr lvl="1"/>
            <a:r>
              <a:rPr lang="zh-CN" altLang="en-US" dirty="0">
                <a:sym typeface="+mn-ea"/>
              </a:rPr>
              <a:t>（注意返回值是否需要引用，有什麼區別？）</a:t>
            </a:r>
            <a:endParaRPr lang="en-US" altLang="zh-CN" dirty="0">
              <a:sym typeface="+mn-ea"/>
            </a:endParaRPr>
          </a:p>
          <a:p>
            <a:pPr lvl="1"/>
            <a:r>
              <a:rPr lang="zh-CN" altLang="en-US" dirty="0">
                <a:sym typeface="+mn-ea"/>
              </a:rPr>
              <a:t>自增運算子（前置和後置）兩種 </a:t>
            </a:r>
            <a:r>
              <a:rPr lang="en-US" altLang="zh-CN" dirty="0">
                <a:sym typeface="+mn-ea"/>
              </a:rPr>
              <a:t>++</a:t>
            </a:r>
            <a:r>
              <a:rPr lang="zh-CN" altLang="en-US" dirty="0">
                <a:sym typeface="+mn-ea"/>
              </a:rPr>
              <a:t>（自增）</a:t>
            </a:r>
            <a:endParaRPr lang="en-US" altLang="zh-CN" dirty="0">
              <a:sym typeface="+mn-ea"/>
            </a:endParaRPr>
          </a:p>
          <a:p>
            <a:pPr lvl="1"/>
            <a:r>
              <a:rPr lang="zh-CN" altLang="en-US" dirty="0">
                <a:sym typeface="+mn-ea"/>
              </a:rPr>
              <a:t>設定運算子 </a:t>
            </a:r>
            <a:r>
              <a:rPr lang="en-US" altLang="zh-CN" dirty="0">
                <a:sym typeface="+mn-ea"/>
              </a:rPr>
              <a:t>=, +=</a:t>
            </a:r>
          </a:p>
          <a:p>
            <a:pPr lvl="1"/>
            <a:r>
              <a:rPr lang="zh-CN" altLang="en-US" dirty="0">
                <a:sym typeface="+mn-ea"/>
              </a:rPr>
              <a:t>流運算子 </a:t>
            </a:r>
            <a:r>
              <a:rPr lang="en-US" altLang="zh-CN" dirty="0">
                <a:sym typeface="+mn-ea"/>
              </a:rPr>
              <a:t>(</a:t>
            </a:r>
            <a:r>
              <a:rPr lang="en-US" altLang="zh-CN" dirty="0" err="1">
                <a:sym typeface="+mn-ea"/>
              </a:rPr>
              <a:t>cout</a:t>
            </a:r>
            <a:r>
              <a:rPr lang="en-US" altLang="zh-CN" dirty="0">
                <a:sym typeface="+mn-ea"/>
              </a:rPr>
              <a:t>) &lt;&lt;, &gt;&gt;</a:t>
            </a:r>
          </a:p>
          <a:p>
            <a:pPr lvl="1"/>
            <a:endParaRPr lang="zh-CN" altLang="en-US" dirty="0"/>
          </a:p>
          <a:p>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72</a:t>
            </a:fld>
            <a:endParaRPr lang="en-US" altLang="zh-CN" dirty="0"/>
          </a:p>
        </p:txBody>
      </p:sp>
    </p:spTree>
    <p:extLst>
      <p:ext uri="{BB962C8B-B14F-4D97-AF65-F5344CB8AC3E}">
        <p14:creationId xmlns:p14="http://schemas.microsoft.com/office/powerpoint/2010/main" val="37808773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dirty="0">
                <a:solidFill>
                  <a:srgbClr val="0070C0"/>
                </a:solidFill>
              </a:rPr>
              <a:t>結 束</a:t>
            </a:r>
            <a:endParaRPr lang="en-US" altLang="zh-CN" sz="11500" dirty="0">
              <a:solidFill>
                <a:srgbClr val="0070C0"/>
              </a:solidFill>
            </a:endParaRPr>
          </a:p>
        </p:txBody>
      </p:sp>
      <p:sp>
        <p:nvSpPr>
          <p:cNvPr id="2" name="灯片编号占位符 1"/>
          <p:cNvSpPr>
            <a:spLocks noGrp="1"/>
          </p:cNvSpPr>
          <p:nvPr>
            <p:ph type="sldNum" sz="quarter" idx="12"/>
          </p:nvPr>
        </p:nvSpPr>
        <p:spPr/>
        <p:txBody>
          <a:bodyPr/>
          <a:lstStyle/>
          <a:p>
            <a:pPr>
              <a:defRPr/>
            </a:pPr>
            <a:fld id="{E5375CB7-C50A-49C3-BF10-448E10BBECBB}" type="slidenum">
              <a:rPr lang="en-US" altLang="zh-CN"/>
              <a:t>73</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構造函數的初始化清單</a:t>
            </a:r>
          </a:p>
        </p:txBody>
      </p:sp>
      <p:sp>
        <p:nvSpPr>
          <p:cNvPr id="3" name="内容占位符 2"/>
          <p:cNvSpPr>
            <a:spLocks noGrp="1"/>
          </p:cNvSpPr>
          <p:nvPr>
            <p:ph idx="1"/>
          </p:nvPr>
        </p:nvSpPr>
        <p:spPr>
          <a:xfrm>
            <a:off x="611560" y="1196752"/>
            <a:ext cx="8047806" cy="4749029"/>
          </a:xfrm>
        </p:spPr>
        <p:txBody>
          <a:bodyPr/>
          <a:lstStyle/>
          <a:p>
            <a:pPr>
              <a:lnSpc>
                <a:spcPct val="110000"/>
              </a:lnSpc>
            </a:pPr>
            <a:r>
              <a:rPr kumimoji="1" lang="zh-CN" altLang="en-US" dirty="0"/>
              <a:t>構造函數可以使用初始化清單</a:t>
            </a:r>
            <a:r>
              <a:rPr kumimoji="1" lang="zh-CN" altLang="en-US" dirty="0">
                <a:solidFill>
                  <a:srgbClr val="FF0000"/>
                </a:solidFill>
              </a:rPr>
              <a:t>初始化成員資料</a:t>
            </a:r>
            <a:endParaRPr kumimoji="1" lang="en-US" altLang="zh-CN" dirty="0">
              <a:solidFill>
                <a:srgbClr val="FF0000"/>
              </a:solidFill>
            </a:endParaRPr>
          </a:p>
          <a:p>
            <a:pPr>
              <a:lnSpc>
                <a:spcPct val="110000"/>
              </a:lnSpc>
            </a:pPr>
            <a:r>
              <a:rPr kumimoji="1" lang="zh-CN" altLang="en-US" dirty="0"/>
              <a:t>該清單在定義構造函數時使用，位置在函數體之前、函數參數清單之後，以冒號作開頭。</a:t>
            </a:r>
          </a:p>
          <a:p>
            <a:pPr>
              <a:lnSpc>
                <a:spcPct val="110000"/>
              </a:lnSpc>
            </a:pPr>
            <a:r>
              <a:rPr kumimoji="1" lang="zh-CN" altLang="en-US" dirty="0"/>
              <a:t>使用“資料成員</a:t>
            </a:r>
            <a:r>
              <a:rPr kumimoji="1" lang="en-US" altLang="zh-CN" dirty="0"/>
              <a:t>(</a:t>
            </a:r>
            <a:r>
              <a:rPr kumimoji="1" lang="zh-CN" altLang="en-US" dirty="0"/>
              <a:t>初始值</a:t>
            </a:r>
            <a:r>
              <a:rPr kumimoji="1" lang="en-US" altLang="zh-CN" dirty="0"/>
              <a:t>)</a:t>
            </a:r>
            <a:r>
              <a:rPr kumimoji="1" lang="zh-CN" altLang="en-US" dirty="0"/>
              <a:t>”的形式</a:t>
            </a:r>
          </a:p>
        </p:txBody>
      </p:sp>
      <p:sp>
        <p:nvSpPr>
          <p:cNvPr id="4" name="矩形 3"/>
          <p:cNvSpPr/>
          <p:nvPr/>
        </p:nvSpPr>
        <p:spPr>
          <a:xfrm>
            <a:off x="2051720" y="3564161"/>
            <a:ext cx="5400600" cy="3120662"/>
          </a:xfrm>
          <a:prstGeom prst="rect">
            <a:avLst/>
          </a:prstGeom>
        </p:spPr>
        <p:txBody>
          <a:bodyPr wrap="square">
            <a:spAutoFit/>
          </a:bodyPr>
          <a:lstStyle/>
          <a:p>
            <a:pPr>
              <a:lnSpc>
                <a:spcPct val="110000"/>
              </a:lnSpc>
            </a:pPr>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p>
          <a:p>
            <a:pPr>
              <a:lnSpc>
                <a:spcPct val="110000"/>
              </a:lnSpc>
            </a:pPr>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ID;</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聲明</a:t>
            </a:r>
            <a:endParaRPr lang="en-US" altLang="zh-CN" sz="2000" b="1" dirty="0">
              <a:solidFill>
                <a:srgbClr val="00B050"/>
              </a:solidFill>
              <a:latin typeface="Consolas" panose="020B0609020204030204" pitchFamily="49" charset="0"/>
            </a:endParaRPr>
          </a:p>
          <a:p>
            <a:pPr>
              <a:lnSpc>
                <a:spcPct val="110000"/>
              </a:lnSpc>
            </a:pPr>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a:lnSpc>
                <a:spcPct val="110000"/>
              </a:lnSpc>
            </a:pPr>
            <a:r>
              <a:rPr lang="en-US" altLang="zh-CN" sz="2000" b="1" dirty="0">
                <a:latin typeface="Consolas" panose="020B0609020204030204" pitchFamily="49" charset="0"/>
              </a:rPr>
              <a:t>    </a:t>
            </a:r>
            <a:r>
              <a:rPr lang="en-US" altLang="zh-CN" sz="2000" b="1" dirty="0">
                <a:solidFill>
                  <a:srgbClr val="FF0000"/>
                </a:solidFill>
                <a:latin typeface="Consolas" panose="020B0609020204030204" pitchFamily="49" charset="0"/>
              </a:rPr>
              <a:t>Student(int id) : ID(id)</a:t>
            </a:r>
            <a:r>
              <a:rPr lang="zh-CN" altLang="en-US" sz="2000" b="1" dirty="0">
                <a:solidFill>
                  <a:srgbClr val="FF0000"/>
                </a:solidFill>
                <a:latin typeface="Consolas" panose="020B0609020204030204" pitchFamily="49" charset="0"/>
              </a:rPr>
              <a:t> </a:t>
            </a:r>
            <a:r>
              <a:rPr lang="en-US" altLang="zh-CN" sz="2000" b="1" dirty="0">
                <a:solidFill>
                  <a:srgbClr val="FF0000"/>
                </a:solidFill>
                <a:latin typeface="Consolas" panose="020B0609020204030204" pitchFamily="49" charset="0"/>
              </a:rPr>
              <a:t>{ }</a:t>
            </a:r>
          </a:p>
          <a:p>
            <a:pPr>
              <a:lnSpc>
                <a:spcPct val="110000"/>
              </a:lnSpc>
            </a:pPr>
            <a:r>
              <a:rPr lang="en-US" altLang="zh-CN" sz="2000" b="1" dirty="0">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year,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order) { </a:t>
            </a:r>
          </a:p>
          <a:p>
            <a:pPr>
              <a:lnSpc>
                <a:spcPct val="110000"/>
              </a:lnSpc>
            </a:pPr>
            <a:r>
              <a:rPr lang="en-US" altLang="zh-CN" sz="2000" b="1" dirty="0">
                <a:latin typeface="Consolas" panose="020B0609020204030204" pitchFamily="49" charset="0"/>
              </a:rPr>
              <a:t>			ID = year * 10000 + order; </a:t>
            </a:r>
          </a:p>
          <a:p>
            <a:pPr>
              <a:lnSpc>
                <a:spcPct val="110000"/>
              </a:lnSpc>
            </a:pPr>
            <a:r>
              <a:rPr lang="en-US" altLang="zh-CN" sz="2000" b="1" dirty="0">
                <a:latin typeface="Consolas" panose="020B0609020204030204" pitchFamily="49" charset="0"/>
              </a:rPr>
              <a:t>    }</a:t>
            </a:r>
          </a:p>
          <a:p>
            <a:pPr>
              <a:lnSpc>
                <a:spcPct val="110000"/>
              </a:lnSpc>
            </a:pPr>
            <a:r>
              <a:rPr lang="en-US" altLang="zh-CN" sz="2000" b="1" dirty="0">
                <a:latin typeface="Consolas" panose="020B0609020204030204" pitchFamily="49" charset="0"/>
              </a:rPr>
              <a:t>    ...</a:t>
            </a:r>
          </a:p>
          <a:p>
            <a:pPr>
              <a:lnSpc>
                <a:spcPct val="110000"/>
              </a:lnSpc>
            </a:pPr>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a:t>8</a:t>
            </a:fld>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構造函數的初始化清單</a:t>
            </a:r>
          </a:p>
        </p:txBody>
      </p:sp>
      <p:sp>
        <p:nvSpPr>
          <p:cNvPr id="3" name="内容占位符 2"/>
          <p:cNvSpPr>
            <a:spLocks noGrp="1"/>
          </p:cNvSpPr>
          <p:nvPr>
            <p:ph idx="1"/>
          </p:nvPr>
        </p:nvSpPr>
        <p:spPr>
          <a:xfrm>
            <a:off x="611560" y="1196752"/>
            <a:ext cx="8047806" cy="4749029"/>
          </a:xfrm>
        </p:spPr>
        <p:txBody>
          <a:bodyPr/>
          <a:lstStyle/>
          <a:p>
            <a:pPr>
              <a:lnSpc>
                <a:spcPct val="110000"/>
              </a:lnSpc>
            </a:pPr>
            <a:r>
              <a:rPr kumimoji="1" lang="zh-CN" altLang="en-US" dirty="0"/>
              <a:t>初始化列表的成員是按照</a:t>
            </a:r>
            <a:r>
              <a:rPr kumimoji="1" lang="zh-CN" altLang="en-US" dirty="0">
                <a:solidFill>
                  <a:srgbClr val="FF0000"/>
                </a:solidFill>
              </a:rPr>
              <a:t>聲明的順序初始化</a:t>
            </a:r>
            <a:r>
              <a:rPr kumimoji="1" lang="zh-CN" altLang="en-US" dirty="0"/>
              <a:t>的，而不是按照出現在初始化清單中的順序</a:t>
            </a:r>
          </a:p>
          <a:p>
            <a:pPr>
              <a:lnSpc>
                <a:spcPct val="110000"/>
              </a:lnSpc>
            </a:pPr>
            <a:r>
              <a:rPr kumimoji="1" lang="zh-CN" altLang="en-US" dirty="0"/>
              <a:t>在下面的代碼中，編譯器先初始化</a:t>
            </a:r>
            <a:r>
              <a:rPr kumimoji="1" lang="en-US" altLang="zh-CN" dirty="0"/>
              <a:t>ID1</a:t>
            </a:r>
            <a:r>
              <a:rPr kumimoji="1" lang="zh-CN" altLang="en-US" dirty="0"/>
              <a:t>，再初始化</a:t>
            </a:r>
            <a:r>
              <a:rPr kumimoji="1" lang="en-US" altLang="zh-CN" dirty="0"/>
              <a:t>ID2</a:t>
            </a:r>
            <a:r>
              <a:rPr kumimoji="1" lang="zh-CN" altLang="en-US" dirty="0"/>
              <a:t>，因此</a:t>
            </a:r>
            <a:r>
              <a:rPr kumimoji="1" lang="en-US" altLang="zh-CN" dirty="0"/>
              <a:t>ID1</a:t>
            </a:r>
            <a:r>
              <a:rPr kumimoji="1" lang="zh-CN" altLang="en-US" dirty="0"/>
              <a:t>的值將不可預測</a:t>
            </a:r>
          </a:p>
        </p:txBody>
      </p:sp>
      <p:sp>
        <p:nvSpPr>
          <p:cNvPr id="4" name="矩形 3"/>
          <p:cNvSpPr/>
          <p:nvPr/>
        </p:nvSpPr>
        <p:spPr>
          <a:xfrm>
            <a:off x="1533404" y="3463739"/>
            <a:ext cx="6204118" cy="2461260"/>
          </a:xfrm>
          <a:prstGeom prst="rect">
            <a:avLst/>
          </a:prstGeom>
        </p:spPr>
        <p:txBody>
          <a:bodyPr wrap="square">
            <a:spAutoFit/>
          </a:bodyPr>
          <a:lstStyle/>
          <a:p>
            <a:pPr>
              <a:lnSpc>
                <a:spcPct val="110000"/>
              </a:lnSpc>
            </a:pPr>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p>
          <a:p>
            <a:pPr>
              <a:lnSpc>
                <a:spcPct val="110000"/>
              </a:lnSpc>
            </a:pPr>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ID1;</a:t>
            </a:r>
            <a:r>
              <a:rPr lang="en-US" altLang="zh-CN" sz="2000" b="1" dirty="0">
                <a:solidFill>
                  <a:srgbClr val="00B050"/>
                </a:solidFill>
                <a:latin typeface="Consolas" panose="020B0609020204030204" pitchFamily="49" charset="0"/>
              </a:rPr>
              <a:t> //</a:t>
            </a:r>
            <a:r>
              <a:rPr lang="zh-CN" altLang="en-US" sz="2000" b="1" dirty="0">
                <a:solidFill>
                  <a:srgbClr val="00B050"/>
                </a:solidFill>
                <a:latin typeface="Consolas" panose="020B0609020204030204" pitchFamily="49" charset="0"/>
              </a:rPr>
              <a:t>聲明</a:t>
            </a:r>
            <a:endParaRPr lang="en-US" altLang="zh-CN" sz="2000" b="1" dirty="0">
              <a:latin typeface="Consolas" panose="020B0609020204030204" pitchFamily="49" charset="0"/>
            </a:endParaRPr>
          </a:p>
          <a:p>
            <a:pPr>
              <a:lnSpc>
                <a:spcPct val="110000"/>
              </a:lnSpc>
            </a:pPr>
            <a:r>
              <a:rPr lang="en-US" altLang="zh-CN" sz="2000" b="1" dirty="0">
                <a:latin typeface="Consolas" panose="020B0609020204030204" pitchFamily="49" charset="0"/>
                <a:sym typeface="+mn-ea"/>
              </a:rPr>
              <a:t> </a:t>
            </a:r>
            <a:r>
              <a:rPr lang="en-US" altLang="zh-CN" sz="2000" b="1" dirty="0">
                <a:solidFill>
                  <a:srgbClr val="B40062"/>
                </a:solidFill>
                <a:latin typeface="Consolas" panose="020B0609020204030204" pitchFamily="49" charset="0"/>
                <a:sym typeface="+mn-ea"/>
              </a:rPr>
              <a:t>int</a:t>
            </a:r>
            <a:r>
              <a:rPr lang="en-US" altLang="zh-CN" sz="2000" b="1" dirty="0">
                <a:latin typeface="Consolas" panose="020B0609020204030204" pitchFamily="49" charset="0"/>
                <a:sym typeface="+mn-ea"/>
              </a:rPr>
              <a:t> ID2;</a:t>
            </a:r>
            <a:r>
              <a:rPr lang="en-US" altLang="zh-CN" sz="2000" b="1" dirty="0">
                <a:solidFill>
                  <a:srgbClr val="00B050"/>
                </a:solidFill>
                <a:latin typeface="Consolas" panose="020B0609020204030204" pitchFamily="49" charset="0"/>
              </a:rPr>
              <a:t> //</a:t>
            </a:r>
            <a:r>
              <a:rPr lang="zh-CN" altLang="en-US" sz="2000" b="1" dirty="0">
                <a:solidFill>
                  <a:srgbClr val="00B050"/>
                </a:solidFill>
                <a:latin typeface="Consolas" panose="020B0609020204030204" pitchFamily="49" charset="0"/>
              </a:rPr>
              <a:t>聲明</a:t>
            </a:r>
            <a:endParaRPr lang="en-US" altLang="zh-CN" sz="2000" b="1" dirty="0">
              <a:latin typeface="Consolas" panose="020B0609020204030204" pitchFamily="49" charset="0"/>
            </a:endParaRPr>
          </a:p>
          <a:p>
            <a:pPr>
              <a:lnSpc>
                <a:spcPct val="110000"/>
              </a:lnSpc>
            </a:pPr>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a:lnSpc>
                <a:spcPct val="110000"/>
              </a:lnSpc>
            </a:pPr>
            <a:r>
              <a:rPr lang="en-US" altLang="zh-CN" sz="2000" b="1" dirty="0">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id) </a:t>
            </a:r>
            <a:r>
              <a:rPr lang="en-US" altLang="zh-CN" sz="2000" b="1" dirty="0">
                <a:solidFill>
                  <a:srgbClr val="FF0000"/>
                </a:solidFill>
                <a:latin typeface="Consolas" panose="020B0609020204030204" pitchFamily="49" charset="0"/>
              </a:rPr>
              <a:t>: ID2(id), </a:t>
            </a:r>
            <a:r>
              <a:rPr lang="en-US" altLang="zh-CN" sz="2000" b="1" dirty="0">
                <a:solidFill>
                  <a:srgbClr val="FF0000"/>
                </a:solidFill>
                <a:latin typeface="Consolas" panose="020B0609020204030204" pitchFamily="49" charset="0"/>
                <a:sym typeface="+mn-ea"/>
              </a:rPr>
              <a:t>ID1(ID2)</a:t>
            </a:r>
            <a:r>
              <a:rPr lang="zh-CN" altLang="en-US" sz="2000" b="1" dirty="0">
                <a:solidFill>
                  <a:srgbClr val="FF0000"/>
                </a:solidFill>
                <a:latin typeface="Consolas" panose="020B0609020204030204" pitchFamily="49" charset="0"/>
              </a:rPr>
              <a:t> </a:t>
            </a:r>
            <a:r>
              <a:rPr lang="en-US" altLang="zh-CN" sz="2000" b="1" dirty="0">
                <a:latin typeface="Consolas" panose="020B0609020204030204" pitchFamily="49" charset="0"/>
              </a:rPr>
              <a:t>{ }</a:t>
            </a:r>
          </a:p>
          <a:p>
            <a:pPr>
              <a:lnSpc>
                <a:spcPct val="110000"/>
              </a:lnSpc>
            </a:pPr>
            <a:r>
              <a:rPr lang="en-US" altLang="zh-CN" sz="2000" b="1" dirty="0">
                <a:latin typeface="Consolas" panose="020B0609020204030204" pitchFamily="49" charset="0"/>
              </a:rPr>
              <a:t>    ...</a:t>
            </a:r>
          </a:p>
          <a:p>
            <a:pPr>
              <a:lnSpc>
                <a:spcPct val="110000"/>
              </a:lnSpc>
            </a:pPr>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a:t>9</a:t>
            </a:fld>
            <a:endParaRPr lang="en-US" altLang="zh-CN"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func2函数返回了一个局部变量&#10;的引用，这会导致f引用非法&#10;的地址"/>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的函数返回值应为int&amp;"/>
</p:tagLst>
</file>

<file path=ppt/tags/tag7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8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8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8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1377</TotalTime>
  <Words>9055</Words>
  <Application>Microsoft Office PowerPoint</Application>
  <PresentationFormat>화면 슬라이드 쇼(4:3)</PresentationFormat>
  <Paragraphs>1191</Paragraphs>
  <Slides>73</Slides>
  <Notes>21</Notes>
  <HiddenSlides>0</HiddenSlides>
  <MMClips>0</MMClips>
  <ScaleCrop>false</ScaleCrop>
  <HeadingPairs>
    <vt:vector size="6" baseType="variant">
      <vt:variant>
        <vt:lpstr>사용한 글꼴</vt:lpstr>
      </vt:variant>
      <vt:variant>
        <vt:i4>16</vt:i4>
      </vt:variant>
      <vt:variant>
        <vt:lpstr>테마</vt:lpstr>
      </vt:variant>
      <vt:variant>
        <vt:i4>1</vt:i4>
      </vt:variant>
      <vt:variant>
        <vt:lpstr>슬라이드 제목</vt:lpstr>
      </vt:variant>
      <vt:variant>
        <vt:i4>73</vt:i4>
      </vt:variant>
    </vt:vector>
  </HeadingPairs>
  <TitlesOfParts>
    <vt:vector size="90" baseType="lpstr">
      <vt:lpstr>AndaleMono</vt:lpstr>
      <vt:lpstr>Courier</vt:lpstr>
      <vt:lpstr>Menlo-Regular</vt:lpstr>
      <vt:lpstr>STHeitiSC-Light</vt:lpstr>
      <vt:lpstr>微软雅黑</vt:lpstr>
      <vt:lpstr>微软雅黑</vt:lpstr>
      <vt:lpstr>宋体</vt:lpstr>
      <vt:lpstr>华文仿宋</vt:lpstr>
      <vt:lpstr>华文楷体</vt:lpstr>
      <vt:lpstr>Arial</vt:lpstr>
      <vt:lpstr>Calibri</vt:lpstr>
      <vt:lpstr>Calibri Light</vt:lpstr>
      <vt:lpstr>Consolas</vt:lpstr>
      <vt:lpstr>Courier New</vt:lpstr>
      <vt:lpstr>Times New Roman</vt:lpstr>
      <vt:lpstr>Wingdings</vt:lpstr>
      <vt:lpstr>Office Theme</vt:lpstr>
      <vt:lpstr>創建與銷毀 （OOP）</vt:lpstr>
      <vt:lpstr>上期要點回顧</vt:lpstr>
      <vt:lpstr>本講內容提要</vt:lpstr>
      <vt:lpstr>如何使含有物件的程式更可靠？</vt:lpstr>
      <vt:lpstr>如何使含有物件的程式更可靠？</vt:lpstr>
      <vt:lpstr>構造函數：對象的“生”</vt:lpstr>
      <vt:lpstr>構造函數</vt:lpstr>
      <vt:lpstr>構造函數的初始化清單</vt:lpstr>
      <vt:lpstr>構造函數的初始化清單</vt:lpstr>
      <vt:lpstr>構造函數的初始化清單</vt:lpstr>
      <vt:lpstr>構造函數</vt:lpstr>
      <vt:lpstr>預設構造函數</vt:lpstr>
      <vt:lpstr>預設構造函數</vt:lpstr>
      <vt:lpstr>預設構造函數</vt:lpstr>
      <vt:lpstr>預設構造函數</vt:lpstr>
      <vt:lpstr>PowerPoint 프레젠테이션</vt:lpstr>
      <vt:lpstr>預設構造函數</vt:lpstr>
      <vt:lpstr>預設構造函數</vt:lpstr>
      <vt:lpstr>預設構造函數</vt:lpstr>
      <vt:lpstr>預設構造函數</vt:lpstr>
      <vt:lpstr>預設構造函數</vt:lpstr>
      <vt:lpstr>預設構造函數</vt:lpstr>
      <vt:lpstr>預設構造函數</vt:lpstr>
      <vt:lpstr>物件陣列的初始化</vt:lpstr>
      <vt:lpstr>析構函數：對象的“死”</vt:lpstr>
      <vt:lpstr>析構函數</vt:lpstr>
      <vt:lpstr>析構函數</vt:lpstr>
      <vt:lpstr>析構函數</vt:lpstr>
      <vt:lpstr>析構函數</vt:lpstr>
      <vt:lpstr>局部物件的構造與析構</vt:lpstr>
      <vt:lpstr>局部物件的構造與析構</vt:lpstr>
      <vt:lpstr>全域物件的構造與析構</vt:lpstr>
      <vt:lpstr>全域物件的構造與析構</vt:lpstr>
      <vt:lpstr>PowerPoint 프레젠테이션</vt:lpstr>
      <vt:lpstr>引用</vt:lpstr>
      <vt:lpstr>引用</vt:lpstr>
      <vt:lpstr>引用</vt:lpstr>
      <vt:lpstr>比較：參數中的值、引用</vt:lpstr>
      <vt:lpstr>引用</vt:lpstr>
      <vt:lpstr>引用</vt:lpstr>
      <vt:lpstr>反思：為什麼要“引用”？</vt:lpstr>
      <vt:lpstr>PowerPoint 프레젠테이션</vt:lpstr>
      <vt:lpstr>思考：如何像基本類型一樣的操作?</vt:lpstr>
      <vt:lpstr>類的運算子重載</vt:lpstr>
      <vt:lpstr>運算子重載</vt:lpstr>
      <vt:lpstr>運算子重載</vt:lpstr>
      <vt:lpstr>可以重載的運算子</vt:lpstr>
      <vt:lpstr>可以重載的運算子</vt:lpstr>
      <vt:lpstr>首碼與尾碼的++、--</vt:lpstr>
      <vt:lpstr>++首碼、尾碼語義</vt:lpstr>
      <vt:lpstr>首碼運算子++重載示例</vt:lpstr>
      <vt:lpstr>PowerPoint 프레젠테이션</vt:lpstr>
      <vt:lpstr>尾碼運算子++重載示例</vt:lpstr>
      <vt:lpstr>首碼與尾碼的++、--</vt:lpstr>
      <vt:lpstr>函數運算子 ( ) 重載</vt:lpstr>
      <vt:lpstr>函數運算子 ( ) 重載示例</vt:lpstr>
      <vt:lpstr>陣列下標運算子 [ ] 重載</vt:lpstr>
      <vt:lpstr>陣列下標運算子重載示例</vt:lpstr>
      <vt:lpstr>陣列下標運算子重載示例</vt:lpstr>
      <vt:lpstr>只能成員函數重載的運算子</vt:lpstr>
      <vt:lpstr>只能成員函數重載的運算子</vt:lpstr>
      <vt:lpstr>假設能全域重載的例子</vt:lpstr>
      <vt:lpstr>PowerPoint 프레젠테이션</vt:lpstr>
      <vt:lpstr>物件輸入輸出 —— 流運算子重載</vt:lpstr>
      <vt:lpstr>流運算子重載函數的聲明</vt:lpstr>
      <vt:lpstr>流運算子重載示例</vt:lpstr>
      <vt:lpstr>為什麼返回值要引用?</vt:lpstr>
      <vt:lpstr>課後閱讀</vt:lpstr>
      <vt:lpstr>課後練習（不需提交）</vt:lpstr>
      <vt:lpstr>課後練習（不需提交）</vt:lpstr>
      <vt:lpstr>課後練習（不需提交）</vt:lpstr>
      <vt:lpstr>精簡列表</vt:lpstr>
      <vt:lpstr>結 束</vt:lpstr>
    </vt:vector>
  </TitlesOfParts>
  <Company>清华大学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Terry C.</cp:lastModifiedBy>
  <cp:revision>2306</cp:revision>
  <cp:lastPrinted>2021-03-14T08:46:37Z</cp:lastPrinted>
  <dcterms:created xsi:type="dcterms:W3CDTF">2020-03-01T12:28:10Z</dcterms:created>
  <dcterms:modified xsi:type="dcterms:W3CDTF">2024-03-17T02:28:20Z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2052-2.0.0.3163</vt:lpwstr>
  </property>
</Properties>
</file>