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3"/>
  </p:notesMasterIdLst>
  <p:sldIdLst>
    <p:sldId id="466" r:id="rId2"/>
    <p:sldId id="560" r:id="rId3"/>
    <p:sldId id="522" r:id="rId4"/>
    <p:sldId id="627" r:id="rId5"/>
    <p:sldId id="628" r:id="rId6"/>
    <p:sldId id="649" r:id="rId7"/>
    <p:sldId id="629" r:id="rId8"/>
    <p:sldId id="631" r:id="rId9"/>
    <p:sldId id="630" r:id="rId10"/>
    <p:sldId id="632" r:id="rId11"/>
    <p:sldId id="642" r:id="rId12"/>
    <p:sldId id="579" r:id="rId13"/>
    <p:sldId id="657" r:id="rId14"/>
    <p:sldId id="654" r:id="rId15"/>
    <p:sldId id="656" r:id="rId16"/>
    <p:sldId id="497" r:id="rId17"/>
    <p:sldId id="521" r:id="rId18"/>
    <p:sldId id="573" r:id="rId19"/>
    <p:sldId id="572" r:id="rId20"/>
    <p:sldId id="546" r:id="rId21"/>
    <p:sldId id="498" r:id="rId22"/>
    <p:sldId id="547" r:id="rId23"/>
    <p:sldId id="566" r:id="rId24"/>
    <p:sldId id="580" r:id="rId25"/>
    <p:sldId id="500" r:id="rId26"/>
    <p:sldId id="575" r:id="rId27"/>
    <p:sldId id="574" r:id="rId28"/>
    <p:sldId id="501" r:id="rId29"/>
    <p:sldId id="541" r:id="rId30"/>
    <p:sldId id="544" r:id="rId31"/>
    <p:sldId id="576" r:id="rId32"/>
    <p:sldId id="567" r:id="rId33"/>
    <p:sldId id="568" r:id="rId34"/>
    <p:sldId id="550" r:id="rId35"/>
    <p:sldId id="578" r:id="rId36"/>
    <p:sldId id="577" r:id="rId37"/>
    <p:sldId id="562" r:id="rId38"/>
    <p:sldId id="536" r:id="rId39"/>
    <p:sldId id="554" r:id="rId40"/>
    <p:sldId id="537" r:id="rId41"/>
    <p:sldId id="539" r:id="rId42"/>
    <p:sldId id="540" r:id="rId43"/>
    <p:sldId id="538" r:id="rId44"/>
    <p:sldId id="515" r:id="rId45"/>
    <p:sldId id="516" r:id="rId46"/>
    <p:sldId id="555" r:id="rId47"/>
    <p:sldId id="556" r:id="rId48"/>
    <p:sldId id="517" r:id="rId49"/>
    <p:sldId id="557" r:id="rId50"/>
    <p:sldId id="518" r:id="rId51"/>
    <p:sldId id="519" r:id="rId52"/>
    <p:sldId id="659" r:id="rId53"/>
    <p:sldId id="569" r:id="rId54"/>
    <p:sldId id="571" r:id="rId55"/>
    <p:sldId id="570" r:id="rId56"/>
    <p:sldId id="558" r:id="rId57"/>
    <p:sldId id="660" r:id="rId58"/>
    <p:sldId id="661" r:id="rId59"/>
    <p:sldId id="662" r:id="rId60"/>
    <p:sldId id="663" r:id="rId61"/>
    <p:sldId id="475" r:id="rId6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1293" autoAdjust="0"/>
  </p:normalViewPr>
  <p:slideViewPr>
    <p:cSldViewPr>
      <p:cViewPr varScale="1">
        <p:scale>
          <a:sx n="79" d="100"/>
          <a:sy n="79" d="100"/>
        </p:scale>
        <p:origin x="630"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dirty="0"/>
          </a:p>
        </p:txBody>
      </p:sp>
    </p:spTree>
    <p:extLst>
      <p:ext uri="{BB962C8B-B14F-4D97-AF65-F5344CB8AC3E}">
        <p14:creationId xmlns:p14="http://schemas.microsoft.com/office/powerpoint/2010/main" val="373258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13</a:t>
            </a:fld>
            <a:endParaRPr lang="en-US" altLang="zh-CN" dirty="0"/>
          </a:p>
        </p:txBody>
      </p:sp>
    </p:spTree>
    <p:extLst>
      <p:ext uri="{BB962C8B-B14F-4D97-AF65-F5344CB8AC3E}">
        <p14:creationId xmlns:p14="http://schemas.microsoft.com/office/powerpoint/2010/main" val="180019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中定義</a:t>
            </a:r>
            <a:r>
              <a:rPr kumimoji="1" lang="en-US" altLang="zh-CN" dirty="0"/>
              <a:t>static</a:t>
            </a:r>
          </a:p>
          <a:p>
            <a:r>
              <a:rPr kumimoji="1" lang="zh-CN" altLang="en-US" dirty="0"/>
              <a:t>可以在多</a:t>
            </a:r>
            <a:r>
              <a:rPr kumimoji="1" lang="en-US" altLang="zh-CN" dirty="0" err="1"/>
              <a:t>cpp</a:t>
            </a:r>
            <a:r>
              <a:rPr kumimoji="1" lang="zh-CN" altLang="en-US" dirty="0"/>
              <a:t>中使用，因為相當於在多個</a:t>
            </a:r>
            <a:r>
              <a:rPr kumimoji="1" lang="en-US" altLang="zh-CN" dirty="0" err="1"/>
              <a:t>cpp</a:t>
            </a:r>
            <a:r>
              <a:rPr kumimoji="1" lang="zh-CN" altLang="en-US" dirty="0"/>
              <a:t>中定義了自己範圍內的</a:t>
            </a:r>
            <a:r>
              <a:rPr kumimoji="1" lang="en-US" altLang="zh-CN" dirty="0"/>
              <a:t>static</a:t>
            </a:r>
            <a:r>
              <a:rPr kumimoji="1" lang="zh-CN" altLang="en-US" dirty="0"/>
              <a:t>變數或函數</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是將代碼</a:t>
            </a:r>
            <a:r>
              <a:rPr kumimoji="1" lang="en-US" altLang="zh-CN" dirty="0"/>
              <a:t>copy</a:t>
            </a:r>
            <a:r>
              <a:rPr kumimoji="1" lang="zh-CN" altLang="en-US" dirty="0"/>
              <a:t>到對應的</a:t>
            </a:r>
            <a:r>
              <a:rPr kumimoji="1" lang="en-US" altLang="zh-CN" dirty="0" err="1"/>
              <a:t>cpp</a:t>
            </a:r>
            <a:r>
              <a:rPr kumimoji="1" lang="zh-CN" altLang="en-US" dirty="0"/>
              <a:t>中去。</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14</a:t>
            </a:fld>
            <a:endParaRPr lang="en-US" altLang="zh-CN" dirty="0"/>
          </a:p>
        </p:txBody>
      </p:sp>
    </p:spTree>
    <p:extLst>
      <p:ext uri="{BB962C8B-B14F-4D97-AF65-F5344CB8AC3E}">
        <p14:creationId xmlns:p14="http://schemas.microsoft.com/office/powerpoint/2010/main" val="153002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16</a:t>
            </a:fld>
            <a:endParaRPr lang="en-US" altLang="zh-CN" dirty="0"/>
          </a:p>
        </p:txBody>
      </p:sp>
    </p:spTree>
    <p:extLst>
      <p:ext uri="{BB962C8B-B14F-4D97-AF65-F5344CB8AC3E}">
        <p14:creationId xmlns:p14="http://schemas.microsoft.com/office/powerpoint/2010/main" val="233491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17</a:t>
            </a:fld>
            <a:endParaRPr lang="en-US" altLang="zh-CN" dirty="0"/>
          </a:p>
        </p:txBody>
      </p:sp>
    </p:spTree>
    <p:extLst>
      <p:ext uri="{BB962C8B-B14F-4D97-AF65-F5344CB8AC3E}">
        <p14:creationId xmlns:p14="http://schemas.microsoft.com/office/powerpoint/2010/main" val="3070783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每次構造函式呼叫，對同一個變數</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18</a:t>
            </a:fld>
            <a:endParaRPr lang="en-US" altLang="zh-CN" dirty="0"/>
          </a:p>
        </p:txBody>
      </p:sp>
    </p:spTree>
    <p:extLst>
      <p:ext uri="{BB962C8B-B14F-4D97-AF65-F5344CB8AC3E}">
        <p14:creationId xmlns:p14="http://schemas.microsoft.com/office/powerpoint/2010/main" val="305689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19</a:t>
            </a:fld>
            <a:endParaRPr lang="en-US" altLang="zh-CN" dirty="0"/>
          </a:p>
        </p:txBody>
      </p:sp>
    </p:spTree>
    <p:extLst>
      <p:ext uri="{BB962C8B-B14F-4D97-AF65-F5344CB8AC3E}">
        <p14:creationId xmlns:p14="http://schemas.microsoft.com/office/powerpoint/2010/main" val="14875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20</a:t>
            </a:fld>
            <a:endParaRPr lang="en-US" altLang="zh-CN" dirty="0"/>
          </a:p>
        </p:txBody>
      </p:sp>
    </p:spTree>
    <p:extLst>
      <p:ext uri="{BB962C8B-B14F-4D97-AF65-F5344CB8AC3E}">
        <p14:creationId xmlns:p14="http://schemas.microsoft.com/office/powerpoint/2010/main" val="869314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22</a:t>
            </a:fld>
            <a:endParaRPr lang="en-US" altLang="zh-CN" dirty="0"/>
          </a:p>
        </p:txBody>
      </p:sp>
    </p:spTree>
    <p:extLst>
      <p:ext uri="{BB962C8B-B14F-4D97-AF65-F5344CB8AC3E}">
        <p14:creationId xmlns:p14="http://schemas.microsoft.com/office/powerpoint/2010/main" val="359562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24</a:t>
            </a:fld>
            <a:endParaRPr lang="en-US" altLang="zh-CN" dirty="0"/>
          </a:p>
        </p:txBody>
      </p:sp>
    </p:spTree>
    <p:extLst>
      <p:ext uri="{BB962C8B-B14F-4D97-AF65-F5344CB8AC3E}">
        <p14:creationId xmlns:p14="http://schemas.microsoft.com/office/powerpoint/2010/main" val="204453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25</a:t>
            </a:fld>
            <a:endParaRPr lang="en-US" altLang="zh-CN" dirty="0"/>
          </a:p>
        </p:txBody>
      </p:sp>
    </p:spTree>
    <p:extLst>
      <p:ext uri="{BB962C8B-B14F-4D97-AF65-F5344CB8AC3E}">
        <p14:creationId xmlns:p14="http://schemas.microsoft.com/office/powerpoint/2010/main" val="168970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a:t>
            </a:fld>
            <a:endParaRPr lang="en-US" altLang="zh-CN" dirty="0"/>
          </a:p>
        </p:txBody>
      </p:sp>
    </p:spTree>
    <p:extLst>
      <p:ext uri="{BB962C8B-B14F-4D97-AF65-F5344CB8AC3E}">
        <p14:creationId xmlns:p14="http://schemas.microsoft.com/office/powerpoint/2010/main" val="144222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dirty="0"/>
          </a:p>
        </p:txBody>
      </p:sp>
    </p:spTree>
    <p:extLst>
      <p:ext uri="{BB962C8B-B14F-4D97-AF65-F5344CB8AC3E}">
        <p14:creationId xmlns:p14="http://schemas.microsoft.com/office/powerpoint/2010/main" val="41267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常量物件如果允許訪問一般函數，一般函數中很可能對成員變數進行修改；</a:t>
            </a:r>
            <a:endParaRPr kumimoji="1" lang="en-US" altLang="zh-CN" dirty="0"/>
          </a:p>
          <a:p>
            <a:r>
              <a:rPr kumimoji="1" lang="zh-CN" altLang="en-US" dirty="0"/>
              <a:t>與常量物件的值必須維持不變 矛盾</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27</a:t>
            </a:fld>
            <a:endParaRPr lang="en-US" altLang="zh-CN" dirty="0"/>
          </a:p>
        </p:txBody>
      </p:sp>
    </p:spTree>
    <p:extLst>
      <p:ext uri="{BB962C8B-B14F-4D97-AF65-F5344CB8AC3E}">
        <p14:creationId xmlns:p14="http://schemas.microsoft.com/office/powerpoint/2010/main" val="70821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常量物件如果允許訪問一般函數，一般函數中很可能對成員變數進行修改；</a:t>
            </a:r>
            <a:endParaRPr kumimoji="1" lang="en-US" altLang="zh-CN" dirty="0"/>
          </a:p>
          <a:p>
            <a:r>
              <a:rPr kumimoji="1" lang="zh-CN" altLang="en-US" dirty="0"/>
              <a:t>與常量物件的值必須維持不變 矛盾</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28</a:t>
            </a:fld>
            <a:endParaRPr lang="en-US" altLang="zh-CN" dirty="0"/>
          </a:p>
        </p:txBody>
      </p:sp>
    </p:spTree>
    <p:extLst>
      <p:ext uri="{BB962C8B-B14F-4D97-AF65-F5344CB8AC3E}">
        <p14:creationId xmlns:p14="http://schemas.microsoft.com/office/powerpoint/2010/main" val="2353263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靜態成員函數（全域位址）</a:t>
            </a:r>
            <a:endParaRPr kumimoji="1" lang="en-US" altLang="zh-CN" dirty="0"/>
          </a:p>
          <a:p>
            <a:r>
              <a:rPr kumimoji="1" lang="zh-CN" altLang="en-US" dirty="0"/>
              <a:t> 不能訪問常量資料成員</a:t>
            </a:r>
            <a:r>
              <a:rPr kumimoji="1" lang="en-US" altLang="zh-CN" dirty="0"/>
              <a:t>(</a:t>
            </a:r>
            <a:r>
              <a:rPr kumimoji="1" lang="zh-CN" altLang="en-US" dirty="0"/>
              <a:t>屬於類的某個物件</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31</a:t>
            </a:fld>
            <a:endParaRPr lang="en-US" altLang="zh-CN" dirty="0"/>
          </a:p>
        </p:txBody>
      </p:sp>
    </p:spTree>
    <p:extLst>
      <p:ext uri="{BB962C8B-B14F-4D97-AF65-F5344CB8AC3E}">
        <p14:creationId xmlns:p14="http://schemas.microsoft.com/office/powerpoint/2010/main" val="3949790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34</a:t>
            </a:fld>
            <a:endParaRPr lang="en-US" altLang="zh-CN" dirty="0"/>
          </a:p>
        </p:txBody>
      </p:sp>
    </p:spTree>
    <p:extLst>
      <p:ext uri="{BB962C8B-B14F-4D97-AF65-F5344CB8AC3E}">
        <p14:creationId xmlns:p14="http://schemas.microsoft.com/office/powerpoint/2010/main" val="1559911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38</a:t>
            </a:fld>
            <a:endParaRPr lang="en-US" altLang="zh-CN" dirty="0"/>
          </a:p>
        </p:txBody>
      </p:sp>
    </p:spTree>
    <p:extLst>
      <p:ext uri="{BB962C8B-B14F-4D97-AF65-F5344CB8AC3E}">
        <p14:creationId xmlns:p14="http://schemas.microsoft.com/office/powerpoint/2010/main" val="3210059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構造 不多不少，不增不減</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參數賦值發生一次拷貝構造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39</a:t>
            </a:fld>
            <a:endParaRPr lang="en-US" altLang="zh-CN" dirty="0"/>
          </a:p>
        </p:txBody>
      </p:sp>
    </p:spTree>
    <p:extLst>
      <p:ext uri="{BB962C8B-B14F-4D97-AF65-F5344CB8AC3E}">
        <p14:creationId xmlns:p14="http://schemas.microsoft.com/office/powerpoint/2010/main" val="3516474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40</a:t>
            </a:fld>
            <a:endParaRPr lang="en-US" altLang="zh-CN" dirty="0"/>
          </a:p>
        </p:txBody>
      </p:sp>
    </p:spTree>
    <p:extLst>
      <p:ext uri="{BB962C8B-B14F-4D97-AF65-F5344CB8AC3E}">
        <p14:creationId xmlns:p14="http://schemas.microsoft.com/office/powerpoint/2010/main" val="119064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41</a:t>
            </a:fld>
            <a:endParaRPr lang="en-US" altLang="zh-CN" dirty="0"/>
          </a:p>
        </p:txBody>
      </p:sp>
    </p:spTree>
    <p:extLst>
      <p:ext uri="{BB962C8B-B14F-4D97-AF65-F5344CB8AC3E}">
        <p14:creationId xmlns:p14="http://schemas.microsoft.com/office/powerpoint/2010/main" val="2249305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42</a:t>
            </a:fld>
            <a:endParaRPr lang="en-US" altLang="zh-CN" dirty="0"/>
          </a:p>
        </p:txBody>
      </p:sp>
    </p:spTree>
    <p:extLst>
      <p:ext uri="{BB962C8B-B14F-4D97-AF65-F5344CB8AC3E}">
        <p14:creationId xmlns:p14="http://schemas.microsoft.com/office/powerpoint/2010/main" val="345398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所有的主題都圍繞創建和銷毀：</a:t>
            </a:r>
            <a:endParaRPr kumimoji="1" lang="en-US" altLang="zh-CN" dirty="0"/>
          </a:p>
          <a:p>
            <a:r>
              <a:rPr kumimoji="1" lang="zh-CN" altLang="en-US" dirty="0"/>
              <a:t>靜態成員是何時創建，何時銷毀的</a:t>
            </a:r>
            <a:endParaRPr kumimoji="1" lang="en-US" altLang="zh-CN" dirty="0"/>
          </a:p>
          <a:p>
            <a:r>
              <a:rPr kumimoji="1" lang="zh-CN" altLang="en-US" dirty="0"/>
              <a:t>常量 該如何定義、何時初始化？</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a:t>
            </a:fld>
            <a:endParaRPr lang="en-US" altLang="zh-CN" dirty="0"/>
          </a:p>
        </p:txBody>
      </p:sp>
    </p:spTree>
    <p:extLst>
      <p:ext uri="{BB962C8B-B14F-4D97-AF65-F5344CB8AC3E}">
        <p14:creationId xmlns:p14="http://schemas.microsoft.com/office/powerpoint/2010/main" val="2863719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43</a:t>
            </a:fld>
            <a:endParaRPr lang="en-US" altLang="zh-CN" dirty="0"/>
          </a:p>
        </p:txBody>
      </p:sp>
    </p:spTree>
    <p:extLst>
      <p:ext uri="{BB962C8B-B14F-4D97-AF65-F5344CB8AC3E}">
        <p14:creationId xmlns:p14="http://schemas.microsoft.com/office/powerpoint/2010/main" val="819109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45</a:t>
            </a:fld>
            <a:endParaRPr lang="en-US" altLang="zh-CN" dirty="0"/>
          </a:p>
        </p:txBody>
      </p:sp>
    </p:spTree>
    <p:extLst>
      <p:ext uri="{BB962C8B-B14F-4D97-AF65-F5344CB8AC3E}">
        <p14:creationId xmlns:p14="http://schemas.microsoft.com/office/powerpoint/2010/main" val="28132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46</a:t>
            </a:fld>
            <a:endParaRPr lang="en-US" altLang="zh-CN" dirty="0"/>
          </a:p>
        </p:txBody>
      </p:sp>
    </p:spTree>
    <p:extLst>
      <p:ext uri="{BB962C8B-B14F-4D97-AF65-F5344CB8AC3E}">
        <p14:creationId xmlns:p14="http://schemas.microsoft.com/office/powerpoint/2010/main" val="527490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dirty="0"/>
          </a:p>
        </p:txBody>
      </p:sp>
    </p:spTree>
    <p:extLst>
      <p:ext uri="{BB962C8B-B14F-4D97-AF65-F5344CB8AC3E}">
        <p14:creationId xmlns:p14="http://schemas.microsoft.com/office/powerpoint/2010/main" val="420317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a:t>
            </a:r>
            <a:r>
              <a:rPr kumimoji="1" lang="zh-CN" altLang="en-US" dirty="0"/>
              <a:t>可以就地初始化</a:t>
            </a:r>
            <a:endParaRPr kumimoji="1" lang="en-US" altLang="zh-CN" dirty="0"/>
          </a:p>
          <a:p>
            <a:r>
              <a:rPr kumimoji="1" lang="en-US" altLang="zh-CN" dirty="0"/>
              <a:t>B  </a:t>
            </a:r>
            <a:r>
              <a:rPr kumimoji="1" lang="zh-CN" altLang="en-US" dirty="0"/>
              <a:t>會嘗試合成（但不保證成功，例如有成員沒有預設構造函數）</a:t>
            </a:r>
            <a:endParaRPr kumimoji="1" lang="en-US" altLang="zh-CN" dirty="0"/>
          </a:p>
          <a:p>
            <a:r>
              <a:rPr kumimoji="1" lang="en-US" altLang="zh-CN" dirty="0"/>
              <a:t>D</a:t>
            </a:r>
            <a:r>
              <a:rPr kumimoji="1" lang="zh-CN" altLang="en-US" dirty="0"/>
              <a:t>  對於常量靜態中的</a:t>
            </a:r>
            <a:r>
              <a:rPr kumimoji="1" lang="en-US" altLang="zh-CN" dirty="0"/>
              <a:t>int</a:t>
            </a:r>
            <a:r>
              <a:rPr kumimoji="1" lang="zh-CN" altLang="en-US" dirty="0"/>
              <a:t>，</a:t>
            </a:r>
            <a:r>
              <a:rPr kumimoji="1" lang="en-US" altLang="zh-CN" dirty="0" err="1"/>
              <a:t>enum</a:t>
            </a:r>
            <a:r>
              <a:rPr kumimoji="1" lang="zh-CN" altLang="en-US" dirty="0"/>
              <a:t>類型是可以的，但自訂類型不行</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E</a:t>
            </a:r>
            <a:r>
              <a:rPr kumimoji="1" lang="zh-CN" altLang="en-US" dirty="0"/>
              <a:t>   </a:t>
            </a:r>
            <a:r>
              <a:rPr kumimoji="1" lang="en-US" altLang="zh-CN" dirty="0"/>
              <a:t>int</a:t>
            </a:r>
            <a:r>
              <a:rPr kumimoji="1" lang="zh-CN" altLang="en-US" dirty="0"/>
              <a:t> </a:t>
            </a:r>
            <a:r>
              <a:rPr kumimoji="1" lang="en-US" altLang="zh-CN" dirty="0" err="1"/>
              <a:t>enum</a:t>
            </a:r>
            <a:r>
              <a:rPr kumimoji="1" lang="zh-CN" altLang="en-US" dirty="0"/>
              <a:t>可以就地初始化</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F  C++</a:t>
            </a:r>
            <a:r>
              <a:rPr kumimoji="1" lang="zh-CN" altLang="en-US" dirty="0"/>
              <a:t>標準要求配套使用（但實際情況和編譯器有關，有些時候不會造成問題）</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55</a:t>
            </a:fld>
            <a:endParaRPr lang="en-US" altLang="zh-CN" dirty="0"/>
          </a:p>
        </p:txBody>
      </p:sp>
    </p:spTree>
    <p:extLst>
      <p:ext uri="{BB962C8B-B14F-4D97-AF65-F5344CB8AC3E}">
        <p14:creationId xmlns:p14="http://schemas.microsoft.com/office/powerpoint/2010/main" val="122545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全域重載；實現參數交換順序的重載</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59</a:t>
            </a:fld>
            <a:endParaRPr lang="en-US" altLang="zh-CN" dirty="0"/>
          </a:p>
        </p:txBody>
      </p:sp>
    </p:spTree>
    <p:extLst>
      <p:ext uri="{BB962C8B-B14F-4D97-AF65-F5344CB8AC3E}">
        <p14:creationId xmlns:p14="http://schemas.microsoft.com/office/powerpoint/2010/main" val="84626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a:t>
            </a:fld>
            <a:endParaRPr lang="en-US" altLang="zh-CN" dirty="0"/>
          </a:p>
        </p:txBody>
      </p:sp>
    </p:spTree>
    <p:extLst>
      <p:ext uri="{BB962C8B-B14F-4D97-AF65-F5344CB8AC3E}">
        <p14:creationId xmlns:p14="http://schemas.microsoft.com/office/powerpoint/2010/main" val="221293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dirty="0"/>
          </a:p>
        </p:txBody>
      </p:sp>
    </p:spTree>
    <p:extLst>
      <p:ext uri="{BB962C8B-B14F-4D97-AF65-F5344CB8AC3E}">
        <p14:creationId xmlns:p14="http://schemas.microsoft.com/office/powerpoint/2010/main" val="349787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這裡的</a:t>
            </a:r>
            <a:r>
              <a:rPr kumimoji="1" lang="en-US" altLang="zh-CN" dirty="0"/>
              <a:t>print</a:t>
            </a:r>
            <a:r>
              <a:rPr kumimoji="1" lang="zh-CN" altLang="en-US" dirty="0"/>
              <a:t>定義了一個全域函數？</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這行定義了一個成員函數</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這行定義了一個全域函數</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dirty="0"/>
          </a:p>
        </p:txBody>
      </p:sp>
    </p:spTree>
    <p:extLst>
      <p:ext uri="{BB962C8B-B14F-4D97-AF65-F5344CB8AC3E}">
        <p14:creationId xmlns:p14="http://schemas.microsoft.com/office/powerpoint/2010/main" val="300110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這裡可以給個例子，但因為</a:t>
            </a:r>
            <a:r>
              <a:rPr kumimoji="1" lang="en-US" altLang="zh-CN" dirty="0"/>
              <a:t>C++</a:t>
            </a:r>
            <a:r>
              <a:rPr kumimoji="1" lang="zh-CN" altLang="en-US" dirty="0"/>
              <a:t>編譯時需要先聲明才能引用，兩個類互相引用需要複雜的前置聲明，比較繁瑣。這個不是特別重要的點，只需要知道成員函數可以是友元函數即可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dirty="0"/>
          </a:p>
        </p:txBody>
      </p:sp>
    </p:spTree>
    <p:extLst>
      <p:ext uri="{BB962C8B-B14F-4D97-AF65-F5344CB8AC3E}">
        <p14:creationId xmlns:p14="http://schemas.microsoft.com/office/powerpoint/2010/main" val="265236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dirty="0"/>
          </a:p>
        </p:txBody>
      </p:sp>
    </p:spTree>
    <p:extLst>
      <p:ext uri="{BB962C8B-B14F-4D97-AF65-F5344CB8AC3E}">
        <p14:creationId xmlns:p14="http://schemas.microsoft.com/office/powerpoint/2010/main" val="167124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12</a:t>
            </a:fld>
            <a:endParaRPr lang="en-US" altLang="zh-CN" dirty="0"/>
          </a:p>
        </p:txBody>
      </p:sp>
    </p:spTree>
    <p:extLst>
      <p:ext uri="{BB962C8B-B14F-4D97-AF65-F5344CB8AC3E}">
        <p14:creationId xmlns:p14="http://schemas.microsoft.com/office/powerpoint/2010/main" val="122488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nju@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uren1987.github.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7.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1.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slideLayout" Target="../slideLayouts/slideLayout7.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 Type="http://schemas.openxmlformats.org/officeDocument/2006/relationships/tags" Target="../tags/tag53.xml"/><Relationship Id="rId21" Type="http://schemas.openxmlformats.org/officeDocument/2006/relationships/tags" Target="../tags/tag71.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image" Target="../media/image1.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slideLayout" Target="../slideLayouts/slideLayout7.xml"/><Relationship Id="rId10" Type="http://schemas.openxmlformats.org/officeDocument/2006/relationships/tags" Target="../tags/tag60.xml"/><Relationship Id="rId19" Type="http://schemas.openxmlformats.org/officeDocument/2006/relationships/tags" Target="../tags/tag69.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s>
</file>

<file path=ppt/slides/_rels/slide33.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image" Target="../media/image1.pn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slideLayout" Target="../slideLayouts/slideLayout7.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slideLayout" Target="../slideLayouts/slideLayout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image" Target="../media/image1.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54.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Layout" Target="../slideLayouts/slideLayout7.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1.pn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55.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24" Type="http://schemas.openxmlformats.org/officeDocument/2006/relationships/image" Target="../media/image1.png"/><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notesSlide" Target="../notesSlides/notesSlide34.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創建與銷毀</a:t>
            </a:r>
            <a:r>
              <a:rPr lang="en-US" altLang="zh-CN" b="1" dirty="0">
                <a:solidFill>
                  <a:srgbClr val="0066CC"/>
                </a:solidFill>
                <a:latin typeface="微软雅黑" panose="020B0503020204020204" pitchFamily="34" charset="-122"/>
                <a:ea typeface="微软雅黑" panose="020B0503020204020204" pitchFamily="34" charset="-122"/>
              </a:rPr>
              <a:t>2</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090142DA-F0DB-1243-8D9C-C83AD7022645}"/>
              </a:ext>
            </a:extLst>
          </p:cNvPr>
          <p:cNvSpPr>
            <a:spLocks noGrp="1"/>
          </p:cNvSpPr>
          <p:nvPr>
            <p:ph type="subTitle" idx="1"/>
          </p:nvPr>
        </p:nvSpPr>
        <p:spPr>
          <a:xfrm>
            <a:off x="0" y="4509120"/>
            <a:ext cx="9144000" cy="2348880"/>
          </a:xfrm>
        </p:spPr>
        <p:txBody>
          <a:bodyPr/>
          <a:lstStyle/>
          <a:p>
            <a:r>
              <a:rPr lang="zh-CN" altLang="en-US" sz="3600" b="1" dirty="0"/>
              <a:t>任炬</a:t>
            </a:r>
            <a:endParaRPr lang="en-US" altLang="zh-CN" sz="3600" b="1" dirty="0"/>
          </a:p>
          <a:p>
            <a:r>
              <a:rPr lang="en-US" altLang="zh-CN" sz="2800" b="1" dirty="0">
                <a:hlinkClick r:id="rId3"/>
              </a:rPr>
              <a:t>renju@tsinghua.edu.cn</a:t>
            </a:r>
            <a:endParaRPr lang="en-US" altLang="zh-CN" sz="2800" b="1" dirty="0"/>
          </a:p>
          <a:p>
            <a:r>
              <a:rPr lang="en-US" altLang="zh-CN" sz="2800" b="1" dirty="0">
                <a:hlinkClick r:id="rId4"/>
              </a:rPr>
              <a:t>https://juren1987.github.io</a:t>
            </a:r>
            <a:r>
              <a:rPr lang="zh-CN" altLang="en-US" sz="2800" b="1" dirty="0"/>
              <a:t>  </a:t>
            </a:r>
            <a:endParaRPr lang="en-US" altLang="zh-CN" sz="2800" b="1" dirty="0"/>
          </a:p>
          <a:p>
            <a:r>
              <a:rPr lang="zh-CN" altLang="en-US" b="1" dirty="0"/>
              <a:t>課程團隊：黃民烈 劉知遠 任炬</a:t>
            </a:r>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注意事項</a:t>
            </a:r>
            <a:endParaRPr kumimoji="1" lang="en-US" altLang="zh-CN" dirty="0"/>
          </a:p>
          <a:p>
            <a:pPr lvl="1"/>
            <a:r>
              <a:rPr kumimoji="1" lang="zh-CN" altLang="en-US" b="1" dirty="0">
                <a:solidFill>
                  <a:srgbClr val="FF0000"/>
                </a:solidFill>
              </a:rPr>
              <a:t>非對稱關係</a:t>
            </a:r>
            <a:r>
              <a:rPr kumimoji="1" lang="zh-CN" altLang="en-US" dirty="0"/>
              <a:t>：類</a:t>
            </a:r>
            <a:r>
              <a:rPr kumimoji="1" lang="en-US" altLang="zh-CN" dirty="0"/>
              <a:t>A</a:t>
            </a:r>
            <a:r>
              <a:rPr kumimoji="1" lang="zh-CN" altLang="en-US" dirty="0"/>
              <a:t>中聲明</a:t>
            </a:r>
            <a:r>
              <a:rPr kumimoji="1" lang="en-US" altLang="zh-CN" dirty="0"/>
              <a:t>B</a:t>
            </a:r>
            <a:r>
              <a:rPr kumimoji="1" lang="zh-CN" altLang="en-US" dirty="0"/>
              <a:t>是</a:t>
            </a:r>
            <a:r>
              <a:rPr kumimoji="1" lang="en-US" altLang="zh-CN" dirty="0"/>
              <a:t>A</a:t>
            </a:r>
            <a:r>
              <a:rPr kumimoji="1" lang="zh-CN" altLang="en-US" dirty="0"/>
              <a:t>的友元類，則</a:t>
            </a:r>
            <a:r>
              <a:rPr kumimoji="1" lang="en-US" altLang="zh-CN" dirty="0"/>
              <a:t>B</a:t>
            </a:r>
            <a:r>
              <a:rPr kumimoji="1" lang="zh-CN" altLang="en-US" dirty="0"/>
              <a:t>可以訪問</a:t>
            </a:r>
            <a:r>
              <a:rPr kumimoji="1" lang="en-US" altLang="zh-CN" dirty="0"/>
              <a:t>A</a:t>
            </a:r>
            <a:r>
              <a:rPr kumimoji="1" lang="zh-CN" altLang="en-US" dirty="0"/>
              <a:t>的私有成員，但</a:t>
            </a:r>
            <a:r>
              <a:rPr kumimoji="1" lang="en-US" altLang="zh-CN" dirty="0"/>
              <a:t>A</a:t>
            </a:r>
            <a:r>
              <a:rPr kumimoji="1" lang="zh-CN" altLang="en-US" dirty="0"/>
              <a:t>不能訪問</a:t>
            </a:r>
            <a:r>
              <a:rPr kumimoji="1" lang="en-US" altLang="zh-CN" dirty="0"/>
              <a:t>B</a:t>
            </a:r>
            <a:r>
              <a:rPr kumimoji="1" lang="zh-CN" altLang="en-US" dirty="0"/>
              <a:t>的私有成員。</a:t>
            </a:r>
            <a:endParaRPr kumimoji="1" lang="en-US" altLang="zh-CN" dirty="0"/>
          </a:p>
          <a:p>
            <a:pPr lvl="1"/>
            <a:r>
              <a:rPr kumimoji="1" lang="zh-CN" altLang="en-US" b="1" dirty="0">
                <a:solidFill>
                  <a:srgbClr val="FF0000"/>
                </a:solidFill>
              </a:rPr>
              <a:t>友元不傳遞</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友元不繼承</a:t>
            </a:r>
            <a:r>
              <a:rPr kumimoji="1" lang="zh-CN" altLang="en-US" dirty="0"/>
              <a:t>（繼承為後續內容）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友元聲明不能定義新的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dirty="0"/>
          </a:p>
        </p:txBody>
      </p:sp>
      <p:sp>
        <p:nvSpPr>
          <p:cNvPr id="7" name="矩形 6">
            <a:extLst>
              <a:ext uri="{FF2B5EF4-FFF2-40B4-BE49-F238E27FC236}">
                <a16:creationId xmlns:a16="http://schemas.microsoft.com/office/drawing/2014/main" id="{75126F05-1956-7846-86D8-BE26A3E61529}"/>
              </a:ext>
            </a:extLst>
          </p:cNvPr>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p>
          <a:p>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83407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11</a:t>
            </a:fld>
            <a:endParaRPr lang="en-US" altLang="zh-CN" dirty="0"/>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關於友元，以下說法正確的是</a:t>
            </a:r>
          </a:p>
        </p:txBody>
      </p:sp>
      <p:sp>
        <p:nvSpPr>
          <p:cNvPr id="8" name="文本框 7"/>
          <p:cNvSpPr txBox="1"/>
          <p:nvPr>
            <p:custDataLst>
              <p:tags r:id="rId3"/>
            </p:custDataLst>
          </p:nvPr>
        </p:nvSpPr>
        <p:spPr>
          <a:xfrm>
            <a:off x="1253927" y="2567484"/>
            <a:ext cx="7188200" cy="642938"/>
          </a:xfrm>
          <a:prstGeom prst="rect">
            <a:avLst/>
          </a:prstGeom>
          <a:noFill/>
        </p:spPr>
        <p:txBody>
          <a:bodyPr vert="horz" wrap="none" rtlCol="0" anchor="ctr" anchorCtr="0">
            <a:noAutofit/>
          </a:bodyPr>
          <a:lstStyle/>
          <a:p>
            <a:pPr>
              <a:lnSpc>
                <a:spcPct val="150000"/>
              </a:lnSpc>
            </a:pP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函數是</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類的友元函數，</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類是</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類的友元類，</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函數對</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類沒有特殊存取權限；</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9" name="文本框 8"/>
          <p:cNvSpPr txBox="1"/>
          <p:nvPr>
            <p:custDataLst>
              <p:tags r:id="rId4"/>
            </p:custDataLst>
          </p:nvPr>
        </p:nvSpPr>
        <p:spPr>
          <a:xfrm>
            <a:off x="1253927" y="3780940"/>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如果函數</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被聲明為類</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的友元函數，則該函數成為</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成員函數；</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0" name="文本框 9"/>
          <p:cNvSpPr txBox="1"/>
          <p:nvPr>
            <p:custDataLst>
              <p:tags r:id="rId5"/>
            </p:custDataLst>
          </p:nvPr>
        </p:nvSpPr>
        <p:spPr>
          <a:xfrm>
            <a:off x="1253927" y="5085184"/>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如果函數</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被聲明為類</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的友元函數，則</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的形參類型</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不能是</a:t>
            </a:r>
            <a:r>
              <a:rPr lang="en-US" altLang="zh-CN" sz="2200" dirty="0">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2" name="椭圆 11"/>
          <p:cNvSpPr>
            <a:spLocks noChangeAspect="1"/>
          </p:cNvSpPr>
          <p:nvPr>
            <p:custDataLst>
              <p:tags r:id="rId6"/>
            </p:custDataLst>
          </p:nvPr>
        </p:nvSpPr>
        <p:spPr>
          <a:xfrm>
            <a:off x="539552" y="249289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539552" y="370673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539552" y="50131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p:cNvSpPr txBox="1"/>
          <p:nvPr>
            <p:custDataLst>
              <p:tags r:id="rId12"/>
            </p:custDataLst>
          </p:nvPr>
        </p:nvSpPr>
        <p:spPr>
          <a:xfrm>
            <a:off x="9525000" y="635000"/>
            <a:ext cx="3967753" cy="1938992"/>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：友元函數不等同于成員函數。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例如，全域函數仍可以是類</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友元函數，但並不是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的成員函數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的形參類型可以是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也可以不是</a:t>
            </a:r>
          </a:p>
        </p:txBody>
      </p:sp>
      <p:grpSp>
        <p:nvGrpSpPr>
          <p:cNvPr id="27" name="组合 26"/>
          <p:cNvGrpSpPr/>
          <p:nvPr>
            <p:custDataLst>
              <p:tags r:id="rId13"/>
            </p:custDataLst>
          </p:nvPr>
        </p:nvGrpSpPr>
        <p:grpSpPr>
          <a:xfrm>
            <a:off x="9537700" y="0"/>
            <a:ext cx="3815080" cy="647700"/>
            <a:chOff x="9537700" y="0"/>
            <a:chExt cx="3815080" cy="647700"/>
          </a:xfrm>
        </p:grpSpPr>
        <p:sp>
          <p:nvSpPr>
            <p:cNvPr id="24" name="RemarkBack"/>
            <p:cNvSpPr/>
            <p:nvPr>
              <p:custDataLst>
                <p:tags r:id="rId2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5"/>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p:cNvSpPr/>
          <p:nvPr>
            <p:custDataLst>
              <p:tags r:id="rId14"/>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5"/>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p:cNvGrpSpPr/>
          <p:nvPr>
            <p:custDataLst>
              <p:tags r:id="rId17"/>
            </p:custDataLst>
          </p:nvPr>
        </p:nvGrpSpPr>
        <p:grpSpPr>
          <a:xfrm>
            <a:off x="0" y="0"/>
            <a:ext cx="9144000" cy="635000"/>
            <a:chOff x="0" y="0"/>
            <a:chExt cx="9144000" cy="635000"/>
          </a:xfrm>
        </p:grpSpPr>
        <p:sp>
          <p:nvSpPr>
            <p:cNvPr id="17" name="TitleBackground"/>
            <p:cNvSpPr/>
            <p:nvPr>
              <p:custDataLst>
                <p:tags r:id="rId19"/>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1"/>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p:cNvSpPr txBox="1"/>
            <p:nvPr>
              <p:custDataLst>
                <p:tags r:id="rId22"/>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18"/>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9132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回顧：</a:t>
            </a:r>
            <a:r>
              <a:rPr kumimoji="1" lang="en-US" altLang="zh-CN" dirty="0"/>
              <a:t>C</a:t>
            </a:r>
            <a:r>
              <a:rPr kumimoji="1" lang="zh-CN" altLang="en-US" dirty="0"/>
              <a:t>中的靜態變數</a:t>
            </a:r>
            <a:r>
              <a:rPr kumimoji="1" lang="en-US" altLang="zh-CN" dirty="0"/>
              <a:t>/</a:t>
            </a:r>
            <a:r>
              <a:rPr kumimoji="1" lang="zh-CN" altLang="en-US" dirty="0"/>
              <a:t>函數</a:t>
            </a:r>
          </a:p>
        </p:txBody>
      </p:sp>
      <p:sp>
        <p:nvSpPr>
          <p:cNvPr id="3" name="内容占位符 2"/>
          <p:cNvSpPr>
            <a:spLocks noGrp="1"/>
          </p:cNvSpPr>
          <p:nvPr>
            <p:ph idx="1"/>
          </p:nvPr>
        </p:nvSpPr>
        <p:spPr>
          <a:xfrm>
            <a:off x="539552" y="1412776"/>
            <a:ext cx="8424936" cy="5040560"/>
          </a:xfrm>
        </p:spPr>
        <p:txBody>
          <a:bodyPr/>
          <a:lstStyle/>
          <a:p>
            <a:r>
              <a:rPr kumimoji="1" lang="zh-CN" altLang="en-US" dirty="0"/>
              <a:t>靜態變數：使用</a:t>
            </a:r>
            <a:r>
              <a:rPr kumimoji="1" lang="en-US" altLang="zh-CN" dirty="0"/>
              <a:t>static</a:t>
            </a:r>
            <a:r>
              <a:rPr kumimoji="1" lang="zh-CN" altLang="en-US" dirty="0"/>
              <a:t>修飾的變數</a:t>
            </a:r>
            <a:endParaRPr kumimoji="1" lang="en-US" altLang="zh-CN" dirty="0"/>
          </a:p>
          <a:p>
            <a:pPr lvl="1"/>
            <a:r>
              <a:rPr lang="zh-CN" altLang="en-US" dirty="0"/>
              <a:t>定義示例：</a:t>
            </a:r>
            <a:r>
              <a:rPr lang="en-US" altLang="zh-CN" sz="2000" dirty="0"/>
              <a:t>static int </a:t>
            </a:r>
            <a:r>
              <a:rPr lang="en-US" altLang="zh-CN" sz="2000" dirty="0" err="1"/>
              <a:t>i</a:t>
            </a:r>
            <a:r>
              <a:rPr lang="en-US" altLang="zh-CN" sz="2000" dirty="0"/>
              <a:t> = 1;</a:t>
            </a:r>
          </a:p>
          <a:p>
            <a:pPr lvl="1"/>
            <a:r>
              <a:rPr kumimoji="1" lang="zh-CN" altLang="en-US" dirty="0"/>
              <a:t>初始化：初次定義時需要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靜態區域變數存儲在靜態存儲區，生命週期將持續到</a:t>
            </a:r>
            <a:r>
              <a:rPr kumimoji="1" lang="zh-CN" altLang="en-US" dirty="0">
                <a:solidFill>
                  <a:srgbClr val="FF0000"/>
                </a:solidFill>
              </a:rPr>
              <a:t>整個程式結束</a:t>
            </a:r>
            <a:endParaRPr kumimoji="1" lang="en-US" altLang="zh-CN" dirty="0">
              <a:solidFill>
                <a:srgbClr val="FF0000"/>
              </a:solidFill>
            </a:endParaRPr>
          </a:p>
          <a:p>
            <a:pPr lvl="1"/>
            <a:r>
              <a:rPr kumimoji="1" lang="zh-CN" altLang="en-US" dirty="0"/>
              <a:t>靜態全域變數是</a:t>
            </a:r>
            <a:r>
              <a:rPr kumimoji="1" lang="zh-CN" altLang="en-US" dirty="0">
                <a:solidFill>
                  <a:srgbClr val="FF0000"/>
                </a:solidFill>
              </a:rPr>
              <a:t>內部可連結</a:t>
            </a:r>
            <a:r>
              <a:rPr kumimoji="1" lang="zh-CN" altLang="en-US" dirty="0"/>
              <a:t>的，作用域僅限其聲明的檔，不能被其他檔所用，可以避免和其他檔中的同名變數衝突</a:t>
            </a:r>
            <a:endParaRPr kumimoji="1" lang="en-US" altLang="zh-CN" dirty="0"/>
          </a:p>
          <a:p>
            <a:r>
              <a:rPr kumimoji="1" lang="zh-CN" altLang="en-US" dirty="0"/>
              <a:t>靜態函數：使用</a:t>
            </a:r>
            <a:r>
              <a:rPr kumimoji="1" lang="en-US" altLang="zh-CN" dirty="0"/>
              <a:t>static</a:t>
            </a:r>
            <a:r>
              <a:rPr kumimoji="1" lang="zh-CN" altLang="en-US" dirty="0"/>
              <a:t>修飾的函數</a:t>
            </a:r>
            <a:endParaRPr kumimoji="1" lang="en-US" altLang="zh-CN" dirty="0"/>
          </a:p>
          <a:p>
            <a:pPr lvl="1"/>
            <a:r>
              <a:rPr lang="zh-CN" altLang="en-US" dirty="0"/>
              <a:t>定義示例：</a:t>
            </a:r>
            <a:r>
              <a:rPr lang="en-US" altLang="zh-CN" sz="2000" dirty="0"/>
              <a:t>static int </a:t>
            </a:r>
            <a:r>
              <a:rPr lang="en-US" altLang="zh-CN" sz="2000" dirty="0" err="1"/>
              <a:t>func</a:t>
            </a:r>
            <a:r>
              <a:rPr lang="en-US" altLang="zh-CN" sz="2000" dirty="0"/>
              <a:t>() {…}</a:t>
            </a:r>
          </a:p>
          <a:p>
            <a:pPr lvl="1"/>
            <a:r>
              <a:rPr kumimoji="1" lang="zh-CN" altLang="en-US" dirty="0"/>
              <a:t>靜態函數是</a:t>
            </a:r>
            <a:r>
              <a:rPr kumimoji="1" lang="zh-CN" altLang="en-US" dirty="0">
                <a:solidFill>
                  <a:srgbClr val="FF0000"/>
                </a:solidFill>
              </a:rPr>
              <a:t>內部可連結</a:t>
            </a:r>
            <a:r>
              <a:rPr kumimoji="1" lang="zh-CN" altLang="en-US" dirty="0"/>
              <a:t>的，作用域僅限其聲明的檔，不能被其他檔所用，可以避免和其他檔中的同名函數衝突</a:t>
            </a:r>
          </a:p>
        </p:txBody>
      </p:sp>
    </p:spTree>
    <p:extLst>
      <p:ext uri="{BB962C8B-B14F-4D97-AF65-F5344CB8AC3E}">
        <p14:creationId xmlns:p14="http://schemas.microsoft.com/office/powerpoint/2010/main" val="76064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回顧：</a:t>
            </a:r>
            <a:r>
              <a:rPr kumimoji="1" lang="en-US" altLang="zh-CN" dirty="0"/>
              <a:t>C</a:t>
            </a:r>
            <a:r>
              <a:rPr kumimoji="1" lang="zh-CN" altLang="en-US" dirty="0"/>
              <a:t>中的靜態變數</a:t>
            </a:r>
            <a:r>
              <a:rPr kumimoji="1" lang="en-US" altLang="zh-CN" dirty="0"/>
              <a:t>/</a:t>
            </a:r>
            <a:r>
              <a:rPr kumimoji="1" lang="zh-CN" altLang="en-US" dirty="0"/>
              <a:t>函數</a:t>
            </a:r>
          </a:p>
        </p:txBody>
      </p:sp>
      <p:sp>
        <p:nvSpPr>
          <p:cNvPr id="3" name="内容占位符 2"/>
          <p:cNvSpPr>
            <a:spLocks noGrp="1"/>
          </p:cNvSpPr>
          <p:nvPr>
            <p:ph idx="1"/>
          </p:nvPr>
        </p:nvSpPr>
        <p:spPr>
          <a:xfrm>
            <a:off x="539552" y="1412776"/>
            <a:ext cx="8424936" cy="5040560"/>
          </a:xfrm>
        </p:spPr>
        <p:txBody>
          <a:bodyPr/>
          <a:lstStyle/>
          <a:p>
            <a:r>
              <a:rPr kumimoji="1" lang="zh-CN" altLang="en-US" dirty="0"/>
              <a:t>區別：靜態全域變數</a:t>
            </a:r>
            <a:r>
              <a:rPr kumimoji="1" lang="en-US" altLang="zh-CN" dirty="0"/>
              <a:t>/</a:t>
            </a:r>
            <a:r>
              <a:rPr kumimoji="1" lang="zh-CN" altLang="en-US" dirty="0"/>
              <a:t>靜態函數和非靜態全域變數</a:t>
            </a:r>
            <a:r>
              <a:rPr kumimoji="1" lang="en-US" altLang="zh-CN" dirty="0"/>
              <a:t>/</a:t>
            </a:r>
            <a:r>
              <a:rPr kumimoji="1" lang="zh-CN" altLang="en-US" dirty="0"/>
              <a:t>非靜態全域函數</a:t>
            </a:r>
            <a:endParaRPr kumimoji="1" lang="en-US" altLang="zh-CN" dirty="0"/>
          </a:p>
          <a:p>
            <a:pPr lvl="1"/>
            <a:r>
              <a:rPr kumimoji="1" lang="zh-CN" altLang="en-US" dirty="0"/>
              <a:t>靜態全域變數</a:t>
            </a:r>
            <a:r>
              <a:rPr kumimoji="1" lang="en-US" altLang="zh-CN" dirty="0"/>
              <a:t>/</a:t>
            </a:r>
            <a:r>
              <a:rPr kumimoji="1" lang="zh-CN" altLang="en-US" dirty="0"/>
              <a:t>靜態函數是</a:t>
            </a:r>
            <a:r>
              <a:rPr kumimoji="1" lang="zh-CN" altLang="en-US" dirty="0">
                <a:solidFill>
                  <a:srgbClr val="FF0000"/>
                </a:solidFill>
              </a:rPr>
              <a:t>內部可連結</a:t>
            </a:r>
            <a:r>
              <a:rPr kumimoji="1" lang="zh-CN" altLang="en-US" dirty="0"/>
              <a:t>的，作用域僅限其聲明的檔，不能被其他檔所用</a:t>
            </a:r>
            <a:endParaRPr kumimoji="1" lang="en-US" altLang="zh-CN" dirty="0"/>
          </a:p>
          <a:p>
            <a:pPr lvl="1"/>
            <a:r>
              <a:rPr kumimoji="1" lang="zh-CN" altLang="en-US" dirty="0"/>
              <a:t>非靜態全域變數</a:t>
            </a:r>
            <a:r>
              <a:rPr kumimoji="1" lang="en-US" altLang="zh-CN" dirty="0"/>
              <a:t>/</a:t>
            </a:r>
            <a:r>
              <a:rPr kumimoji="1" lang="zh-CN" altLang="en-US" dirty="0"/>
              <a:t>非靜態全域函數是</a:t>
            </a:r>
            <a:r>
              <a:rPr kumimoji="1" lang="zh-CN" altLang="en-US" dirty="0">
                <a:solidFill>
                  <a:srgbClr val="FF0000"/>
                </a:solidFill>
              </a:rPr>
              <a:t>外部可連結</a:t>
            </a:r>
            <a:r>
              <a:rPr kumimoji="1" lang="zh-CN" altLang="en-US" dirty="0"/>
              <a:t>的，可以被其他檔所用</a:t>
            </a:r>
            <a:endParaRPr kumimoji="1" lang="en-US" altLang="zh-CN" dirty="0"/>
          </a:p>
        </p:txBody>
      </p:sp>
    </p:spTree>
    <p:extLst>
      <p:ext uri="{BB962C8B-B14F-4D97-AF65-F5344CB8AC3E}">
        <p14:creationId xmlns:p14="http://schemas.microsoft.com/office/powerpoint/2010/main" val="370864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靜態變數示例</a:t>
            </a: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靜態全域變數，只能用於</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非靜態全域變數，可用於其他文件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5056731" y="4253026"/>
            <a:ext cx="3884977" cy="400110"/>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i</a:t>
            </a:r>
            <a:r>
              <a:rPr lang="en-US" altLang="zh-CN" sz="2000" b="1" dirty="0">
                <a:solidFill>
                  <a:srgbClr val="FF0000"/>
                </a:solidFill>
                <a:latin typeface="AndaleMono" charset="0"/>
              </a:rPr>
              <a: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編譯器提示：連結錯誤</a:t>
            </a:r>
          </a:p>
        </p:txBody>
      </p:sp>
      <p:sp>
        <p:nvSpPr>
          <p:cNvPr id="9" name="矩形 8">
            <a:extLst>
              <a:ext uri="{FF2B5EF4-FFF2-40B4-BE49-F238E27FC236}">
                <a16:creationId xmlns:a16="http://schemas.microsoft.com/office/drawing/2014/main" id="{DDAA19FC-F736-4851-A403-81B608104850}"/>
              </a:ext>
            </a:extLst>
          </p:cNvPr>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連結時出錯，因為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為靜態全域變數，僅能用於其聲明的文件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p:txBody>
      </p:sp>
      <p:sp>
        <p:nvSpPr>
          <p:cNvPr id="10" name="文本框 9">
            <a:extLst>
              <a:ext uri="{FF2B5EF4-FFF2-40B4-BE49-F238E27FC236}">
                <a16:creationId xmlns:a16="http://schemas.microsoft.com/office/drawing/2014/main" id="{925493B4-A7FA-4DBD-BD9C-5004E2738B46}"/>
              </a:ext>
            </a:extLst>
          </p:cNvPr>
          <p:cNvSpPr txBox="1"/>
          <p:nvPr/>
        </p:nvSpPr>
        <p:spPr>
          <a:xfrm>
            <a:off x="5091089" y="2628927"/>
            <a:ext cx="1467068" cy="400110"/>
          </a:xfrm>
          <a:prstGeom prst="rect">
            <a:avLst/>
          </a:prstGeom>
          <a:solidFill>
            <a:srgbClr val="FFFF00"/>
          </a:solidFill>
        </p:spPr>
        <p:txBody>
          <a:bodyPr wrap="none" rtlCol="0">
            <a:spAutoFit/>
          </a:bodyPr>
          <a:lstStyle/>
          <a:p>
            <a:r>
              <a:rPr kumimoji="1" lang="zh-CN" altLang="en-US" sz="2000" b="1" dirty="0"/>
              <a:t>編譯指令：</a:t>
            </a:r>
          </a:p>
        </p:txBody>
      </p:sp>
      <p:sp>
        <p:nvSpPr>
          <p:cNvPr id="11" name="矩形 10">
            <a:extLst>
              <a:ext uri="{FF2B5EF4-FFF2-40B4-BE49-F238E27FC236}">
                <a16:creationId xmlns:a16="http://schemas.microsoft.com/office/drawing/2014/main" id="{91FEB71A-9894-435E-84F4-52489492AF2A}"/>
              </a:ext>
            </a:extLst>
          </p:cNvPr>
          <p:cNvSpPr/>
          <p:nvPr/>
        </p:nvSpPr>
        <p:spPr>
          <a:xfrm>
            <a:off x="4943165" y="3054151"/>
            <a:ext cx="4381967"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7872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靜態函數示例</a:t>
            </a: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靜態函數，只能用於</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4480251" y="4634913"/>
            <a:ext cx="4283967" cy="707886"/>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add_j</a:t>
            </a:r>
            <a:r>
              <a:rPr lang="en-US" altLang="zh-CN" sz="2000" b="1" dirty="0">
                <a:solidFill>
                  <a:srgbClr val="FF0000"/>
                </a:solidFill>
                <a:latin typeface="AndaleMono" charset="0"/>
              </a:rPr>
              <a:t>(int)’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4526009" y="4026911"/>
            <a:ext cx="2749471" cy="400110"/>
          </a:xfrm>
          <a:prstGeom prst="rect">
            <a:avLst/>
          </a:prstGeom>
          <a:solidFill>
            <a:srgbClr val="FFFF00"/>
          </a:solidFill>
        </p:spPr>
        <p:txBody>
          <a:bodyPr wrap="none" rtlCol="0">
            <a:spAutoFit/>
          </a:bodyPr>
          <a:lstStyle/>
          <a:p>
            <a:r>
              <a:rPr kumimoji="1" lang="zh-CN" altLang="en-US" sz="2000" b="1" dirty="0"/>
              <a:t>編譯器提示：連結錯誤</a:t>
            </a:r>
          </a:p>
        </p:txBody>
      </p:sp>
      <p:sp>
        <p:nvSpPr>
          <p:cNvPr id="9" name="矩形 8">
            <a:extLst>
              <a:ext uri="{FF2B5EF4-FFF2-40B4-BE49-F238E27FC236}">
                <a16:creationId xmlns:a16="http://schemas.microsoft.com/office/drawing/2014/main" id="{DDAA19FC-F736-4851-A403-81B608104850}"/>
              </a:ext>
            </a:extLst>
          </p:cNvPr>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連結時出錯，因為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為靜態函數，僅能用於其聲明的文件</a:t>
            </a:r>
            <a:r>
              <a:rPr lang="en-US" altLang="zh-CN" sz="1600" b="1" dirty="0">
                <a:solidFill>
                  <a:srgbClr val="00B050"/>
                </a:solidFill>
                <a:latin typeface="Consolas" panose="020B0609020204030204" pitchFamily="49" charset="0"/>
              </a:rPr>
              <a:t>a.cpp</a:t>
            </a: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a:extLst>
              <a:ext uri="{FF2B5EF4-FFF2-40B4-BE49-F238E27FC236}">
                <a16:creationId xmlns:a16="http://schemas.microsoft.com/office/drawing/2014/main" id="{925493B4-A7FA-4DBD-BD9C-5004E2738B46}"/>
              </a:ext>
            </a:extLst>
          </p:cNvPr>
          <p:cNvSpPr txBox="1"/>
          <p:nvPr/>
        </p:nvSpPr>
        <p:spPr>
          <a:xfrm>
            <a:off x="4526009" y="3133274"/>
            <a:ext cx="1467068" cy="400110"/>
          </a:xfrm>
          <a:prstGeom prst="rect">
            <a:avLst/>
          </a:prstGeom>
          <a:solidFill>
            <a:srgbClr val="FFFF00"/>
          </a:solidFill>
        </p:spPr>
        <p:txBody>
          <a:bodyPr wrap="none" rtlCol="0">
            <a:spAutoFit/>
          </a:bodyPr>
          <a:lstStyle/>
          <a:p>
            <a:r>
              <a:rPr kumimoji="1" lang="zh-CN" altLang="en-US" sz="2000" b="1" dirty="0"/>
              <a:t>編譯指令：</a:t>
            </a:r>
          </a:p>
        </p:txBody>
      </p:sp>
      <p:sp>
        <p:nvSpPr>
          <p:cNvPr id="11" name="矩形 10">
            <a:extLst>
              <a:ext uri="{FF2B5EF4-FFF2-40B4-BE49-F238E27FC236}">
                <a16:creationId xmlns:a16="http://schemas.microsoft.com/office/drawing/2014/main" id="{91FEB71A-9894-435E-84F4-52489492AF2A}"/>
              </a:ext>
            </a:extLst>
          </p:cNvPr>
          <p:cNvSpPr/>
          <p:nvPr/>
        </p:nvSpPr>
        <p:spPr>
          <a:xfrm>
            <a:off x="4499992" y="3533384"/>
            <a:ext cx="4355975"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220628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靜態資料成員</a:t>
            </a:r>
          </a:p>
        </p:txBody>
      </p:sp>
      <p:sp>
        <p:nvSpPr>
          <p:cNvPr id="3" name="内容占位符 2"/>
          <p:cNvSpPr>
            <a:spLocks noGrp="1"/>
          </p:cNvSpPr>
          <p:nvPr>
            <p:ph idx="1"/>
          </p:nvPr>
        </p:nvSpPr>
        <p:spPr>
          <a:xfrm>
            <a:off x="539552" y="1484784"/>
            <a:ext cx="8424936" cy="4824536"/>
          </a:xfrm>
        </p:spPr>
        <p:txBody>
          <a:bodyPr/>
          <a:lstStyle/>
          <a:p>
            <a:r>
              <a:rPr kumimoji="1" lang="zh-CN" altLang="en-US" dirty="0"/>
              <a:t>靜態資料成員：使用</a:t>
            </a:r>
            <a:r>
              <a:rPr kumimoji="1" lang="en-US" altLang="zh-CN" dirty="0"/>
              <a:t>static</a:t>
            </a:r>
            <a:r>
              <a:rPr kumimoji="1" lang="zh-CN" altLang="en-US" dirty="0"/>
              <a:t>修飾的資料成員，是隸屬於類的，稱為類的</a:t>
            </a:r>
            <a:r>
              <a:rPr kumimoji="1" lang="zh-CN" altLang="en-US" dirty="0">
                <a:solidFill>
                  <a:srgbClr val="FF0000"/>
                </a:solidFill>
              </a:rPr>
              <a:t>靜態數據成員</a:t>
            </a:r>
            <a:r>
              <a:rPr kumimoji="1" lang="zh-CN" altLang="en-US" dirty="0"/>
              <a:t>，也稱“類變數”</a:t>
            </a:r>
            <a:endParaRPr kumimoji="1" lang="en-US" altLang="zh-CN" dirty="0"/>
          </a:p>
          <a:p>
            <a:pPr lvl="1"/>
            <a:r>
              <a:rPr lang="zh-CN" altLang="en-US" dirty="0"/>
              <a:t>靜態資料成員被該類的所有物件</a:t>
            </a:r>
            <a:r>
              <a:rPr lang="zh-CN" altLang="en-US" dirty="0">
                <a:solidFill>
                  <a:srgbClr val="FF0000"/>
                </a:solidFill>
              </a:rPr>
              <a:t>共用</a:t>
            </a:r>
            <a:r>
              <a:rPr lang="zh-CN" altLang="en-US" dirty="0"/>
              <a:t>（即所有物件中的這個資料欄處在同一記憶體位置）</a:t>
            </a:r>
            <a:endParaRPr lang="en-US" altLang="zh-CN" dirty="0"/>
          </a:p>
          <a:p>
            <a:pPr lvl="1"/>
            <a:r>
              <a:rPr kumimoji="1" lang="zh-CN" altLang="en-US" dirty="0"/>
              <a:t>類的靜態成員（資料、函數）既可以通過</a:t>
            </a:r>
            <a:r>
              <a:rPr kumimoji="1" lang="zh-CN" altLang="en-US" dirty="0">
                <a:solidFill>
                  <a:srgbClr val="FF0000"/>
                </a:solidFill>
              </a:rPr>
              <a:t>對象</a:t>
            </a:r>
            <a:r>
              <a:rPr kumimoji="1" lang="zh-CN" altLang="en-US" dirty="0"/>
              <a:t>來訪問，也可以通過</a:t>
            </a:r>
            <a:r>
              <a:rPr kumimoji="1" lang="zh-CN" altLang="en-US" dirty="0">
                <a:solidFill>
                  <a:srgbClr val="FF0000"/>
                </a:solidFill>
              </a:rPr>
              <a:t>類名</a:t>
            </a:r>
            <a:r>
              <a:rPr kumimoji="1" lang="zh-CN" altLang="en-US" dirty="0"/>
              <a:t>來訪問，如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為</a:t>
            </a:r>
            <a:r>
              <a:rPr kumimoji="1" lang="en-US" altLang="zh-CN" dirty="0" err="1"/>
              <a:t>ClassName</a:t>
            </a:r>
            <a:r>
              <a:rPr kumimoji="1" lang="zh-CN" altLang="en-US" dirty="0"/>
              <a:t>類的對象）</a:t>
            </a:r>
            <a:endParaRPr kumimoji="1" lang="en-US" altLang="zh-CN" dirty="0"/>
          </a:p>
          <a:p>
            <a:pPr lvl="1"/>
            <a:r>
              <a:rPr lang="zh-CN" altLang="en-US" dirty="0"/>
              <a:t>類的靜態資料成員要在</a:t>
            </a:r>
            <a:r>
              <a:rPr lang="zh-CN" altLang="en-US" dirty="0">
                <a:solidFill>
                  <a:srgbClr val="FF0000"/>
                </a:solidFill>
              </a:rPr>
              <a:t>實現文件</a:t>
            </a:r>
            <a:r>
              <a:rPr lang="zh-CN" altLang="en-US" dirty="0"/>
              <a:t>中賦初值，格式為：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和全域變數一樣，類的靜態資料成員在程式開始前初始化</a:t>
            </a:r>
            <a:endParaRPr kumimoji="1" lang="en-US" altLang="zh-CN" dirty="0">
              <a:solidFill>
                <a:srgbClr val="FF0000"/>
              </a:solidFill>
            </a:endParaRPr>
          </a:p>
        </p:txBody>
      </p:sp>
    </p:spTree>
    <p:extLst>
      <p:ext uri="{BB962C8B-B14F-4D97-AF65-F5344CB8AC3E}">
        <p14:creationId xmlns:p14="http://schemas.microsoft.com/office/powerpoint/2010/main" val="3046309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靜態資料成員的多檔編譯</a:t>
            </a:r>
          </a:p>
        </p:txBody>
      </p:sp>
      <p:sp>
        <p:nvSpPr>
          <p:cNvPr id="3" name="内容占位符 2"/>
          <p:cNvSpPr>
            <a:spLocks noGrp="1"/>
          </p:cNvSpPr>
          <p:nvPr>
            <p:ph idx="1"/>
          </p:nvPr>
        </p:nvSpPr>
        <p:spPr>
          <a:xfrm>
            <a:off x="628650" y="1442196"/>
            <a:ext cx="8047806" cy="4935634"/>
          </a:xfrm>
        </p:spPr>
        <p:txBody>
          <a:bodyPr/>
          <a:lstStyle/>
          <a:p>
            <a:r>
              <a:rPr kumimoji="1" lang="zh-CN" altLang="en-US" dirty="0"/>
              <a:t>靜態資料成員</a:t>
            </a:r>
            <a:r>
              <a:rPr lang="zh-CN" altLang="en-US" b="0" dirty="0"/>
              <a:t>應該在</a:t>
            </a:r>
            <a:r>
              <a:rPr lang="en-US" altLang="zh-CN" b="0" dirty="0"/>
              <a:t>.h</a:t>
            </a:r>
            <a:r>
              <a:rPr lang="zh-CN" altLang="en-US" b="0" dirty="0"/>
              <a:t>文件中</a:t>
            </a:r>
            <a:r>
              <a:rPr lang="zh-CN" altLang="en-US" b="0" dirty="0">
                <a:solidFill>
                  <a:srgbClr val="FF0000"/>
                </a:solidFill>
              </a:rPr>
              <a:t>聲明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定義</a:t>
            </a:r>
            <a:r>
              <a:rPr lang="zh-CN" altLang="en-US" b="0" dirty="0"/>
              <a:t>。</a:t>
            </a:r>
            <a:endParaRPr lang="en-US" altLang="zh-CN" b="0" dirty="0"/>
          </a:p>
          <a:p>
            <a:r>
              <a:rPr lang="zh-CN" altLang="en-US" b="0" dirty="0"/>
              <a:t>如果在</a:t>
            </a:r>
            <a:r>
              <a:rPr lang="en-US" altLang="zh-CN" b="0" dirty="0"/>
              <a:t>.h</a:t>
            </a:r>
            <a:r>
              <a:rPr lang="zh-CN" altLang="en-US" b="0" dirty="0"/>
              <a:t>檔中同時完成聲明和定義，會出現問題。</a:t>
            </a:r>
            <a:endParaRPr lang="en-US" altLang="zh-CN" b="0" dirty="0"/>
          </a:p>
          <a:p>
            <a:pPr lvl="1"/>
            <a:r>
              <a:rPr lang="zh-CN" altLang="en-US" dirty="0"/>
              <a:t>包含了該標頭檔的所有原始檔案中都定義了這些靜態成員變數，即該標頭檔被包含了多少次，這些變數就定義了多少次。</a:t>
            </a:r>
            <a:endParaRPr lang="en-US" altLang="zh-CN" dirty="0"/>
          </a:p>
          <a:p>
            <a:pPr lvl="1"/>
            <a:r>
              <a:rPr lang="zh-CN" altLang="en-US" dirty="0"/>
              <a:t>同一個變數被定義多次，會導致連結無法進行，程式</a:t>
            </a:r>
            <a:r>
              <a:rPr lang="zh-CN" altLang="en-US" dirty="0">
                <a:solidFill>
                  <a:srgbClr val="FF0000"/>
                </a:solidFill>
              </a:rPr>
              <a:t>編譯失敗</a:t>
            </a:r>
            <a:r>
              <a:rPr lang="zh-CN" altLang="en-US" dirty="0"/>
              <a:t>。</a:t>
            </a:r>
            <a:endParaRPr lang="zh-CN" altLang="en-US" b="0" dirty="0"/>
          </a:p>
        </p:txBody>
      </p:sp>
    </p:spTree>
    <p:extLst>
      <p:ext uri="{BB962C8B-B14F-4D97-AF65-F5344CB8AC3E}">
        <p14:creationId xmlns:p14="http://schemas.microsoft.com/office/powerpoint/2010/main" val="323875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靜態資料成員示例</a:t>
            </a: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Test t[10];</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通過類名或物件訪問靜態資料成員</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6125322" y="4324398"/>
            <a:ext cx="2623142" cy="400110"/>
          </a:xfrm>
          <a:prstGeom prst="rect">
            <a:avLst/>
          </a:prstGeom>
        </p:spPr>
        <p:txBody>
          <a:bodyPr wrap="square">
            <a:spAutoFit/>
          </a:bodyPr>
          <a:lstStyle/>
          <a:p>
            <a:r>
              <a:rPr lang="en-US" altLang="zh-CN" sz="2000" b="1" dirty="0">
                <a:solidFill>
                  <a:srgbClr val="FF0000"/>
                </a:solidFill>
                <a:latin typeface="AndaleMono" charset="0"/>
              </a:rPr>
              <a:t>Test#: 10 or 10</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運行輸出結果</a:t>
            </a:r>
          </a:p>
        </p:txBody>
      </p:sp>
      <p:sp>
        <p:nvSpPr>
          <p:cNvPr id="8" name="矩形 7">
            <a:extLst>
              <a:ext uri="{FF2B5EF4-FFF2-40B4-BE49-F238E27FC236}">
                <a16:creationId xmlns:a16="http://schemas.microsoft.com/office/drawing/2014/main" id="{5C537035-5D75-4E8D-B694-0690239BC4AC}"/>
              </a:ext>
            </a:extLst>
          </p:cNvPr>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聲明靜態資料成員</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DAA19FC-F736-4851-A403-81B608104850}"/>
              </a:ext>
            </a:extLst>
          </p:cNvPr>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定義靜態資料成員</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361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靜態成員函數</a:t>
            </a:r>
          </a:p>
        </p:txBody>
      </p:sp>
      <p:sp>
        <p:nvSpPr>
          <p:cNvPr id="3" name="内容占位符 2"/>
          <p:cNvSpPr>
            <a:spLocks noGrp="1"/>
          </p:cNvSpPr>
          <p:nvPr>
            <p:ph idx="1"/>
          </p:nvPr>
        </p:nvSpPr>
        <p:spPr>
          <a:xfrm>
            <a:off x="539552" y="1484784"/>
            <a:ext cx="8424936" cy="4968552"/>
          </a:xfrm>
        </p:spPr>
        <p:txBody>
          <a:bodyPr/>
          <a:lstStyle/>
          <a:p>
            <a:r>
              <a:rPr kumimoji="1" lang="zh-CN" altLang="en-US" dirty="0"/>
              <a:t>靜態成員函數：在返回值前面添加</a:t>
            </a:r>
            <a:r>
              <a:rPr kumimoji="1" lang="en-US" altLang="zh-CN" dirty="0"/>
              <a:t>static</a:t>
            </a:r>
            <a:r>
              <a:rPr kumimoji="1" lang="zh-CN" altLang="en-US" dirty="0"/>
              <a:t>修飾的成員函數，稱為類的</a:t>
            </a:r>
            <a:r>
              <a:rPr kumimoji="1" lang="zh-CN" altLang="en-US" dirty="0">
                <a:solidFill>
                  <a:srgbClr val="FF0000"/>
                </a:solidFill>
              </a:rPr>
              <a:t>靜態成員函數</a:t>
            </a:r>
            <a:endParaRPr kumimoji="1" lang="en-US" altLang="zh-CN" dirty="0">
              <a:solidFill>
                <a:srgbClr val="FF0000"/>
              </a:solidFill>
            </a:endParaRPr>
          </a:p>
          <a:p>
            <a:pPr lvl="1"/>
            <a:r>
              <a:rPr lang="zh-CN" altLang="en-US" dirty="0"/>
              <a:t>和靜態資料成員類似，類的靜態成員函數既可以通過</a:t>
            </a:r>
            <a:r>
              <a:rPr lang="zh-CN" altLang="en-US" dirty="0">
                <a:solidFill>
                  <a:srgbClr val="FF0000"/>
                </a:solidFill>
              </a:rPr>
              <a:t>對象</a:t>
            </a:r>
            <a:r>
              <a:rPr lang="zh-CN" altLang="en-US" dirty="0"/>
              <a:t>來訪問，也可以通過</a:t>
            </a:r>
            <a:r>
              <a:rPr lang="zh-CN" altLang="en-US" dirty="0">
                <a:solidFill>
                  <a:srgbClr val="FF0000"/>
                </a:solidFill>
              </a:rPr>
              <a:t>類名</a:t>
            </a:r>
            <a:r>
              <a:rPr lang="zh-CN" altLang="en-US" dirty="0"/>
              <a:t>來訪問，如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為</a:t>
            </a:r>
            <a:r>
              <a:rPr lang="en-US" altLang="zh-CN" dirty="0" err="1"/>
              <a:t>ClassName</a:t>
            </a:r>
            <a:r>
              <a:rPr lang="zh-CN" altLang="en-US" dirty="0"/>
              <a:t>類的對象）</a:t>
            </a:r>
            <a:endParaRPr lang="en-US" altLang="zh-CN" dirty="0"/>
          </a:p>
        </p:txBody>
      </p:sp>
    </p:spTree>
    <p:extLst>
      <p:ext uri="{BB962C8B-B14F-4D97-AF65-F5344CB8AC3E}">
        <p14:creationId xmlns:p14="http://schemas.microsoft.com/office/powerpoint/2010/main" val="421041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上期要點回顧</a:t>
            </a:r>
          </a:p>
        </p:txBody>
      </p:sp>
      <p:sp>
        <p:nvSpPr>
          <p:cNvPr id="3" name="内容占位符 2"/>
          <p:cNvSpPr>
            <a:spLocks noGrp="1"/>
          </p:cNvSpPr>
          <p:nvPr>
            <p:ph idx="1"/>
          </p:nvPr>
        </p:nvSpPr>
        <p:spPr/>
        <p:txBody>
          <a:bodyPr/>
          <a:lstStyle/>
          <a:p>
            <a:r>
              <a:rPr kumimoji="1" lang="zh-CN" altLang="en-US" dirty="0"/>
              <a:t>構造函數、析構函數</a:t>
            </a:r>
            <a:endParaRPr kumimoji="1" lang="en-US" altLang="zh-CN" dirty="0"/>
          </a:p>
          <a:p>
            <a:r>
              <a:rPr kumimoji="1" lang="zh-CN" altLang="en-US" dirty="0"/>
              <a:t>全域和局部物件的構造與析構時機</a:t>
            </a:r>
            <a:endParaRPr kumimoji="1" lang="en-US" altLang="zh-CN" dirty="0"/>
          </a:p>
          <a:p>
            <a:r>
              <a:rPr kumimoji="1" lang="zh-CN" altLang="en-US" dirty="0"/>
              <a:t>引用</a:t>
            </a:r>
            <a:endParaRPr kumimoji="1" lang="en-US" altLang="zh-CN" dirty="0"/>
          </a:p>
          <a:p>
            <a:r>
              <a:rPr kumimoji="1" lang="zh-CN" altLang="en-US" dirty="0"/>
              <a:t>運算子重載：流運算子</a:t>
            </a:r>
            <a:r>
              <a:rPr kumimoji="1" lang="en-US" altLang="zh-CN" dirty="0"/>
              <a:t>(&lt;&lt;,&gt;&gt;),</a:t>
            </a:r>
            <a:r>
              <a:rPr kumimoji="1" lang="zh-CN" altLang="en-US" dirty="0"/>
              <a:t>函數運算子</a:t>
            </a:r>
            <a:r>
              <a:rPr kumimoji="1" lang="en-US" altLang="zh-CN" dirty="0"/>
              <a:t>(),</a:t>
            </a:r>
            <a:r>
              <a:rPr kumimoji="1" lang="zh-CN" altLang="en-US" dirty="0"/>
              <a:t>首碼運算子</a:t>
            </a:r>
            <a:r>
              <a:rPr kumimoji="1" lang="en-US" altLang="zh-CN" dirty="0"/>
              <a:t>(++,--),</a:t>
            </a:r>
            <a:r>
              <a:rPr kumimoji="1" lang="zh-CN" altLang="en-US" dirty="0"/>
              <a:t>下標運算子</a:t>
            </a:r>
            <a:r>
              <a:rPr kumimoji="1"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dirty="0"/>
          </a:p>
        </p:txBody>
      </p:sp>
    </p:spTree>
    <p:extLst>
      <p:ext uri="{BB962C8B-B14F-4D97-AF65-F5344CB8AC3E}">
        <p14:creationId xmlns:p14="http://schemas.microsoft.com/office/powerpoint/2010/main" val="37508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靜態成員函數的存取權限</a:t>
            </a:r>
          </a:p>
        </p:txBody>
      </p:sp>
      <p:sp>
        <p:nvSpPr>
          <p:cNvPr id="3" name="内容占位符 2"/>
          <p:cNvSpPr>
            <a:spLocks noGrp="1"/>
          </p:cNvSpPr>
          <p:nvPr>
            <p:ph idx="1"/>
          </p:nvPr>
        </p:nvSpPr>
        <p:spPr>
          <a:xfrm>
            <a:off x="539552" y="1442194"/>
            <a:ext cx="8047806" cy="4723109"/>
          </a:xfrm>
        </p:spPr>
        <p:txBody>
          <a:bodyPr/>
          <a:lstStyle/>
          <a:p>
            <a:r>
              <a:rPr kumimoji="1" lang="zh-CN" altLang="en-US" dirty="0"/>
              <a:t>靜態成員函數不能訪問非靜態成員</a:t>
            </a:r>
            <a:endParaRPr kumimoji="1" lang="en-US" altLang="zh-CN" dirty="0"/>
          </a:p>
          <a:p>
            <a:pPr lvl="1"/>
            <a:r>
              <a:rPr lang="zh-CN" altLang="en-US" dirty="0"/>
              <a:t>靜態成員函數</a:t>
            </a:r>
            <a:r>
              <a:rPr lang="zh-CN" altLang="en-US" dirty="0">
                <a:solidFill>
                  <a:srgbClr val="FF0000"/>
                </a:solidFill>
              </a:rPr>
              <a:t>屬於整個類</a:t>
            </a:r>
            <a:r>
              <a:rPr lang="zh-CN" altLang="en-US" dirty="0"/>
              <a:t>，在類產生實體物件之前已經分配了記憶體空間。</a:t>
            </a:r>
            <a:endParaRPr lang="en-US" altLang="zh-CN" dirty="0"/>
          </a:p>
          <a:p>
            <a:pPr lvl="1"/>
            <a:r>
              <a:rPr lang="zh-CN" altLang="en-US" dirty="0"/>
              <a:t>類的非靜態成員必須在</a:t>
            </a:r>
            <a:r>
              <a:rPr lang="zh-CN" altLang="en-US" dirty="0">
                <a:solidFill>
                  <a:srgbClr val="FF0000"/>
                </a:solidFill>
              </a:rPr>
              <a:t>類產生實體對象後</a:t>
            </a:r>
            <a:r>
              <a:rPr lang="zh-CN" altLang="en-US" dirty="0"/>
              <a:t>才分配記憶體空間。</a:t>
            </a:r>
            <a:endParaRPr lang="en-US" altLang="zh-CN" dirty="0"/>
          </a:p>
          <a:p>
            <a:pPr lvl="1"/>
            <a:r>
              <a:rPr lang="zh-CN" altLang="en-US" dirty="0"/>
              <a:t>如果使用靜態成員函數訪問非靜態成員，相當於沒有定義一個變數卻要使用它。</a:t>
            </a:r>
            <a:endParaRPr kumimoji="1" lang="zh-CN" altLang="en-US" dirty="0"/>
          </a:p>
        </p:txBody>
      </p:sp>
    </p:spTree>
    <p:extLst>
      <p:ext uri="{BB962C8B-B14F-4D97-AF65-F5344CB8AC3E}">
        <p14:creationId xmlns:p14="http://schemas.microsoft.com/office/powerpoint/2010/main" val="4401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靜態成員函數示例</a:t>
            </a: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聲明靜態資料成員</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靜態成員函數</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僅能訪問</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，無法訪問</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定義靜態資料成員</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t(2);</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t.value</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a:p>
            <a:endParaRPr lang="en-US" altLang="zh-CN" b="1" dirty="0">
              <a:solidFill>
                <a:srgbClr val="00B050"/>
              </a:solidFill>
              <a:latin typeface="Consolas" panose="020B0609020204030204" pitchFamily="49" charset="0"/>
            </a:endParaRPr>
          </a:p>
        </p:txBody>
      </p:sp>
      <p:sp>
        <p:nvSpPr>
          <p:cNvPr id="6" name="矩形 5">
            <a:extLst>
              <a:ext uri="{FF2B5EF4-FFF2-40B4-BE49-F238E27FC236}">
                <a16:creationId xmlns:a16="http://schemas.microsoft.com/office/drawing/2014/main" id="{85CD7BD7-8155-4C19-B12C-DFB33D84A077}"/>
              </a:ext>
            </a:extLst>
          </p:cNvPr>
          <p:cNvSpPr/>
          <p:nvPr/>
        </p:nvSpPr>
        <p:spPr>
          <a:xfrm>
            <a:off x="6876256" y="5229200"/>
            <a:ext cx="2304256" cy="707886"/>
          </a:xfrm>
          <a:prstGeom prst="rect">
            <a:avLst/>
          </a:prstGeom>
        </p:spPr>
        <p:txBody>
          <a:bodyPr wrap="square">
            <a:spAutoFit/>
          </a:bodyPr>
          <a:lstStyle/>
          <a:p>
            <a:r>
              <a:rPr lang="en-US" altLang="zh-CN" sz="2000" b="1" dirty="0">
                <a:solidFill>
                  <a:srgbClr val="FF0000"/>
                </a:solidFill>
                <a:latin typeface="AndaleMono" charset="0"/>
              </a:rPr>
              <a:t>Test#: 1</a:t>
            </a:r>
          </a:p>
          <a:p>
            <a:r>
              <a:rPr lang="en-US" altLang="zh-CN" sz="2000" b="1" dirty="0" err="1">
                <a:solidFill>
                  <a:srgbClr val="FF0000"/>
                </a:solidFill>
                <a:latin typeface="AndaleMono" charset="0"/>
              </a:rPr>
              <a:t>Test.value</a:t>
            </a:r>
            <a:r>
              <a:rPr lang="en-US" altLang="zh-CN" sz="2000" b="1" dirty="0">
                <a:solidFill>
                  <a:srgbClr val="FF0000"/>
                </a:solidFill>
                <a:latin typeface="AndaleMono" charset="0"/>
              </a:rPr>
              <a:t>: 2</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CD24607E-57DD-4062-8695-7AD304313355}"/>
              </a:ext>
            </a:extLst>
          </p:cNvPr>
          <p:cNvSpPr txBox="1"/>
          <p:nvPr/>
        </p:nvSpPr>
        <p:spPr>
          <a:xfrm>
            <a:off x="6907110" y="4750400"/>
            <a:ext cx="1723549" cy="400110"/>
          </a:xfrm>
          <a:prstGeom prst="rect">
            <a:avLst/>
          </a:prstGeom>
          <a:solidFill>
            <a:srgbClr val="FFFF00"/>
          </a:solidFill>
        </p:spPr>
        <p:txBody>
          <a:bodyPr wrap="none" rtlCol="0">
            <a:spAutoFit/>
          </a:bodyPr>
          <a:lstStyle/>
          <a:p>
            <a:r>
              <a:rPr kumimoji="1" lang="zh-CN" altLang="en-US" sz="2000" b="1" dirty="0"/>
              <a:t>運行輸出結果</a:t>
            </a:r>
          </a:p>
        </p:txBody>
      </p:sp>
    </p:spTree>
    <p:extLst>
      <p:ext uri="{BB962C8B-B14F-4D97-AF65-F5344CB8AC3E}">
        <p14:creationId xmlns:p14="http://schemas.microsoft.com/office/powerpoint/2010/main" val="210481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20DA87-C797-4A06-9AA0-0A4AA5D4F7C4}"/>
              </a:ext>
            </a:extLst>
          </p:cNvPr>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編譯錯誤</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p>
          <a:p>
            <a:pPr lvl="1"/>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p>
          <a:p>
            <a:pPr lvl="1"/>
            <a:r>
              <a:rPr lang="en-US" altLang="zh-CN" dirty="0">
                <a:latin typeface="Consolas" panose="020B0609020204030204" pitchFamily="49" charset="0"/>
              </a:rPr>
              <a:t>{  </a:t>
            </a: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靜態成員函數錯誤調用示例</a:t>
            </a:r>
          </a:p>
        </p:txBody>
      </p:sp>
      <p:sp>
        <p:nvSpPr>
          <p:cNvPr id="2" name="矩形 1">
            <a:extLst>
              <a:ext uri="{FF2B5EF4-FFF2-40B4-BE49-F238E27FC236}">
                <a16:creationId xmlns:a16="http://schemas.microsoft.com/office/drawing/2014/main" id="{0597E6BA-0FCD-425E-8FE3-ADC36E5E3D5C}"/>
              </a:ext>
            </a:extLst>
          </p:cNvPr>
          <p:cNvSpPr/>
          <p:nvPr/>
        </p:nvSpPr>
        <p:spPr>
          <a:xfrm>
            <a:off x="1547664" y="6081107"/>
            <a:ext cx="6696744" cy="646331"/>
          </a:xfrm>
          <a:prstGeom prst="rect">
            <a:avLst/>
          </a:prstGeom>
        </p:spPr>
        <p:txBody>
          <a:bodyPr wrap="square">
            <a:spAutoFit/>
          </a:bodyPr>
          <a:lstStyle/>
          <a:p>
            <a:r>
              <a:rPr lang="zh-CN" altLang="en-US" dirty="0"/>
              <a:t>*編譯器錯誤提示：</a:t>
            </a:r>
            <a:endParaRPr lang="en-US" altLang="zh-CN" dirty="0"/>
          </a:p>
          <a:p>
            <a:r>
              <a:rPr lang="zh-CN" altLang="en-US" b="1" dirty="0">
                <a:solidFill>
                  <a:srgbClr val="FF0000"/>
                </a:solidFill>
              </a:rPr>
              <a:t>[Error] invalid use of member 'A::data' in static member function</a:t>
            </a:r>
          </a:p>
        </p:txBody>
      </p:sp>
    </p:spTree>
    <p:extLst>
      <p:ext uri="{BB962C8B-B14F-4D97-AF65-F5344CB8AC3E}">
        <p14:creationId xmlns:p14="http://schemas.microsoft.com/office/powerpoint/2010/main" val="177714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8602821-6F06-4339-99D9-D012E3932AFD}"/>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7" name="文本框 6">
            <a:extLst>
              <a:ext uri="{FF2B5EF4-FFF2-40B4-BE49-F238E27FC236}">
                <a16:creationId xmlns:a16="http://schemas.microsoft.com/office/drawing/2014/main" id="{020FA2CE-7878-4255-9FCE-1C9E8428A49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下列關於靜態成員的說法正確的是</a:t>
            </a:r>
          </a:p>
        </p:txBody>
      </p:sp>
      <p:sp>
        <p:nvSpPr>
          <p:cNvPr id="8" name="文本框 7">
            <a:extLst>
              <a:ext uri="{FF2B5EF4-FFF2-40B4-BE49-F238E27FC236}">
                <a16:creationId xmlns:a16="http://schemas.microsoft.com/office/drawing/2014/main" id="{913A2DD2-BF01-48E0-A747-4410137643FB}"/>
              </a:ext>
            </a:extLst>
          </p:cNvPr>
          <p:cNvSpPr txBox="1"/>
          <p:nvPr>
            <p:custDataLst>
              <p:tags r:id="rId3"/>
            </p:custDataLst>
          </p:nvPr>
        </p:nvSpPr>
        <p:spPr>
          <a:xfrm>
            <a:off x="1128216" y="2636912"/>
            <a:ext cx="71882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同一個類的所有類物件，共用該類的靜態資料成員，即所有物件</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中的該資料成員存儲在同一記憶體位置；</a:t>
            </a:r>
            <a:endParaRPr lang="en-US" altLang="zh-CN" sz="2000" dirty="0">
              <a:solidFill>
                <a:prstClr val="black"/>
              </a:solidFill>
              <a:latin typeface="Times New Roman" pitchFamily="18" charset="0"/>
              <a:ea typeface="STKaiti" charset="-122"/>
              <a:cs typeface="Times New Roman" pitchFamily="18" charset="0"/>
            </a:endParaRPr>
          </a:p>
        </p:txBody>
      </p:sp>
      <p:sp>
        <p:nvSpPr>
          <p:cNvPr id="9" name="文本框 8">
            <a:extLst>
              <a:ext uri="{FF2B5EF4-FFF2-40B4-BE49-F238E27FC236}">
                <a16:creationId xmlns:a16="http://schemas.microsoft.com/office/drawing/2014/main" id="{F518D30B-A19C-4A37-8E4B-1C96DBE0E0DA}"/>
              </a:ext>
            </a:extLst>
          </p:cNvPr>
          <p:cNvSpPr txBox="1"/>
          <p:nvPr>
            <p:custDataLst>
              <p:tags r:id="rId4"/>
            </p:custDataLst>
          </p:nvPr>
        </p:nvSpPr>
        <p:spPr>
          <a:xfrm>
            <a:off x="1128216" y="3578150"/>
            <a:ext cx="6400800" cy="642938"/>
          </a:xfrm>
          <a:prstGeom prst="rect">
            <a:avLst/>
          </a:prstGeom>
          <a:noFill/>
        </p:spPr>
        <p:txBody>
          <a:bodyPr vert="horz" wrap="none" rtlCol="0" anchor="ctr" anchorCtr="0">
            <a:noAutofit/>
          </a:bodyPr>
          <a:lstStyle/>
          <a:p>
            <a:r>
              <a:rPr lang="zh-CN" altLang="en-US" sz="2000" dirty="0">
                <a:solidFill>
                  <a:prstClr val="black"/>
                </a:solidFill>
                <a:latin typeface="Times New Roman" pitchFamily="18" charset="0"/>
                <a:ea typeface="STKaiti" charset="-122"/>
                <a:cs typeface="Times New Roman" pitchFamily="18" charset="0"/>
              </a:rPr>
              <a:t>類的靜態成員資料只能通過類名來訪問；</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46AF5FF-690A-4736-9180-6727FB26EF31}"/>
              </a:ext>
            </a:extLst>
          </p:cNvPr>
          <p:cNvSpPr txBox="1"/>
          <p:nvPr>
            <p:custDataLst>
              <p:tags r:id="rId5"/>
            </p:custDataLst>
          </p:nvPr>
        </p:nvSpPr>
        <p:spPr>
          <a:xfrm>
            <a:off x="1133141" y="4503400"/>
            <a:ext cx="7382209" cy="642938"/>
          </a:xfrm>
          <a:prstGeom prst="rect">
            <a:avLst/>
          </a:prstGeom>
          <a:noFill/>
        </p:spPr>
        <p:txBody>
          <a:bodyPr vert="horz" wrap="none" rtlCol="0" anchor="ctr" anchorCtr="0">
            <a:noAutofit/>
          </a:bodyPr>
          <a:lstStyle/>
          <a:p>
            <a:r>
              <a:rPr lang="zh-CN" altLang="en-US" sz="2000" dirty="0">
                <a:solidFill>
                  <a:prstClr val="black"/>
                </a:solidFill>
                <a:latin typeface="Times New Roman" pitchFamily="18" charset="0"/>
                <a:ea typeface="STKaiti" charset="-122"/>
                <a:cs typeface="Times New Roman" pitchFamily="18" charset="0"/>
              </a:rPr>
              <a:t>靜態資料成員屬於整個類，在第一個類產生實體物件創建的時候分</a:t>
            </a:r>
            <a:endParaRPr lang="en-US" altLang="zh-CN" sz="2000" dirty="0">
              <a:solidFill>
                <a:prstClr val="black"/>
              </a:solidFill>
              <a:latin typeface="Times New Roman" pitchFamily="18" charset="0"/>
              <a:ea typeface="STKaiti" charset="-122"/>
              <a:cs typeface="Times New Roman" pitchFamily="18" charset="0"/>
            </a:endParaRPr>
          </a:p>
          <a:p>
            <a:r>
              <a:rPr lang="zh-CN" altLang="en-US" sz="2000" dirty="0">
                <a:solidFill>
                  <a:prstClr val="black"/>
                </a:solidFill>
                <a:latin typeface="Times New Roman" pitchFamily="18" charset="0"/>
                <a:ea typeface="STKaiti" charset="-122"/>
                <a:cs typeface="Times New Roman" pitchFamily="18" charset="0"/>
              </a:rPr>
              <a:t>配它的記憶體空間。</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9FD52BA-ACC6-49BB-AEED-6A74722B40E8}"/>
              </a:ext>
            </a:extLst>
          </p:cNvPr>
          <p:cNvSpPr>
            <a:spLocks noChangeAspect="1"/>
          </p:cNvSpPr>
          <p:nvPr>
            <p:custDataLst>
              <p:tags r:id="rId6"/>
            </p:custDataLst>
          </p:nvPr>
        </p:nvSpPr>
        <p:spPr>
          <a:xfrm>
            <a:off x="693847" y="2636044"/>
            <a:ext cx="365760" cy="36576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6FE7BBA-A1F0-4310-BA97-578964A1CDBE}"/>
              </a:ext>
            </a:extLst>
          </p:cNvPr>
          <p:cNvSpPr>
            <a:spLocks noChangeAspect="1"/>
          </p:cNvSpPr>
          <p:nvPr>
            <p:custDataLst>
              <p:tags r:id="rId7"/>
            </p:custDataLst>
          </p:nvPr>
        </p:nvSpPr>
        <p:spPr>
          <a:xfrm>
            <a:off x="693847" y="3723485"/>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9C0DACA8-108E-48F0-B05D-1105E52C1A33}"/>
              </a:ext>
            </a:extLst>
          </p:cNvPr>
          <p:cNvSpPr>
            <a:spLocks noChangeAspect="1"/>
          </p:cNvSpPr>
          <p:nvPr>
            <p:custDataLst>
              <p:tags r:id="rId8"/>
            </p:custDataLst>
          </p:nvPr>
        </p:nvSpPr>
        <p:spPr>
          <a:xfrm>
            <a:off x="693847" y="4503400"/>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FE66A88-9485-42F7-9F3D-8C9AE1B5A090}"/>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AD391CC5-7C79-412F-9136-2E7974D694C6}"/>
              </a:ext>
            </a:extLst>
          </p:cNvPr>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4D42E13D-B74F-4779-9B9B-38B481668341}"/>
              </a:ext>
            </a:extLst>
          </p:cNvPr>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a:extLst>
              <a:ext uri="{FF2B5EF4-FFF2-40B4-BE49-F238E27FC236}">
                <a16:creationId xmlns:a16="http://schemas.microsoft.com/office/drawing/2014/main" id="{9927B7E8-7896-4DF2-ACF9-E5B886AE4B1C}"/>
              </a:ext>
            </a:extLst>
          </p:cNvPr>
          <p:cNvSpPr txBox="1"/>
          <p:nvPr>
            <p:custDataLst>
              <p:tags r:id="rId12"/>
            </p:custDataLst>
          </p:nvPr>
        </p:nvSpPr>
        <p:spPr>
          <a:xfrm>
            <a:off x="9525000" y="1706562"/>
            <a:ext cx="3586238" cy="1323439"/>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可通過類或對象訪問</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靜態資料成員在程式開始時</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分配記憶體空間</a:t>
            </a:r>
          </a:p>
        </p:txBody>
      </p:sp>
      <p:grpSp>
        <p:nvGrpSpPr>
          <p:cNvPr id="27" name="组合 26">
            <a:extLst>
              <a:ext uri="{FF2B5EF4-FFF2-40B4-BE49-F238E27FC236}">
                <a16:creationId xmlns:a16="http://schemas.microsoft.com/office/drawing/2014/main" id="{13B85B6E-039C-443A-A200-8F2DDF609BE7}"/>
              </a:ext>
            </a:extLst>
          </p:cNvPr>
          <p:cNvGrpSpPr/>
          <p:nvPr>
            <p:custDataLst>
              <p:tags r:id="rId13"/>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07438C1B-9639-4A23-95D4-5B37BC5694EB}"/>
                </a:ext>
              </a:extLst>
            </p:cNvPr>
            <p:cNvSpPr/>
            <p:nvPr>
              <p:custDataLst>
                <p:tags r:id="rId2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422A46CE-5784-4DF1-AEDE-AB97730A636D}"/>
                </a:ext>
              </a:extLst>
            </p:cNvPr>
            <p:cNvSpPr/>
            <p:nvPr>
              <p:custDataLst>
                <p:tags r:id="rId2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7C9BF210-E1A6-4831-BA8C-3392B3672328}"/>
                </a:ext>
              </a:extLst>
            </p:cNvPr>
            <p:cNvSpPr txBox="1"/>
            <p:nvPr>
              <p:custDataLst>
                <p:tags r:id="rId25"/>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7ED598D-09C5-4151-A7CB-5C2BC5FE2E50}"/>
              </a:ext>
            </a:extLst>
          </p:cNvPr>
          <p:cNvSpPr/>
          <p:nvPr>
            <p:custDataLst>
              <p:tags r:id="rId14"/>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AB9E47A-EBEB-41E9-8B4A-C091293DF243}"/>
              </a:ext>
            </a:extLst>
          </p:cNvPr>
          <p:cNvSpPr/>
          <p:nvPr>
            <p:custDataLst>
              <p:tags r:id="rId15"/>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F8D0609E-AE84-44AF-87E1-53991F2FEC53}"/>
              </a:ext>
            </a:extLst>
          </p:cNvPr>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a:extLst>
              <a:ext uri="{FF2B5EF4-FFF2-40B4-BE49-F238E27FC236}">
                <a16:creationId xmlns:a16="http://schemas.microsoft.com/office/drawing/2014/main" id="{72959971-BA44-4AD6-9D0C-71F7B8E80F0A}"/>
              </a:ext>
            </a:extLst>
          </p:cNvPr>
          <p:cNvGrpSpPr/>
          <p:nvPr>
            <p:custDataLst>
              <p:tags r:id="rId17"/>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5BB39FEB-EFFA-4F45-BA57-7CE4CFF4D996}"/>
                </a:ext>
              </a:extLst>
            </p:cNvPr>
            <p:cNvSpPr/>
            <p:nvPr>
              <p:custDataLst>
                <p:tags r:id="rId19"/>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986A2903-2607-4D8F-933F-F09132F7876E}"/>
                </a:ext>
              </a:extLst>
            </p:cNvPr>
            <p:cNvSpPr/>
            <p:nvPr>
              <p:custDataLst>
                <p:tags r:id="rId2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8BF65058-B3F8-40DE-9436-2B5269528CFD}"/>
                </a:ext>
              </a:extLst>
            </p:cNvPr>
            <p:cNvSpPr txBox="1"/>
            <p:nvPr>
              <p:custDataLst>
                <p:tags r:id="rId21"/>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3B94B778-54CA-4C64-A68F-353BD82A8F86}"/>
                </a:ext>
              </a:extLst>
            </p:cNvPr>
            <p:cNvSpPr txBox="1"/>
            <p:nvPr>
              <p:custDataLst>
                <p:tags r:id="rId22"/>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D1B0E749-8A08-4890-AFB6-E470077FF852}"/>
              </a:ext>
            </a:extLst>
          </p:cNvPr>
          <p:cNvPicPr>
            <a:picLocks/>
          </p:cNvPicPr>
          <p:nvPr>
            <p:custDataLst>
              <p:tags r:id="rId18"/>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89730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回顧：常量</a:t>
            </a:r>
          </a:p>
        </p:txBody>
      </p:sp>
      <p:sp>
        <p:nvSpPr>
          <p:cNvPr id="3" name="内容占位符 2"/>
          <p:cNvSpPr>
            <a:spLocks noGrp="1"/>
          </p:cNvSpPr>
          <p:nvPr>
            <p:ph idx="1"/>
          </p:nvPr>
        </p:nvSpPr>
        <p:spPr>
          <a:xfrm>
            <a:off x="539552" y="1484784"/>
            <a:ext cx="8424936" cy="5040560"/>
          </a:xfrm>
        </p:spPr>
        <p:txBody>
          <a:bodyPr/>
          <a:lstStyle/>
          <a:p>
            <a:r>
              <a:rPr kumimoji="1" lang="zh-CN" altLang="en-US" dirty="0"/>
              <a:t>常量關鍵字</a:t>
            </a:r>
            <a:r>
              <a:rPr kumimoji="1" lang="en-US" altLang="zh-CN" dirty="0"/>
              <a:t>const</a:t>
            </a:r>
            <a:r>
              <a:rPr kumimoji="1" lang="zh-CN" altLang="en-US" dirty="0"/>
              <a:t>常用於修飾變數、引用</a:t>
            </a:r>
            <a:r>
              <a:rPr kumimoji="1" lang="en-US" altLang="zh-CN" dirty="0"/>
              <a:t>/</a:t>
            </a:r>
            <a:r>
              <a:rPr kumimoji="1" lang="zh-CN" altLang="en-US" dirty="0"/>
              <a:t>指標、函數返回值等</a:t>
            </a:r>
            <a:endParaRPr kumimoji="1" lang="en-US" altLang="zh-CN" dirty="0"/>
          </a:p>
          <a:p>
            <a:pPr lvl="1"/>
            <a:r>
              <a:rPr lang="zh-CN" altLang="en-US" dirty="0"/>
              <a:t>修飾</a:t>
            </a:r>
            <a:r>
              <a:rPr lang="zh-CN" altLang="en-US" b="1" dirty="0"/>
              <a:t>變數</a:t>
            </a:r>
            <a:r>
              <a:rPr lang="zh-CN" altLang="en-US" dirty="0"/>
              <a:t>時（如</a:t>
            </a:r>
            <a:r>
              <a:rPr lang="en-US" altLang="zh-CN" sz="2000" dirty="0"/>
              <a:t>const int n = 1;</a:t>
            </a:r>
            <a:r>
              <a:rPr lang="zh-CN" altLang="en-US" dirty="0"/>
              <a:t>），必須就地初始化，該變數的值在其生命週期內都不會發生變化</a:t>
            </a:r>
            <a:endParaRPr lang="en-US" altLang="zh-CN" dirty="0"/>
          </a:p>
          <a:p>
            <a:pPr lvl="1"/>
            <a:r>
              <a:rPr kumimoji="1" lang="zh-CN" altLang="en-US" dirty="0"/>
              <a:t>修飾</a:t>
            </a:r>
            <a:r>
              <a:rPr kumimoji="1" lang="zh-CN" altLang="en-US" b="1" dirty="0"/>
              <a:t>引用</a:t>
            </a:r>
            <a:r>
              <a:rPr kumimoji="1" lang="en-US" altLang="zh-CN" b="1" dirty="0"/>
              <a:t>/</a:t>
            </a:r>
            <a:r>
              <a:rPr kumimoji="1" lang="zh-CN" altLang="en-US" b="1" dirty="0"/>
              <a:t>指針</a:t>
            </a:r>
            <a:r>
              <a:rPr kumimoji="1" lang="zh-CN" altLang="en-US" dirty="0"/>
              <a:t>時（如</a:t>
            </a:r>
            <a:r>
              <a:rPr kumimoji="1" lang="en-US" altLang="zh-CN" sz="2000" dirty="0"/>
              <a:t>int a=1; const int&amp; b=a;</a:t>
            </a:r>
            <a:r>
              <a:rPr kumimoji="1" lang="zh-CN" altLang="en-US" dirty="0"/>
              <a:t>），不能通過該引用</a:t>
            </a:r>
            <a:r>
              <a:rPr kumimoji="1" lang="en-US" altLang="zh-CN" dirty="0"/>
              <a:t>/</a:t>
            </a:r>
            <a:r>
              <a:rPr kumimoji="1" lang="zh-CN" altLang="en-US" dirty="0"/>
              <a:t>指標修改相應變數的值，常用於函數參數以保證函數體中無法修改參數的值</a:t>
            </a:r>
            <a:endParaRPr kumimoji="1" lang="en-US" altLang="zh-CN" dirty="0"/>
          </a:p>
          <a:p>
            <a:pPr lvl="1"/>
            <a:r>
              <a:rPr kumimoji="1" lang="zh-CN" altLang="en-US" dirty="0"/>
              <a:t>修飾</a:t>
            </a:r>
            <a:r>
              <a:rPr kumimoji="1" lang="zh-CN" altLang="en-US" b="1" dirty="0"/>
              <a:t>函數返回值</a:t>
            </a:r>
            <a:r>
              <a:rPr kumimoji="1" lang="zh-CN" altLang="en-US" dirty="0"/>
              <a:t>時（如</a:t>
            </a:r>
            <a:r>
              <a:rPr kumimoji="1" lang="en-US" altLang="zh-CN" sz="2000" dirty="0"/>
              <a:t>const int* </a:t>
            </a:r>
            <a:r>
              <a:rPr kumimoji="1" lang="en-US" altLang="zh-CN" sz="2000" dirty="0" err="1"/>
              <a:t>func</a:t>
            </a:r>
            <a:r>
              <a:rPr kumimoji="1" lang="en-US" altLang="zh-CN" sz="2000" dirty="0"/>
              <a:t>() {…}</a:t>
            </a:r>
            <a:r>
              <a:rPr kumimoji="1" lang="zh-CN" altLang="en-US" dirty="0"/>
              <a:t>），函數返回值的內容（或其指向的內容）不能被修改</a:t>
            </a:r>
            <a:endParaRPr kumimoji="1" lang="en-US" altLang="zh-CN" dirty="0"/>
          </a:p>
        </p:txBody>
      </p:sp>
    </p:spTree>
    <p:extLst>
      <p:ext uri="{BB962C8B-B14F-4D97-AF65-F5344CB8AC3E}">
        <p14:creationId xmlns:p14="http://schemas.microsoft.com/office/powerpoint/2010/main" val="369318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常量資料成員</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常量資料成員：使用</a:t>
            </a:r>
            <a:r>
              <a:rPr kumimoji="1" lang="en-US" altLang="zh-CN" dirty="0"/>
              <a:t>const</a:t>
            </a:r>
            <a:r>
              <a:rPr kumimoji="1" lang="zh-CN" altLang="en-US" dirty="0"/>
              <a:t>修飾的資料成員，稱為類的</a:t>
            </a:r>
            <a:r>
              <a:rPr kumimoji="1" lang="zh-CN" altLang="en-US" dirty="0">
                <a:solidFill>
                  <a:srgbClr val="FF0000"/>
                </a:solidFill>
              </a:rPr>
              <a:t>常量資料成員</a:t>
            </a:r>
            <a:r>
              <a:rPr kumimoji="1" lang="zh-CN" altLang="en-US" dirty="0"/>
              <a:t>，在物件的整個生命週期裡不可更改</a:t>
            </a:r>
          </a:p>
          <a:p>
            <a:r>
              <a:rPr kumimoji="1" lang="zh-CN" altLang="en-US" dirty="0"/>
              <a:t>常量資料成員可以在</a:t>
            </a:r>
            <a:endParaRPr kumimoji="1" lang="en-US" altLang="zh-CN" dirty="0"/>
          </a:p>
          <a:p>
            <a:pPr lvl="1"/>
            <a:r>
              <a:rPr kumimoji="1" lang="zh-CN" altLang="en-US" dirty="0"/>
              <a:t>構造函數的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不允許</a:t>
            </a:r>
            <a:r>
              <a:rPr kumimoji="1" lang="zh-CN" altLang="en-US" dirty="0"/>
              <a:t>在構造函數的函數體中通過賦值來設置</a:t>
            </a:r>
          </a:p>
        </p:txBody>
      </p:sp>
    </p:spTree>
    <p:extLst>
      <p:ext uri="{BB962C8B-B14F-4D97-AF65-F5344CB8AC3E}">
        <p14:creationId xmlns:p14="http://schemas.microsoft.com/office/powerpoint/2010/main" val="4053203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常量資料成員示例</a:t>
            </a: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常量資料成員</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通過初始化清單初始化常量資料成員</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該處會出現編譯錯誤，因為常量資料成員不可更改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Student </a:t>
            </a:r>
            <a:r>
              <a:rPr lang="en-US" altLang="zh-CN" sz="1600" dirty="0" err="1">
                <a:solidFill>
                  <a:srgbClr val="000000"/>
                </a:solidFill>
                <a:latin typeface="Consolas" panose="020B0609020204030204" pitchFamily="49" charset="0"/>
              </a:rPr>
              <a:t>stu</a:t>
            </a:r>
            <a:r>
              <a:rPr lang="en-US" altLang="zh-CN" sz="1600" dirty="0">
                <a:solidFill>
                  <a:srgbClr val="000000"/>
                </a:solidFill>
                <a:latin typeface="Consolas" panose="020B0609020204030204" pitchFamily="49" charset="0"/>
              </a:rPr>
              <a:t>(</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stu.Next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4" name="矩形 3">
            <a:extLst>
              <a:ext uri="{FF2B5EF4-FFF2-40B4-BE49-F238E27FC236}">
                <a16:creationId xmlns:a16="http://schemas.microsoft.com/office/drawing/2014/main" id="{0AEFB105-6A99-4083-97D6-3110B9006655}"/>
              </a:ext>
            </a:extLst>
          </p:cNvPr>
          <p:cNvSpPr/>
          <p:nvPr/>
        </p:nvSpPr>
        <p:spPr>
          <a:xfrm>
            <a:off x="2159732" y="5967864"/>
            <a:ext cx="4824536" cy="646331"/>
          </a:xfrm>
          <a:prstGeom prst="rect">
            <a:avLst/>
          </a:prstGeom>
        </p:spPr>
        <p:txBody>
          <a:bodyPr wrap="square">
            <a:spAutoFit/>
          </a:bodyPr>
          <a:lstStyle/>
          <a:p>
            <a:r>
              <a:rPr lang="zh-CN" altLang="en-US" dirty="0"/>
              <a:t>*編譯器錯誤提示：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extLst>
      <p:ext uri="{BB962C8B-B14F-4D97-AF65-F5344CB8AC3E}">
        <p14:creationId xmlns:p14="http://schemas.microsoft.com/office/powerpoint/2010/main" val="317095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常量成員函數</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常量成員函數：成員函數也能用</a:t>
            </a:r>
            <a:r>
              <a:rPr kumimoji="1" lang="en-US" altLang="zh-CN" dirty="0"/>
              <a:t>const</a:t>
            </a:r>
            <a:r>
              <a:rPr kumimoji="1" lang="zh-CN" altLang="en-US" dirty="0"/>
              <a:t>來修飾，稱為</a:t>
            </a:r>
            <a:r>
              <a:rPr kumimoji="1" lang="zh-CN" altLang="en-US" dirty="0">
                <a:solidFill>
                  <a:srgbClr val="FF0000"/>
                </a:solidFill>
              </a:rPr>
              <a:t>常量成員函數</a:t>
            </a:r>
            <a:r>
              <a:rPr kumimoji="1" lang="zh-CN" altLang="en-US" dirty="0"/>
              <a:t>。</a:t>
            </a:r>
            <a:endParaRPr kumimoji="1" lang="en-US" altLang="zh-CN" dirty="0"/>
          </a:p>
          <a:p>
            <a:r>
              <a:rPr kumimoji="1" lang="zh-CN" altLang="en-US" dirty="0"/>
              <a:t>常量成員函數的存取權限：實現語句不能修改類的</a:t>
            </a:r>
            <a:r>
              <a:rPr kumimoji="1" lang="zh-CN" altLang="en-US" dirty="0">
                <a:solidFill>
                  <a:srgbClr val="FF0000"/>
                </a:solidFill>
              </a:rPr>
              <a:t>非靜態</a:t>
            </a:r>
            <a:r>
              <a:rPr kumimoji="1" lang="zh-CN" altLang="en-US" dirty="0"/>
              <a:t>數據成員，即不能改變物件狀態（內容）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r>
              <a:rPr kumimoji="1" lang="zh-CN" altLang="en-US" dirty="0">
                <a:solidFill>
                  <a:srgbClr val="FF0000"/>
                </a:solidFill>
              </a:rPr>
              <a:t>注意區別</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若物件被定義為常量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則它只能調用以</a:t>
            </a:r>
            <a:r>
              <a:rPr kumimoji="1" lang="en-US" altLang="zh-CN" dirty="0"/>
              <a:t>const</a:t>
            </a:r>
            <a:r>
              <a:rPr kumimoji="1" lang="zh-CN" altLang="en-US" dirty="0"/>
              <a:t>修飾的成員函數</a:t>
            </a:r>
            <a:endParaRPr kumimoji="1" lang="en-US" altLang="zh-CN" dirty="0"/>
          </a:p>
          <a:p>
            <a:pPr lvl="1"/>
            <a:r>
              <a:rPr kumimoji="1" lang="zh-CN" altLang="en-US" dirty="0"/>
              <a:t>常量對象：物件中的“</a:t>
            </a:r>
            <a:r>
              <a:rPr kumimoji="1" lang="zh-CN" altLang="en-US" dirty="0">
                <a:solidFill>
                  <a:srgbClr val="FF0000"/>
                </a:solidFill>
              </a:rPr>
              <a:t>數據</a:t>
            </a:r>
            <a:r>
              <a:rPr kumimoji="1" lang="zh-CN" altLang="en-US" dirty="0"/>
              <a:t>”不能變</a:t>
            </a:r>
          </a:p>
        </p:txBody>
      </p:sp>
    </p:spTree>
    <p:extLst>
      <p:ext uri="{BB962C8B-B14F-4D97-AF65-F5344CB8AC3E}">
        <p14:creationId xmlns:p14="http://schemas.microsoft.com/office/powerpoint/2010/main" val="214704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常量成員函數示例</a:t>
            </a: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常量成員函數</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編譯錯誤，常量成員函數不能修改資料成員</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Student stu1(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stu1.Who()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Student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stu2.Who()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編譯錯誤，常量物件不能調用非常量成員函數</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2A15994-0787-469A-9DFC-76D99C14C7B1}"/>
              </a:ext>
            </a:extLst>
          </p:cNvPr>
          <p:cNvSpPr/>
          <p:nvPr/>
        </p:nvSpPr>
        <p:spPr>
          <a:xfrm>
            <a:off x="3563888" y="2708920"/>
            <a:ext cx="5496919" cy="584775"/>
          </a:xfrm>
          <a:prstGeom prst="rect">
            <a:avLst/>
          </a:prstGeom>
          <a:ln w="19050">
            <a:solidFill>
              <a:srgbClr val="0070C0"/>
            </a:solidFill>
          </a:ln>
        </p:spPr>
        <p:txBody>
          <a:bodyPr wrap="square">
            <a:spAutoFit/>
          </a:bodyPr>
          <a:lstStyle/>
          <a:p>
            <a:r>
              <a:rPr lang="zh-CN" altLang="en-US" sz="1600" dirty="0"/>
              <a:t>*編譯器錯誤提示：</a:t>
            </a:r>
            <a:endParaRPr lang="en-US" altLang="zh-CN" sz="1600" dirty="0"/>
          </a:p>
          <a:p>
            <a:r>
              <a:rPr lang="en-US" altLang="zh-CN" sz="1600" b="1" dirty="0">
                <a:solidFill>
                  <a:srgbClr val="FF0000"/>
                </a:solidFill>
              </a:rPr>
              <a:t>[Error] increment of member ‘Student::ID' in read-only object</a:t>
            </a:r>
            <a:endParaRPr lang="zh-CN" altLang="en-US" sz="1600" b="1" dirty="0">
              <a:solidFill>
                <a:srgbClr val="FF0000"/>
              </a:solidFill>
            </a:endParaRPr>
          </a:p>
        </p:txBody>
      </p:sp>
      <p:sp>
        <p:nvSpPr>
          <p:cNvPr id="10" name="矩形 9">
            <a:extLst>
              <a:ext uri="{FF2B5EF4-FFF2-40B4-BE49-F238E27FC236}">
                <a16:creationId xmlns:a16="http://schemas.microsoft.com/office/drawing/2014/main" id="{1735EB53-CB2B-48AF-87EF-96FF39F9139E}"/>
              </a:ext>
            </a:extLst>
          </p:cNvPr>
          <p:cNvSpPr/>
          <p:nvPr/>
        </p:nvSpPr>
        <p:spPr>
          <a:xfrm>
            <a:off x="2699793" y="5661248"/>
            <a:ext cx="6248280" cy="830997"/>
          </a:xfrm>
          <a:prstGeom prst="rect">
            <a:avLst/>
          </a:prstGeom>
          <a:ln w="19050">
            <a:solidFill>
              <a:srgbClr val="0070C0"/>
            </a:solidFill>
          </a:ln>
        </p:spPr>
        <p:txBody>
          <a:bodyPr wrap="square">
            <a:spAutoFit/>
          </a:bodyPr>
          <a:lstStyle/>
          <a:p>
            <a:r>
              <a:rPr lang="zh-CN" altLang="en-US" sz="1600" dirty="0"/>
              <a:t>*編譯器錯誤提示：</a:t>
            </a:r>
            <a:endParaRPr lang="en-US" altLang="zh-CN" sz="1600" dirty="0"/>
          </a:p>
          <a:p>
            <a:r>
              <a:rPr lang="en-US" altLang="zh-CN" sz="1600" b="1" dirty="0">
                <a:solidFill>
                  <a:srgbClr val="FF0000"/>
                </a:solidFill>
              </a:rPr>
              <a:t>[Error] passing 'const Student' as 'this' argument of 'int Student::Who()' discards qualifiers</a:t>
            </a:r>
            <a:endParaRPr lang="zh-CN" altLang="en-US" sz="1600" b="1" dirty="0">
              <a:solidFill>
                <a:srgbClr val="FF0000"/>
              </a:solidFill>
            </a:endParaRPr>
          </a:p>
        </p:txBody>
      </p:sp>
    </p:spTree>
    <p:extLst>
      <p:ext uri="{BB962C8B-B14F-4D97-AF65-F5344CB8AC3E}">
        <p14:creationId xmlns:p14="http://schemas.microsoft.com/office/powerpoint/2010/main" val="4042325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066F-3353-4AFD-829C-1A77A28E30D4}"/>
              </a:ext>
            </a:extLst>
          </p:cNvPr>
          <p:cNvSpPr>
            <a:spLocks noGrp="1"/>
          </p:cNvSpPr>
          <p:nvPr>
            <p:ph type="title"/>
          </p:nvPr>
        </p:nvSpPr>
        <p:spPr/>
        <p:txBody>
          <a:bodyPr/>
          <a:lstStyle/>
          <a:p>
            <a:r>
              <a:rPr lang="zh-CN" altLang="en-US" dirty="0"/>
              <a:t>常量靜態變數</a:t>
            </a:r>
          </a:p>
        </p:txBody>
      </p:sp>
      <p:sp>
        <p:nvSpPr>
          <p:cNvPr id="3" name="内容占位符 2">
            <a:extLst>
              <a:ext uri="{FF2B5EF4-FFF2-40B4-BE49-F238E27FC236}">
                <a16:creationId xmlns:a16="http://schemas.microsoft.com/office/drawing/2014/main" id="{03B471AE-92BE-4601-A152-17B268A3656C}"/>
              </a:ext>
            </a:extLst>
          </p:cNvPr>
          <p:cNvSpPr>
            <a:spLocks noGrp="1"/>
          </p:cNvSpPr>
          <p:nvPr>
            <p:ph idx="1"/>
          </p:nvPr>
        </p:nvSpPr>
        <p:spPr>
          <a:xfrm>
            <a:off x="628650" y="1628800"/>
            <a:ext cx="8377014" cy="5112568"/>
          </a:xfrm>
        </p:spPr>
        <p:txBody>
          <a:bodyPr/>
          <a:lstStyle/>
          <a:p>
            <a:r>
              <a:rPr lang="zh-CN" altLang="en-US" dirty="0"/>
              <a:t>當然，我們可以定義既是常量也是靜態的變數</a:t>
            </a:r>
            <a:endParaRPr lang="en-US" altLang="zh-CN" dirty="0"/>
          </a:p>
          <a:p>
            <a:pPr lvl="1"/>
            <a:r>
              <a:rPr lang="zh-CN" altLang="en-US" dirty="0"/>
              <a:t>作為類的常量變數</a:t>
            </a:r>
            <a:endParaRPr lang="en-US" altLang="zh-CN" dirty="0"/>
          </a:p>
          <a:p>
            <a:r>
              <a:rPr lang="zh-CN" altLang="en-US" dirty="0"/>
              <a:t>常量靜態變數需要在類外進行定義</a:t>
            </a:r>
            <a:endParaRPr lang="en-US" altLang="zh-CN" dirty="0"/>
          </a:p>
          <a:p>
            <a:pPr lvl="1"/>
            <a:r>
              <a:rPr lang="zh-CN" altLang="en-US" dirty="0"/>
              <a:t>和靜態變數一樣</a:t>
            </a:r>
            <a:endParaRPr lang="en-US" altLang="zh-CN" dirty="0"/>
          </a:p>
          <a:p>
            <a:pPr lvl="1"/>
            <a:r>
              <a:rPr lang="zh-CN" altLang="en-US" dirty="0"/>
              <a:t>但有兩個</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類型可以就地初始化</a:t>
            </a:r>
          </a:p>
          <a:p>
            <a:r>
              <a:rPr lang="zh-CN" altLang="en-US" dirty="0"/>
              <a:t>常量靜態變數和靜態變數一樣，滿足存取權限的任意函數均可訪問，但都不能修改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常量靜態函數</a:t>
            </a:r>
            <a:endParaRPr lang="en-US" altLang="zh-CN" dirty="0"/>
          </a:p>
          <a:p>
            <a:pPr lvl="1"/>
            <a:r>
              <a:rPr lang="zh-CN" altLang="en-US" dirty="0"/>
              <a:t>靜態函數隸屬於類，可以不產生實體而直接通過類名訪問</a:t>
            </a:r>
            <a:endParaRPr lang="en-US" altLang="zh-CN" dirty="0"/>
          </a:p>
          <a:p>
            <a:pPr lvl="1"/>
            <a:r>
              <a:rPr lang="zh-CN" altLang="en-US" dirty="0"/>
              <a:t>常量</a:t>
            </a:r>
            <a:r>
              <a:rPr lang="en-US" altLang="zh-CN" dirty="0"/>
              <a:t>/</a:t>
            </a:r>
            <a:r>
              <a:rPr lang="zh-CN" altLang="en-US" dirty="0"/>
              <a:t>非常量函數的存取權限需要通過產生實體後的物件是否為常量物件來決定。</a:t>
            </a:r>
            <a:r>
              <a:rPr lang="zh-CN" altLang="en-US" dirty="0">
                <a:solidFill>
                  <a:srgbClr val="FF0000"/>
                </a:solidFill>
              </a:rPr>
              <a:t>常量修飾函數必須綁定在物件上</a:t>
            </a:r>
            <a:endParaRPr lang="en-US" altLang="zh-CN" dirty="0">
              <a:solidFill>
                <a:srgbClr val="FF0000"/>
              </a:solidFill>
            </a:endParaRPr>
          </a:p>
          <a:p>
            <a:pPr lvl="1"/>
            <a:r>
              <a:rPr lang="zh-CN" altLang="en-US" dirty="0"/>
              <a:t>因此，靜態函數和常量函數互相衝突</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dirty="0"/>
          </a:p>
        </p:txBody>
      </p:sp>
    </p:spTree>
    <p:extLst>
      <p:ext uri="{BB962C8B-B14F-4D97-AF65-F5344CB8AC3E}">
        <p14:creationId xmlns:p14="http://schemas.microsoft.com/office/powerpoint/2010/main" val="256922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靜態成員與常量成員</a:t>
            </a:r>
            <a:endParaRPr lang="en-US" altLang="zh-CN" dirty="0"/>
          </a:p>
          <a:p>
            <a:r>
              <a:rPr lang="en-US" altLang="zh-CN" dirty="0"/>
              <a:t>5.3 </a:t>
            </a:r>
            <a:r>
              <a:rPr lang="zh-CN" altLang="en-US" dirty="0"/>
              <a:t>常量</a:t>
            </a:r>
            <a:r>
              <a:rPr lang="en-US" altLang="zh-CN" dirty="0"/>
              <a:t>/</a:t>
            </a:r>
            <a:r>
              <a:rPr lang="zh-CN" altLang="en-US" dirty="0"/>
              <a:t>靜態</a:t>
            </a:r>
            <a:r>
              <a:rPr lang="en-US" altLang="zh-CN" dirty="0"/>
              <a:t>/</a:t>
            </a:r>
            <a:r>
              <a:rPr lang="zh-CN" altLang="en-US" dirty="0"/>
              <a:t>參數物件的構造與析構時機</a:t>
            </a:r>
          </a:p>
          <a:p>
            <a:r>
              <a:rPr lang="en-US" altLang="zh-CN" dirty="0"/>
              <a:t>5.4 </a:t>
            </a:r>
            <a:r>
              <a:rPr lang="zh-CN" altLang="en-US" dirty="0"/>
              <a:t>對象的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
        <p:nvSpPr>
          <p:cNvPr id="5" name="圆角矩形 4">
            <a:extLst>
              <a:ext uri="{FF2B5EF4-FFF2-40B4-BE49-F238E27FC236}">
                <a16:creationId xmlns:a16="http://schemas.microsoft.com/office/drawing/2014/main" id="{5D062301-BE41-A343-84F5-D61B1838388A}"/>
              </a:ext>
            </a:extLst>
          </p:cNvPr>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靜態成員何時創建、何時銷毀？</a:t>
            </a:r>
            <a:endParaRPr kumimoji="1" lang="en-US" altLang="zh-CN" sz="2400" b="1" dirty="0"/>
          </a:p>
          <a:p>
            <a:pPr marL="342900" indent="-342900">
              <a:buFont typeface="Arial" panose="020B0604020202020204" pitchFamily="34" charset="0"/>
              <a:buChar char="•"/>
            </a:pPr>
            <a:r>
              <a:rPr kumimoji="1" lang="zh-CN" altLang="en-US" sz="2400" b="1" dirty="0"/>
              <a:t>常量該如何定義、如何初始化？</a:t>
            </a:r>
            <a:endParaRPr kumimoji="1" lang="en-US" altLang="zh-CN" sz="2400" b="1" dirty="0"/>
          </a:p>
          <a:p>
            <a:pPr marL="342900" indent="-342900">
              <a:buFont typeface="Arial" panose="020B0604020202020204" pitchFamily="34" charset="0"/>
              <a:buChar char="•"/>
            </a:pPr>
            <a:r>
              <a:rPr kumimoji="1" lang="zh-CN" altLang="en-US" sz="2400" b="1" dirty="0"/>
              <a:t>指針如何創建、如何銷毀？</a:t>
            </a:r>
          </a:p>
        </p:txBody>
      </p:sp>
    </p:spTree>
    <p:extLst>
      <p:ext uri="{BB962C8B-B14F-4D97-AF65-F5344CB8AC3E}">
        <p14:creationId xmlns:p14="http://schemas.microsoft.com/office/powerpoint/2010/main" val="27109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6CD47-9E26-46BB-9085-EA853EECA9DB}"/>
              </a:ext>
            </a:extLst>
          </p:cNvPr>
          <p:cNvSpPr>
            <a:spLocks noGrp="1"/>
          </p:cNvSpPr>
          <p:nvPr>
            <p:ph type="title"/>
          </p:nvPr>
        </p:nvSpPr>
        <p:spPr/>
        <p:txBody>
          <a:bodyPr/>
          <a:lstStyle/>
          <a:p>
            <a:r>
              <a:rPr lang="zh-CN" altLang="en-US" dirty="0"/>
              <a:t>常量靜態變數</a:t>
            </a:r>
          </a:p>
        </p:txBody>
      </p:sp>
      <p:sp>
        <p:nvSpPr>
          <p:cNvPr id="4" name="灯片编号占位符 3">
            <a:extLst>
              <a:ext uri="{FF2B5EF4-FFF2-40B4-BE49-F238E27FC236}">
                <a16:creationId xmlns:a16="http://schemas.microsoft.com/office/drawing/2014/main"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
        <p:nvSpPr>
          <p:cNvPr id="7" name="文本框 6">
            <a:extLst>
              <a:ext uri="{FF2B5EF4-FFF2-40B4-BE49-F238E27FC236}">
                <a16:creationId xmlns:a16="http://schemas.microsoft.com/office/drawing/2014/main"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也可以在類外定義</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常量、靜態成員總結</a:t>
            </a:r>
          </a:p>
        </p:txBody>
      </p:sp>
      <p:graphicFrame>
        <p:nvGraphicFramePr>
          <p:cNvPr id="4" name="表格 3">
            <a:extLst>
              <a:ext uri="{FF2B5EF4-FFF2-40B4-BE49-F238E27FC236}">
                <a16:creationId xmlns:a16="http://schemas.microsoft.com/office/drawing/2014/main" id="{9AE8213C-631C-4BE2-AFE3-8D93DB3FAAA7}"/>
              </a:ext>
            </a:extLst>
          </p:cNvPr>
          <p:cNvGraphicFramePr>
            <a:graphicFrameLocks noGrp="1"/>
          </p:cNvGraphicFramePr>
          <p:nvPr>
            <p:extLst>
              <p:ext uri="{D42A27DB-BD31-4B8C-83A1-F6EECF244321}">
                <p14:modId xmlns:p14="http://schemas.microsoft.com/office/powerpoint/2010/main" val="370228704"/>
              </p:ext>
            </p:extLst>
          </p:nvPr>
        </p:nvGraphicFramePr>
        <p:xfrm>
          <a:off x="84664" y="1270848"/>
          <a:ext cx="8974672" cy="511048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1447248135"/>
                    </a:ext>
                  </a:extLst>
                </a:gridCol>
                <a:gridCol w="1728192">
                  <a:extLst>
                    <a:ext uri="{9D8B030D-6E8A-4147-A177-3AD203B41FA5}">
                      <a16:colId xmlns:a16="http://schemas.microsoft.com/office/drawing/2014/main" val="3253571204"/>
                    </a:ext>
                  </a:extLst>
                </a:gridCol>
                <a:gridCol w="1584176">
                  <a:extLst>
                    <a:ext uri="{9D8B030D-6E8A-4147-A177-3AD203B41FA5}">
                      <a16:colId xmlns:a16="http://schemas.microsoft.com/office/drawing/2014/main" val="3960610820"/>
                    </a:ext>
                  </a:extLst>
                </a:gridCol>
                <a:gridCol w="1800201">
                  <a:extLst>
                    <a:ext uri="{9D8B030D-6E8A-4147-A177-3AD203B41FA5}">
                      <a16:colId xmlns:a16="http://schemas.microsoft.com/office/drawing/2014/main" val="4011243812"/>
                    </a:ext>
                  </a:extLst>
                </a:gridCol>
                <a:gridCol w="1751031">
                  <a:extLst>
                    <a:ext uri="{9D8B030D-6E8A-4147-A177-3AD203B41FA5}">
                      <a16:colId xmlns:a16="http://schemas.microsoft.com/office/drawing/2014/main" val="3150886111"/>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靜態資料成員</a:t>
                      </a: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常量資料成員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常量靜態資料成員</a:t>
                      </a:r>
                      <a:r>
                        <a:rPr lang="en-US" altLang="zh-CN" sz="1600" b="1" kern="1200" dirty="0">
                          <a:solidFill>
                            <a:schemeClr val="tx1"/>
                          </a:solidFill>
                          <a:latin typeface="华文楷体" pitchFamily="2" charset="-122"/>
                          <a:ea typeface="华文楷体" pitchFamily="2" charset="-122"/>
                          <a:cs typeface="+mn-cs"/>
                        </a:rPr>
                        <a:t>(</a:t>
                      </a:r>
                      <a:r>
                        <a:rPr lang="zh-CN" altLang="en-US" sz="1600" b="1" kern="1200" dirty="0">
                          <a:solidFill>
                            <a:schemeClr val="tx1"/>
                          </a:solidFill>
                          <a:latin typeface="华文楷体" pitchFamily="2" charset="-122"/>
                          <a:ea typeface="华文楷体" pitchFamily="2" charset="-122"/>
                          <a:cs typeface="+mn-cs"/>
                        </a:rPr>
                        <a:t>除</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zh-CN" altLang="en-US" sz="1600" b="1" kern="1200" dirty="0">
                          <a:solidFill>
                            <a:schemeClr val="tx1"/>
                          </a:solidFill>
                          <a:latin typeface="华文楷体" pitchFamily="2" charset="-122"/>
                          <a:ea typeface="华文楷体" pitchFamily="2" charset="-122"/>
                          <a:cs typeface="+mn-cs"/>
                        </a:rPr>
                        <a:t>外</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常量靜態資料成員</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440433"/>
                  </a:ext>
                </a:extLst>
              </a:tr>
              <a:tr h="370840">
                <a:tc gridSpan="5">
                  <a:txBody>
                    <a:bodyPr/>
                    <a:lstStyle/>
                    <a:p>
                      <a:pPr algn="ctr"/>
                      <a:r>
                        <a:rPr lang="zh-CN" altLang="en-US" sz="1600" b="1" kern="1200" dirty="0">
                          <a:solidFill>
                            <a:schemeClr val="tx1"/>
                          </a:solidFill>
                          <a:latin typeface="华文楷体" pitchFamily="2" charset="-122"/>
                          <a:ea typeface="华文楷体" pitchFamily="2" charset="-122"/>
                          <a:cs typeface="+mn-cs"/>
                        </a:rPr>
                        <a:t>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982268"/>
                  </a:ext>
                </a:extLst>
              </a:tr>
              <a:tr h="370840">
                <a:tc>
                  <a:txBody>
                    <a:bodyPr/>
                    <a:lstStyle/>
                    <a:p>
                      <a:pPr algn="ctr"/>
                      <a:r>
                        <a:rPr lang="zh-CN" altLang="en-US" sz="1600" dirty="0">
                          <a:latin typeface="华文楷体" pitchFamily="2" charset="-122"/>
                          <a:ea typeface="华文楷体" pitchFamily="2" charset="-122"/>
                        </a:rPr>
                        <a:t>就地初始化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34588"/>
                  </a:ext>
                </a:extLst>
              </a:tr>
              <a:tr h="370840">
                <a:tc>
                  <a:txBody>
                    <a:bodyPr/>
                    <a:lstStyle/>
                    <a:p>
                      <a:pPr algn="ctr"/>
                      <a:r>
                        <a:rPr lang="zh-CN" altLang="en-US" sz="1600" dirty="0">
                          <a:latin typeface="华文楷体" pitchFamily="2" charset="-122"/>
                          <a:ea typeface="华文楷体" pitchFamily="2" charset="-122"/>
                        </a:rPr>
                        <a:t>初始化列表初始化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4868494"/>
                  </a:ext>
                </a:extLst>
              </a:tr>
              <a:tr h="370840">
                <a:tc>
                  <a:txBody>
                    <a:bodyPr/>
                    <a:lstStyle/>
                    <a:p>
                      <a:pPr algn="ctr"/>
                      <a:r>
                        <a:rPr lang="zh-CN" altLang="en-US" sz="1600" dirty="0">
                          <a:latin typeface="华文楷体" pitchFamily="2" charset="-122"/>
                          <a:ea typeface="华文楷体" pitchFamily="2" charset="-122"/>
                        </a:rPr>
                        <a:t>構造函數體內初始化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051780"/>
                  </a:ext>
                </a:extLst>
              </a:tr>
              <a:tr h="0">
                <a:tc>
                  <a:txBody>
                    <a:bodyPr/>
                    <a:lstStyle/>
                    <a:p>
                      <a:pPr algn="ctr"/>
                      <a:r>
                        <a:rPr lang="zh-CN" altLang="en-US" sz="1600" dirty="0">
                          <a:latin typeface="华文楷体" pitchFamily="2" charset="-122"/>
                          <a:ea typeface="华文楷体" pitchFamily="2" charset="-122"/>
                        </a:rPr>
                        <a:t>類外初始化</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1160099"/>
                  </a:ext>
                </a:extLst>
              </a:tr>
              <a:tr h="0">
                <a:tc gridSpan="5">
                  <a:txBody>
                    <a:bodyPr/>
                    <a:lstStyle/>
                    <a:p>
                      <a:pPr algn="ctr"/>
                      <a:r>
                        <a:rPr lang="zh-CN" altLang="en-US" sz="1600" b="1" dirty="0">
                          <a:latin typeface="华文楷体" pitchFamily="2" charset="-122"/>
                          <a:ea typeface="华文楷体" pitchFamily="2" charset="-122"/>
                        </a:rPr>
                        <a:t>訪問</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874604"/>
                  </a:ext>
                </a:extLst>
              </a:tr>
              <a:tr h="0">
                <a:tc>
                  <a:txBody>
                    <a:bodyPr/>
                    <a:lstStyle/>
                    <a:p>
                      <a:pPr algn="ctr"/>
                      <a:r>
                        <a:rPr lang="zh-CN" altLang="en-US" sz="1600" dirty="0">
                          <a:latin typeface="华文楷体" pitchFamily="2" charset="-122"/>
                          <a:ea typeface="华文楷体" pitchFamily="2" charset="-122"/>
                        </a:rPr>
                        <a:t>普通成員函數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155023"/>
                  </a:ext>
                </a:extLst>
              </a:tr>
              <a:tr h="0">
                <a:tc>
                  <a:txBody>
                    <a:bodyPr/>
                    <a:lstStyle/>
                    <a:p>
                      <a:pPr algn="ctr"/>
                      <a:r>
                        <a:rPr lang="zh-CN" altLang="en-US" sz="1600" dirty="0">
                          <a:latin typeface="华文楷体" pitchFamily="2" charset="-122"/>
                          <a:ea typeface="华文楷体" pitchFamily="2" charset="-122"/>
                        </a:rPr>
                        <a:t>靜態成員函數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36190"/>
                  </a:ext>
                </a:extLst>
              </a:tr>
              <a:tr h="0">
                <a:tc>
                  <a:txBody>
                    <a:bodyPr/>
                    <a:lstStyle/>
                    <a:p>
                      <a:pPr algn="ctr"/>
                      <a:r>
                        <a:rPr lang="zh-CN" altLang="en-US" sz="1600" dirty="0">
                          <a:latin typeface="华文楷体" pitchFamily="2" charset="-122"/>
                          <a:ea typeface="华文楷体" pitchFamily="2" charset="-122"/>
                        </a:rPr>
                        <a:t>常量成員函數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337490"/>
                  </a:ext>
                </a:extLst>
              </a:tr>
              <a:tr h="0">
                <a:tc gridSpan="5">
                  <a:txBody>
                    <a:bodyPr/>
                    <a:lstStyle/>
                    <a:p>
                      <a:pPr algn="ctr"/>
                      <a:r>
                        <a:rPr lang="zh-CN" altLang="en-US" sz="1600" b="1" dirty="0">
                          <a:latin typeface="华文楷体" pitchFamily="2" charset="-122"/>
                          <a:ea typeface="华文楷体" pitchFamily="2" charset="-122"/>
                        </a:rPr>
                        <a:t>修改</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4414561"/>
                  </a:ext>
                </a:extLst>
              </a:tr>
              <a:tr h="0">
                <a:tc>
                  <a:txBody>
                    <a:bodyPr/>
                    <a:lstStyle/>
                    <a:p>
                      <a:pPr algn="ctr"/>
                      <a:r>
                        <a:rPr lang="zh-CN" altLang="en-US" sz="1600" dirty="0">
                          <a:latin typeface="华文楷体" pitchFamily="2" charset="-122"/>
                          <a:ea typeface="华文楷体" pitchFamily="2" charset="-122"/>
                        </a:rPr>
                        <a:t>普通成員函數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080526"/>
                  </a:ext>
                </a:extLst>
              </a:tr>
              <a:tr h="0">
                <a:tc>
                  <a:txBody>
                    <a:bodyPr/>
                    <a:lstStyle/>
                    <a:p>
                      <a:pPr algn="ctr"/>
                      <a:r>
                        <a:rPr lang="zh-CN" altLang="en-US" sz="1600" dirty="0">
                          <a:latin typeface="华文楷体" pitchFamily="2" charset="-122"/>
                          <a:ea typeface="华文楷体" pitchFamily="2" charset="-122"/>
                        </a:rPr>
                        <a:t>靜態成員函數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203138"/>
                  </a:ext>
                </a:extLst>
              </a:tr>
              <a:tr h="0">
                <a:tc>
                  <a:txBody>
                    <a:bodyPr/>
                    <a:lstStyle/>
                    <a:p>
                      <a:pPr algn="ctr"/>
                      <a:r>
                        <a:rPr lang="zh-CN" altLang="en-US" sz="1600" dirty="0">
                          <a:latin typeface="华文楷体" pitchFamily="2" charset="-122"/>
                          <a:ea typeface="华文楷体" pitchFamily="2" charset="-122"/>
                        </a:rPr>
                        <a:t>常量成員函數</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7328748"/>
                  </a:ext>
                </a:extLst>
              </a:tr>
            </a:tbl>
          </a:graphicData>
        </a:graphic>
      </p:graphicFrame>
    </p:spTree>
    <p:extLst>
      <p:ext uri="{BB962C8B-B14F-4D97-AF65-F5344CB8AC3E}">
        <p14:creationId xmlns:p14="http://schemas.microsoft.com/office/powerpoint/2010/main" val="257861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D558AF9-D4EF-43F2-9014-62A2BE385778}"/>
              </a:ext>
            </a:extLst>
          </p:cNvPr>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
        <p:nvSpPr>
          <p:cNvPr id="7" name="文本框 6">
            <a:extLst>
              <a:ext uri="{FF2B5EF4-FFF2-40B4-BE49-F238E27FC236}">
                <a16:creationId xmlns:a16="http://schemas.microsoft.com/office/drawing/2014/main" id="{77F44211-9358-4A29-945F-213E73197F7A}"/>
              </a:ext>
            </a:extLst>
          </p:cNvPr>
          <p:cNvSpPr txBox="1"/>
          <p:nvPr>
            <p:custDataLst>
              <p:tags r:id="rId2"/>
            </p:custDataLst>
          </p:nvPr>
        </p:nvSpPr>
        <p:spPr>
          <a:xfrm>
            <a:off x="899592" y="1196752"/>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定義</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類如下，下列說法正確的是</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Test{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int member;</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float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Test(int mem):member(mem){</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MyMember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{return member;}</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float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MyAnotherMember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文本框 7">
            <a:extLst>
              <a:ext uri="{FF2B5EF4-FFF2-40B4-BE49-F238E27FC236}">
                <a16:creationId xmlns:a16="http://schemas.microsoft.com/office/drawing/2014/main" id="{B5C4DF9E-41A4-48CB-B5B3-1B00CC219391}"/>
              </a:ext>
            </a:extLst>
          </p:cNvPr>
          <p:cNvSpPr txBox="1"/>
          <p:nvPr>
            <p:custDataLst>
              <p:tags r:id="rId3"/>
            </p:custDataLst>
          </p:nvPr>
        </p:nvSpPr>
        <p:spPr>
          <a:xfrm>
            <a:off x="905345" y="3650158"/>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member </a:t>
            </a:r>
            <a:r>
              <a:rPr lang="zh-CN" altLang="en-US" sz="2000" dirty="0">
                <a:solidFill>
                  <a:prstClr val="black"/>
                </a:solidFill>
                <a:latin typeface="Times New Roman" pitchFamily="18" charset="0"/>
                <a:ea typeface="STKaiti" charset="-122"/>
                <a:cs typeface="Times New Roman" pitchFamily="18" charset="0"/>
              </a:rPr>
              <a:t>的值在不同的</a:t>
            </a:r>
            <a:r>
              <a:rPr lang="en-US" altLang="zh-CN" sz="2000" dirty="0">
                <a:solidFill>
                  <a:prstClr val="black"/>
                </a:solidFill>
                <a:latin typeface="Times New Roman" pitchFamily="18" charset="0"/>
                <a:ea typeface="STKaiti" charset="-122"/>
                <a:cs typeface="Times New Roman" pitchFamily="18" charset="0"/>
              </a:rPr>
              <a:t>Test</a:t>
            </a:r>
            <a:r>
              <a:rPr lang="zh-CN" altLang="en-US" sz="2000" dirty="0">
                <a:solidFill>
                  <a:prstClr val="black"/>
                </a:solidFill>
                <a:latin typeface="Times New Roman" pitchFamily="18" charset="0"/>
                <a:ea typeface="STKaiti" charset="-122"/>
                <a:cs typeface="Times New Roman" pitchFamily="18" charset="0"/>
              </a:rPr>
              <a:t>物件中可以不同；</a:t>
            </a:r>
            <a:endParaRPr lang="en-US" altLang="zh-CN" sz="2000" dirty="0">
              <a:solidFill>
                <a:prstClr val="black"/>
              </a:solidFill>
              <a:latin typeface="Times New Roman" pitchFamily="18" charset="0"/>
              <a:ea typeface="STKaiti" charset="-122"/>
              <a:cs typeface="Times New Roman" pitchFamily="18" charset="0"/>
            </a:endParaRPr>
          </a:p>
        </p:txBody>
      </p:sp>
      <p:sp>
        <p:nvSpPr>
          <p:cNvPr id="9" name="文本框 8">
            <a:extLst>
              <a:ext uri="{FF2B5EF4-FFF2-40B4-BE49-F238E27FC236}">
                <a16:creationId xmlns:a16="http://schemas.microsoft.com/office/drawing/2014/main" id="{1DB469D6-A27E-4897-83C8-F04EE95AFC74}"/>
              </a:ext>
            </a:extLst>
          </p:cNvPr>
          <p:cNvSpPr txBox="1"/>
          <p:nvPr>
            <p:custDataLst>
              <p:tags r:id="rId4"/>
            </p:custDataLst>
          </p:nvPr>
        </p:nvSpPr>
        <p:spPr>
          <a:xfrm>
            <a:off x="907504" y="4293096"/>
            <a:ext cx="7768952"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初始化資料成員</a:t>
            </a:r>
            <a:r>
              <a:rPr lang="en-US" altLang="zh-CN" sz="2000" dirty="0">
                <a:solidFill>
                  <a:prstClr val="black"/>
                </a:solidFill>
                <a:latin typeface="Times New Roman" pitchFamily="18" charset="0"/>
                <a:ea typeface="STKaiti" charset="-122"/>
                <a:cs typeface="Times New Roman" pitchFamily="18" charset="0"/>
              </a:rPr>
              <a:t>member</a:t>
            </a:r>
            <a:r>
              <a:rPr lang="zh-CN" altLang="en-US" sz="2000" dirty="0">
                <a:solidFill>
                  <a:prstClr val="black"/>
                </a:solidFill>
                <a:latin typeface="Times New Roman" pitchFamily="18" charset="0"/>
                <a:ea typeface="STKaiti" charset="-122"/>
                <a:cs typeface="Times New Roman" pitchFamily="18" charset="0"/>
              </a:rPr>
              <a:t>時，可以採用類似於</a:t>
            </a:r>
            <a:r>
              <a:rPr lang="en-US" altLang="zh-CN" sz="2000" dirty="0" err="1">
                <a:solidFill>
                  <a:prstClr val="black"/>
                </a:solidFill>
                <a:latin typeface="Times New Roman" pitchFamily="18" charset="0"/>
                <a:ea typeface="STKaiti" charset="-122"/>
                <a:cs typeface="Times New Roman" pitchFamily="18" charset="0"/>
              </a:rPr>
              <a:t>another_member</a:t>
            </a:r>
            <a:r>
              <a:rPr lang="zh-CN" altLang="en-US" sz="2000" dirty="0">
                <a:solidFill>
                  <a:prstClr val="black"/>
                </a:solidFill>
                <a:latin typeface="Times New Roman" pitchFamily="18" charset="0"/>
                <a:ea typeface="STKaiti" charset="-122"/>
                <a:cs typeface="Times New Roman" pitchFamily="18" charset="0"/>
              </a:rPr>
              <a:t>的初始化</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方式，在構造函數的函數體中賦值；</a:t>
            </a:r>
            <a:endParaRPr lang="en-US" altLang="zh-CN" sz="2000" dirty="0">
              <a:solidFill>
                <a:prstClr val="black"/>
              </a:solidFill>
              <a:latin typeface="Times New Roman" pitchFamily="18" charset="0"/>
              <a:ea typeface="STKaiti" charset="-122"/>
              <a:cs typeface="Times New Roman" pitchFamily="18" charset="0"/>
            </a:endParaRPr>
          </a:p>
        </p:txBody>
      </p:sp>
      <p:sp>
        <p:nvSpPr>
          <p:cNvPr id="10" name="文本框 9">
            <a:extLst>
              <a:ext uri="{FF2B5EF4-FFF2-40B4-BE49-F238E27FC236}">
                <a16:creationId xmlns:a16="http://schemas.microsoft.com/office/drawing/2014/main" id="{7DB1107D-DBE6-46ED-8F16-FD37A2346742}"/>
              </a:ext>
            </a:extLst>
          </p:cNvPr>
          <p:cNvSpPr txBox="1"/>
          <p:nvPr>
            <p:custDataLst>
              <p:tags r:id="rId5"/>
            </p:custDataLst>
          </p:nvPr>
        </p:nvSpPr>
        <p:spPr>
          <a:xfrm>
            <a:off x="905345" y="4874294"/>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成員函數</a:t>
            </a:r>
            <a:r>
              <a:rPr lang="en-US" altLang="zh-CN" sz="2000" dirty="0" err="1">
                <a:solidFill>
                  <a:prstClr val="black"/>
                </a:solidFill>
                <a:latin typeface="Times New Roman" pitchFamily="18" charset="0"/>
                <a:ea typeface="STKaiti" charset="-122"/>
                <a:cs typeface="Times New Roman" pitchFamily="18" charset="0"/>
              </a:rPr>
              <a:t>MyMember</a:t>
            </a:r>
            <a:r>
              <a:rPr lang="zh-CN" altLang="en-US" sz="2000" dirty="0">
                <a:solidFill>
                  <a:prstClr val="black"/>
                </a:solidFill>
                <a:latin typeface="Times New Roman" pitchFamily="18" charset="0"/>
                <a:ea typeface="STKaiti" charset="-122"/>
                <a:cs typeface="Times New Roman" pitchFamily="18" charset="0"/>
              </a:rPr>
              <a:t>的函數體內可以增加語句，修改</a:t>
            </a:r>
            <a:r>
              <a:rPr lang="en-US" altLang="zh-CN" sz="2000" dirty="0" err="1">
                <a:solidFill>
                  <a:prstClr val="black"/>
                </a:solidFill>
                <a:latin typeface="Times New Roman" pitchFamily="18" charset="0"/>
                <a:ea typeface="STKaiti" charset="-122"/>
                <a:cs typeface="Times New Roman" pitchFamily="18" charset="0"/>
              </a:rPr>
              <a:t>another_member</a:t>
            </a:r>
            <a:r>
              <a:rPr lang="zh-CN" altLang="en-US" sz="2000" dirty="0">
                <a:solidFill>
                  <a:prstClr val="black"/>
                </a:solidFill>
                <a:latin typeface="Times New Roman" pitchFamily="18" charset="0"/>
                <a:ea typeface="STKaiti" charset="-122"/>
                <a:cs typeface="Times New Roman" pitchFamily="18" charset="0"/>
              </a:rPr>
              <a:t>的值；</a:t>
            </a:r>
            <a:endParaRPr lang="en-US" altLang="zh-CN" sz="2000" dirty="0">
              <a:solidFill>
                <a:prstClr val="black"/>
              </a:solidFill>
              <a:latin typeface="Times New Roman" pitchFamily="18" charset="0"/>
              <a:ea typeface="STKaiti" charset="-122"/>
              <a:cs typeface="Times New Roman" pitchFamily="18" charset="0"/>
            </a:endParaRPr>
          </a:p>
        </p:txBody>
      </p:sp>
      <p:sp>
        <p:nvSpPr>
          <p:cNvPr id="11" name="文本框 10">
            <a:extLst>
              <a:ext uri="{FF2B5EF4-FFF2-40B4-BE49-F238E27FC236}">
                <a16:creationId xmlns:a16="http://schemas.microsoft.com/office/drawing/2014/main" id="{36C58D18-9272-4F54-90E9-E73DBD524634}"/>
              </a:ext>
            </a:extLst>
          </p:cNvPr>
          <p:cNvSpPr txBox="1"/>
          <p:nvPr>
            <p:custDataLst>
              <p:tags r:id="rId6"/>
            </p:custDataLst>
          </p:nvPr>
        </p:nvSpPr>
        <p:spPr>
          <a:xfrm>
            <a:off x="907504" y="5544678"/>
            <a:ext cx="8229459"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定義一個</a:t>
            </a:r>
            <a:r>
              <a:rPr lang="en-US" altLang="zh-CN" sz="2000" dirty="0">
                <a:solidFill>
                  <a:prstClr val="black"/>
                </a:solidFill>
                <a:latin typeface="Times New Roman" pitchFamily="18" charset="0"/>
                <a:ea typeface="STKaiti" charset="-122"/>
                <a:cs typeface="Times New Roman" pitchFamily="18" charset="0"/>
              </a:rPr>
              <a:t>Test</a:t>
            </a:r>
            <a:r>
              <a:rPr lang="zh-CN" altLang="en-US" sz="2000" dirty="0">
                <a:solidFill>
                  <a:prstClr val="black"/>
                </a:solidFill>
                <a:latin typeface="Times New Roman" pitchFamily="18" charset="0"/>
                <a:ea typeface="STKaiti" charset="-122"/>
                <a:cs typeface="Times New Roman" pitchFamily="18" charset="0"/>
              </a:rPr>
              <a:t>類的常量物件，其可以調用</a:t>
            </a:r>
            <a:r>
              <a:rPr lang="en-US" altLang="zh-CN" sz="2000" dirty="0" err="1">
                <a:solidFill>
                  <a:prstClr val="black"/>
                </a:solidFill>
                <a:latin typeface="Times New Roman" pitchFamily="18" charset="0"/>
                <a:ea typeface="STKaiti" charset="-122"/>
                <a:cs typeface="Times New Roman" pitchFamily="18" charset="0"/>
              </a:rPr>
              <a:t>MyMember</a:t>
            </a:r>
            <a:r>
              <a:rPr lang="zh-CN" altLang="en-US" sz="2000" dirty="0">
                <a:solidFill>
                  <a:prstClr val="black"/>
                </a:solidFill>
                <a:latin typeface="Times New Roman" pitchFamily="18" charset="0"/>
                <a:ea typeface="STKaiti" charset="-122"/>
                <a:cs typeface="Times New Roman" pitchFamily="18" charset="0"/>
              </a:rPr>
              <a:t>和</a:t>
            </a:r>
            <a:r>
              <a:rPr lang="en-US" altLang="zh-CN" sz="2000" dirty="0" err="1">
                <a:solidFill>
                  <a:prstClr val="black"/>
                </a:solidFill>
                <a:latin typeface="Times New Roman" pitchFamily="18" charset="0"/>
                <a:ea typeface="STKaiti" charset="-122"/>
                <a:cs typeface="Times New Roman" pitchFamily="18" charset="0"/>
              </a:rPr>
              <a:t>MyAnotherMember</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兩個成員函數。</a:t>
            </a:r>
            <a:endParaRPr lang="en-US" altLang="zh-CN" sz="2000" dirty="0">
              <a:solidFill>
                <a:prstClr val="black"/>
              </a:solidFill>
              <a:latin typeface="Times New Roman" pitchFamily="18" charset="0"/>
              <a:ea typeface="STKaiti" charset="-122"/>
              <a:cs typeface="Times New Roman" pitchFamily="18" charset="0"/>
            </a:endParaRPr>
          </a:p>
        </p:txBody>
      </p:sp>
      <p:sp>
        <p:nvSpPr>
          <p:cNvPr id="12" name="椭圆 11">
            <a:extLst>
              <a:ext uri="{FF2B5EF4-FFF2-40B4-BE49-F238E27FC236}">
                <a16:creationId xmlns:a16="http://schemas.microsoft.com/office/drawing/2014/main" id="{595E32E2-66D3-4960-AE1C-DBE2D33719DC}"/>
              </a:ext>
            </a:extLst>
          </p:cNvPr>
          <p:cNvSpPr>
            <a:spLocks noChangeAspect="1"/>
          </p:cNvSpPr>
          <p:nvPr>
            <p:custDataLst>
              <p:tags r:id="rId7"/>
            </p:custDataLst>
          </p:nvPr>
        </p:nvSpPr>
        <p:spPr>
          <a:xfrm>
            <a:off x="443633" y="3810890"/>
            <a:ext cx="369143" cy="36914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B2FDC49-E5CD-466C-9324-1617E24389B7}"/>
              </a:ext>
            </a:extLst>
          </p:cNvPr>
          <p:cNvSpPr>
            <a:spLocks noChangeAspect="1"/>
          </p:cNvSpPr>
          <p:nvPr>
            <p:custDataLst>
              <p:tags r:id="rId8"/>
            </p:custDataLst>
          </p:nvPr>
        </p:nvSpPr>
        <p:spPr>
          <a:xfrm>
            <a:off x="458440" y="4312982"/>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67810F55-15DE-4ACC-876C-82689A3A3990}"/>
              </a:ext>
            </a:extLst>
          </p:cNvPr>
          <p:cNvSpPr>
            <a:spLocks noChangeAspect="1"/>
          </p:cNvSpPr>
          <p:nvPr>
            <p:custDataLst>
              <p:tags r:id="rId9"/>
            </p:custDataLst>
          </p:nvPr>
        </p:nvSpPr>
        <p:spPr>
          <a:xfrm>
            <a:off x="458439" y="5029024"/>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C9C8CDDD-85DE-4992-AFB2-5643378F9A53}"/>
              </a:ext>
            </a:extLst>
          </p:cNvPr>
          <p:cNvSpPr>
            <a:spLocks noChangeAspect="1"/>
          </p:cNvSpPr>
          <p:nvPr>
            <p:custDataLst>
              <p:tags r:id="rId10"/>
            </p:custDataLst>
          </p:nvPr>
        </p:nvSpPr>
        <p:spPr>
          <a:xfrm>
            <a:off x="458438" y="5560493"/>
            <a:ext cx="369145" cy="369145"/>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A3907E5-0D54-41CB-89BB-57C29CBA9EE1}"/>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18A9025E-2AF1-4F9A-ADA3-C3AB5ABA3E4E}"/>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84858A6A-8BF8-497E-9056-FA4A53F3F0E1}"/>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a:extLst>
              <a:ext uri="{FF2B5EF4-FFF2-40B4-BE49-F238E27FC236}">
                <a16:creationId xmlns:a16="http://schemas.microsoft.com/office/drawing/2014/main" id="{02A8BFD6-E89E-48BE-B1C7-25C29F7B8B55}"/>
              </a:ext>
            </a:extLst>
          </p:cNvPr>
          <p:cNvSpPr txBox="1"/>
          <p:nvPr>
            <p:custDataLst>
              <p:tags r:id="rId14"/>
            </p:custDataLst>
          </p:nvPr>
        </p:nvSpPr>
        <p:spPr>
          <a:xfrm>
            <a:off x="9525000" y="1270000"/>
            <a:ext cx="3616696" cy="2554545"/>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常量成員不能在函數體內初</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始化</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常量成員函數不能修改類的</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資料成員</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常量物件只能調用常量成員</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函數</a:t>
            </a:r>
          </a:p>
        </p:txBody>
      </p:sp>
      <p:grpSp>
        <p:nvGrpSpPr>
          <p:cNvPr id="27" name="组合 26">
            <a:extLst>
              <a:ext uri="{FF2B5EF4-FFF2-40B4-BE49-F238E27FC236}">
                <a16:creationId xmlns:a16="http://schemas.microsoft.com/office/drawing/2014/main" id="{1F9F77A3-112C-46D9-B636-2744EEDDFD27}"/>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F59A9975-F5AE-4A6D-9612-DA3B37D4D021}"/>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8C96512C-24EC-4E1C-B42C-107DE90A30F1}"/>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07F55616-AEC6-459C-BD83-BE71E8329442}"/>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EE48D35D-8A4D-47A3-85E7-423CCDCB4C0C}"/>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C40C6C51-D46D-4D70-87D0-FF1DB2A78D54}"/>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A88536E3-B4A7-4FCF-B699-6DBB5BD22D4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a:extLst>
              <a:ext uri="{FF2B5EF4-FFF2-40B4-BE49-F238E27FC236}">
                <a16:creationId xmlns:a16="http://schemas.microsoft.com/office/drawing/2014/main" id="{8752EC94-BE1B-4758-80A6-0916670FF998}"/>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CF8A36B3-EB65-480A-A9A0-794F65E201A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DDAB759E-5091-40B5-9034-AEE5B34CB133}"/>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D7D6E90-A6BE-4ECE-BF16-86E56572482E}"/>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6D903B3D-60EA-4652-A54E-01043E8730B2}"/>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EFC38812-BC13-473F-AE21-0928879355DA}"/>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5293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204FDF-3BDF-4FCE-9DCF-875AB7D52A6C}"/>
              </a:ext>
            </a:extLst>
          </p:cNvPr>
          <p:cNvSpPr>
            <a:spLocks noGrp="1"/>
          </p:cNvSpPr>
          <p:nvPr>
            <p:ph type="sldNum" sz="quarter" idx="12"/>
          </p:nvPr>
        </p:nvSpPr>
        <p:spPr/>
        <p:txBody>
          <a:bodyPr/>
          <a:lstStyle/>
          <a:p>
            <a:pPr>
              <a:defRPr/>
            </a:pPr>
            <a:fld id="{C34C3BD7-260C-4BC9-9C17-940D7F59C4D1}" type="slidenum">
              <a:rPr lang="en-US" altLang="zh-CN" smtClean="0"/>
              <a:pPr>
                <a:defRPr/>
              </a:pPr>
              <a:t>33</a:t>
            </a:fld>
            <a:endParaRPr lang="en-US" altLang="zh-CN" dirty="0"/>
          </a:p>
        </p:txBody>
      </p:sp>
      <p:sp>
        <p:nvSpPr>
          <p:cNvPr id="5" name="文本框 4">
            <a:extLst>
              <a:ext uri="{FF2B5EF4-FFF2-40B4-BE49-F238E27FC236}">
                <a16:creationId xmlns:a16="http://schemas.microsoft.com/office/drawing/2014/main" id="{2F1D97DF-4CD8-413F-9B3F-5CBB28DBFC86}"/>
              </a:ext>
            </a:extLst>
          </p:cNvPr>
          <p:cNvSpPr txBox="1"/>
          <p:nvPr>
            <p:custDataLst>
              <p:tags r:id="rId2"/>
            </p:custDataLst>
          </p:nvPr>
        </p:nvSpPr>
        <p:spPr>
          <a:xfrm>
            <a:off x="425152" y="749825"/>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下列程式的運行結果是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Num {</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Num(int b=1){a = b;}</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void print()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 &lt;&lt;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void print() const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 &lt;&lt;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int main(){</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Num x;</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const Num y(3);</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a:t>
            </a:r>
            <a:r>
              <a:rPr lang="en-US" altLang="zh-CN" dirty="0" err="1">
                <a:solidFill>
                  <a:prstClr val="black"/>
                </a:solidFill>
                <a:latin typeface="Microsoft Yahei" panose="020B0503020204020204" pitchFamily="34" charset="-122"/>
                <a:ea typeface="Microsoft Yahei" panose="020B0503020204020204" pitchFamily="34" charset="-122"/>
                <a:cs typeface="Times New Roman" pitchFamily="18" charset="0"/>
              </a:rPr>
              <a:t>x.print</a:t>
            </a: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a:t>
            </a:r>
            <a:r>
              <a:rPr lang="en-US" altLang="zh-CN" dirty="0" err="1">
                <a:solidFill>
                  <a:prstClr val="black"/>
                </a:solidFill>
                <a:latin typeface="Microsoft Yahei" panose="020B0503020204020204" pitchFamily="34" charset="-122"/>
                <a:ea typeface="Microsoft Yahei" panose="020B0503020204020204" pitchFamily="34" charset="-122"/>
                <a:cs typeface="Times New Roman" pitchFamily="18" charset="0"/>
              </a:rPr>
              <a:t>y.print</a:t>
            </a: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return 0;</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p:txBody>
      </p:sp>
      <p:sp>
        <p:nvSpPr>
          <p:cNvPr id="6" name="文本框 5">
            <a:extLst>
              <a:ext uri="{FF2B5EF4-FFF2-40B4-BE49-F238E27FC236}">
                <a16:creationId xmlns:a16="http://schemas.microsoft.com/office/drawing/2014/main" id="{FF946E4C-120F-440D-85C7-77A874DCABD0}"/>
              </a:ext>
            </a:extLst>
          </p:cNvPr>
          <p:cNvSpPr txBox="1"/>
          <p:nvPr>
            <p:custDataLst>
              <p:tags r:id="rId3"/>
            </p:custDataLst>
          </p:nvPr>
        </p:nvSpPr>
        <p:spPr>
          <a:xfrm>
            <a:off x="6510511" y="2514302"/>
            <a:ext cx="1589881"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529C00-80A4-4992-B6E1-447F84BC684F}"/>
              </a:ext>
            </a:extLst>
          </p:cNvPr>
          <p:cNvSpPr txBox="1"/>
          <p:nvPr>
            <p:custDataLst>
              <p:tags r:id="rId4"/>
            </p:custDataLst>
          </p:nvPr>
        </p:nvSpPr>
        <p:spPr>
          <a:xfrm>
            <a:off x="6510511" y="4370238"/>
            <a:ext cx="65377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E37DA64-CE9D-4283-B540-A132FDBCEFD9}"/>
              </a:ext>
            </a:extLst>
          </p:cNvPr>
          <p:cNvSpPr txBox="1"/>
          <p:nvPr>
            <p:custDataLst>
              <p:tags r:id="rId5"/>
            </p:custDataLst>
          </p:nvPr>
        </p:nvSpPr>
        <p:spPr>
          <a:xfrm>
            <a:off x="8336437" y="2514302"/>
            <a:ext cx="567503"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F32F0165-D819-46DD-8B1E-5F12F6D6CCD4}"/>
              </a:ext>
            </a:extLst>
          </p:cNvPr>
          <p:cNvSpPr txBox="1"/>
          <p:nvPr>
            <p:custDataLst>
              <p:tags r:id="rId6"/>
            </p:custDataLst>
          </p:nvPr>
        </p:nvSpPr>
        <p:spPr>
          <a:xfrm>
            <a:off x="8345525" y="4359802"/>
            <a:ext cx="845563"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32800D2-D038-4EED-AC45-77F11E96EB74}"/>
              </a:ext>
            </a:extLst>
          </p:cNvPr>
          <p:cNvSpPr>
            <a:spLocks noChangeAspect="1"/>
          </p:cNvSpPr>
          <p:nvPr>
            <p:custDataLst>
              <p:tags r:id="rId7"/>
            </p:custDataLst>
          </p:nvPr>
        </p:nvSpPr>
        <p:spPr>
          <a:xfrm>
            <a:off x="5796136"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C30993D-7D1C-442A-8D29-7578572851F3}"/>
              </a:ext>
            </a:extLst>
          </p:cNvPr>
          <p:cNvSpPr>
            <a:spLocks noChangeAspect="1"/>
          </p:cNvSpPr>
          <p:nvPr>
            <p:custDataLst>
              <p:tags r:id="rId8"/>
            </p:custDataLst>
          </p:nvPr>
        </p:nvSpPr>
        <p:spPr>
          <a:xfrm>
            <a:off x="5796136" y="424249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C9F86E-E6F1-4979-B1A5-8C800EC65AE5}"/>
              </a:ext>
            </a:extLst>
          </p:cNvPr>
          <p:cNvSpPr>
            <a:spLocks noChangeAspect="1"/>
          </p:cNvSpPr>
          <p:nvPr>
            <p:custDataLst>
              <p:tags r:id="rId9"/>
            </p:custDataLst>
          </p:nvPr>
        </p:nvSpPr>
        <p:spPr>
          <a:xfrm>
            <a:off x="7674099"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45DDD9FE-9599-4557-9351-F661B654EBBC}"/>
              </a:ext>
            </a:extLst>
          </p:cNvPr>
          <p:cNvSpPr>
            <a:spLocks noChangeAspect="1"/>
          </p:cNvSpPr>
          <p:nvPr>
            <p:custDataLst>
              <p:tags r:id="rId10"/>
            </p:custDataLst>
          </p:nvPr>
        </p:nvSpPr>
        <p:spPr>
          <a:xfrm>
            <a:off x="7674099" y="424249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75D33F15-F0A8-4FE4-8B36-26D0909D69C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0FDD6D07-9852-41C3-8135-F1046894CCE1}"/>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6" name="文本框 25">
            <a:extLst>
              <a:ext uri="{FF2B5EF4-FFF2-40B4-BE49-F238E27FC236}">
                <a16:creationId xmlns:a16="http://schemas.microsoft.com/office/drawing/2014/main" id="{A006E572-6408-46D7-828C-96059CC7F07C}"/>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6598C65D-959C-4A5B-A1AF-9046E3377BFD}"/>
              </a:ext>
            </a:extLst>
          </p:cNvPr>
          <p:cNvSpPr txBox="1"/>
          <p:nvPr>
            <p:custDataLst>
              <p:tags r:id="rId14"/>
            </p:custDataLst>
          </p:nvPr>
        </p:nvSpPr>
        <p:spPr>
          <a:xfrm>
            <a:off x="9525000" y="1270000"/>
            <a:ext cx="3775393" cy="2554545"/>
          </a:xfrm>
          <a:prstGeom prst="rect">
            <a:avLst/>
          </a:prstGeom>
          <a:noFill/>
        </p:spPr>
        <p:txBody>
          <a:bodyPr vert="horz" wrap="none" rtlCol="0" anchor="t" anchorCtr="0">
            <a:spAutoFit/>
          </a:bodyPr>
          <a:lstStyle/>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常量成員函數和非常量成員函數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構成重載，因為傳入的參數中</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指針的類型不同。常量成員</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函數的傳入指標類型是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 </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，而非常量成員函數的</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傳入指針類型是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，所以非</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常量對象會優先匹配非常量成員</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E271F268-C943-44C1-BD7E-FA1D3ABB513F}"/>
              </a:ext>
            </a:extLst>
          </p:cNvPr>
          <p:cNvGrpSpPr/>
          <p:nvPr>
            <p:custDataLst>
              <p:tags r:id="rId15"/>
            </p:custDataLst>
          </p:nvPr>
        </p:nvGrpSpPr>
        <p:grpSpPr>
          <a:xfrm>
            <a:off x="9537700" y="0"/>
            <a:ext cx="3815080" cy="647700"/>
            <a:chOff x="9537700" y="0"/>
            <a:chExt cx="3815080" cy="647700"/>
          </a:xfrm>
        </p:grpSpPr>
        <p:sp>
          <p:nvSpPr>
            <p:cNvPr id="22" name="RemarkBack">
              <a:extLst>
                <a:ext uri="{FF2B5EF4-FFF2-40B4-BE49-F238E27FC236}">
                  <a16:creationId xmlns:a16="http://schemas.microsoft.com/office/drawing/2014/main" id="{6A0CA8F5-9107-4016-80CA-7D9ABBE9ACA4}"/>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a:extLst>
                <a:ext uri="{FF2B5EF4-FFF2-40B4-BE49-F238E27FC236}">
                  <a16:creationId xmlns:a16="http://schemas.microsoft.com/office/drawing/2014/main" id="{DFE89E1A-14DB-48FF-BD0B-EB19E2F4DA40}"/>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a:extLst>
                <a:ext uri="{FF2B5EF4-FFF2-40B4-BE49-F238E27FC236}">
                  <a16:creationId xmlns:a16="http://schemas.microsoft.com/office/drawing/2014/main" id="{652F6918-779B-44D2-A2BC-7FC1E4FEDD53}"/>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3" name="RemarkBack">
            <a:extLst>
              <a:ext uri="{FF2B5EF4-FFF2-40B4-BE49-F238E27FC236}">
                <a16:creationId xmlns:a16="http://schemas.microsoft.com/office/drawing/2014/main" id="{7C6D68FF-3886-446A-9E69-1BA30CB79059}"/>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1AF9D9F5-14EC-4E1E-8261-755284CEBA46}"/>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a:extLst>
              <a:ext uri="{FF2B5EF4-FFF2-40B4-BE49-F238E27FC236}">
                <a16:creationId xmlns:a16="http://schemas.microsoft.com/office/drawing/2014/main" id="{483D3D00-BF84-436B-9C23-22E398928C3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9" name="组合 18">
            <a:extLst>
              <a:ext uri="{FF2B5EF4-FFF2-40B4-BE49-F238E27FC236}">
                <a16:creationId xmlns:a16="http://schemas.microsoft.com/office/drawing/2014/main" id="{94F38FB1-60DF-4591-BC60-73DF9872628D}"/>
              </a:ext>
            </a:extLst>
          </p:cNvPr>
          <p:cNvGrpSpPr/>
          <p:nvPr>
            <p:custDataLst>
              <p:tags r:id="rId19"/>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EBFA8ABE-84A9-4345-9EB6-9E82A6D6F610}"/>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3AE64FC2-0740-4075-8F08-F7A463780B4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4015AAF3-B301-4B8B-9BC5-7A1C18D31D2E}"/>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18" name="TipText">
              <a:extLst>
                <a:ext uri="{FF2B5EF4-FFF2-40B4-BE49-F238E27FC236}">
                  <a16:creationId xmlns:a16="http://schemas.microsoft.com/office/drawing/2014/main" id="{5CFA092D-39B7-428F-A92B-294493DADF11}"/>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7777E3E8-5B31-4C0A-8956-53BCE3FE01BA}"/>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729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常量物件的構造與析構</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常量全域</a:t>
            </a:r>
            <a:r>
              <a:rPr lang="en-US" altLang="zh-CN" dirty="0"/>
              <a:t>/</a:t>
            </a:r>
            <a:r>
              <a:rPr lang="zh-CN" altLang="en-US" dirty="0"/>
              <a:t>局部物件的構造與析構時機和普通全域</a:t>
            </a:r>
            <a:r>
              <a:rPr lang="en-US" altLang="zh-CN" dirty="0"/>
              <a:t>/</a:t>
            </a:r>
            <a:r>
              <a:rPr lang="zh-CN" altLang="en-US" dirty="0"/>
              <a:t>局部物件相同</a:t>
            </a:r>
            <a:endParaRPr lang="en-US" altLang="zh-CN" b="0" dirty="0"/>
          </a:p>
          <a:p>
            <a:pPr lvl="1"/>
            <a:r>
              <a:rPr lang="zh-CN" altLang="en-US" dirty="0"/>
              <a:t>常量全域物件：在</a:t>
            </a:r>
            <a:r>
              <a:rPr lang="en-US" altLang="zh-CN" dirty="0"/>
              <a:t>main()</a:t>
            </a:r>
            <a:r>
              <a:rPr lang="zh-CN" altLang="en-US" dirty="0"/>
              <a:t>函式呼叫之前進行初始化，在</a:t>
            </a:r>
            <a:r>
              <a:rPr lang="en-US" altLang="zh-CN" dirty="0"/>
              <a:t>main()</a:t>
            </a:r>
            <a:r>
              <a:rPr lang="zh-CN" altLang="en-US" dirty="0"/>
              <a:t>函數執行完</a:t>
            </a:r>
            <a:r>
              <a:rPr lang="en-US" altLang="zh-CN" dirty="0"/>
              <a:t>return</a:t>
            </a:r>
            <a:r>
              <a:rPr lang="zh-CN" altLang="en-US" dirty="0"/>
              <a:t>，程式結束時，物件被析構</a:t>
            </a:r>
            <a:endParaRPr lang="en-US" altLang="zh-CN" dirty="0"/>
          </a:p>
          <a:p>
            <a:pPr lvl="1"/>
            <a:r>
              <a:rPr lang="zh-CN" altLang="en-US" dirty="0"/>
              <a:t>常量局部物件：在程式執行到該局部物件的代碼時被初始化。在局部物件生命週期結束、即所在作用域結束後被析構</a:t>
            </a:r>
            <a:endParaRPr lang="en-US" altLang="zh-CN" dirty="0"/>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dirty="0"/>
          </a:p>
        </p:txBody>
      </p:sp>
    </p:spTree>
    <p:extLst>
      <p:ext uri="{BB962C8B-B14F-4D97-AF65-F5344CB8AC3E}">
        <p14:creationId xmlns:p14="http://schemas.microsoft.com/office/powerpoint/2010/main" val="109356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靜態物件的構造與析構</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a:xfrm>
            <a:off x="628650" y="1628800"/>
            <a:ext cx="8377014" cy="4749029"/>
          </a:xfrm>
        </p:spPr>
        <p:txBody>
          <a:bodyPr/>
          <a:lstStyle/>
          <a:p>
            <a:r>
              <a:rPr lang="zh-CN" altLang="en-US" dirty="0"/>
              <a:t>靜態全域物件的構造與析構時機和普通全域物件相同</a:t>
            </a:r>
            <a:endParaRPr lang="en-US" altLang="zh-CN" dirty="0"/>
          </a:p>
          <a:p>
            <a:r>
              <a:rPr lang="zh-CN" altLang="en-US" dirty="0"/>
              <a:t>函數中靜態物件：在函數內部定義的靜態局部物件</a:t>
            </a:r>
            <a:endParaRPr lang="en-US" altLang="zh-CN" dirty="0"/>
          </a:p>
          <a:p>
            <a:pPr lvl="1"/>
            <a:r>
              <a:rPr lang="zh-CN" altLang="en-US" dirty="0"/>
              <a:t>在程式執行到該靜態局部物件的代碼時被初始化。</a:t>
            </a:r>
            <a:endParaRPr lang="en-US" altLang="zh-CN" dirty="0"/>
          </a:p>
          <a:p>
            <a:pPr lvl="1"/>
            <a:r>
              <a:rPr lang="zh-CN" altLang="en-US" dirty="0"/>
              <a:t>離開作用域</a:t>
            </a:r>
            <a:r>
              <a:rPr lang="zh-CN" altLang="en-US" dirty="0">
                <a:solidFill>
                  <a:srgbClr val="FF0000"/>
                </a:solidFill>
              </a:rPr>
              <a:t>不析構</a:t>
            </a:r>
            <a:r>
              <a:rPr lang="zh-CN" altLang="en-US" dirty="0"/>
              <a:t>。</a:t>
            </a:r>
            <a:endParaRPr lang="en-US" altLang="zh-CN" dirty="0"/>
          </a:p>
          <a:p>
            <a:pPr lvl="1"/>
            <a:r>
              <a:rPr lang="zh-CN" altLang="en-US" dirty="0">
                <a:solidFill>
                  <a:srgbClr val="FF0000"/>
                </a:solidFill>
              </a:rPr>
              <a:t>第二次</a:t>
            </a:r>
            <a:r>
              <a:rPr lang="zh-CN" altLang="en-US" dirty="0"/>
              <a:t>執行到該物件代碼時，</a:t>
            </a:r>
            <a:r>
              <a:rPr lang="zh-CN" altLang="en-US" dirty="0">
                <a:solidFill>
                  <a:srgbClr val="FF0000"/>
                </a:solidFill>
              </a:rPr>
              <a:t>不再初始化</a:t>
            </a:r>
            <a:r>
              <a:rPr lang="zh-CN" altLang="en-US" dirty="0"/>
              <a:t>，直接使用上一次的物件</a:t>
            </a:r>
            <a:endParaRPr lang="en-US" altLang="zh-CN" dirty="0"/>
          </a:p>
          <a:p>
            <a:pPr lvl="1"/>
            <a:r>
              <a:rPr lang="zh-CN" altLang="en-US" dirty="0"/>
              <a:t>在</a:t>
            </a:r>
            <a:r>
              <a:rPr lang="en-US" altLang="zh-CN" dirty="0"/>
              <a:t>main()</a:t>
            </a:r>
            <a:r>
              <a:rPr lang="zh-CN" altLang="en-US" dirty="0"/>
              <a:t>函數結束後被析構。</a:t>
            </a: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dirty="0"/>
          </a:p>
        </p:txBody>
      </p:sp>
      <p:sp>
        <p:nvSpPr>
          <p:cNvPr id="5" name="文本框 4">
            <a:extLst>
              <a:ext uri="{FF2B5EF4-FFF2-40B4-BE49-F238E27FC236}">
                <a16:creationId xmlns:a16="http://schemas.microsoft.com/office/drawing/2014/main" id="{F71AFA42-CBC0-49AE-AD48-D2BEE91B709F}"/>
              </a:ext>
            </a:extLst>
          </p:cNvPr>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3353855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靜態物件的構造與析構</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類靜態物件：類</a:t>
            </a:r>
            <a:r>
              <a:rPr lang="en-US" altLang="zh-CN" dirty="0"/>
              <a:t>A</a:t>
            </a:r>
            <a:r>
              <a:rPr lang="zh-CN" altLang="en-US" dirty="0"/>
              <a:t>的對象</a:t>
            </a:r>
            <a:r>
              <a:rPr lang="en-US" altLang="zh-CN" dirty="0"/>
              <a:t>a</a:t>
            </a:r>
            <a:r>
              <a:rPr lang="zh-CN" altLang="en-US" dirty="0"/>
              <a:t>作為類</a:t>
            </a:r>
            <a:r>
              <a:rPr lang="en-US" altLang="zh-CN" dirty="0"/>
              <a:t>B</a:t>
            </a:r>
            <a:r>
              <a:rPr lang="zh-CN" altLang="en-US" dirty="0"/>
              <a:t>的靜態變數</a:t>
            </a:r>
            <a:endParaRPr lang="en-US" altLang="zh-CN" dirty="0"/>
          </a:p>
          <a:p>
            <a:pPr lvl="1"/>
            <a:r>
              <a:rPr lang="en-US" altLang="zh-CN" dirty="0"/>
              <a:t>a</a:t>
            </a:r>
            <a:r>
              <a:rPr lang="zh-CN" altLang="en-US" dirty="0"/>
              <a:t>的構造與析構表現和全域物件類似，即在</a:t>
            </a:r>
            <a:r>
              <a:rPr lang="en-US" altLang="zh-CN" dirty="0"/>
              <a:t>main()</a:t>
            </a:r>
            <a:r>
              <a:rPr lang="zh-CN" altLang="en-US" dirty="0"/>
              <a:t>函式呼叫之前進行初始化，在</a:t>
            </a:r>
            <a:r>
              <a:rPr lang="en-US" altLang="zh-CN" dirty="0"/>
              <a:t>main()</a:t>
            </a:r>
            <a:r>
              <a:rPr lang="zh-CN" altLang="en-US" dirty="0"/>
              <a:t>函數執行完</a:t>
            </a:r>
            <a:r>
              <a:rPr lang="en-US" altLang="zh-CN" dirty="0"/>
              <a:t>return</a:t>
            </a:r>
            <a:r>
              <a:rPr lang="zh-CN" altLang="en-US" dirty="0"/>
              <a:t>，程式結束時，物件被析構</a:t>
            </a:r>
            <a:endParaRPr lang="en-US" altLang="zh-CN" dirty="0"/>
          </a:p>
          <a:p>
            <a:pPr lvl="1"/>
            <a:r>
              <a:rPr lang="zh-CN" altLang="en-US" dirty="0"/>
              <a:t>和</a:t>
            </a:r>
            <a:r>
              <a:rPr lang="en-US" altLang="zh-CN" dirty="0"/>
              <a:t>B</a:t>
            </a:r>
            <a:r>
              <a:rPr lang="zh-CN" altLang="en-US" dirty="0"/>
              <a:t>是否產生實體</a:t>
            </a:r>
            <a:r>
              <a:rPr lang="zh-CN" altLang="en-US" dirty="0">
                <a:solidFill>
                  <a:srgbClr val="FF0000"/>
                </a:solidFill>
              </a:rPr>
              <a:t>無關</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
        <p:nvSpPr>
          <p:cNvPr id="5" name="文本框 4">
            <a:extLst>
              <a:ext uri="{FF2B5EF4-FFF2-40B4-BE49-F238E27FC236}">
                <a16:creationId xmlns:a16="http://schemas.microsoft.com/office/drawing/2014/main" id="{7B5B15A2-611E-6946-85C4-CB7E16770EC9}"/>
              </a:ext>
            </a:extLst>
          </p:cNvPr>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p>
          <a:p>
            <a:r>
              <a:rPr lang="en-US" altLang="zh-CN" sz="2400" b="1" dirty="0">
                <a:latin typeface="Consolas" panose="020B0609020204030204" pitchFamily="49" charset="0"/>
              </a:rPr>
              <a:t>};</a:t>
            </a:r>
          </a:p>
        </p:txBody>
      </p:sp>
    </p:spTree>
    <p:extLst>
      <p:ext uri="{BB962C8B-B14F-4D97-AF65-F5344CB8AC3E}">
        <p14:creationId xmlns:p14="http://schemas.microsoft.com/office/powerpoint/2010/main" val="1691299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sp>
        <p:nvSpPr>
          <p:cNvPr id="5" name="文本框 4">
            <a:extLst>
              <a:ext uri="{FF2B5EF4-FFF2-40B4-BE49-F238E27FC236}">
                <a16:creationId xmlns:a16="http://schemas.microsoft.com/office/drawing/2014/main" id="{94789B55-0703-452F-9DBE-1AE597C2B6D4}"/>
              </a:ext>
            </a:extLst>
          </p:cNvPr>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~A()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p>
          <a:p>
            <a:r>
              <a:rPr lang="en-US" altLang="zh-CN" sz="1500" dirty="0">
                <a:latin typeface="Consolas" panose="020B0609020204030204" pitchFamily="49" charset="0"/>
              </a:rPr>
              <a:t>	~B() {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p>
          <a:p>
            <a:r>
              <a:rPr lang="en-US" altLang="zh-CN" sz="1500" dirty="0">
                <a:latin typeface="Consolas" panose="020B0609020204030204" pitchFamily="49" charset="0"/>
              </a:rPr>
              <a:t>}</a:t>
            </a: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靜態物件的構造與析構實例</a:t>
            </a:r>
          </a:p>
        </p:txBody>
      </p:sp>
      <p:sp>
        <p:nvSpPr>
          <p:cNvPr id="7" name="文本框 6">
            <a:extLst>
              <a:ext uri="{FF2B5EF4-FFF2-40B4-BE49-F238E27FC236}">
                <a16:creationId xmlns:a16="http://schemas.microsoft.com/office/drawing/2014/main" id="{58F846BC-8117-47AC-AC9F-38FCB46FBCC7}"/>
              </a:ext>
            </a:extLst>
          </p:cNvPr>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p>
          <a:p>
            <a:r>
              <a:rPr lang="en-US" altLang="zh-CN" sz="1500" dirty="0">
                <a:latin typeface="Consolas" panose="020B0609020204030204" pitchFamily="49" charset="0"/>
              </a:rPr>
              <a:t>		fun();</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a:extLst>
              <a:ext uri="{FF2B5EF4-FFF2-40B4-BE49-F238E27FC236}">
                <a16:creationId xmlns:a16="http://schemas.microsoft.com/office/drawing/2014/main" id="{86A3B519-7224-49A4-A372-7C6EC9306ED2}"/>
              </a:ext>
            </a:extLst>
          </p:cNvPr>
          <p:cNvCxnSpPr>
            <a:cxnSpLocks/>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2FCDCA6-4F5D-43D0-B36D-2D67F0E46FCC}"/>
              </a:ext>
            </a:extLst>
          </p:cNvPr>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運行結果：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p>
          <a:p>
            <a:r>
              <a:rPr lang="en-US" altLang="zh-CN" sz="1600" b="1" dirty="0">
                <a:solidFill>
                  <a:srgbClr val="008000"/>
                </a:solidFill>
              </a:rPr>
              <a:t>static B::a1 A constructing</a:t>
            </a:r>
          </a:p>
          <a:p>
            <a:r>
              <a:rPr lang="en-US" altLang="zh-CN" sz="1600" b="1" dirty="0">
                <a:solidFill>
                  <a:srgbClr val="008000"/>
                </a:solidFill>
              </a:rPr>
              <a:t>main starts</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p>
          <a:p>
            <a:r>
              <a:rPr lang="en-US" altLang="zh-CN" sz="1600" b="1" dirty="0">
                <a:solidFill>
                  <a:srgbClr val="008000"/>
                </a:solidFill>
              </a:rPr>
              <a:t>static A constructing</a:t>
            </a:r>
          </a:p>
          <a:p>
            <a:r>
              <a:rPr lang="en-US" altLang="zh-CN" sz="1600" b="1" dirty="0">
                <a:solidFill>
                  <a:srgbClr val="008000"/>
                </a:solidFill>
              </a:rPr>
              <a:t>main ends</a:t>
            </a:r>
          </a:p>
          <a:p>
            <a:r>
              <a:rPr lang="en-US" altLang="zh-CN" sz="1600" b="1" dirty="0">
                <a:solidFill>
                  <a:srgbClr val="008000"/>
                </a:solidFill>
              </a:rPr>
              <a:t>static A destructing</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p>
          <a:p>
            <a:r>
              <a:rPr lang="en-US" altLang="zh-CN" sz="1600" b="1" dirty="0">
                <a:solidFill>
                  <a:srgbClr val="008000"/>
                </a:solidFill>
              </a:rPr>
              <a:t>static B::a1 A destructing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extLst>
      <p:ext uri="{BB962C8B-B14F-4D97-AF65-F5344CB8AC3E}">
        <p14:creationId xmlns:p14="http://schemas.microsoft.com/office/powerpoint/2010/main" val="746641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參數物件的構造與析構</a:t>
            </a:r>
          </a:p>
        </p:txBody>
      </p:sp>
      <p:sp>
        <p:nvSpPr>
          <p:cNvPr id="3" name="内容占位符 2"/>
          <p:cNvSpPr>
            <a:spLocks noGrp="1"/>
          </p:cNvSpPr>
          <p:nvPr>
            <p:ph idx="1"/>
          </p:nvPr>
        </p:nvSpPr>
        <p:spPr>
          <a:xfrm>
            <a:off x="628650" y="1442196"/>
            <a:ext cx="8047806" cy="4935634"/>
          </a:xfrm>
        </p:spPr>
        <p:txBody>
          <a:bodyPr/>
          <a:lstStyle/>
          <a:p>
            <a:r>
              <a:rPr lang="zh-CN" altLang="en-US" b="0" dirty="0"/>
              <a:t>如果傳遞的是形參</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在函數被調用時，</a:t>
            </a:r>
            <a:r>
              <a:rPr lang="en-US" altLang="zh-CN" dirty="0"/>
              <a:t>b</a:t>
            </a:r>
            <a:r>
              <a:rPr lang="zh-CN" altLang="en-US" dirty="0"/>
              <a:t>被構造，調用</a:t>
            </a:r>
            <a:r>
              <a:rPr lang="zh-CN" altLang="en-US" dirty="0">
                <a:solidFill>
                  <a:srgbClr val="FF0000"/>
                </a:solidFill>
              </a:rPr>
              <a:t>拷貝構造函數（以後內容）</a:t>
            </a:r>
            <a:r>
              <a:rPr lang="zh-CN" altLang="en-US" dirty="0"/>
              <a:t>進行初始化。預設情況下，物件</a:t>
            </a:r>
            <a:r>
              <a:rPr lang="en-US" altLang="zh-CN" dirty="0"/>
              <a:t>b</a:t>
            </a:r>
            <a:r>
              <a:rPr lang="zh-CN" altLang="en-US" dirty="0"/>
              <a:t>的屬性值和</a:t>
            </a:r>
            <a:r>
              <a:rPr lang="en-US" altLang="zh-CN" dirty="0"/>
              <a:t>a</a:t>
            </a:r>
            <a:r>
              <a:rPr lang="zh-CN" altLang="en-US" dirty="0"/>
              <a:t>一致。</a:t>
            </a:r>
            <a:endParaRPr lang="en-US" altLang="zh-CN" dirty="0"/>
          </a:p>
          <a:p>
            <a:pPr lvl="1"/>
            <a:r>
              <a:rPr lang="zh-CN" altLang="en-US" b="0" dirty="0"/>
              <a:t>在函數結束時，調用析構函數，</a:t>
            </a:r>
            <a:r>
              <a:rPr lang="en-US" altLang="zh-CN" dirty="0"/>
              <a:t>b</a:t>
            </a:r>
            <a:r>
              <a:rPr lang="zh-CN" altLang="en-US" b="0" dirty="0"/>
              <a:t>被析構。</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dirty="0"/>
          </a:p>
        </p:txBody>
      </p:sp>
      <p:sp>
        <p:nvSpPr>
          <p:cNvPr id="5" name="文本框 4">
            <a:extLst>
              <a:ext uri="{FF2B5EF4-FFF2-40B4-BE49-F238E27FC236}">
                <a16:creationId xmlns:a16="http://schemas.microsoft.com/office/drawing/2014/main" id="{94789B55-0703-452F-9DBE-1AE597C2B6D4}"/>
              </a:ext>
            </a:extLst>
          </p:cNvPr>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參數物件的構造</a:t>
            </a:r>
            <a:br>
              <a:rPr kumimoji="1" lang="en-US" altLang="zh-CN" dirty="0">
                <a:solidFill>
                  <a:srgbClr val="0066CC"/>
                </a:solidFill>
              </a:rPr>
            </a:br>
            <a:r>
              <a:rPr kumimoji="1" lang="zh-CN" altLang="en-US" dirty="0">
                <a:solidFill>
                  <a:srgbClr val="0066CC"/>
                </a:solidFill>
              </a:rPr>
              <a:t>與析構實例</a:t>
            </a:r>
          </a:p>
        </p:txBody>
      </p:sp>
      <p:sp>
        <p:nvSpPr>
          <p:cNvPr id="9" name="文本框 8">
            <a:extLst>
              <a:ext uri="{FF2B5EF4-FFF2-40B4-BE49-F238E27FC236}">
                <a16:creationId xmlns:a16="http://schemas.microsoft.com/office/drawing/2014/main" id="{0701709D-B60E-4EAA-99CC-A1643724ED7E}"/>
              </a:ext>
            </a:extLst>
          </p:cNvPr>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運行結果：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id="{14DB75DE-9A7D-4870-9EAE-6B0116A29048}"/>
              </a:ext>
            </a:extLst>
          </p:cNvPr>
          <p:cNvSpPr txBox="1"/>
          <p:nvPr/>
        </p:nvSpPr>
        <p:spPr>
          <a:xfrm>
            <a:off x="6660232" y="5063698"/>
            <a:ext cx="1980029" cy="954107"/>
          </a:xfrm>
          <a:prstGeom prst="rect">
            <a:avLst/>
          </a:prstGeom>
          <a:noFill/>
        </p:spPr>
        <p:txBody>
          <a:bodyPr wrap="none" rtlCol="0">
            <a:spAutoFit/>
          </a:bodyPr>
          <a:lstStyle/>
          <a:p>
            <a:r>
              <a:rPr lang="zh-CN" altLang="en-US" sz="2800" b="1" dirty="0"/>
              <a:t>構造一次，</a:t>
            </a:r>
            <a:endParaRPr lang="en-US" altLang="zh-CN" sz="2800" b="1" dirty="0"/>
          </a:p>
          <a:p>
            <a:r>
              <a:rPr lang="zh-CN" altLang="en-US" sz="2800" b="1" dirty="0"/>
              <a:t>析構兩次</a:t>
            </a:r>
            <a:r>
              <a:rPr lang="en-US" altLang="zh-CN" sz="2800" b="1" dirty="0"/>
              <a:t>?</a:t>
            </a:r>
          </a:p>
        </p:txBody>
      </p:sp>
    </p:spTree>
    <p:extLst>
      <p:ext uri="{BB962C8B-B14F-4D97-AF65-F5344CB8AC3E}">
        <p14:creationId xmlns:p14="http://schemas.microsoft.com/office/powerpoint/2010/main" val="26895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被聲明為友元的函數或類，具有對</a:t>
            </a:r>
            <a:r>
              <a:rPr lang="zh-CN" altLang="en-US" dirty="0">
                <a:solidFill>
                  <a:srgbClr val="FF0000"/>
                </a:solidFill>
              </a:rPr>
              <a:t>出現友元聲明的類</a:t>
            </a:r>
            <a:r>
              <a:rPr lang="zh-CN" altLang="en-US" dirty="0"/>
              <a:t>的</a:t>
            </a:r>
            <a:r>
              <a:rPr lang="en-US" altLang="zh-CN" dirty="0"/>
              <a:t>private</a:t>
            </a:r>
            <a:r>
              <a:rPr lang="zh-CN" altLang="en-US" dirty="0"/>
              <a:t>及</a:t>
            </a:r>
            <a:r>
              <a:rPr lang="en-US" altLang="zh-CN" dirty="0"/>
              <a:t>protected</a:t>
            </a:r>
            <a:r>
              <a:rPr lang="zh-CN" altLang="en-US" dirty="0"/>
              <a:t>成員的存取權限，即可以訪問該類的一切成員。</a:t>
            </a:r>
            <a:endParaRPr lang="en-US" altLang="zh-CN" dirty="0"/>
          </a:p>
          <a:p>
            <a:pPr lvl="1"/>
            <a:r>
              <a:rPr kumimoji="1" lang="zh-CN" altLang="en-US" dirty="0"/>
              <a:t>友元的聲明只能在</a:t>
            </a:r>
            <a:r>
              <a:rPr kumimoji="1" lang="zh-CN" altLang="en-US" dirty="0">
                <a:solidFill>
                  <a:srgbClr val="FF0000"/>
                </a:solidFill>
              </a:rPr>
              <a:t>類內</a:t>
            </a:r>
            <a:r>
              <a:rPr kumimoji="1" lang="zh-CN" altLang="en-US" dirty="0"/>
              <a:t>進行。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默認私有成員</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a:t>
            </a:fld>
            <a:endParaRPr lang="en-US" altLang="zh-CN" dirty="0"/>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函數</a:t>
            </a:r>
            <a:r>
              <a:rPr kumimoji="1" lang="en-US" altLang="zh-CN" b="1" dirty="0">
                <a:solidFill>
                  <a:srgbClr val="FF0000"/>
                </a:solidFill>
              </a:rPr>
              <a:t>foo</a:t>
            </a:r>
            <a:r>
              <a:rPr kumimoji="1" lang="zh-CN" altLang="en-US" b="1" dirty="0">
                <a:solidFill>
                  <a:srgbClr val="FF0000"/>
                </a:solidFill>
              </a:rPr>
              <a:t> 是 類</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內可以訪問</a:t>
            </a:r>
            <a:r>
              <a:rPr kumimoji="1" lang="en-US" altLang="zh-CN" b="1" dirty="0">
                <a:solidFill>
                  <a:srgbClr val="FF0000"/>
                </a:solidFill>
              </a:rPr>
              <a:t>A</a:t>
            </a:r>
            <a:r>
              <a:rPr kumimoji="1" lang="zh-CN" altLang="en-US" b="1" dirty="0">
                <a:solidFill>
                  <a:srgbClr val="FF0000"/>
                </a:solidFill>
              </a:rPr>
              <a:t>的私有成員</a:t>
            </a:r>
            <a:endParaRPr kumimoji="1" lang="en-US" altLang="zh-CN" b="1" dirty="0">
              <a:solidFill>
                <a:srgbClr val="FF0000"/>
              </a:solidFill>
            </a:endParaRPr>
          </a:p>
          <a:p>
            <a:pPr marL="0" indent="0">
              <a:buNone/>
            </a:pPr>
            <a:r>
              <a:rPr kumimoji="1" lang="zh-CN" altLang="en-US" b="1" dirty="0">
                <a:solidFill>
                  <a:srgbClr val="FF0000"/>
                </a:solidFill>
              </a:rPr>
              <a:t>和保護成員</a:t>
            </a:r>
          </a:p>
        </p:txBody>
      </p:sp>
    </p:spTree>
    <p:extLst>
      <p:ext uri="{BB962C8B-B14F-4D97-AF65-F5344CB8AC3E}">
        <p14:creationId xmlns:p14="http://schemas.microsoft.com/office/powerpoint/2010/main" val="63884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參數物件的構造與析構</a:t>
            </a:r>
          </a:p>
        </p:txBody>
      </p:sp>
      <p:sp>
        <p:nvSpPr>
          <p:cNvPr id="3" name="内容占位符 2"/>
          <p:cNvSpPr>
            <a:spLocks noGrp="1"/>
          </p:cNvSpPr>
          <p:nvPr>
            <p:ph idx="1"/>
          </p:nvPr>
        </p:nvSpPr>
        <p:spPr>
          <a:xfrm>
            <a:off x="628650" y="1442196"/>
            <a:ext cx="8263830" cy="4935634"/>
          </a:xfrm>
        </p:spPr>
        <p:txBody>
          <a:bodyPr/>
          <a:lstStyle/>
          <a:p>
            <a:r>
              <a:rPr lang="zh-CN" altLang="en-US" b="0" dirty="0"/>
              <a:t>如果參數是類物件的引用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在函數被調用時，</a:t>
            </a:r>
            <a:r>
              <a:rPr lang="en-US" altLang="zh-CN" dirty="0"/>
              <a:t>b</a:t>
            </a:r>
            <a:r>
              <a:rPr lang="zh-CN" altLang="en-US" dirty="0"/>
              <a:t>不需要初始化，因為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在函數結束時，也不需要調用析構函數，因為</a:t>
            </a:r>
            <a:r>
              <a:rPr lang="en-US" altLang="zh-CN" b="0" dirty="0"/>
              <a:t>b</a:t>
            </a:r>
            <a:r>
              <a:rPr lang="zh-CN" altLang="en-US" dirty="0"/>
              <a:t>只是一個引用，而不是</a:t>
            </a:r>
            <a:r>
              <a:rPr lang="en-US" altLang="zh-CN" dirty="0"/>
              <a:t>A</a:t>
            </a:r>
            <a:r>
              <a:rPr lang="zh-CN" altLang="en-US" dirty="0"/>
              <a:t>的對象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參數物件的構造與析構</a:t>
            </a:r>
          </a:p>
        </p:txBody>
      </p:sp>
      <p:sp>
        <p:nvSpPr>
          <p:cNvPr id="3" name="内容占位符 2"/>
          <p:cNvSpPr>
            <a:spLocks noGrp="1"/>
          </p:cNvSpPr>
          <p:nvPr>
            <p:ph idx="1"/>
          </p:nvPr>
        </p:nvSpPr>
        <p:spPr>
          <a:xfrm>
            <a:off x="628650" y="1442196"/>
            <a:ext cx="8047806" cy="4935634"/>
          </a:xfrm>
        </p:spPr>
        <p:txBody>
          <a:bodyPr/>
          <a:lstStyle/>
          <a:p>
            <a:r>
              <a:rPr lang="zh-CN" altLang="en-US" b="0" dirty="0"/>
              <a:t>如果一個類含有指標成員</a:t>
            </a:r>
            <a:r>
              <a:rPr lang="en-US" altLang="zh-CN" b="0" dirty="0"/>
              <a:t>?</a:t>
            </a:r>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p>
          <a:p>
            <a:r>
              <a:rPr lang="en-US" altLang="zh-CN" sz="1600" dirty="0">
                <a:solidFill>
                  <a:srgbClr val="6E200D"/>
                </a:solidFill>
                <a:latin typeface="Consolas" panose="020B0609020204030204" pitchFamily="49" charset="0"/>
              </a:rPr>
              <a:t>public:</a:t>
            </a: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注意這是一個指標</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注意這裡，釋放之前申請的記憶體</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在程式結束時會出錯</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參數物件的構造與析構</a:t>
            </a:r>
          </a:p>
        </p:txBody>
      </p:sp>
      <p:sp>
        <p:nvSpPr>
          <p:cNvPr id="3" name="内容占位符 2"/>
          <p:cNvSpPr>
            <a:spLocks noGrp="1"/>
          </p:cNvSpPr>
          <p:nvPr>
            <p:ph idx="1"/>
          </p:nvPr>
        </p:nvSpPr>
        <p:spPr>
          <a:xfrm>
            <a:off x="628650" y="1442196"/>
            <a:ext cx="8047806" cy="4935634"/>
          </a:xfrm>
        </p:spPr>
        <p:txBody>
          <a:bodyPr/>
          <a:lstStyle/>
          <a:p>
            <a:r>
              <a:rPr lang="zh-CN" altLang="en-US" b="0" dirty="0"/>
              <a:t>如果一個類含有指標成員</a:t>
            </a:r>
            <a:r>
              <a:rPr lang="en-US" altLang="zh-CN" b="0" dirty="0"/>
              <a:t>?</a:t>
            </a:r>
          </a:p>
          <a:p>
            <a:pPr lvl="1"/>
            <a:r>
              <a:rPr lang="zh-CN" altLang="en-US" dirty="0"/>
              <a:t>對象</a:t>
            </a:r>
            <a:r>
              <a:rPr lang="en-US" altLang="zh-CN" dirty="0"/>
              <a:t>a</a:t>
            </a:r>
            <a:r>
              <a:rPr lang="zh-CN" altLang="en-US" dirty="0"/>
              <a:t>和對象</a:t>
            </a:r>
            <a:r>
              <a:rPr lang="en-US" altLang="zh-CN" dirty="0" err="1"/>
              <a:t>object_a</a:t>
            </a:r>
            <a:r>
              <a:rPr lang="zh-CN" altLang="en-US" dirty="0"/>
              <a:t>的</a:t>
            </a:r>
            <a:r>
              <a:rPr lang="en-US" altLang="zh-CN" dirty="0"/>
              <a:t>data</a:t>
            </a:r>
            <a:r>
              <a:rPr lang="zh-CN" altLang="en-US" dirty="0"/>
              <a:t>成員一樣（位址一樣），所以</a:t>
            </a:r>
            <a:r>
              <a:rPr lang="en-US" altLang="zh-CN" dirty="0"/>
              <a:t>delete</a:t>
            </a:r>
            <a:r>
              <a:rPr lang="zh-CN" altLang="en-US" dirty="0"/>
              <a:t>的時候釋放的是同一塊記憶體位址。</a:t>
            </a:r>
            <a:endParaRPr lang="en-US" altLang="zh-CN" dirty="0"/>
          </a:p>
          <a:p>
            <a:pPr lvl="1"/>
            <a:r>
              <a:rPr lang="zh-CN" altLang="en-US" b="0" dirty="0"/>
              <a:t>對象</a:t>
            </a:r>
            <a:r>
              <a:rPr lang="en-US" altLang="zh-CN" b="0" dirty="0"/>
              <a:t>a</a:t>
            </a:r>
            <a:r>
              <a:rPr lang="zh-CN" altLang="en-US" b="0" dirty="0"/>
              <a:t>析構時不會出錯</a:t>
            </a:r>
            <a:r>
              <a:rPr lang="zh-CN" altLang="en-US" dirty="0"/>
              <a:t>。但</a:t>
            </a:r>
            <a:r>
              <a:rPr lang="zh-CN" altLang="en-US" b="0" dirty="0"/>
              <a:t>對象</a:t>
            </a:r>
            <a:r>
              <a:rPr lang="en-US" altLang="zh-CN" b="0" dirty="0" err="1"/>
              <a:t>object_a</a:t>
            </a:r>
            <a:r>
              <a:rPr lang="zh-CN" altLang="en-US" b="0" dirty="0"/>
              <a:t>析構時，因為試圖釋放一塊已經釋放過的記憶體，所以會出錯。</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析構兩次，兩個物件的指標是同一個記憶體位址，但是被刪除兩次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參數物件的構造與析構</a:t>
            </a:r>
          </a:p>
        </p:txBody>
      </p:sp>
      <p:sp>
        <p:nvSpPr>
          <p:cNvPr id="3" name="内容占位符 2"/>
          <p:cNvSpPr>
            <a:spLocks noGrp="1"/>
          </p:cNvSpPr>
          <p:nvPr>
            <p:ph idx="1"/>
          </p:nvPr>
        </p:nvSpPr>
        <p:spPr>
          <a:xfrm>
            <a:off x="628650" y="1442196"/>
            <a:ext cx="8047806" cy="4935634"/>
          </a:xfrm>
        </p:spPr>
        <p:txBody>
          <a:bodyPr/>
          <a:lstStyle/>
          <a:p>
            <a:r>
              <a:rPr lang="zh-CN" altLang="en-US" b="0" dirty="0"/>
              <a:t>儘量使用物件引用作為參數，這樣做還可以減少時間開銷</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p>
          <a:p>
            <a:r>
              <a:rPr lang="en-US" altLang="zh-CN" sz="1600" b="1" dirty="0">
                <a:solidFill>
                  <a:srgbClr val="6E200D"/>
                </a:solidFill>
                <a:latin typeface="Consolas" panose="020B0609020204030204" pitchFamily="49" charset="0"/>
              </a:rPr>
              <a:t>public:</a:t>
            </a:r>
          </a:p>
          <a:p>
            <a:r>
              <a:rPr lang="en-US" altLang="zh-CN" sz="1600" b="1" dirty="0">
                <a:solidFill>
                  <a:srgbClr val="6E200D"/>
                </a:solidFill>
                <a:latin typeface="Consolas" panose="020B0609020204030204" pitchFamily="49" charset="0"/>
              </a:rPr>
              <a:t>    int *data;</a:t>
            </a: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注意這裡，釋放之前申請的記憶體</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這種情況下，程式不會出現問題</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    return 0;</a:t>
            </a:r>
          </a:p>
          <a:p>
            <a:r>
              <a:rPr lang="en-US" altLang="zh-CN" sz="1600"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生成一個類物件，並返回位址（構造函數會被調用）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刪除該類物件，釋放記憶體資源（析構函數會被調用）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實例：生成一個類物件的陣列</a:t>
            </a:r>
            <a:endParaRPr kumimoji="1" lang="en-US" altLang="zh-CN" dirty="0"/>
          </a:p>
          <a:p>
            <a:pPr lvl="1"/>
            <a:r>
              <a:rPr kumimoji="1" lang="zh-CN" altLang="en-US" sz="2000" b="1" dirty="0"/>
              <a:t>注意</a:t>
            </a:r>
            <a:r>
              <a:rPr kumimoji="1" lang="zh-CN" altLang="en-US" sz="2000" dirty="0"/>
              <a:t>：該實例的實現細節和編譯器實現有關，並不通用於所有編譯器</a:t>
            </a:r>
            <a:endParaRPr kumimoji="1" lang="en-US" altLang="zh-CN" sz="2000"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①調用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標準庫函數來分配足夠大的原始未類型化的記憶體。</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個位元組來存放陣列的大小。</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②在剛分配的記憶體上運行構造函數對新建的物件進行初始化構造。</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a:extLst>
              <a:ext uri="{FF2B5EF4-FFF2-40B4-BE49-F238E27FC236}">
                <a16:creationId xmlns:a16="http://schemas.microsoft.com/office/drawing/2014/main" id="{F88BDED2-5B54-4F49-BAA8-BA9F5551B0AF}"/>
              </a:ext>
            </a:extLst>
          </p:cNvPr>
          <p:cNvSpPr>
            <a:spLocks noGrp="1"/>
          </p:cNvSpPr>
          <p:nvPr>
            <p:ph idx="1"/>
          </p:nvPr>
        </p:nvSpPr>
        <p:spPr>
          <a:xfrm>
            <a:off x="611560" y="1268760"/>
            <a:ext cx="8532440" cy="4749029"/>
          </a:xfrm>
        </p:spPr>
        <p:txBody>
          <a:bodyPr/>
          <a:lstStyle/>
          <a:p>
            <a:r>
              <a:rPr kumimoji="1" lang="zh-CN" altLang="en-US" dirty="0"/>
              <a:t>實例：生成一個類物件的陣列</a:t>
            </a:r>
            <a:endParaRPr kumimoji="1" lang="en-US" altLang="zh-CN" dirty="0"/>
          </a:p>
          <a:p>
            <a:pPr lvl="1"/>
            <a:r>
              <a:rPr kumimoji="1" lang="zh-CN" altLang="en-US" sz="2000" b="1" dirty="0"/>
              <a:t>注意</a:t>
            </a:r>
            <a:r>
              <a:rPr kumimoji="1" lang="zh-CN" altLang="en-US" sz="2000" dirty="0"/>
              <a:t>：該實例的實現細節和編譯器實現有關，並不通用於所有編譯器</a:t>
            </a:r>
            <a:endParaRPr kumimoji="1" lang="en-US" altLang="zh-CN" sz="2000" dirty="0"/>
          </a:p>
          <a:p>
            <a:pPr lvl="1"/>
            <a:endParaRPr kumimoji="1" lang="en-US" altLang="zh-CN" dirty="0"/>
          </a:p>
          <a:p>
            <a:pPr lvl="2"/>
            <a:endParaRPr kumimoji="1" lang="en-US" altLang="zh-CN" dirty="0"/>
          </a:p>
        </p:txBody>
      </p:sp>
      <p:sp>
        <p:nvSpPr>
          <p:cNvPr id="21" name="矩形 20">
            <a:extLst>
              <a:ext uri="{FF2B5EF4-FFF2-40B4-BE49-F238E27FC236}">
                <a16:creationId xmlns:a16="http://schemas.microsoft.com/office/drawing/2014/main" id="{252B13E8-5AF0-4D5B-96AD-5541C97DB2D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70601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③返回指向新分配並構造好的物件陣列的指標。</a:t>
            </a: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a:extLst>
              <a:ext uri="{FF2B5EF4-FFF2-40B4-BE49-F238E27FC236}">
                <a16:creationId xmlns:a16="http://schemas.microsoft.com/office/drawing/2014/main" id="{81A9CB70-25D0-454A-B53B-BBA4085F722C}"/>
              </a:ext>
            </a:extLst>
          </p:cNvPr>
          <p:cNvSpPr>
            <a:spLocks noGrp="1"/>
          </p:cNvSpPr>
          <p:nvPr>
            <p:ph idx="1"/>
          </p:nvPr>
        </p:nvSpPr>
        <p:spPr>
          <a:xfrm>
            <a:off x="611560" y="1268760"/>
            <a:ext cx="8532440" cy="4749029"/>
          </a:xfrm>
        </p:spPr>
        <p:txBody>
          <a:bodyPr/>
          <a:lstStyle/>
          <a:p>
            <a:r>
              <a:rPr kumimoji="1" lang="zh-CN" altLang="en-US" dirty="0"/>
              <a:t>實例：生成一個類物件的陣列</a:t>
            </a:r>
            <a:endParaRPr kumimoji="1" lang="en-US" altLang="zh-CN" dirty="0"/>
          </a:p>
          <a:p>
            <a:pPr lvl="1"/>
            <a:r>
              <a:rPr kumimoji="1" lang="zh-CN" altLang="en-US" sz="2000" b="1" dirty="0"/>
              <a:t>注意</a:t>
            </a:r>
            <a:r>
              <a:rPr kumimoji="1" lang="zh-CN" altLang="en-US" sz="2000" dirty="0"/>
              <a:t>：該實例的實現細節和編譯器實現有關，並不通用於所有編譯器</a:t>
            </a:r>
            <a:endParaRPr kumimoji="1" lang="en-US" altLang="zh-CN" sz="2000" dirty="0"/>
          </a:p>
          <a:p>
            <a:pPr lvl="1"/>
            <a:endParaRPr kumimoji="1" lang="en-US" altLang="zh-CN" dirty="0"/>
          </a:p>
          <a:p>
            <a:pPr lvl="2"/>
            <a:endParaRPr kumimoji="1" lang="en-US" altLang="zh-CN" dirty="0"/>
          </a:p>
        </p:txBody>
      </p:sp>
      <p:sp>
        <p:nvSpPr>
          <p:cNvPr id="22" name="矩形 21">
            <a:extLst>
              <a:ext uri="{FF2B5EF4-FFF2-40B4-BE49-F238E27FC236}">
                <a16:creationId xmlns:a16="http://schemas.microsoft.com/office/drawing/2014/main" id="{5E58360C-0778-4398-A8CE-E24435F317C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13681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實例：刪除該物件陣列及陣列中的每個元素（釋放記憶體資源）</a:t>
            </a:r>
            <a:endParaRPr kumimoji="1" lang="en-US" altLang="zh-CN" dirty="0"/>
          </a:p>
          <a:p>
            <a:pPr marL="720000" lvl="2"/>
            <a:r>
              <a:rPr kumimoji="1" lang="zh-CN" altLang="en-US" b="1" dirty="0"/>
              <a:t>注意</a:t>
            </a:r>
            <a:r>
              <a:rPr kumimoji="1" lang="zh-CN" altLang="en-US" dirty="0"/>
              <a:t>：該實例的實現細節和編譯器實現有關，並不通用於所有編譯器</a:t>
            </a:r>
          </a:p>
        </p:txBody>
      </p:sp>
      <p:sp>
        <p:nvSpPr>
          <p:cNvPr id="5" name="矩形 4">
            <a:extLst>
              <a:ext uri="{FF2B5EF4-FFF2-40B4-BE49-F238E27FC236}">
                <a16:creationId xmlns:a16="http://schemas.microsoft.com/office/drawing/2014/main" id="{C92D3A07-D621-4C73-8B9E-57DD832627E3}"/>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①對陣列中各個物件運行析構函數，陣列的維數保存在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個位元組裡。</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②調用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標準庫函數釋放申請的空間。</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不僅僅釋放物件陣列所占的空間，還有上面的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個位元組。</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5DDCB4-7874-47FF-977F-5E96DE770560}"/>
              </a:ext>
            </a:extLst>
          </p:cNvPr>
          <p:cNvCxnSpPr>
            <a:cxnSpLocks/>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D5D4B87-327B-4B22-B3CB-2F9093E178CD}"/>
              </a:ext>
            </a:extLst>
          </p:cNvPr>
          <p:cNvCxnSpPr>
            <a:cxnSpLocks/>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a:extLst>
              <a:ext uri="{FF2B5EF4-FFF2-40B4-BE49-F238E27FC236}">
                <a16:creationId xmlns:a16="http://schemas.microsoft.com/office/drawing/2014/main" id="{76EF59E0-5472-4B95-854E-FB04182C7B1A}"/>
              </a:ext>
            </a:extLst>
          </p:cNvPr>
          <p:cNvSpPr>
            <a:spLocks noGrp="1"/>
          </p:cNvSpPr>
          <p:nvPr>
            <p:ph idx="1"/>
          </p:nvPr>
        </p:nvSpPr>
        <p:spPr>
          <a:xfrm>
            <a:off x="539552" y="1124744"/>
            <a:ext cx="8532440" cy="4749029"/>
          </a:xfrm>
        </p:spPr>
        <p:txBody>
          <a:bodyPr/>
          <a:lstStyle/>
          <a:p>
            <a:pPr>
              <a:lnSpc>
                <a:spcPct val="100000"/>
              </a:lnSpc>
            </a:pPr>
            <a:r>
              <a:rPr kumimoji="1" lang="zh-CN" altLang="en-US" dirty="0"/>
              <a:t>實例：刪除該物件陣列及陣列中的每個元素（釋放記憶體資源）</a:t>
            </a:r>
            <a:endParaRPr kumimoji="1" lang="en-US" altLang="zh-CN" dirty="0"/>
          </a:p>
          <a:p>
            <a:pPr marL="720000" lvl="2"/>
            <a:r>
              <a:rPr kumimoji="1" lang="zh-CN" altLang="en-US" b="1" dirty="0"/>
              <a:t>注意</a:t>
            </a:r>
            <a:r>
              <a:rPr kumimoji="1" lang="zh-CN" altLang="en-US" dirty="0"/>
              <a:t>：該實例的實現細節和編譯器實現有關，並不通用於所有編譯器</a:t>
            </a:r>
          </a:p>
        </p:txBody>
      </p:sp>
      <p:sp>
        <p:nvSpPr>
          <p:cNvPr id="21" name="矩形 20">
            <a:extLst>
              <a:ext uri="{FF2B5EF4-FFF2-40B4-BE49-F238E27FC236}">
                <a16:creationId xmlns:a16="http://schemas.microsoft.com/office/drawing/2014/main" id="{A5B32766-F911-45D2-A3F7-BAEED92FF116}"/>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2693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友元函數</a:t>
            </a:r>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有時需要允許某些函數訪問物件的</a:t>
            </a:r>
            <a:r>
              <a:rPr kumimoji="1" lang="zh-CN" altLang="en-US" sz="2400" dirty="0">
                <a:solidFill>
                  <a:srgbClr val="FF0000"/>
                </a:solidFill>
              </a:rPr>
              <a:t>私有成員</a:t>
            </a:r>
            <a:r>
              <a:rPr kumimoji="1" lang="zh-CN" altLang="en-US" sz="2400" dirty="0"/>
              <a:t>，可以通過聲明該函數為類的“友元”來實現</a:t>
            </a:r>
          </a:p>
        </p:txBody>
      </p:sp>
      <p:sp>
        <p:nvSpPr>
          <p:cNvPr id="4" name="矩形 3"/>
          <p:cNvSpPr/>
          <p:nvPr/>
        </p:nvSpPr>
        <p:spPr>
          <a:xfrm>
            <a:off x="724744" y="1838429"/>
            <a:ext cx="8280920" cy="5016758"/>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p>
          <a:p>
            <a:r>
              <a:rPr lang="en-US" altLang="zh-CN" sz="1600" dirty="0">
                <a:latin typeface="Consolas" panose="020B0609020204030204" pitchFamily="49" charset="0"/>
              </a:rPr>
              <a:t>}</a:t>
            </a: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	out &lt;&lt; src.id;</a:t>
            </a:r>
          </a:p>
          <a:p>
            <a:r>
              <a:rPr lang="en-US" altLang="zh-CN" sz="1600" dirty="0">
                <a:latin typeface="Consolas" panose="020B0609020204030204" pitchFamily="49" charset="0"/>
              </a:rPr>
              <a:t>	return out;</a:t>
            </a: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以上類中聲明了</a:t>
            </a:r>
            <a:r>
              <a:rPr lang="en-US" altLang="zh-CN" sz="1600" dirty="0">
                <a:solidFill>
                  <a:srgbClr val="008000"/>
                </a:solidFill>
                <a:latin typeface="Menlo-Regular" charset="0"/>
              </a:rPr>
              <a:t>Test</a:t>
            </a:r>
            <a:r>
              <a:rPr lang="zh-CN" altLang="en-US" sz="1600" dirty="0">
                <a:solidFill>
                  <a:srgbClr val="008000"/>
                </a:solidFill>
                <a:latin typeface="Menlo-Regular" charset="0"/>
              </a:rPr>
              <a:t>類的兩個友元函數 </a:t>
            </a:r>
            <a:r>
              <a:rPr lang="en-US" altLang="zh-CN" sz="1600" dirty="0">
                <a:solidFill>
                  <a:srgbClr val="008000"/>
                </a:solidFill>
                <a:latin typeface="Menlo-Regular" charset="0"/>
              </a:rPr>
              <a:t>——</a:t>
            </a:r>
            <a:r>
              <a:rPr lang="zh-CN" altLang="en-US" sz="1600" dirty="0">
                <a:solidFill>
                  <a:srgbClr val="008000"/>
                </a:solidFill>
                <a:latin typeface="Menlo-Regular" charset="0"/>
              </a:rPr>
              <a:t> 全域流運算子重載函數，</a:t>
            </a:r>
          </a:p>
          <a:p>
            <a:r>
              <a:rPr lang="en-US" altLang="zh-CN" sz="1600" dirty="0">
                <a:solidFill>
                  <a:srgbClr val="008000"/>
                </a:solidFill>
                <a:latin typeface="Menlo-Regular" charset="0"/>
              </a:rPr>
              <a:t>	//</a:t>
            </a:r>
            <a:r>
              <a:rPr lang="zh-CN" altLang="en-US" sz="1600" dirty="0">
                <a:solidFill>
                  <a:srgbClr val="008000"/>
                </a:solidFill>
                <a:latin typeface="Menlo-Regular" charset="0"/>
              </a:rPr>
              <a:t> 使這兩個函數在實現時可以訪問物件的私有成員（如</a:t>
            </a:r>
            <a:r>
              <a:rPr lang="en-US" altLang="zh-CN" sz="1600" dirty="0">
                <a:solidFill>
                  <a:srgbClr val="008000"/>
                </a:solidFill>
                <a:latin typeface="Menlo-Regular" charset="0"/>
              </a:rPr>
              <a:t>int</a:t>
            </a:r>
            <a:r>
              <a:rPr lang="zh-CN" altLang="en-US" sz="1600" dirty="0">
                <a:solidFill>
                  <a:srgbClr val="008000"/>
                </a:solidFill>
                <a:latin typeface="Menlo-Regular" charset="0"/>
              </a:rPr>
              <a:t> </a:t>
            </a:r>
            <a:r>
              <a:rPr lang="en-US" altLang="zh-CN" sz="1600" dirty="0">
                <a:solidFill>
                  <a:srgbClr val="008000"/>
                </a:solidFill>
                <a:latin typeface="Menlo-Regular" charset="0"/>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5</a:t>
            </a:fld>
            <a:endParaRPr lang="en-US" altLang="zh-CN" dirty="0"/>
          </a:p>
        </p:txBody>
      </p:sp>
      <p:sp>
        <p:nvSpPr>
          <p:cNvPr id="6" name="圆角矩形 5">
            <a:extLst>
              <a:ext uri="{FF2B5EF4-FFF2-40B4-BE49-F238E27FC236}">
                <a16:creationId xmlns:a16="http://schemas.microsoft.com/office/drawing/2014/main" id="{C4BFE8AA-91D1-024D-8FD9-9F16CE237469}"/>
              </a:ext>
            </a:extLst>
          </p:cNvPr>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p>
          <a:p>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69939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如果同時使用</a:t>
            </a:r>
            <a:r>
              <a:rPr kumimoji="1" lang="en-US" altLang="zh-CN" dirty="0"/>
              <a:t>new[]</a:t>
            </a:r>
            <a:r>
              <a:rPr kumimoji="1" lang="zh-CN" altLang="en-US" dirty="0"/>
              <a:t>和</a:t>
            </a:r>
            <a:r>
              <a:rPr kumimoji="1" lang="en-US" altLang="zh-CN" dirty="0"/>
              <a:t>delete</a:t>
            </a:r>
            <a:r>
              <a:rPr kumimoji="1" lang="zh-CN" altLang="en-US" dirty="0"/>
              <a:t>，會有什麼後果？</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對象的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 &amp; delete</a:t>
            </a:r>
          </a:p>
          <a:p>
            <a:pPr lvl="1"/>
            <a:r>
              <a:rPr kumimoji="1" lang="zh-CN" altLang="en-US" dirty="0"/>
              <a:t>如果同時使用</a:t>
            </a:r>
            <a:r>
              <a:rPr kumimoji="1" lang="en-US" altLang="zh-CN" dirty="0"/>
              <a:t>new[]</a:t>
            </a:r>
            <a:r>
              <a:rPr kumimoji="1" lang="zh-CN" altLang="en-US" dirty="0"/>
              <a:t>和</a:t>
            </a:r>
            <a:r>
              <a:rPr kumimoji="1" lang="en-US" altLang="zh-CN" dirty="0"/>
              <a:t>delete</a:t>
            </a:r>
            <a:r>
              <a:rPr kumimoji="1" lang="zh-CN" altLang="en-US" dirty="0"/>
              <a:t>，會有什麼後果？</a:t>
            </a:r>
            <a:endParaRPr kumimoji="1" lang="en-US" altLang="zh-CN" dirty="0"/>
          </a:p>
          <a:p>
            <a:pPr lvl="1"/>
            <a:endParaRPr kumimoji="1" lang="en-US" altLang="zh-CN" dirty="0"/>
          </a:p>
          <a:p>
            <a:pPr lvl="1"/>
            <a:endParaRPr kumimoji="1" lang="en-US" altLang="zh-CN" dirty="0"/>
          </a:p>
          <a:p>
            <a:pPr lvl="1"/>
            <a:r>
              <a:rPr kumimoji="1" lang="zh-CN" altLang="en-US" dirty="0"/>
              <a:t>該</a:t>
            </a:r>
            <a:r>
              <a:rPr kumimoji="1" lang="en-US" altLang="zh-CN" dirty="0"/>
              <a:t>delete</a:t>
            </a:r>
            <a:r>
              <a:rPr kumimoji="1" lang="zh-CN" altLang="en-US" dirty="0"/>
              <a:t>命令做了兩件事：</a:t>
            </a:r>
            <a:endParaRPr kumimoji="1" lang="en-US" altLang="zh-CN" dirty="0"/>
          </a:p>
          <a:p>
            <a:pPr lvl="2"/>
            <a:r>
              <a:rPr lang="zh-CN" altLang="en-US" dirty="0"/>
              <a:t>調用一次 </a:t>
            </a:r>
            <a:r>
              <a:rPr lang="en-US" altLang="zh-CN" dirty="0" err="1"/>
              <a:t>pA</a:t>
            </a:r>
            <a:r>
              <a:rPr lang="en-US" altLang="zh-CN" dirty="0"/>
              <a:t> </a:t>
            </a:r>
            <a:r>
              <a:rPr lang="zh-CN" altLang="en-US" dirty="0"/>
              <a:t>指向的物件的析構函數。</a:t>
            </a:r>
            <a:endParaRPr lang="en-US" altLang="zh-CN" dirty="0"/>
          </a:p>
          <a:p>
            <a:pPr lvl="2"/>
            <a:r>
              <a:rPr kumimoji="1" lang="zh-CN" altLang="en-US" dirty="0"/>
              <a:t>釋放</a:t>
            </a:r>
            <a:r>
              <a:rPr kumimoji="1" lang="en-US" altLang="zh-CN" dirty="0" err="1"/>
              <a:t>pA</a:t>
            </a:r>
            <a:r>
              <a:rPr kumimoji="1" lang="zh-CN" altLang="en-US" dirty="0"/>
              <a:t>位址的記憶體。</a:t>
            </a:r>
            <a:endParaRPr kumimoji="1" lang="en-US" altLang="zh-CN" dirty="0"/>
          </a:p>
          <a:p>
            <a:pPr lvl="1"/>
            <a:r>
              <a:rPr kumimoji="1" lang="zh-CN" altLang="en-US" dirty="0"/>
              <a:t>後果如下：</a:t>
            </a:r>
            <a:endParaRPr kumimoji="1" lang="en-US" altLang="zh-CN" dirty="0"/>
          </a:p>
          <a:p>
            <a:pPr lvl="2"/>
            <a:r>
              <a:rPr kumimoji="1" lang="zh-CN" altLang="en-US" dirty="0">
                <a:solidFill>
                  <a:srgbClr val="FF0000"/>
                </a:solidFill>
              </a:rPr>
              <a:t>只調用一次析構函數</a:t>
            </a:r>
            <a:r>
              <a:rPr kumimoji="1" lang="zh-CN" altLang="en-US" dirty="0"/>
              <a:t>。如果類物件中有大量申請記憶體的操作，那麼因為沒有調用析構函數，這些記憶體無法被釋放，</a:t>
            </a:r>
            <a:r>
              <a:rPr kumimoji="1" lang="zh-CN" altLang="en-US" dirty="0">
                <a:solidFill>
                  <a:schemeClr val="accent4"/>
                </a:solidFill>
              </a:rPr>
              <a:t>造成記憶體洩漏</a:t>
            </a:r>
            <a:r>
              <a:rPr kumimoji="1" lang="zh-CN" altLang="en-US" dirty="0"/>
              <a:t>。</a:t>
            </a:r>
            <a:endParaRPr kumimoji="1" lang="en-US" altLang="zh-CN" dirty="0"/>
          </a:p>
          <a:p>
            <a:pPr lvl="2"/>
            <a:r>
              <a:rPr lang="zh-CN" altLang="en-US" dirty="0"/>
              <a:t>直接釋放</a:t>
            </a:r>
            <a:r>
              <a:rPr lang="en-US" altLang="zh-CN" dirty="0" err="1"/>
              <a:t>pA</a:t>
            </a:r>
            <a:r>
              <a:rPr lang="zh-CN" altLang="en-US" dirty="0"/>
              <a:t>指向的記憶體空間，這個會造成嚴重的</a:t>
            </a:r>
            <a:r>
              <a:rPr lang="zh-CN" altLang="en-US" dirty="0">
                <a:solidFill>
                  <a:srgbClr val="FF0000"/>
                </a:solidFill>
              </a:rPr>
              <a:t>段錯誤</a:t>
            </a:r>
            <a:r>
              <a:rPr lang="zh-CN" altLang="en-US" dirty="0"/>
              <a:t>，程式必然會崩潰。因為分配空間的起始位址是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的釋放位址自動轉換為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：該頁的解釋說明同樣和編譯器具體實現相關</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1BD5B-A732-7649-8AEB-154D663D0AE6}"/>
              </a:ext>
            </a:extLst>
          </p:cNvPr>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a:extLst>
              <a:ext uri="{FF2B5EF4-FFF2-40B4-BE49-F238E27FC236}">
                <a16:creationId xmlns:a16="http://schemas.microsoft.com/office/drawing/2014/main" id="{73718BDA-7015-1847-9A49-FE991AD82500}"/>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grpSp>
        <p:nvGrpSpPr>
          <p:cNvPr id="5" name="组合 4">
            <a:extLst>
              <a:ext uri="{FF2B5EF4-FFF2-40B4-BE49-F238E27FC236}">
                <a16:creationId xmlns:a16="http://schemas.microsoft.com/office/drawing/2014/main" id="{EA86BE0D-4063-C843-915C-56965ED4F7B7}"/>
              </a:ext>
            </a:extLst>
          </p:cNvPr>
          <p:cNvGrpSpPr/>
          <p:nvPr/>
        </p:nvGrpSpPr>
        <p:grpSpPr>
          <a:xfrm>
            <a:off x="1475656" y="3033074"/>
            <a:ext cx="1362492" cy="2529430"/>
            <a:chOff x="3957918" y="441380"/>
            <a:chExt cx="1210236" cy="1936377"/>
          </a:xfrm>
        </p:grpSpPr>
        <p:sp>
          <p:nvSpPr>
            <p:cNvPr id="6" name="矩形 5">
              <a:extLst>
                <a:ext uri="{FF2B5EF4-FFF2-40B4-BE49-F238E27FC236}">
                  <a16:creationId xmlns:a16="http://schemas.microsoft.com/office/drawing/2014/main" id="{B7001FA0-9890-B248-A17A-E8D87A24C94B}"/>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BA340C9-586D-A945-ADAB-9C77F706D9EA}"/>
                </a:ext>
              </a:extLst>
            </p:cNvPr>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a:extLst>
                <a:ext uri="{FF2B5EF4-FFF2-40B4-BE49-F238E27FC236}">
                  <a16:creationId xmlns:a16="http://schemas.microsoft.com/office/drawing/2014/main" id="{435374E9-F5E3-6F4E-901A-7BEC13C4F246}"/>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a:extLst>
                <a:ext uri="{FF2B5EF4-FFF2-40B4-BE49-F238E27FC236}">
                  <a16:creationId xmlns:a16="http://schemas.microsoft.com/office/drawing/2014/main" id="{DFA33815-12DE-EF43-AD12-25EE5A24F209}"/>
                </a:ext>
              </a:extLst>
            </p:cNvPr>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a:extLst>
                <a:ext uri="{FF2B5EF4-FFF2-40B4-BE49-F238E27FC236}">
                  <a16:creationId xmlns:a16="http://schemas.microsoft.com/office/drawing/2014/main" id="{68250704-6C5E-0D4D-8D89-B5C0B9E43B32}"/>
                </a:ext>
              </a:extLst>
            </p:cNvPr>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6D7FC96-5583-9B4A-9D77-02104EA6B338}"/>
              </a:ext>
            </a:extLst>
          </p:cNvPr>
          <p:cNvGrpSpPr/>
          <p:nvPr/>
        </p:nvGrpSpPr>
        <p:grpSpPr>
          <a:xfrm>
            <a:off x="5556609" y="3033074"/>
            <a:ext cx="1362492" cy="2529430"/>
            <a:chOff x="3957918" y="441380"/>
            <a:chExt cx="1210236" cy="1936377"/>
          </a:xfrm>
        </p:grpSpPr>
        <p:sp>
          <p:nvSpPr>
            <p:cNvPr id="12" name="矩形 11">
              <a:extLst>
                <a:ext uri="{FF2B5EF4-FFF2-40B4-BE49-F238E27FC236}">
                  <a16:creationId xmlns:a16="http://schemas.microsoft.com/office/drawing/2014/main" id="{48DF17BF-172B-0448-AD43-51EF91A8B66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B75527-40E6-7E4F-9781-45BB7573CBDF}"/>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a:extLst>
                <a:ext uri="{FF2B5EF4-FFF2-40B4-BE49-F238E27FC236}">
                  <a16:creationId xmlns:a16="http://schemas.microsoft.com/office/drawing/2014/main" id="{6AA94ABC-0AA1-5342-AC84-F74EA16DD84D}"/>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a:extLst>
                <a:ext uri="{FF2B5EF4-FFF2-40B4-BE49-F238E27FC236}">
                  <a16:creationId xmlns:a16="http://schemas.microsoft.com/office/drawing/2014/main" id="{1974C118-0F5F-8C40-B6DE-67352873F6C4}"/>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a:extLst>
                <a:ext uri="{FF2B5EF4-FFF2-40B4-BE49-F238E27FC236}">
                  <a16:creationId xmlns:a16="http://schemas.microsoft.com/office/drawing/2014/main" id="{69CD1D67-CDE5-7447-B441-080B75779147}"/>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E650F349-CECE-F04D-88BF-2B4F0DD26D58}"/>
              </a:ext>
            </a:extLst>
          </p:cNvPr>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a:extLst>
              <a:ext uri="{FF2B5EF4-FFF2-40B4-BE49-F238E27FC236}">
                <a16:creationId xmlns:a16="http://schemas.microsoft.com/office/drawing/2014/main" id="{4C131780-01FA-7543-A787-3505FE678C72}"/>
              </a:ext>
            </a:extLst>
          </p:cNvPr>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a:extLst>
              <a:ext uri="{FF2B5EF4-FFF2-40B4-BE49-F238E27FC236}">
                <a16:creationId xmlns:a16="http://schemas.microsoft.com/office/drawing/2014/main" id="{3381057F-9394-2147-9DD4-C414CA0BCCBE}"/>
              </a:ext>
            </a:extLst>
          </p:cNvPr>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F3958-6BA8-8E4F-B459-ABBFF361D2E4}"/>
              </a:ext>
            </a:extLst>
          </p:cNvPr>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126C315-CF6E-D849-BF2F-0CA8E7F03FE1}"/>
              </a:ext>
            </a:extLst>
          </p:cNvPr>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7B9E7FD-DD06-114C-AE9F-6AD515EBD99B}"/>
              </a:ext>
            </a:extLst>
          </p:cNvPr>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022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4140DF-4FAC-417A-83E4-665875885879}"/>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
        <p:nvSpPr>
          <p:cNvPr id="7" name="文本框 6">
            <a:extLst>
              <a:ext uri="{FF2B5EF4-FFF2-40B4-BE49-F238E27FC236}">
                <a16:creationId xmlns:a16="http://schemas.microsoft.com/office/drawing/2014/main" id="{40406F84-5101-4EE7-885E-9FB82F90B35C}"/>
              </a:ext>
            </a:extLst>
          </p:cNvPr>
          <p:cNvSpPr txBox="1"/>
          <p:nvPr>
            <p:custDataLst>
              <p:tags r:id="rId2"/>
            </p:custDataLst>
          </p:nvPr>
        </p:nvSpPr>
        <p:spPr>
          <a:xfrm>
            <a:off x="914400" y="635000"/>
            <a:ext cx="7315200" cy="3468363"/>
          </a:xfrm>
          <a:prstGeom prst="rect">
            <a:avLst/>
          </a:prstGeom>
          <a:noFill/>
        </p:spPr>
        <p:txBody>
          <a:bodyPr vert="horz" wrap="square" rtlCol="0" anchor="ctr" anchorCtr="0">
            <a:noAutofit/>
          </a:bodyPr>
          <a:lstStyle/>
          <a:p>
            <a:endParaRPr lang="zh-CN" altLang="en-US" dirty="0"/>
          </a:p>
          <a:p>
            <a:r>
              <a:rPr lang="zh-CN" altLang="en-US" sz="2200" dirty="0">
                <a:latin typeface="Microsoft Yahei" panose="020B0503020204020204" pitchFamily="34" charset="-122"/>
                <a:ea typeface="Microsoft Yahei" panose="020B0503020204020204" pitchFamily="34" charset="-122"/>
              </a:rPr>
              <a:t>假定</a:t>
            </a:r>
            <a:r>
              <a:rPr lang="en-US" altLang="zh-CN" sz="2200" dirty="0">
                <a:latin typeface="Microsoft Yahei" panose="020B0503020204020204" pitchFamily="34" charset="-122"/>
                <a:ea typeface="Microsoft Yahei" panose="020B0503020204020204" pitchFamily="34" charset="-122"/>
              </a:rPr>
              <a:t>A</a:t>
            </a:r>
            <a:r>
              <a:rPr lang="zh-CN" altLang="en-US" sz="2200" dirty="0">
                <a:latin typeface="Microsoft Yahei" panose="020B0503020204020204" pitchFamily="34" charset="-122"/>
                <a:ea typeface="Microsoft Yahei" panose="020B0503020204020204" pitchFamily="34" charset="-122"/>
              </a:rPr>
              <a:t>是一個類的名字，下面四個語句總共會引發類</a:t>
            </a:r>
            <a:r>
              <a:rPr lang="en-US" altLang="zh-CN" sz="2200" dirty="0">
                <a:latin typeface="Microsoft Yahei" panose="020B0503020204020204" pitchFamily="34" charset="-122"/>
                <a:ea typeface="Microsoft Yahei" panose="020B0503020204020204" pitchFamily="34" charset="-122"/>
              </a:rPr>
              <a:t>A</a:t>
            </a:r>
            <a:r>
              <a:rPr lang="zh-CN" altLang="en-US" sz="2200" dirty="0">
                <a:latin typeface="Microsoft Yahei" panose="020B0503020204020204" pitchFamily="34" charset="-122"/>
                <a:ea typeface="Microsoft Yahei" panose="020B0503020204020204" pitchFamily="34" charset="-122"/>
              </a:rPr>
              <a:t>構造函數的調用多少次</a:t>
            </a:r>
            <a:endParaRPr lang="en-US" altLang="zh-CN" sz="2200" dirty="0">
              <a:latin typeface="Microsoft Yahei" panose="020B0503020204020204" pitchFamily="34" charset="-122"/>
              <a:ea typeface="Microsoft Yahei" panose="020B0503020204020204" pitchFamily="34" charset="-122"/>
            </a:endParaRPr>
          </a:p>
          <a:p>
            <a:endParaRPr lang="en-US" altLang="zh-CN" sz="2200" dirty="0">
              <a:latin typeface="Microsoft Yahei" panose="020B0503020204020204" pitchFamily="34" charset="-122"/>
              <a:ea typeface="Microsoft Yahei" panose="020B0503020204020204" pitchFamily="34" charset="-122"/>
            </a:endParaRPr>
          </a:p>
          <a:p>
            <a:r>
              <a:rPr lang="en-US" altLang="zh-CN" sz="2200" dirty="0">
                <a:latin typeface="Microsoft Yahei" panose="020B0503020204020204" pitchFamily="34" charset="-122"/>
                <a:ea typeface="Microsoft Yahei" panose="020B0503020204020204" pitchFamily="34" charset="-122"/>
              </a:rPr>
              <a:t>1. A *p = new A; </a:t>
            </a:r>
          </a:p>
          <a:p>
            <a:r>
              <a:rPr lang="en-US" altLang="zh-CN" sz="2200" dirty="0">
                <a:latin typeface="Microsoft Yahei" panose="020B0503020204020204" pitchFamily="34" charset="-122"/>
                <a:ea typeface="Microsoft Yahei" panose="020B0503020204020204" pitchFamily="34" charset="-122"/>
              </a:rPr>
              <a:t>2. A p2[10];</a:t>
            </a:r>
            <a:endParaRPr lang="en-US" altLang="zh-CN" sz="2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 p3;</a:t>
            </a:r>
          </a:p>
          <a:p>
            <a:r>
              <a:rPr lang="en-US" altLang="zh-CN" sz="2200" dirty="0">
                <a:latin typeface="Microsoft Yahei" panose="020B0503020204020204" pitchFamily="34" charset="-122"/>
                <a:ea typeface="Microsoft Yahei" panose="020B0503020204020204" pitchFamily="34" charset="-122"/>
              </a:rPr>
              <a:t>4. A *p4[10];</a:t>
            </a:r>
          </a:p>
        </p:txBody>
      </p:sp>
      <p:sp>
        <p:nvSpPr>
          <p:cNvPr id="8" name="文本框 7">
            <a:extLst>
              <a:ext uri="{FF2B5EF4-FFF2-40B4-BE49-F238E27FC236}">
                <a16:creationId xmlns:a16="http://schemas.microsoft.com/office/drawing/2014/main" id="{C7830A4D-7616-40B3-AED5-7D4DA21050C0}"/>
              </a:ext>
            </a:extLst>
          </p:cNvPr>
          <p:cNvSpPr txBox="1"/>
          <p:nvPr>
            <p:custDataLst>
              <p:tags r:id="rId3"/>
            </p:custDataLst>
          </p:nvPr>
        </p:nvSpPr>
        <p:spPr>
          <a:xfrm>
            <a:off x="1828800" y="4147927"/>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3BBD118-D749-4B6D-BC95-3AC2D5DBC924}"/>
              </a:ext>
            </a:extLst>
          </p:cNvPr>
          <p:cNvSpPr txBox="1"/>
          <p:nvPr>
            <p:custDataLst>
              <p:tags r:id="rId4"/>
            </p:custDataLst>
          </p:nvPr>
        </p:nvSpPr>
        <p:spPr>
          <a:xfrm>
            <a:off x="5816600" y="4084021"/>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773ECC7D-3CAA-4C42-B5DE-80E8939D44B7}"/>
              </a:ext>
            </a:extLst>
          </p:cNvPr>
          <p:cNvSpPr txBox="1"/>
          <p:nvPr>
            <p:custDataLst>
              <p:tags r:id="rId5"/>
            </p:custDataLst>
          </p:nvPr>
        </p:nvSpPr>
        <p:spPr>
          <a:xfrm>
            <a:off x="1828800" y="5306342"/>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21</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7B2148A1-21A7-4DBA-BA8A-0542E662BD63}"/>
              </a:ext>
            </a:extLst>
          </p:cNvPr>
          <p:cNvSpPr txBox="1"/>
          <p:nvPr>
            <p:custDataLst>
              <p:tags r:id="rId6"/>
            </p:custDataLst>
          </p:nvPr>
        </p:nvSpPr>
        <p:spPr>
          <a:xfrm>
            <a:off x="5816600" y="5291848"/>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A282349-4AA5-4D91-A00B-A8F739424371}"/>
              </a:ext>
            </a:extLst>
          </p:cNvPr>
          <p:cNvSpPr>
            <a:spLocks noChangeAspect="1"/>
          </p:cNvSpPr>
          <p:nvPr>
            <p:custDataLst>
              <p:tags r:id="rId7"/>
            </p:custDataLst>
          </p:nvPr>
        </p:nvSpPr>
        <p:spPr>
          <a:xfrm>
            <a:off x="1114425" y="421222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7F804A8-345C-4D33-A164-F343591C6ACD}"/>
              </a:ext>
            </a:extLst>
          </p:cNvPr>
          <p:cNvSpPr>
            <a:spLocks noChangeAspect="1"/>
          </p:cNvSpPr>
          <p:nvPr>
            <p:custDataLst>
              <p:tags r:id="rId8"/>
            </p:custDataLst>
          </p:nvPr>
        </p:nvSpPr>
        <p:spPr>
          <a:xfrm>
            <a:off x="5102225" y="416392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338B498-199F-4420-A790-CC4C01909274}"/>
              </a:ext>
            </a:extLst>
          </p:cNvPr>
          <p:cNvSpPr>
            <a:spLocks noChangeAspect="1"/>
          </p:cNvSpPr>
          <p:nvPr>
            <p:custDataLst>
              <p:tags r:id="rId9"/>
            </p:custDataLst>
          </p:nvPr>
        </p:nvSpPr>
        <p:spPr>
          <a:xfrm>
            <a:off x="1114425" y="537063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62CAEFCD-3A3C-41E0-831D-D7CBE581D9FF}"/>
              </a:ext>
            </a:extLst>
          </p:cNvPr>
          <p:cNvSpPr>
            <a:spLocks noChangeAspect="1"/>
          </p:cNvSpPr>
          <p:nvPr>
            <p:custDataLst>
              <p:tags r:id="rId10"/>
            </p:custDataLst>
          </p:nvPr>
        </p:nvSpPr>
        <p:spPr>
          <a:xfrm>
            <a:off x="5102225" y="53717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0B0AB9EA-B239-445E-ACF3-F307D845B77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D1CE738F-D61E-48BE-86A7-F57BE9BC9273}"/>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603960A3-BAFB-4450-9C72-3C60CB5FBC1E}"/>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FDAE3FEC-70E5-47D3-855A-50D00C0CCF0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1E22D14-F999-4872-890A-209B7E2B53D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15D35A8D-888A-4587-9814-5DD2CA47A63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8358088F-9341-48FC-A9AA-E1DBC2A92EB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73254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8D6F15-EE6F-470C-9EF8-3AED4B8FAA73}"/>
              </a:ext>
            </a:extLst>
          </p:cNvPr>
          <p:cNvSpPr>
            <a:spLocks noGrp="1"/>
          </p:cNvSpPr>
          <p:nvPr>
            <p:ph type="sldNum" sz="quarter" idx="12"/>
          </p:nvPr>
        </p:nvSpPr>
        <p:spPr/>
        <p:txBody>
          <a:bodyPr/>
          <a:lstStyle/>
          <a:p>
            <a:pPr>
              <a:defRPr/>
            </a:pPr>
            <a:fld id="{C34C3BD7-260C-4BC9-9C17-940D7F59C4D1}" type="slidenum">
              <a:rPr lang="en-US" altLang="zh-CN" smtClean="0"/>
              <a:pPr>
                <a:defRPr/>
              </a:pPr>
              <a:t>54</a:t>
            </a:fld>
            <a:endParaRPr lang="en-US" altLang="zh-CN" dirty="0"/>
          </a:p>
        </p:txBody>
      </p:sp>
      <p:sp>
        <p:nvSpPr>
          <p:cNvPr id="5" name="文本框 4">
            <a:extLst>
              <a:ext uri="{FF2B5EF4-FFF2-40B4-BE49-F238E27FC236}">
                <a16:creationId xmlns:a16="http://schemas.microsoft.com/office/drawing/2014/main" id="{08E65C2D-F126-4189-B424-F69380730A26}"/>
              </a:ext>
            </a:extLst>
          </p:cNvPr>
          <p:cNvSpPr txBox="1"/>
          <p:nvPr>
            <p:custDataLst>
              <p:tags r:id="rId2"/>
            </p:custDataLst>
          </p:nvPr>
        </p:nvSpPr>
        <p:spPr>
          <a:xfrm>
            <a:off x="256134" y="678962"/>
            <a:ext cx="7315200" cy="6086475"/>
          </a:xfrm>
          <a:prstGeom prst="rect">
            <a:avLst/>
          </a:prstGeom>
          <a:noFill/>
        </p:spPr>
        <p:txBody>
          <a:bodyPr vert="horz" wrap="square" rtlCol="0" anchor="ctr" anchorCtr="0">
            <a:noAutofit/>
          </a:bodyPr>
          <a:lstStyle/>
          <a:p>
            <a:r>
              <a:rPr kumimoji="1" lang="zh-CN" altLang="en-US" sz="2800" dirty="0"/>
              <a:t>下列程式在編譯、運行時會出現什麼情況</a:t>
            </a:r>
            <a:endParaRPr kumimoji="1" lang="en-US" altLang="zh-CN" sz="2800" dirty="0"/>
          </a:p>
          <a:p>
            <a:endParaRPr kumimoji="1"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r>
              <a:rPr kumimoji="1" lang="en-US" altLang="zh-CN" sz="2000" dirty="0">
                <a:latin typeface="Consolas" panose="020B0609020204030204" pitchFamily="49" charset="0"/>
              </a:rPr>
              <a:t>#include &lt;iostream&gt;</a:t>
            </a:r>
          </a:p>
          <a:p>
            <a:pPr marL="0" indent="0">
              <a:buNone/>
            </a:pPr>
            <a:r>
              <a:rPr kumimoji="1" lang="en-US" altLang="zh-CN" sz="2000" dirty="0">
                <a:latin typeface="Consolas" panose="020B0609020204030204" pitchFamily="49" charset="0"/>
              </a:rPr>
              <a:t>using namespace std;</a:t>
            </a:r>
          </a:p>
          <a:p>
            <a:pPr marL="0" indent="0">
              <a:buNone/>
            </a:pPr>
            <a:r>
              <a:rPr kumimoji="1" lang="en-US" altLang="zh-CN" sz="2000" dirty="0">
                <a:latin typeface="Consolas" panose="020B0609020204030204" pitchFamily="49" charset="0"/>
              </a:rPr>
              <a:t>class A {</a:t>
            </a:r>
          </a:p>
          <a:p>
            <a:pPr marL="0" indent="0">
              <a:buNone/>
            </a:pPr>
            <a:r>
              <a:rPr kumimoji="1" lang="en-US" altLang="zh-CN" sz="2000" dirty="0">
                <a:latin typeface="Consolas" panose="020B0609020204030204" pitchFamily="49" charset="0"/>
              </a:rPr>
              <a:t>public:</a:t>
            </a:r>
          </a:p>
          <a:p>
            <a:pPr marL="0" indent="0">
              <a:buNone/>
            </a:pPr>
            <a:r>
              <a:rPr kumimoji="1" lang="en-US" altLang="zh-CN" sz="2000" dirty="0">
                <a:latin typeface="Consolas" panose="020B0609020204030204" pitchFamily="49" charset="0"/>
              </a:rPr>
              <a:t>    int *data; </a:t>
            </a:r>
          </a:p>
          <a:p>
            <a:pPr marL="0" indent="0">
              <a:buNone/>
            </a:pPr>
            <a:r>
              <a:rPr kumimoji="1" lang="en-US" altLang="zh-CN" sz="2000" dirty="0">
                <a:latin typeface="Consolas" panose="020B0609020204030204" pitchFamily="49" charset="0"/>
              </a:rPr>
              <a:t>    A(int d) {data = new int(d);}</a:t>
            </a:r>
          </a:p>
          <a:p>
            <a:pPr marL="0" indent="0">
              <a:buNone/>
            </a:pPr>
            <a:r>
              <a:rPr kumimoji="1" lang="en-US" altLang="zh-CN" sz="2000" dirty="0">
                <a:latin typeface="Consolas" panose="020B0609020204030204" pitchFamily="49" charset="0"/>
              </a:rPr>
              <a:t>    ~A() {delete data;}</a:t>
            </a:r>
          </a:p>
          <a:p>
            <a:pPr marL="0" indent="0">
              <a:buNone/>
            </a:pP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void fun(A a) { </a:t>
            </a:r>
          </a:p>
          <a:p>
            <a:pPr marL="0" indent="0">
              <a:buNone/>
            </a:pPr>
            <a:r>
              <a:rPr kumimoji="1" lang="en-US" altLang="zh-CN" sz="2000" dirty="0">
                <a:latin typeface="Consolas" panose="020B0609020204030204" pitchFamily="49" charset="0"/>
              </a:rPr>
              <a:t>    </a:t>
            </a:r>
            <a:r>
              <a:rPr kumimoji="1" lang="en-US" altLang="zh-CN" sz="2000" dirty="0" err="1">
                <a:latin typeface="Consolas" panose="020B0609020204030204" pitchFamily="49" charset="0"/>
              </a:rPr>
              <a:t>cout</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a.data</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endl</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int main() {</a:t>
            </a:r>
          </a:p>
          <a:p>
            <a:pPr marL="0" indent="0">
              <a:buNone/>
            </a:pPr>
            <a:r>
              <a:rPr kumimoji="1" lang="en-US" altLang="zh-CN" sz="2000" dirty="0">
                <a:latin typeface="Consolas" panose="020B0609020204030204" pitchFamily="49" charset="0"/>
              </a:rPr>
              <a:t>    A </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(0);</a:t>
            </a:r>
          </a:p>
          <a:p>
            <a:pPr marL="0" indent="0">
              <a:buNone/>
            </a:pPr>
            <a:r>
              <a:rPr kumimoji="1" lang="en-US" altLang="zh-CN" sz="2000" dirty="0">
                <a:latin typeface="Consolas" panose="020B0609020204030204" pitchFamily="49" charset="0"/>
              </a:rPr>
              <a:t>    fun(</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 //(1)</a:t>
            </a:r>
          </a:p>
          <a:p>
            <a:pPr marL="0" indent="0">
              <a:buNone/>
            </a:pPr>
            <a:r>
              <a:rPr kumimoji="1" lang="en-US" altLang="zh-CN" sz="2000" dirty="0">
                <a:latin typeface="Consolas" panose="020B0609020204030204" pitchFamily="49" charset="0"/>
              </a:rPr>
              <a:t>    return 0; //(2)</a:t>
            </a:r>
          </a:p>
          <a:p>
            <a:pPr marL="0" indent="0">
              <a:buNone/>
            </a:pPr>
            <a:r>
              <a:rPr kumimoji="1" lang="en-US" altLang="zh-CN" sz="2000" dirty="0">
                <a:latin typeface="Consolas" panose="020B0609020204030204" pitchFamily="49" charset="0"/>
              </a:rPr>
              <a:t>}</a:t>
            </a:r>
            <a:endParaRPr kumimoji="1" lang="en-US" altLang="zh-CN" sz="2800" b="1"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endParaRPr>
          </a:p>
          <a:p>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7BAC5AB2-1404-474D-9816-4612BD856212}"/>
              </a:ext>
            </a:extLst>
          </p:cNvPr>
          <p:cNvSpPr txBox="1"/>
          <p:nvPr>
            <p:custDataLst>
              <p:tags r:id="rId3"/>
            </p:custDataLst>
          </p:nvPr>
        </p:nvSpPr>
        <p:spPr>
          <a:xfrm>
            <a:off x="5718423" y="2348880"/>
            <a:ext cx="3373984" cy="642938"/>
          </a:xfrm>
          <a:prstGeom prst="rect">
            <a:avLst/>
          </a:prstGeom>
          <a:noFill/>
        </p:spPr>
        <p:txBody>
          <a:bodyPr vert="horz" wrap="none" rtlCol="0" anchor="ctr" anchorCtr="0">
            <a:noAutofit/>
          </a:bodyPr>
          <a:lstStyle/>
          <a:p>
            <a:r>
              <a:rPr lang="zh-CN" altLang="en-US" sz="2800" b="1" dirty="0">
                <a:latin typeface="Consolas" pitchFamily="49" charset="0"/>
              </a:rPr>
              <a:t>編譯錯誤</a:t>
            </a:r>
            <a:endParaRPr lang="en-US" altLang="zh-CN" sz="2800" b="1" dirty="0">
              <a:latin typeface="Consolas" pitchFamily="49" charset="0"/>
            </a:endParaRPr>
          </a:p>
        </p:txBody>
      </p:sp>
      <p:sp>
        <p:nvSpPr>
          <p:cNvPr id="7" name="文本框 6">
            <a:extLst>
              <a:ext uri="{FF2B5EF4-FFF2-40B4-BE49-F238E27FC236}">
                <a16:creationId xmlns:a16="http://schemas.microsoft.com/office/drawing/2014/main" id="{CE8551AA-3238-4414-8752-526E2C8AEB38}"/>
              </a:ext>
            </a:extLst>
          </p:cNvPr>
          <p:cNvSpPr txBox="1"/>
          <p:nvPr>
            <p:custDataLst>
              <p:tags r:id="rId4"/>
            </p:custDataLst>
          </p:nvPr>
        </p:nvSpPr>
        <p:spPr>
          <a:xfrm>
            <a:off x="5718423" y="3206130"/>
            <a:ext cx="3373984" cy="642938"/>
          </a:xfrm>
          <a:prstGeom prst="rect">
            <a:avLst/>
          </a:prstGeom>
          <a:noFill/>
        </p:spPr>
        <p:txBody>
          <a:bodyPr vert="horz" wrap="none" rtlCol="0" anchor="ctr" anchorCtr="0">
            <a:noAutofit/>
          </a:bodyPr>
          <a:lstStyle/>
          <a:p>
            <a:r>
              <a:rPr lang="zh-CN" altLang="en-US" sz="2800" b="1" dirty="0">
                <a:latin typeface="Consolas" pitchFamily="49" charset="0"/>
              </a:rPr>
              <a:t>輸出</a:t>
            </a:r>
            <a:r>
              <a:rPr lang="en-US" altLang="zh-CN" sz="2800" b="1" dirty="0">
                <a:latin typeface="Consolas" pitchFamily="49" charset="0"/>
              </a:rPr>
              <a:t>0</a:t>
            </a:r>
            <a:r>
              <a:rPr lang="zh-CN" altLang="en-US" sz="2800" b="1" dirty="0">
                <a:latin typeface="Consolas" pitchFamily="49" charset="0"/>
              </a:rPr>
              <a:t>，程式結束</a:t>
            </a:r>
            <a:endParaRPr lang="en-US" altLang="zh-CN" sz="2800" b="1" dirty="0">
              <a:latin typeface="Consolas" pitchFamily="49" charset="0"/>
            </a:endParaRPr>
          </a:p>
        </p:txBody>
      </p:sp>
      <p:sp>
        <p:nvSpPr>
          <p:cNvPr id="8" name="文本框 7">
            <a:extLst>
              <a:ext uri="{FF2B5EF4-FFF2-40B4-BE49-F238E27FC236}">
                <a16:creationId xmlns:a16="http://schemas.microsoft.com/office/drawing/2014/main" id="{B27310FA-72A5-4DFC-A727-7D55F378BD5C}"/>
              </a:ext>
            </a:extLst>
          </p:cNvPr>
          <p:cNvSpPr txBox="1"/>
          <p:nvPr>
            <p:custDataLst>
              <p:tags r:id="rId5"/>
            </p:custDataLst>
          </p:nvPr>
        </p:nvSpPr>
        <p:spPr>
          <a:xfrm>
            <a:off x="5718423" y="4063380"/>
            <a:ext cx="3373984" cy="642938"/>
          </a:xfrm>
          <a:prstGeom prst="rect">
            <a:avLst/>
          </a:prstGeom>
          <a:noFill/>
        </p:spPr>
        <p:txBody>
          <a:bodyPr vert="horz" wrap="none" rtlCol="0" anchor="ctr" anchorCtr="0">
            <a:noAutofit/>
          </a:bodyPr>
          <a:lstStyle/>
          <a:p>
            <a:r>
              <a:rPr lang="zh-CN" altLang="en-US" sz="2800" b="1" dirty="0">
                <a:latin typeface="Consolas" pitchFamily="49" charset="0"/>
              </a:rPr>
              <a:t>在運行完</a:t>
            </a:r>
            <a:r>
              <a:rPr lang="en-US" altLang="zh-CN" sz="2800" b="1" dirty="0">
                <a:latin typeface="Consolas" pitchFamily="49" charset="0"/>
              </a:rPr>
              <a:t>(1)</a:t>
            </a:r>
            <a:r>
              <a:rPr lang="zh-CN" altLang="en-US" sz="2800" b="1" dirty="0">
                <a:latin typeface="Consolas" pitchFamily="49" charset="0"/>
              </a:rPr>
              <a:t>後崩潰</a:t>
            </a:r>
            <a:endParaRPr lang="en-US" altLang="zh-CN" sz="2800" b="1" dirty="0">
              <a:latin typeface="Consolas" pitchFamily="49" charset="0"/>
            </a:endParaRPr>
          </a:p>
        </p:txBody>
      </p:sp>
      <p:sp>
        <p:nvSpPr>
          <p:cNvPr id="9" name="文本框 8">
            <a:extLst>
              <a:ext uri="{FF2B5EF4-FFF2-40B4-BE49-F238E27FC236}">
                <a16:creationId xmlns:a16="http://schemas.microsoft.com/office/drawing/2014/main" id="{AEE36C62-FA75-4DC1-B545-7336B1AE0FAE}"/>
              </a:ext>
            </a:extLst>
          </p:cNvPr>
          <p:cNvSpPr txBox="1"/>
          <p:nvPr>
            <p:custDataLst>
              <p:tags r:id="rId6"/>
            </p:custDataLst>
          </p:nvPr>
        </p:nvSpPr>
        <p:spPr>
          <a:xfrm>
            <a:off x="5718423" y="4920630"/>
            <a:ext cx="3437484" cy="642938"/>
          </a:xfrm>
          <a:prstGeom prst="rect">
            <a:avLst/>
          </a:prstGeom>
          <a:noFill/>
        </p:spPr>
        <p:txBody>
          <a:bodyPr vert="horz" wrap="none" rtlCol="0" anchor="ctr" anchorCtr="0">
            <a:noAutofit/>
          </a:bodyPr>
          <a:lstStyle/>
          <a:p>
            <a:r>
              <a:rPr lang="zh-CN" altLang="en-US" sz="2800" b="1" dirty="0">
                <a:latin typeface="Consolas" pitchFamily="49" charset="0"/>
              </a:rPr>
              <a:t>在運行完</a:t>
            </a:r>
            <a:r>
              <a:rPr lang="en-US" altLang="zh-CN" sz="2800" b="1" dirty="0">
                <a:latin typeface="Consolas" pitchFamily="49" charset="0"/>
              </a:rPr>
              <a:t>(2)</a:t>
            </a:r>
            <a:r>
              <a:rPr lang="zh-CN" altLang="en-US" sz="2800" b="1" dirty="0">
                <a:latin typeface="Consolas" pitchFamily="49" charset="0"/>
              </a:rPr>
              <a:t>後崩潰</a:t>
            </a:r>
          </a:p>
        </p:txBody>
      </p:sp>
      <p:sp>
        <p:nvSpPr>
          <p:cNvPr id="10" name="椭圆 9">
            <a:extLst>
              <a:ext uri="{FF2B5EF4-FFF2-40B4-BE49-F238E27FC236}">
                <a16:creationId xmlns:a16="http://schemas.microsoft.com/office/drawing/2014/main" id="{85174DBC-4C1F-4C6A-AE0E-B120A46CA3F6}"/>
              </a:ext>
            </a:extLst>
          </p:cNvPr>
          <p:cNvSpPr>
            <a:spLocks noChangeAspect="1"/>
          </p:cNvSpPr>
          <p:nvPr>
            <p:custDataLst>
              <p:tags r:id="rId7"/>
            </p:custDataLst>
          </p:nvPr>
        </p:nvSpPr>
        <p:spPr>
          <a:xfrm>
            <a:off x="5004048" y="24131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7181C54-7CC7-4F11-9214-040ED5DCAB88}"/>
              </a:ext>
            </a:extLst>
          </p:cNvPr>
          <p:cNvSpPr>
            <a:spLocks noChangeAspect="1"/>
          </p:cNvSpPr>
          <p:nvPr>
            <p:custDataLst>
              <p:tags r:id="rId8"/>
            </p:custDataLst>
          </p:nvPr>
        </p:nvSpPr>
        <p:spPr>
          <a:xfrm>
            <a:off x="5004048" y="327042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66A7DA1-516E-435F-BA20-2D670107CCC9}"/>
              </a:ext>
            </a:extLst>
          </p:cNvPr>
          <p:cNvSpPr>
            <a:spLocks noChangeAspect="1"/>
          </p:cNvSpPr>
          <p:nvPr>
            <p:custDataLst>
              <p:tags r:id="rId9"/>
            </p:custDataLst>
          </p:nvPr>
        </p:nvSpPr>
        <p:spPr>
          <a:xfrm>
            <a:off x="5004048" y="41276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9118175-624C-41AC-B30B-A151AB6CE3A1}"/>
              </a:ext>
            </a:extLst>
          </p:cNvPr>
          <p:cNvSpPr>
            <a:spLocks noChangeAspect="1"/>
          </p:cNvSpPr>
          <p:nvPr>
            <p:custDataLst>
              <p:tags r:id="rId10"/>
            </p:custDataLst>
          </p:nvPr>
        </p:nvSpPr>
        <p:spPr>
          <a:xfrm>
            <a:off x="5004048" y="498492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CEBB06D6-66D1-43DD-89A4-6709CCDDE22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8229FF61-86E2-4B8B-8B7A-7BBE6E7D3B20}"/>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7DBBCEB6-A9B0-4911-9E7F-0B2D8D1B9B01}"/>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2AD502AB-720E-4214-B093-4D19828956C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5E8871F8-8EF8-490A-9B12-B4766A64E18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18" name="TipText">
              <a:extLst>
                <a:ext uri="{FF2B5EF4-FFF2-40B4-BE49-F238E27FC236}">
                  <a16:creationId xmlns:a16="http://schemas.microsoft.com/office/drawing/2014/main" id="{4D6E7CBB-8FA2-4FA0-909F-DB1335B42DB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AA10B371-C566-45E8-9F8F-933B0D66C5D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09509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A38C96-D44E-41D0-B6EF-60C901583BAD}"/>
              </a:ext>
            </a:extLst>
          </p:cNvPr>
          <p:cNvSpPr>
            <a:spLocks noGrp="1"/>
          </p:cNvSpPr>
          <p:nvPr>
            <p:ph type="sldNum" sz="quarter" idx="12"/>
          </p:nvPr>
        </p:nvSpPr>
        <p:spPr/>
        <p:txBody>
          <a:bodyPr/>
          <a:lstStyle/>
          <a:p>
            <a:pPr>
              <a:defRPr/>
            </a:pPr>
            <a:fld id="{C34C3BD7-260C-4BC9-9C17-940D7F59C4D1}" type="slidenum">
              <a:rPr lang="en-US" altLang="zh-CN" smtClean="0"/>
              <a:pPr>
                <a:defRPr/>
              </a:pPr>
              <a:t>55</a:t>
            </a:fld>
            <a:endParaRPr lang="en-US" altLang="zh-CN" dirty="0"/>
          </a:p>
        </p:txBody>
      </p:sp>
      <p:sp>
        <p:nvSpPr>
          <p:cNvPr id="5" name="文本框 4">
            <a:extLst>
              <a:ext uri="{FF2B5EF4-FFF2-40B4-BE49-F238E27FC236}">
                <a16:creationId xmlns:a16="http://schemas.microsoft.com/office/drawing/2014/main" id="{C610335C-CB55-4338-BEDE-13347EB8866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以下說法正確的是</a:t>
            </a:r>
          </a:p>
        </p:txBody>
      </p:sp>
      <p:sp>
        <p:nvSpPr>
          <p:cNvPr id="6" name="文本框 5">
            <a:extLst>
              <a:ext uri="{FF2B5EF4-FFF2-40B4-BE49-F238E27FC236}">
                <a16:creationId xmlns:a16="http://schemas.microsoft.com/office/drawing/2014/main" id="{9EB862BC-75F4-4FEE-94C3-137C3A7B5B51}"/>
              </a:ext>
            </a:extLst>
          </p:cNvPr>
          <p:cNvSpPr txBox="1"/>
          <p:nvPr>
            <p:custDataLst>
              <p:tags r:id="rId3"/>
            </p:custDataLst>
          </p:nvPr>
        </p:nvSpPr>
        <p:spPr>
          <a:xfrm>
            <a:off x="1181954" y="2362660"/>
            <a:ext cx="6400800" cy="642938"/>
          </a:xfrm>
          <a:prstGeom prst="rect">
            <a:avLst/>
          </a:prstGeom>
          <a:noFill/>
        </p:spPr>
        <p:txBody>
          <a:bodyPr vert="horz" wrap="none" rtlCol="0" anchor="ctr" anchorCtr="0">
            <a:noAutofit/>
          </a:bodyPr>
          <a:lstStyle/>
          <a:p>
            <a:r>
              <a:rPr lang="en-US" altLang="zh-CN" sz="2000" dirty="0">
                <a:latin typeface="Microsoft Yahei" panose="020B0503020204020204" pitchFamily="34" charset="-122"/>
                <a:ea typeface="Microsoft Yahei" panose="020B0503020204020204" pitchFamily="34" charset="-122"/>
                <a:sym typeface="华文仿宋" panose="02010600040101010101" pitchFamily="2" charset="-122"/>
              </a:rPr>
              <a:t>C++11</a:t>
            </a:r>
            <a:r>
              <a:rPr lang="zh-CN" altLang="en-US" sz="2000" dirty="0">
                <a:latin typeface="Microsoft Yahei" panose="020B0503020204020204" pitchFamily="34" charset="-122"/>
                <a:ea typeface="Microsoft Yahei" panose="020B0503020204020204" pitchFamily="34" charset="-122"/>
                <a:sym typeface="华文仿宋" panose="02010600040101010101" pitchFamily="2" charset="-122"/>
              </a:rPr>
              <a:t>中，類內的非靜態成員變數可以在類的構造函數外指明</a:t>
            </a:r>
            <a:br>
              <a:rPr lang="en-US" altLang="zh-CN" sz="2000" dirty="0">
                <a:latin typeface="Microsoft Yahei" panose="020B0503020204020204" pitchFamily="34" charset="-122"/>
                <a:ea typeface="Microsoft Yahei" panose="020B0503020204020204" pitchFamily="34" charset="-122"/>
                <a:sym typeface="华文仿宋" panose="02010600040101010101" pitchFamily="2" charset="-122"/>
              </a:rPr>
            </a:br>
            <a:r>
              <a:rPr lang="zh-CN" altLang="en-US" sz="2000" dirty="0">
                <a:latin typeface="Microsoft Yahei" panose="020B0503020204020204" pitchFamily="34" charset="-122"/>
                <a:ea typeface="Microsoft Yahei" panose="020B0503020204020204" pitchFamily="34" charset="-122"/>
                <a:sym typeface="华文仿宋" panose="02010600040101010101" pitchFamily="2" charset="-122"/>
              </a:rPr>
              <a:t>初始化參數。</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9855A37-DEC1-40E3-9FA3-30E8F010C6CB}"/>
              </a:ext>
            </a:extLst>
          </p:cNvPr>
          <p:cNvSpPr txBox="1"/>
          <p:nvPr>
            <p:custDataLst>
              <p:tags r:id="rId4"/>
            </p:custDataLst>
          </p:nvPr>
        </p:nvSpPr>
        <p:spPr>
          <a:xfrm>
            <a:off x="1181954" y="3146102"/>
            <a:ext cx="7835046" cy="642938"/>
          </a:xfrm>
          <a:prstGeom prst="rect">
            <a:avLst/>
          </a:prstGeom>
          <a:noFill/>
        </p:spPr>
        <p:txBody>
          <a:bodyPr vert="horz" wrap="non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當類中沒有顯式定義任何構造函數時，編譯器會根據自身需要</a:t>
            </a:r>
            <a:b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嘗試合成預設構造函數。</a:t>
            </a:r>
          </a:p>
        </p:txBody>
      </p:sp>
      <p:sp>
        <p:nvSpPr>
          <p:cNvPr id="8" name="文本框 7">
            <a:extLst>
              <a:ext uri="{FF2B5EF4-FFF2-40B4-BE49-F238E27FC236}">
                <a16:creationId xmlns:a16="http://schemas.microsoft.com/office/drawing/2014/main" id="{5C6223FB-2617-4F9B-8A1C-ACED7608B909}"/>
              </a:ext>
            </a:extLst>
          </p:cNvPr>
          <p:cNvSpPr txBox="1"/>
          <p:nvPr>
            <p:custDataLst>
              <p:tags r:id="rId5"/>
            </p:custDataLst>
          </p:nvPr>
        </p:nvSpPr>
        <p:spPr>
          <a:xfrm>
            <a:off x="1193800" y="3789040"/>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靜態成員函數可以訪問</a:t>
            </a:r>
            <a:r>
              <a:rPr kumimoji="1" lang="en-US" altLang="zh-CN" sz="2000" dirty="0">
                <a:latin typeface="Microsoft Yahei" panose="020B0503020204020204" pitchFamily="34" charset="-122"/>
                <a:ea typeface="Microsoft Yahei" panose="020B0503020204020204" pitchFamily="34" charset="-122"/>
              </a:rPr>
              <a:t>this</a:t>
            </a:r>
            <a:r>
              <a:rPr kumimoji="1" lang="zh-CN" altLang="en-US" sz="2000" dirty="0">
                <a:latin typeface="Microsoft Yahei" panose="020B0503020204020204" pitchFamily="34" charset="-122"/>
                <a:ea typeface="Microsoft Yahei" panose="020B0503020204020204" pitchFamily="34" charset="-122"/>
              </a:rPr>
              <a:t>指針。</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E4B98D15-5A14-43DB-86F1-146DBAE1B4F5}"/>
              </a:ext>
            </a:extLst>
          </p:cNvPr>
          <p:cNvSpPr txBox="1"/>
          <p:nvPr>
            <p:custDataLst>
              <p:tags r:id="rId6"/>
            </p:custDataLst>
          </p:nvPr>
        </p:nvSpPr>
        <p:spPr>
          <a:xfrm>
            <a:off x="1193800" y="4450065"/>
            <a:ext cx="78232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對於自訂類型的靜態資料成員，如果在</a:t>
            </a:r>
            <a:r>
              <a:rPr kumimoji="1" lang="en-US" altLang="zh-CN" sz="2000" dirty="0">
                <a:latin typeface="Microsoft Yahei" panose="020B0503020204020204" pitchFamily="34" charset="-122"/>
                <a:ea typeface="Microsoft Yahei" panose="020B0503020204020204" pitchFamily="34" charset="-122"/>
              </a:rPr>
              <a:t>.h</a:t>
            </a:r>
            <a:r>
              <a:rPr kumimoji="1" lang="zh-CN" altLang="en-US" sz="2000" dirty="0">
                <a:latin typeface="Microsoft Yahei" panose="020B0503020204020204" pitchFamily="34" charset="-122"/>
                <a:ea typeface="Microsoft Yahei" panose="020B0503020204020204" pitchFamily="34" charset="-122"/>
              </a:rPr>
              <a:t>檔中同時完成</a:t>
            </a:r>
            <a:br>
              <a:rPr kumimoji="1" lang="en-US" altLang="zh-CN" sz="2000" dirty="0">
                <a:latin typeface="Microsoft Yahei" panose="020B0503020204020204" pitchFamily="34" charset="-122"/>
                <a:ea typeface="Microsoft Yahei" panose="020B0503020204020204" pitchFamily="34" charset="-122"/>
              </a:rPr>
            </a:br>
            <a:r>
              <a:rPr kumimoji="1" lang="zh-CN" altLang="en-US" sz="2000" dirty="0">
                <a:latin typeface="Microsoft Yahei" panose="020B0503020204020204" pitchFamily="34" charset="-122"/>
                <a:ea typeface="Microsoft Yahei" panose="020B0503020204020204" pitchFamily="34" charset="-122"/>
              </a:rPr>
              <a:t>聲明和定義，則連結可能會失敗。</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4C9DA8E-2B1F-4D75-B269-7086D98BE5BC}"/>
              </a:ext>
            </a:extLst>
          </p:cNvPr>
          <p:cNvSpPr>
            <a:spLocks noChangeAspect="1"/>
          </p:cNvSpPr>
          <p:nvPr>
            <p:custDataLst>
              <p:tags r:id="rId7"/>
            </p:custDataLst>
          </p:nvPr>
        </p:nvSpPr>
        <p:spPr>
          <a:xfrm>
            <a:off x="467579" y="242695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6F8301E8-CF84-46F2-8FF4-45729A64A966}"/>
              </a:ext>
            </a:extLst>
          </p:cNvPr>
          <p:cNvSpPr>
            <a:spLocks noChangeAspect="1"/>
          </p:cNvSpPr>
          <p:nvPr>
            <p:custDataLst>
              <p:tags r:id="rId8"/>
            </p:custDataLst>
          </p:nvPr>
        </p:nvSpPr>
        <p:spPr>
          <a:xfrm>
            <a:off x="467579" y="317858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AB9C5A-4DEA-4BD6-9807-A400DCAEB116}"/>
              </a:ext>
            </a:extLst>
          </p:cNvPr>
          <p:cNvSpPr>
            <a:spLocks noChangeAspect="1"/>
          </p:cNvSpPr>
          <p:nvPr>
            <p:custDataLst>
              <p:tags r:id="rId9"/>
            </p:custDataLst>
          </p:nvPr>
        </p:nvSpPr>
        <p:spPr>
          <a:xfrm>
            <a:off x="479425" y="3853333"/>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8CCA9DA4-3C04-45D3-AE06-126631727F6A}"/>
              </a:ext>
            </a:extLst>
          </p:cNvPr>
          <p:cNvSpPr>
            <a:spLocks noChangeAspect="1"/>
          </p:cNvSpPr>
          <p:nvPr>
            <p:custDataLst>
              <p:tags r:id="rId10"/>
            </p:custDataLst>
          </p:nvPr>
        </p:nvSpPr>
        <p:spPr>
          <a:xfrm>
            <a:off x="479425" y="4514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FFFF61A9-9483-4992-9895-A9B37917964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a:extLst>
              <a:ext uri="{FF2B5EF4-FFF2-40B4-BE49-F238E27FC236}">
                <a16:creationId xmlns:a16="http://schemas.microsoft.com/office/drawing/2014/main" id="{778E8FC4-7526-470A-95F9-D1EE7731911A}"/>
              </a:ext>
            </a:extLst>
          </p:cNvPr>
          <p:cNvSpPr txBox="1"/>
          <p:nvPr>
            <p:custDataLst>
              <p:tags r:id="rId12"/>
            </p:custDataLst>
          </p:nvPr>
        </p:nvSpPr>
        <p:spPr>
          <a:xfrm>
            <a:off x="1193800" y="5090318"/>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常量靜態的成員變數只能在類外進行初始化。</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a:extLst>
              <a:ext uri="{FF2B5EF4-FFF2-40B4-BE49-F238E27FC236}">
                <a16:creationId xmlns:a16="http://schemas.microsoft.com/office/drawing/2014/main" id="{FBB4FD78-0836-4A3E-A2DC-AAD922D45484}"/>
              </a:ext>
            </a:extLst>
          </p:cNvPr>
          <p:cNvSpPr>
            <a:spLocks noChangeAspect="1"/>
          </p:cNvSpPr>
          <p:nvPr>
            <p:custDataLst>
              <p:tags r:id="rId13"/>
            </p:custDataLst>
          </p:nvPr>
        </p:nvSpPr>
        <p:spPr>
          <a:xfrm>
            <a:off x="479425" y="5085858"/>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a:extLst>
              <a:ext uri="{FF2B5EF4-FFF2-40B4-BE49-F238E27FC236}">
                <a16:creationId xmlns:a16="http://schemas.microsoft.com/office/drawing/2014/main" id="{F01D92B7-4B67-4260-91F3-EFAB3FC9F945}"/>
              </a:ext>
            </a:extLst>
          </p:cNvPr>
          <p:cNvSpPr txBox="1"/>
          <p:nvPr>
            <p:custDataLst>
              <p:tags r:id="rId14"/>
            </p:custDataLst>
          </p:nvPr>
        </p:nvSpPr>
        <p:spPr>
          <a:xfrm>
            <a:off x="1193800" y="5593065"/>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創建和刪除對象時，</a:t>
            </a:r>
            <a:r>
              <a:rPr kumimoji="1" lang="en-US" altLang="zh-CN" sz="2000" dirty="0">
                <a:latin typeface="Microsoft Yahei" panose="020B0503020204020204" pitchFamily="34" charset="-122"/>
                <a:ea typeface="Microsoft Yahei" panose="020B0503020204020204" pitchFamily="34" charset="-122"/>
              </a:rPr>
              <a:t>new[]</a:t>
            </a:r>
            <a:r>
              <a:rPr kumimoji="1" lang="zh-CN" altLang="en-US" sz="2000" dirty="0">
                <a:latin typeface="Microsoft Yahei" panose="020B0503020204020204" pitchFamily="34" charset="-122"/>
                <a:ea typeface="Microsoft Yahei" panose="020B0503020204020204" pitchFamily="34" charset="-122"/>
              </a:rPr>
              <a:t>和</a:t>
            </a:r>
            <a:r>
              <a:rPr kumimoji="1" lang="en-US" altLang="zh-CN" sz="2000" dirty="0">
                <a:latin typeface="Microsoft Yahei" panose="020B0503020204020204" pitchFamily="34" charset="-122"/>
                <a:ea typeface="Microsoft Yahei" panose="020B0503020204020204" pitchFamily="34" charset="-122"/>
              </a:rPr>
              <a:t>delete</a:t>
            </a:r>
            <a:r>
              <a:rPr kumimoji="1" lang="zh-CN" altLang="en-US" sz="2000" dirty="0">
                <a:latin typeface="Microsoft Yahei" panose="020B0503020204020204" pitchFamily="34" charset="-122"/>
                <a:ea typeface="Microsoft Yahei" panose="020B0503020204020204" pitchFamily="34" charset="-122"/>
              </a:rPr>
              <a:t>同時使用可能會導致記憶體洩漏。</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a:extLst>
              <a:ext uri="{FF2B5EF4-FFF2-40B4-BE49-F238E27FC236}">
                <a16:creationId xmlns:a16="http://schemas.microsoft.com/office/drawing/2014/main" id="{903A063B-86F8-4221-8455-42459A804EE1}"/>
              </a:ext>
            </a:extLst>
          </p:cNvPr>
          <p:cNvSpPr>
            <a:spLocks noChangeAspect="1"/>
          </p:cNvSpPr>
          <p:nvPr>
            <p:custDataLst>
              <p:tags r:id="rId15"/>
            </p:custDataLst>
          </p:nvPr>
        </p:nvSpPr>
        <p:spPr>
          <a:xfrm>
            <a:off x="479425" y="5657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BF0662FF-8F3A-4A5F-86DA-B439095CFE36}"/>
              </a:ext>
            </a:extLst>
          </p:cNvPr>
          <p:cNvGrpSpPr/>
          <p:nvPr>
            <p:custDataLst>
              <p:tags r:id="rId16"/>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7F5771A8-02B5-4F36-ACDA-A75AD13EEBCD}"/>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54C7F227-F71D-418B-90D0-6878F1DD560E}"/>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DCB0CF78-66AE-4FB6-9C08-112179104FF5}"/>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多選題</a:t>
              </a:r>
            </a:p>
          </p:txBody>
        </p:sp>
        <p:sp>
          <p:nvSpPr>
            <p:cNvPr id="18" name="TipText">
              <a:extLst>
                <a:ext uri="{FF2B5EF4-FFF2-40B4-BE49-F238E27FC236}">
                  <a16:creationId xmlns:a16="http://schemas.microsoft.com/office/drawing/2014/main" id="{4E193931-75E5-46B8-802D-5FF92A69AE25}"/>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2113E43F-BD5A-479E-B39E-B2B510374D03}"/>
              </a:ext>
            </a:extLst>
          </p:cNvPr>
          <p:cNvPicPr>
            <a:picLocks/>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05333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課後閱讀</a:t>
            </a:r>
          </a:p>
        </p:txBody>
      </p:sp>
      <p:sp>
        <p:nvSpPr>
          <p:cNvPr id="3" name="内容占位符 2"/>
          <p:cNvSpPr>
            <a:spLocks noGrp="1"/>
          </p:cNvSpPr>
          <p:nvPr>
            <p:ph idx="1"/>
          </p:nvPr>
        </p:nvSpPr>
        <p:spPr/>
        <p:txBody>
          <a:bodyPr/>
          <a:lstStyle/>
          <a:p>
            <a:r>
              <a:rPr kumimoji="1" lang="en-US" altLang="zh-CN" dirty="0"/>
              <a:t>《C++</a:t>
            </a:r>
            <a:r>
              <a:rPr kumimoji="1" lang="zh-CN" altLang="en-US" dirty="0"/>
              <a:t>程式設計思想</a:t>
            </a:r>
            <a:r>
              <a:rPr kumimoji="1" lang="en-US" altLang="zh-CN" dirty="0"/>
              <a:t>》</a:t>
            </a:r>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高級內容：靜態初始化的相依性</a:t>
            </a:r>
            <a:r>
              <a:rPr kumimoji="1" lang="en-US" altLang="zh-CN" dirty="0"/>
              <a:t>)</a:t>
            </a:r>
          </a:p>
          <a:p>
            <a:pPr lvl="1"/>
            <a:r>
              <a:rPr kumimoji="1" lang="zh-CN" altLang="en-US" dirty="0"/>
              <a:t>動態物件創建，第十三章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1893993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E58-5A30-44C0-A6E6-4F7594D2EF01}"/>
              </a:ext>
            </a:extLst>
          </p:cNvPr>
          <p:cNvSpPr>
            <a:spLocks noGrp="1"/>
          </p:cNvSpPr>
          <p:nvPr>
            <p:ph type="title"/>
          </p:nvPr>
        </p:nvSpPr>
        <p:spPr/>
        <p:txBody>
          <a:bodyPr/>
          <a:lstStyle/>
          <a:p>
            <a:r>
              <a:rPr lang="zh-CN" altLang="en-US" dirty="0"/>
              <a:t>課後練習</a:t>
            </a:r>
            <a:endParaRPr lang="en-US" dirty="0"/>
          </a:p>
        </p:txBody>
      </p:sp>
      <p:sp>
        <p:nvSpPr>
          <p:cNvPr id="3" name="Content Placeholder 2">
            <a:extLst>
              <a:ext uri="{FF2B5EF4-FFF2-40B4-BE49-F238E27FC236}">
                <a16:creationId xmlns:a16="http://schemas.microsoft.com/office/drawing/2014/main" id="{4D5A5B2D-77D0-492B-B139-C0AB4E4B9B63}"/>
              </a:ext>
            </a:extLst>
          </p:cNvPr>
          <p:cNvSpPr>
            <a:spLocks noGrp="1"/>
          </p:cNvSpPr>
          <p:nvPr>
            <p:ph idx="1"/>
          </p:nvPr>
        </p:nvSpPr>
        <p:spPr/>
        <p:txBody>
          <a:bodyPr/>
          <a:lstStyle/>
          <a:p>
            <a:r>
              <a:rPr lang="en-US" altLang="en-US" dirty="0" err="1"/>
              <a:t>實現一個類</a:t>
            </a:r>
            <a:r>
              <a:rPr lang="en-US" altLang="en-US" dirty="0"/>
              <a:t> </a:t>
            </a:r>
            <a:r>
              <a:rPr lang="en-US" altLang="en-US" dirty="0" err="1"/>
              <a:t>A，這個類有一個</a:t>
            </a:r>
            <a:r>
              <a:rPr lang="en-US" altLang="en-US" dirty="0"/>
              <a:t> int </a:t>
            </a:r>
            <a:r>
              <a:rPr lang="en-US" altLang="en-US" dirty="0" err="1"/>
              <a:t>類型的靜態成員變數</a:t>
            </a:r>
            <a:r>
              <a:rPr lang="en-US" altLang="en-US" dirty="0"/>
              <a:t> count。當這個類被創建時，這個變數會增加1；當這個類被銷毀時，這個變數會減少1。在類中添加一個成員函數列印這個變數。 </a:t>
            </a:r>
            <a:r>
              <a:rPr lang="en-US" altLang="en-US" dirty="0" err="1"/>
              <a:t>測試代碼</a:t>
            </a:r>
            <a:r>
              <a:rPr lang="zh-CN" altLang="en-US" dirty="0"/>
              <a:t>見下頁</a:t>
            </a:r>
            <a:endParaRPr lang="en-US" altLang="en-US" dirty="0"/>
          </a:p>
          <a:p>
            <a:endParaRPr lang="en-US" altLang="en-US" dirty="0"/>
          </a:p>
          <a:p>
            <a:r>
              <a:rPr lang="en-US" altLang="en-US" dirty="0" err="1"/>
              <a:t>思考</a:t>
            </a:r>
            <a:r>
              <a:rPr lang="zh-CN" altLang="en-US" dirty="0"/>
              <a:t>：</a:t>
            </a:r>
            <a:r>
              <a:rPr lang="en-US" altLang="en-US" dirty="0" err="1"/>
              <a:t>這樣的變數可能會有什麼用處</a:t>
            </a:r>
            <a:r>
              <a:rPr lang="en-US" altLang="en-US" dirty="0"/>
              <a:t>？</a:t>
            </a:r>
          </a:p>
          <a:p>
            <a:endParaRPr lang="en-US" altLang="zh-CN" dirty="0"/>
          </a:p>
          <a:p>
            <a:endParaRPr lang="en-US" dirty="0"/>
          </a:p>
        </p:txBody>
      </p:sp>
      <p:sp>
        <p:nvSpPr>
          <p:cNvPr id="4" name="Slide Number Placeholder 3">
            <a:extLst>
              <a:ext uri="{FF2B5EF4-FFF2-40B4-BE49-F238E27FC236}">
                <a16:creationId xmlns:a16="http://schemas.microsoft.com/office/drawing/2014/main" id="{04B766FF-D8D1-4C41-AE4A-AFBA2275EF64}"/>
              </a:ext>
            </a:extLst>
          </p:cNvPr>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dirty="0"/>
          </a:p>
        </p:txBody>
      </p:sp>
    </p:spTree>
    <p:extLst>
      <p:ext uri="{BB962C8B-B14F-4D97-AF65-F5344CB8AC3E}">
        <p14:creationId xmlns:p14="http://schemas.microsoft.com/office/powerpoint/2010/main" val="3414098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54396-8ABE-473D-90BF-7690976F8D72}"/>
              </a:ext>
            </a:extLst>
          </p:cNvPr>
          <p:cNvSpPr>
            <a:spLocks noGrp="1"/>
          </p:cNvSpPr>
          <p:nvPr>
            <p:ph idx="1"/>
          </p:nvPr>
        </p:nvSpPr>
        <p:spPr>
          <a:xfrm>
            <a:off x="683568" y="404664"/>
            <a:ext cx="6120680" cy="5829149"/>
          </a:xfrm>
        </p:spPr>
        <p:txBody>
          <a:bodyPr/>
          <a:lstStyle/>
          <a:p>
            <a:pPr marL="0" indent="0">
              <a:buNone/>
            </a:pPr>
            <a:r>
              <a:rPr lang="en-US" sz="2000" dirty="0"/>
              <a:t>#include &lt;iostream&gt;</a:t>
            </a:r>
          </a:p>
          <a:p>
            <a:pPr marL="0" indent="0">
              <a:buNone/>
            </a:pPr>
            <a:r>
              <a:rPr lang="en-US" sz="2000" dirty="0"/>
              <a:t>#include "</a:t>
            </a:r>
            <a:r>
              <a:rPr lang="en-US" sz="2000" dirty="0" err="1"/>
              <a:t>A.h</a:t>
            </a:r>
            <a:r>
              <a:rPr lang="en-US" sz="2000" dirty="0"/>
              <a:t>"</a:t>
            </a:r>
          </a:p>
          <a:p>
            <a:pPr marL="0" indent="0">
              <a:buNone/>
            </a:pPr>
            <a:endParaRPr lang="en-US" sz="2000" dirty="0"/>
          </a:p>
          <a:p>
            <a:pPr marL="0" indent="0">
              <a:buNone/>
            </a:pPr>
            <a:r>
              <a:rPr lang="en-US" sz="2000" dirty="0"/>
              <a:t>void f() {</a:t>
            </a:r>
          </a:p>
          <a:p>
            <a:pPr marL="0" indent="0">
              <a:buNone/>
            </a:pPr>
            <a:r>
              <a:rPr lang="en-US" sz="2000" dirty="0"/>
              <a:t>    A </a:t>
            </a:r>
            <a:r>
              <a:rPr lang="en-US" altLang="zh-CN" sz="2000" dirty="0"/>
              <a:t>obj</a:t>
            </a:r>
            <a:r>
              <a:rPr lang="en-US" sz="2000" dirty="0"/>
              <a:t>;</a:t>
            </a:r>
          </a:p>
          <a:p>
            <a:pPr marL="0" indent="0">
              <a:buNone/>
            </a:pPr>
            <a:r>
              <a:rPr lang="en-US" sz="2000" dirty="0"/>
              <a:t>    </a:t>
            </a:r>
            <a:r>
              <a:rPr lang="en-US" sz="2000" dirty="0" err="1"/>
              <a:t>obj.printRef</a:t>
            </a:r>
            <a:r>
              <a:rPr lang="en-US" sz="2000" dirty="0"/>
              <a:t>();</a:t>
            </a:r>
          </a:p>
          <a:p>
            <a:pPr marL="0" indent="0">
              <a:buNone/>
            </a:pPr>
            <a:r>
              <a:rPr lang="en-US" sz="2000" dirty="0"/>
              <a:t>}</a:t>
            </a:r>
          </a:p>
          <a:p>
            <a:pPr marL="0" indent="0">
              <a:buNone/>
            </a:pPr>
            <a:endParaRPr lang="en-US" sz="2000" dirty="0"/>
          </a:p>
          <a:p>
            <a:pPr marL="0" indent="0">
              <a:buNone/>
            </a:pPr>
            <a:r>
              <a:rPr lang="en-US" sz="2000" dirty="0"/>
              <a:t>int main() {</a:t>
            </a:r>
          </a:p>
          <a:p>
            <a:pPr marL="0" indent="0">
              <a:buNone/>
            </a:pPr>
            <a:r>
              <a:rPr lang="en-US" sz="2000" dirty="0"/>
              <a:t>    A *p = new A;</a:t>
            </a:r>
          </a:p>
          <a:p>
            <a:pPr marL="0" indent="0">
              <a:buNone/>
            </a:pPr>
            <a:r>
              <a:rPr lang="en-US" sz="2000" dirty="0"/>
              <a:t>    p-&gt;</a:t>
            </a:r>
            <a:r>
              <a:rPr lang="en-US" sz="2000" dirty="0" err="1"/>
              <a:t>printRef</a:t>
            </a:r>
            <a:r>
              <a:rPr lang="en-US" sz="2000" dirty="0"/>
              <a:t>()；</a:t>
            </a:r>
          </a:p>
          <a:p>
            <a:pPr marL="0" indent="0">
              <a:buNone/>
            </a:pPr>
            <a:r>
              <a:rPr lang="en-US" sz="2000" dirty="0"/>
              <a:t>    f();</a:t>
            </a:r>
          </a:p>
          <a:p>
            <a:pPr marL="0" indent="0">
              <a:buNone/>
            </a:pPr>
            <a:r>
              <a:rPr lang="en-US" sz="2000" dirty="0"/>
              <a:t>    delete p;</a:t>
            </a:r>
          </a:p>
          <a:p>
            <a:pPr marL="0" indent="0">
              <a:buNone/>
            </a:pPr>
            <a:r>
              <a:rPr lang="en-US" sz="2000" dirty="0"/>
              <a:t>    return 0;</a:t>
            </a:r>
          </a:p>
          <a:p>
            <a:pPr marL="0" indent="0">
              <a:buNone/>
            </a:pPr>
            <a:r>
              <a:rPr lang="en-US" sz="2000" dirty="0"/>
              <a:t>}</a:t>
            </a:r>
            <a:endParaRPr lang="en-US" sz="4000" dirty="0"/>
          </a:p>
        </p:txBody>
      </p:sp>
      <p:sp>
        <p:nvSpPr>
          <p:cNvPr id="4" name="Slide Number Placeholder 3">
            <a:extLst>
              <a:ext uri="{FF2B5EF4-FFF2-40B4-BE49-F238E27FC236}">
                <a16:creationId xmlns:a16="http://schemas.microsoft.com/office/drawing/2014/main" id="{EA0AEB90-0141-4750-85BD-4079F2F4C0E1}"/>
              </a:ext>
            </a:extLst>
          </p:cNvPr>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dirty="0"/>
          </a:p>
        </p:txBody>
      </p:sp>
    </p:spTree>
    <p:extLst>
      <p:ext uri="{BB962C8B-B14F-4D97-AF65-F5344CB8AC3E}">
        <p14:creationId xmlns:p14="http://schemas.microsoft.com/office/powerpoint/2010/main" val="2864153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A17-32CF-4777-891F-A1A9FD6201F3}"/>
              </a:ext>
            </a:extLst>
          </p:cNvPr>
          <p:cNvSpPr>
            <a:spLocks noGrp="1"/>
          </p:cNvSpPr>
          <p:nvPr>
            <p:ph type="title"/>
          </p:nvPr>
        </p:nvSpPr>
        <p:spPr/>
        <p:txBody>
          <a:bodyPr/>
          <a:lstStyle/>
          <a:p>
            <a:r>
              <a:rPr lang="zh-CN" altLang="en-US" dirty="0"/>
              <a:t>課後練習</a:t>
            </a:r>
            <a:endParaRPr lang="en-US" dirty="0"/>
          </a:p>
        </p:txBody>
      </p:sp>
      <p:sp>
        <p:nvSpPr>
          <p:cNvPr id="3" name="Content Placeholder 2">
            <a:extLst>
              <a:ext uri="{FF2B5EF4-FFF2-40B4-BE49-F238E27FC236}">
                <a16:creationId xmlns:a16="http://schemas.microsoft.com/office/drawing/2014/main" id="{3BF316FC-828B-499F-A56F-291FC5B81B3F}"/>
              </a:ext>
            </a:extLst>
          </p:cNvPr>
          <p:cNvSpPr>
            <a:spLocks noGrp="1"/>
          </p:cNvSpPr>
          <p:nvPr>
            <p:ph idx="1"/>
          </p:nvPr>
        </p:nvSpPr>
        <p:spPr/>
        <p:txBody>
          <a:bodyPr/>
          <a:lstStyle/>
          <a:p>
            <a:r>
              <a:rPr lang="zh-CN" altLang="en-US" dirty="0"/>
              <a:t>編寫一個向量 </a:t>
            </a:r>
            <a:r>
              <a:rPr lang="en-US" altLang="zh-CN" dirty="0"/>
              <a:t>Vector </a:t>
            </a:r>
            <a:r>
              <a:rPr lang="zh-CN" altLang="en-US" dirty="0"/>
              <a:t>類，這個類的一個物件代表一個三維向量，三個座標都是 </a:t>
            </a:r>
            <a:r>
              <a:rPr lang="en-US" altLang="zh-CN" dirty="0"/>
              <a:t>double </a:t>
            </a:r>
            <a:r>
              <a:rPr lang="zh-CN" altLang="en-US" dirty="0"/>
              <a:t>類型。通過重載運算子實現向量直接的加減，向量和常數之間的加減、數乘（注意需要滿足交換律），以及使用標準輸入輸出流進行列印。測試代碼見下頁： </a:t>
            </a:r>
          </a:p>
          <a:p>
            <a:endParaRPr lang="en-US" dirty="0"/>
          </a:p>
        </p:txBody>
      </p:sp>
      <p:sp>
        <p:nvSpPr>
          <p:cNvPr id="4" name="Slide Number Placeholder 3">
            <a:extLst>
              <a:ext uri="{FF2B5EF4-FFF2-40B4-BE49-F238E27FC236}">
                <a16:creationId xmlns:a16="http://schemas.microsoft.com/office/drawing/2014/main" id="{02B8CFC3-77C2-4A7C-A0FF-A1D84CC7832E}"/>
              </a:ext>
            </a:extLst>
          </p:cNvPr>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Tree>
    <p:extLst>
      <p:ext uri="{BB962C8B-B14F-4D97-AF65-F5344CB8AC3E}">
        <p14:creationId xmlns:p14="http://schemas.microsoft.com/office/powerpoint/2010/main" val="28947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函數</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被友元聲明的函數一定不是當前類的成員函數，</a:t>
            </a:r>
            <a:r>
              <a:rPr lang="zh-CN" altLang="en-US" b="1" dirty="0">
                <a:solidFill>
                  <a:srgbClr val="FF0000"/>
                </a:solidFill>
              </a:rPr>
              <a:t>即使該函數的定義寫在當前類內</a:t>
            </a:r>
          </a:p>
          <a:p>
            <a:r>
              <a:rPr lang="zh-CN" altLang="en-US" dirty="0"/>
              <a:t>當前類的成員函數也不需要友元修飾</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dirty="0"/>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r>
              <a:rPr lang="en-US" altLang="zh-CN" sz="1600" dirty="0">
                <a:latin typeface="Consolas" panose="020B0609020204030204" pitchFamily="49" charset="0"/>
              </a:rPr>
              <a:t>class A {</a:t>
            </a:r>
          </a:p>
          <a:p>
            <a:r>
              <a:rPr lang="en-US" altLang="zh-CN" sz="1600" dirty="0">
                <a:latin typeface="Consolas" panose="020B0609020204030204" pitchFamily="49" charset="0"/>
              </a:rPr>
              <a:t>private:</a:t>
            </a:r>
          </a:p>
          <a:p>
            <a:r>
              <a:rPr lang="en-US" altLang="zh-CN" sz="1600" dirty="0">
                <a:latin typeface="Consolas" panose="020B0609020204030204" pitchFamily="49" charset="0"/>
              </a:rPr>
              <a:t>    int data;</a:t>
            </a:r>
          </a:p>
          <a:p>
            <a:r>
              <a:rPr lang="en-US" altLang="zh-CN" sz="1600" dirty="0">
                <a:latin typeface="Consolas" panose="020B0609020204030204" pitchFamily="49" charset="0"/>
              </a:rPr>
              <a:t>public:</a:t>
            </a: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是全域函數</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p>
          <a:p>
            <a:r>
              <a:rPr lang="en-US" altLang="zh-CN" sz="1600" dirty="0">
                <a:latin typeface="Consolas" panose="020B0609020204030204" pitchFamily="49" charset="0"/>
              </a:rPr>
              <a:t>};</a:t>
            </a:r>
          </a:p>
          <a:p>
            <a:r>
              <a:rPr lang="en-US" altLang="zh-CN" sz="1600" dirty="0">
                <a:latin typeface="Consolas" panose="020B0609020204030204" pitchFamily="49" charset="0"/>
              </a:rPr>
              <a:t>int main() {</a:t>
            </a:r>
          </a:p>
          <a:p>
            <a:r>
              <a:rPr lang="en-US" altLang="zh-CN" sz="1600" dirty="0">
                <a:latin typeface="Consolas" panose="020B0609020204030204" pitchFamily="49" charset="0"/>
              </a:rPr>
              <a:t>    A c(1);</a:t>
            </a: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p>
          <a:p>
            <a:r>
              <a:rPr lang="en-US" altLang="zh-CN" sz="1600" dirty="0">
                <a:latin typeface="Consolas" panose="020B0609020204030204" pitchFamily="49" charset="0"/>
              </a:rPr>
              <a:t>    return 0;</a:t>
            </a:r>
          </a:p>
          <a:p>
            <a:r>
              <a:rPr lang="en-US" altLang="zh-CN" sz="1600" dirty="0">
                <a:latin typeface="Consolas" panose="020B0609020204030204" pitchFamily="49" charset="0"/>
              </a:rPr>
              <a:t>}</a:t>
            </a:r>
          </a:p>
        </p:txBody>
      </p:sp>
    </p:spTree>
    <p:extLst>
      <p:ext uri="{BB962C8B-B14F-4D97-AF65-F5344CB8AC3E}">
        <p14:creationId xmlns:p14="http://schemas.microsoft.com/office/powerpoint/2010/main" val="3543679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A2BE0-DCA7-49F0-8634-94C012FE2077}"/>
              </a:ext>
            </a:extLst>
          </p:cNvPr>
          <p:cNvSpPr>
            <a:spLocks noGrp="1"/>
          </p:cNvSpPr>
          <p:nvPr>
            <p:ph idx="1"/>
          </p:nvPr>
        </p:nvSpPr>
        <p:spPr>
          <a:xfrm>
            <a:off x="395536" y="404664"/>
            <a:ext cx="8047806" cy="4749029"/>
          </a:xfrm>
        </p:spPr>
        <p:txBody>
          <a:bodyPr/>
          <a:lstStyle/>
          <a:p>
            <a:pPr marL="0" indent="0">
              <a:buNone/>
            </a:pPr>
            <a:r>
              <a:rPr lang="en-US" sz="2000" dirty="0"/>
              <a:t>#include &lt;iostream&gt;</a:t>
            </a:r>
          </a:p>
          <a:p>
            <a:pPr marL="0" indent="0">
              <a:buNone/>
            </a:pPr>
            <a:r>
              <a:rPr lang="en-US" sz="2000" dirty="0"/>
              <a:t>#include "</a:t>
            </a:r>
            <a:r>
              <a:rPr lang="en-US" sz="2000" dirty="0" err="1"/>
              <a:t>Vector.h</a:t>
            </a:r>
            <a:r>
              <a:rPr lang="en-US" sz="2000" dirty="0"/>
              <a:t>"</a:t>
            </a:r>
          </a:p>
          <a:p>
            <a:pPr marL="0" indent="0">
              <a:buNone/>
            </a:pPr>
            <a:endParaRPr lang="en-US" sz="2000" dirty="0"/>
          </a:p>
          <a:p>
            <a:pPr marL="0" indent="0">
              <a:buNone/>
            </a:pPr>
            <a:r>
              <a:rPr lang="en-US" sz="2000" dirty="0"/>
              <a:t>int main() {</a:t>
            </a:r>
          </a:p>
          <a:p>
            <a:pPr marL="0" indent="0">
              <a:buNone/>
            </a:pPr>
            <a:r>
              <a:rPr lang="en-US" sz="2000" dirty="0"/>
              <a:t>    Vector v1(1.1, 1.2, 1.3);</a:t>
            </a:r>
          </a:p>
          <a:p>
            <a:pPr marL="0" indent="0">
              <a:buNone/>
            </a:pPr>
            <a:r>
              <a:rPr lang="en-US" sz="2000" dirty="0"/>
              <a:t>    Vector v2(0, -3.4, 2.5);</a:t>
            </a:r>
          </a:p>
          <a:p>
            <a:pPr marL="0" indent="0">
              <a:buNone/>
            </a:pPr>
            <a:r>
              <a:rPr lang="en-US" sz="2000" dirty="0"/>
              <a:t>    Vector v3 = v1 + v2;</a:t>
            </a:r>
          </a:p>
          <a:p>
            <a:pPr marL="0" indent="0">
              <a:buNone/>
            </a:pPr>
            <a:r>
              <a:rPr lang="en-US" sz="2000" dirty="0"/>
              <a:t>    std::</a:t>
            </a:r>
            <a:r>
              <a:rPr lang="en-US" sz="2000" dirty="0" err="1"/>
              <a:t>cout</a:t>
            </a:r>
            <a:r>
              <a:rPr lang="en-US" sz="2000" dirty="0"/>
              <a:t> &lt;&lt; v3 &lt;&lt; std::</a:t>
            </a:r>
            <a:r>
              <a:rPr lang="en-US" sz="2000" dirty="0" err="1"/>
              <a:t>endl</a:t>
            </a:r>
            <a:r>
              <a:rPr lang="en-US" sz="2000" dirty="0"/>
              <a:t>;</a:t>
            </a:r>
          </a:p>
          <a:p>
            <a:pPr marL="0" indent="0">
              <a:buNone/>
            </a:pPr>
            <a:r>
              <a:rPr lang="en-US" sz="2000" dirty="0"/>
              <a:t>    Vector v4 = v3 + 2;</a:t>
            </a:r>
          </a:p>
          <a:p>
            <a:pPr marL="0" indent="0">
              <a:buNone/>
            </a:pPr>
            <a:r>
              <a:rPr lang="en-US" sz="2000" dirty="0"/>
              <a:t>    Vector v5 = 3 * v4 + 5;</a:t>
            </a:r>
          </a:p>
          <a:p>
            <a:pPr marL="0" indent="0">
              <a:buNone/>
            </a:pPr>
            <a:r>
              <a:rPr lang="en-US" sz="2000" dirty="0"/>
              <a:t>    std::</a:t>
            </a:r>
            <a:r>
              <a:rPr lang="en-US" sz="2000" dirty="0" err="1"/>
              <a:t>cout</a:t>
            </a:r>
            <a:r>
              <a:rPr lang="en-US" sz="2000" dirty="0"/>
              <a:t> &lt;&lt; v5 &lt;&lt; std::</a:t>
            </a:r>
            <a:r>
              <a:rPr lang="en-US" sz="2000" dirty="0" err="1"/>
              <a:t>endl</a:t>
            </a:r>
            <a:r>
              <a:rPr lang="en-US" sz="2000" dirty="0"/>
              <a:t>;</a:t>
            </a:r>
          </a:p>
          <a:p>
            <a:pPr marL="0" indent="0">
              <a:buNone/>
            </a:pPr>
            <a:r>
              <a:rPr lang="en-US" sz="2000" dirty="0"/>
              <a:t>    Vector v6 = 1.4 - (3 * v2 - v1);</a:t>
            </a:r>
          </a:p>
          <a:p>
            <a:pPr marL="0" indent="0">
              <a:buNone/>
            </a:pPr>
            <a:r>
              <a:rPr lang="en-US" sz="2000" dirty="0"/>
              <a:t>    std::</a:t>
            </a:r>
            <a:r>
              <a:rPr lang="en-US" sz="2000" dirty="0" err="1"/>
              <a:t>cout</a:t>
            </a:r>
            <a:r>
              <a:rPr lang="en-US" sz="2000" dirty="0"/>
              <a:t> &lt;&lt; v6 &lt;&lt; std::</a:t>
            </a:r>
            <a:r>
              <a:rPr lang="en-US" sz="2000" dirty="0" err="1"/>
              <a:t>endl</a:t>
            </a:r>
            <a:r>
              <a:rPr lang="en-US" sz="2000" dirty="0"/>
              <a:t>;</a:t>
            </a:r>
          </a:p>
          <a:p>
            <a:pPr marL="0" indent="0">
              <a:buNone/>
            </a:pPr>
            <a:r>
              <a:rPr lang="en-US" sz="2000" dirty="0"/>
              <a:t>    return 0;</a:t>
            </a:r>
          </a:p>
          <a:p>
            <a:pPr marL="0" indent="0">
              <a:buNone/>
            </a:pPr>
            <a:r>
              <a:rPr lang="en-US" sz="2000" dirty="0"/>
              <a:t>}</a:t>
            </a:r>
          </a:p>
        </p:txBody>
      </p:sp>
      <p:sp>
        <p:nvSpPr>
          <p:cNvPr id="4" name="Slide Number Placeholder 3">
            <a:extLst>
              <a:ext uri="{FF2B5EF4-FFF2-40B4-BE49-F238E27FC236}">
                <a16:creationId xmlns:a16="http://schemas.microsoft.com/office/drawing/2014/main" id="{595B824F-355A-4E1F-9561-7D96066D52DA}"/>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Tree>
    <p:extLst>
      <p:ext uri="{BB962C8B-B14F-4D97-AF65-F5344CB8AC3E}">
        <p14:creationId xmlns:p14="http://schemas.microsoft.com/office/powerpoint/2010/main" val="817648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友元函數</a:t>
            </a:r>
          </a:p>
        </p:txBody>
      </p:sp>
      <p:sp>
        <p:nvSpPr>
          <p:cNvPr id="3" name="内容占位符 2"/>
          <p:cNvSpPr>
            <a:spLocks noGrp="1"/>
          </p:cNvSpPr>
          <p:nvPr>
            <p:ph idx="1"/>
          </p:nvPr>
        </p:nvSpPr>
        <p:spPr>
          <a:xfrm>
            <a:off x="467544" y="1268760"/>
            <a:ext cx="8394104" cy="5109070"/>
          </a:xfrm>
        </p:spPr>
        <p:txBody>
          <a:bodyPr/>
          <a:lstStyle/>
          <a:p>
            <a:r>
              <a:rPr kumimoji="1" lang="zh-CN" altLang="en-US" dirty="0"/>
              <a:t>可以聲明別的類的成員函數，為當前類的友元。</a:t>
            </a:r>
            <a:endParaRPr kumimoji="1" lang="en-US" altLang="zh-CN" dirty="0"/>
          </a:p>
          <a:p>
            <a:pPr lvl="1"/>
            <a:r>
              <a:rPr kumimoji="1" lang="zh-CN" altLang="en-US" dirty="0"/>
              <a:t>其中，</a:t>
            </a:r>
            <a:r>
              <a:rPr kumimoji="1" lang="zh-CN" altLang="en-US" dirty="0">
                <a:solidFill>
                  <a:srgbClr val="FF0000"/>
                </a:solidFill>
              </a:rPr>
              <a:t>構造函數、析構函數</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的構造函數</a:t>
            </a:r>
            <a:r>
              <a:rPr kumimoji="1" lang="en-US" altLang="zh-CN" dirty="0"/>
              <a:t>X::X()</a:t>
            </a:r>
            <a:r>
              <a:rPr kumimoji="1" lang="zh-CN" altLang="en-US" dirty="0"/>
              <a:t>和析構函數</a:t>
            </a:r>
            <a:r>
              <a:rPr kumimoji="1" lang="en-US" altLang="zh-CN" dirty="0"/>
              <a:t>X::~X()</a:t>
            </a:r>
            <a:r>
              <a:rPr kumimoji="1" lang="zh-CN" altLang="en-US" dirty="0"/>
              <a:t>為</a:t>
            </a:r>
            <a:r>
              <a:rPr kumimoji="1" lang="en-US" altLang="zh-CN" dirty="0"/>
              <a:t>Y</a:t>
            </a:r>
            <a:r>
              <a:rPr kumimoji="1" lang="zh-CN" altLang="en-US" dirty="0"/>
              <a:t>的友元函數，則在它們的函數體內可直接訪問</a:t>
            </a:r>
            <a:r>
              <a:rPr kumimoji="1" lang="en-US" altLang="zh-CN" dirty="0"/>
              <a:t>/</a:t>
            </a:r>
            <a:r>
              <a:rPr kumimoji="1" lang="zh-CN" altLang="en-US" dirty="0"/>
              <a:t>修改</a:t>
            </a:r>
            <a:r>
              <a:rPr kumimoji="1" lang="en-US" altLang="zh-CN" dirty="0"/>
              <a:t>Y</a:t>
            </a:r>
            <a:r>
              <a:rPr kumimoji="1" lang="zh-CN" altLang="en-US" dirty="0"/>
              <a:t>的私有成員。</a:t>
            </a:r>
            <a:endParaRPr kumimoji="1" lang="en-US" altLang="zh-CN" dirty="0"/>
          </a:p>
          <a:p>
            <a:r>
              <a:rPr kumimoji="1" lang="zh-CN" altLang="en-US" dirty="0"/>
              <a:t>友元的聲明與當前所在域是否為</a:t>
            </a:r>
            <a:r>
              <a:rPr kumimoji="1" lang="en-US" altLang="zh-CN" dirty="0"/>
              <a:t>private</a:t>
            </a:r>
            <a:r>
              <a:rPr kumimoji="1" lang="zh-CN" altLang="en-US" dirty="0"/>
              <a:t>或</a:t>
            </a:r>
            <a:r>
              <a:rPr kumimoji="1" lang="en-US" altLang="zh-CN" dirty="0"/>
              <a:t>public</a:t>
            </a:r>
            <a:r>
              <a:rPr kumimoji="1" lang="zh-CN" altLang="en-US" dirty="0"/>
              <a:t>無關</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latin typeface="Consolas" panose="020B0609020204030204" pitchFamily="49" charset="0"/>
              </a:rPr>
              <a:t>    int data;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dirty="0"/>
          </a:p>
        </p:txBody>
      </p:sp>
      <p:sp>
        <p:nvSpPr>
          <p:cNvPr id="7" name="矩形 6">
            <a:extLst>
              <a:ext uri="{FF2B5EF4-FFF2-40B4-BE49-F238E27FC236}">
                <a16:creationId xmlns:a16="http://schemas.microsoft.com/office/drawing/2014/main" id="{260664D9-EC2E-4267-AEA3-DB9889563C5F}"/>
              </a:ext>
            </a:extLst>
          </p:cNvPr>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private:</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8" name="矩形 7">
            <a:extLst>
              <a:ext uri="{FF2B5EF4-FFF2-40B4-BE49-F238E27FC236}">
                <a16:creationId xmlns:a16="http://schemas.microsoft.com/office/drawing/2014/main" id="{606C030F-DA0E-4F3F-BEB8-5AFB0711FA15}"/>
              </a:ext>
            </a:extLst>
          </p:cNvPr>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public:</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9" name="文本框 8">
            <a:extLst>
              <a:ext uri="{FF2B5EF4-FFF2-40B4-BE49-F238E27FC236}">
                <a16:creationId xmlns:a16="http://schemas.microsoft.com/office/drawing/2014/main" id="{CE677660-E328-49E1-8DCC-5F3327D3E3BD}"/>
              </a:ext>
            </a:extLst>
          </p:cNvPr>
          <p:cNvSpPr txBox="1"/>
          <p:nvPr/>
        </p:nvSpPr>
        <p:spPr>
          <a:xfrm>
            <a:off x="3868415" y="5700532"/>
            <a:ext cx="902811" cy="523220"/>
          </a:xfrm>
          <a:prstGeom prst="rect">
            <a:avLst/>
          </a:prstGeom>
          <a:noFill/>
        </p:spPr>
        <p:txBody>
          <a:bodyPr wrap="none" rtlCol="0">
            <a:spAutoFit/>
          </a:bodyPr>
          <a:lstStyle/>
          <a:p>
            <a:r>
              <a:rPr lang="zh-CN" altLang="en-US" sz="2800" b="1" dirty="0"/>
              <a:t>等價</a:t>
            </a:r>
          </a:p>
        </p:txBody>
      </p:sp>
    </p:spTree>
    <p:extLst>
      <p:ext uri="{BB962C8B-B14F-4D97-AF65-F5344CB8AC3E}">
        <p14:creationId xmlns:p14="http://schemas.microsoft.com/office/powerpoint/2010/main" val="4686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一個普通函數可以是多個類的友元函數</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p>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class Y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全域函數，可以訪問</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的私有數據</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dirty="0"/>
          </a:p>
        </p:txBody>
      </p:sp>
    </p:spTree>
    <p:extLst>
      <p:ext uri="{BB962C8B-B14F-4D97-AF65-F5344CB8AC3E}">
        <p14:creationId xmlns:p14="http://schemas.microsoft.com/office/powerpoint/2010/main" val="23882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友元類</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友元類</a:t>
            </a:r>
            <a:endParaRPr kumimoji="1" lang="en-US" altLang="zh-CN" dirty="0"/>
          </a:p>
          <a:p>
            <a:pPr lvl="1"/>
            <a:r>
              <a:rPr kumimoji="1" lang="zh-CN" altLang="en-US" dirty="0"/>
              <a:t>可對</a:t>
            </a:r>
            <a:r>
              <a:rPr kumimoji="1" lang="en-US" altLang="zh-CN" dirty="0"/>
              <a:t>class/struct/union</a:t>
            </a:r>
            <a:r>
              <a:rPr kumimoji="1" lang="zh-CN" altLang="en-US" dirty="0"/>
              <a:t>進行友元聲明，代表該類的所有成員函數均為友元函數</a:t>
            </a:r>
            <a:endParaRPr kumimoji="1" lang="en-US" altLang="zh-CN" dirty="0"/>
          </a:p>
          <a:p>
            <a:pPr lvl="1"/>
            <a:r>
              <a:rPr kumimoji="1" lang="zh-CN" altLang="en-US" dirty="0"/>
              <a:t>對基礎類型的友元聲明會被忽略（因為沒有實際價值）。編譯器可能會發出警告，但不會認為是錯誤。</a:t>
            </a:r>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定義類</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能訪問</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的所有成員</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私有資料成員</a:t>
            </a:r>
            <a:endParaRPr lang="en-US" altLang="zh-CN" b="1" dirty="0">
              <a:solidFill>
                <a:srgbClr val="008000"/>
              </a:solidFill>
              <a:latin typeface="Consolas" panose="020B0609020204030204" pitchFamily="49" charset="0"/>
            </a:endParaRPr>
          </a:p>
          <a:p>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友元類前置聲明（詳細類型指定符）</a:t>
            </a: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友元類聲明（簡單類型指定符）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定義類</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能訪問</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的所有成員</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dirty="0"/>
          </a:p>
        </p:txBody>
      </p:sp>
      <p:sp>
        <p:nvSpPr>
          <p:cNvPr id="7" name="圆角矩形 6">
            <a:extLst>
              <a:ext uri="{FF2B5EF4-FFF2-40B4-BE49-F238E27FC236}">
                <a16:creationId xmlns:a16="http://schemas.microsoft.com/office/drawing/2014/main" id="{E226F622-F408-9847-8BC6-878AC8A2FD89}"/>
              </a:ext>
            </a:extLst>
          </p:cNvPr>
          <p:cNvSpPr/>
          <p:nvPr/>
        </p:nvSpPr>
        <p:spPr>
          <a:xfrm>
            <a:off x="2158486" y="5823966"/>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注意兩行的差別</a:t>
            </a:r>
          </a:p>
        </p:txBody>
      </p:sp>
    </p:spTree>
    <p:extLst>
      <p:ext uri="{BB962C8B-B14F-4D97-AF65-F5344CB8AC3E}">
        <p14:creationId xmlns:p14="http://schemas.microsoft.com/office/powerpoint/2010/main" val="3736538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友元函数不等同于成员函数。&#10;例如，全局函数仍可以是类A的&#10;友元函数，但并不是A的成员函数&#10;&#10;C：fun的形参类型可以是A，&#10;也可以不是"/>
</p:tagLst>
</file>

<file path=ppt/tags/tag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5"/>
</p:tagLst>
</file>

<file path=ppt/tags/tag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可通过类或对象访问&#10;&#10;C: 静态数据成员在程序开始时&#10;分配内存空间"/>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常量成员不能在函数体内初&#10;始化&#10;&#10;C: 常量成员函数不能修改类的&#10;数据成员&#10;&#10;D: 常量对象只能调用常量成员&#10;函数"/>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常量成员函数和非常量成员函数&#10;构成重载，因为传入的参数中&#10;this指针的类型不同。常量成员&#10;函数的传入指针类型是const &#10;Num*，而非常量成员函数的&#10;传入指针类型是Num*，所以非&#10;常量对象会优先匹配非常量成员&#10;函数。"/>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16348</TotalTime>
  <Words>8285</Words>
  <Application>Microsoft Office PowerPoint</Application>
  <PresentationFormat>화면 슬라이드 쇼(4:3)</PresentationFormat>
  <Paragraphs>1010</Paragraphs>
  <Slides>61</Slides>
  <Notes>35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61</vt:i4>
      </vt:variant>
    </vt:vector>
  </HeadingPairs>
  <TitlesOfParts>
    <vt:vector size="73" baseType="lpstr">
      <vt:lpstr>AndaleMono</vt:lpstr>
      <vt:lpstr>Menlo-Regular</vt:lpstr>
      <vt:lpstr>微软雅黑</vt:lpstr>
      <vt:lpstr>微软雅黑</vt:lpstr>
      <vt:lpstr>华文楷体</vt:lpstr>
      <vt:lpstr>Arial</vt:lpstr>
      <vt:lpstr>Calibri</vt:lpstr>
      <vt:lpstr>Calibri Light</vt:lpstr>
      <vt:lpstr>Consolas</vt:lpstr>
      <vt:lpstr>Times New Roman</vt:lpstr>
      <vt:lpstr>Wingdings</vt:lpstr>
      <vt:lpstr>Office Theme</vt:lpstr>
      <vt:lpstr>創建與銷毀2 （OOP）</vt:lpstr>
      <vt:lpstr>上期要點回顧</vt:lpstr>
      <vt:lpstr>本講內容提要</vt:lpstr>
      <vt:lpstr>友元</vt:lpstr>
      <vt:lpstr>友元函數</vt:lpstr>
      <vt:lpstr>友元函數</vt:lpstr>
      <vt:lpstr>友元函數</vt:lpstr>
      <vt:lpstr>友元</vt:lpstr>
      <vt:lpstr>友元類</vt:lpstr>
      <vt:lpstr>友元</vt:lpstr>
      <vt:lpstr>PowerPoint 프레젠테이션</vt:lpstr>
      <vt:lpstr>回顧：C中的靜態變數/函數</vt:lpstr>
      <vt:lpstr>回顧：C中的靜態變數/函數</vt:lpstr>
      <vt:lpstr>靜態變數示例</vt:lpstr>
      <vt:lpstr>靜態函數示例</vt:lpstr>
      <vt:lpstr>靜態資料成員</vt:lpstr>
      <vt:lpstr>靜態資料成員的多檔編譯</vt:lpstr>
      <vt:lpstr>靜態資料成員示例</vt:lpstr>
      <vt:lpstr>靜態成員函數</vt:lpstr>
      <vt:lpstr>靜態成員函數的存取權限</vt:lpstr>
      <vt:lpstr>靜態成員函數示例</vt:lpstr>
      <vt:lpstr>靜態成員函數錯誤調用示例</vt:lpstr>
      <vt:lpstr>PowerPoint 프레젠테이션</vt:lpstr>
      <vt:lpstr>回顧：常量</vt:lpstr>
      <vt:lpstr>常量資料成員</vt:lpstr>
      <vt:lpstr>常量資料成員示例</vt:lpstr>
      <vt:lpstr>常量成員函數</vt:lpstr>
      <vt:lpstr>常量成員函數示例</vt:lpstr>
      <vt:lpstr>常量靜態變數</vt:lpstr>
      <vt:lpstr>常量靜態變數</vt:lpstr>
      <vt:lpstr>常量、靜態成員總結</vt:lpstr>
      <vt:lpstr>PowerPoint 프레젠테이션</vt:lpstr>
      <vt:lpstr>PowerPoint 프레젠테이션</vt:lpstr>
      <vt:lpstr>常量物件的構造與析構</vt:lpstr>
      <vt:lpstr>靜態物件的構造與析構</vt:lpstr>
      <vt:lpstr>靜態物件的構造與析構</vt:lpstr>
      <vt:lpstr>常量/靜態物件的構造與析構實例</vt:lpstr>
      <vt:lpstr>參數物件的構造與析構</vt:lpstr>
      <vt:lpstr>參數物件的構造 與析構實例</vt:lpstr>
      <vt:lpstr>參數物件的構造與析構</vt:lpstr>
      <vt:lpstr>參數物件的構造與析構</vt:lpstr>
      <vt:lpstr>參數物件的構造與析構</vt:lpstr>
      <vt:lpstr>參數物件的構造與析構</vt:lpstr>
      <vt:lpstr>對象的new和delete</vt:lpstr>
      <vt:lpstr>對象的new和delete</vt:lpstr>
      <vt:lpstr>對象的new和delete</vt:lpstr>
      <vt:lpstr>對象的new和delete</vt:lpstr>
      <vt:lpstr>對象的new和delete</vt:lpstr>
      <vt:lpstr>對象的new和delete</vt:lpstr>
      <vt:lpstr>對象的new和delete</vt:lpstr>
      <vt:lpstr>對象的new和delete</vt:lpstr>
      <vt:lpstr>Delete和Delete[]</vt:lpstr>
      <vt:lpstr>PowerPoint 프레젠테이션</vt:lpstr>
      <vt:lpstr>PowerPoint 프레젠테이션</vt:lpstr>
      <vt:lpstr>PowerPoint 프레젠테이션</vt:lpstr>
      <vt:lpstr>課後閱讀</vt:lpstr>
      <vt:lpstr>課後練習</vt:lpstr>
      <vt:lpstr>PowerPoint 프레젠테이션</vt:lpstr>
      <vt:lpstr>課後練習</vt:lpstr>
      <vt:lpstr>PowerPoint 프레젠테이션</vt:lpstr>
      <vt:lpstr>結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Terry C.</cp:lastModifiedBy>
  <cp:revision>2420</cp:revision>
  <cp:lastPrinted>2021-03-21T13:00:20Z</cp:lastPrinted>
  <dcterms:created xsi:type="dcterms:W3CDTF">2002-09-18T00:55:13Z</dcterms:created>
  <dcterms:modified xsi:type="dcterms:W3CDTF">2024-03-26T05:37:07Z</dcterms:modified>
</cp:coreProperties>
</file>