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Override1.xml" ContentType="application/vnd.openxmlformats-officedocument.themeOverr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8"/>
  </p:notesMasterIdLst>
  <p:sldIdLst>
    <p:sldId id="466" r:id="rId2"/>
    <p:sldId id="551" r:id="rId3"/>
    <p:sldId id="480" r:id="rId4"/>
    <p:sldId id="482" r:id="rId5"/>
    <p:sldId id="486" r:id="rId6"/>
    <p:sldId id="568" r:id="rId7"/>
    <p:sldId id="549" r:id="rId8"/>
    <p:sldId id="489" r:id="rId9"/>
    <p:sldId id="460" r:id="rId10"/>
    <p:sldId id="552" r:id="rId11"/>
    <p:sldId id="575" r:id="rId12"/>
    <p:sldId id="490" r:id="rId13"/>
    <p:sldId id="433" r:id="rId14"/>
    <p:sldId id="434" r:id="rId15"/>
    <p:sldId id="577" r:id="rId16"/>
    <p:sldId id="520" r:id="rId17"/>
    <p:sldId id="521" r:id="rId18"/>
    <p:sldId id="558" r:id="rId19"/>
    <p:sldId id="491" r:id="rId20"/>
    <p:sldId id="578" r:id="rId21"/>
    <p:sldId id="554" r:id="rId22"/>
    <p:sldId id="530" r:id="rId23"/>
    <p:sldId id="546" r:id="rId24"/>
    <p:sldId id="573" r:id="rId25"/>
    <p:sldId id="544" r:id="rId26"/>
    <p:sldId id="532" r:id="rId27"/>
    <p:sldId id="545" r:id="rId28"/>
    <p:sldId id="534" r:id="rId29"/>
    <p:sldId id="570" r:id="rId30"/>
    <p:sldId id="535" r:id="rId31"/>
    <p:sldId id="420" r:id="rId32"/>
    <p:sldId id="523" r:id="rId33"/>
    <p:sldId id="524" r:id="rId34"/>
    <p:sldId id="525" r:id="rId35"/>
    <p:sldId id="563" r:id="rId36"/>
    <p:sldId id="526" r:id="rId37"/>
    <p:sldId id="527" r:id="rId38"/>
    <p:sldId id="567" r:id="rId39"/>
    <p:sldId id="538" r:id="rId40"/>
    <p:sldId id="516" r:id="rId41"/>
    <p:sldId id="518" r:id="rId42"/>
    <p:sldId id="579" r:id="rId43"/>
    <p:sldId id="581" r:id="rId44"/>
    <p:sldId id="572" r:id="rId45"/>
    <p:sldId id="555" r:id="rId46"/>
    <p:sldId id="556" r:id="rId47"/>
    <p:sldId id="557" r:id="rId48"/>
    <p:sldId id="580" r:id="rId49"/>
    <p:sldId id="574" r:id="rId50"/>
    <p:sldId id="550" r:id="rId51"/>
    <p:sldId id="496" r:id="rId52"/>
    <p:sldId id="497" r:id="rId53"/>
    <p:sldId id="498" r:id="rId54"/>
    <p:sldId id="499" r:id="rId55"/>
    <p:sldId id="500" r:id="rId56"/>
    <p:sldId id="501" r:id="rId57"/>
    <p:sldId id="502" r:id="rId58"/>
    <p:sldId id="576" r:id="rId59"/>
    <p:sldId id="504" r:id="rId60"/>
    <p:sldId id="547" r:id="rId61"/>
    <p:sldId id="503" r:id="rId62"/>
    <p:sldId id="505" r:id="rId63"/>
    <p:sldId id="548" r:id="rId64"/>
    <p:sldId id="582" r:id="rId65"/>
    <p:sldId id="583" r:id="rId66"/>
    <p:sldId id="475" r:id="rId6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FF00"/>
    <a:srgbClr val="0066CC"/>
    <a:srgbClr val="FF0000"/>
    <a:srgbClr val="003366"/>
    <a:srgbClr val="00CC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6" autoAdjust="0"/>
    <p:restoredTop sz="90884" autoAdjust="0"/>
  </p:normalViewPr>
  <p:slideViewPr>
    <p:cSldViewPr>
      <p:cViewPr varScale="1">
        <p:scale>
          <a:sx n="79" d="100"/>
          <a:sy n="79" d="100"/>
        </p:scale>
        <p:origin x="1272"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a:t>
            </a:fld>
            <a:endParaRPr lang="en-US" altLang="zh-CN" dirty="0"/>
          </a:p>
        </p:txBody>
      </p:sp>
    </p:spTree>
    <p:extLst>
      <p:ext uri="{BB962C8B-B14F-4D97-AF65-F5344CB8AC3E}">
        <p14:creationId xmlns:p14="http://schemas.microsoft.com/office/powerpoint/2010/main" val="198690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24</a:t>
            </a:fld>
            <a:endParaRPr lang="en-US" altLang="zh-CN" dirty="0"/>
          </a:p>
        </p:txBody>
      </p:sp>
    </p:spTree>
    <p:extLst>
      <p:ext uri="{BB962C8B-B14F-4D97-AF65-F5344CB8AC3E}">
        <p14:creationId xmlns:p14="http://schemas.microsoft.com/office/powerpoint/2010/main" val="32777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我們常常有這樣的函數</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而在調用的時候，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也是非常常見的形式。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25</a:t>
            </a:fld>
            <a:endParaRPr lang="en-US" altLang="zh-CN" dirty="0"/>
          </a:p>
        </p:txBody>
      </p:sp>
    </p:spTree>
    <p:extLst>
      <p:ext uri="{BB962C8B-B14F-4D97-AF65-F5344CB8AC3E}">
        <p14:creationId xmlns:p14="http://schemas.microsoft.com/office/powerpoint/2010/main" val="34905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編譯器不能通過編譯，在</a:t>
            </a:r>
            <a:r>
              <a:rPr kumimoji="1" lang="en-US" altLang="zh-CN" dirty="0"/>
              <a:t>ref(2)</a:t>
            </a:r>
            <a:r>
              <a:rPr kumimoji="1" lang="zh-CN" altLang="en-US" dirty="0"/>
              <a:t>的地方提示出錯</a:t>
            </a:r>
            <a:endParaRPr kumimoji="1" lang="en-US" altLang="zh-CN" dirty="0"/>
          </a:p>
          <a:p>
            <a:r>
              <a:rPr kumimoji="1" lang="zh-CN" altLang="en-US" dirty="0"/>
              <a:t>在</a:t>
            </a:r>
            <a:r>
              <a:rPr kumimoji="1" lang="en-US" altLang="zh-CN" dirty="0"/>
              <a:t>ref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ref(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也可以通過編譯；常引用可以綁定右邊的值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26</a:t>
            </a:fld>
            <a:endParaRPr lang="en-US" altLang="zh-CN" dirty="0"/>
          </a:p>
        </p:txBody>
      </p:sp>
    </p:spTree>
    <p:extLst>
      <p:ext uri="{BB962C8B-B14F-4D97-AF65-F5344CB8AC3E}">
        <p14:creationId xmlns:p14="http://schemas.microsoft.com/office/powerpoint/2010/main" val="38439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常量左值引用可以綁定右值（運算式）</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29</a:t>
            </a:fld>
            <a:endParaRPr lang="en-US" altLang="zh-CN" dirty="0"/>
          </a:p>
        </p:txBody>
      </p:sp>
    </p:spTree>
    <p:extLst>
      <p:ext uri="{BB962C8B-B14F-4D97-AF65-F5344CB8AC3E}">
        <p14:creationId xmlns:p14="http://schemas.microsoft.com/office/powerpoint/2010/main" val="2207387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）跟之前有指標的情況有什麼不同？</a:t>
            </a:r>
            <a:r>
              <a:rPr kumimoji="1" lang="en-US" altLang="zh-CN" dirty="0"/>
              <a:t>New</a:t>
            </a:r>
            <a:r>
              <a:rPr kumimoji="1" lang="zh-CN" altLang="en-US" dirty="0"/>
              <a:t> 新的指針，並且</a:t>
            </a:r>
            <a:r>
              <a:rPr kumimoji="1" lang="en-US" altLang="zh-CN" dirty="0"/>
              <a:t>copy</a:t>
            </a:r>
            <a:r>
              <a:rPr kumimoji="1" lang="zh-CN" altLang="en-US" dirty="0"/>
              <a:t>數據</a:t>
            </a:r>
            <a:endParaRPr kumimoji="1" lang="en-US" altLang="zh-CN" dirty="0"/>
          </a:p>
          <a:p>
            <a:r>
              <a:rPr kumimoji="1" lang="zh-CN" altLang="en-US" dirty="0"/>
              <a:t>注意析構函數的</a:t>
            </a:r>
            <a:r>
              <a:rPr kumimoji="1" lang="en-US" altLang="zh-CN" dirty="0"/>
              <a:t>delete</a:t>
            </a:r>
            <a:r>
              <a:rPr kumimoji="1" lang="zh-CN" altLang="en-US" dirty="0"/>
              <a:t>在</a:t>
            </a:r>
            <a:r>
              <a:rPr kumimoji="1" lang="en-US" altLang="zh-CN" dirty="0" err="1"/>
              <a:t>cout</a:t>
            </a:r>
            <a:r>
              <a:rPr kumimoji="1" lang="zh-CN" altLang="en-US" dirty="0"/>
              <a:t>之後</a:t>
            </a:r>
            <a:endParaRPr kumimoji="1" lang="en-US" altLang="zh-CN" dirty="0"/>
          </a:p>
          <a:p>
            <a:r>
              <a:rPr kumimoji="1" lang="zh-CN" altLang="en-US" dirty="0"/>
              <a:t>注意，這個類要講一下結構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dirty="0"/>
          </a:p>
        </p:txBody>
      </p:sp>
    </p:spTree>
    <p:extLst>
      <p:ext uri="{BB962C8B-B14F-4D97-AF65-F5344CB8AC3E}">
        <p14:creationId xmlns:p14="http://schemas.microsoft.com/office/powerpoint/2010/main" val="118880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少調用了</a:t>
            </a:r>
            <a:r>
              <a:rPr kumimoji="1" lang="en-US" altLang="zh-CN" dirty="0"/>
              <a:t>2</a:t>
            </a:r>
            <a:r>
              <a:rPr kumimoji="1" lang="zh-CN" altLang="en-US" dirty="0"/>
              <a:t>次拷貝構造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根據</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中介紹，編譯器進行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條件有二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的數值型別與 函數簽名的返回數值型別相同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的是一個局部物件</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減少臨時物件的拷貝、析構</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34</a:t>
            </a:fld>
            <a:endParaRPr lang="en-US" altLang="zh-CN" dirty="0"/>
          </a:p>
        </p:txBody>
      </p:sp>
    </p:spTree>
    <p:extLst>
      <p:ext uri="{BB962C8B-B14F-4D97-AF65-F5344CB8AC3E}">
        <p14:creationId xmlns:p14="http://schemas.microsoft.com/office/powerpoint/2010/main" val="79111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少調用了</a:t>
            </a:r>
            <a:r>
              <a:rPr kumimoji="1" lang="en-US" altLang="zh-CN" dirty="0"/>
              <a:t>2</a:t>
            </a:r>
            <a:r>
              <a:rPr kumimoji="1" lang="zh-CN" altLang="en-US" dirty="0"/>
              <a:t>次拷貝構造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根據</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中介紹，編譯器進行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條件有二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的數值型別與 函數簽名的返回數值型別相同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的是一個局部物件</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減少臨時物件的拷貝、析構</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35</a:t>
            </a:fld>
            <a:endParaRPr lang="en-US" altLang="zh-CN" dirty="0"/>
          </a:p>
        </p:txBody>
      </p:sp>
    </p:spTree>
    <p:extLst>
      <p:ext uri="{BB962C8B-B14F-4D97-AF65-F5344CB8AC3E}">
        <p14:creationId xmlns:p14="http://schemas.microsoft.com/office/powerpoint/2010/main" val="791114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第一個移動構造：把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的內容交給了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佔用了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的記憶體</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第一次的時候，指標為空不是被自己刪除的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又佔用了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的記憶體；</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dirty="0"/>
          </a:p>
        </p:txBody>
      </p:sp>
    </p:spTree>
    <p:extLst>
      <p:ext uri="{BB962C8B-B14F-4D97-AF65-F5344CB8AC3E}">
        <p14:creationId xmlns:p14="http://schemas.microsoft.com/office/powerpoint/2010/main" val="47293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完成賦值後，</a:t>
            </a:r>
            <a:r>
              <a:rPr kumimoji="1" lang="en-US" altLang="zh-CN" dirty="0" err="1"/>
              <a:t>GetTemp</a:t>
            </a:r>
            <a:r>
              <a:rPr kumimoji="1" lang="en-US" altLang="zh-CN" dirty="0"/>
              <a:t>()</a:t>
            </a:r>
            <a:r>
              <a:rPr kumimoji="1" lang="zh-CN" altLang="en-US" dirty="0"/>
              <a:t>返回值的析構函數，即第二個。</a:t>
            </a:r>
            <a:endParaRPr kumimoji="1" lang="en-US" altLang="zh-CN" dirty="0"/>
          </a:p>
          <a:p>
            <a:r>
              <a:rPr kumimoji="1" lang="zh-CN" altLang="en-US" dirty="0"/>
              <a:t>注意這裡，雖然位址只有兩個，但是實際上重新分配了記憶體三次。（系統將同一塊位址重新分配）</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37</a:t>
            </a:fld>
            <a:endParaRPr lang="en-US" altLang="zh-CN" dirty="0"/>
          </a:p>
        </p:txBody>
      </p:sp>
    </p:spTree>
    <p:extLst>
      <p:ext uri="{BB962C8B-B14F-4D97-AF65-F5344CB8AC3E}">
        <p14:creationId xmlns:p14="http://schemas.microsoft.com/office/powerpoint/2010/main" val="47685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38</a:t>
            </a:fld>
            <a:endParaRPr lang="en-US" altLang="zh-CN" dirty="0"/>
          </a:p>
        </p:txBody>
      </p:sp>
    </p:spTree>
    <p:extLst>
      <p:ext uri="{BB962C8B-B14F-4D97-AF65-F5344CB8AC3E}">
        <p14:creationId xmlns:p14="http://schemas.microsoft.com/office/powerpoint/2010/main" val="337484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dirty="0"/>
          </a:p>
        </p:txBody>
      </p:sp>
    </p:spTree>
    <p:extLst>
      <p:ext uri="{BB962C8B-B14F-4D97-AF65-F5344CB8AC3E}">
        <p14:creationId xmlns:p14="http://schemas.microsoft.com/office/powerpoint/2010/main" val="288352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運算式，右值，移動構造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dirty="0"/>
          </a:p>
        </p:txBody>
      </p:sp>
    </p:spTree>
    <p:extLst>
      <p:ext uri="{BB962C8B-B14F-4D97-AF65-F5344CB8AC3E}">
        <p14:creationId xmlns:p14="http://schemas.microsoft.com/office/powerpoint/2010/main" val="330991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42</a:t>
            </a:fld>
            <a:endParaRPr lang="en-US" altLang="zh-CN" dirty="0"/>
          </a:p>
        </p:txBody>
      </p:sp>
    </p:spTree>
    <p:extLst>
      <p:ext uri="{BB962C8B-B14F-4D97-AF65-F5344CB8AC3E}">
        <p14:creationId xmlns:p14="http://schemas.microsoft.com/office/powerpoint/2010/main" val="2619615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類對象</a:t>
            </a:r>
            <a:r>
              <a:rPr kumimoji="1" lang="en-US" altLang="zh-CN" dirty="0"/>
              <a:t>/</a:t>
            </a:r>
            <a:r>
              <a:rPr kumimoji="1" lang="zh-CN" altLang="en-US" dirty="0"/>
              <a:t>引用</a:t>
            </a:r>
            <a:r>
              <a:rPr kumimoji="1" lang="en-US" altLang="zh-CN" dirty="0"/>
              <a:t>/</a:t>
            </a:r>
            <a:r>
              <a:rPr kumimoji="1" lang="zh-CN" altLang="en-US" dirty="0"/>
              <a:t>常量引用均為左值，故匹配拷貝構造函數</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43</a:t>
            </a:fld>
            <a:endParaRPr lang="en-US" altLang="zh-CN" dirty="0"/>
          </a:p>
        </p:txBody>
      </p:sp>
    </p:spTree>
    <p:extLst>
      <p:ext uri="{BB962C8B-B14F-4D97-AF65-F5344CB8AC3E}">
        <p14:creationId xmlns:p14="http://schemas.microsoft.com/office/powerpoint/2010/main" val="313650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 b = a; </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這裡</a:t>
            </a:r>
            <a:r>
              <a:rPr lang="en-US" altLang="zh-CN"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2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已經是左值了，所以調用拷貝構造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44</a:t>
            </a:fld>
            <a:endParaRPr lang="en-US" altLang="zh-CN" dirty="0"/>
          </a:p>
        </p:txBody>
      </p:sp>
    </p:spTree>
    <p:extLst>
      <p:ext uri="{BB962C8B-B14F-4D97-AF65-F5344CB8AC3E}">
        <p14:creationId xmlns:p14="http://schemas.microsoft.com/office/powerpoint/2010/main" val="403842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左邊是賦值；右邊是拷貝構造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dirty="0"/>
          </a:p>
        </p:txBody>
      </p:sp>
    </p:spTree>
    <p:extLst>
      <p:ext uri="{BB962C8B-B14F-4D97-AF65-F5344CB8AC3E}">
        <p14:creationId xmlns:p14="http://schemas.microsoft.com/office/powerpoint/2010/main" val="2320029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為什麼不能是友元函數：同類物件之間的賦值</a:t>
            </a:r>
            <a:endParaRPr kumimoji="1" lang="en-US" altLang="zh-CN" dirty="0"/>
          </a:p>
          <a:p>
            <a:r>
              <a:rPr kumimoji="1" lang="zh-CN" altLang="en-US" dirty="0"/>
              <a:t>已經是成員函數了，沒有必要再友元。</a:t>
            </a:r>
            <a:endParaRPr kumimoji="1" lang="en-US" altLang="zh-CN" dirty="0"/>
          </a:p>
          <a:p>
            <a:r>
              <a:rPr kumimoji="1" lang="zh-CN" altLang="en-US" dirty="0"/>
              <a:t>友元的話一定不是成員函數</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46</a:t>
            </a:fld>
            <a:endParaRPr lang="en-US" altLang="zh-CN" dirty="0"/>
          </a:p>
        </p:txBody>
      </p:sp>
    </p:spTree>
    <p:extLst>
      <p:ext uri="{BB962C8B-B14F-4D97-AF65-F5344CB8AC3E}">
        <p14:creationId xmlns:p14="http://schemas.microsoft.com/office/powerpoint/2010/main" val="156801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47</a:t>
            </a:fld>
            <a:endParaRPr lang="en-US" altLang="zh-CN" dirty="0"/>
          </a:p>
        </p:txBody>
      </p:sp>
    </p:spTree>
    <p:extLst>
      <p:ext uri="{BB962C8B-B14F-4D97-AF65-F5344CB8AC3E}">
        <p14:creationId xmlns:p14="http://schemas.microsoft.com/office/powerpoint/2010/main" val="3819138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dirty="0"/>
          </a:p>
        </p:txBody>
      </p:sp>
    </p:spTree>
    <p:extLst>
      <p:ext uri="{BB962C8B-B14F-4D97-AF65-F5344CB8AC3E}">
        <p14:creationId xmlns:p14="http://schemas.microsoft.com/office/powerpoint/2010/main" val="1544804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50</a:t>
            </a:fld>
            <a:endParaRPr lang="en-US" altLang="zh-CN" dirty="0"/>
          </a:p>
        </p:txBody>
      </p:sp>
    </p:spTree>
    <p:extLst>
      <p:ext uri="{BB962C8B-B14F-4D97-AF65-F5344CB8AC3E}">
        <p14:creationId xmlns:p14="http://schemas.microsoft.com/office/powerpoint/2010/main" val="145882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注意，沒有返回值</a:t>
            </a:r>
            <a:endParaRPr kumimoji="1" lang="en-US" altLang="zh-CN" dirty="0"/>
          </a:p>
          <a:p>
            <a:r>
              <a:rPr kumimoji="1" lang="en-US" altLang="zh-CN" dirty="0"/>
              <a:t>---</a:t>
            </a:r>
            <a:r>
              <a:rPr kumimoji="1" lang="zh-CN" altLang="en-US" dirty="0"/>
              <a:t>類型轉換運算子不需要指明返回類型，因為肯定是轉換後類型，也就是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51</a:t>
            </a:fld>
            <a:endParaRPr lang="en-US" altLang="zh-CN" dirty="0"/>
          </a:p>
        </p:txBody>
      </p:sp>
    </p:spTree>
    <p:extLst>
      <p:ext uri="{BB962C8B-B14F-4D97-AF65-F5344CB8AC3E}">
        <p14:creationId xmlns:p14="http://schemas.microsoft.com/office/powerpoint/2010/main" val="18423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9</a:t>
            </a:fld>
            <a:endParaRPr lang="en-US" altLang="zh-CN" dirty="0"/>
          </a:p>
        </p:txBody>
      </p:sp>
    </p:spTree>
    <p:extLst>
      <p:ext uri="{BB962C8B-B14F-4D97-AF65-F5344CB8AC3E}">
        <p14:creationId xmlns:p14="http://schemas.microsoft.com/office/powerpoint/2010/main" val="1458821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55</a:t>
            </a:fld>
            <a:endParaRPr lang="en-US" altLang="zh-CN" dirty="0"/>
          </a:p>
        </p:txBody>
      </p:sp>
    </p:spTree>
    <p:extLst>
      <p:ext uri="{BB962C8B-B14F-4D97-AF65-F5344CB8AC3E}">
        <p14:creationId xmlns:p14="http://schemas.microsoft.com/office/powerpoint/2010/main" val="901249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編譯器默認的</a:t>
            </a:r>
            <a:r>
              <a:rPr kumimoji="1" lang="en-US" altLang="zh-CN" baseline="0" dirty="0">
                <a:sym typeface="Wingdings"/>
              </a:rPr>
              <a:t>=</a:t>
            </a:r>
            <a:r>
              <a:rPr kumimoji="1" lang="zh-CN" altLang="en-US" baseline="0" dirty="0">
                <a:sym typeface="Wingdings"/>
              </a:rPr>
              <a:t>賦值運算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這裡，為什麼不能採用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因為： 編譯器不能自動生成默認</a:t>
            </a:r>
            <a:r>
              <a:rPr kumimoji="1" lang="en-US" altLang="zh-CN" baseline="0" dirty="0">
                <a:sym typeface="Wingdings"/>
              </a:rPr>
              <a:t>+</a:t>
            </a:r>
            <a:r>
              <a:rPr kumimoji="1" lang="zh-CN" altLang="en-US" baseline="0" dirty="0">
                <a:sym typeface="Wingdings"/>
              </a:rPr>
              <a:t>的重載版本； 所以只會產生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a:sym typeface="Wingdings"/>
              </a:rPr>
              <a:t>int</a:t>
            </a:r>
            <a:r>
              <a:rPr kumimoji="1" lang="zh-CN" altLang="en-US" baseline="0" dirty="0">
                <a:sym typeface="Wingdings"/>
              </a:rPr>
              <a:t> 調用轉換運算子</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然後如果我們增加一個</a:t>
            </a:r>
            <a:r>
              <a:rPr kumimoji="1" lang="en-US" altLang="zh-CN" baseline="0" dirty="0">
                <a:sym typeface="Wingdings"/>
              </a:rPr>
              <a:t>+</a:t>
            </a:r>
            <a:r>
              <a:rPr kumimoji="1" lang="zh-CN" altLang="en-US" baseline="0" dirty="0">
                <a:sym typeface="Wingdings"/>
              </a:rPr>
              <a:t>號重載，會怎麼樣？ 編譯器提示出錯，模糊調用。</a:t>
            </a:r>
            <a:endParaRPr kumimoji="1" lang="en-US" altLang="zh-CN" baseline="0" dirty="0">
              <a:sym typeface="Wingdings"/>
            </a:endParaRPr>
          </a:p>
          <a:p>
            <a:r>
              <a:rPr kumimoji="1" lang="zh-CN" altLang="en-US" baseline="0" dirty="0">
                <a:sym typeface="Wingdings"/>
              </a:rPr>
              <a:t>當只有</a:t>
            </a:r>
            <a:r>
              <a:rPr kumimoji="1" lang="en-US" altLang="zh-CN" baseline="0" dirty="0">
                <a:sym typeface="Wingdings"/>
              </a:rPr>
              <a:t>+</a:t>
            </a:r>
            <a:r>
              <a:rPr kumimoji="1" lang="zh-CN" altLang="en-US" baseline="0" dirty="0">
                <a:sym typeface="Wingdings"/>
              </a:rPr>
              <a:t>重載的時候，所有的整數都會轉換為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調用構造函數轉換），即第二種轉換類型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57</a:t>
            </a:fld>
            <a:endParaRPr lang="en-US" altLang="zh-CN" dirty="0"/>
          </a:p>
        </p:txBody>
      </p:sp>
    </p:spTree>
    <p:extLst>
      <p:ext uri="{BB962C8B-B14F-4D97-AF65-F5344CB8AC3E}">
        <p14:creationId xmlns:p14="http://schemas.microsoft.com/office/powerpoint/2010/main" val="309385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64</a:t>
            </a:fld>
            <a:endParaRPr lang="en-US" altLang="zh-CN" dirty="0"/>
          </a:p>
        </p:txBody>
      </p:sp>
    </p:spTree>
    <p:extLst>
      <p:ext uri="{BB962C8B-B14F-4D97-AF65-F5344CB8AC3E}">
        <p14:creationId xmlns:p14="http://schemas.microsoft.com/office/powerpoint/2010/main" val="89471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拷貝設定運算子在這節課後面才會介紹到</a:t>
            </a:r>
            <a:endParaRPr kumimoji="1" lang="en-US" altLang="zh-CN" dirty="0"/>
          </a:p>
          <a:p>
            <a:endParaRPr kumimoji="1" lang="en-US" altLang="zh-CN" dirty="0"/>
          </a:p>
          <a:p>
            <a:r>
              <a:rPr kumimoji="1" lang="zh-CN" altLang="en-US" dirty="0"/>
              <a:t>對“位元拷貝”的概念進行了修改，標準中現在已經沒有位元拷貝的說法，只有隱式定義的拷貝構造函數。嚴格來說，現在的</a:t>
            </a:r>
            <a:r>
              <a:rPr kumimoji="1" lang="en-US" altLang="zh-CN" dirty="0"/>
              <a:t>C++</a:t>
            </a:r>
            <a:r>
              <a:rPr kumimoji="1" lang="zh-CN" altLang="en-US" dirty="0"/>
              <a:t>隱式定義的拷貝構造函數不是位元拷貝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dirty="0"/>
          </a:p>
        </p:txBody>
      </p:sp>
    </p:spTree>
    <p:extLst>
      <p:ext uri="{BB962C8B-B14F-4D97-AF65-F5344CB8AC3E}">
        <p14:creationId xmlns:p14="http://schemas.microsoft.com/office/powerpoint/2010/main" val="257116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類未顯式定義拷貝構造函數，編譯器將自動合成。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11</a:t>
            </a:fld>
            <a:endParaRPr lang="en-US" altLang="zh-CN" dirty="0"/>
          </a:p>
        </p:txBody>
      </p:sp>
    </p:spTree>
    <p:extLst>
      <p:ext uri="{BB962C8B-B14F-4D97-AF65-F5344CB8AC3E}">
        <p14:creationId xmlns:p14="http://schemas.microsoft.com/office/powerpoint/2010/main" val="133467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沒有採用編譯選項的時候，第二行的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不會輸出出來，編譯器進行了返回值優化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dirty="0"/>
          </a:p>
        </p:txBody>
      </p:sp>
    </p:spTree>
    <p:extLst>
      <p:ext uri="{BB962C8B-B14F-4D97-AF65-F5344CB8AC3E}">
        <p14:creationId xmlns:p14="http://schemas.microsoft.com/office/powerpoint/2010/main" val="83427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a:t>obj---</a:t>
            </a:r>
            <a:r>
              <a:rPr lang="zh-CN" altLang="en-US" dirty="0"/>
              <a:t>參數值構造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拷貝構造</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dirty="0"/>
          </a:p>
        </p:txBody>
      </p:sp>
    </p:spTree>
    <p:extLst>
      <p:ext uri="{BB962C8B-B14F-4D97-AF65-F5344CB8AC3E}">
        <p14:creationId xmlns:p14="http://schemas.microsoft.com/office/powerpoint/2010/main" val="397692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以上代碼會導致記憶體出錯，指標刪除兩次；除了賦值不對之外；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dirty="0"/>
          </a:p>
        </p:txBody>
      </p:sp>
    </p:spTree>
    <p:extLst>
      <p:ext uri="{BB962C8B-B14F-4D97-AF65-F5344CB8AC3E}">
        <p14:creationId xmlns:p14="http://schemas.microsoft.com/office/powerpoint/2010/main" val="83427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我們常常有這樣的函數</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而在調用的時候，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也是非常常見的形式。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因為以前根本就沒有左值引用的說法。所有的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，命名上根本不關心綁的是左值還是右值。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所以這個規則應該叫“常引用可以綁定到右值”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dirty="0"/>
          </a:p>
        </p:txBody>
      </p:sp>
    </p:spTree>
    <p:extLst>
      <p:ext uri="{BB962C8B-B14F-4D97-AF65-F5344CB8AC3E}">
        <p14:creationId xmlns:p14="http://schemas.microsoft.com/office/powerpoint/2010/main" val="160409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nju@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uren1987.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zhihu.com/question/4023899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justsoftwaresolutions.co.uk/cplusplus/core-c++-lvalues-and-rvalues.html#lvalue-referen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notesSlide" Target="../notesSlides/notesSlide1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slideLayout" Target="../slideLayouts/slideLayout7.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image" Target="../media/image1.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zhihu.com/question/27000013/answer/3484661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csdn.net/swartz_lubel/article/details/5962086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29" Type="http://schemas.openxmlformats.org/officeDocument/2006/relationships/notesSlide" Target="../notesSlides/notesSlide23.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slideLayout" Target="../slideLayouts/slideLayout7.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image" Target="../media/image1.tmp"/></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zh.cppreference.com/w/cpp/language/clas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tags" Target="../tags/tag89.xml"/><Relationship Id="rId3" Type="http://schemas.openxmlformats.org/officeDocument/2006/relationships/tags" Target="../tags/tag74.xml"/><Relationship Id="rId21" Type="http://schemas.openxmlformats.org/officeDocument/2006/relationships/image" Target="../media/image1.tmp"/><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tags" Target="../tags/tag86.xml"/><Relationship Id="rId10" Type="http://schemas.openxmlformats.org/officeDocument/2006/relationships/tags" Target="../tags/tag81.xml"/><Relationship Id="rId19" Type="http://schemas.openxmlformats.org/officeDocument/2006/relationships/tags" Target="../tags/tag90.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引用與複製</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0BF091DB-3FE1-09B9-B567-F80A22F92D86}"/>
              </a:ext>
            </a:extLst>
          </p:cNvPr>
          <p:cNvSpPr>
            <a:spLocks noGrp="1"/>
          </p:cNvSpPr>
          <p:nvPr>
            <p:ph type="subTitle" idx="1"/>
          </p:nvPr>
        </p:nvSpPr>
        <p:spPr>
          <a:xfrm>
            <a:off x="0" y="4509120"/>
            <a:ext cx="9144000" cy="2348880"/>
          </a:xfrm>
        </p:spPr>
        <p:txBody>
          <a:bodyPr/>
          <a:lstStyle/>
          <a:p>
            <a:r>
              <a:rPr lang="zh-CN" altLang="en-US" sz="3600" b="1" dirty="0"/>
              <a:t>任炬</a:t>
            </a:r>
            <a:endParaRPr lang="en-US" altLang="zh-CN" sz="3600" b="1" dirty="0"/>
          </a:p>
          <a:p>
            <a:r>
              <a:rPr lang="en-US" altLang="zh-CN" sz="2800" b="1" dirty="0">
                <a:hlinkClick r:id="rId3"/>
              </a:rPr>
              <a:t>renju@tsinghua.edu.cn</a:t>
            </a:r>
            <a:endParaRPr lang="en-US" altLang="zh-CN" sz="2800" b="1" dirty="0"/>
          </a:p>
          <a:p>
            <a:r>
              <a:rPr lang="en-US" altLang="zh-CN" sz="2800" b="1" dirty="0">
                <a:hlinkClick r:id="rId4"/>
              </a:rPr>
              <a:t>https://juren1987.github.io</a:t>
            </a:r>
            <a:r>
              <a:rPr lang="zh-CN" altLang="en-US" sz="2800" b="1" dirty="0"/>
              <a:t>  </a:t>
            </a:r>
            <a:endParaRPr lang="en-US" altLang="zh-CN" sz="2800" b="1" dirty="0"/>
          </a:p>
          <a:p>
            <a:r>
              <a:rPr lang="zh-CN" altLang="en-US" b="1" dirty="0"/>
              <a:t>課程團隊：黃民烈 劉知遠 任炬</a:t>
            </a:r>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類的新物件被定義後，會調用構造函數或拷貝構造函數。如果調用拷貝構造函數且當前沒有給類顯式定義拷貝構造函數，</a:t>
            </a:r>
            <a:r>
              <a:rPr kumimoji="1" lang="zh-CN" altLang="en-US" dirty="0">
                <a:solidFill>
                  <a:srgbClr val="002060"/>
                </a:solidFill>
              </a:rPr>
              <a:t>編譯器將</a:t>
            </a:r>
            <a:r>
              <a:rPr kumimoji="1" lang="zh-CN" altLang="en-US" dirty="0">
                <a:solidFill>
                  <a:srgbClr val="FF0000"/>
                </a:solidFill>
              </a:rPr>
              <a:t>自動合成“隱式定義的拷貝構造函數”</a:t>
            </a:r>
            <a:r>
              <a:rPr kumimoji="1" lang="zh-CN" altLang="en-US" dirty="0">
                <a:solidFill>
                  <a:srgbClr val="002060"/>
                </a:solidFill>
              </a:rPr>
              <a:t>，其功能是調用所有資料成員的</a:t>
            </a:r>
            <a:r>
              <a:rPr kumimoji="1" lang="zh-CN" altLang="en-US" dirty="0">
                <a:solidFill>
                  <a:srgbClr val="FF0000"/>
                </a:solidFill>
              </a:rPr>
              <a:t>拷貝構造函數</a:t>
            </a:r>
            <a:r>
              <a:rPr kumimoji="1" lang="zh-CN" altLang="en-US" dirty="0">
                <a:solidFill>
                  <a:srgbClr val="002060"/>
                </a:solidFill>
              </a:rPr>
              <a:t>或</a:t>
            </a:r>
            <a:r>
              <a:rPr kumimoji="1" lang="zh-CN" altLang="en-US" dirty="0">
                <a:solidFill>
                  <a:srgbClr val="FF0000"/>
                </a:solidFill>
              </a:rPr>
              <a:t>拷貝設定運算子</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對於基礎類型來說，預設的拷貝方式為</a:t>
            </a:r>
            <a:r>
              <a:rPr kumimoji="1" lang="zh-CN" altLang="en-US" dirty="0">
                <a:solidFill>
                  <a:srgbClr val="FF0000"/>
                </a:solidFill>
              </a:rPr>
              <a:t>位拷貝</a:t>
            </a:r>
            <a:r>
              <a:rPr kumimoji="1" lang="en-US" altLang="zh-CN" dirty="0">
                <a:solidFill>
                  <a:srgbClr val="FF0000"/>
                </a:solidFill>
              </a:rPr>
              <a:t>(Bitwise Copy)</a:t>
            </a:r>
            <a:r>
              <a:rPr kumimoji="1" lang="zh-CN" altLang="en-US" dirty="0">
                <a:solidFill>
                  <a:srgbClr val="002060"/>
                </a:solidFill>
              </a:rPr>
              <a:t>，即直接對整塊記憶體進行複製。</a:t>
            </a:r>
            <a:endParaRPr kumimoji="1" lang="en-US" altLang="zh-CN" dirty="0">
              <a:solidFill>
                <a:srgbClr val="002060"/>
              </a:solidFill>
            </a:endParaRPr>
          </a:p>
        </p:txBody>
      </p:sp>
      <p:sp>
        <p:nvSpPr>
          <p:cNvPr id="2" name="矩形: 圆角 1">
            <a:extLst>
              <a:ext uri="{FF2B5EF4-FFF2-40B4-BE49-F238E27FC236}">
                <a16:creationId xmlns:a16="http://schemas.microsoft.com/office/drawing/2014/main" id="{B797AC23-94D2-4203-AE6A-6BCBA84991BB}"/>
              </a:ext>
            </a:extLst>
          </p:cNvPr>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位元拷貝原本是</a:t>
            </a:r>
            <a:r>
              <a:rPr lang="en-US" altLang="zh-CN" sz="2000" b="1" dirty="0"/>
              <a:t>C</a:t>
            </a:r>
            <a:r>
              <a:rPr lang="zh-CN" altLang="en-US" sz="2000" b="1" dirty="0"/>
              <a:t>中的概念。</a:t>
            </a:r>
            <a:r>
              <a:rPr lang="zh-CN" altLang="en-US" sz="2000" b="1" u="sng" dirty="0"/>
              <a:t>在</a:t>
            </a:r>
            <a:r>
              <a:rPr lang="en-US" altLang="zh-CN" sz="2000" b="1" u="sng" dirty="0"/>
              <a:t>C++</a:t>
            </a:r>
            <a:r>
              <a:rPr lang="zh-CN" altLang="en-US" sz="2000" b="1" u="sng" dirty="0"/>
              <a:t>中，只有基礎類型（</a:t>
            </a:r>
            <a:r>
              <a:rPr lang="en-US" altLang="zh-CN" sz="2000" b="1" u="sng" dirty="0"/>
              <a:t>int, double</a:t>
            </a:r>
            <a:r>
              <a:rPr lang="zh-CN" altLang="en-US" sz="2000" b="1" u="sng" dirty="0"/>
              <a:t>等）才會進行位元拷貝；對於自訂類，編譯器會遞迴呼叫所有資料成員的拷貝構造函數或拷貝設定運算子。</a:t>
            </a:r>
            <a:r>
              <a:rPr lang="zh-CN" altLang="en-US" sz="2000" b="1" dirty="0"/>
              <a:t>但一些教材中仍然把這種行為稱為“位元拷貝”，以區別使用者自訂的拷貝方法。</a:t>
            </a:r>
          </a:p>
        </p:txBody>
      </p:sp>
    </p:spTree>
    <p:extLst>
      <p:ext uri="{BB962C8B-B14F-4D97-AF65-F5344CB8AC3E}">
        <p14:creationId xmlns:p14="http://schemas.microsoft.com/office/powerpoint/2010/main" val="88566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隱式定義的拷貝構造函數示例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當定義</a:t>
            </a:r>
            <a:r>
              <a:rPr kumimoji="1" lang="en-US" altLang="zh-CN" dirty="0">
                <a:solidFill>
                  <a:srgbClr val="002060"/>
                </a:solidFill>
              </a:rPr>
              <a:t>Test</a:t>
            </a:r>
            <a:r>
              <a:rPr kumimoji="1" lang="zh-CN" altLang="en-US" dirty="0">
                <a:solidFill>
                  <a:srgbClr val="002060"/>
                </a:solidFill>
              </a:rPr>
              <a:t>類的對象時</a:t>
            </a:r>
            <a:r>
              <a:rPr kumimoji="1" lang="en-US" altLang="zh-CN" sz="2000" dirty="0"/>
              <a:t>(Test a; Test b=a;)</a:t>
            </a:r>
            <a:r>
              <a:rPr kumimoji="1" lang="zh-CN" altLang="en-US" sz="2000" dirty="0"/>
              <a:t>，</a:t>
            </a:r>
            <a:r>
              <a:rPr kumimoji="1" lang="zh-CN" altLang="en-US" dirty="0">
                <a:solidFill>
                  <a:srgbClr val="002060"/>
                </a:solidFill>
              </a:rPr>
              <a:t>使用自動合成的</a:t>
            </a:r>
            <a:r>
              <a:rPr kumimoji="1" lang="zh-CN" altLang="en-US" dirty="0">
                <a:solidFill>
                  <a:srgbClr val="FF0000"/>
                </a:solidFill>
              </a:rPr>
              <a:t>隱式定義的拷貝構造函數</a:t>
            </a:r>
            <a:endParaRPr kumimoji="1" lang="en-US" altLang="zh-CN" dirty="0">
              <a:solidFill>
                <a:srgbClr val="FF0000"/>
              </a:solidFill>
            </a:endParaRPr>
          </a:p>
          <a:p>
            <a:pPr lvl="1"/>
            <a:r>
              <a:rPr kumimoji="1" lang="zh-CN" altLang="en-US" dirty="0">
                <a:solidFill>
                  <a:schemeClr val="accent4">
                    <a:lumMod val="50000"/>
                  </a:schemeClr>
                </a:solidFill>
              </a:rPr>
              <a:t>編譯器使用</a:t>
            </a:r>
            <a:r>
              <a:rPr kumimoji="1" lang="zh-CN" altLang="en-US" dirty="0">
                <a:solidFill>
                  <a:srgbClr val="FF0000"/>
                </a:solidFill>
              </a:rPr>
              <a:t>位拷貝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的資料成員</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注意：位元拷貝在遇到</a:t>
            </a:r>
            <a:r>
              <a:rPr kumimoji="1" lang="zh-CN" altLang="en-US" dirty="0">
                <a:solidFill>
                  <a:srgbClr val="FF0000"/>
                </a:solidFill>
              </a:rPr>
              <a:t>指針類型成員</a:t>
            </a:r>
            <a:r>
              <a:rPr kumimoji="1" lang="zh-CN" altLang="en-US" dirty="0">
                <a:solidFill>
                  <a:srgbClr val="002060"/>
                </a:solidFill>
              </a:rPr>
              <a:t>時可能會出錯</a:t>
            </a:r>
            <a:r>
              <a:rPr kumimoji="1" lang="en-US" altLang="zh-CN" dirty="0">
                <a:solidFill>
                  <a:srgbClr val="002060"/>
                </a:solidFill>
              </a:rPr>
              <a:t>,</a:t>
            </a:r>
            <a:r>
              <a:rPr kumimoji="1" lang="zh-CN" altLang="en-US" dirty="0">
                <a:solidFill>
                  <a:srgbClr val="002060"/>
                </a:solidFill>
              </a:rPr>
              <a:t>導致多個指標類型的變數指向同一個位址</a:t>
            </a:r>
          </a:p>
        </p:txBody>
      </p:sp>
      <p:sp>
        <p:nvSpPr>
          <p:cNvPr id="5" name="矩形 4">
            <a:extLst>
              <a:ext uri="{FF2B5EF4-FFF2-40B4-BE49-F238E27FC236}">
                <a16:creationId xmlns:a16="http://schemas.microsoft.com/office/drawing/2014/main" id="{F361A3A5-9420-4CE8-BBA0-DA4C14DDA3DC}"/>
              </a:ext>
            </a:extLst>
          </p:cNvPr>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    int data;</a:t>
            </a: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預設構造函數</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析構函數</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728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拷貝構造函數：執行順序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拷貝構造函數</a:t>
            </a:r>
            <a:r>
              <a:rPr kumimoji="0" lang="en-US" altLang="zh-CN" sz="2000" b="1" dirty="0">
                <a:solidFill>
                  <a:srgbClr val="0000FF"/>
                </a:solidFill>
              </a:rPr>
              <a:t>(</a:t>
            </a:r>
            <a:r>
              <a:rPr kumimoji="0" lang="zh-CN" altLang="en-US" sz="2000" b="1" dirty="0">
                <a:solidFill>
                  <a:srgbClr val="0000FF"/>
                </a:solidFill>
              </a:rPr>
              <a:t>以類的對象為形參</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預設構造函數</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拷貝構造函數</a:t>
            </a:r>
            <a:r>
              <a:rPr kumimoji="0" lang="en-US" altLang="zh-CN" sz="2000" b="1" dirty="0">
                <a:solidFill>
                  <a:srgbClr val="0000FF"/>
                </a:solidFill>
              </a:rPr>
              <a:t>(</a:t>
            </a:r>
            <a:r>
              <a:rPr kumimoji="0" lang="zh-CN" altLang="en-US" sz="2000" b="1" dirty="0">
                <a:solidFill>
                  <a:srgbClr val="0000FF"/>
                </a:solidFill>
              </a:rPr>
              <a:t>返回類對象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的析構函數</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的析構函數</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函數為例，調用該函數時，函數中各類構造函數和析構函數的執行順序如下：</a:t>
            </a: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思考以下代碼的運行結果：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構造函數</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a:solidFill>
                  <a:srgbClr val="0070C0"/>
                </a:solidFill>
                <a:latin typeface="Consolas" panose="020B0609020204030204" pitchFamily="49" charset="0"/>
                <a:cs typeface="Consolas" panose="020B0609020204030204" pitchFamily="49" charset="0"/>
              </a:rPr>
              <a:t>const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拷貝構造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析構函數</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拷貝構造函數：實例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dirty="0"/>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函數內初始化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參數 拷貝構造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類的對象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返回時拷貝構造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拷貝構造函數：實例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cxnSpLocks/>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注意採用編譯選項，禁止編譯器進行返回值優化：</a:t>
            </a:r>
          </a:p>
          <a:p>
            <a:pPr marL="0" indent="0">
              <a:lnSpc>
                <a:spcPct val="100000"/>
              </a:lnSpc>
              <a:buNone/>
            </a:pPr>
            <a:r>
              <a:rPr lang="en-US" altLang="zh-CN" sz="2000" dirty="0"/>
              <a:t>g++ test.cpp --std=</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sp>
        <p:nvSpPr>
          <p:cNvPr id="9" name="标题 1"/>
          <p:cNvSpPr>
            <a:spLocks noGrp="1"/>
          </p:cNvSpPr>
          <p:nvPr>
            <p:ph type="title"/>
          </p:nvPr>
        </p:nvSpPr>
        <p:spPr>
          <a:xfrm>
            <a:off x="179512" y="116632"/>
            <a:ext cx="8712968" cy="1325563"/>
          </a:xfrm>
        </p:spPr>
        <p:txBody>
          <a:bodyPr/>
          <a:lstStyle/>
          <a:p>
            <a:r>
              <a:rPr kumimoji="1" lang="zh-CN" altLang="en-US" dirty="0"/>
              <a:t>拷貝構造函數的調用時機</a:t>
            </a:r>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修改代碼</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sp>
        <p:nvSpPr>
          <p:cNvPr id="11" name="内容占位符 2"/>
          <p:cNvSpPr txBox="1">
            <a:spLocks/>
          </p:cNvSpPr>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注意採用編譯選項，禁止編譯器進行返回值優化：</a:t>
            </a:r>
          </a:p>
          <a:p>
            <a:pPr marL="0" indent="0">
              <a:lnSpc>
                <a:spcPct val="100000"/>
              </a:lnSpc>
              <a:buNone/>
            </a:pPr>
            <a:r>
              <a:rPr lang="en-US" altLang="zh-CN" sz="2000" dirty="0"/>
              <a:t>g++ test.cpp --std=</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238065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思考以下代碼的運行結果：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dirty="0"/>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p>
          <a:p>
            <a:r>
              <a:rPr lang="en-US" altLang="zh-CN" sz="1600" b="1" dirty="0">
                <a:latin typeface="Consolas" panose="020B0609020204030204" pitchFamily="49" charset="0"/>
                <a:cs typeface="Consolas" panose="020B0609020204030204" pitchFamily="49" charset="0"/>
              </a:rPr>
              <a:t>using namespace std;</a:t>
            </a: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public:</a:t>
            </a: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構造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析構</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void print();</a:t>
            </a:r>
          </a:p>
          <a:p>
            <a:r>
              <a:rPr lang="en-US" altLang="zh-CN" sz="1600" b="1" dirty="0">
                <a:latin typeface="Consolas" panose="020B0609020204030204" pitchFamily="49" charset="0"/>
                <a:cs typeface="Consolas" panose="020B0609020204030204" pitchFamily="49" charset="0"/>
              </a:rPr>
              <a:t>};</a:t>
            </a: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Pointer a(5);</a:t>
            </a: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調用預設的拷貝構造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return 0;</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拷貝構造函數：實例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dirty="0"/>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拷貝構造函數：實例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位元拷貝會使得物件</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的指針成員</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指向同一個記憶體位址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當類內含</a:t>
            </a:r>
            <a:r>
              <a:rPr kumimoji="1" lang="zh-CN" altLang="en-US" dirty="0">
                <a:solidFill>
                  <a:srgbClr val="FF0000"/>
                </a:solidFill>
                <a:latin typeface="STKaiti" charset="-122"/>
                <a:ea typeface="STKaiti" charset="-122"/>
                <a:cs typeface="STKaiti" charset="-122"/>
              </a:rPr>
              <a:t>指針類型的成員</a:t>
            </a:r>
            <a:r>
              <a:rPr kumimoji="1" lang="zh-CN" altLang="en-US" dirty="0">
                <a:latin typeface="STKaiti" charset="-122"/>
                <a:ea typeface="STKaiti" charset="-122"/>
                <a:cs typeface="STKaiti" charset="-122"/>
              </a:rPr>
              <a:t>時，為避免指針被重複刪除，不應使用隱式定義的拷貝構造函數</a:t>
            </a:r>
            <a:endParaRPr kumimoji="1" lang="en-US" altLang="zh-CN" sz="3600" dirty="0">
              <a:latin typeface="STKaiti" charset="-122"/>
              <a:ea typeface="STKaiti" charset="-122"/>
              <a:cs typeface="STKaiti"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Pointer a(5);</a:t>
            </a: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調用隱式定義的拷貝構造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以上代碼有什麼問題？</a:t>
            </a:r>
            <a:endParaRPr kumimoji="1" lang="en-US" altLang="zh-CN" sz="2000" b="1" dirty="0"/>
          </a:p>
          <a:p>
            <a:r>
              <a:rPr kumimoji="1" lang="zh-CN" altLang="en-US" sz="2000" b="1" dirty="0"/>
              <a:t>為什麼會有這樣的結果？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拷貝構造有什麼問題？</a:t>
            </a:r>
            <a:endParaRPr kumimoji="1" lang="en-US" altLang="zh-CN" dirty="0">
              <a:solidFill>
                <a:srgbClr val="002060"/>
              </a:solidFill>
            </a:endParaRPr>
          </a:p>
          <a:p>
            <a:pPr lvl="1">
              <a:lnSpc>
                <a:spcPct val="100000"/>
              </a:lnSpc>
            </a:pPr>
            <a:r>
              <a:rPr kumimoji="1" lang="zh-CN" altLang="en-US" dirty="0">
                <a:solidFill>
                  <a:srgbClr val="002060"/>
                </a:solidFill>
              </a:rPr>
              <a:t>當物件很大的時候？</a:t>
            </a:r>
            <a:endParaRPr kumimoji="1" lang="en-US" altLang="zh-CN" dirty="0">
              <a:solidFill>
                <a:srgbClr val="002060"/>
              </a:solidFill>
            </a:endParaRPr>
          </a:p>
          <a:p>
            <a:pPr lvl="1">
              <a:lnSpc>
                <a:spcPct val="100000"/>
              </a:lnSpc>
            </a:pPr>
            <a:r>
              <a:rPr kumimoji="1" lang="zh-CN" altLang="en-US" dirty="0">
                <a:solidFill>
                  <a:srgbClr val="002060"/>
                </a:solidFill>
              </a:rPr>
              <a:t>當物件含有指標的時候？</a:t>
            </a:r>
            <a:endParaRPr kumimoji="1" lang="en-US" altLang="zh-CN" dirty="0">
              <a:solidFill>
                <a:srgbClr val="002060"/>
              </a:solidFill>
            </a:endParaRPr>
          </a:p>
          <a:p>
            <a:pPr>
              <a:lnSpc>
                <a:spcPct val="100000"/>
              </a:lnSpc>
            </a:pPr>
            <a:r>
              <a:rPr kumimoji="1" lang="zh-CN" altLang="en-US" dirty="0">
                <a:solidFill>
                  <a:srgbClr val="002060"/>
                </a:solidFill>
              </a:rPr>
              <a:t>頻繁的拷貝構造會造成程式效率的顯著下降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正常情況下，應盡可能避免使用拷貝構造函數</a:t>
            </a:r>
            <a:endParaRPr kumimoji="1" lang="en-US" altLang="zh-CN" dirty="0"/>
          </a:p>
          <a:p>
            <a:pPr>
              <a:lnSpc>
                <a:spcPct val="100000"/>
              </a:lnSpc>
            </a:pPr>
            <a:r>
              <a:rPr kumimoji="1" lang="zh-CN" altLang="en-US" dirty="0">
                <a:solidFill>
                  <a:srgbClr val="002060"/>
                </a:solidFill>
              </a:rPr>
              <a:t>解決方法：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傳參數或返回對象；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）將拷貝構造函式宣告為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關鍵字讓編譯器不生成拷貝構造函數的隱式定義版本。</a:t>
            </a:r>
          </a:p>
        </p:txBody>
      </p:sp>
    </p:spTree>
    <p:extLst>
      <p:ext uri="{BB962C8B-B14F-4D97-AF65-F5344CB8AC3E}">
        <p14:creationId xmlns:p14="http://schemas.microsoft.com/office/powerpoint/2010/main" val="124076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上期要點回顧</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靜態成員與常量成員</a:t>
            </a:r>
            <a:endParaRPr lang="en-US" altLang="zh-CN" dirty="0"/>
          </a:p>
          <a:p>
            <a:pPr lvl="1"/>
            <a:r>
              <a:rPr lang="zh-CN" altLang="en-US" dirty="0"/>
              <a:t>初始化方法和初始化依賴</a:t>
            </a:r>
            <a:endParaRPr lang="en-US" altLang="zh-CN" dirty="0"/>
          </a:p>
          <a:p>
            <a:r>
              <a:rPr lang="zh-CN" altLang="en-US" dirty="0"/>
              <a:t>物件的構造與析構時機</a:t>
            </a:r>
            <a:endParaRPr lang="en-US" altLang="zh-CN" dirty="0"/>
          </a:p>
          <a:p>
            <a:pPr lvl="1"/>
            <a:r>
              <a:rPr lang="zh-CN" altLang="en-US" dirty="0"/>
              <a:t>常量</a:t>
            </a:r>
            <a:r>
              <a:rPr lang="en-US" altLang="zh-CN" dirty="0"/>
              <a:t>/</a:t>
            </a:r>
            <a:r>
              <a:rPr lang="zh-CN" altLang="en-US" dirty="0"/>
              <a:t>靜態物件的構造</a:t>
            </a:r>
            <a:r>
              <a:rPr lang="en-US" altLang="zh-CN" dirty="0"/>
              <a:t>/</a:t>
            </a:r>
            <a:r>
              <a:rPr lang="zh-CN" altLang="en-US" dirty="0"/>
              <a:t>析構順序</a:t>
            </a:r>
            <a:endParaRPr lang="en-US" altLang="zh-CN" dirty="0"/>
          </a:p>
          <a:p>
            <a:pPr lvl="1"/>
            <a:r>
              <a:rPr lang="zh-CN" altLang="en-US" dirty="0"/>
              <a:t>參數物件的構造</a:t>
            </a:r>
            <a:r>
              <a:rPr lang="en-US" altLang="zh-CN" dirty="0"/>
              <a:t>/</a:t>
            </a:r>
            <a:r>
              <a:rPr lang="zh-CN" altLang="en-US" dirty="0"/>
              <a:t>析構順序</a:t>
            </a:r>
          </a:p>
          <a:p>
            <a:r>
              <a:rPr lang="zh-CN" altLang="en-US" dirty="0"/>
              <a:t>對象的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dirty="0"/>
          </a:p>
        </p:txBody>
      </p:sp>
    </p:spTree>
    <p:extLst>
      <p:ext uri="{BB962C8B-B14F-4D97-AF65-F5344CB8AC3E}">
        <p14:creationId xmlns:p14="http://schemas.microsoft.com/office/powerpoint/2010/main" val="208207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9" name="矩形 8">
            <a:extLst>
              <a:ext uri="{FF2B5EF4-FFF2-40B4-BE49-F238E27FC236}">
                <a16:creationId xmlns:a16="http://schemas.microsoft.com/office/drawing/2014/main" id="{A9AE1F91-B9CB-844E-8C3E-4CF04E4FA291}"/>
              </a:ext>
            </a:extLst>
          </p:cNvPr>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3" name="内容占位符 2">
            <a:extLst>
              <a:ext uri="{FF2B5EF4-FFF2-40B4-BE49-F238E27FC236}">
                <a16:creationId xmlns:a16="http://schemas.microsoft.com/office/drawing/2014/main" id="{FC7E2FB6-592B-324B-A012-7BFFA0CEEBB0}"/>
              </a:ext>
            </a:extLst>
          </p:cNvPr>
          <p:cNvSpPr>
            <a:spLocks noGrp="1"/>
          </p:cNvSpPr>
          <p:nvPr>
            <p:ph idx="1"/>
          </p:nvPr>
        </p:nvSpPr>
        <p:spPr>
          <a:xfrm>
            <a:off x="628650" y="1628801"/>
            <a:ext cx="8047806" cy="2016224"/>
          </a:xfrm>
        </p:spPr>
        <p:txBody>
          <a:bodyPr/>
          <a:lstStyle/>
          <a:p>
            <a:r>
              <a:rPr lang="zh-CN" altLang="en-US" dirty="0"/>
              <a:t>引用或常量引用傳遞參數</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r>
              <a:rPr lang="en-US" altLang="zh-CN" sz="2000" dirty="0" err="1">
                <a:solidFill>
                  <a:srgbClr val="C00000"/>
                </a:solidFill>
                <a:sym typeface="Wingdings" pitchFamily="2" charset="2"/>
              </a:rPr>
              <a:t>const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a:sym typeface="Wingdings" pitchFamily="2" charset="2"/>
              </a:rPr>
              <a:t>a)</a:t>
            </a:r>
          </a:p>
          <a:p>
            <a:r>
              <a:rPr lang="zh-CN" altLang="en-US" dirty="0"/>
              <a:t>返回值為引用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endParaRPr lang="zh-CN" altLang="en-US" sz="2000" dirty="0"/>
          </a:p>
        </p:txBody>
      </p:sp>
      <p:sp>
        <p:nvSpPr>
          <p:cNvPr id="5" name="文本框 4">
            <a:extLst>
              <a:ext uri="{FF2B5EF4-FFF2-40B4-BE49-F238E27FC236}">
                <a16:creationId xmlns:a16="http://schemas.microsoft.com/office/drawing/2014/main" id="{2B39F424-F879-094B-AADA-D0AC2E62CFC0}"/>
              </a:ext>
            </a:extLst>
          </p:cNvPr>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拷貝構造函數私有化</a:t>
            </a:r>
          </a:p>
        </p:txBody>
      </p:sp>
      <p:sp>
        <p:nvSpPr>
          <p:cNvPr id="10" name="文本框 9">
            <a:extLst>
              <a:ext uri="{FF2B5EF4-FFF2-40B4-BE49-F238E27FC236}">
                <a16:creationId xmlns:a16="http://schemas.microsoft.com/office/drawing/2014/main" id="{42CCAAC2-CADD-EB45-B36C-B1978C477436}"/>
              </a:ext>
            </a:extLst>
          </p:cNvPr>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拷貝構造函數顯式刪除</a:t>
            </a:r>
          </a:p>
        </p:txBody>
      </p:sp>
    </p:spTree>
    <p:extLst>
      <p:ext uri="{BB962C8B-B14F-4D97-AF65-F5344CB8AC3E}">
        <p14:creationId xmlns:p14="http://schemas.microsoft.com/office/powerpoint/2010/main" val="392825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
        <p:nvSpPr>
          <p:cNvPr id="5" name="内容占位符 2"/>
          <p:cNvSpPr txBox="1">
            <a:spLocks/>
          </p:cNvSpPr>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多數情況下，我們更需要物件的“</a:t>
            </a:r>
            <a:r>
              <a:rPr kumimoji="1" lang="zh-CN" altLang="en-US" dirty="0">
                <a:solidFill>
                  <a:srgbClr val="FF0000"/>
                </a:solidFill>
              </a:rPr>
              <a:t>移動</a:t>
            </a:r>
            <a:r>
              <a:rPr kumimoji="1" lang="zh-CN" altLang="en-US" dirty="0"/>
              <a:t>”，而非對象的“</a:t>
            </a:r>
            <a:r>
              <a:rPr kumimoji="1" lang="zh-CN" altLang="en-US" dirty="0">
                <a:solidFill>
                  <a:srgbClr val="FF0000"/>
                </a:solidFill>
              </a:rPr>
              <a:t>拷貝</a:t>
            </a:r>
            <a:r>
              <a:rPr kumimoji="1" lang="zh-CN" altLang="en-US" dirty="0"/>
              <a:t>”。</a:t>
            </a:r>
            <a:r>
              <a:rPr kumimoji="1" lang="en-US" altLang="zh-CN" dirty="0"/>
              <a:t>C++11</a:t>
            </a:r>
            <a:r>
              <a:rPr kumimoji="1" lang="zh-CN" altLang="en-US" dirty="0"/>
              <a:t>為此提供了一種新的構造函數，即</a:t>
            </a:r>
            <a:r>
              <a:rPr kumimoji="1" lang="zh-CN" altLang="en-US" dirty="0">
                <a:solidFill>
                  <a:srgbClr val="FF0000"/>
                </a:solidFill>
              </a:rPr>
              <a:t>移動構造函數</a:t>
            </a:r>
            <a:r>
              <a:rPr kumimoji="1" lang="zh-CN" altLang="en-US" dirty="0"/>
              <a:t>。</a:t>
            </a:r>
            <a:endParaRPr kumimoji="1" lang="en-US" altLang="zh-CN" dirty="0"/>
          </a:p>
          <a:p>
            <a:r>
              <a:rPr kumimoji="1" lang="zh-CN" altLang="en-US" dirty="0"/>
              <a:t>為理解移動構造函數的工作原理，首先要引入</a:t>
            </a:r>
            <a:r>
              <a:rPr kumimoji="1" lang="en-US" altLang="zh-CN" dirty="0"/>
              <a:t>C++11</a:t>
            </a:r>
            <a:r>
              <a:rPr kumimoji="1" lang="zh-CN" altLang="en-US" dirty="0"/>
              <a:t>的另一個新特性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左值：可以取位址、有名字的值。</a:t>
            </a:r>
          </a:p>
          <a:p>
            <a:pPr lvl="1"/>
            <a:r>
              <a:rPr kumimoji="1" lang="zh-CN" altLang="en-US" dirty="0"/>
              <a:t>右值：不能取地址、沒有名字的值</a:t>
            </a:r>
            <a:r>
              <a:rPr kumimoji="1" lang="en-US" altLang="zh-CN" dirty="0"/>
              <a:t>;</a:t>
            </a:r>
            <a:r>
              <a:rPr kumimoji="1" lang="zh-CN" altLang="en-US" dirty="0"/>
              <a:t>常見於</a:t>
            </a:r>
            <a:r>
              <a:rPr kumimoji="1" lang="zh-CN" altLang="en-US" b="1" dirty="0"/>
              <a:t>常值、函數返回值、運算式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為左值，</a:t>
            </a:r>
            <a:r>
              <a:rPr kumimoji="1" lang="en-US" altLang="zh-CN" dirty="0"/>
              <a:t>1</a:t>
            </a:r>
            <a:r>
              <a:rPr kumimoji="1" lang="zh-CN" altLang="en-US" dirty="0"/>
              <a:t>、</a:t>
            </a:r>
            <a:r>
              <a:rPr kumimoji="1" lang="en-US" altLang="zh-CN" dirty="0" err="1"/>
              <a:t>func</a:t>
            </a:r>
            <a:r>
              <a:rPr kumimoji="1" lang="zh-CN" altLang="en-US" dirty="0"/>
              <a:t>函數返回值、</a:t>
            </a:r>
            <a:r>
              <a:rPr kumimoji="1" lang="en-US" altLang="zh-CN" dirty="0" err="1"/>
              <a:t>a+b</a:t>
            </a:r>
            <a:r>
              <a:rPr kumimoji="1" lang="zh-CN" altLang="en-US" dirty="0"/>
              <a:t>的結果為右值。</a:t>
            </a:r>
            <a:endParaRPr kumimoji="1" lang="en-US" altLang="zh-CN" dirty="0"/>
          </a:p>
          <a:p>
            <a:pPr lvl="1"/>
            <a:r>
              <a:rPr kumimoji="1" lang="zh-CN" altLang="en-US" dirty="0"/>
              <a:t>左值可以取位址，並且可以被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雖然右值無法取位址，但可以被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右值引用無法綁定左值</a:t>
            </a:r>
          </a:p>
          <a:p>
            <a:endParaRPr lang="en-US" altLang="zh-CN" dirty="0"/>
          </a:p>
          <a:p>
            <a:r>
              <a:rPr lang="zh-CN" altLang="en-US" dirty="0"/>
              <a:t>總結</a:t>
            </a:r>
            <a:endParaRPr lang="en-US" altLang="zh-CN" dirty="0"/>
          </a:p>
          <a:p>
            <a:pPr lvl="1"/>
            <a:r>
              <a:rPr lang="zh-CN" altLang="en-US" dirty="0"/>
              <a:t>左值引用能綁定左值，右值引用能綁定右值</a:t>
            </a:r>
            <a:endParaRPr lang="en-US" altLang="zh-CN" dirty="0"/>
          </a:p>
          <a:p>
            <a:pPr lvl="1"/>
            <a:r>
              <a:rPr lang="zh-CN" altLang="en-US" b="1" dirty="0">
                <a:solidFill>
                  <a:srgbClr val="FF0000"/>
                </a:solidFill>
              </a:rPr>
              <a:t>例外：常量左值引用能也綁定右值</a:t>
            </a:r>
            <a:r>
              <a:rPr lang="zh-CN" altLang="en-US" sz="1800" dirty="0"/>
              <a:t>（</a:t>
            </a:r>
            <a:r>
              <a:rPr lang="zh-CN" altLang="en-US" sz="2000" b="1" dirty="0">
                <a:solidFill>
                  <a:srgbClr val="FF0000"/>
                </a:solidFill>
              </a:rPr>
              <a:t>為什麼這麼設計？</a:t>
            </a:r>
            <a:r>
              <a:rPr lang="zh-CN" altLang="en-US" sz="1800" dirty="0"/>
              <a:t>）</a:t>
            </a:r>
            <a:endParaRPr lang="zh-CN" altLang="en-US"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5" name="矩形 4">
            <a:extLst>
              <a:ext uri="{FF2B5EF4-FFF2-40B4-BE49-F238E27FC236}">
                <a16:creationId xmlns:a16="http://schemas.microsoft.com/office/drawing/2014/main"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id="{ABE1F079-09FA-4B75-810E-DCDECBDE23F0}"/>
              </a:ext>
            </a:extLst>
          </p:cNvPr>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進一步閱讀</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引用的綁定</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9"/>
            <a:ext cx="8335838" cy="3960440"/>
          </a:xfrm>
        </p:spPr>
        <p:txBody>
          <a:bodyPr/>
          <a:lstStyle/>
          <a:p>
            <a:r>
              <a:rPr lang="zh-CN" altLang="en-US" dirty="0"/>
              <a:t>常見的引用綁定規則</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，結合該規則和上表便可判斷各種構造函數、設定運算子中傳遞參數和取返回值的引用綁定情況。</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進一步閱讀</a:t>
            </a:r>
            <a:r>
              <a:rPr lang="zh-CN" altLang="en-US" sz="1600" dirty="0"/>
              <a:t>：</a:t>
            </a:r>
            <a:endParaRPr lang="en-US" altLang="zh-CN" sz="1600" dirty="0"/>
          </a:p>
          <a:p>
            <a:r>
              <a:rPr lang="en-US" altLang="zh-CN" sz="1600" dirty="0">
                <a:hlinkClick r:id="rId3"/>
              </a:rPr>
              <a:t>https://www.justsoftwaresolutions.co.uk/cplusplus/core-c++-lvalues-and-rvalues.html#lvalue-references</a:t>
            </a:r>
            <a:endParaRPr lang="en-US" altLang="zh-CN" sz="1600" dirty="0"/>
          </a:p>
        </p:txBody>
      </p:sp>
      <p:graphicFrame>
        <p:nvGraphicFramePr>
          <p:cNvPr id="9" name="表格 8">
            <a:extLst>
              <a:ext uri="{FF2B5EF4-FFF2-40B4-BE49-F238E27FC236}">
                <a16:creationId xmlns:a16="http://schemas.microsoft.com/office/drawing/2014/main" id="{87CB09C6-31FB-4760-A1BA-1064899A0D5B}"/>
              </a:ext>
            </a:extLst>
          </p:cNvPr>
          <p:cNvGraphicFramePr>
            <a:graphicFrameLocks noGrp="1"/>
          </p:cNvGraphicFramePr>
          <p:nvPr>
            <p:extLst>
              <p:ext uri="{D42A27DB-BD31-4B8C-83A1-F6EECF244321}">
                <p14:modId xmlns:p14="http://schemas.microsoft.com/office/powerpoint/2010/main" val="2178476287"/>
              </p:ext>
            </p:extLst>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4294695868"/>
                    </a:ext>
                  </a:extLst>
                </a:gridCol>
                <a:gridCol w="1728192">
                  <a:extLst>
                    <a:ext uri="{9D8B030D-6E8A-4147-A177-3AD203B41FA5}">
                      <a16:colId xmlns:a16="http://schemas.microsoft.com/office/drawing/2014/main" val="1855087411"/>
                    </a:ext>
                  </a:extLst>
                </a:gridCol>
                <a:gridCol w="1636221">
                  <a:extLst>
                    <a:ext uri="{9D8B030D-6E8A-4147-A177-3AD203B41FA5}">
                      <a16:colId xmlns:a16="http://schemas.microsoft.com/office/drawing/2014/main" val="237225540"/>
                    </a:ext>
                  </a:extLst>
                </a:gridCol>
                <a:gridCol w="1748156">
                  <a:extLst>
                    <a:ext uri="{9D8B030D-6E8A-4147-A177-3AD203B41FA5}">
                      <a16:colId xmlns:a16="http://schemas.microsoft.com/office/drawing/2014/main" val="684257848"/>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非常量左值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右值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1723093"/>
                  </a:ext>
                </a:extLst>
              </a:tr>
              <a:tr h="370840">
                <a:tc>
                  <a:txBody>
                    <a:bodyPr/>
                    <a:lstStyle/>
                    <a:p>
                      <a:pPr algn="ctr"/>
                      <a:r>
                        <a:rPr lang="zh-CN" altLang="en-US" sz="2000" dirty="0">
                          <a:latin typeface="华文楷体" pitchFamily="2" charset="-122"/>
                          <a:ea typeface="华文楷体" pitchFamily="2" charset="-122"/>
                        </a:rPr>
                        <a:t>非常量左值引用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738066"/>
                  </a:ext>
                </a:extLst>
              </a:tr>
              <a:tr h="370840">
                <a:tc>
                  <a:txBody>
                    <a:bodyPr/>
                    <a:lstStyle/>
                    <a:p>
                      <a:pPr algn="ctr"/>
                      <a:r>
                        <a:rPr lang="zh-CN" altLang="en-US" sz="2000" dirty="0">
                          <a:latin typeface="华文楷体" pitchFamily="2" charset="-122"/>
                          <a:ea typeface="华文楷体" pitchFamily="2" charset="-122"/>
                        </a:rPr>
                        <a:t>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5910374"/>
                  </a:ext>
                </a:extLst>
              </a:tr>
              <a:tr h="370840">
                <a:tc>
                  <a:txBody>
                    <a:bodyPr/>
                    <a:lstStyle/>
                    <a:p>
                      <a:pPr algn="ctr"/>
                      <a:r>
                        <a:rPr lang="zh-CN" altLang="en-US" sz="2000" dirty="0">
                          <a:latin typeface="华文楷体" pitchFamily="2" charset="-122"/>
                          <a:ea typeface="华文楷体" pitchFamily="2" charset="-122"/>
                        </a:rPr>
                        <a:t>右值引用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9121327"/>
                  </a:ext>
                </a:extLst>
              </a:tr>
            </a:tbl>
          </a:graphicData>
        </a:graphic>
      </p:graphicFrame>
    </p:spTree>
    <p:extLst>
      <p:ext uri="{BB962C8B-B14F-4D97-AF65-F5344CB8AC3E}">
        <p14:creationId xmlns:p14="http://schemas.microsoft.com/office/powerpoint/2010/main" val="208022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是一個常量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std;</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是一個常量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代表左值傳址參數；</a:t>
            </a:r>
            <a:endParaRPr lang="en-US" altLang="zh-CN" sz="2000" dirty="0">
              <a:latin typeface="Menlo-Regular" charset="0"/>
            </a:endParaRPr>
          </a:p>
          <a:p>
            <a:r>
              <a:rPr lang="en-US" altLang="zh-CN" sz="2000" dirty="0">
                <a:solidFill>
                  <a:srgbClr val="FF0000"/>
                </a:solidFill>
                <a:latin typeface="Menlo-Regular" charset="0"/>
              </a:rPr>
              <a:t>int &amp;&amp;x</a:t>
            </a:r>
            <a:r>
              <a:rPr lang="zh-CN" altLang="en-US" sz="2000" dirty="0">
                <a:latin typeface="Menlo-Regular" charset="0"/>
              </a:rPr>
              <a:t>代表右值傳址參數，</a:t>
            </a:r>
            <a:endParaRPr lang="en-US" altLang="zh-CN" sz="2000" dirty="0">
              <a:latin typeface="Menlo-Regular" charset="0"/>
            </a:endParaRPr>
          </a:p>
          <a:p>
            <a:r>
              <a:rPr lang="zh-CN" altLang="en-US" sz="2000" dirty="0">
                <a:latin typeface="Menlo-Regular" charset="0"/>
              </a:rPr>
              <a:t>對</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如果沒有定義 </a:t>
            </a:r>
            <a:r>
              <a:rPr kumimoji="1" lang="en-US" altLang="zh-CN" sz="2000" b="1" dirty="0"/>
              <a:t>ref(int</a:t>
            </a:r>
            <a:r>
              <a:rPr kumimoji="1" lang="zh-CN" altLang="en-US" sz="2000" b="1" dirty="0"/>
              <a:t> </a:t>
            </a:r>
            <a:r>
              <a:rPr kumimoji="1" lang="en-US" altLang="zh-CN" sz="2000" b="1" dirty="0"/>
              <a:t>&amp;&amp;x)</a:t>
            </a:r>
            <a:r>
              <a:rPr kumimoji="1" lang="zh-CN" altLang="en-US" sz="2000" b="1" dirty="0"/>
              <a:t> 函數會發生什麼？</a:t>
            </a:r>
          </a:p>
        </p:txBody>
      </p:sp>
      <p:sp>
        <p:nvSpPr>
          <p:cNvPr id="8" name="矩形 7">
            <a:extLst>
              <a:ext uri="{FF2B5EF4-FFF2-40B4-BE49-F238E27FC236}">
                <a16:creationId xmlns:a16="http://schemas.microsoft.com/office/drawing/2014/main" id="{65EC060D-F427-4098-BF36-E65E9ACBAF58}"/>
              </a:ext>
            </a:extLst>
          </p:cNvPr>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編譯錯誤：</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調用哪一個函數？</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是一個常量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調用哪一個函數？</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是一個常量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148064" y="2686503"/>
            <a:ext cx="3886100" cy="2554545"/>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首先調用</a:t>
            </a:r>
            <a:r>
              <a:rPr lang="en-US" altLang="zh-CN" sz="2000" dirty="0">
                <a:solidFill>
                  <a:srgbClr val="FF0000"/>
                </a:solidFill>
                <a:latin typeface="Menlo-Regular" charset="0"/>
              </a:rPr>
              <a:t>ref(int &amp;&amp;x)</a:t>
            </a:r>
            <a:r>
              <a:rPr lang="zh-CN" altLang="en-US" sz="2000" dirty="0">
                <a:latin typeface="Menlo-Regular" charset="0"/>
              </a:rPr>
              <a:t>函數，此時右值引用</a:t>
            </a:r>
            <a:r>
              <a:rPr lang="en-US" altLang="zh-CN" sz="2000" dirty="0">
                <a:solidFill>
                  <a:srgbClr val="FF0000"/>
                </a:solidFill>
                <a:latin typeface="Menlo-Regular" charset="0"/>
              </a:rPr>
              <a:t>x</a:t>
            </a:r>
            <a:r>
              <a:rPr lang="zh-CN" altLang="en-US" sz="2000" dirty="0">
                <a:latin typeface="Menlo-Regular" charset="0"/>
              </a:rPr>
              <a:t>為左值，因此</a:t>
            </a:r>
            <a:r>
              <a:rPr lang="en-US" altLang="zh-CN" sz="2000" dirty="0">
                <a:solidFill>
                  <a:srgbClr val="FF0000"/>
                </a:solidFill>
                <a:latin typeface="Menlo-Regular" charset="0"/>
              </a:rPr>
              <a:t>ref(x)</a:t>
            </a:r>
            <a:r>
              <a:rPr lang="zh-CN" altLang="en-US" sz="2000" dirty="0">
                <a:latin typeface="Menlo-Regular" charset="0"/>
              </a:rPr>
              <a:t>調用</a:t>
            </a:r>
            <a:r>
              <a:rPr lang="en-US" altLang="zh-CN" sz="2000" dirty="0">
                <a:solidFill>
                  <a:srgbClr val="FF0000"/>
                </a:solidFill>
                <a:latin typeface="Menlo-Regular" charset="0"/>
              </a:rPr>
              <a:t>ref(int &amp;x)</a:t>
            </a:r>
            <a:r>
              <a:rPr lang="zh-CN" altLang="en-US" sz="2000" dirty="0">
                <a:latin typeface="Menlo-Regular" charset="0"/>
              </a:rPr>
              <a:t>函數。</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C288455-0AD7-4A4E-830F-3BEF1515C15D}"/>
              </a:ext>
            </a:extLst>
          </p:cNvPr>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dirty="0"/>
          </a:p>
        </p:txBody>
      </p:sp>
      <p:sp>
        <p:nvSpPr>
          <p:cNvPr id="7" name="文本框 6">
            <a:extLst>
              <a:ext uri="{FF2B5EF4-FFF2-40B4-BE49-F238E27FC236}">
                <a16:creationId xmlns:a16="http://schemas.microsoft.com/office/drawing/2014/main" id="{1DB0BBE6-E06C-48D4-B90F-8B4120A3811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關於左值引用和右值引用，下列說法正確的是</a:t>
            </a:r>
          </a:p>
        </p:txBody>
      </p:sp>
      <p:sp>
        <p:nvSpPr>
          <p:cNvPr id="8" name="文本框 7">
            <a:extLst>
              <a:ext uri="{FF2B5EF4-FFF2-40B4-BE49-F238E27FC236}">
                <a16:creationId xmlns:a16="http://schemas.microsoft.com/office/drawing/2014/main" id="{C551FC8A-B1AD-4FAE-AB96-5854AC3104D2}"/>
              </a:ext>
            </a:extLst>
          </p:cNvPr>
          <p:cNvSpPr txBox="1"/>
          <p:nvPr>
            <p:custDataLst>
              <p:tags r:id="rId3"/>
            </p:custDataLst>
          </p:nvPr>
        </p:nvSpPr>
        <p:spPr>
          <a:xfrm>
            <a:off x="1483568" y="2658127"/>
            <a:ext cx="6400800" cy="642938"/>
          </a:xfrm>
          <a:prstGeom prst="rect">
            <a:avLst/>
          </a:prstGeom>
          <a:noFill/>
        </p:spPr>
        <p:txBody>
          <a:bodyPr vert="horz" wrap="none" rtlCol="0" anchor="ctr" anchorCtr="0">
            <a:noAutofit/>
          </a:bodyPr>
          <a:lstStyle/>
          <a:p>
            <a:r>
              <a:rPr lang="zh-CN" altLang="en-US" sz="2400" dirty="0">
                <a:latin typeface="Times New Roman" pitchFamily="18" charset="0"/>
                <a:ea typeface="STKaiti" charset="-122"/>
                <a:cs typeface="Times New Roman" pitchFamily="18" charset="0"/>
              </a:rPr>
              <a:t>非常量左值引用與常量左值引用既可以綁定左值，</a:t>
            </a:r>
            <a:endParaRPr lang="en-US" altLang="zh-CN" sz="2400" dirty="0">
              <a:latin typeface="Times New Roman" pitchFamily="18" charset="0"/>
              <a:ea typeface="STKaiti" charset="-122"/>
              <a:cs typeface="Times New Roman" pitchFamily="18" charset="0"/>
            </a:endParaRPr>
          </a:p>
          <a:p>
            <a:r>
              <a:rPr lang="zh-CN" altLang="en-US" sz="2400" dirty="0">
                <a:latin typeface="Times New Roman" pitchFamily="18" charset="0"/>
                <a:ea typeface="STKaiti" charset="-122"/>
                <a:cs typeface="Times New Roman" pitchFamily="18" charset="0"/>
              </a:rPr>
              <a:t>也可以綁定右值</a:t>
            </a:r>
            <a:endParaRPr lang="zh-CN" altLang="en-US" sz="2400" b="1" dirty="0">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17E894D-A46A-4166-A396-CF680DD32697}"/>
              </a:ext>
            </a:extLst>
          </p:cNvPr>
          <p:cNvSpPr txBox="1"/>
          <p:nvPr>
            <p:custDataLst>
              <p:tags r:id="rId4"/>
            </p:custDataLst>
          </p:nvPr>
        </p:nvSpPr>
        <p:spPr>
          <a:xfrm>
            <a:off x="1483568" y="357301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itchFamily="18" charset="0"/>
                <a:ea typeface="STKaiti" charset="-122"/>
                <a:cs typeface="Times New Roman" pitchFamily="18" charset="0"/>
              </a:rPr>
              <a:t>int y = 2, z = 3; int&amp;&amp; w = y * z; </a:t>
            </a:r>
            <a:r>
              <a:rPr lang="zh-CN" altLang="en-US" sz="2400" dirty="0">
                <a:solidFill>
                  <a:prstClr val="black"/>
                </a:solidFill>
                <a:latin typeface="Times New Roman" pitchFamily="18" charset="0"/>
                <a:ea typeface="STKaiti" charset="-122"/>
                <a:cs typeface="Times New Roman" pitchFamily="18" charset="0"/>
              </a:rPr>
              <a:t>不能夠正常運行</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0688BBE-9BF2-4135-A7B6-A342C6AB50FE}"/>
              </a:ext>
            </a:extLst>
          </p:cNvPr>
          <p:cNvSpPr txBox="1"/>
          <p:nvPr>
            <p:custDataLst>
              <p:tags r:id="rId5"/>
            </p:custDataLst>
          </p:nvPr>
        </p:nvSpPr>
        <p:spPr>
          <a:xfrm>
            <a:off x="1483568" y="443026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itchFamily="18" charset="0"/>
                <a:ea typeface="STKaiti" charset="-122"/>
                <a:cs typeface="Times New Roman" pitchFamily="18" charset="0"/>
              </a:rPr>
              <a:t>int y = 3, z = 3; const int&amp; w = y * z; </a:t>
            </a:r>
            <a:r>
              <a:rPr lang="zh-CN" altLang="en-US" sz="2400" dirty="0">
                <a:solidFill>
                  <a:prstClr val="black"/>
                </a:solidFill>
                <a:latin typeface="Times New Roman" pitchFamily="18" charset="0"/>
                <a:ea typeface="STKaiti" charset="-122"/>
                <a:cs typeface="Times New Roman" pitchFamily="18" charset="0"/>
              </a:rPr>
              <a:t>能夠正常運行</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1D4B16B0-206A-4452-B853-6E339C56ECD5}"/>
              </a:ext>
            </a:extLst>
          </p:cNvPr>
          <p:cNvSpPr txBox="1"/>
          <p:nvPr>
            <p:custDataLst>
              <p:tags r:id="rId6"/>
            </p:custDataLst>
          </p:nvPr>
        </p:nvSpPr>
        <p:spPr>
          <a:xfrm>
            <a:off x="1483568" y="5287516"/>
            <a:ext cx="6400800" cy="642938"/>
          </a:xfrm>
          <a:prstGeom prst="rect">
            <a:avLst/>
          </a:prstGeom>
          <a:noFill/>
        </p:spPr>
        <p:txBody>
          <a:bodyPr vert="horz" wrap="none" rtlCol="0" anchor="ctr" anchorCtr="0">
            <a:noAutofit/>
          </a:bodyPr>
          <a:lstStyle/>
          <a:p>
            <a:r>
              <a:rPr lang="zh-CN" altLang="en-US" sz="2400" dirty="0">
                <a:solidFill>
                  <a:prstClr val="black"/>
                </a:solidFill>
                <a:latin typeface="Times New Roman" pitchFamily="18" charset="0"/>
                <a:ea typeface="STKaiti" charset="-122"/>
                <a:cs typeface="Times New Roman" pitchFamily="18" charset="0"/>
              </a:rPr>
              <a:t>在函數中的臨時左值引用可以先定義，再賦值。</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6F8709-76A7-44DA-BFCA-C3951A10736E}"/>
              </a:ext>
            </a:extLst>
          </p:cNvPr>
          <p:cNvSpPr>
            <a:spLocks noChangeAspect="1"/>
          </p:cNvSpPr>
          <p:nvPr>
            <p:custDataLst>
              <p:tags r:id="rId7"/>
            </p:custDataLst>
          </p:nvPr>
        </p:nvSpPr>
        <p:spPr>
          <a:xfrm>
            <a:off x="769193" y="25828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DB22C07-47A3-44FE-8F48-D0AA462B74FE}"/>
              </a:ext>
            </a:extLst>
          </p:cNvPr>
          <p:cNvSpPr>
            <a:spLocks noChangeAspect="1"/>
          </p:cNvSpPr>
          <p:nvPr>
            <p:custDataLst>
              <p:tags r:id="rId8"/>
            </p:custDataLst>
          </p:nvPr>
        </p:nvSpPr>
        <p:spPr>
          <a:xfrm>
            <a:off x="769193" y="36373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0492655A-225D-4CE1-A926-E2EAA5DC7305}"/>
              </a:ext>
            </a:extLst>
          </p:cNvPr>
          <p:cNvSpPr>
            <a:spLocks noChangeAspect="1"/>
          </p:cNvSpPr>
          <p:nvPr>
            <p:custDataLst>
              <p:tags r:id="rId9"/>
            </p:custDataLst>
          </p:nvPr>
        </p:nvSpPr>
        <p:spPr>
          <a:xfrm>
            <a:off x="769193" y="449455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93B6429D-5554-4526-A1BB-6CF6606E2C2C}"/>
              </a:ext>
            </a:extLst>
          </p:cNvPr>
          <p:cNvSpPr>
            <a:spLocks noChangeAspect="1"/>
          </p:cNvSpPr>
          <p:nvPr>
            <p:custDataLst>
              <p:tags r:id="rId10"/>
            </p:custDataLst>
          </p:nvPr>
        </p:nvSpPr>
        <p:spPr>
          <a:xfrm>
            <a:off x="769193" y="53518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449CC30-51F0-45F6-8922-77A15E535EFE}"/>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BD8F582C-4C64-4476-B793-F14583BA246A}"/>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27C5505E-F9E7-414A-B23E-2DAA2CF7341D}"/>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a:extLst>
              <a:ext uri="{FF2B5EF4-FFF2-40B4-BE49-F238E27FC236}">
                <a16:creationId xmlns:a16="http://schemas.microsoft.com/office/drawing/2014/main" id="{0AB04045-A662-45C3-8490-CCD49C21B4FE}"/>
              </a:ext>
            </a:extLst>
          </p:cNvPr>
          <p:cNvSpPr txBox="1"/>
          <p:nvPr>
            <p:custDataLst>
              <p:tags r:id="rId14"/>
            </p:custDataLst>
          </p:nvPr>
        </p:nvSpPr>
        <p:spPr>
          <a:xfrm>
            <a:off x="9779000" y="1270000"/>
            <a:ext cx="3586238" cy="1631216"/>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非常量左值引用不能綁定</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右值引用可以綁定右值</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常量左值引用可以綁定右值</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引用在定義時就要初始化</a:t>
            </a:r>
          </a:p>
        </p:txBody>
      </p:sp>
      <p:grpSp>
        <p:nvGrpSpPr>
          <p:cNvPr id="27" name="组合 26">
            <a:extLst>
              <a:ext uri="{FF2B5EF4-FFF2-40B4-BE49-F238E27FC236}">
                <a16:creationId xmlns:a16="http://schemas.microsoft.com/office/drawing/2014/main" id="{68F54A8C-B198-425F-B74F-220894611D9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E7C54321-042C-4DDE-8B99-3F1363DB69EC}"/>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8D66ECB7-E4CD-4CE5-A818-824B75AA5645}"/>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FFC0EC58-4354-4DAA-95FF-38FB79AD5778}"/>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E46325BC-682A-4C84-A150-921A031695A3}"/>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D67BDDE8-45D1-4EEA-BF09-37B100BDB86A}"/>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DB61C792-BFD5-436A-9774-01AB740FF83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a:extLst>
              <a:ext uri="{FF2B5EF4-FFF2-40B4-BE49-F238E27FC236}">
                <a16:creationId xmlns:a16="http://schemas.microsoft.com/office/drawing/2014/main" id="{C947B09B-8799-4398-B687-FAA2A295F833}"/>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2A6038C6-5729-4FBB-B24E-02E7406F3373}"/>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127A347C-1944-4598-8856-CD95CFE3EB9F}"/>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0A73D488-9D00-4F0D-983F-E2770CAED010}"/>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E04B80C8-5321-451F-B73E-A77009ABC13C}"/>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A1D97D75-B227-44AD-A4D1-779E7E48C23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7321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p>
          <a:p>
            <a:r>
              <a:rPr lang="en-US" altLang="zh-CN" dirty="0"/>
              <a:t>6.2 </a:t>
            </a:r>
            <a:r>
              <a:rPr lang="zh-CN" altLang="en-US" dirty="0"/>
              <a:t>拷貝構造函數</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移動構造函數</a:t>
            </a:r>
          </a:p>
          <a:p>
            <a:r>
              <a:rPr lang="en-US" altLang="zh-CN" dirty="0"/>
              <a:t>6.5 </a:t>
            </a:r>
            <a:r>
              <a:rPr lang="zh-CN" altLang="en-US" dirty="0"/>
              <a:t>設定運算子</a:t>
            </a:r>
            <a:endParaRPr lang="en-US" altLang="zh-CN" dirty="0"/>
          </a:p>
          <a:p>
            <a:r>
              <a:rPr lang="en-US" altLang="zh-CN" dirty="0"/>
              <a:t>6.6 </a:t>
            </a:r>
            <a:r>
              <a:rPr lang="zh-CN" altLang="en-US" dirty="0"/>
              <a:t>類型轉換</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dirty="0"/>
          </a:p>
        </p:txBody>
      </p:sp>
    </p:spTree>
    <p:extLst>
      <p:ext uri="{BB962C8B-B14F-4D97-AF65-F5344CB8AC3E}">
        <p14:creationId xmlns:p14="http://schemas.microsoft.com/office/powerpoint/2010/main" val="61885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
        <p:nvSpPr>
          <p:cNvPr id="7" name="标题 1"/>
          <p:cNvSpPr>
            <a:spLocks noGrp="1"/>
          </p:cNvSpPr>
          <p:nvPr>
            <p:ph type="title"/>
          </p:nvPr>
        </p:nvSpPr>
        <p:spPr>
          <a:xfrm>
            <a:off x="179512" y="116632"/>
            <a:ext cx="7886700" cy="1325563"/>
          </a:xfrm>
        </p:spPr>
        <p:txBody>
          <a:bodyPr/>
          <a:lstStyle/>
          <a:p>
            <a:r>
              <a:rPr kumimoji="1" lang="zh-CN" altLang="en-US" dirty="0"/>
              <a:t>移動構造函數</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右值引用可以延續即將銷毀變數的生命週期，用於構造函數可以</a:t>
            </a:r>
            <a:r>
              <a:rPr kumimoji="1" lang="zh-CN" altLang="en-US" dirty="0">
                <a:solidFill>
                  <a:srgbClr val="FF0000"/>
                </a:solidFill>
                <a:latin typeface="STKaiti" charset="-122"/>
                <a:ea typeface="STKaiti" charset="-122"/>
                <a:cs typeface="STKaiti" charset="-122"/>
              </a:rPr>
              <a:t>提升處理效率</a:t>
            </a:r>
            <a:r>
              <a:rPr kumimoji="1" lang="zh-CN" altLang="en-US" dirty="0">
                <a:latin typeface="STKaiti" charset="-122"/>
                <a:ea typeface="STKaiti" charset="-122"/>
                <a:cs typeface="STKaiti" charset="-122"/>
              </a:rPr>
              <a:t>，在此過程中盡可能少地進行拷貝。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使用右值引用作為參數的構造函數叫做</a:t>
            </a:r>
            <a:r>
              <a:rPr kumimoji="1" lang="zh-CN" altLang="en-US" dirty="0">
                <a:solidFill>
                  <a:srgbClr val="FF0000"/>
                </a:solidFill>
                <a:latin typeface="STKaiti" charset="-122"/>
                <a:ea typeface="STKaiti" charset="-122"/>
                <a:cs typeface="STKaiti" charset="-122"/>
              </a:rPr>
              <a:t>移動構造函數。</a:t>
            </a:r>
            <a:endParaRPr kumimoji="1" lang="en-US" altLang="zh-CN" dirty="0">
              <a:solidFill>
                <a:srgbClr val="FF0000"/>
              </a:solidFill>
              <a:latin typeface="STKaiti" charset="-122"/>
              <a:ea typeface="STKaiti" charset="-122"/>
              <a:cs typeface="STKaiti" charset="-122"/>
            </a:endParaRPr>
          </a:p>
          <a:p>
            <a:endParaRPr kumimoji="1" lang="en-US" altLang="zh-CN"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拷貝構造函數</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 </a:t>
            </a:r>
            <a:r>
              <a:rPr kumimoji="1" lang="en-US" altLang="zh-CN" b="1" dirty="0" err="1">
                <a:latin typeface="Consolas" charset="0"/>
                <a:ea typeface="Consolas" charset="0"/>
                <a:cs typeface="Consolas" charset="0"/>
              </a:rPr>
              <a:t>VariableName</a:t>
            </a:r>
            <a:r>
              <a:rPr kumimoji="1" lang="en-US" altLang="zh-CN" b="1" dirty="0">
                <a:latin typeface="Consolas" charset="0"/>
                <a:ea typeface="Consolas" charset="0"/>
                <a:cs typeface="Consolas" charset="0"/>
              </a:rPr>
              <a:t>);</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移動構造函數</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 </a:t>
            </a:r>
            <a:r>
              <a:rPr kumimoji="1" lang="en-US" altLang="zh-CN" b="1" dirty="0" err="1">
                <a:solidFill>
                  <a:srgbClr val="FF0000"/>
                </a:solidFill>
                <a:latin typeface="Consolas" charset="0"/>
                <a:ea typeface="Consolas" charset="0"/>
                <a:cs typeface="Consolas" charset="0"/>
              </a:rPr>
              <a:t>VariableName</a:t>
            </a:r>
            <a:r>
              <a:rPr kumimoji="1" lang="en-US" altLang="zh-CN" b="1" dirty="0">
                <a:solidFill>
                  <a:srgbClr val="FF0000"/>
                </a:solidFill>
                <a:latin typeface="Consolas" charset="0"/>
                <a:ea typeface="Consolas" charset="0"/>
                <a:cs typeface="Consolas" charset="0"/>
              </a:rPr>
              <a:t>);</a:t>
            </a:r>
            <a:endParaRPr kumimoji="1" lang="zh-CN" altLang="en-US" b="1" dirty="0">
              <a:solidFill>
                <a:srgbClr val="FF0000"/>
              </a:solidFill>
              <a:latin typeface="Consolas" charset="0"/>
              <a:ea typeface="Consolas" charset="0"/>
              <a:cs typeface="Consolas" charset="0"/>
            </a:endParaRPr>
          </a:p>
          <a:p>
            <a:pPr marL="0" indent="0">
              <a:buNone/>
            </a:pPr>
            <a:endParaRPr kumimoji="1" lang="zh-CN" altLang="en-US"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92909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dirty="0"/>
          </a:p>
        </p:txBody>
      </p:sp>
      <p:sp>
        <p:nvSpPr>
          <p:cNvPr id="7" name="标题 1"/>
          <p:cNvSpPr>
            <a:spLocks noGrp="1"/>
          </p:cNvSpPr>
          <p:nvPr>
            <p:ph type="title"/>
          </p:nvPr>
        </p:nvSpPr>
        <p:spPr>
          <a:xfrm>
            <a:off x="179512" y="116632"/>
            <a:ext cx="7886700" cy="1325563"/>
          </a:xfrm>
        </p:spPr>
        <p:txBody>
          <a:bodyPr/>
          <a:lstStyle/>
          <a:p>
            <a:r>
              <a:rPr kumimoji="1" lang="zh-CN" altLang="en-US" dirty="0"/>
              <a:t>移動構造函數</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臨時對象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新對象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臨時對象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新對象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移動構造函數</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拷貝構造函數</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移動構造函數與拷貝構造函數最主要的差別就是類中堆記憶體是重新開闢並拷貝，還是直接將指標指向那塊地址。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對於一些即將析構的臨時類，移動構造函數</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了原來臨時物件中的</a:t>
            </a:r>
            <a:r>
              <a:rPr kumimoji="1" lang="zh-CN" altLang="en-US" sz="2400" b="0" dirty="0">
                <a:solidFill>
                  <a:srgbClr val="FF0000"/>
                </a:solidFill>
                <a:latin typeface="STKaiti" charset="-122"/>
                <a:ea typeface="STKaiti" charset="-122"/>
                <a:cs typeface="STKaiti" charset="-122"/>
              </a:rPr>
              <a:t>堆記憶體</a:t>
            </a:r>
            <a:r>
              <a:rPr kumimoji="1" lang="zh-CN" altLang="en-US" sz="2400" b="0" dirty="0">
                <a:latin typeface="STKaiti" charset="-122"/>
                <a:ea typeface="STKaiti" charset="-122"/>
                <a:cs typeface="STKaiti" charset="-122"/>
              </a:rPr>
              <a:t>，新的物件無需開闢記憶體，臨時物件無需釋放記憶體，從而大大</a:t>
            </a:r>
            <a:r>
              <a:rPr kumimoji="1" lang="zh-CN" altLang="en-US" sz="2400" b="0" dirty="0">
                <a:solidFill>
                  <a:srgbClr val="FF0000"/>
                </a:solidFill>
                <a:latin typeface="STKaiti" charset="-122"/>
                <a:ea typeface="STKaiti" charset="-122"/>
                <a:cs typeface="STKaiti" charset="-122"/>
              </a:rPr>
              <a:t>提高計算效率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int[10];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申請一塊記憶體</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Test(const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int[10])</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for(int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&lt;10;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拷貝資料</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直接複製位址，避免拷貝</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"Test(Test&amp;&amp;)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將</a:t>
            </a:r>
            <a:r>
              <a:rPr kumimoji="1" lang="en-US" altLang="zh-CN" sz="1600" b="1" dirty="0" err="1">
                <a:solidFill>
                  <a:srgbClr val="008000"/>
                </a:solidFill>
                <a:latin typeface="Consolas" charset="0"/>
                <a:ea typeface="Consolas" charset="0"/>
                <a:cs typeface="Consolas" charset="0"/>
              </a:rPr>
              <a:t>t.buf</a:t>
            </a:r>
            <a:r>
              <a:rPr kumimoji="1" lang="zh-CN" altLang="en-US" sz="1600" b="1" dirty="0">
                <a:solidFill>
                  <a:srgbClr val="008000"/>
                </a:solidFill>
                <a:latin typeface="Consolas" charset="0"/>
                <a:ea typeface="Consolas" charset="0"/>
                <a:cs typeface="Consolas" charset="0"/>
              </a:rPr>
              <a:t>改為</a:t>
            </a:r>
            <a:r>
              <a:rPr kumimoji="1" lang="en-US" altLang="zh-CN" sz="1600" b="1" dirty="0" err="1">
                <a:solidFill>
                  <a:srgbClr val="008000"/>
                </a:solidFill>
                <a:latin typeface="Consolas" charset="0"/>
                <a:ea typeface="Consolas" charset="0"/>
                <a:cs typeface="Consolas" charset="0"/>
              </a:rPr>
              <a:t>nullptr</a:t>
            </a:r>
            <a:r>
              <a:rPr kumimoji="1" lang="zh-CN" altLang="en-US" sz="1600" b="1" dirty="0">
                <a:solidFill>
                  <a:srgbClr val="008000"/>
                </a:solidFill>
                <a:latin typeface="Consolas" charset="0"/>
                <a:ea typeface="Consolas" charset="0"/>
                <a:cs typeface="Consolas" charset="0"/>
              </a:rPr>
              <a:t>，使其不再指向原來記憶體區域</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
        <p:nvSpPr>
          <p:cNvPr id="2" name="圆角矩形 1">
            <a:extLst>
              <a:ext uri="{FF2B5EF4-FFF2-40B4-BE49-F238E27FC236}">
                <a16:creationId xmlns:a16="http://schemas.microsoft.com/office/drawing/2014/main" id="{1F094E81-A085-D447-932E-A6F42E5211D9}"/>
              </a:ext>
            </a:extLst>
          </p:cNvPr>
          <p:cNvSpPr/>
          <p:nvPr/>
        </p:nvSpPr>
        <p:spPr>
          <a:xfrm>
            <a:off x="683568" y="3789040"/>
            <a:ext cx="7560840" cy="1512168"/>
          </a:xfrm>
          <a:prstGeom prst="round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3193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為什麼</a:t>
            </a:r>
            <a:r>
              <a:rPr kumimoji="1" lang="zh-CN" altLang="en-US" sz="2000" dirty="0">
                <a:solidFill>
                  <a:srgbClr val="FF0000"/>
                </a:solidFill>
              </a:rPr>
              <a:t>沒有調用</a:t>
            </a:r>
            <a:r>
              <a:rPr kumimoji="1" lang="zh-CN" altLang="en-US" sz="2000" dirty="0">
                <a:solidFill>
                  <a:schemeClr val="tx1"/>
                </a:solidFill>
              </a:rPr>
              <a:t>移動構造函數？也少調用了幾次拷貝構造函數？</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編譯器進行了</a:t>
            </a:r>
            <a:r>
              <a:rPr kumimoji="1" lang="zh-CN" altLang="en-US" sz="2000" dirty="0">
                <a:solidFill>
                  <a:srgbClr val="FF0000"/>
                </a:solidFill>
              </a:rPr>
              <a:t>返回值優化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編譯指令：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返回值優化</a:t>
            </a:r>
            <a:r>
              <a:rPr kumimoji="1" lang="zh-CN" altLang="en-US" sz="2000" dirty="0">
                <a:solidFill>
                  <a:schemeClr val="tx1"/>
                </a:solidFill>
              </a:rPr>
              <a:t>的兩個條件：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的數值型別與函數簽名的返回數值型別相同；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的是一個局部物件。</a:t>
            </a:r>
          </a:p>
          <a:p>
            <a:pPr marL="0" indent="0">
              <a:lnSpc>
                <a:spcPct val="100000"/>
              </a:lnSpc>
              <a:buNone/>
            </a:pPr>
            <a:r>
              <a:rPr kumimoji="1" lang="zh-CN" altLang="en-US" sz="2000" dirty="0">
                <a:solidFill>
                  <a:schemeClr val="tx1"/>
                </a:solidFill>
              </a:rPr>
              <a:t> </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編譯指令：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charset="0"/>
                <a:ea typeface="Consolas" charset="0"/>
                <a:cs typeface="Consolas" charset="0"/>
              </a:rPr>
              <a:t>*返回值優化的進一步說明可參考：</a:t>
            </a:r>
            <a:endParaRPr lang="en-US" altLang="zh-CN" b="1" dirty="0">
              <a:latin typeface="Consolas" charset="0"/>
              <a:ea typeface="Consolas" charset="0"/>
              <a:cs typeface="Consolas" charset="0"/>
            </a:endParaRPr>
          </a:p>
          <a:p>
            <a:pPr algn="ctr"/>
            <a:r>
              <a:rPr lang="en-US" altLang="zh-CN" b="1" dirty="0">
                <a:latin typeface="Consolas" charset="0"/>
                <a:ea typeface="Consolas" charset="0"/>
                <a:cs typeface="Consolas" charset="0"/>
                <a:hlinkClick r:id="rId3"/>
              </a:rPr>
              <a:t>https://www.zhihu.com/question/27000013/answer/34846612</a:t>
            </a:r>
            <a:r>
              <a:rPr lang="zh-CN" altLang="en-US" b="1" dirty="0">
                <a:latin typeface="Consolas" charset="0"/>
                <a:ea typeface="Consolas" charset="0"/>
                <a:cs typeface="Consolas" charset="0"/>
              </a:rPr>
              <a:t> </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增加編譯選項，禁止編譯器進行返回值優化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右值運算式</a:t>
            </a:r>
            <a:endParaRPr kumimoji="1" lang="en-US" altLang="zh-CN" sz="1600" b="1" dirty="0">
              <a:solidFill>
                <a:srgbClr val="008000"/>
              </a:solidFill>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a:cxnSpLocks/>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移動構造函數：實例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刪除移動構造函數、並且禁止編譯器優化的輸出結果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右值引用：移動語義</a:t>
            </a:r>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如何加快左值初始化的構造速度</a:t>
            </a:r>
          </a:p>
          <a:p>
            <a:pPr lvl="1"/>
            <a:r>
              <a:rPr kumimoji="1" lang="zh-CN" altLang="en-US" dirty="0"/>
              <a:t>移動構造函數加快了右值初始化的構造速度。</a:t>
            </a:r>
            <a:endParaRPr kumimoji="1" lang="en-US" altLang="zh-CN" dirty="0"/>
          </a:p>
          <a:p>
            <a:pPr lvl="1"/>
            <a:r>
              <a:rPr kumimoji="1" lang="zh-CN" altLang="en-US" dirty="0"/>
              <a:t>如何對左值調用移動構造函數以加快左值初始化的構造速度？</a:t>
            </a:r>
            <a:endParaRPr kumimoji="1" lang="en-US" altLang="zh-CN" dirty="0"/>
          </a:p>
          <a:p>
            <a:r>
              <a:rPr kumimoji="1" lang="en-US" altLang="zh-CN" dirty="0">
                <a:latin typeface="STKaiti" charset="-122"/>
                <a:ea typeface="STKaiti" charset="-122"/>
                <a:cs typeface="STKaiti" charset="-122"/>
              </a:rPr>
              <a:t>std::move</a:t>
            </a:r>
            <a:r>
              <a:rPr kumimoji="1" lang="zh-CN" altLang="en-US" dirty="0">
                <a:latin typeface="STKaiti" charset="-122"/>
                <a:ea typeface="STKaiti" charset="-122"/>
                <a:cs typeface="STKaiti" charset="-122"/>
              </a:rPr>
              <a:t>函數</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輸入：左值（包括變數等，該左值一般不再使用）</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返回值：該左值對應的右值</a:t>
            </a:r>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注意：</a:t>
            </a:r>
            <a:r>
              <a:rPr kumimoji="1" lang="en-US" altLang="zh-CN" b="1" dirty="0">
                <a:solidFill>
                  <a:srgbClr val="FF0000"/>
                </a:solidFill>
                <a:latin typeface="STKaiti" charset="-122"/>
                <a:ea typeface="STKaiti" charset="-122"/>
                <a:cs typeface="STKaiti" charset="-122"/>
              </a:rPr>
              <a:t>move</a:t>
            </a:r>
            <a:r>
              <a:rPr kumimoji="1" lang="zh-CN" altLang="en-US" b="1" dirty="0">
                <a:solidFill>
                  <a:srgbClr val="FF0000"/>
                </a:solidFill>
                <a:latin typeface="STKaiti" charset="-122"/>
                <a:ea typeface="STKaiti" charset="-122"/>
                <a:cs typeface="STKaiti" charset="-122"/>
              </a:rPr>
              <a:t>函數本身不對物件做任何操作，僅做類型轉換，</a:t>
            </a:r>
            <a:r>
              <a:rPr kumimoji="1" lang="zh-CN" altLang="en-US" dirty="0">
                <a:latin typeface="STKaiti" charset="-122"/>
                <a:ea typeface="STKaiti" charset="-122"/>
                <a:cs typeface="STKaiti" charset="-122"/>
              </a:rPr>
              <a:t>即轉換為右值。移動的具體操作在移動構造函數內實現。</a:t>
            </a:r>
            <a:endParaRPr lang="zh-CN" altLang="en-US" dirty="0"/>
          </a:p>
          <a:p>
            <a:pPr marL="457200" lvl="1" indent="0">
              <a:buNone/>
            </a:pP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a:extLst>
              <a:ext uri="{FF2B5EF4-FFF2-40B4-BE49-F238E27FC236}">
                <a16:creationId xmlns:a16="http://schemas.microsoft.com/office/drawing/2014/main" id="{69E512E6-0AE7-3040-8558-801CBAFAD9D9}"/>
              </a:ext>
            </a:extLst>
          </p:cNvPr>
          <p:cNvSpPr/>
          <p:nvPr/>
        </p:nvSpPr>
        <p:spPr>
          <a:xfrm>
            <a:off x="1124744" y="6093296"/>
            <a:ext cx="7213910" cy="369332"/>
          </a:xfrm>
          <a:prstGeom prst="rect">
            <a:avLst/>
          </a:prstGeom>
        </p:spPr>
        <p:txBody>
          <a:bodyPr wrap="square">
            <a:spAutoFit/>
          </a:bodyPr>
          <a:lstStyle/>
          <a:p>
            <a:r>
              <a:rPr lang="zh-CN" altLang="en-US" b="1" dirty="0">
                <a:solidFill>
                  <a:srgbClr val="FF0000"/>
                </a:solidFill>
              </a:rPr>
              <a:t>詳細閱讀：</a:t>
            </a:r>
            <a:r>
              <a:rPr lang="zh-CN" altLang="en-US" b="1" dirty="0">
                <a:hlinkClick r:id="rId3"/>
              </a:rPr>
              <a:t>https://blog.csdn.net/swartz_lubel/article/details/59620868</a:t>
            </a:r>
            <a:endParaRPr lang="en-US" altLang="zh-CN" b="1" dirty="0"/>
          </a:p>
        </p:txBody>
      </p:sp>
      <p:sp>
        <p:nvSpPr>
          <p:cNvPr id="8" name="文本框 7">
            <a:extLst>
              <a:ext uri="{FF2B5EF4-FFF2-40B4-BE49-F238E27FC236}">
                <a16:creationId xmlns:a16="http://schemas.microsoft.com/office/drawing/2014/main" id="{7CDA0ECC-7444-4609-9FE0-A992EED1C291}"/>
              </a:ext>
            </a:extLst>
          </p:cNvPr>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對於上個實例中定義的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類，該處</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調用移動構造函數對</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進行初始化</a:t>
            </a:r>
          </a:p>
        </p:txBody>
      </p:sp>
    </p:spTree>
    <p:extLst>
      <p:ext uri="{BB962C8B-B14F-4D97-AF65-F5344CB8AC3E}">
        <p14:creationId xmlns:p14="http://schemas.microsoft.com/office/powerpoint/2010/main" val="873179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右值引用：移動語義</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dirty="0"/>
          </a:p>
        </p:txBody>
      </p:sp>
      <p:sp>
        <p:nvSpPr>
          <p:cNvPr id="4" name="内容占位符 3"/>
          <p:cNvSpPr>
            <a:spLocks noGrp="1"/>
          </p:cNvSpPr>
          <p:nvPr>
            <p:ph idx="1"/>
          </p:nvPr>
        </p:nvSpPr>
        <p:spPr>
          <a:xfrm>
            <a:off x="628650" y="1628800"/>
            <a:ext cx="8047806" cy="1440160"/>
          </a:xfrm>
        </p:spPr>
        <p:txBody>
          <a:bodyPr/>
          <a:lstStyle/>
          <a:p>
            <a:r>
              <a:rPr lang="zh-CN" altLang="en-US" dirty="0"/>
              <a:t>右值引用結合</a:t>
            </a:r>
            <a:r>
              <a:rPr lang="en-US" altLang="zh-CN" dirty="0"/>
              <a:t>std::move</a:t>
            </a:r>
            <a:r>
              <a:rPr lang="zh-CN" altLang="en-US" dirty="0"/>
              <a:t>可以顯著提高</a:t>
            </a:r>
            <a:r>
              <a:rPr lang="en-US" altLang="zh-CN" dirty="0"/>
              <a:t>swap</a:t>
            </a:r>
            <a:r>
              <a:rPr lang="zh-CN" altLang="en-US" dirty="0"/>
              <a:t>函數的性能。</a:t>
            </a:r>
            <a:endParaRPr lang="en-US" altLang="zh-CN" dirty="0"/>
          </a:p>
          <a:p>
            <a:pPr lvl="1"/>
            <a:r>
              <a:rPr lang="en-US" altLang="zh-CN" dirty="0"/>
              <a:t>std::move</a:t>
            </a:r>
            <a:r>
              <a:rPr lang="zh-CN" altLang="en-US" dirty="0"/>
              <a:t>引起移動構造函數或移動賦值運算的調用</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p>
          <a:p>
            <a:pPr marL="0" indent="0">
              <a:buNone/>
            </a:pPr>
            <a:r>
              <a:rPr lang="en-US" altLang="zh-CN" sz="2000" b="0" dirty="0"/>
              <a:t>     a = b; </a:t>
            </a:r>
            <a:r>
              <a:rPr lang="en-US" altLang="zh-CN" sz="2000" b="0" dirty="0">
                <a:solidFill>
                  <a:srgbClr val="00CC00"/>
                </a:solidFill>
              </a:rPr>
              <a:t>//copy b to a </a:t>
            </a: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p>
          <a:p>
            <a:pPr marL="0" indent="0">
              <a:buNone/>
            </a:pPr>
            <a:r>
              <a:rPr lang="en-US" altLang="zh-CN" sz="2000" b="0" dirty="0"/>
              <a:t>}</a:t>
            </a:r>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次不必要的拷貝操作</a:t>
            </a:r>
          </a:p>
        </p:txBody>
      </p:sp>
    </p:spTree>
    <p:extLst>
      <p:ext uri="{BB962C8B-B14F-4D97-AF65-F5344CB8AC3E}">
        <p14:creationId xmlns:p14="http://schemas.microsoft.com/office/powerpoint/2010/main" val="73308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1869FD80-2244-3E42-9429-29E69E4D7011}"/>
              </a:ext>
            </a:extLst>
          </p:cNvPr>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93B7995F-57F4-F242-8C54-AFB67897F36A}"/>
              </a:ext>
            </a:extLst>
          </p:cNvPr>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回顧：引用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具名變數的別名：類型名 </a:t>
            </a:r>
            <a:r>
              <a:rPr lang="en-US" altLang="zh-CN" dirty="0"/>
              <a:t>&amp; </a:t>
            </a:r>
            <a:r>
              <a:rPr lang="zh-CN" altLang="en-US" dirty="0"/>
              <a:t>引用名 變數名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是變數</a:t>
            </a:r>
            <a:r>
              <a:rPr lang="en-US" altLang="zh-CN" sz="2200" dirty="0"/>
              <a:t>v0</a:t>
            </a:r>
            <a:r>
              <a:rPr lang="zh-CN" altLang="en-US" sz="2200" dirty="0"/>
              <a:t>的引用，它們在記憶體中是同一單元的兩個不同名字</a:t>
            </a:r>
            <a:endParaRPr lang="en-US" altLang="zh-CN" sz="2600" dirty="0"/>
          </a:p>
          <a:p>
            <a:pPr>
              <a:lnSpc>
                <a:spcPct val="110000"/>
              </a:lnSpc>
            </a:pPr>
            <a:r>
              <a:rPr lang="zh-CN" altLang="en-US" dirty="0">
                <a:solidFill>
                  <a:srgbClr val="FF0000"/>
                </a:solidFill>
              </a:rPr>
              <a:t>引用必須在定義時進行初始化，且不能修改引用指向</a:t>
            </a:r>
            <a:endParaRPr lang="en-US" altLang="zh-CN" dirty="0">
              <a:solidFill>
                <a:srgbClr val="FF0000"/>
              </a:solidFill>
            </a:endParaRPr>
          </a:p>
          <a:p>
            <a:pPr>
              <a:lnSpc>
                <a:spcPct val="110000"/>
              </a:lnSpc>
            </a:pPr>
            <a:r>
              <a:rPr lang="zh-CN" altLang="en-US" dirty="0"/>
              <a:t>函數參數可以是參考類型，表示函數的形式參數與實際參數是同一個變數，改變形參將改變實參。如調用以下函數將交換實參的值：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r>
              <a:rPr lang="zh-CN" altLang="en-US" dirty="0"/>
              <a:t>函數返回值可以是參考類型，但不得是函數的臨時變數</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dirty="0"/>
          </a:p>
        </p:txBody>
      </p:sp>
    </p:spTree>
    <p:extLst>
      <p:ext uri="{BB962C8B-B14F-4D97-AF65-F5344CB8AC3E}">
        <p14:creationId xmlns:p14="http://schemas.microsoft.com/office/powerpoint/2010/main" val="365856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構造函數綜合實例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寫出以下代碼的運行結果：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dirty="0"/>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預設構造函數</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析構函數</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拷貝構造函數</a:t>
            </a:r>
            <a:r>
              <a:rPr lang="en-US" altLang="zh-CN" sz="1600" b="1" dirty="0">
                <a:latin typeface="Consolas" panose="020B0609020204030204" pitchFamily="49" charset="0"/>
              </a:rPr>
              <a:t>	</a:t>
            </a: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移動構造函數</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編譯指令加 </a:t>
            </a:r>
            <a:r>
              <a:rPr lang="en-US" altLang="zh-CN" b="1" dirty="0">
                <a:solidFill>
                  <a:srgbClr val="FF0000"/>
                </a:solidFill>
                <a:latin typeface="华文楷体" panose="02010600040101010101" pitchFamily="2" charset="-122"/>
                <a:ea typeface="华文楷体" panose="02010600040101010101" pitchFamily="2" charset="-122"/>
              </a:rPr>
              <a:t>--std=</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dirty="0"/>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我們用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這樣的形式來對應類的構造和析構。</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執行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傳參調用拷貝構造函數</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對應的構造函數</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為了傳值調用的</a:t>
            </a:r>
            <a:r>
              <a:rPr lang="zh-CN" altLang="en-US" b="1" dirty="0">
                <a:solidFill>
                  <a:srgbClr val="FF0000"/>
                </a:solidFill>
                <a:latin typeface="华文楷体" panose="02010600040101010101" pitchFamily="2" charset="-122"/>
                <a:ea typeface="华文楷体" panose="02010600040101010101" pitchFamily="2" charset="-122"/>
              </a:rPr>
              <a:t>移動構造函數</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對應的析構函數</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中給</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傳值時調用的</a:t>
            </a:r>
            <a:r>
              <a:rPr lang="zh-CN" altLang="en-US" b="1" dirty="0">
                <a:solidFill>
                  <a:srgbClr val="FF0000"/>
                </a:solidFill>
                <a:latin typeface="华文楷体" panose="02010600040101010101" pitchFamily="2" charset="-122"/>
                <a:ea typeface="华文楷体" panose="02010600040101010101" pitchFamily="2" charset="-122"/>
              </a:rPr>
              <a:t>移動構造函數</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完成賦值後</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對應的析構函數</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參數釋放對應的析構函數</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析構</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析構</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
        <p:nvSpPr>
          <p:cNvPr id="3" name="标题 1"/>
          <p:cNvSpPr>
            <a:spLocks noGrp="1"/>
          </p:cNvSpPr>
          <p:nvPr>
            <p:ph type="title"/>
          </p:nvPr>
        </p:nvSpPr>
        <p:spPr>
          <a:xfrm>
            <a:off x="179512" y="116632"/>
            <a:ext cx="8208912" cy="1325563"/>
          </a:xfrm>
        </p:spPr>
        <p:txBody>
          <a:bodyPr/>
          <a:lstStyle/>
          <a:p>
            <a:r>
              <a:rPr kumimoji="1" lang="zh-CN" altLang="en-US" dirty="0"/>
              <a:t>拷貝</a:t>
            </a:r>
            <a:r>
              <a:rPr kumimoji="1" lang="en-US" altLang="zh-CN" dirty="0"/>
              <a:t>/</a:t>
            </a:r>
            <a:r>
              <a:rPr kumimoji="1" lang="zh-CN" altLang="en-US" dirty="0"/>
              <a:t>移動構造函數的調用時機</a:t>
            </a:r>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判斷依據：</a:t>
            </a:r>
            <a:r>
              <a:rPr kumimoji="1" lang="zh-CN" altLang="en-US" dirty="0">
                <a:solidFill>
                  <a:srgbClr val="FF0000"/>
                </a:solidFill>
                <a:latin typeface="Consolas" charset="0"/>
                <a:ea typeface="Consolas" charset="0"/>
                <a:cs typeface="Consolas" charset="0"/>
              </a:rPr>
              <a:t>引用的綁定規則</a:t>
            </a:r>
            <a:endParaRPr kumimoji="1" lang="en-US" altLang="zh-CN" dirty="0">
              <a:solidFill>
                <a:srgbClr val="FF0000"/>
              </a:solidFill>
              <a:latin typeface="Consolas" charset="0"/>
              <a:ea typeface="Consolas" charset="0"/>
              <a:cs typeface="Consolas" charset="0"/>
            </a:endParaRPr>
          </a:p>
          <a:p>
            <a:pPr lvl="1">
              <a:lnSpc>
                <a:spcPct val="100000"/>
              </a:lnSpc>
            </a:pPr>
            <a:r>
              <a:rPr kumimoji="1" lang="zh-CN" altLang="en-US" dirty="0">
                <a:solidFill>
                  <a:srgbClr val="002060"/>
                </a:solidFill>
              </a:rPr>
              <a:t>拷貝構造函數的形參類型為</a:t>
            </a:r>
            <a:r>
              <a:rPr kumimoji="1" lang="zh-CN" altLang="en-US" dirty="0">
                <a:solidFill>
                  <a:srgbClr val="FF0000"/>
                </a:solidFill>
              </a:rPr>
              <a:t>常量左值引用</a:t>
            </a:r>
            <a:r>
              <a:rPr kumimoji="1" lang="zh-CN" altLang="en-US" dirty="0">
                <a:solidFill>
                  <a:srgbClr val="002060"/>
                </a:solidFill>
              </a:rPr>
              <a:t>，可以綁定常量左值、左值和右值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移動構造函數的形參類型為</a:t>
            </a:r>
            <a:r>
              <a:rPr kumimoji="1" lang="zh-CN" altLang="en-US" dirty="0">
                <a:solidFill>
                  <a:srgbClr val="FF0000"/>
                </a:solidFill>
              </a:rPr>
              <a:t>右值引用</a:t>
            </a:r>
            <a:r>
              <a:rPr kumimoji="1" lang="zh-CN" altLang="en-US" dirty="0">
                <a:solidFill>
                  <a:srgbClr val="002060"/>
                </a:solidFill>
              </a:rPr>
              <a:t>，可以綁定右值</a:t>
            </a:r>
            <a:endParaRPr kumimoji="1" lang="en-US" altLang="zh-CN" dirty="0">
              <a:solidFill>
                <a:srgbClr val="002060"/>
              </a:solidFill>
            </a:endParaRPr>
          </a:p>
          <a:p>
            <a:pPr lvl="1">
              <a:lnSpc>
                <a:spcPct val="100000"/>
              </a:lnSpc>
            </a:pPr>
            <a:r>
              <a:rPr kumimoji="1" lang="zh-CN" altLang="en-US" dirty="0">
                <a:solidFill>
                  <a:srgbClr val="002060"/>
                </a:solidFill>
              </a:rPr>
              <a:t>引用的綁定存在</a:t>
            </a:r>
            <a:r>
              <a:rPr kumimoji="1" lang="zh-CN" altLang="en-US" dirty="0">
                <a:solidFill>
                  <a:srgbClr val="FF0000"/>
                </a:solidFill>
              </a:rPr>
              <a:t>優先順序</a:t>
            </a:r>
            <a:r>
              <a:rPr kumimoji="1" lang="zh-CN" altLang="en-US" dirty="0">
                <a:solidFill>
                  <a:srgbClr val="002060"/>
                </a:solidFill>
              </a:rPr>
              <a:t>，例如常量左值引用和右值引用均能綁定右值，當傳入實參類型為右值時</a:t>
            </a:r>
            <a:r>
              <a:rPr kumimoji="1" lang="zh-CN" altLang="en-US" dirty="0">
                <a:solidFill>
                  <a:srgbClr val="008000"/>
                </a:solidFill>
              </a:rPr>
              <a:t>優先匹配形參類型為右值引用</a:t>
            </a:r>
            <a:r>
              <a:rPr kumimoji="1" lang="zh-CN" altLang="en-US" dirty="0">
                <a:solidFill>
                  <a:srgbClr val="002060"/>
                </a:solidFill>
              </a:rPr>
              <a:t>的函數</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932854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dirty="0"/>
          </a:p>
        </p:txBody>
      </p:sp>
      <p:sp>
        <p:nvSpPr>
          <p:cNvPr id="3" name="标题 1"/>
          <p:cNvSpPr>
            <a:spLocks noGrp="1"/>
          </p:cNvSpPr>
          <p:nvPr>
            <p:ph type="title"/>
          </p:nvPr>
        </p:nvSpPr>
        <p:spPr>
          <a:xfrm>
            <a:off x="179512" y="116632"/>
            <a:ext cx="8208912" cy="1325563"/>
          </a:xfrm>
        </p:spPr>
        <p:txBody>
          <a:bodyPr/>
          <a:lstStyle/>
          <a:p>
            <a:r>
              <a:rPr kumimoji="1" lang="zh-CN" altLang="en-US" dirty="0"/>
              <a:t>拷貝</a:t>
            </a:r>
            <a:r>
              <a:rPr kumimoji="1" lang="en-US" altLang="zh-CN" dirty="0"/>
              <a:t>/</a:t>
            </a:r>
            <a:r>
              <a:rPr kumimoji="1" lang="zh-CN" altLang="en-US" dirty="0"/>
              <a:t>移動構造函數的調用時機</a:t>
            </a:r>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charset="0"/>
                <a:ea typeface="Consolas" charset="0"/>
                <a:cs typeface="Consolas" charset="0"/>
              </a:rPr>
              <a:t>拷貝構造函數的常見調用時機</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用一個類物件</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常量引用初始化另一個新的類物件</a:t>
            </a:r>
            <a:endParaRPr kumimoji="1" lang="en-US" altLang="zh-CN" sz="2200" dirty="0">
              <a:solidFill>
                <a:srgbClr val="002060"/>
              </a:solidFill>
            </a:endParaRPr>
          </a:p>
          <a:p>
            <a:pPr lvl="1">
              <a:lnSpc>
                <a:spcPct val="100000"/>
              </a:lnSpc>
            </a:pPr>
            <a:r>
              <a:rPr kumimoji="1" lang="zh-CN" altLang="en-US" sz="2200" dirty="0">
                <a:solidFill>
                  <a:srgbClr val="002060"/>
                </a:solidFill>
              </a:rPr>
              <a:t>以類的物件為函數形參，傳入實參為類的對象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p>
          <a:p>
            <a:pPr lvl="1">
              <a:lnSpc>
                <a:spcPct val="100000"/>
              </a:lnSpc>
            </a:pPr>
            <a:r>
              <a:rPr kumimoji="1" lang="zh-CN" altLang="en-US" sz="2200" dirty="0">
                <a:solidFill>
                  <a:srgbClr val="002060"/>
                </a:solidFill>
              </a:rPr>
              <a:t>函數返回類物件（類中未顯式定義移動構造函數，不進行返回值優化）</a:t>
            </a:r>
            <a:endParaRPr kumimoji="1" lang="en-US" altLang="zh-CN" dirty="0">
              <a:solidFill>
                <a:srgbClr val="002060"/>
              </a:solidFill>
              <a:latin typeface="Consolas" charset="0"/>
              <a:ea typeface="Consolas" charset="0"/>
              <a:cs typeface="Consolas" charset="0"/>
            </a:endParaRPr>
          </a:p>
          <a:p>
            <a:r>
              <a:rPr kumimoji="1" lang="zh-CN" altLang="en-US" dirty="0">
                <a:solidFill>
                  <a:srgbClr val="002060"/>
                </a:solidFill>
                <a:latin typeface="Consolas" charset="0"/>
                <a:ea typeface="Consolas" charset="0"/>
                <a:cs typeface="Consolas" charset="0"/>
              </a:rPr>
              <a:t>移動構造函數的常見調用時機</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用一個類物件的右值初始化另一個新的類物件（常配合</a:t>
            </a:r>
            <a:r>
              <a:rPr kumimoji="1" lang="en-US" altLang="zh-CN" sz="2200" dirty="0">
                <a:solidFill>
                  <a:srgbClr val="002060"/>
                </a:solidFill>
              </a:rPr>
              <a:t>std::move</a:t>
            </a:r>
            <a:r>
              <a:rPr kumimoji="1" lang="zh-CN" altLang="en-US" sz="2200" dirty="0">
                <a:solidFill>
                  <a:srgbClr val="002060"/>
                </a:solidFill>
              </a:rPr>
              <a:t>函數一起使用）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a:solidFill>
                  <a:srgbClr val="FF0000"/>
                </a:solidFill>
              </a:rPr>
              <a:t>std::move(a);</a:t>
            </a:r>
            <a:r>
              <a:rPr lang="zh-CN" altLang="en-US" sz="2000" b="1" dirty="0">
                <a:solidFill>
                  <a:srgbClr val="FF0000"/>
                </a:solidFill>
              </a:rPr>
              <a:t> </a:t>
            </a:r>
            <a:r>
              <a:rPr lang="zh-CN" altLang="en-US" sz="2000" b="1" dirty="0">
                <a:solidFill>
                  <a:srgbClr val="0066CC"/>
                </a:solidFill>
              </a:rPr>
              <a:t>與</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以類的物件為函數形參，傳入實參為類物件的右值（常配合</a:t>
            </a:r>
            <a:r>
              <a:rPr kumimoji="1" lang="en-US" altLang="zh-CN" sz="2200" dirty="0">
                <a:solidFill>
                  <a:srgbClr val="002060"/>
                </a:solidFill>
              </a:rPr>
              <a:t>std::move</a:t>
            </a:r>
            <a:r>
              <a:rPr kumimoji="1" lang="zh-CN" altLang="en-US" sz="2200" dirty="0">
                <a:solidFill>
                  <a:srgbClr val="002060"/>
                </a:solidFill>
              </a:rPr>
              <a:t>函數一起使用）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(std::move(a));</a:t>
            </a:r>
            <a:r>
              <a:rPr lang="zh-CN" altLang="en-US" sz="2000" b="1" dirty="0">
                <a:solidFill>
                  <a:srgbClr val="0066CC"/>
                </a:solidFill>
              </a:rPr>
              <a:t>與</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函數返回類物件（類中顯式定義移動構造函數，不進行返回值優化）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均調用移動構造</a:t>
            </a:r>
          </a:p>
        </p:txBody>
      </p:sp>
    </p:spTree>
    <p:extLst>
      <p:ext uri="{BB962C8B-B14F-4D97-AF65-F5344CB8AC3E}">
        <p14:creationId xmlns:p14="http://schemas.microsoft.com/office/powerpoint/2010/main" val="4193081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4AED477-1BF9-4461-8DEC-BDADEBE4A3CB}"/>
              </a:ext>
            </a:extLst>
          </p:cNvPr>
          <p:cNvSpPr>
            <a:spLocks noGrp="1"/>
          </p:cNvSpPr>
          <p:nvPr>
            <p:ph type="sldNum" sz="quarter" idx="12"/>
          </p:nvPr>
        </p:nvSpPr>
        <p:spPr>
          <a:xfrm>
            <a:off x="6457950" y="6356350"/>
            <a:ext cx="2057400" cy="365125"/>
          </a:xfrm>
        </p:spPr>
        <p:txBody>
          <a:bodyPr/>
          <a:lstStyle/>
          <a:p>
            <a:pPr>
              <a:defRPr/>
            </a:pPr>
            <a:fld id="{BFD7BE51-03DD-4CCA-8227-D775462981B4}" type="slidenum">
              <a:rPr lang="en-US" altLang="zh-CN" smtClean="0"/>
              <a:pPr>
                <a:defRPr/>
              </a:pPr>
              <a:t>44</a:t>
            </a:fld>
            <a:endParaRPr lang="en-US" altLang="zh-CN" dirty="0"/>
          </a:p>
        </p:txBody>
      </p:sp>
      <p:sp>
        <p:nvSpPr>
          <p:cNvPr id="7" name="文本框 6">
            <a:extLst>
              <a:ext uri="{FF2B5EF4-FFF2-40B4-BE49-F238E27FC236}">
                <a16:creationId xmlns:a16="http://schemas.microsoft.com/office/drawing/2014/main" id="{DF5B58CB-0031-429E-87BA-FC6F00421DE7}"/>
              </a:ext>
            </a:extLst>
          </p:cNvPr>
          <p:cNvSpPr txBox="1"/>
          <p:nvPr>
            <p:custDataLst>
              <p:tags r:id="rId2"/>
            </p:custDataLst>
          </p:nvPr>
        </p:nvSpPr>
        <p:spPr>
          <a:xfrm>
            <a:off x="209128" y="923032"/>
            <a:ext cx="7315200" cy="5314280"/>
          </a:xfrm>
          <a:prstGeom prst="rect">
            <a:avLst/>
          </a:prstGeom>
          <a:noFill/>
        </p:spPr>
        <p:txBody>
          <a:bodyPr vert="horz" wrap="square" rtlCol="0" anchor="ctr" anchorCtr="0">
            <a:noAutofit/>
          </a:bodyPr>
          <a:lstStyle/>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類中顯式聲明了三類構造函數：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普通構造函數：</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Test(int </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移動構造函數：</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Test(Test&amp;&amp; 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拷貝構造函數：</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Test(const Test&amp; 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現給出一段測試代碼，下列描述錯誤的是</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Test F(Test&amp;&amp; a){</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 b = a;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(2)</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 Test&amp; c = b;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(3)</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c;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(4)</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Test A = F(1); </a:t>
            </a:r>
            <a:r>
              <a:rPr lang="en-US" altLang="zh-CN" sz="2000" b="1" dirty="0">
                <a:solidFill>
                  <a:srgbClr val="00CC00"/>
                </a:solidFill>
                <a:latin typeface="Microsoft Yahei" panose="020B0503020204020204" pitchFamily="34" charset="-122"/>
                <a:ea typeface="Microsoft Yahei" panose="020B0503020204020204" pitchFamily="34" charset="-122"/>
                <a:sym typeface="Microsoft Yahei" panose="020B0503020204020204" pitchFamily="34" charset="-122"/>
              </a:rPr>
              <a:t>// (1)</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BEA2922-7AAF-4F34-B878-ECC2850D7B02}"/>
              </a:ext>
            </a:extLst>
          </p:cNvPr>
          <p:cNvSpPr txBox="1"/>
          <p:nvPr>
            <p:custDataLst>
              <p:tags r:id="rId3"/>
            </p:custDataLst>
          </p:nvPr>
        </p:nvSpPr>
        <p:spPr>
          <a:xfrm>
            <a:off x="5631372" y="1958627"/>
            <a:ext cx="3483968" cy="642938"/>
          </a:xfrm>
          <a:prstGeom prst="rect">
            <a:avLst/>
          </a:prstGeom>
          <a:noFill/>
        </p:spPr>
        <p:txBody>
          <a:bodyPr vert="horz" wrap="none" rtlCol="0" anchor="ctr" anchorCtr="0">
            <a:noAutofit/>
          </a:bodyPr>
          <a:lstStyle/>
          <a:p>
            <a:r>
              <a:rPr lang="en-US" altLang="zh-CN" dirty="0"/>
              <a:t>(1)</a:t>
            </a:r>
            <a:r>
              <a:rPr lang="zh-CN" altLang="zh-CN" dirty="0"/>
              <a:t>處將</a:t>
            </a:r>
            <a:r>
              <a:rPr lang="en-US" altLang="zh-CN" dirty="0"/>
              <a:t>1</a:t>
            </a:r>
            <a:r>
              <a:rPr lang="zh-CN" altLang="zh-CN" dirty="0"/>
              <a:t>傳入</a:t>
            </a:r>
            <a:r>
              <a:rPr lang="en-US" altLang="zh-CN" dirty="0"/>
              <a:t>F</a:t>
            </a:r>
            <a:r>
              <a:rPr lang="zh-CN" altLang="zh-CN" dirty="0"/>
              <a:t>時會調用普通構造</a:t>
            </a:r>
            <a:endParaRPr lang="en-US" altLang="zh-CN" dirty="0"/>
          </a:p>
          <a:p>
            <a:r>
              <a:rPr lang="zh-CN" altLang="zh-CN" dirty="0"/>
              <a:t>函數</a:t>
            </a:r>
            <a:r>
              <a:rPr lang="en-US" altLang="zh-CN" dirty="0"/>
              <a:t>Test(int </a:t>
            </a:r>
            <a:r>
              <a:rPr lang="en-US" altLang="zh-CN" dirty="0" err="1"/>
              <a:t>val</a:t>
            </a:r>
            <a:r>
              <a:rPr lang="en-US" altLang="zh-CN" dirty="0"/>
              <a:t>)</a:t>
            </a:r>
            <a:r>
              <a:rPr lang="zh-CN" altLang="zh-CN" dirty="0"/>
              <a:t>以構建臨時對象</a:t>
            </a:r>
            <a:r>
              <a:rPr lang="zh-CN" altLang="en-US" dirty="0"/>
              <a:t>。</a:t>
            </a:r>
            <a:endParaRPr lang="zh-CN" altLang="zh-CN" dirty="0"/>
          </a:p>
        </p:txBody>
      </p:sp>
      <p:sp>
        <p:nvSpPr>
          <p:cNvPr id="9" name="文本框 8">
            <a:extLst>
              <a:ext uri="{FF2B5EF4-FFF2-40B4-BE49-F238E27FC236}">
                <a16:creationId xmlns:a16="http://schemas.microsoft.com/office/drawing/2014/main" id="{6AC8B952-F2B4-418D-BE37-6EA767163FE2}"/>
              </a:ext>
            </a:extLst>
          </p:cNvPr>
          <p:cNvSpPr txBox="1"/>
          <p:nvPr>
            <p:custDataLst>
              <p:tags r:id="rId4"/>
            </p:custDataLst>
          </p:nvPr>
        </p:nvSpPr>
        <p:spPr>
          <a:xfrm>
            <a:off x="5631372" y="2773447"/>
            <a:ext cx="6400800" cy="642938"/>
          </a:xfrm>
          <a:prstGeom prst="rect">
            <a:avLst/>
          </a:prstGeom>
          <a:noFill/>
        </p:spPr>
        <p:txBody>
          <a:bodyPr vert="horz" wrap="none" rtlCol="0" anchor="ctr" anchorCtr="0">
            <a:noAutofit/>
          </a:bodyPr>
          <a:lstStyle/>
          <a:p>
            <a:pPr lvl="0"/>
            <a:r>
              <a:rPr lang="en-US" altLang="zh-CN" dirty="0">
                <a:solidFill>
                  <a:prstClr val="black"/>
                </a:solidFill>
              </a:rPr>
              <a:t>(2)</a:t>
            </a:r>
            <a:r>
              <a:rPr lang="zh-CN" altLang="zh-CN" dirty="0">
                <a:solidFill>
                  <a:prstClr val="black"/>
                </a:solidFill>
              </a:rPr>
              <a:t>處調用移動構造函數</a:t>
            </a:r>
            <a:r>
              <a:rPr lang="zh-CN" altLang="en-US" dirty="0">
                <a:solidFill>
                  <a:prstClr val="black"/>
                </a:solidFill>
              </a:rPr>
              <a:t>。</a:t>
            </a:r>
            <a:endParaRPr lang="zh-CN" altLang="zh-CN" dirty="0">
              <a:solidFill>
                <a:prstClr val="black"/>
              </a:solidFill>
            </a:endParaRPr>
          </a:p>
        </p:txBody>
      </p:sp>
      <p:sp>
        <p:nvSpPr>
          <p:cNvPr id="10" name="文本框 9">
            <a:extLst>
              <a:ext uri="{FF2B5EF4-FFF2-40B4-BE49-F238E27FC236}">
                <a16:creationId xmlns:a16="http://schemas.microsoft.com/office/drawing/2014/main" id="{71C1F629-673F-470C-A528-A9787E06B2B1}"/>
              </a:ext>
            </a:extLst>
          </p:cNvPr>
          <p:cNvSpPr txBox="1"/>
          <p:nvPr>
            <p:custDataLst>
              <p:tags r:id="rId5"/>
            </p:custDataLst>
          </p:nvPr>
        </p:nvSpPr>
        <p:spPr>
          <a:xfrm>
            <a:off x="5631372" y="3554410"/>
            <a:ext cx="2971800" cy="642938"/>
          </a:xfrm>
          <a:prstGeom prst="rect">
            <a:avLst/>
          </a:prstGeom>
          <a:noFill/>
        </p:spPr>
        <p:txBody>
          <a:bodyPr vert="horz" wrap="none" rtlCol="0" anchor="ctr" anchorCtr="0">
            <a:noAutofit/>
          </a:bodyPr>
          <a:lstStyle/>
          <a:p>
            <a:r>
              <a:rPr lang="en-US" altLang="zh-CN" dirty="0"/>
              <a:t>(3)</a:t>
            </a:r>
            <a:r>
              <a:rPr lang="zh-CN" altLang="zh-CN" dirty="0"/>
              <a:t>處調用拷貝構造函數</a:t>
            </a:r>
            <a:r>
              <a:rPr lang="zh-CN" altLang="en-US" dirty="0"/>
              <a: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0FC6CBAD-ECD3-42EF-A63D-992BC9890616}"/>
              </a:ext>
            </a:extLst>
          </p:cNvPr>
          <p:cNvSpPr txBox="1"/>
          <p:nvPr>
            <p:custDataLst>
              <p:tags r:id="rId6"/>
            </p:custDataLst>
          </p:nvPr>
        </p:nvSpPr>
        <p:spPr>
          <a:xfrm>
            <a:off x="5631372" y="4653136"/>
            <a:ext cx="3657660" cy="642938"/>
          </a:xfrm>
          <a:prstGeom prst="rect">
            <a:avLst/>
          </a:prstGeom>
          <a:noFill/>
        </p:spPr>
        <p:txBody>
          <a:bodyPr vert="horz" wrap="none" rtlCol="0" anchor="ctr" anchorCtr="0">
            <a:noAutofit/>
          </a:bodyPr>
          <a:lstStyle/>
          <a:p>
            <a:r>
              <a:rPr lang="en-US" altLang="zh-CN" dirty="0"/>
              <a:t>(4)</a:t>
            </a:r>
            <a:r>
              <a:rPr lang="zh-CN" altLang="zh-CN" dirty="0"/>
              <a:t>處返回區域變數的引用，可能</a:t>
            </a:r>
            <a:endParaRPr lang="en-US" altLang="zh-CN" dirty="0"/>
          </a:p>
          <a:p>
            <a:r>
              <a:rPr lang="zh-CN" altLang="zh-CN" dirty="0"/>
              <a:t>會為程式帶來潛在的風險</a:t>
            </a:r>
            <a:r>
              <a:rPr lang="zh-CN" altLang="en-US" dirty="0"/>
              <a: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D3D9FA1-C066-46C0-A3A7-DE6CE1846CE8}"/>
              </a:ext>
            </a:extLst>
          </p:cNvPr>
          <p:cNvSpPr>
            <a:spLocks noChangeAspect="1"/>
          </p:cNvSpPr>
          <p:nvPr>
            <p:custDataLst>
              <p:tags r:id="rId7"/>
            </p:custDataLst>
          </p:nvPr>
        </p:nvSpPr>
        <p:spPr>
          <a:xfrm>
            <a:off x="5148065" y="1948626"/>
            <a:ext cx="428575" cy="428575"/>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F0FE8DAA-687F-437B-9C31-1235A2A6E0A7}"/>
              </a:ext>
            </a:extLst>
          </p:cNvPr>
          <p:cNvSpPr>
            <a:spLocks noChangeAspect="1"/>
          </p:cNvSpPr>
          <p:nvPr>
            <p:custDataLst>
              <p:tags r:id="rId8"/>
            </p:custDataLst>
          </p:nvPr>
        </p:nvSpPr>
        <p:spPr>
          <a:xfrm>
            <a:off x="5148065" y="28956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EDBC536D-7F0F-47B4-B196-2B588265DCA6}"/>
              </a:ext>
            </a:extLst>
          </p:cNvPr>
          <p:cNvSpPr>
            <a:spLocks noChangeAspect="1"/>
          </p:cNvSpPr>
          <p:nvPr>
            <p:custDataLst>
              <p:tags r:id="rId9"/>
            </p:custDataLst>
          </p:nvPr>
        </p:nvSpPr>
        <p:spPr>
          <a:xfrm>
            <a:off x="5148065" y="375289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14">
            <a:extLst>
              <a:ext uri="{FF2B5EF4-FFF2-40B4-BE49-F238E27FC236}">
                <a16:creationId xmlns:a16="http://schemas.microsoft.com/office/drawing/2014/main" id="{E13C857D-7EA7-44D3-835D-73925EFCDB8A}"/>
              </a:ext>
            </a:extLst>
          </p:cNvPr>
          <p:cNvSpPr>
            <a:spLocks noChangeAspect="1"/>
          </p:cNvSpPr>
          <p:nvPr>
            <p:custDataLst>
              <p:tags r:id="rId10"/>
            </p:custDataLst>
          </p:nvPr>
        </p:nvSpPr>
        <p:spPr>
          <a:xfrm>
            <a:off x="5148064" y="46101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98F1B36-131D-4993-BC58-BFD3A20770E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a:extLst>
              <a:ext uri="{FF2B5EF4-FFF2-40B4-BE49-F238E27FC236}">
                <a16:creationId xmlns:a16="http://schemas.microsoft.com/office/drawing/2014/main" id="{0B9CA12D-84C6-4555-BEC7-03A9D8D90312}"/>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a:extLst>
              <a:ext uri="{FF2B5EF4-FFF2-40B4-BE49-F238E27FC236}">
                <a16:creationId xmlns:a16="http://schemas.microsoft.com/office/drawing/2014/main" id="{E7C178F2-474C-4671-A0E0-376C356E8FF1}"/>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a:extLst>
              <a:ext uri="{FF2B5EF4-FFF2-40B4-BE49-F238E27FC236}">
                <a16:creationId xmlns:a16="http://schemas.microsoft.com/office/drawing/2014/main" id="{30ED5D51-967F-425C-996E-A32B6A64A8FB}"/>
              </a:ext>
            </a:extLst>
          </p:cNvPr>
          <p:cNvSpPr txBox="1"/>
          <p:nvPr>
            <p:custDataLst>
              <p:tags r:id="rId14"/>
            </p:custDataLst>
          </p:nvPr>
        </p:nvSpPr>
        <p:spPr>
          <a:xfrm>
            <a:off x="9525000" y="1270000"/>
            <a:ext cx="3840480" cy="1631216"/>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右值引用是左值，所以</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處</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調用拷貝構造函數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 </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常量左值引用可以綁定左值，</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處不調用構造函數</a:t>
            </a:r>
          </a:p>
        </p:txBody>
      </p:sp>
      <p:grpSp>
        <p:nvGrpSpPr>
          <p:cNvPr id="27" name="组合 26">
            <a:extLst>
              <a:ext uri="{FF2B5EF4-FFF2-40B4-BE49-F238E27FC236}">
                <a16:creationId xmlns:a16="http://schemas.microsoft.com/office/drawing/2014/main" id="{842243C2-AB3F-4A28-8E99-0A7760115BF6}"/>
              </a:ext>
            </a:extLst>
          </p:cNvPr>
          <p:cNvGrpSpPr/>
          <p:nvPr>
            <p:custDataLst>
              <p:tags r:id="rId15"/>
            </p:custDataLst>
          </p:nvPr>
        </p:nvGrpSpPr>
        <p:grpSpPr>
          <a:xfrm>
            <a:off x="9537700" y="0"/>
            <a:ext cx="3815080" cy="647700"/>
            <a:chOff x="9537700" y="0"/>
            <a:chExt cx="3815080" cy="647700"/>
          </a:xfrm>
        </p:grpSpPr>
        <p:sp>
          <p:nvSpPr>
            <p:cNvPr id="24" name="RemarkBack">
              <a:extLst>
                <a:ext uri="{FF2B5EF4-FFF2-40B4-BE49-F238E27FC236}">
                  <a16:creationId xmlns:a16="http://schemas.microsoft.com/office/drawing/2014/main" id="{D5029FF3-5D78-473B-93CF-0E415C281878}"/>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a:extLst>
                <a:ext uri="{FF2B5EF4-FFF2-40B4-BE49-F238E27FC236}">
                  <a16:creationId xmlns:a16="http://schemas.microsoft.com/office/drawing/2014/main" id="{3789F35F-257E-41C8-A09B-CEED86E8C9A7}"/>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a:extLst>
                <a:ext uri="{FF2B5EF4-FFF2-40B4-BE49-F238E27FC236}">
                  <a16:creationId xmlns:a16="http://schemas.microsoft.com/office/drawing/2014/main" id="{68E670AD-76C2-48CC-991B-5281919ECAAD}"/>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A12FF43-1B79-40B1-BAAA-6AC35EBF86EF}"/>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20E1EB8-7505-431A-A5E3-2DCEDAB5384E}"/>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357AAA8B-C9C9-4689-98BD-E10B4806942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a:extLst>
              <a:ext uri="{FF2B5EF4-FFF2-40B4-BE49-F238E27FC236}">
                <a16:creationId xmlns:a16="http://schemas.microsoft.com/office/drawing/2014/main" id="{85FBC8F7-E826-427D-B381-4A380F93E552}"/>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F418408B-C9D9-4A70-9A3E-3C118B14832C}"/>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E8FD5323-E139-4E74-B83A-C7586AE9D6D0}"/>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30252031-B78D-48B6-AFE7-05B4055AEA61}"/>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多選題</a:t>
              </a:r>
            </a:p>
          </p:txBody>
        </p:sp>
        <p:sp>
          <p:nvSpPr>
            <p:cNvPr id="20" name="TipText">
              <a:extLst>
                <a:ext uri="{FF2B5EF4-FFF2-40B4-BE49-F238E27FC236}">
                  <a16:creationId xmlns:a16="http://schemas.microsoft.com/office/drawing/2014/main" id="{411FADA3-BF26-432E-9183-51D0F233192D}"/>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F695C7CB-F593-4CBA-B01A-42B5BE9DAF9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77934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dirty="0"/>
          </a:p>
        </p:txBody>
      </p:sp>
      <p:sp>
        <p:nvSpPr>
          <p:cNvPr id="7" name="标题 1"/>
          <p:cNvSpPr>
            <a:spLocks noGrp="1"/>
          </p:cNvSpPr>
          <p:nvPr>
            <p:ph type="title"/>
          </p:nvPr>
        </p:nvSpPr>
        <p:spPr>
          <a:xfrm>
            <a:off x="179512" y="116632"/>
            <a:ext cx="7886700" cy="1325563"/>
          </a:xfrm>
        </p:spPr>
        <p:txBody>
          <a:bodyPr/>
          <a:lstStyle/>
          <a:p>
            <a:r>
              <a:rPr kumimoji="1" lang="zh-CN" altLang="en-US" dirty="0"/>
              <a:t>拷貝設定運算子</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已定義的物件之間相互賦值，可通過調用物件的“拷貝設定運算子函數”來實現的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避免自己賦值給自己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將</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物件中的內容拷貝到當前物件中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注意區分下面兩種代碼：</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拷貝設定運算子：實例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dirty="0"/>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a:t>
            </a: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charset="0"/>
                <a:ea typeface="Consolas" charset="0"/>
                <a:cs typeface="Consolas" charset="0"/>
              </a:rPr>
              <a:t>for(int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&lt;10;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a:t>
            </a:r>
          </a:p>
          <a:p>
            <a:r>
              <a:rPr kumimoji="1" lang="en-US" altLang="zh-CN" sz="2400" b="1" dirty="0">
                <a:solidFill>
                  <a:srgbClr val="FF0000"/>
                </a:solidFill>
                <a:latin typeface="Consolas" charset="0"/>
                <a:ea typeface="Consolas" charset="0"/>
                <a:cs typeface="Consolas" charset="0"/>
              </a:rPr>
              <a:t>			</a:t>
            </a:r>
            <a:r>
              <a:rPr kumimoji="1" lang="en-US" altLang="zh-CN" sz="2400" b="1" dirty="0" err="1">
                <a:solidFill>
                  <a:srgbClr val="FF0000"/>
                </a:solidFill>
                <a:latin typeface="Consolas" charset="0"/>
                <a:ea typeface="Consolas" charset="0"/>
                <a:cs typeface="Consolas" charset="0"/>
              </a:rPr>
              <a: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 </a:t>
            </a:r>
            <a:r>
              <a:rPr kumimoji="1" lang="en-US" altLang="zh-CN" sz="2400" b="1" dirty="0" err="1">
                <a:solidFill>
                  <a:srgbClr val="FF0000"/>
                </a:solidFill>
                <a:latin typeface="Consolas" charset="0"/>
                <a:ea typeface="Consolas" charset="0"/>
                <a:cs typeface="Consolas" charset="0"/>
              </a:rPr>
              <a:t>right.buf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a:t>
            </a:r>
            <a:r>
              <a:rPr kumimoji="1" lang="en-US" altLang="zh-CN" sz="2400" b="1" dirty="0">
                <a:solidFill>
                  <a:srgbClr val="008000"/>
                </a:solidFill>
                <a:latin typeface="Consolas" charset="0"/>
                <a:ea typeface="Consolas" charset="0"/>
                <a:cs typeface="Consolas" charset="0"/>
              </a:rPr>
              <a:t>//</a:t>
            </a:r>
            <a:r>
              <a:rPr kumimoji="1" lang="zh-CN" altLang="en-US" sz="2400" b="1" dirty="0">
                <a:solidFill>
                  <a:srgbClr val="008000"/>
                </a:solidFill>
                <a:latin typeface="Consolas" charset="0"/>
                <a:ea typeface="Consolas" charset="0"/>
                <a:cs typeface="Consolas" charset="0"/>
              </a:rPr>
              <a:t>拷貝資料</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a:t>
            </a:r>
            <a:r>
              <a:rPr kumimoji="1" lang="en-US" altLang="zh-CN" sz="2400" b="1" dirty="0">
                <a:latin typeface="Consolas" charset="0"/>
                <a:cs typeface="Consolas" charset="0"/>
              </a:rPr>
              <a:t>"</a:t>
            </a:r>
            <a:r>
              <a:rPr kumimoji="1" lang="en-US" altLang="zh-CN" sz="2400" b="1" dirty="0">
                <a:latin typeface="Consolas" charset="0"/>
                <a:ea typeface="Consolas" charset="0"/>
                <a:cs typeface="Consolas" charset="0"/>
              </a:rPr>
              <a:t>operator=(const Test&amp;) called.\n</a:t>
            </a:r>
            <a:r>
              <a:rPr kumimoji="1" lang="en-US" altLang="zh-CN" sz="2400" b="1" dirty="0">
                <a:latin typeface="Consolas" charset="0"/>
                <a:cs typeface="Consolas" charset="0"/>
              </a:rPr>
              <a:t>";</a:t>
            </a:r>
            <a:endParaRPr kumimoji="1" lang="zh-CN" altLang="en-US" sz="2400" b="1" dirty="0">
              <a:latin typeface="Consolas" charset="0"/>
              <a:cs typeface="Consolas" charset="0"/>
            </a:endParaRP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89026"/>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賦值重載函數必須要是</a:t>
            </a:r>
            <a:r>
              <a:rPr lang="zh-CN" altLang="en-US" sz="2400" b="1" dirty="0">
                <a:solidFill>
                  <a:srgbClr val="FF0000"/>
                </a:solidFill>
                <a:latin typeface="STKaiti" charset="-122"/>
                <a:ea typeface="STKaiti" charset="-122"/>
                <a:cs typeface="STKaiti" charset="-122"/>
              </a:rPr>
              <a:t>類的非靜態成員函數</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，不能是友元函數。</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移動設定運算子</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和移動構造函數原理類似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p>
          <a:p>
            <a:r>
              <a:rPr lang="da-DK" altLang="zh-CN" b="1" dirty="0">
                <a:latin typeface="Consolas" panose="020B0609020204030204" pitchFamily="49" charset="0"/>
                <a:cs typeface="Consolas" panose="020B0609020204030204" pitchFamily="49" charset="0"/>
              </a:rPr>
              <a:t>	else {	</a:t>
            </a: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直接賦值地址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 altLang="zh-CN" b="1" dirty="0">
                <a:latin typeface="Consolas" panose="020B0609020204030204" pitchFamily="49" charset="0"/>
                <a:cs typeface="Consolas" panose="020B0609020204030204" pitchFamily="49" charset="0"/>
              </a:rPr>
              <a:t>	</a:t>
            </a:r>
            <a:r>
              <a:rPr lang="en" altLang="zh-CN" b="1" dirty="0" err="1">
                <a:latin typeface="Consolas" panose="020B0609020204030204" pitchFamily="49" charset="0"/>
                <a:cs typeface="Consolas" panose="020B0609020204030204" pitchFamily="49" charset="0"/>
              </a:rPr>
              <a:t>cout</a:t>
            </a:r>
            <a:r>
              <a:rPr lang="en"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charset="0"/>
              <a:ea typeface="Consolas" charset="0"/>
              <a:cs typeface="Consolas" charset="0"/>
            </a:endParaRPr>
          </a:p>
          <a:p>
            <a:pPr lvl="1">
              <a:spcBef>
                <a:spcPts val="0"/>
              </a:spcBef>
            </a:pP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STKaiti" charset="-122"/>
                <a:ea typeface="STKaiti" charset="-122"/>
                <a:cs typeface="STKaiti" charset="-122"/>
              </a:rPr>
              <a:t>// </a:t>
            </a:r>
            <a:r>
              <a:rPr kumimoji="1" lang="zh-CN" altLang="en-US" sz="1800" dirty="0">
                <a:solidFill>
                  <a:srgbClr val="008000"/>
                </a:solidFill>
                <a:latin typeface="STKaiti" charset="-122"/>
                <a:ea typeface="STKaiti" charset="-122"/>
                <a:cs typeface="STKaiti" charset="-122"/>
              </a:rPr>
              <a:t>第一行調用移動構造函數</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std::move(b);</a:t>
            </a:r>
            <a:r>
              <a:rPr kumimoji="1" lang="en-US" altLang="zh-CN" sz="1800" b="1" dirty="0">
                <a:solidFill>
                  <a:srgbClr val="008000"/>
                </a:solidFill>
                <a:latin typeface="STKaiti" charset="-122"/>
                <a:ea typeface="STKaiti" charset="-122"/>
                <a:cs typeface="STKaiti" charset="-122"/>
              </a:rPr>
              <a:t>       // std::move</a:t>
            </a:r>
            <a:r>
              <a:rPr kumimoji="1" lang="zh-CN" altLang="en-US" sz="1800" b="1" dirty="0">
                <a:solidFill>
                  <a:srgbClr val="008000"/>
                </a:solidFill>
                <a:latin typeface="STKaiti" charset="-122"/>
                <a:ea typeface="STKaiti" charset="-122"/>
                <a:cs typeface="STKaiti" charset="-122"/>
              </a:rPr>
              <a:t>的結果為右值引用，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後兩行均調用移動賦值運算</a:t>
            </a:r>
            <a:endParaRPr kumimoji="1" lang="en-US" altLang="zh-CN" sz="1800" b="1" dirty="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a:t>}</a:t>
            </a:r>
          </a:p>
        </p:txBody>
      </p:sp>
    </p:spTree>
    <p:extLst>
      <p:ext uri="{BB962C8B-B14F-4D97-AF65-F5344CB8AC3E}">
        <p14:creationId xmlns:p14="http://schemas.microsoft.com/office/powerpoint/2010/main" val="1487372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dirty="0"/>
          </a:p>
        </p:txBody>
      </p:sp>
      <p:sp>
        <p:nvSpPr>
          <p:cNvPr id="3" name="标题 1"/>
          <p:cNvSpPr>
            <a:spLocks noGrp="1"/>
          </p:cNvSpPr>
          <p:nvPr>
            <p:ph type="title"/>
          </p:nvPr>
        </p:nvSpPr>
        <p:spPr>
          <a:xfrm>
            <a:off x="179512" y="116632"/>
            <a:ext cx="8424936" cy="1325563"/>
          </a:xfrm>
        </p:spPr>
        <p:txBody>
          <a:bodyPr/>
          <a:lstStyle/>
          <a:p>
            <a:r>
              <a:rPr kumimoji="1" lang="zh-CN" altLang="en-US" dirty="0"/>
              <a:t>拷貝</a:t>
            </a:r>
            <a:r>
              <a:rPr kumimoji="1" lang="en-US" altLang="zh-CN" dirty="0"/>
              <a:t>/</a:t>
            </a:r>
            <a:r>
              <a:rPr kumimoji="1" lang="zh-CN" altLang="en-US" dirty="0"/>
              <a:t>移動設定運算子的調用時機</a:t>
            </a:r>
          </a:p>
        </p:txBody>
      </p:sp>
      <p:sp>
        <p:nvSpPr>
          <p:cNvPr id="8" name="内容占位符 2">
            <a:extLst>
              <a:ext uri="{FF2B5EF4-FFF2-40B4-BE49-F238E27FC236}">
                <a16:creationId xmlns:a16="http://schemas.microsoft.com/office/drawing/2014/main" id="{4A6F3E2B-0421-4686-8420-40E82E075DAE}"/>
              </a:ext>
            </a:extLst>
          </p:cNvPr>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和拷貝</a:t>
            </a:r>
            <a:r>
              <a:rPr kumimoji="1" lang="en-US" altLang="zh-CN" dirty="0">
                <a:solidFill>
                  <a:srgbClr val="002060"/>
                </a:solidFill>
                <a:latin typeface="Consolas" charset="0"/>
                <a:ea typeface="Consolas" charset="0"/>
                <a:cs typeface="Consolas" charset="0"/>
              </a:rPr>
              <a:t>/</a:t>
            </a:r>
            <a:r>
              <a:rPr kumimoji="1" lang="zh-CN" altLang="en-US" dirty="0">
                <a:solidFill>
                  <a:srgbClr val="002060"/>
                </a:solidFill>
                <a:latin typeface="Consolas" charset="0"/>
                <a:ea typeface="Consolas" charset="0"/>
                <a:cs typeface="Consolas" charset="0"/>
              </a:rPr>
              <a:t>移動構造函數的調用時機類似，主要判斷依據是</a:t>
            </a:r>
            <a:r>
              <a:rPr kumimoji="1" lang="zh-CN" altLang="en-US" dirty="0">
                <a:solidFill>
                  <a:srgbClr val="FF0000"/>
                </a:solidFill>
                <a:latin typeface="Consolas" charset="0"/>
                <a:ea typeface="Consolas" charset="0"/>
                <a:cs typeface="Consolas" charset="0"/>
              </a:rPr>
              <a:t>引用的綁定規則</a:t>
            </a:r>
            <a:endParaRPr kumimoji="1" lang="en-US" altLang="zh-CN" dirty="0">
              <a:solidFill>
                <a:srgbClr val="FF0000"/>
              </a:solidFill>
            </a:endParaRPr>
          </a:p>
          <a:p>
            <a:pPr lvl="1">
              <a:lnSpc>
                <a:spcPct val="100000"/>
              </a:lnSpc>
            </a:pPr>
            <a:r>
              <a:rPr kumimoji="1" lang="zh-CN" altLang="en-US" dirty="0">
                <a:solidFill>
                  <a:srgbClr val="002060"/>
                </a:solidFill>
              </a:rPr>
              <a:t>拷貝設定運算子函數的形參類型為</a:t>
            </a:r>
            <a:r>
              <a:rPr kumimoji="1" lang="zh-CN" altLang="en-US" dirty="0">
                <a:solidFill>
                  <a:srgbClr val="FF0000"/>
                </a:solidFill>
              </a:rPr>
              <a:t>常量左值引用</a:t>
            </a:r>
            <a:r>
              <a:rPr kumimoji="1" lang="zh-CN" altLang="en-US" dirty="0">
                <a:solidFill>
                  <a:srgbClr val="002060"/>
                </a:solidFill>
              </a:rPr>
              <a:t>，可以綁定常量左值、左值和右值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移動設定運算子函數的形參類型為</a:t>
            </a:r>
            <a:r>
              <a:rPr kumimoji="1" lang="zh-CN" altLang="en-US" dirty="0">
                <a:solidFill>
                  <a:srgbClr val="FF0000"/>
                </a:solidFill>
              </a:rPr>
              <a:t>右值引用</a:t>
            </a:r>
            <a:r>
              <a:rPr kumimoji="1" lang="zh-CN" altLang="en-US" dirty="0">
                <a:solidFill>
                  <a:srgbClr val="002060"/>
                </a:solidFill>
              </a:rPr>
              <a:t>，可以綁定右值</a:t>
            </a:r>
            <a:r>
              <a:rPr kumimoji="1" lang="en-US" altLang="zh-CN" dirty="0">
                <a:solidFill>
                  <a:srgbClr val="002060"/>
                </a:solidFill>
              </a:rPr>
              <a:t>(</a:t>
            </a:r>
            <a:r>
              <a:rPr kumimoji="1" lang="zh-CN" altLang="en-US" dirty="0">
                <a:solidFill>
                  <a:srgbClr val="FF0000"/>
                </a:solidFill>
              </a:rPr>
              <a:t>常量、運算式、函數返回</a:t>
            </a:r>
            <a:r>
              <a:rPr kumimoji="1" lang="en-US" altLang="zh-CN" dirty="0">
                <a:solidFill>
                  <a:srgbClr val="002060"/>
                </a:solidFill>
              </a:rPr>
              <a:t>)</a:t>
            </a:r>
          </a:p>
          <a:p>
            <a:pPr lvl="1">
              <a:lnSpc>
                <a:spcPct val="100000"/>
              </a:lnSpc>
            </a:pPr>
            <a:r>
              <a:rPr kumimoji="1" lang="zh-CN" altLang="en-US" dirty="0">
                <a:solidFill>
                  <a:srgbClr val="002060"/>
                </a:solidFill>
              </a:rPr>
              <a:t>引用的綁定存在</a:t>
            </a:r>
            <a:r>
              <a:rPr kumimoji="1" lang="zh-CN" altLang="en-US" dirty="0">
                <a:solidFill>
                  <a:srgbClr val="FF0000"/>
                </a:solidFill>
              </a:rPr>
              <a:t>優先順序</a:t>
            </a:r>
            <a:r>
              <a:rPr kumimoji="1" lang="zh-CN" altLang="en-US" dirty="0">
                <a:solidFill>
                  <a:srgbClr val="002060"/>
                </a:solidFill>
              </a:rPr>
              <a:t>，例如常量左值引用和右值引用均能綁定右值，當設定運算子右側為右值時</a:t>
            </a:r>
            <a:r>
              <a:rPr kumimoji="1" lang="zh-CN" altLang="en-US" dirty="0">
                <a:solidFill>
                  <a:srgbClr val="FF0000"/>
                </a:solidFill>
              </a:rPr>
              <a:t>優先匹配形參類型為右值引用</a:t>
            </a:r>
            <a:r>
              <a:rPr kumimoji="1" lang="zh-CN" altLang="en-US" dirty="0">
                <a:solidFill>
                  <a:srgbClr val="002060"/>
                </a:solidFill>
              </a:rPr>
              <a:t>的設定運算子函數</a:t>
            </a:r>
            <a:endParaRPr kumimoji="1" lang="en-US" altLang="zh-CN" dirty="0">
              <a:solidFill>
                <a:srgbClr val="002060"/>
              </a:solidFill>
            </a:endParaRPr>
          </a:p>
          <a:p>
            <a:pPr lvl="1">
              <a:lnSpc>
                <a:spcPct val="100000"/>
              </a:lnSpc>
            </a:pPr>
            <a:r>
              <a:rPr kumimoji="1" lang="zh-CN" altLang="en-US" dirty="0">
                <a:solidFill>
                  <a:srgbClr val="002060"/>
                </a:solidFill>
              </a:rPr>
              <a:t>根據設定運算子右側變數的類型決定調用拷貝或移動設定運算子函數</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3132870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編譯器自動合成的函數</a:t>
            </a:r>
            <a:r>
              <a:rPr kumimoji="1" lang="en-US" altLang="zh-CN" dirty="0"/>
              <a:t>/</a:t>
            </a:r>
            <a:r>
              <a:rPr kumimoji="1" lang="zh-CN" altLang="en-US" dirty="0"/>
              <a:t>運算子</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dirty="0"/>
          </a:p>
        </p:txBody>
      </p:sp>
      <p:sp>
        <p:nvSpPr>
          <p:cNvPr id="4" name="内容占位符 3"/>
          <p:cNvSpPr>
            <a:spLocks noGrp="1"/>
          </p:cNvSpPr>
          <p:nvPr>
            <p:ph idx="1"/>
          </p:nvPr>
        </p:nvSpPr>
        <p:spPr>
          <a:xfrm>
            <a:off x="628650" y="1628800"/>
            <a:ext cx="8191822" cy="1728192"/>
          </a:xfrm>
        </p:spPr>
        <p:txBody>
          <a:bodyPr/>
          <a:lstStyle/>
          <a:p>
            <a:r>
              <a:rPr lang="zh-CN" altLang="en-US" dirty="0"/>
              <a:t>類中特殊的成員函數</a:t>
            </a:r>
            <a:r>
              <a:rPr lang="en-US" altLang="zh-CN" dirty="0"/>
              <a:t>/</a:t>
            </a:r>
            <a:r>
              <a:rPr lang="zh-CN" altLang="en-US" dirty="0"/>
              <a:t>運算子，即便用戶不顯式定義，編譯器也會根據自身需要自動合成</a:t>
            </a:r>
            <a:endParaRPr lang="en-US" altLang="zh-CN" dirty="0"/>
          </a:p>
          <a:p>
            <a:pPr lvl="1"/>
            <a:r>
              <a:rPr lang="zh-CN" altLang="en-US" dirty="0"/>
              <a:t>預設構造函數</a:t>
            </a:r>
            <a:endParaRPr lang="en-US" altLang="zh-CN" dirty="0"/>
          </a:p>
          <a:p>
            <a:pPr lvl="1"/>
            <a:r>
              <a:rPr lang="zh-CN" altLang="en-US" dirty="0"/>
              <a:t>拷貝構造函數</a:t>
            </a:r>
            <a:endParaRPr lang="en-US" altLang="zh-CN" dirty="0"/>
          </a:p>
          <a:p>
            <a:pPr lvl="1"/>
            <a:r>
              <a:rPr lang="zh-CN" altLang="en-US" dirty="0"/>
              <a:t>移動構造函數（</a:t>
            </a:r>
            <a:r>
              <a:rPr lang="en-US" altLang="zh-CN" dirty="0"/>
              <a:t>C++11</a:t>
            </a:r>
            <a:r>
              <a:rPr lang="zh-CN" altLang="en-US" dirty="0"/>
              <a:t>起）</a:t>
            </a:r>
            <a:endParaRPr lang="en-US" altLang="zh-CN" dirty="0"/>
          </a:p>
          <a:p>
            <a:pPr lvl="1"/>
            <a:r>
              <a:rPr lang="zh-CN" altLang="en-US" dirty="0"/>
              <a:t>拷貝設定運算子</a:t>
            </a:r>
            <a:endParaRPr lang="en-US" altLang="zh-CN" dirty="0"/>
          </a:p>
          <a:p>
            <a:pPr lvl="1"/>
            <a:r>
              <a:rPr lang="zh-CN" altLang="en-US" dirty="0"/>
              <a:t>移動設定運算子（</a:t>
            </a:r>
            <a:r>
              <a:rPr lang="en-US" altLang="zh-CN" dirty="0"/>
              <a:t>C++11</a:t>
            </a:r>
            <a:r>
              <a:rPr lang="zh-CN" altLang="en-US" dirty="0"/>
              <a:t>起）</a:t>
            </a:r>
            <a:endParaRPr lang="en-US" altLang="zh-CN" dirty="0"/>
          </a:p>
          <a:p>
            <a:pPr lvl="1"/>
            <a:r>
              <a:rPr lang="zh-CN" altLang="en-US" dirty="0"/>
              <a:t>析構函數</a:t>
            </a:r>
          </a:p>
        </p:txBody>
      </p:sp>
      <p:sp>
        <p:nvSpPr>
          <p:cNvPr id="9" name="矩形 8">
            <a:extLst>
              <a:ext uri="{FF2B5EF4-FFF2-40B4-BE49-F238E27FC236}">
                <a16:creationId xmlns:a16="http://schemas.microsoft.com/office/drawing/2014/main" id="{6A2CC71F-5235-43D2-B00F-391ED5ECB874}"/>
              </a:ext>
            </a:extLst>
          </p:cNvPr>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進一步閱讀</a:t>
            </a:r>
            <a:r>
              <a:rPr lang="zh-CN" altLang="en-US" sz="2000" dirty="0"/>
              <a:t>：</a:t>
            </a:r>
            <a:r>
              <a:rPr lang="en-US" altLang="zh-CN" sz="2000" dirty="0">
                <a:hlinkClick r:id="rId2"/>
              </a:rPr>
              <a:t>https://zh.cppreference.com/w/cpp/language/classes</a:t>
            </a:r>
            <a:r>
              <a:rPr lang="en-US" altLang="zh-CN" sz="2000" dirty="0"/>
              <a:t> </a:t>
            </a:r>
            <a:endParaRPr lang="en-US" altLang="zh-CN" sz="1600" dirty="0"/>
          </a:p>
        </p:txBody>
      </p:sp>
    </p:spTree>
    <p:extLst>
      <p:ext uri="{BB962C8B-B14F-4D97-AF65-F5344CB8AC3E}">
        <p14:creationId xmlns:p14="http://schemas.microsoft.com/office/powerpoint/2010/main" val="350551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dirty="0"/>
          </a:p>
        </p:txBody>
      </p:sp>
      <p:sp>
        <p:nvSpPr>
          <p:cNvPr id="8" name="标题 1"/>
          <p:cNvSpPr>
            <a:spLocks noGrp="1"/>
          </p:cNvSpPr>
          <p:nvPr>
            <p:ph type="title"/>
          </p:nvPr>
        </p:nvSpPr>
        <p:spPr>
          <a:xfrm>
            <a:off x="179512" y="116632"/>
            <a:ext cx="7886700" cy="1325563"/>
          </a:xfrm>
        </p:spPr>
        <p:txBody>
          <a:bodyPr/>
          <a:lstStyle/>
          <a:p>
            <a:r>
              <a:rPr kumimoji="1" lang="zh-CN" altLang="en-US" dirty="0"/>
              <a:t>回顧：常量成員和常量對象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修飾的資料成員，稱為類的常量資料成員，在物件的整個生命週期裡</a:t>
            </a:r>
            <a:r>
              <a:rPr kumimoji="1" lang="zh-CN" altLang="en-US" sz="2400" dirty="0">
                <a:solidFill>
                  <a:srgbClr val="FF0000"/>
                </a:solidFill>
                <a:latin typeface="STKaiti" charset="-122"/>
                <a:ea typeface="STKaiti" charset="-122"/>
                <a:cs typeface="STKaiti" charset="-122"/>
              </a:rPr>
              <a:t>不可更改</a:t>
            </a:r>
            <a:r>
              <a:rPr kumimoji="1" lang="zh-CN" altLang="en-US" sz="2400" dirty="0">
                <a:latin typeface="STKaiti" charset="-122"/>
                <a:ea typeface="STKaiti" charset="-122"/>
                <a:cs typeface="STKaiti" charset="-122"/>
              </a:rPr>
              <a:t>，且只能在構造函數的</a:t>
            </a:r>
            <a:r>
              <a:rPr kumimoji="1" lang="zh-CN" altLang="en-US" sz="2400" dirty="0">
                <a:solidFill>
                  <a:srgbClr val="FF0000"/>
                </a:solidFill>
                <a:latin typeface="STKaiti" charset="-122"/>
                <a:ea typeface="STKaiti" charset="-122"/>
                <a:cs typeface="STKaiti" charset="-122"/>
              </a:rPr>
              <a:t>初始化列表</a:t>
            </a:r>
            <a:r>
              <a:rPr kumimoji="1" lang="zh-CN" altLang="en-US" sz="2400" dirty="0">
                <a:latin typeface="STKaiti" charset="-122"/>
                <a:ea typeface="STKaiti" charset="-122"/>
                <a:cs typeface="STKaiti" charset="-122"/>
              </a:rPr>
              <a:t>或</a:t>
            </a:r>
            <a:r>
              <a:rPr kumimoji="1" lang="zh-CN" altLang="en-US" sz="2400" dirty="0">
                <a:solidFill>
                  <a:srgbClr val="FF0000"/>
                </a:solidFill>
                <a:latin typeface="STKaiti" charset="-122"/>
                <a:ea typeface="STKaiti" charset="-122"/>
                <a:cs typeface="STKaiti" charset="-122"/>
              </a:rPr>
              <a:t>就地初始化</a:t>
            </a:r>
          </a:p>
          <a:p>
            <a:r>
              <a:rPr kumimoji="1" lang="zh-CN" altLang="en-US" sz="2400" dirty="0">
                <a:latin typeface="STKaiti" charset="-122"/>
                <a:ea typeface="STKaiti" charset="-122"/>
                <a:cs typeface="STKaiti" charset="-122"/>
              </a:rPr>
              <a:t>成員函數也能用</a:t>
            </a:r>
            <a:r>
              <a:rPr kumimoji="1" lang="en-US" altLang="zh-CN" sz="2400" dirty="0">
                <a:solidFill>
                  <a:srgbClr val="FF0000"/>
                </a:solidFill>
                <a:ea typeface="STKaiti" charset="-122"/>
                <a:cs typeface="STKaiti" charset="-122"/>
              </a:rPr>
              <a:t>const</a:t>
            </a:r>
            <a:r>
              <a:rPr kumimoji="1" lang="zh-CN" altLang="en-US" sz="2400" dirty="0">
                <a:latin typeface="STKaiti" charset="-122"/>
                <a:ea typeface="STKaiti" charset="-122"/>
                <a:cs typeface="STKaiti" charset="-122"/>
              </a:rPr>
              <a:t>來修飾，該成員函數的實現語句</a:t>
            </a:r>
            <a:r>
              <a:rPr kumimoji="1" lang="zh-CN" altLang="en-US" sz="2400" dirty="0">
                <a:solidFill>
                  <a:srgbClr val="FF0000"/>
                </a:solidFill>
                <a:latin typeface="STKaiti" charset="-122"/>
                <a:ea typeface="STKaiti" charset="-122"/>
                <a:cs typeface="STKaiti" charset="-122"/>
              </a:rPr>
              <a:t>不能修改</a:t>
            </a:r>
            <a:r>
              <a:rPr kumimoji="1" lang="zh-CN" altLang="en-US" sz="2400" dirty="0">
                <a:latin typeface="STKaiti" charset="-122"/>
                <a:ea typeface="STKaiti" charset="-122"/>
                <a:cs typeface="STKaiti" charset="-122"/>
              </a:rPr>
              <a:t>類的資料成員 ，即不能改變物件狀態（內容）</a:t>
            </a:r>
          </a:p>
          <a:p>
            <a:r>
              <a:rPr kumimoji="1" lang="zh-CN" altLang="en-US" sz="2400" dirty="0">
                <a:latin typeface="STKaiti" charset="-122"/>
                <a:ea typeface="STKaiti" charset="-122"/>
                <a:cs typeface="STKaiti" charset="-122"/>
              </a:rPr>
              <a:t>若物件被定義為常量，則它只能調用以</a:t>
            </a:r>
            <a:r>
              <a:rPr kumimoji="1" lang="en-US" altLang="zh-CN" sz="2400" dirty="0">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修飾的成員函數</a:t>
            </a:r>
          </a:p>
        </p:txBody>
      </p:sp>
      <p:sp>
        <p:nvSpPr>
          <p:cNvPr id="6" name="内容占位符 2"/>
          <p:cNvSpPr txBox="1">
            <a:spLocks/>
          </p:cNvSpPr>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p>
          <a:p>
            <a:pPr marL="0" indent="0">
              <a:lnSpc>
                <a:spcPct val="100000"/>
              </a:lnSpc>
              <a:spcBef>
                <a:spcPts val="0"/>
              </a:spcBef>
              <a:buFont typeface="Wingdings" panose="05000000000000000000" pitchFamily="2" charset="2"/>
              <a:buNone/>
            </a:pPr>
            <a:r>
              <a:rPr lang="en-US" altLang="zh-CN" sz="2000" b="0" dirty="0"/>
              <a:t>	</a:t>
            </a:r>
            <a:r>
              <a:rPr lang="en-US" altLang="zh-CN" sz="2000" dirty="0">
                <a:solidFill>
                  <a:srgbClr val="FF0000"/>
                </a:solidFill>
              </a:rPr>
              <a:t>const </a:t>
            </a:r>
            <a:r>
              <a:rPr lang="en-US" altLang="zh-CN" sz="2000" dirty="0"/>
              <a:t>int ID; </a:t>
            </a:r>
            <a:r>
              <a:rPr lang="en-US" altLang="zh-CN" sz="2000" b="0" dirty="0">
                <a:solidFill>
                  <a:srgbClr val="008000"/>
                </a:solidFill>
              </a:rPr>
              <a:t>//</a:t>
            </a:r>
            <a:r>
              <a:rPr lang="zh-CN" altLang="en-US" sz="2000" b="0" dirty="0">
                <a:solidFill>
                  <a:srgbClr val="008000"/>
                </a:solidFill>
              </a:rPr>
              <a:t>常量資料成員</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Student(int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通過初始化列表設置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a:t>int </a:t>
            </a:r>
            <a:r>
              <a:rPr lang="en-US" altLang="zh-CN" sz="2000" dirty="0" err="1"/>
              <a:t>getID</a:t>
            </a:r>
            <a:r>
              <a:rPr lang="en-US" altLang="zh-CN" sz="2000" dirty="0"/>
              <a:t>() </a:t>
            </a:r>
            <a:r>
              <a:rPr lang="en-US" altLang="zh-CN" sz="2000" dirty="0">
                <a:solidFill>
                  <a:srgbClr val="FF0000"/>
                </a:solidFill>
              </a:rPr>
              <a:t>const </a:t>
            </a:r>
            <a:r>
              <a:rPr lang="en-US" altLang="zh-CN" sz="2000" b="0" dirty="0"/>
              <a:t>{ return ID; } </a:t>
            </a:r>
            <a:r>
              <a:rPr lang="en-US" altLang="zh-CN" sz="2000" b="0" dirty="0">
                <a:solidFill>
                  <a:srgbClr val="008000"/>
                </a:solidFill>
              </a:rPr>
              <a:t>//</a:t>
            </a:r>
            <a:r>
              <a:rPr lang="zh-CN" altLang="en-US" sz="2000" b="0" dirty="0">
                <a:solidFill>
                  <a:srgbClr val="008000"/>
                </a:solidFill>
              </a:rPr>
              <a:t>常量成員函數</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類型轉換</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當編譯器發現運算式和函式呼叫所需的資料類型和實際類型不同時，便會進行</a:t>
            </a:r>
            <a:r>
              <a:rPr kumimoji="1" lang="zh-CN" altLang="en-US" dirty="0">
                <a:solidFill>
                  <a:srgbClr val="FF0000"/>
                </a:solidFill>
              </a:rPr>
              <a:t>自動類型轉換</a:t>
            </a:r>
            <a:r>
              <a:rPr kumimoji="1" lang="zh-CN" altLang="en-US" dirty="0"/>
              <a:t>。</a:t>
            </a:r>
            <a:endParaRPr kumimoji="1" lang="en-US" altLang="zh-CN" dirty="0"/>
          </a:p>
          <a:p>
            <a:pPr>
              <a:lnSpc>
                <a:spcPct val="100000"/>
              </a:lnSpc>
            </a:pPr>
            <a:r>
              <a:rPr kumimoji="1" lang="zh-CN" altLang="en-US" dirty="0"/>
              <a:t>自動類型轉換可通過定義特定的</a:t>
            </a:r>
            <a:r>
              <a:rPr kumimoji="1" lang="zh-CN" altLang="en-US" dirty="0">
                <a:solidFill>
                  <a:srgbClr val="FF0000"/>
                </a:solidFill>
              </a:rPr>
              <a:t>轉換運算子</a:t>
            </a:r>
            <a:r>
              <a:rPr kumimoji="1" lang="zh-CN" altLang="en-US" dirty="0"/>
              <a:t>和</a:t>
            </a:r>
            <a:r>
              <a:rPr kumimoji="1" lang="zh-CN" altLang="en-US" dirty="0">
                <a:solidFill>
                  <a:srgbClr val="FF0000"/>
                </a:solidFill>
              </a:rPr>
              <a:t>構造函數</a:t>
            </a:r>
            <a:r>
              <a:rPr kumimoji="1" lang="zh-CN" altLang="en-US" dirty="0"/>
              <a:t>來完成。</a:t>
            </a:r>
            <a:endParaRPr kumimoji="1" lang="en-US" altLang="zh-CN" dirty="0"/>
          </a:p>
          <a:p>
            <a:pPr>
              <a:lnSpc>
                <a:spcPct val="100000"/>
              </a:lnSpc>
            </a:pPr>
            <a:r>
              <a:rPr kumimoji="1" lang="zh-CN" altLang="en-US" dirty="0"/>
              <a:t>除自動類型轉換外，在有必要的時候還可以進行</a:t>
            </a:r>
            <a:r>
              <a:rPr kumimoji="1" lang="zh-CN" altLang="en-US" dirty="0">
                <a:solidFill>
                  <a:srgbClr val="FF0000"/>
                </a:solidFill>
              </a:rPr>
              <a:t>強制類型轉換</a:t>
            </a:r>
            <a:r>
              <a:rPr kumimoji="1" lang="zh-CN" altLang="en-US" dirty="0"/>
              <a:t>。</a:t>
            </a:r>
          </a:p>
        </p:txBody>
      </p:sp>
      <p:sp>
        <p:nvSpPr>
          <p:cNvPr id="6" name="矩形 5">
            <a:extLst>
              <a:ext uri="{FF2B5EF4-FFF2-40B4-BE49-F238E27FC236}">
                <a16:creationId xmlns:a16="http://schemas.microsoft.com/office/drawing/2014/main" id="{AE653EC8-6E44-214F-BA10-8F9B9EABF707}"/>
              </a:ext>
            </a:extLst>
          </p:cNvPr>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print(</a:t>
            </a:r>
            <a:r>
              <a:rPr lang="en-US" altLang="zh-CN" dirty="0" err="1">
                <a:solidFill>
                  <a:srgbClr val="000000"/>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000000"/>
                </a:solidFill>
                <a:latin typeface="Consolas" charset="0"/>
                <a:cs typeface="Consolas" charset="0"/>
              </a:rPr>
              <a:t>print(3.5);</a:t>
            </a:r>
          </a:p>
          <a:p>
            <a:r>
              <a:rPr lang="en" altLang="zh-CN" dirty="0">
                <a:solidFill>
                  <a:srgbClr val="000000"/>
                </a:solidFill>
                <a:latin typeface="Consolas" charset="0"/>
                <a:cs typeface="Consolas" charset="0"/>
              </a:rPr>
              <a:t>	print('c');</a:t>
            </a: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182717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自動類型轉換：方法一</a:t>
            </a:r>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目標類</a:t>
            </a:r>
            <a:r>
              <a:rPr lang="en-US" altLang="zh-CN" b="1" dirty="0">
                <a:solidFill>
                  <a:srgbClr val="008000"/>
                </a:solidFill>
                <a:latin typeface="Consolas" charset="0"/>
                <a:ea typeface="Consolas" charset="0"/>
                <a:cs typeface="Consolas" charset="0"/>
              </a:rPr>
              <a:t>Destination</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源類</a:t>
            </a:r>
            <a:r>
              <a:rPr lang="en-US" altLang="zh-CN" b="1" dirty="0">
                <a:solidFill>
                  <a:srgbClr val="008000"/>
                </a:solidFill>
                <a:latin typeface="Consolas" charset="0"/>
                <a:ea typeface="Consolas" charset="0"/>
                <a:cs typeface="Consolas" charset="0"/>
              </a:rPr>
              <a:t>Source</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在源類中定義“目標類型轉換運算子”</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51</a:t>
            </a:fld>
            <a:endParaRPr lang="en-US" altLang="zh-CN" dirty="0"/>
          </a:p>
        </p:txBody>
      </p:sp>
      <p:sp>
        <p:nvSpPr>
          <p:cNvPr id="9" name="圆角矩形 8">
            <a:extLst>
              <a:ext uri="{FF2B5EF4-FFF2-40B4-BE49-F238E27FC236}">
                <a16:creationId xmlns:a16="http://schemas.microsoft.com/office/drawing/2014/main" id="{B149FAE9-3563-B046-AB13-987F428E970B}"/>
              </a:ext>
            </a:extLst>
          </p:cNvPr>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注意：不需要指定返回類型，因為</a:t>
            </a:r>
            <a:r>
              <a:rPr kumimoji="1" lang="en-US" altLang="zh-CN" sz="2000" b="1" dirty="0"/>
              <a:t>operator</a:t>
            </a:r>
            <a:r>
              <a:rPr kumimoji="1" lang="zh-CN" altLang="en-US" sz="2000" b="1" dirty="0"/>
              <a:t>後</a:t>
            </a:r>
            <a:r>
              <a:rPr kumimoji="1" lang="en-US" altLang="zh-CN" sz="2000" b="1" dirty="0" err="1"/>
              <a:t>Dst</a:t>
            </a:r>
            <a:r>
              <a:rPr kumimoji="1" lang="en-US" altLang="zh-CN" sz="2000" b="1" dirty="0"/>
              <a:t>()</a:t>
            </a:r>
            <a:r>
              <a:rPr kumimoji="1" lang="zh-CN" altLang="en-US" sz="2000" b="1" dirty="0"/>
              <a:t>已經指明</a:t>
            </a:r>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自動類型轉換：方法二</a:t>
            </a:r>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B050"/>
                </a:solidFill>
                <a:latin typeface="Consolas" charset="0"/>
                <a:ea typeface="Consolas" charset="0"/>
                <a:cs typeface="Consolas" charset="0"/>
              </a:rPr>
              <a:t>// </a:t>
            </a:r>
            <a:r>
              <a:rPr lang="zh-CN" altLang="en-US" b="1" dirty="0">
                <a:solidFill>
                  <a:srgbClr val="00B050"/>
                </a:solidFill>
                <a:latin typeface="Consolas" charset="0"/>
                <a:ea typeface="Consolas" charset="0"/>
                <a:cs typeface="Consolas" charset="0"/>
              </a:rPr>
              <a:t>前置型別宣告，因為在</a:t>
            </a:r>
            <a:r>
              <a:rPr lang="en-US" altLang="zh-CN" b="1" dirty="0" err="1">
                <a:solidFill>
                  <a:srgbClr val="00B050"/>
                </a:solidFill>
                <a:latin typeface="Consolas" charset="0"/>
                <a:ea typeface="Consolas" charset="0"/>
                <a:cs typeface="Consolas" charset="0"/>
              </a:rPr>
              <a:t>Dst</a:t>
            </a:r>
            <a:r>
              <a:rPr lang="zh-CN" altLang="en-US" b="1" dirty="0">
                <a:solidFill>
                  <a:srgbClr val="00B050"/>
                </a:solidFill>
                <a:latin typeface="Consolas" charset="0"/>
                <a:ea typeface="Consolas" charset="0"/>
                <a:cs typeface="Consolas" charset="0"/>
              </a:rPr>
              <a:t>中要用到</a:t>
            </a:r>
            <a:r>
              <a:rPr lang="en-US" altLang="zh-CN" b="1" dirty="0" err="1">
                <a:solidFill>
                  <a:srgbClr val="00B050"/>
                </a:solidFill>
                <a:latin typeface="Consolas" charset="0"/>
                <a:ea typeface="Consolas" charset="0"/>
                <a:cs typeface="Consolas" charset="0"/>
              </a:rPr>
              <a:t>Src</a:t>
            </a:r>
            <a:r>
              <a:rPr lang="zh-CN" altLang="en-US" b="1" dirty="0">
                <a:solidFill>
                  <a:srgbClr val="00B050"/>
                </a:solidFill>
                <a:latin typeface="Consolas" charset="0"/>
                <a:ea typeface="Consolas" charset="0"/>
                <a:cs typeface="Consolas" charset="0"/>
              </a:rPr>
              <a:t>類</a:t>
            </a:r>
            <a:endParaRPr lang="en-US" altLang="zh-CN" b="1" dirty="0">
              <a:solidFill>
                <a:srgbClr val="00B05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在目標類中定義“源類物件作參數的構造函數”</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52</a:t>
            </a:fld>
            <a:endParaRPr lang="en-US" altLang="zh-CN" dirty="0"/>
          </a:p>
        </p:txBody>
      </p:sp>
    </p:spTree>
    <p:extLst>
      <p:ext uri="{BB962C8B-B14F-4D97-AF65-F5344CB8AC3E}">
        <p14:creationId xmlns:p14="http://schemas.microsoft.com/office/powerpoint/2010/main" val="2709011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自動類型轉換</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Transform(</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Transform</a:t>
            </a:r>
            <a:r>
              <a:rPr lang="pt-BR" altLang="zh-CN" dirty="0">
                <a:solidFill>
                  <a:srgbClr val="000000"/>
                </a:solidFill>
                <a:latin typeface="Consolas" charset="0"/>
                <a:ea typeface="Consolas" charset="0"/>
                <a:cs typeface="Consolas" charset="0"/>
              </a:rPr>
              <a:t>(s);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兩種方法任選一種，以上代碼均可運行。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注意：兩種自動類型轉換的方法不能同時使用，使用時請任選其中一種。</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53</a:t>
            </a:fld>
            <a:endParaRPr lang="en-US" altLang="zh-CN" dirty="0"/>
          </a:p>
        </p:txBody>
      </p:sp>
    </p:spTree>
    <p:extLst>
      <p:ext uri="{BB962C8B-B14F-4D97-AF65-F5344CB8AC3E}">
        <p14:creationId xmlns:p14="http://schemas.microsoft.com/office/powerpoint/2010/main" val="2170059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自動類型轉換：實例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下面類型轉換運算子代碼哪些語句有錯，原因是？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spTree>
    <p:extLst>
      <p:ext uri="{BB962C8B-B14F-4D97-AF65-F5344CB8AC3E}">
        <p14:creationId xmlns:p14="http://schemas.microsoft.com/office/powerpoint/2010/main" val="111844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自動類型轉換：實例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錯誤：不是成員函數</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int operator int() const;	</a:t>
            </a:r>
            <a:r>
              <a:rPr lang="en-US" altLang="zh-CN" sz="2000" dirty="0">
                <a:solidFill>
                  <a:srgbClr val="FF0000"/>
                </a:solidFill>
              </a:rPr>
              <a:t>//</a:t>
            </a:r>
            <a:r>
              <a:rPr lang="zh-CN" altLang="en-US" sz="2000" dirty="0">
                <a:solidFill>
                  <a:srgbClr val="FF0000"/>
                </a:solidFill>
              </a:rPr>
              <a:t>錯誤：不能返回類型</a:t>
            </a:r>
            <a:r>
              <a:rPr lang="en-US" altLang="zh-CN" sz="2000" dirty="0">
                <a:solidFill>
                  <a:srgbClr val="000000"/>
                </a:solidFill>
              </a:rPr>
              <a:t>	operator int(int = 0) const;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錯誤：參數列表不為空</a:t>
            </a:r>
            <a:endParaRPr lang="en-US" altLang="zh-CN" sz="2000" dirty="0">
              <a:solidFill>
                <a:srgbClr val="FF0000"/>
              </a:solidFill>
            </a:endParaRPr>
          </a:p>
          <a:p>
            <a:pPr marL="0" indent="0">
              <a:buNone/>
            </a:pPr>
            <a:r>
              <a:rPr lang="en-US" altLang="zh-CN" sz="2000" dirty="0">
                <a:solidFill>
                  <a:srgbClr val="000000"/>
                </a:solidFill>
              </a:rPr>
              <a:t>	operator int*() const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錯誤：</a:t>
            </a:r>
            <a:r>
              <a:rPr lang="en-US" altLang="zh-CN" sz="2000" dirty="0">
                <a:solidFill>
                  <a:srgbClr val="FF0000"/>
                </a:solidFill>
              </a:rPr>
              <a:t>42</a:t>
            </a:r>
            <a:r>
              <a:rPr lang="zh-CN" altLang="en-US" sz="2000" dirty="0">
                <a:solidFill>
                  <a:srgbClr val="FF0000"/>
                </a:solidFill>
              </a:rPr>
              <a:t>不是一個合法指標</a:t>
            </a:r>
            <a:r>
              <a:rPr lang="en-US" altLang="zh-CN" sz="2000" dirty="0">
                <a:solidFill>
                  <a:srgbClr val="FF0000"/>
                </a:solidFill>
              </a:rPr>
              <a:t>,</a:t>
            </a:r>
            <a:r>
              <a:rPr lang="zh-CN" altLang="en-US" sz="2000" dirty="0">
                <a:solidFill>
                  <a:srgbClr val="FF0000"/>
                </a:solidFill>
              </a:rPr>
              <a:t>本意：將</a:t>
            </a:r>
            <a:r>
              <a:rPr lang="en-US" altLang="zh-CN" sz="2000" dirty="0" err="1">
                <a:solidFill>
                  <a:srgbClr val="FF0000"/>
                </a:solidFill>
              </a:rPr>
              <a:t>SmallInt</a:t>
            </a:r>
            <a:r>
              <a:rPr lang="zh-CN" altLang="en-US" sz="2000" dirty="0">
                <a:solidFill>
                  <a:srgbClr val="FF0000"/>
                </a:solidFill>
              </a:rPr>
              <a:t>對象轉換為</a:t>
            </a:r>
            <a:r>
              <a:rPr lang="en-US" altLang="zh-CN" sz="2000" dirty="0">
                <a:solidFill>
                  <a:srgbClr val="FF0000"/>
                </a:solidFill>
              </a:rPr>
              <a:t>int</a:t>
            </a:r>
            <a:r>
              <a:rPr lang="zh-CN" altLang="en-US" sz="2000" dirty="0">
                <a:solidFill>
                  <a:srgbClr val="FF0000"/>
                </a:solidFill>
              </a:rPr>
              <a:t>* 指針</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下面類型轉換運算子代碼哪些語句有錯，原因是？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1347823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自動類型轉換：實例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p>
          <a:p>
            <a:pPr marL="0" indent="0">
              <a:buNone/>
            </a:pPr>
            <a:r>
              <a:rPr lang="en-US" altLang="zh-CN" sz="1600" dirty="0">
                <a:solidFill>
                  <a:srgbClr val="000000"/>
                </a:solidFill>
              </a:rPr>
              <a:t>public:</a:t>
            </a:r>
          </a:p>
          <a:p>
            <a:pPr marL="0" indent="0">
              <a:buNone/>
            </a:pPr>
            <a:r>
              <a:rPr lang="en-US" altLang="zh-CN" sz="1600" dirty="0">
                <a:solidFill>
                  <a:srgbClr val="008000"/>
                </a:solidFill>
              </a:rPr>
              <a:t>//</a:t>
            </a:r>
            <a:r>
              <a:rPr lang="zh-CN" altLang="en-US" sz="1600" dirty="0">
                <a:solidFill>
                  <a:srgbClr val="008000"/>
                </a:solidFill>
              </a:rPr>
              <a:t>構造函數</a:t>
            </a:r>
            <a:r>
              <a:rPr lang="en-US" altLang="zh-CN" sz="1600" dirty="0">
                <a:solidFill>
                  <a:srgbClr val="008000"/>
                </a:solidFill>
              </a:rPr>
              <a:t>:</a:t>
            </a:r>
            <a:r>
              <a:rPr lang="zh-CN" altLang="en-US" sz="1600" dirty="0">
                <a:solidFill>
                  <a:srgbClr val="008000"/>
                </a:solidFill>
              </a:rPr>
              <a:t>從</a:t>
            </a:r>
            <a:r>
              <a:rPr lang="en-US" altLang="zh-CN" sz="1600" dirty="0">
                <a:solidFill>
                  <a:srgbClr val="008000"/>
                </a:solidFill>
              </a:rPr>
              <a:t>int</a:t>
            </a:r>
            <a:r>
              <a:rPr lang="zh-CN" altLang="en-US" sz="1600" dirty="0">
                <a:solidFill>
                  <a:srgbClr val="008000"/>
                </a:solidFill>
              </a:rPr>
              <a:t>轉換為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a:t>
            </a:r>
          </a:p>
          <a:p>
            <a:pPr marL="0" indent="0">
              <a:buNone/>
            </a:pPr>
            <a:r>
              <a:rPr lang="en-US" altLang="zh-CN" sz="1600" dirty="0">
                <a:solidFill>
                  <a:srgbClr val="000000"/>
                </a:solidFill>
              </a:rPr>
              <a:t>    </a:t>
            </a:r>
            <a:r>
              <a:rPr lang="en-US" altLang="zh-CN" sz="1600" dirty="0">
                <a:solidFill>
                  <a:srgbClr val="FF0000"/>
                </a:solidFill>
              </a:rPr>
              <a:t>operator int() const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轉換運算子</a:t>
            </a:r>
            <a:r>
              <a:rPr lang="en-US" altLang="zh-CN" sz="1600" dirty="0">
                <a:solidFill>
                  <a:srgbClr val="008000"/>
                </a:solidFill>
              </a:rPr>
              <a:t>:</a:t>
            </a:r>
            <a:r>
              <a:rPr lang="zh-CN" altLang="en-US" sz="1600" dirty="0">
                <a:solidFill>
                  <a:srgbClr val="008000"/>
                </a:solidFill>
              </a:rPr>
              <a:t>從</a:t>
            </a:r>
            <a:r>
              <a:rPr lang="en-US" altLang="zh-CN" sz="1600" dirty="0" err="1">
                <a:solidFill>
                  <a:srgbClr val="008000"/>
                </a:solidFill>
              </a:rPr>
              <a:t>SmallInt</a:t>
            </a:r>
            <a:r>
              <a:rPr lang="zh-CN" altLang="en-US" sz="1600" dirty="0">
                <a:solidFill>
                  <a:srgbClr val="008000"/>
                </a:solidFill>
              </a:rPr>
              <a:t> 轉換為</a:t>
            </a:r>
            <a:r>
              <a:rPr lang="en-US" altLang="zh-CN" sz="1600" dirty="0">
                <a:solidFill>
                  <a:srgbClr val="008000"/>
                </a:solidFill>
              </a:rPr>
              <a:t>int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p>
          <a:p>
            <a:pPr marL="0" indent="0">
              <a:buNone/>
            </a:pPr>
            <a:r>
              <a:rPr lang="en-US" altLang="zh-CN" sz="1600" dirty="0">
                <a:solidFill>
                  <a:srgbClr val="000000"/>
                </a:solidFill>
              </a:rPr>
              <a:t>    }</a:t>
            </a: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p>
          <a:p>
            <a:pPr marL="0" indent="0">
              <a:buNone/>
            </a:pPr>
            <a:r>
              <a:rPr lang="en-US" altLang="zh-CN" sz="1600" dirty="0">
                <a:solidFill>
                  <a:srgbClr val="000000"/>
                </a:solidFill>
              </a:rPr>
              <a:t>private:</a:t>
            </a: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p>
          <a:p>
            <a:pPr marL="0" indent="0">
              <a:buNone/>
            </a:pPr>
            <a:r>
              <a:rPr lang="en-US" altLang="zh-CN" sz="16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給定類如下，請寫出代碼的準確輸出：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1355744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自動類型轉換：實例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最終輸出：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，調用構造函數</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，首先內置類型轉換將</a:t>
            </a:r>
            <a:r>
              <a:rPr kumimoji="1" lang="en-US" altLang="zh-CN" sz="1800" dirty="0" err="1">
                <a:solidFill>
                  <a:srgbClr val="FF0000"/>
                </a:solidFill>
              </a:rPr>
              <a:t>double</a:t>
            </a:r>
            <a:r>
              <a:rPr kumimoji="1" lang="en-US" altLang="en-US" sz="1800" dirty="0" err="1">
                <a:solidFill>
                  <a:srgbClr val="FF0000"/>
                </a:solidFill>
              </a:rPr>
              <a:t>轉換為int，然後</a:t>
            </a:r>
            <a:r>
              <a:rPr kumimoji="1" lang="zh-CN" altLang="en-US" sz="1800" dirty="0">
                <a:solidFill>
                  <a:srgbClr val="FF0000"/>
                </a:solidFill>
              </a:rPr>
              <a:t>調用構造函數隱式地將</a:t>
            </a:r>
            <a:r>
              <a:rPr kumimoji="1" lang="en-US" altLang="zh-CN" sz="1800" dirty="0">
                <a:solidFill>
                  <a:srgbClr val="FF0000"/>
                </a:solidFill>
              </a:rPr>
              <a:t>4</a:t>
            </a:r>
            <a:r>
              <a:rPr kumimoji="1" lang="zh-CN" altLang="en-US" sz="1800" dirty="0">
                <a:solidFill>
                  <a:srgbClr val="FF0000"/>
                </a:solidFill>
              </a:rPr>
              <a:t>轉換成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，調用類型轉換運算子將</a:t>
            </a:r>
            <a:r>
              <a:rPr kumimoji="1" lang="en-US" altLang="zh-CN" sz="1800" dirty="0" err="1">
                <a:solidFill>
                  <a:srgbClr val="FF0000"/>
                </a:solidFill>
              </a:rPr>
              <a:t>si</a:t>
            </a:r>
            <a:r>
              <a:rPr kumimoji="1" lang="zh-CN" altLang="en-US" sz="1800" dirty="0">
                <a:solidFill>
                  <a:srgbClr val="FF0000"/>
                </a:solidFill>
              </a:rPr>
              <a:t>隱式地轉換成</a:t>
            </a:r>
            <a:r>
              <a:rPr kumimoji="1" lang="en-US" altLang="zh-CN" sz="1800" dirty="0">
                <a:solidFill>
                  <a:srgbClr val="FF0000"/>
                </a:solidFill>
              </a:rPr>
              <a:t>int</a:t>
            </a: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，調用構造函數隱式地將</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的結果轉換成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dirty="0"/>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72153FAE-EFBF-E34E-B4E0-677A7EA097D8}"/>
              </a:ext>
            </a:extLst>
          </p:cNvPr>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思考：為什麼</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轉換為</a:t>
            </a:r>
            <a:r>
              <a:rPr kumimoji="1" lang="en-US" altLang="zh-CN" sz="2000" b="1" dirty="0" err="1"/>
              <a:t>SmallInt</a:t>
            </a:r>
            <a:r>
              <a:rPr kumimoji="1" lang="zh-CN" altLang="en-US" sz="2000" b="1" dirty="0"/>
              <a:t>再加呢？</a:t>
            </a:r>
          </a:p>
        </p:txBody>
      </p:sp>
    </p:spTree>
    <p:extLst>
      <p:ext uri="{BB962C8B-B14F-4D97-AF65-F5344CB8AC3E}">
        <p14:creationId xmlns:p14="http://schemas.microsoft.com/office/powerpoint/2010/main" val="4695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B7D8956-7130-46E2-9713-585F81683F7E}"/>
              </a:ext>
            </a:extLst>
          </p:cNvPr>
          <p:cNvSpPr>
            <a:spLocks noGrp="1"/>
          </p:cNvSpPr>
          <p:nvPr>
            <p:ph type="sldNum" sz="quarter" idx="12"/>
          </p:nvPr>
        </p:nvSpPr>
        <p:spPr/>
        <p:txBody>
          <a:bodyPr/>
          <a:lstStyle/>
          <a:p>
            <a:pPr>
              <a:defRPr/>
            </a:pPr>
            <a:fld id="{C34C3BD7-260C-4BC9-9C17-940D7F59C4D1}" type="slidenum">
              <a:rPr lang="en-US" altLang="zh-CN" smtClean="0"/>
              <a:pPr>
                <a:defRPr/>
              </a:pPr>
              <a:t>58</a:t>
            </a:fld>
            <a:endParaRPr lang="en-US" altLang="zh-CN" dirty="0"/>
          </a:p>
        </p:txBody>
      </p:sp>
      <p:sp>
        <p:nvSpPr>
          <p:cNvPr id="5" name="文本框 4">
            <a:extLst>
              <a:ext uri="{FF2B5EF4-FFF2-40B4-BE49-F238E27FC236}">
                <a16:creationId xmlns:a16="http://schemas.microsoft.com/office/drawing/2014/main" id="{35916D26-6E81-43A9-AF8F-BFB0D1A1BAA7}"/>
              </a:ext>
            </a:extLst>
          </p:cNvPr>
          <p:cNvSpPr txBox="1"/>
          <p:nvPr>
            <p:custDataLst>
              <p:tags r:id="rId2"/>
            </p:custDataLst>
          </p:nvPr>
        </p:nvSpPr>
        <p:spPr>
          <a:xfrm>
            <a:off x="914400" y="349771"/>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下列代碼會產生</a:t>
            </a:r>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____</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SmallInt_Init</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的輸出和</a:t>
            </a:r>
            <a:r>
              <a:rPr lang="en-US" altLang="zh-CN" sz="2000" b="1" dirty="0">
                <a:latin typeface="Microsoft Yahei" panose="020B0503020204020204" pitchFamily="34" charset="-122"/>
                <a:ea typeface="Microsoft Yahei" panose="020B0503020204020204" pitchFamily="34" charset="-122"/>
                <a:sym typeface="Microsoft Yahei" panose="020B0503020204020204" pitchFamily="34" charset="-122"/>
              </a:rPr>
              <a:t>____</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operator=</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的輸出。</a:t>
            </a:r>
          </a:p>
        </p:txBody>
      </p:sp>
      <p:sp>
        <p:nvSpPr>
          <p:cNvPr id="6" name="文本框 5">
            <a:extLst>
              <a:ext uri="{FF2B5EF4-FFF2-40B4-BE49-F238E27FC236}">
                <a16:creationId xmlns:a16="http://schemas.microsoft.com/office/drawing/2014/main" id="{31CE2FEB-E181-4F16-8014-E3CF1BA6393E}"/>
              </a:ext>
            </a:extLst>
          </p:cNvPr>
          <p:cNvSpPr txBox="1"/>
          <p:nvPr>
            <p:custDataLst>
              <p:tags r:id="rId3"/>
            </p:custDataLst>
          </p:nvPr>
        </p:nvSpPr>
        <p:spPr>
          <a:xfrm>
            <a:off x="1396925" y="5414364"/>
            <a:ext cx="107994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37327A8-9A8B-48EA-8E6A-EA20EAED0B52}"/>
              </a:ext>
            </a:extLst>
          </p:cNvPr>
          <p:cNvSpPr txBox="1"/>
          <p:nvPr>
            <p:custDataLst>
              <p:tags r:id="rId4"/>
            </p:custDataLst>
          </p:nvPr>
        </p:nvSpPr>
        <p:spPr>
          <a:xfrm>
            <a:off x="3391272" y="5414364"/>
            <a:ext cx="951938"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F39CBE2-8B61-4C4C-8243-DAF302BCD14D}"/>
              </a:ext>
            </a:extLst>
          </p:cNvPr>
          <p:cNvSpPr txBox="1"/>
          <p:nvPr>
            <p:custDataLst>
              <p:tags r:id="rId5"/>
            </p:custDataLst>
          </p:nvPr>
        </p:nvSpPr>
        <p:spPr>
          <a:xfrm>
            <a:off x="5257610" y="5414364"/>
            <a:ext cx="111459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	2</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E435C652-4536-4FA2-BD25-08A849DCB360}"/>
              </a:ext>
            </a:extLst>
          </p:cNvPr>
          <p:cNvSpPr txBox="1"/>
          <p:nvPr>
            <p:custDataLst>
              <p:tags r:id="rId6"/>
            </p:custDataLst>
          </p:nvPr>
        </p:nvSpPr>
        <p:spPr>
          <a:xfrm>
            <a:off x="7150617" y="5450358"/>
            <a:ext cx="1237807"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	3</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10440CB-6815-49EC-85C9-BC8787C3550F}"/>
              </a:ext>
            </a:extLst>
          </p:cNvPr>
          <p:cNvSpPr>
            <a:spLocks noChangeAspect="1"/>
          </p:cNvSpPr>
          <p:nvPr>
            <p:custDataLst>
              <p:tags r:id="rId7"/>
            </p:custDataLst>
          </p:nvPr>
        </p:nvSpPr>
        <p:spPr>
          <a:xfrm>
            <a:off x="682550"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51F1313-9C97-4BA6-89A3-6DA02F860950}"/>
              </a:ext>
            </a:extLst>
          </p:cNvPr>
          <p:cNvSpPr>
            <a:spLocks noChangeAspect="1"/>
          </p:cNvSpPr>
          <p:nvPr>
            <p:custDataLst>
              <p:tags r:id="rId8"/>
            </p:custDataLst>
          </p:nvPr>
        </p:nvSpPr>
        <p:spPr>
          <a:xfrm>
            <a:off x="2676897"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2C8C1F1-921A-4BF8-A9D9-C59BF3D91616}"/>
              </a:ext>
            </a:extLst>
          </p:cNvPr>
          <p:cNvSpPr>
            <a:spLocks noChangeAspect="1"/>
          </p:cNvSpPr>
          <p:nvPr>
            <p:custDataLst>
              <p:tags r:id="rId9"/>
            </p:custDataLst>
          </p:nvPr>
        </p:nvSpPr>
        <p:spPr>
          <a:xfrm>
            <a:off x="4543235" y="547865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ECC3E9AB-30B9-4C50-A838-450F274F25E6}"/>
              </a:ext>
            </a:extLst>
          </p:cNvPr>
          <p:cNvSpPr>
            <a:spLocks noChangeAspect="1"/>
          </p:cNvSpPr>
          <p:nvPr>
            <p:custDataLst>
              <p:tags r:id="rId10"/>
            </p:custDataLst>
          </p:nvPr>
        </p:nvSpPr>
        <p:spPr>
          <a:xfrm>
            <a:off x="6436242" y="55146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C8246D95-ADF5-44C9-B6FB-D2E97AF886E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文本框 20">
            <a:extLst>
              <a:ext uri="{FF2B5EF4-FFF2-40B4-BE49-F238E27FC236}">
                <a16:creationId xmlns:a16="http://schemas.microsoft.com/office/drawing/2014/main" id="{C810519D-FA85-4E4C-9A57-A98A5A4027CF}"/>
              </a:ext>
            </a:extLst>
          </p:cNvPr>
          <p:cNvSpPr txBox="1"/>
          <p:nvPr>
            <p:custDataLst>
              <p:tags r:id="rId12"/>
            </p:custDataLst>
          </p:nvPr>
        </p:nvSpPr>
        <p:spPr>
          <a:xfrm>
            <a:off x="4932040" y="2373071"/>
            <a:ext cx="4211960" cy="1970460"/>
          </a:xfrm>
          <a:prstGeom prst="rect">
            <a:avLst/>
          </a:prstGeom>
          <a:noFill/>
        </p:spPr>
        <p:txBody>
          <a:bodyPr vert="horz" wrap="square" rtlCol="0" anchor="ctr" anchorCtr="0">
            <a:noAutofit/>
          </a:bodyPr>
          <a:lstStyle/>
          <a:p>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operator+(const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 b)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&lt;&lt;"operator+"&lt;&lt;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(this-&gt;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private:</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size_t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main(){</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SmallInt si;</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si = 4.10;</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si = si + 3;</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0;</a:t>
            </a:r>
          </a:p>
          <a:p>
            <a:r>
              <a:rPr lang="it-IT"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72E6D6E2-4F95-40FE-A030-1482AAA2C4A8}"/>
              </a:ext>
            </a:extLst>
          </p:cNvPr>
          <p:cNvSpPr txBox="1"/>
          <p:nvPr>
            <p:custDataLst>
              <p:tags r:id="rId13"/>
            </p:custDataLst>
          </p:nvPr>
        </p:nvSpPr>
        <p:spPr>
          <a:xfrm>
            <a:off x="158532" y="1919777"/>
            <a:ext cx="5242873" cy="3178594"/>
          </a:xfrm>
          <a:prstGeom prst="rect">
            <a:avLst/>
          </a:prstGeom>
          <a:noFill/>
        </p:spPr>
        <p:txBody>
          <a:bodyPr vert="horz" wrap="square" rtlCol="0" anchor="ctr" anchorCtr="0">
            <a:noAutofit/>
          </a:bodyPr>
          <a:lstStyle/>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#include &lt;iostream&gt;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namespace std;</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public:</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&lt;&lt;"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SmallInt_Init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&amp; operator=(const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SmallInt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&amp;</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this == &amp;</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return *this;</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cout</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&lt;&lt;"operator="&lt;&lt;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endl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this-&gt;</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en-US" altLang="zh-CN" sz="14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src.val</a:t>
            </a:r>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 *this;</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grpSp>
        <p:nvGrpSpPr>
          <p:cNvPr id="19" name="组合 18">
            <a:extLst>
              <a:ext uri="{FF2B5EF4-FFF2-40B4-BE49-F238E27FC236}">
                <a16:creationId xmlns:a16="http://schemas.microsoft.com/office/drawing/2014/main" id="{86895492-5314-48E1-A325-45856C025C6A}"/>
              </a:ext>
            </a:extLst>
          </p:cNvPr>
          <p:cNvGrpSpPr/>
          <p:nvPr>
            <p:custDataLst>
              <p:tags r:id="rId14"/>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1F057BA7-DC8C-4225-8D9A-0B3E204A9E59}"/>
                </a:ext>
              </a:extLst>
            </p:cNvPr>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8AF57885-38CA-4BB7-83F8-B2713061CFD0}"/>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25086904-D914-4F4B-9201-E093E7F07701}"/>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18" name="TipText">
              <a:extLst>
                <a:ext uri="{FF2B5EF4-FFF2-40B4-BE49-F238E27FC236}">
                  <a16:creationId xmlns:a16="http://schemas.microsoft.com/office/drawing/2014/main" id="{A929A8D7-146C-4AE3-A433-96D386EA882C}"/>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A67320DA-505F-4883-BF11-A1F9A3F23B7C}"/>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96671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禁止自動類型轉換</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修飾類型轉換運算子或類型轉換構造函數，則相應的類型轉換必須顯式地進行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146D50D-07E6-40C5-A5C6-8ADF3D432876}"/>
              </a:ext>
            </a:extLst>
          </p:cNvPr>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dirty="0"/>
          </a:p>
        </p:txBody>
      </p:sp>
      <p:sp>
        <p:nvSpPr>
          <p:cNvPr id="7" name="文本框 6">
            <a:extLst>
              <a:ext uri="{FF2B5EF4-FFF2-40B4-BE49-F238E27FC236}">
                <a16:creationId xmlns:a16="http://schemas.microsoft.com/office/drawing/2014/main" id="{D1F2A985-6DBD-47D7-8937-379978ED0816}"/>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關於常量成員和常量物件，下列說法正確的是</a:t>
            </a:r>
          </a:p>
        </p:txBody>
      </p:sp>
      <p:sp>
        <p:nvSpPr>
          <p:cNvPr id="8" name="文本框 7">
            <a:extLst>
              <a:ext uri="{FF2B5EF4-FFF2-40B4-BE49-F238E27FC236}">
                <a16:creationId xmlns:a16="http://schemas.microsoft.com/office/drawing/2014/main" id="{5F075F7B-0016-4EFC-B6F8-86C5927014EB}"/>
              </a:ext>
            </a:extLst>
          </p:cNvPr>
          <p:cNvSpPr txBox="1"/>
          <p:nvPr>
            <p:custDataLst>
              <p:tags r:id="rId3"/>
            </p:custDataLst>
          </p:nvPr>
        </p:nvSpPr>
        <p:spPr>
          <a:xfrm>
            <a:off x="1314450" y="259794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常量物件可以成為非常量成員函數的參數</a:t>
            </a:r>
            <a:endParaRPr lang="en-US" altLang="zh-CN" sz="2800" dirty="0">
              <a:latin typeface="STKaiti" charset="-122"/>
              <a:ea typeface="STKaiti" charset="-122"/>
              <a:cs typeface="STKaiti" charset="-122"/>
            </a:endParaRPr>
          </a:p>
        </p:txBody>
      </p:sp>
      <p:sp>
        <p:nvSpPr>
          <p:cNvPr id="9" name="文本框 8">
            <a:extLst>
              <a:ext uri="{FF2B5EF4-FFF2-40B4-BE49-F238E27FC236}">
                <a16:creationId xmlns:a16="http://schemas.microsoft.com/office/drawing/2014/main" id="{630F6D73-51D8-4DCA-BB0F-12AD06C956D4}"/>
              </a:ext>
            </a:extLst>
          </p:cNvPr>
          <p:cNvSpPr txBox="1"/>
          <p:nvPr>
            <p:custDataLst>
              <p:tags r:id="rId4"/>
            </p:custDataLst>
          </p:nvPr>
        </p:nvSpPr>
        <p:spPr>
          <a:xfrm>
            <a:off x="1314450" y="345519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常量物件可以調用非常量成員函數</a:t>
            </a:r>
            <a:endParaRPr lang="en-US" altLang="zh-CN" sz="2800" dirty="0">
              <a:latin typeface="STKaiti" charset="-122"/>
              <a:ea typeface="STKaiti" charset="-122"/>
              <a:cs typeface="STKaiti" charset="-122"/>
            </a:endParaRPr>
          </a:p>
        </p:txBody>
      </p:sp>
      <p:sp>
        <p:nvSpPr>
          <p:cNvPr id="10" name="文本框 9">
            <a:extLst>
              <a:ext uri="{FF2B5EF4-FFF2-40B4-BE49-F238E27FC236}">
                <a16:creationId xmlns:a16="http://schemas.microsoft.com/office/drawing/2014/main" id="{9FD5C722-C104-44A0-9AE0-D8BEBC42F9DB}"/>
              </a:ext>
            </a:extLst>
          </p:cNvPr>
          <p:cNvSpPr txBox="1"/>
          <p:nvPr>
            <p:custDataLst>
              <p:tags r:id="rId5"/>
            </p:custDataLst>
          </p:nvPr>
        </p:nvSpPr>
        <p:spPr>
          <a:xfrm>
            <a:off x="1314450" y="4312443"/>
            <a:ext cx="6400800" cy="642938"/>
          </a:xfrm>
          <a:prstGeom prst="rect">
            <a:avLst/>
          </a:prstGeom>
          <a:noFill/>
        </p:spPr>
        <p:txBody>
          <a:bodyPr vert="horz" wrap="none" rtlCol="0" anchor="ctr" anchorCtr="0">
            <a:noAutofit/>
          </a:bodyPr>
          <a:lstStyle/>
          <a:p>
            <a:pPr marL="0" indent="0">
              <a:buNone/>
            </a:pPr>
            <a:r>
              <a:rPr lang="zh-CN" altLang="en-US" sz="2800" dirty="0">
                <a:latin typeface="STKaiti" charset="-122"/>
                <a:ea typeface="STKaiti" charset="-122"/>
                <a:cs typeface="STKaiti" charset="-122"/>
              </a:rPr>
              <a:t>常量成員函數可以修改非常量成員變數的值</a:t>
            </a:r>
            <a:endParaRPr lang="en-US" altLang="zh-CN" sz="2800" dirty="0">
              <a:latin typeface="STKaiti" charset="-122"/>
              <a:ea typeface="STKaiti" charset="-122"/>
              <a:cs typeface="STKaiti" charset="-122"/>
            </a:endParaRPr>
          </a:p>
        </p:txBody>
      </p:sp>
      <p:sp>
        <p:nvSpPr>
          <p:cNvPr id="11" name="文本框 10">
            <a:extLst>
              <a:ext uri="{FF2B5EF4-FFF2-40B4-BE49-F238E27FC236}">
                <a16:creationId xmlns:a16="http://schemas.microsoft.com/office/drawing/2014/main" id="{D0022458-0929-427C-A406-CEF761D27944}"/>
              </a:ext>
            </a:extLst>
          </p:cNvPr>
          <p:cNvSpPr txBox="1"/>
          <p:nvPr>
            <p:custDataLst>
              <p:tags r:id="rId6"/>
            </p:custDataLst>
          </p:nvPr>
        </p:nvSpPr>
        <p:spPr>
          <a:xfrm>
            <a:off x="1314450" y="5169693"/>
            <a:ext cx="6400800" cy="642938"/>
          </a:xfrm>
          <a:prstGeom prst="rect">
            <a:avLst/>
          </a:prstGeom>
          <a:noFill/>
        </p:spPr>
        <p:txBody>
          <a:bodyPr vert="horz" wrap="none" rtlCol="0" anchor="ctr" anchorCtr="0">
            <a:noAutofit/>
          </a:bodyPr>
          <a:lstStyle/>
          <a:p>
            <a:r>
              <a:rPr lang="zh-CN" altLang="en-US" sz="2800" dirty="0">
                <a:latin typeface="STKaiti" charset="-122"/>
                <a:ea typeface="STKaiti" charset="-122"/>
                <a:cs typeface="STKaiti" charset="-122"/>
              </a:rPr>
              <a:t>只有在構造函數的函數體中才能對常量成員賦值</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FAC7A09-73CC-4155-BF62-254312644C36}"/>
              </a:ext>
            </a:extLst>
          </p:cNvPr>
          <p:cNvSpPr>
            <a:spLocks noChangeAspect="1"/>
          </p:cNvSpPr>
          <p:nvPr>
            <p:custDataLst>
              <p:tags r:id="rId7"/>
            </p:custDataLst>
          </p:nvPr>
        </p:nvSpPr>
        <p:spPr>
          <a:xfrm>
            <a:off x="600075" y="266223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8B26998-D1E8-4A60-BDB8-6D0EFC51F1DC}"/>
              </a:ext>
            </a:extLst>
          </p:cNvPr>
          <p:cNvSpPr>
            <a:spLocks noChangeAspect="1"/>
          </p:cNvSpPr>
          <p:nvPr>
            <p:custDataLst>
              <p:tags r:id="rId8"/>
            </p:custDataLst>
          </p:nvPr>
        </p:nvSpPr>
        <p:spPr>
          <a:xfrm>
            <a:off x="600075" y="35194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3B4D274-EBBC-426D-998F-7BC6F5C92B8C}"/>
              </a:ext>
            </a:extLst>
          </p:cNvPr>
          <p:cNvSpPr>
            <a:spLocks noChangeAspect="1"/>
          </p:cNvSpPr>
          <p:nvPr>
            <p:custDataLst>
              <p:tags r:id="rId9"/>
            </p:custDataLst>
          </p:nvPr>
        </p:nvSpPr>
        <p:spPr>
          <a:xfrm>
            <a:off x="600075" y="437673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9D028DA0-1A2B-4216-9017-511E6AD1E1F6}"/>
              </a:ext>
            </a:extLst>
          </p:cNvPr>
          <p:cNvSpPr>
            <a:spLocks noChangeAspect="1"/>
          </p:cNvSpPr>
          <p:nvPr>
            <p:custDataLst>
              <p:tags r:id="rId10"/>
            </p:custDataLst>
          </p:nvPr>
        </p:nvSpPr>
        <p:spPr>
          <a:xfrm>
            <a:off x="600075" y="52339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84B7342E-02D5-452B-89F1-AE997CD6EE3D}"/>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FA1B1877-BD7A-4084-A018-8B3404B0D2F5}"/>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5D17E3F8-7750-435B-93CD-9CDA2F027083}"/>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BE79BFD8-D636-4FF6-ABE9-7A49AD0CFB1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FD1DE852-88EF-4090-B3FC-A35867D4228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4E0B4CDE-5DF8-4F10-B62C-F11E8F1AB7B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5FB93D57-BD12-412B-8DEF-0465B4033BA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7309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353F-A731-4C23-9572-DBB9260B8594}"/>
              </a:ext>
            </a:extLst>
          </p:cNvPr>
          <p:cNvSpPr>
            <a:spLocks noGrp="1"/>
          </p:cNvSpPr>
          <p:nvPr>
            <p:ph type="title"/>
          </p:nvPr>
        </p:nvSpPr>
        <p:spPr/>
        <p:txBody>
          <a:bodyPr/>
          <a:lstStyle/>
          <a:p>
            <a:r>
              <a:rPr lang="zh-CN" altLang="en-US" dirty="0"/>
              <a:t>禁止自動類型轉換</a:t>
            </a:r>
          </a:p>
        </p:txBody>
      </p:sp>
      <p:sp>
        <p:nvSpPr>
          <p:cNvPr id="3" name="内容占位符 2">
            <a:extLst>
              <a:ext uri="{FF2B5EF4-FFF2-40B4-BE49-F238E27FC236}">
                <a16:creationId xmlns:a16="http://schemas.microsoft.com/office/drawing/2014/main"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
        <p:nvSpPr>
          <p:cNvPr id="5" name="矩形 4">
            <a:extLst>
              <a:ext uri="{FF2B5EF4-FFF2-40B4-BE49-F238E27FC236}">
                <a16:creationId xmlns:a16="http://schemas.microsoft.com/office/drawing/2014/main"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可以執行，被認為是顯式初始化</a:t>
            </a:r>
            <a:endParaRPr lang="en-US" altLang="zh-CN" sz="2400" dirty="0">
              <a:solidFill>
                <a:srgbClr val="00CC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en-US" altLang="zh-CN" sz="2400" b="1" dirty="0">
                <a:solidFill>
                  <a:srgbClr val="FF0000"/>
                </a:solidFill>
                <a:latin typeface="Consolas" charset="0"/>
                <a:ea typeface="Consolas" charset="0"/>
                <a:cs typeface="Consolas" charset="0"/>
              </a:rPr>
              <a:t>//</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錯誤，隱式轉換</a:t>
            </a:r>
            <a:endParaRPr lang="pt-BR" altLang="zh-CN" sz="2400" dirty="0">
              <a:solidFill>
                <a:srgbClr val="00CC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//Transform(s); </a:t>
            </a:r>
            <a:r>
              <a:rPr lang="pt-BR"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錯誤，隱式轉換</a:t>
            </a:r>
          </a:p>
          <a:p>
            <a:r>
              <a:rPr lang="is-IS" altLang="zh-CN" sz="2400" b="1" dirty="0">
                <a:solidFill>
                  <a:srgbClr val="000000"/>
                </a:solidFill>
                <a:latin typeface="Consolas" charset="0"/>
                <a:ea typeface="Consolas" charset="0"/>
                <a:cs typeface="Consolas" charset="0"/>
              </a:rPr>
              <a:t>  </a:t>
            </a:r>
            <a:r>
              <a:rPr lang="is-IS" altLang="zh-CN" sz="2400" b="1" dirty="0">
                <a:latin typeface="Consolas" charset="0"/>
                <a:ea typeface="Consolas" charset="0"/>
                <a:cs typeface="Consolas" charset="0"/>
              </a:rPr>
              <a:t>return 0;</a:t>
            </a:r>
          </a:p>
          <a:p>
            <a:r>
              <a:rPr lang="is-IS" altLang="zh-CN" sz="2400" b="1" dirty="0">
                <a:solidFill>
                  <a:srgbClr val="000000"/>
                </a:solidFill>
                <a:latin typeface="Consolas" charset="0"/>
                <a:ea typeface="Consolas" charset="0"/>
                <a:cs typeface="Consolas" charset="0"/>
              </a:rPr>
              <a:t>}</a:t>
            </a:r>
          </a:p>
        </p:txBody>
      </p:sp>
      <p:sp>
        <p:nvSpPr>
          <p:cNvPr id="6" name="矩形 5">
            <a:extLst>
              <a:ext uri="{FF2B5EF4-FFF2-40B4-BE49-F238E27FC236}">
                <a16:creationId xmlns:a16="http://schemas.microsoft.com/office/drawing/2014/main" id="{82135648-9979-694E-88FA-364F20D67AD6}"/>
              </a:ext>
            </a:extLst>
          </p:cNvPr>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sz="2400" b="1" dirty="0">
                <a:solidFill>
                  <a:srgbClr val="000000"/>
                </a:solidFill>
                <a:latin typeface="Consolas" charset="0"/>
                <a:cs typeface="Consolas" charset="0"/>
              </a:rPr>
              <a:t>Transform(</a:t>
            </a:r>
            <a:r>
              <a:rPr lang="en-US" altLang="zh-CN" sz="2400" b="1" dirty="0" err="1">
                <a:solidFill>
                  <a:srgbClr val="000000"/>
                </a:solidFill>
                <a:latin typeface="Consolas" charset="0"/>
                <a:cs typeface="Consolas" charset="0"/>
              </a:rPr>
              <a:t>Dst</a:t>
            </a:r>
            <a:r>
              <a:rPr lang="en-US" altLang="zh-CN" sz="2400" b="1" dirty="0">
                <a:solidFill>
                  <a:srgbClr val="000000"/>
                </a:solidFill>
                <a:latin typeface="Consolas" charset="0"/>
                <a:cs typeface="Consolas" charset="0"/>
              </a:rPr>
              <a:t> d) {</a:t>
            </a:r>
            <a:r>
              <a:rPr lang="zh-CN" altLang="en-US" sz="2400" b="1" dirty="0">
                <a:solidFill>
                  <a:srgbClr val="000000"/>
                </a:solidFill>
                <a:latin typeface="Consolas" charset="0"/>
                <a:cs typeface="Consolas" charset="0"/>
              </a:rPr>
              <a:t> </a:t>
            </a:r>
            <a:r>
              <a:rPr lang="en-US" altLang="zh-CN" sz="2400" b="1" dirty="0">
                <a:solidFill>
                  <a:srgbClr val="000000"/>
                </a:solidFill>
                <a:latin typeface="Consolas" charset="0"/>
                <a:cs typeface="Consolas" charset="0"/>
              </a:rPr>
              <a:t>} </a:t>
            </a:r>
            <a:endParaRPr lang="zh-CN" altLang="en-US" sz="2400" b="1" dirty="0">
              <a:solidFill>
                <a:srgbClr val="000000"/>
              </a:solidFill>
              <a:latin typeface="Consolas" charset="0"/>
              <a:cs typeface="Consolas" charset="0"/>
            </a:endParaRPr>
          </a:p>
        </p:txBody>
      </p:sp>
    </p:spTree>
    <p:extLst>
      <p:ext uri="{BB962C8B-B14F-4D97-AF65-F5344CB8AC3E}">
        <p14:creationId xmlns:p14="http://schemas.microsoft.com/office/powerpoint/2010/main" val="3785052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強制類型轉換</a:t>
            </a:r>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類型的</a:t>
            </a:r>
            <a:r>
              <a:rPr kumimoji="1" lang="en-US" altLang="zh-TW" dirty="0"/>
              <a:t>const</a:t>
            </a:r>
            <a:r>
              <a:rPr kumimoji="1" lang="zh-TW" altLang="en-US" dirty="0"/>
              <a:t>或</a:t>
            </a:r>
            <a:r>
              <a:rPr kumimoji="1" lang="en-US" altLang="zh-TW" dirty="0"/>
              <a:t>volatile</a:t>
            </a:r>
            <a:r>
              <a:rPr kumimoji="1" lang="zh-TW" altLang="en-US" dirty="0"/>
              <a:t>屬性</a:t>
            </a:r>
            <a:r>
              <a:rPr kumimoji="1" lang="zh-CN" altLang="en-US" dirty="0"/>
              <a:t>。</a:t>
            </a:r>
          </a:p>
          <a:p>
            <a:r>
              <a:rPr kumimoji="1" lang="en-US" altLang="zh-CN" dirty="0" err="1">
                <a:solidFill>
                  <a:srgbClr val="FF0000"/>
                </a:solidFill>
              </a:rPr>
              <a:t>static_cast</a:t>
            </a:r>
            <a:r>
              <a:rPr kumimoji="1" lang="zh-CN" altLang="en-US" dirty="0">
                <a:solidFill>
                  <a:srgbClr val="FF0000"/>
                </a:solidFill>
              </a:rPr>
              <a:t>，類似於</a:t>
            </a:r>
            <a:r>
              <a:rPr kumimoji="1" lang="en-US" altLang="zh-CN" dirty="0">
                <a:solidFill>
                  <a:srgbClr val="FF0000"/>
                </a:solidFill>
              </a:rPr>
              <a:t>C</a:t>
            </a:r>
            <a:r>
              <a:rPr kumimoji="1" lang="zh-CN" altLang="en-US" dirty="0">
                <a:solidFill>
                  <a:srgbClr val="FF0000"/>
                </a:solidFill>
              </a:rPr>
              <a:t>風格的強制轉換。無條件轉換，靜態類型轉換。</a:t>
            </a:r>
          </a:p>
          <a:p>
            <a:r>
              <a:rPr kumimoji="1" lang="en-US" altLang="zh-CN" dirty="0" err="1">
                <a:solidFill>
                  <a:srgbClr val="002060"/>
                </a:solidFill>
              </a:rPr>
              <a:t>dynamic_cast</a:t>
            </a:r>
            <a:r>
              <a:rPr kumimoji="1" lang="zh-CN" altLang="en-US" dirty="0">
                <a:solidFill>
                  <a:srgbClr val="002060"/>
                </a:solidFill>
              </a:rPr>
              <a:t>，動態類型轉換，如派生類和基類之間的多態類型轉換。</a:t>
            </a:r>
          </a:p>
          <a:p>
            <a:r>
              <a:rPr kumimoji="1" lang="en-US" altLang="zh-CN" dirty="0" err="1"/>
              <a:t>reinterpret_cast</a:t>
            </a:r>
            <a:r>
              <a:rPr kumimoji="1" lang="zh-CN" altLang="en-US" dirty="0"/>
              <a:t>，僅僅重新解釋類型，但沒有進行二進位的轉換。</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dirty="0"/>
          </a:p>
        </p:txBody>
      </p:sp>
    </p:spTree>
    <p:extLst>
      <p:ext uri="{BB962C8B-B14F-4D97-AF65-F5344CB8AC3E}">
        <p14:creationId xmlns:p14="http://schemas.microsoft.com/office/powerpoint/2010/main" val="1669088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強制類型轉換</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dirty="0"/>
          </a:p>
        </p:txBody>
      </p:sp>
      <p:sp>
        <p:nvSpPr>
          <p:cNvPr id="7" name="内容占位符 6">
            <a:extLst>
              <a:ext uri="{FF2B5EF4-FFF2-40B4-BE49-F238E27FC236}">
                <a16:creationId xmlns:a16="http://schemas.microsoft.com/office/drawing/2014/main" id="{1A966CE3-80CD-479A-A375-842BA687E108}"/>
              </a:ext>
            </a:extLst>
          </p:cNvPr>
          <p:cNvSpPr>
            <a:spLocks noGrp="1"/>
          </p:cNvSpPr>
          <p:nvPr>
            <p:ph idx="1"/>
          </p:nvPr>
        </p:nvSpPr>
        <p:spPr/>
        <p:txBody>
          <a:bodyPr/>
          <a:lstStyle/>
          <a:p>
            <a:r>
              <a:rPr lang="zh-CN" altLang="en-US" dirty="0"/>
              <a:t>之前的示例可修改為</a:t>
            </a:r>
          </a:p>
        </p:txBody>
      </p:sp>
      <p:sp>
        <p:nvSpPr>
          <p:cNvPr id="8" name="矩形 7">
            <a:extLst>
              <a:ext uri="{FF2B5EF4-FFF2-40B4-BE49-F238E27FC236}">
                <a16:creationId xmlns:a16="http://schemas.microsoft.com/office/drawing/2014/main"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a:t>
            </a:r>
            <a:r>
              <a:rPr lang="pt-BR" altLang="zh-CN" sz="2400" b="1" dirty="0" err="1">
                <a:latin typeface="Consolas" charset="0"/>
                <a:ea typeface="Consolas" charset="0"/>
                <a:cs typeface="Consolas" charset="0"/>
              </a:rPr>
              <a:t>Transform</a:t>
            </a:r>
            <a:r>
              <a:rPr lang="pt-BR" altLang="zh-CN" sz="2400" b="1" dirty="0">
                <a:latin typeface="Consolas" charset="0"/>
                <a:ea typeface="Consolas" charset="0"/>
                <a:cs typeface="Consolas" charset="0"/>
              </a:rPr>
              <a:t>(</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課後閱讀及思考</a:t>
            </a:r>
          </a:p>
        </p:txBody>
      </p:sp>
      <p:sp>
        <p:nvSpPr>
          <p:cNvPr id="3" name="内容占位符 2"/>
          <p:cNvSpPr>
            <a:spLocks noGrp="1"/>
          </p:cNvSpPr>
          <p:nvPr>
            <p:ph idx="1"/>
          </p:nvPr>
        </p:nvSpPr>
        <p:spPr/>
        <p:txBody>
          <a:bodyPr/>
          <a:lstStyle/>
          <a:p>
            <a:r>
              <a:rPr kumimoji="1" lang="en-US" altLang="zh-CN" dirty="0"/>
              <a:t>《C++</a:t>
            </a:r>
            <a:r>
              <a:rPr kumimoji="1" lang="zh-CN" altLang="en-US" dirty="0"/>
              <a:t>程式設計思想</a:t>
            </a:r>
            <a:r>
              <a:rPr kumimoji="1" lang="en-US" altLang="zh-CN" dirty="0"/>
              <a:t>》</a:t>
            </a:r>
          </a:p>
          <a:p>
            <a:pPr lvl="1"/>
            <a:r>
              <a:rPr kumimoji="1" lang="zh-CN" altLang="en-US" dirty="0"/>
              <a:t>自動類型轉換，</a:t>
            </a:r>
            <a:r>
              <a:rPr kumimoji="1" lang="en-US" altLang="zh-CN" dirty="0"/>
              <a:t>12.6</a:t>
            </a:r>
            <a:r>
              <a:rPr kumimoji="1" lang="zh-CN" altLang="en-US" dirty="0"/>
              <a:t>節</a:t>
            </a:r>
            <a:endParaRPr kumimoji="1" lang="en-US" altLang="zh-CN" dirty="0"/>
          </a:p>
          <a:p>
            <a:pPr lvl="1"/>
            <a:r>
              <a:rPr kumimoji="1" lang="zh-CN" altLang="en-US" dirty="0"/>
              <a:t>引用和拷貝構造函數，第</a:t>
            </a:r>
            <a:r>
              <a:rPr kumimoji="1" lang="en-US" altLang="zh-CN" dirty="0"/>
              <a:t>11</a:t>
            </a:r>
            <a:r>
              <a:rPr kumimoji="1" lang="zh-CN" altLang="en-US" dirty="0"/>
              <a:t>章</a:t>
            </a:r>
            <a:endParaRPr kumimoji="1" lang="en-US" altLang="zh-CN" dirty="0"/>
          </a:p>
          <a:p>
            <a:r>
              <a:rPr kumimoji="1" lang="zh-CN" altLang="en-US" dirty="0"/>
              <a:t>課件中的補充材料</a:t>
            </a:r>
            <a:endParaRPr kumimoji="1" lang="en-US" altLang="zh-CN" dirty="0"/>
          </a:p>
          <a:p>
            <a:pPr lvl="1"/>
            <a:r>
              <a:rPr kumimoji="1" lang="zh-CN" altLang="en-US" dirty="0"/>
              <a:t>引用的綁定，課件</a:t>
            </a:r>
            <a:r>
              <a:rPr kumimoji="1" lang="en-US" altLang="zh-CN" dirty="0"/>
              <a:t>p22-p24</a:t>
            </a:r>
          </a:p>
          <a:p>
            <a:pPr lvl="1"/>
            <a:r>
              <a:rPr kumimoji="1" lang="zh-CN" altLang="en-US" dirty="0"/>
              <a:t>返回值優化，課件</a:t>
            </a:r>
            <a:r>
              <a:rPr kumimoji="1" lang="en-US" altLang="zh-CN" dirty="0"/>
              <a:t>p34-p37</a:t>
            </a:r>
          </a:p>
          <a:p>
            <a:pPr lvl="1"/>
            <a:r>
              <a:rPr kumimoji="1" lang="en-US" altLang="zh-CN" dirty="0"/>
              <a:t>std::move</a:t>
            </a:r>
            <a:r>
              <a:rPr kumimoji="1" lang="zh-CN" altLang="en-US" dirty="0"/>
              <a:t>函數，課件</a:t>
            </a:r>
            <a:r>
              <a:rPr kumimoji="1" lang="en-US" altLang="zh-CN" dirty="0"/>
              <a:t>p38-p39</a:t>
            </a:r>
          </a:p>
          <a:p>
            <a:pPr lvl="1"/>
            <a:r>
              <a:rPr kumimoji="1" lang="zh-CN" altLang="en-US" dirty="0"/>
              <a:t>編譯器自動合成的函數</a:t>
            </a:r>
            <a:r>
              <a:rPr kumimoji="1" lang="en-US" altLang="zh-CN" dirty="0"/>
              <a:t>/</a:t>
            </a:r>
            <a:r>
              <a:rPr kumimoji="1" lang="zh-CN" altLang="en-US" dirty="0"/>
              <a:t>運算子，課件</a:t>
            </a:r>
            <a:r>
              <a:rPr kumimoji="1" lang="en-US" altLang="zh-CN" dirty="0"/>
              <a:t>p49</a:t>
            </a:r>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63</a:t>
            </a:fld>
            <a:endParaRPr lang="en-US" altLang="zh-CN" dirty="0"/>
          </a:p>
        </p:txBody>
      </p:sp>
    </p:spTree>
    <p:extLst>
      <p:ext uri="{BB962C8B-B14F-4D97-AF65-F5344CB8AC3E}">
        <p14:creationId xmlns:p14="http://schemas.microsoft.com/office/powerpoint/2010/main" val="120738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AE70-ED0B-7A46-A816-3937E9EB2205}"/>
              </a:ext>
            </a:extLst>
          </p:cNvPr>
          <p:cNvSpPr>
            <a:spLocks noGrp="1"/>
          </p:cNvSpPr>
          <p:nvPr>
            <p:ph type="title"/>
          </p:nvPr>
        </p:nvSpPr>
        <p:spPr/>
        <p:txBody>
          <a:bodyPr/>
          <a:lstStyle/>
          <a:p>
            <a:r>
              <a:rPr kumimoji="1" lang="zh-CN" altLang="en-US" dirty="0"/>
              <a:t>課後練習（不提交）</a:t>
            </a:r>
          </a:p>
        </p:txBody>
      </p:sp>
      <p:sp>
        <p:nvSpPr>
          <p:cNvPr id="3" name="内容占位符 2">
            <a:extLst>
              <a:ext uri="{FF2B5EF4-FFF2-40B4-BE49-F238E27FC236}">
                <a16:creationId xmlns:a16="http://schemas.microsoft.com/office/drawing/2014/main" id="{57B8C613-0115-854D-981C-785E6AD9D5D8}"/>
              </a:ext>
            </a:extLst>
          </p:cNvPr>
          <p:cNvSpPr>
            <a:spLocks noGrp="1"/>
          </p:cNvSpPr>
          <p:nvPr>
            <p:ph idx="1"/>
          </p:nvPr>
        </p:nvSpPr>
        <p:spPr>
          <a:xfrm>
            <a:off x="628650" y="1628800"/>
            <a:ext cx="3816424" cy="4749029"/>
          </a:xfrm>
        </p:spPr>
        <p:txBody>
          <a:bodyPr/>
          <a:lstStyle/>
          <a:p>
            <a:r>
              <a:rPr kumimoji="1" lang="zh-CN" altLang="en-US" dirty="0"/>
              <a:t>引用與複製</a:t>
            </a:r>
            <a:endParaRPr kumimoji="1" lang="en-US" altLang="zh-CN" dirty="0"/>
          </a:p>
          <a:p>
            <a:pPr lvl="1"/>
            <a:r>
              <a:rPr kumimoji="1" lang="zh-CN" altLang="en-US" dirty="0"/>
              <a:t>編寫一個頭檔，實現</a:t>
            </a:r>
            <a:r>
              <a:rPr lang="zh-CN" altLang="en-US" dirty="0"/>
              <a:t>三個全域函數</a:t>
            </a:r>
            <a:r>
              <a:rPr lang="en" altLang="zh-CN" dirty="0"/>
              <a:t>f1,f2</a:t>
            </a:r>
            <a:r>
              <a:rPr lang="zh-CN" altLang="en-US" dirty="0"/>
              <a:t>和</a:t>
            </a:r>
            <a:r>
              <a:rPr lang="en" altLang="zh-CN" dirty="0"/>
              <a:t>f3</a:t>
            </a:r>
            <a:r>
              <a:rPr lang="zh-CN" altLang="en-US" dirty="0"/>
              <a:t>。</a:t>
            </a:r>
            <a:r>
              <a:rPr lang="en-US" altLang="zh-CN" dirty="0"/>
              <a:t>Test</a:t>
            </a:r>
            <a:r>
              <a:rPr lang="zh-CN" altLang="en-US" dirty="0"/>
              <a:t>類的實現如課件</a:t>
            </a:r>
            <a:r>
              <a:rPr lang="en-US" altLang="zh-CN" dirty="0"/>
              <a:t>32</a:t>
            </a:r>
            <a:r>
              <a:rPr lang="zh-CN" altLang="en-US" dirty="0"/>
              <a:t>、</a:t>
            </a:r>
            <a:r>
              <a:rPr lang="en-US" altLang="zh-CN" dirty="0"/>
              <a:t>46</a:t>
            </a:r>
            <a:r>
              <a:rPr lang="zh-CN" altLang="en-US" dirty="0"/>
              <a:t>、</a:t>
            </a:r>
            <a:r>
              <a:rPr lang="en-US" altLang="zh-CN" dirty="0"/>
              <a:t>47</a:t>
            </a:r>
            <a:r>
              <a:rPr lang="zh-CN" altLang="en-US" dirty="0"/>
              <a:t>頁所示。</a:t>
            </a:r>
            <a:endParaRPr kumimoji="1" lang="zh-CN" altLang="en-US" dirty="0"/>
          </a:p>
        </p:txBody>
      </p:sp>
      <p:sp>
        <p:nvSpPr>
          <p:cNvPr id="4" name="灯片编号占位符 3">
            <a:extLst>
              <a:ext uri="{FF2B5EF4-FFF2-40B4-BE49-F238E27FC236}">
                <a16:creationId xmlns:a16="http://schemas.microsoft.com/office/drawing/2014/main" id="{64275D53-A463-D94A-A20B-A92403127214}"/>
              </a:ext>
            </a:extLst>
          </p:cNvPr>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dirty="0"/>
          </a:p>
        </p:txBody>
      </p:sp>
      <p:sp>
        <p:nvSpPr>
          <p:cNvPr id="5" name="矩形 4">
            <a:extLst>
              <a:ext uri="{FF2B5EF4-FFF2-40B4-BE49-F238E27FC236}">
                <a16:creationId xmlns:a16="http://schemas.microsoft.com/office/drawing/2014/main" id="{42A6F268-0399-744A-9278-25355A6B4A31}"/>
              </a:ext>
            </a:extLst>
          </p:cNvPr>
          <p:cNvSpPr/>
          <p:nvPr/>
        </p:nvSpPr>
        <p:spPr>
          <a:xfrm>
            <a:off x="595201" y="3950132"/>
            <a:ext cx="3816424" cy="2677656"/>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solidFill>
                  <a:srgbClr val="000000"/>
                </a:solidFill>
                <a:latin typeface="Consolas" charset="0"/>
                <a:cs typeface="Consolas" charset="0"/>
              </a:rPr>
              <a:t> main() {</a:t>
            </a:r>
          </a:p>
          <a:p>
            <a:r>
              <a:rPr lang="en" altLang="zh-CN" sz="2400" b="1" dirty="0">
                <a:solidFill>
                  <a:srgbClr val="000000"/>
                </a:solidFill>
                <a:latin typeface="Consolas" charset="0"/>
                <a:cs typeface="Consolas" charset="0"/>
              </a:rPr>
              <a:t>	Test a, b;</a:t>
            </a:r>
          </a:p>
          <a:p>
            <a:r>
              <a:rPr lang="en" altLang="zh-CN" sz="2400" b="1" dirty="0">
                <a:solidFill>
                  <a:srgbClr val="000000"/>
                </a:solidFill>
                <a:latin typeface="Consolas" charset="0"/>
                <a:cs typeface="Consolas" charset="0"/>
              </a:rPr>
              <a:t>	Test A = f1(a);</a:t>
            </a:r>
          </a:p>
          <a:p>
            <a:r>
              <a:rPr lang="en" altLang="zh-CN" sz="2400" b="1" dirty="0">
                <a:solidFill>
                  <a:srgbClr val="000000"/>
                </a:solidFill>
                <a:latin typeface="Consolas" charset="0"/>
                <a:cs typeface="Consolas" charset="0"/>
              </a:rPr>
              <a:t>	Test&amp; B = f2(b);</a:t>
            </a:r>
          </a:p>
          <a:p>
            <a:r>
              <a:rPr lang="en" altLang="zh-CN" sz="2400" b="1" dirty="0">
                <a:solidFill>
                  <a:srgbClr val="000000"/>
                </a:solidFill>
                <a:latin typeface="Consolas" charset="0"/>
                <a:cs typeface="Consolas" charset="0"/>
              </a:rPr>
              <a:t>	Test C = f3(a, b);</a:t>
            </a:r>
          </a:p>
          <a:p>
            <a:r>
              <a:rPr lang="en" altLang="zh-CN" sz="2400" b="1" dirty="0">
                <a:solidFill>
                  <a:srgbClr val="000000"/>
                </a:solidFill>
                <a:latin typeface="Consolas" charset="0"/>
                <a:cs typeface="Consolas" charset="0"/>
              </a:rPr>
              <a:t>	</a:t>
            </a:r>
            <a:r>
              <a:rPr lang="en" altLang="zh-CN" sz="2400" b="1" dirty="0">
                <a:solidFill>
                  <a:srgbClr val="C00000"/>
                </a:solidFill>
                <a:latin typeface="Consolas" charset="0"/>
                <a:cs typeface="Consolas" charset="0"/>
              </a:rPr>
              <a:t>return</a:t>
            </a:r>
            <a:r>
              <a:rPr lang="en" altLang="zh-CN" sz="2400" b="1" dirty="0">
                <a:solidFill>
                  <a:srgbClr val="000000"/>
                </a:solidFill>
                <a:latin typeface="Consolas" charset="0"/>
                <a:cs typeface="Consolas" charset="0"/>
              </a:rPr>
              <a:t> 0;</a:t>
            </a:r>
          </a:p>
          <a:p>
            <a:r>
              <a:rPr lang="en" altLang="zh-CN" sz="2400" b="1" dirty="0">
                <a:solidFill>
                  <a:srgbClr val="000000"/>
                </a:solidFill>
                <a:latin typeface="Consolas" charset="0"/>
                <a:cs typeface="Consolas" charset="0"/>
              </a:rPr>
              <a:t>}</a:t>
            </a:r>
          </a:p>
        </p:txBody>
      </p:sp>
      <p:sp>
        <p:nvSpPr>
          <p:cNvPr id="7" name="矩形 6">
            <a:extLst>
              <a:ext uri="{FF2B5EF4-FFF2-40B4-BE49-F238E27FC236}">
                <a16:creationId xmlns:a16="http://schemas.microsoft.com/office/drawing/2014/main" id="{48AA5EBA-C4A5-684A-AD1D-B9D01EE6B084}"/>
              </a:ext>
            </a:extLst>
          </p:cNvPr>
          <p:cNvSpPr/>
          <p:nvPr/>
        </p:nvSpPr>
        <p:spPr>
          <a:xfrm>
            <a:off x="4411625" y="1495835"/>
            <a:ext cx="5829300" cy="5078313"/>
          </a:xfrm>
          <a:prstGeom prst="rect">
            <a:avLst/>
          </a:prstGeom>
        </p:spPr>
        <p:txBody>
          <a:bodyPr wrap="square">
            <a:spAutoFit/>
          </a:bodyPr>
          <a:lstStyle/>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a:p>
            <a:r>
              <a:rPr lang="en" altLang="zh-CN" dirty="0"/>
              <a:t>Test(const Test&amp;) called. this-&gt;</a:t>
            </a:r>
            <a:r>
              <a:rPr lang="en" altLang="zh-CN" dirty="0" err="1"/>
              <a:t>buf</a:t>
            </a:r>
            <a:r>
              <a:rPr lang="en" altLang="zh-CN" dirty="0"/>
              <a:t> @ 0x1009070</a:t>
            </a:r>
          </a:p>
          <a:p>
            <a:r>
              <a:rPr lang="en" altLang="zh-CN" dirty="0"/>
              <a:t>Test(const Test&amp;) called. this-&gt;</a:t>
            </a:r>
            <a:r>
              <a:rPr lang="en" altLang="zh-CN" dirty="0" err="1"/>
              <a:t>buf</a:t>
            </a:r>
            <a:r>
              <a:rPr lang="en" altLang="zh-CN" dirty="0"/>
              <a:t> @ 0x1009090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Test(Test&amp;&amp;) called. this-&gt;</a:t>
            </a:r>
            <a:r>
              <a:rPr lang="en" altLang="zh-CN" dirty="0" err="1"/>
              <a:t>buf</a:t>
            </a:r>
            <a:r>
              <a:rPr lang="en" altLang="zh-CN" dirty="0"/>
              <a:t> @ 0x1008c20</a:t>
            </a:r>
          </a:p>
          <a:p>
            <a:r>
              <a:rPr lang="en" altLang="zh-CN" dirty="0"/>
              <a:t>Test(const Test&amp;)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 this-&gt;</a:t>
            </a:r>
            <a:r>
              <a:rPr lang="en" altLang="zh-CN" dirty="0" err="1"/>
              <a:t>buf</a:t>
            </a:r>
            <a:r>
              <a:rPr lang="en" altLang="zh-CN" dirty="0"/>
              <a:t> @ 0x1009090</a:t>
            </a:r>
          </a:p>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p:txBody>
      </p:sp>
      <p:sp>
        <p:nvSpPr>
          <p:cNvPr id="8" name="矩形 7">
            <a:extLst>
              <a:ext uri="{FF2B5EF4-FFF2-40B4-BE49-F238E27FC236}">
                <a16:creationId xmlns:a16="http://schemas.microsoft.com/office/drawing/2014/main" id="{17DE9350-64A1-EB42-B902-6209D209913B}"/>
              </a:ext>
            </a:extLst>
          </p:cNvPr>
          <p:cNvSpPr/>
          <p:nvPr/>
        </p:nvSpPr>
        <p:spPr>
          <a:xfrm>
            <a:off x="4441255" y="1157267"/>
            <a:ext cx="877163" cy="369332"/>
          </a:xfrm>
          <a:prstGeom prst="rect">
            <a:avLst/>
          </a:prstGeom>
        </p:spPr>
        <p:txBody>
          <a:bodyPr wrap="none">
            <a:spAutoFit/>
          </a:bodyPr>
          <a:lstStyle/>
          <a:p>
            <a:r>
              <a:rPr lang="zh-CN" altLang="en" b="1" dirty="0">
                <a:solidFill>
                  <a:srgbClr val="C00000"/>
                </a:solidFill>
                <a:latin typeface="Consolas" charset="0"/>
                <a:cs typeface="Consolas" charset="0"/>
              </a:rPr>
              <a:t>輸出</a:t>
            </a:r>
            <a:r>
              <a:rPr lang="zh-CN" altLang="en-US" b="1" dirty="0">
                <a:solidFill>
                  <a:srgbClr val="C00000"/>
                </a:solidFill>
                <a:latin typeface="Consolas" charset="0"/>
                <a:cs typeface="Consolas" charset="0"/>
              </a:rPr>
              <a:t>：</a:t>
            </a:r>
            <a:endParaRPr lang="zh-CN" altLang="en-US" dirty="0"/>
          </a:p>
        </p:txBody>
      </p:sp>
    </p:spTree>
    <p:extLst>
      <p:ext uri="{BB962C8B-B14F-4D97-AF65-F5344CB8AC3E}">
        <p14:creationId xmlns:p14="http://schemas.microsoft.com/office/powerpoint/2010/main" val="2647956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0EDB4-6AAB-794D-8CB9-60AAF87881D2}"/>
              </a:ext>
            </a:extLst>
          </p:cNvPr>
          <p:cNvSpPr>
            <a:spLocks noGrp="1"/>
          </p:cNvSpPr>
          <p:nvPr>
            <p:ph type="title"/>
          </p:nvPr>
        </p:nvSpPr>
        <p:spPr/>
        <p:txBody>
          <a:bodyPr/>
          <a:lstStyle/>
          <a:p>
            <a:r>
              <a:rPr kumimoji="1" lang="zh-CN" altLang="en-US" dirty="0"/>
              <a:t>課後練習（不提交）</a:t>
            </a:r>
          </a:p>
        </p:txBody>
      </p:sp>
      <p:sp>
        <p:nvSpPr>
          <p:cNvPr id="3" name="内容占位符 2">
            <a:extLst>
              <a:ext uri="{FF2B5EF4-FFF2-40B4-BE49-F238E27FC236}">
                <a16:creationId xmlns:a16="http://schemas.microsoft.com/office/drawing/2014/main" id="{7362BBE5-988A-C244-9D9D-7895E70FDF45}"/>
              </a:ext>
            </a:extLst>
          </p:cNvPr>
          <p:cNvSpPr>
            <a:spLocks noGrp="1"/>
          </p:cNvSpPr>
          <p:nvPr>
            <p:ph idx="1"/>
          </p:nvPr>
        </p:nvSpPr>
        <p:spPr>
          <a:xfrm>
            <a:off x="548097" y="1419995"/>
            <a:ext cx="8047806" cy="4749029"/>
          </a:xfrm>
        </p:spPr>
        <p:txBody>
          <a:bodyPr/>
          <a:lstStyle/>
          <a:p>
            <a:r>
              <a:rPr kumimoji="1" lang="zh-CN" altLang="en-US" dirty="0"/>
              <a:t>類型轉換</a:t>
            </a:r>
            <a:endParaRPr kumimoji="1" lang="en-US" altLang="zh-CN" dirty="0"/>
          </a:p>
          <a:p>
            <a:pPr lvl="1"/>
            <a:r>
              <a:rPr kumimoji="1" lang="zh-CN" altLang="en-US" dirty="0"/>
              <a:t>創建一個</a:t>
            </a:r>
            <a:r>
              <a:rPr kumimoji="1" lang="en-US" altLang="zh-CN" dirty="0"/>
              <a:t>Course</a:t>
            </a:r>
            <a:r>
              <a:rPr kumimoji="1" lang="zh-CN" altLang="en-US" dirty="0"/>
              <a:t>類，包含資料成員教師姓名（</a:t>
            </a:r>
            <a:r>
              <a:rPr kumimoji="1" lang="en-US" altLang="zh-CN" dirty="0"/>
              <a:t>Name</a:t>
            </a:r>
            <a:r>
              <a:rPr kumimoji="1" lang="zh-CN" altLang="en-US" dirty="0"/>
              <a:t>）、學分（</a:t>
            </a:r>
            <a:r>
              <a:rPr kumimoji="1" lang="en-US" altLang="zh-CN" dirty="0"/>
              <a:t>Credit</a:t>
            </a:r>
            <a:r>
              <a:rPr kumimoji="1" lang="zh-CN" altLang="en-US" dirty="0"/>
              <a:t>）、課程難度（</a:t>
            </a:r>
            <a:r>
              <a:rPr kumimoji="1" lang="en-US" altLang="zh-CN" dirty="0"/>
              <a:t>Diff</a:t>
            </a:r>
            <a:r>
              <a:rPr kumimoji="1" lang="zh-CN" altLang="en-US" dirty="0"/>
              <a:t>）。並</a:t>
            </a:r>
            <a:r>
              <a:rPr lang="zh-CN" altLang="en-US" dirty="0"/>
              <a:t>編寫類型轉換運算子將一個</a:t>
            </a:r>
            <a:r>
              <a:rPr lang="en-US" altLang="zh-CN" dirty="0"/>
              <a:t>Course</a:t>
            </a:r>
            <a:r>
              <a:rPr lang="zh-CN" altLang="en-US" dirty="0"/>
              <a:t>對象轉換成</a:t>
            </a:r>
            <a:r>
              <a:rPr lang="en" altLang="zh-CN" dirty="0"/>
              <a:t>string</a:t>
            </a:r>
            <a:r>
              <a:rPr lang="zh-CN" altLang="en-US" dirty="0"/>
              <a:t>、</a:t>
            </a:r>
            <a:r>
              <a:rPr lang="en-US" altLang="zh-CN" dirty="0"/>
              <a:t>int</a:t>
            </a:r>
            <a:r>
              <a:rPr lang="zh-CN" altLang="en-US" dirty="0"/>
              <a:t>、</a:t>
            </a:r>
            <a:r>
              <a:rPr lang="en" altLang="zh-CN" dirty="0"/>
              <a:t>double</a:t>
            </a:r>
            <a:r>
              <a:rPr lang="zh-CN" altLang="en-US" dirty="0"/>
              <a:t>，分別用於輸出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。並思考是否應該將這些轉換運算子設置為</a:t>
            </a:r>
            <a:r>
              <a:rPr lang="en-US" altLang="zh-CN" dirty="0"/>
              <a:t>explicit</a:t>
            </a:r>
            <a:r>
              <a:rPr lang="zh-CN" altLang="en-US" dirty="0"/>
              <a:t>？</a:t>
            </a:r>
            <a:endParaRPr kumimoji="1" lang="en" altLang="zh-CN" dirty="0"/>
          </a:p>
        </p:txBody>
      </p:sp>
      <p:sp>
        <p:nvSpPr>
          <p:cNvPr id="4" name="灯片编号占位符 3">
            <a:extLst>
              <a:ext uri="{FF2B5EF4-FFF2-40B4-BE49-F238E27FC236}">
                <a16:creationId xmlns:a16="http://schemas.microsoft.com/office/drawing/2014/main" id="{BB3B3445-649D-FF40-A70B-F50A625DC13D}"/>
              </a:ext>
            </a:extLst>
          </p:cNvPr>
          <p:cNvSpPr>
            <a:spLocks noGrp="1"/>
          </p:cNvSpPr>
          <p:nvPr>
            <p:ph type="sldNum" sz="quarter" idx="12"/>
          </p:nvPr>
        </p:nvSpPr>
        <p:spPr/>
        <p:txBody>
          <a:bodyPr/>
          <a:lstStyle/>
          <a:p>
            <a:pPr>
              <a:defRPr/>
            </a:pPr>
            <a:fld id="{BFD7BE51-03DD-4CCA-8227-D775462981B4}" type="slidenum">
              <a:rPr lang="en-US" altLang="zh-CN" smtClean="0"/>
              <a:pPr>
                <a:defRPr/>
              </a:pPr>
              <a:t>65</a:t>
            </a:fld>
            <a:endParaRPr lang="en-US" altLang="zh-CN" dirty="0"/>
          </a:p>
        </p:txBody>
      </p:sp>
      <p:sp>
        <p:nvSpPr>
          <p:cNvPr id="5" name="矩形 4">
            <a:extLst>
              <a:ext uri="{FF2B5EF4-FFF2-40B4-BE49-F238E27FC236}">
                <a16:creationId xmlns:a16="http://schemas.microsoft.com/office/drawing/2014/main" id="{B9A1D6F5-49EA-D245-AD48-38A9CEF68E8A}"/>
              </a:ext>
            </a:extLst>
          </p:cNvPr>
          <p:cNvSpPr/>
          <p:nvPr/>
        </p:nvSpPr>
        <p:spPr>
          <a:xfrm>
            <a:off x="309786" y="3770121"/>
            <a:ext cx="8695878" cy="3046988"/>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latin typeface="Consolas" charset="0"/>
                <a:cs typeface="Consolas" charset="0"/>
              </a:rPr>
              <a:t> main()</a:t>
            </a:r>
            <a:r>
              <a:rPr lang="zh-CN" altLang="en-US" sz="2400" b="1" dirty="0">
                <a:latin typeface="Consolas" charset="0"/>
                <a:cs typeface="Consolas" charset="0"/>
              </a:rPr>
              <a:t> </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a:t>
            </a:r>
            <a:r>
              <a:rPr lang="en-US" altLang="zh-CN" sz="2400" b="1" dirty="0" err="1">
                <a:latin typeface="Consolas" charset="0"/>
                <a:cs typeface="Consolas" charset="0"/>
              </a:rPr>
              <a:t>rse</a:t>
            </a:r>
            <a:r>
              <a:rPr lang="zh-CN" altLang="en-US" sz="2400" b="1" dirty="0">
                <a:latin typeface="Consolas" charset="0"/>
                <a:cs typeface="Consolas" charset="0"/>
              </a:rPr>
              <a:t> </a:t>
            </a:r>
            <a:r>
              <a:rPr lang="en-US" altLang="zh-CN" sz="2400" b="1" dirty="0" err="1">
                <a:latin typeface="Consolas" charset="0"/>
                <a:cs typeface="Consolas" charset="0"/>
              </a:rPr>
              <a:t>oop</a:t>
            </a:r>
            <a:r>
              <a:rPr lang="en" altLang="zh-CN" sz="2400" b="1" dirty="0">
                <a:latin typeface="Consolas" charset="0"/>
                <a:cs typeface="Consolas" charset="0"/>
              </a:rPr>
              <a:t>(</a:t>
            </a:r>
            <a:r>
              <a:rPr lang="en-US" altLang="zh-CN" sz="2400" b="1" dirty="0">
                <a:latin typeface="Consolas" charset="0"/>
                <a:cs typeface="Consolas" charset="0"/>
              </a:rPr>
              <a:t>Name=</a:t>
            </a:r>
            <a:r>
              <a:rPr lang="en" altLang="zh-CN" sz="2400" b="1" dirty="0">
                <a:latin typeface="Consolas" charset="0"/>
                <a:cs typeface="Consolas" charset="0"/>
              </a:rPr>
              <a:t>“</a:t>
            </a:r>
            <a:r>
              <a:rPr lang="en-US" altLang="zh-CN" sz="2400" b="1" dirty="0">
                <a:latin typeface="Consolas" charset="0"/>
                <a:cs typeface="Consolas" charset="0"/>
              </a:rPr>
              <a:t>Liu</a:t>
            </a:r>
            <a:r>
              <a:rPr lang="en" altLang="zh-CN" sz="2400" b="1" dirty="0">
                <a:latin typeface="Consolas" charset="0"/>
                <a:cs typeface="Consolas" charset="0"/>
              </a:rPr>
              <a:t>”, </a:t>
            </a:r>
            <a:r>
              <a:rPr lang="en-US" altLang="zh-CN" sz="2400" b="1" dirty="0">
                <a:latin typeface="Consolas" charset="0"/>
                <a:cs typeface="Consolas" charset="0"/>
              </a:rPr>
              <a:t>Credit=2</a:t>
            </a:r>
            <a:r>
              <a:rPr lang="en" altLang="zh-CN" sz="2400" b="1" dirty="0">
                <a:latin typeface="Consolas" charset="0"/>
                <a:cs typeface="Consolas" charset="0"/>
              </a:rPr>
              <a:t>,</a:t>
            </a:r>
            <a:r>
              <a:rPr lang="zh-CN" altLang="en-US" sz="2400" b="1" dirty="0">
                <a:latin typeface="Consolas" charset="0"/>
                <a:cs typeface="Consolas" charset="0"/>
              </a:rPr>
              <a:t> </a:t>
            </a:r>
            <a:r>
              <a:rPr lang="en-US" altLang="zh-CN" sz="2400" b="1" dirty="0">
                <a:latin typeface="Consolas" charset="0"/>
                <a:cs typeface="Consolas" charset="0"/>
              </a:rPr>
              <a:t>Diff=99.6</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US" altLang="zh-CN" sz="2400" b="1" dirty="0" err="1">
                <a:latin typeface="Consolas" charset="0"/>
                <a:cs typeface="Consolas" charset="0"/>
              </a:rPr>
              <a:t>oop</a:t>
            </a:r>
            <a:r>
              <a:rPr lang="en" altLang="zh-CN" sz="2400" b="1" dirty="0">
                <a:latin typeface="Consolas" charset="0"/>
                <a:cs typeface="Consolas" charset="0"/>
              </a:rPr>
              <a:t> &lt;&lt; </a:t>
            </a:r>
            <a:r>
              <a:rPr lang="en-US" altLang="zh-CN" sz="2400" b="1" dirty="0">
                <a:latin typeface="Consolas" charset="0"/>
                <a:cs typeface="Consolas" charset="0"/>
              </a:rPr>
              <a:t>e</a:t>
            </a:r>
            <a:r>
              <a:rPr lang="en" altLang="zh-CN" sz="2400" b="1" dirty="0" err="1">
                <a:latin typeface="Consolas" charset="0"/>
                <a:cs typeface="Consolas" charset="0"/>
              </a:rPr>
              <a:t>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&lt;string&gt;(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a:t>
            </a:r>
            <a:r>
              <a:rPr lang="en-US" altLang="zh-CN" sz="2400" b="1" dirty="0">
                <a:latin typeface="Consolas" charset="0"/>
                <a:cs typeface="Consolas" charset="0"/>
              </a:rPr>
              <a:t>int</a:t>
            </a:r>
            <a:r>
              <a:rPr lang="en" altLang="zh-CN" sz="2400" b="1" dirty="0">
                <a:latin typeface="Consolas" charset="0"/>
                <a:cs typeface="Consolas" charset="0"/>
              </a:rPr>
              <a:t>&gt;(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 altLang="zh-CN" sz="2400" b="1" dirty="0" err="1">
                <a:latin typeface="Consolas" charset="0"/>
                <a:cs typeface="Consolas" charset="0"/>
              </a:rPr>
              <a:t>static_cast</a:t>
            </a:r>
            <a:r>
              <a:rPr lang="en" altLang="zh-CN" sz="2400" b="1" dirty="0">
                <a:latin typeface="Consolas" charset="0"/>
                <a:cs typeface="Consolas" charset="0"/>
              </a:rPr>
              <a:t>&lt;double&gt;(</a:t>
            </a:r>
            <a:r>
              <a:rPr lang="en"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US" altLang="zh-CN" sz="2400" b="1" dirty="0">
                <a:latin typeface="Consolas" charset="0"/>
                <a:cs typeface="Consolas" charset="0"/>
              </a:rPr>
              <a:t>	</a:t>
            </a:r>
            <a:r>
              <a:rPr lang="en-US" altLang="zh-CN" sz="2400" b="1" dirty="0">
                <a:solidFill>
                  <a:srgbClr val="C00000"/>
                </a:solidFill>
                <a:latin typeface="Consolas" charset="0"/>
                <a:cs typeface="Consolas" charset="0"/>
              </a:rPr>
              <a:t>return</a:t>
            </a:r>
            <a:r>
              <a:rPr lang="zh-CN" altLang="en-US" sz="2400" b="1" dirty="0">
                <a:latin typeface="Consolas" charset="0"/>
                <a:cs typeface="Consolas" charset="0"/>
              </a:rPr>
              <a:t> </a:t>
            </a:r>
            <a:r>
              <a:rPr lang="en-US" altLang="zh-CN" sz="2400" b="1" dirty="0">
                <a:latin typeface="Consolas" charset="0"/>
                <a:cs typeface="Consolas" charset="0"/>
              </a:rPr>
              <a:t>0;</a:t>
            </a:r>
            <a:endParaRPr lang="en" altLang="zh-CN" sz="2400" b="1" dirty="0">
              <a:latin typeface="Consolas" charset="0"/>
              <a:cs typeface="Consolas" charset="0"/>
            </a:endParaRPr>
          </a:p>
          <a:p>
            <a:r>
              <a:rPr lang="en" altLang="zh-CN" sz="2400" b="1" dirty="0">
                <a:latin typeface="Consolas" charset="0"/>
                <a:cs typeface="Consolas" charset="0"/>
              </a:rPr>
              <a:t>}</a:t>
            </a:r>
          </a:p>
        </p:txBody>
      </p:sp>
    </p:spTree>
    <p:extLst>
      <p:ext uri="{BB962C8B-B14F-4D97-AF65-F5344CB8AC3E}">
        <p14:creationId xmlns:p14="http://schemas.microsoft.com/office/powerpoint/2010/main" val="4029899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dirty="0"/>
          </a:p>
        </p:txBody>
      </p:sp>
      <p:sp>
        <p:nvSpPr>
          <p:cNvPr id="8" name="标题 1"/>
          <p:cNvSpPr>
            <a:spLocks noGrp="1"/>
          </p:cNvSpPr>
          <p:nvPr>
            <p:ph type="title"/>
          </p:nvPr>
        </p:nvSpPr>
        <p:spPr>
          <a:xfrm>
            <a:off x="179512" y="116632"/>
            <a:ext cx="8640960" cy="1325563"/>
          </a:xfrm>
        </p:spPr>
        <p:txBody>
          <a:bodyPr/>
          <a:lstStyle/>
          <a:p>
            <a:r>
              <a:rPr kumimoji="1" lang="zh-CN" altLang="en-US" dirty="0"/>
              <a:t>參數中的常量和常量引用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最小特權原則</a:t>
            </a:r>
            <a:r>
              <a:rPr kumimoji="1" lang="zh-CN" altLang="en-US" dirty="0">
                <a:latin typeface="STKaiti" charset="-122"/>
                <a:ea typeface="STKaiti" charset="-122"/>
                <a:cs typeface="STKaiti" charset="-122"/>
              </a:rPr>
              <a:t>：給函數足夠的許可權去完成相應的任務，但不要給予他多餘的許可權。</a:t>
            </a:r>
            <a:endParaRPr kumimoji="1" lang="en-US" altLang="zh-CN" dirty="0">
              <a:latin typeface="STKaiti" charset="-122"/>
              <a:ea typeface="STKaiti" charset="-122"/>
              <a:cs typeface="STKaiti" charset="-122"/>
            </a:endParaRPr>
          </a:p>
          <a:p>
            <a:pPr lvl="1"/>
            <a:r>
              <a:rPr lang="zh-CN" altLang="en-US" dirty="0"/>
              <a:t>例如函數</a:t>
            </a:r>
            <a:r>
              <a:rPr lang="en-US" altLang="zh-CN" dirty="0"/>
              <a:t>void add(int&amp; a, int&amp; b)</a:t>
            </a:r>
            <a:r>
              <a:rPr lang="zh-CN" altLang="en-US" dirty="0"/>
              <a:t>，如果將參數類型定義為</a:t>
            </a:r>
            <a:r>
              <a:rPr lang="en-US" altLang="zh-CN" dirty="0"/>
              <a:t>int&amp;</a:t>
            </a:r>
            <a:r>
              <a:rPr lang="zh-CN" altLang="en-US" dirty="0"/>
              <a:t>，則給予該函數在函數體內修改</a:t>
            </a:r>
            <a:r>
              <a:rPr lang="en-US" altLang="zh-CN" dirty="0"/>
              <a:t>a</a:t>
            </a:r>
            <a:r>
              <a:rPr lang="zh-CN" altLang="en-US" dirty="0"/>
              <a:t>和</a:t>
            </a:r>
            <a:r>
              <a:rPr lang="en-US" altLang="zh-CN" dirty="0"/>
              <a:t>b</a:t>
            </a:r>
            <a:r>
              <a:rPr lang="zh-CN" altLang="en-US" dirty="0"/>
              <a:t>的值的許可權</a:t>
            </a:r>
            <a:endParaRPr lang="en-US" altLang="zh-CN" dirty="0"/>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如果我們不想給予函數修改許可權，則可以在參數中使用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p>
          <a:p>
            <a:pPr marL="0" indent="0">
              <a:buNone/>
            </a:pPr>
            <a:r>
              <a:rPr kumimoji="1" lang="zh-CN" altLang="en-US" sz="2400" dirty="0">
                <a:latin typeface="STKaiti" charset="-122"/>
                <a:ea typeface="STKaiti" charset="-122"/>
                <a:cs typeface="STKaiti" charset="-122"/>
              </a:rPr>
              <a:t>此時函數中僅能讀取</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的值，無法對</a:t>
            </a:r>
            <a:r>
              <a:rPr kumimoji="1" lang="en-US" altLang="zh-CN" sz="2400" dirty="0">
                <a:latin typeface="STKaiti" charset="-122"/>
                <a:ea typeface="STKaiti" charset="-122"/>
                <a:cs typeface="STKaiti" charset="-122"/>
              </a:rPr>
              <a:t>a, b</a:t>
            </a:r>
            <a:r>
              <a:rPr kumimoji="1" lang="zh-CN" altLang="en-US" sz="2400" dirty="0">
                <a:latin typeface="STKaiti" charset="-122"/>
                <a:ea typeface="STKaiti" charset="-122"/>
                <a:cs typeface="STKaiti" charset="-122"/>
              </a:rPr>
              <a:t>進行任何修改操作。</a:t>
            </a:r>
          </a:p>
        </p:txBody>
      </p:sp>
    </p:spTree>
    <p:extLst>
      <p:ext uri="{BB962C8B-B14F-4D97-AF65-F5344CB8AC3E}">
        <p14:creationId xmlns:p14="http://schemas.microsoft.com/office/powerpoint/2010/main" val="3674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dirty="0"/>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作用：用參數物件的內容初始化當前物件</a:t>
            </a:r>
          </a:p>
        </p:txBody>
      </p:sp>
      <p:sp>
        <p:nvSpPr>
          <p:cNvPr id="7" name="内容占位符 2"/>
          <p:cNvSpPr txBox="1">
            <a:spLocks/>
          </p:cNvSpPr>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拷貝構造函數示例：</a:t>
            </a:r>
          </a:p>
        </p:txBody>
      </p:sp>
      <p:sp>
        <p:nvSpPr>
          <p:cNvPr id="9" name="内容占位符 2">
            <a:extLst>
              <a:ext uri="{FF2B5EF4-FFF2-40B4-BE49-F238E27FC236}">
                <a16:creationId xmlns:a16="http://schemas.microsoft.com/office/drawing/2014/main" id="{070646B4-7636-41EE-B505-60F76050705A}"/>
              </a:ext>
            </a:extLst>
          </p:cNvPr>
          <p:cNvSpPr txBox="1">
            <a:spLocks/>
          </p:cNvSpPr>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拷貝構造函數是一種特殊的構造函數，它的參數是語言規定的，是</a:t>
            </a:r>
            <a:r>
              <a:rPr kumimoji="1" lang="zh-CN" altLang="en-US" dirty="0">
                <a:solidFill>
                  <a:srgbClr val="FF0000"/>
                </a:solidFill>
              </a:rPr>
              <a:t>同類對象的常量引用</a:t>
            </a:r>
          </a:p>
        </p:txBody>
      </p:sp>
    </p:spTree>
    <p:extLst>
      <p:ext uri="{BB962C8B-B14F-4D97-AF65-F5344CB8AC3E}">
        <p14:creationId xmlns:p14="http://schemas.microsoft.com/office/powerpoint/2010/main" val="15914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dirty="0"/>
          </a:p>
        </p:txBody>
      </p:sp>
      <p:sp>
        <p:nvSpPr>
          <p:cNvPr id="3" name="标题 1"/>
          <p:cNvSpPr>
            <a:spLocks noGrp="1"/>
          </p:cNvSpPr>
          <p:nvPr>
            <p:ph type="title"/>
          </p:nvPr>
        </p:nvSpPr>
        <p:spPr>
          <a:xfrm>
            <a:off x="179512" y="116632"/>
            <a:ext cx="7886700" cy="1325563"/>
          </a:xfrm>
        </p:spPr>
        <p:txBody>
          <a:bodyPr/>
          <a:lstStyle/>
          <a:p>
            <a:r>
              <a:rPr kumimoji="1" lang="zh-CN" altLang="en-US" dirty="0"/>
              <a:t>拷貝構造函數</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拷貝構造函數被調用的三種常見情況：</a:t>
            </a:r>
            <a:endParaRPr kumimoji="1" lang="en-US" altLang="zh-CN" dirty="0"/>
          </a:p>
          <a:p>
            <a:pPr marL="0" indent="0">
              <a:lnSpc>
                <a:spcPct val="100000"/>
              </a:lnSpc>
              <a:buNone/>
            </a:pPr>
            <a:r>
              <a:rPr kumimoji="1" lang="en-US" altLang="zh-CN" sz="2400" dirty="0"/>
              <a:t>1</a:t>
            </a:r>
            <a:r>
              <a:rPr kumimoji="1" lang="zh-CN" altLang="en-US" sz="2400" dirty="0"/>
              <a:t>、用一個類物件定義另一個新的類物件</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、函式呼叫時</a:t>
            </a:r>
            <a:r>
              <a:rPr kumimoji="1" lang="zh-CN" altLang="en-US" sz="2400" dirty="0">
                <a:solidFill>
                  <a:srgbClr val="FF0000"/>
                </a:solidFill>
              </a:rPr>
              <a:t>以類的對象為形參</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p>
          <a:p>
            <a:pPr marL="0" indent="0">
              <a:lnSpc>
                <a:spcPct val="100000"/>
              </a:lnSpc>
              <a:buNone/>
            </a:pPr>
            <a:r>
              <a:rPr kumimoji="1" lang="en-US" altLang="zh-CN" sz="2400" dirty="0"/>
              <a:t>3</a:t>
            </a:r>
            <a:r>
              <a:rPr kumimoji="1" lang="zh-CN" altLang="en-US" sz="2400" dirty="0"/>
              <a:t>、函數返回</a:t>
            </a:r>
            <a:r>
              <a:rPr kumimoji="1" lang="zh-CN" altLang="en-US" sz="2400" dirty="0">
                <a:solidFill>
                  <a:srgbClr val="FF0000"/>
                </a:solidFill>
              </a:rPr>
              <a:t>類對象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編譯器會自動調用“</a:t>
            </a:r>
            <a:r>
              <a:rPr kumimoji="1" lang="zh-CN" altLang="en-US" sz="2400" dirty="0">
                <a:solidFill>
                  <a:srgbClr val="FF0000"/>
                </a:solidFill>
              </a:rPr>
              <a:t>拷貝構造函數</a:t>
            </a:r>
            <a:r>
              <a:rPr kumimoji="1" lang="zh-CN" altLang="en-US" sz="2400" dirty="0"/>
              <a:t>”，在已有物件基礎上生成新物件。</a:t>
            </a:r>
            <a:endParaRPr kumimoji="1" lang="en-US" altLang="zh-CN" sz="2400" dirty="0"/>
          </a:p>
        </p:txBody>
      </p:sp>
    </p:spTree>
    <p:extLst>
      <p:ext uri="{BB962C8B-B14F-4D97-AF65-F5344CB8AC3E}">
        <p14:creationId xmlns:p14="http://schemas.microsoft.com/office/powerpoint/2010/main" val="3546227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非常量左值引用不能绑定&#10;右值&#10;B: 右值引用可以绑定右值&#10;C: 常量左值引用可以绑定右值&#10;D: 引用在定义时就要初始化"/>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HASREMARK" val="True"/>
  <p:tag name="PROBLEMREMARK" val="B: 右值引用是左值，所以(2)处&#10;调用拷贝构造函数&#10;&#10;C: 常量左值引用可以绑定左值，&#10;(3)处不调用构造函数"/>
  <p:tag name="PROBLEMSCORE_HALF" val="0.5"/>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21842</TotalTime>
  <Words>10773</Words>
  <Application>Microsoft Office PowerPoint</Application>
  <PresentationFormat>화면 슬라이드 쇼(4:3)</PresentationFormat>
  <Paragraphs>1236</Paragraphs>
  <Slides>66</Slides>
  <Notes>32</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66</vt:i4>
      </vt:variant>
    </vt:vector>
  </HeadingPairs>
  <TitlesOfParts>
    <vt:vector size="80" baseType="lpstr">
      <vt:lpstr>Menlo-Regular</vt:lpstr>
      <vt:lpstr>微软雅黑</vt:lpstr>
      <vt:lpstr>微软雅黑</vt:lpstr>
      <vt:lpstr>微软雅黑</vt:lpstr>
      <vt:lpstr>宋体</vt:lpstr>
      <vt:lpstr>STKaiti</vt:lpstr>
      <vt:lpstr>STKaiti</vt:lpstr>
      <vt:lpstr>Arial</vt:lpstr>
      <vt:lpstr>Calibri</vt:lpstr>
      <vt:lpstr>Calibri Light</vt:lpstr>
      <vt:lpstr>Consolas</vt:lpstr>
      <vt:lpstr>Times New Roman</vt:lpstr>
      <vt:lpstr>Wingdings</vt:lpstr>
      <vt:lpstr>Office Theme</vt:lpstr>
      <vt:lpstr>引用與複製 （OOP）</vt:lpstr>
      <vt:lpstr>上期要點回顧</vt:lpstr>
      <vt:lpstr>本講內容提要</vt:lpstr>
      <vt:lpstr>回顧：引用</vt:lpstr>
      <vt:lpstr>回顧：常量成員和常量對象</vt:lpstr>
      <vt:lpstr>PowerPoint 프레젠테이션</vt:lpstr>
      <vt:lpstr>參數中的常量和常量引用</vt:lpstr>
      <vt:lpstr>拷貝構造函數</vt:lpstr>
      <vt:lpstr>拷貝構造函數</vt:lpstr>
      <vt:lpstr>拷貝構造函數</vt:lpstr>
      <vt:lpstr>拷貝構造函數</vt:lpstr>
      <vt:lpstr>拷貝構造函數：執行順序</vt:lpstr>
      <vt:lpstr>拷貝構造函數：實例1</vt:lpstr>
      <vt:lpstr>拷貝構造函數：實例1</vt:lpstr>
      <vt:lpstr>拷貝構造函數的調用時機</vt:lpstr>
      <vt:lpstr>拷貝構造函數：實例2</vt:lpstr>
      <vt:lpstr>拷貝構造函數：實例2</vt:lpstr>
      <vt:lpstr>拷貝構造函數</vt:lpstr>
      <vt:lpstr>拷貝構造函數</vt:lpstr>
      <vt:lpstr>拷貝構造函數</vt:lpstr>
      <vt:lpstr>右值引用</vt:lpstr>
      <vt:lpstr>右值引用</vt:lpstr>
      <vt:lpstr>右值引用</vt:lpstr>
      <vt:lpstr>引用的綁定</vt:lpstr>
      <vt:lpstr>右值引用示例</vt:lpstr>
      <vt:lpstr>右值引用示例</vt:lpstr>
      <vt:lpstr>右值引用示例</vt:lpstr>
      <vt:lpstr>右值引用示例</vt:lpstr>
      <vt:lpstr>PowerPoint 프레젠테이션</vt:lpstr>
      <vt:lpstr>移動構造函數</vt:lpstr>
      <vt:lpstr>移動構造函數</vt:lpstr>
      <vt:lpstr>移動構造函數：實例</vt:lpstr>
      <vt:lpstr>移動構造函數：實例</vt:lpstr>
      <vt:lpstr>移動構造函數：實例</vt:lpstr>
      <vt:lpstr>移動構造函數：實例</vt:lpstr>
      <vt:lpstr>移動構造函數：實例</vt:lpstr>
      <vt:lpstr>移動構造函數：實例</vt:lpstr>
      <vt:lpstr>右值引用：移動語義</vt:lpstr>
      <vt:lpstr>右值引用：移動語義</vt:lpstr>
      <vt:lpstr>構造函數綜合實例</vt:lpstr>
      <vt:lpstr>答案</vt:lpstr>
      <vt:lpstr>拷貝/移動構造函數的調用時機</vt:lpstr>
      <vt:lpstr>拷貝/移動構造函數的調用時機</vt:lpstr>
      <vt:lpstr>PowerPoint 프레젠테이션</vt:lpstr>
      <vt:lpstr>拷貝設定運算子</vt:lpstr>
      <vt:lpstr>拷貝設定運算子：實例</vt:lpstr>
      <vt:lpstr>移動設定運算子</vt:lpstr>
      <vt:lpstr>拷貝/移動設定運算子的調用時機</vt:lpstr>
      <vt:lpstr>編譯器自動合成的函數/運算子</vt:lpstr>
      <vt:lpstr>類型轉換</vt:lpstr>
      <vt:lpstr>自動類型轉換：方法一</vt:lpstr>
      <vt:lpstr>自動類型轉換：方法二</vt:lpstr>
      <vt:lpstr>自動類型轉換</vt:lpstr>
      <vt:lpstr>自動類型轉換：實例1</vt:lpstr>
      <vt:lpstr>自動類型轉換：實例1</vt:lpstr>
      <vt:lpstr>自動類型轉換：實例2</vt:lpstr>
      <vt:lpstr>自動類型轉換：實例2</vt:lpstr>
      <vt:lpstr>PowerPoint 프레젠테이션</vt:lpstr>
      <vt:lpstr>禁止自動類型轉換</vt:lpstr>
      <vt:lpstr>禁止自動類型轉換</vt:lpstr>
      <vt:lpstr>強制類型轉換</vt:lpstr>
      <vt:lpstr>強制類型轉換</vt:lpstr>
      <vt:lpstr>課後閱讀及思考</vt:lpstr>
      <vt:lpstr>課後練習（不提交）</vt:lpstr>
      <vt:lpstr>課後練習（不提交）</vt:lpstr>
      <vt:lpstr>結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Terry C.</cp:lastModifiedBy>
  <cp:revision>2390</cp:revision>
  <cp:lastPrinted>2020-03-21T00:59:24Z</cp:lastPrinted>
  <dcterms:created xsi:type="dcterms:W3CDTF">2002-09-18T00:55:13Z</dcterms:created>
  <dcterms:modified xsi:type="dcterms:W3CDTF">2024-04-02T05:39:18Z</dcterms:modified>
</cp:coreProperties>
</file>