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8"/>
  </p:notesMasterIdLst>
  <p:sldIdLst>
    <p:sldId id="466" r:id="rId2"/>
    <p:sldId id="579" r:id="rId3"/>
    <p:sldId id="480" r:id="rId4"/>
    <p:sldId id="557" r:id="rId5"/>
    <p:sldId id="558" r:id="rId6"/>
    <p:sldId id="534" r:id="rId7"/>
    <p:sldId id="549" r:id="rId8"/>
    <p:sldId id="550" r:id="rId9"/>
    <p:sldId id="548" r:id="rId10"/>
    <p:sldId id="482" r:id="rId11"/>
    <p:sldId id="483" r:id="rId12"/>
    <p:sldId id="484" r:id="rId13"/>
    <p:sldId id="607" r:id="rId14"/>
    <p:sldId id="602" r:id="rId15"/>
    <p:sldId id="603" r:id="rId16"/>
    <p:sldId id="597" r:id="rId17"/>
    <p:sldId id="595" r:id="rId18"/>
    <p:sldId id="559" r:id="rId19"/>
    <p:sldId id="604" r:id="rId20"/>
    <p:sldId id="605" r:id="rId21"/>
    <p:sldId id="487" r:id="rId22"/>
    <p:sldId id="560" r:id="rId23"/>
    <p:sldId id="562" r:id="rId24"/>
    <p:sldId id="582" r:id="rId25"/>
    <p:sldId id="583" r:id="rId26"/>
    <p:sldId id="584" r:id="rId27"/>
    <p:sldId id="592" r:id="rId28"/>
    <p:sldId id="576" r:id="rId29"/>
    <p:sldId id="577" r:id="rId30"/>
    <p:sldId id="535" r:id="rId31"/>
    <p:sldId id="536" r:id="rId32"/>
    <p:sldId id="600" r:id="rId33"/>
    <p:sldId id="601" r:id="rId34"/>
    <p:sldId id="556" r:id="rId35"/>
    <p:sldId id="580" r:id="rId36"/>
    <p:sldId id="575" r:id="rId37"/>
    <p:sldId id="544" r:id="rId38"/>
    <p:sldId id="598" r:id="rId39"/>
    <p:sldId id="552" r:id="rId40"/>
    <p:sldId id="553" r:id="rId41"/>
    <p:sldId id="555" r:id="rId42"/>
    <p:sldId id="538" r:id="rId43"/>
    <p:sldId id="539" r:id="rId44"/>
    <p:sldId id="494" r:id="rId45"/>
    <p:sldId id="495" r:id="rId46"/>
    <p:sldId id="606" r:id="rId47"/>
    <p:sldId id="599" r:id="rId48"/>
    <p:sldId id="545" r:id="rId49"/>
    <p:sldId id="566" r:id="rId50"/>
    <p:sldId id="567" r:id="rId51"/>
    <p:sldId id="608" r:id="rId52"/>
    <p:sldId id="568" r:id="rId53"/>
    <p:sldId id="578" r:id="rId54"/>
    <p:sldId id="609" r:id="rId55"/>
    <p:sldId id="610" r:id="rId56"/>
    <p:sldId id="475" r:id="rId5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B40061"/>
    <a:srgbClr val="1614FF"/>
    <a:srgbClr val="18851B"/>
    <a:srgbClr val="00FF00"/>
    <a:srgbClr val="0066CC"/>
    <a:srgbClr val="003366"/>
    <a:srgbClr val="FF0000"/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 autoAdjust="0"/>
    <p:restoredTop sz="83129" autoAdjust="0"/>
  </p:normalViewPr>
  <p:slideViewPr>
    <p:cSldViewPr>
      <p:cViewPr>
        <p:scale>
          <a:sx n="72" d="100"/>
          <a:sy n="72" d="100"/>
        </p:scale>
        <p:origin x="126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058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比如，我能不能用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obj;</a:t>
            </a:r>
            <a:r>
              <a:rPr kumimoji="1" lang="zh-CN" altLang="en-US" dirty="0"/>
              <a:t>構造物件？不能，因為</a:t>
            </a:r>
            <a:r>
              <a:rPr kumimoji="1" lang="zh-CN" altLang="en-US" baseline="0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沒有預設構造函數。</a:t>
            </a:r>
            <a:endParaRPr kumimoji="1" lang="en-US" altLang="zh-CN" dirty="0"/>
          </a:p>
          <a:p>
            <a:r>
              <a:rPr kumimoji="1" lang="zh-CN" altLang="en-US" dirty="0"/>
              <a:t>這個例子，如果沒有</a:t>
            </a:r>
            <a:r>
              <a:rPr kumimoji="1" lang="en-US" altLang="zh-CN" dirty="0"/>
              <a:t>Base()</a:t>
            </a:r>
            <a:r>
              <a:rPr kumimoji="1" lang="zh-CN" altLang="en-US" dirty="0"/>
              <a:t>，則不能定義派生類構造函數</a:t>
            </a:r>
            <a:r>
              <a:rPr kumimoji="1" lang="en-US" altLang="zh-CN" dirty="0"/>
              <a:t>Derive(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j,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k)</a:t>
            </a:r>
            <a:endParaRPr kumimoji="1" lang="en-US" altLang="zh-CN" dirty="0"/>
          </a:p>
          <a:p>
            <a:r>
              <a:rPr kumimoji="1" lang="zh-CN" altLang="en-US" dirty="0"/>
              <a:t>因為無顯式調用基類構造函數時會選擇調用基類預設構造函數，若基類預設構造函數不存在，則編譯不通過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using</a:t>
            </a:r>
            <a:r>
              <a:rPr kumimoji="1" lang="zh-CN" altLang="en-US" dirty="0"/>
              <a:t> 關鍵字：</a:t>
            </a:r>
            <a:r>
              <a:rPr kumimoji="1" lang="en-US" altLang="zh-CN" dirty="0"/>
              <a:t>http://zh.cppreference.com/w/cpp/language/using_declaration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1966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5970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當私有繼承時，我們是 “照此實現” 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is-implementing-in-terms-of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）；也就是說，創建的新類具有基類的所有資料和功能，但這些功能是隱藏的，所以它只是部分的內部實現。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該類的用戶訪問不到這些內部功能，並且一個物件不能被看做是這個基類的實例。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***相當於重新實現了一遍基類的功能，而且它們是私有的。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保護繼承 不常用，存在只是為了語言的完備性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314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***相當於重新實現了一遍基類的功能，而且它們是私有的。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911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269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成員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繼承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成員 與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繼承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2665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3795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程式編譯時系統就能決定調用哪個函數，因此靜態多態性又稱為編譯時的多態性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態分為兩類：靜態多態性和動態多態性，以前學過的函數重載和運算子重載實現的多態性屬於靜態多態性，在程式編譯時系統就能決定調用哪個函數，因此靜態多態性又稱為編譯時的多態性。靜態多態性是通過函數的重載實現的。動態多態性是在程式運行過程中才動態地確定操作所針對的物件。它又稱運行時的多態性。動態多態性是通過虛函數實現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9494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3445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00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0398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7989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7915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226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956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689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9627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395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4700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若沒有定義基類的預設構造函數（基類也無自動生成的構造函數），則派生類不能</a:t>
            </a:r>
            <a:r>
              <a:rPr lang="zh-CN" altLang="en-US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無顯示調用基類構造函數</a:t>
            </a:r>
            <a:r>
              <a:rPr lang="en-US" altLang="zh-CN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zh-CN" altLang="en-US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編譯錯誤</a:t>
            </a:r>
            <a:r>
              <a:rPr lang="en-US" altLang="zh-CN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9656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比如，我能不能用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obj;</a:t>
            </a:r>
            <a:r>
              <a:rPr kumimoji="1" lang="zh-CN" altLang="en-US" dirty="0"/>
              <a:t>構造物件？不能，因為</a:t>
            </a:r>
            <a:r>
              <a:rPr kumimoji="1" lang="zh-CN" altLang="en-US" baseline="0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沒有預設構造函數</a:t>
            </a:r>
            <a:endParaRPr kumimoji="1" lang="en-US" altLang="zh-CN" dirty="0"/>
          </a:p>
          <a:p>
            <a:r>
              <a:rPr kumimoji="1" lang="zh-CN" altLang="en-US" dirty="0"/>
              <a:t>這個例子，如果沒有</a:t>
            </a:r>
            <a:r>
              <a:rPr kumimoji="1" lang="en-US" altLang="zh-CN" dirty="0"/>
              <a:t>Base();</a:t>
            </a:r>
            <a:r>
              <a:rPr kumimoji="1" lang="zh-CN" altLang="en-US" dirty="0"/>
              <a:t>則不能定義派生類構造函數</a:t>
            </a:r>
            <a:r>
              <a:rPr kumimoji="1" lang="en-US" altLang="zh-CN" dirty="0"/>
              <a:t>Derive(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j,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k)</a:t>
            </a:r>
            <a:endParaRPr kumimoji="1" lang="en-US" altLang="zh-CN" dirty="0"/>
          </a:p>
          <a:p>
            <a:r>
              <a:rPr kumimoji="1" lang="zh-CN" altLang="en-US" dirty="0"/>
              <a:t>因為無顯示調用基類構造函數時會選擇調用基類預設構造函數，若基類預設構造函數不存在則編譯不通過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using</a:t>
            </a:r>
            <a:r>
              <a:rPr kumimoji="1" lang="zh-CN" altLang="en-US" dirty="0"/>
              <a:t> 關鍵字：</a:t>
            </a:r>
            <a:r>
              <a:rPr kumimoji="1" lang="en-US" altLang="zh-CN" dirty="0"/>
              <a:t>http://zh.cppreference.com/w/cpp/language/using_declaration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278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‹nº›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‹nº›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‹nº›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enju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uren1987.github.io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5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tags" Target="../tags/tag53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29" Type="http://schemas.openxmlformats.org/officeDocument/2006/relationships/image" Target="../media/image5.tmp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image" Target="../media/image5.tm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keyword/us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tags" Target="../tags/tag92.xml"/><Relationship Id="rId18" Type="http://schemas.openxmlformats.org/officeDocument/2006/relationships/tags" Target="../tags/tag97.xml"/><Relationship Id="rId26" Type="http://schemas.openxmlformats.org/officeDocument/2006/relationships/tags" Target="../tags/tag105.xml"/><Relationship Id="rId3" Type="http://schemas.openxmlformats.org/officeDocument/2006/relationships/tags" Target="../tags/tag82.xml"/><Relationship Id="rId21" Type="http://schemas.openxmlformats.org/officeDocument/2006/relationships/tags" Target="../tags/tag100.xml"/><Relationship Id="rId7" Type="http://schemas.openxmlformats.org/officeDocument/2006/relationships/tags" Target="../tags/tag86.xml"/><Relationship Id="rId12" Type="http://schemas.openxmlformats.org/officeDocument/2006/relationships/tags" Target="../tags/tag91.xml"/><Relationship Id="rId17" Type="http://schemas.openxmlformats.org/officeDocument/2006/relationships/tags" Target="../tags/tag96.xml"/><Relationship Id="rId25" Type="http://schemas.openxmlformats.org/officeDocument/2006/relationships/tags" Target="../tags/tag104.xml"/><Relationship Id="rId2" Type="http://schemas.openxmlformats.org/officeDocument/2006/relationships/tags" Target="../tags/tag81.xml"/><Relationship Id="rId16" Type="http://schemas.openxmlformats.org/officeDocument/2006/relationships/tags" Target="../tags/tag95.xml"/><Relationship Id="rId20" Type="http://schemas.openxmlformats.org/officeDocument/2006/relationships/tags" Target="../tags/tag99.xml"/><Relationship Id="rId29" Type="http://schemas.openxmlformats.org/officeDocument/2006/relationships/image" Target="../media/image5.tmp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24" Type="http://schemas.openxmlformats.org/officeDocument/2006/relationships/tags" Target="../tags/tag103.xml"/><Relationship Id="rId5" Type="http://schemas.openxmlformats.org/officeDocument/2006/relationships/tags" Target="../tags/tag84.xml"/><Relationship Id="rId15" Type="http://schemas.openxmlformats.org/officeDocument/2006/relationships/tags" Target="../tags/tag94.xml"/><Relationship Id="rId23" Type="http://schemas.openxmlformats.org/officeDocument/2006/relationships/tags" Target="../tags/tag102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89.xml"/><Relationship Id="rId19" Type="http://schemas.openxmlformats.org/officeDocument/2006/relationships/tags" Target="../tags/tag98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tags" Target="../tags/tag93.xml"/><Relationship Id="rId22" Type="http://schemas.openxmlformats.org/officeDocument/2006/relationships/tags" Target="../tags/tag101.xml"/><Relationship Id="rId27" Type="http://schemas.openxmlformats.org/officeDocument/2006/relationships/tags" Target="../tags/tag10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66CC"/>
                </a:solidFill>
              </a:rPr>
              <a:t>組合與繼承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D6E716EE-5AFF-61CA-901B-D3CEC6674D58}"/>
              </a:ext>
            </a:extLst>
          </p:cNvPr>
          <p:cNvSpPr txBox="1">
            <a:spLocks/>
          </p:cNvSpPr>
          <p:nvPr/>
        </p:nvSpPr>
        <p:spPr bwMode="auto">
          <a:xfrm>
            <a:off x="0" y="4509120"/>
            <a:ext cx="9144000" cy="234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zh-CN" altLang="en-US" sz="3600" b="1" dirty="0"/>
              <a:t>任炬</a:t>
            </a:r>
            <a:endParaRPr lang="en-US" altLang="zh-CN" sz="3600" b="1" dirty="0"/>
          </a:p>
          <a:p>
            <a:pPr defTabSz="914400"/>
            <a:r>
              <a:rPr lang="en-US" altLang="zh-CN" sz="2800" b="1" dirty="0">
                <a:hlinkClick r:id="rId3"/>
              </a:rPr>
              <a:t>renju@tsinghua.edu.cn</a:t>
            </a:r>
            <a:endParaRPr lang="en-US" altLang="zh-CN" sz="2800" b="1" dirty="0"/>
          </a:p>
          <a:p>
            <a:pPr defTabSz="914400"/>
            <a:r>
              <a:rPr lang="en-US" altLang="zh-CN" sz="2800" b="1" dirty="0">
                <a:hlinkClick r:id="rId4"/>
              </a:rPr>
              <a:t>https://juren1987.github.io</a:t>
            </a:r>
            <a:r>
              <a:rPr lang="zh-CN" altLang="en-US" sz="2800" b="1" dirty="0"/>
              <a:t>  </a:t>
            </a:r>
            <a:endParaRPr lang="en-US" altLang="zh-CN" sz="2800" b="1" dirty="0"/>
          </a:p>
          <a:p>
            <a:pPr defTabSz="914400"/>
            <a:r>
              <a:rPr lang="zh-CN" altLang="en-US" b="1" dirty="0"/>
              <a:t>課程團隊：黃民烈 劉知遠 任炬</a:t>
            </a:r>
          </a:p>
        </p:txBody>
      </p:sp>
    </p:spTree>
    <p:extLst>
      <p:ext uri="{BB962C8B-B14F-4D97-AF65-F5344CB8AC3E}">
        <p14:creationId xmlns:p14="http://schemas.microsoft.com/office/powerpoint/2010/main" val="48686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物件組合示例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構造與析構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487025"/>
            <a:ext cx="76328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sz="2400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{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//Single1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類別</a:t>
            </a:r>
            <a:endParaRPr lang="en-US" altLang="zh-CN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altLang="zh-CN" sz="24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fr-FR" altLang="zh-CN" sz="2400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1(</a:t>
            </a:r>
            <a:r>
              <a:rPr lang="fr-FR" altLang="zh-CN" sz="24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id) : ID(id) { cout &lt;&lt; 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S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1(</a:t>
            </a:r>
            <a:r>
              <a:rPr lang="fr-FR" altLang="zh-CN" sz="2400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fr-FR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~S1()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"~S1()"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S2 {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//Single2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類別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S2()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"S2()"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~S2()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"~S2()"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4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物件組合示例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構造與析構</a:t>
            </a:r>
          </a:p>
        </p:txBody>
      </p:sp>
      <p:sp>
        <p:nvSpPr>
          <p:cNvPr id="4" name="矩形 3"/>
          <p:cNvSpPr/>
          <p:nvPr/>
        </p:nvSpPr>
        <p:spPr>
          <a:xfrm>
            <a:off x="433364" y="268424"/>
            <a:ext cx="8568952" cy="649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//Composite3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類別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S1 sub_obj1;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構造函數帶參數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S2 sub_obj2;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構造函數不帶參數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C3() : num(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構造函數初始化清單中構造子物件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k)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sub_obj1(k)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~C3()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"~C3()"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07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物件組合運行結果</a:t>
            </a:r>
          </a:p>
        </p:txBody>
      </p:sp>
      <p:sp>
        <p:nvSpPr>
          <p:cNvPr id="3" name="矩形 2"/>
          <p:cNvSpPr/>
          <p:nvPr/>
        </p:nvSpPr>
        <p:spPr>
          <a:xfrm>
            <a:off x="1769763" y="116632"/>
            <a:ext cx="2088232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, 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481731" y="144915"/>
            <a:ext cx="216024" cy="79208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481731" y="1023641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481731" y="184421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481731" y="267280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9131" y="269767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a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19131" y="115302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b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19131" y="1945115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c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9131" y="279004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d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47456" y="1153027"/>
            <a:ext cx="4896544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S1 sub_obj1;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S2 sub_obj2;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mr-I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33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76864" cy="5184576"/>
          </a:xfrm>
        </p:spPr>
        <p:txBody>
          <a:bodyPr/>
          <a:lstStyle/>
          <a:p>
            <a:r>
              <a:rPr kumimoji="1" lang="zh-CN" altLang="en-US" dirty="0"/>
              <a:t>回憶：隱式定義的拷貝構造與賦值運算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如果調用拷貝構造函數且沒有給類顯式定義拷貝構造函數，編譯器將提供“隱式定義的拷貝構造函數”。該函數的功能為：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遞迴呼叫所有子物件的拷貝構造函數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對於基礎類型，採用位元拷貝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賦值運算的默認操作類似</a:t>
            </a:r>
            <a:endParaRPr kumimoji="1" lang="en-US" altLang="zh-CN" sz="2800" dirty="0"/>
          </a:p>
          <a:p>
            <a:pPr marL="457200" lvl="1" indent="0">
              <a:buNone/>
            </a:pPr>
            <a:endParaRPr kumimoji="1"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3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物件組合示例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拷貝與賦值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289024"/>
            <a:ext cx="928903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</a:rPr>
              <a:t>C1{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C1(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n):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(n){}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C1(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const </a:t>
            </a:r>
            <a:r>
              <a:rPr lang="en-US" altLang="zh-CN" dirty="0">
                <a:latin typeface="Consolas" panose="020B0609020204030204" pitchFamily="49" charset="0"/>
              </a:rPr>
              <a:t>C1 &amp;other)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顯式定義拷貝構造函數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other.i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"C1(const C1 &amp;other)"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</a:rPr>
              <a:t>C2{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int </a:t>
            </a:r>
            <a:r>
              <a:rPr lang="en-US" altLang="zh-CN" dirty="0">
                <a:latin typeface="Consolas" panose="020B0609020204030204" pitchFamily="49" charset="0"/>
              </a:rPr>
              <a:t>j;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C2(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n):j(n){}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C2&amp; operator= 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C2&amp; right){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顯式定義設定運算子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if</a:t>
            </a:r>
            <a:r>
              <a:rPr lang="en-US" altLang="zh-CN" dirty="0">
                <a:latin typeface="Consolas" panose="020B0609020204030204" pitchFamily="49" charset="0"/>
              </a:rPr>
              <a:t>(this != &amp;right){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j = </a:t>
            </a:r>
            <a:r>
              <a:rPr lang="en-US" altLang="zh-CN" dirty="0" err="1">
                <a:latin typeface="Consolas" panose="020B0609020204030204" pitchFamily="49" charset="0"/>
              </a:rPr>
              <a:t>right.j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"operator=(const C2&amp;)"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return </a:t>
            </a:r>
            <a:r>
              <a:rPr lang="en-US" altLang="zh-CN" dirty="0">
                <a:latin typeface="Consolas" panose="020B0609020204030204" pitchFamily="49" charset="0"/>
              </a:rPr>
              <a:t>*this;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1682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物件組合示例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拷貝與賦值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-48875"/>
            <a:ext cx="9289032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1"/>
                </a:solidFill>
              </a:rPr>
              <a:t>class</a:t>
            </a:r>
            <a:r>
              <a:rPr lang="en-US" altLang="zh-CN" dirty="0"/>
              <a:t> C3{</a:t>
            </a:r>
          </a:p>
          <a:p>
            <a:r>
              <a:rPr lang="en-US" altLang="zh-CN" dirty="0">
                <a:solidFill>
                  <a:srgbClr val="B40061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C1 c1;</a:t>
            </a:r>
          </a:p>
          <a:p>
            <a:r>
              <a:rPr lang="en-US" altLang="zh-CN" dirty="0"/>
              <a:t>	C2 c2;</a:t>
            </a:r>
          </a:p>
          <a:p>
            <a:r>
              <a:rPr lang="en-US" altLang="zh-CN" dirty="0"/>
              <a:t>	C3():c1(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), c2(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){}</a:t>
            </a:r>
          </a:p>
          <a:p>
            <a:r>
              <a:rPr lang="en-US" altLang="zh-CN" dirty="0"/>
              <a:t>	C3(</a:t>
            </a:r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j):c1(</a:t>
            </a:r>
            <a:r>
              <a:rPr lang="en-US" altLang="zh-CN" dirty="0" err="1"/>
              <a:t>i</a:t>
            </a:r>
            <a:r>
              <a:rPr lang="en-US" altLang="zh-CN" dirty="0"/>
              <a:t>), c2(j){}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B40061"/>
                </a:solidFill>
              </a:rPr>
              <a:t>void</a:t>
            </a:r>
            <a:r>
              <a:rPr lang="en-US" altLang="zh-CN" dirty="0"/>
              <a:t> print(){</a:t>
            </a:r>
            <a:r>
              <a:rPr lang="en-US" altLang="zh-CN" dirty="0" err="1"/>
              <a:t>cout</a:t>
            </a:r>
            <a:r>
              <a:rPr lang="en-US" altLang="zh-CN" dirty="0"/>
              <a:t> &lt;&lt; "c1.i = " &lt;&lt; c1.i &lt;&lt; " c2.j = " &lt;&lt; c2.j &lt;&lt; 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	C3 a(</a:t>
            </a:r>
            <a:r>
              <a:rPr lang="en-US" altLang="zh-CN" dirty="0">
                <a:solidFill>
                  <a:srgbClr val="1614FF"/>
                </a:solidFill>
              </a:rPr>
              <a:t>1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614FF"/>
                </a:solidFill>
              </a:rPr>
              <a:t>2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C3 b(a);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sz="1600" dirty="0">
                <a:solidFill>
                  <a:srgbClr val="18851B"/>
                </a:solidFill>
              </a:rPr>
              <a:t>//C1</a:t>
            </a:r>
            <a:r>
              <a:rPr lang="zh-CN" altLang="en-US" sz="1600" dirty="0">
                <a:solidFill>
                  <a:srgbClr val="18851B"/>
                </a:solidFill>
              </a:rPr>
              <a:t>執行顯式定義的拷貝構造，</a:t>
            </a:r>
            <a:br>
              <a:rPr lang="en-US" altLang="zh-CN" sz="1600" dirty="0">
                <a:solidFill>
                  <a:srgbClr val="18851B"/>
                </a:solidFill>
              </a:rPr>
            </a:br>
            <a:r>
              <a:rPr lang="zh-CN" altLang="en-US" sz="1600" dirty="0">
                <a:solidFill>
                  <a:srgbClr val="18851B"/>
                </a:solidFill>
              </a:rPr>
              <a:t>                               </a:t>
            </a:r>
            <a:r>
              <a:rPr lang="en-US" altLang="zh-CN" sz="1600" dirty="0">
                <a:solidFill>
                  <a:srgbClr val="18851B"/>
                </a:solidFill>
              </a:rPr>
              <a:t>C2</a:t>
            </a:r>
            <a:r>
              <a:rPr lang="zh-CN" altLang="en-US" sz="1600" dirty="0">
                <a:solidFill>
                  <a:srgbClr val="18851B"/>
                </a:solidFill>
              </a:rPr>
              <a:t>執行隱式定義的拷貝構造</a:t>
            </a:r>
            <a:endParaRPr lang="en-US" altLang="zh-CN" sz="1600" dirty="0">
              <a:solidFill>
                <a:srgbClr val="18851B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"b: 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b.print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C3 c;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"c: 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c = a;  </a:t>
            </a:r>
            <a:r>
              <a:rPr lang="en-US" altLang="zh-CN" sz="1600" dirty="0">
                <a:solidFill>
                  <a:srgbClr val="18851B"/>
                </a:solidFill>
              </a:rPr>
              <a:t>//C1</a:t>
            </a:r>
            <a:r>
              <a:rPr lang="zh-CN" altLang="en-US" sz="1600" dirty="0">
                <a:solidFill>
                  <a:srgbClr val="18851B"/>
                </a:solidFill>
              </a:rPr>
              <a:t>執行隱式定義的拷貝賦值，</a:t>
            </a:r>
            <a:br>
              <a:rPr lang="en-US" altLang="zh-CN" sz="1600" dirty="0">
                <a:solidFill>
                  <a:srgbClr val="18851B"/>
                </a:solidFill>
              </a:rPr>
            </a:br>
            <a:r>
              <a:rPr lang="zh-CN" altLang="en-US" sz="1600" dirty="0">
                <a:solidFill>
                  <a:srgbClr val="18851B"/>
                </a:solidFill>
              </a:rPr>
              <a:t>                          </a:t>
            </a:r>
            <a:r>
              <a:rPr lang="en-US" altLang="zh-CN" sz="1600" dirty="0">
                <a:solidFill>
                  <a:srgbClr val="18851B"/>
                </a:solidFill>
              </a:rPr>
              <a:t>C2</a:t>
            </a:r>
            <a:r>
              <a:rPr lang="zh-CN" altLang="en-US" sz="1600" dirty="0">
                <a:solidFill>
                  <a:srgbClr val="18851B"/>
                </a:solidFill>
              </a:rPr>
              <a:t>執行顯式定義的拷貝賦值</a:t>
            </a:r>
            <a:endParaRPr lang="en-US" altLang="zh-CN" dirty="0">
              <a:solidFill>
                <a:srgbClr val="18851B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"c: 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B40061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86E7C9-1AB9-BC49-8FC2-A207B5F306E5}"/>
              </a:ext>
            </a:extLst>
          </p:cNvPr>
          <p:cNvSpPr/>
          <p:nvPr/>
        </p:nvSpPr>
        <p:spPr>
          <a:xfrm>
            <a:off x="5508104" y="3645024"/>
            <a:ext cx="37654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C1(const C1 &amp;other)</a:t>
            </a: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b: c1.i = 1 c2.j = 2</a:t>
            </a:r>
          </a:p>
          <a:p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c: c1.i = 0 c2.j = 0</a:t>
            </a: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operator=(const C2&amp;)</a:t>
            </a: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c: c1.i = 1 c2.j = 2</a:t>
            </a:r>
            <a:endParaRPr lang="en-US" altLang="zh-CN" sz="2000" dirty="0">
              <a:solidFill>
                <a:srgbClr val="18851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861A5-39B5-F843-BA4A-2A072D20EB81}"/>
              </a:ext>
            </a:extLst>
          </p:cNvPr>
          <p:cNvSpPr txBox="1"/>
          <p:nvPr/>
        </p:nvSpPr>
        <p:spPr>
          <a:xfrm>
            <a:off x="5940079" y="312865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258005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9C45B-8C18-41A2-B042-F68CF5F3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353EBC-8B0A-4E61-A771-99F34AAB9B2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199927"/>
            <a:ext cx="7315200" cy="121284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關於下列代碼的說法，</a:t>
            </a:r>
            <a:r>
              <a:rPr lang="zh-CN" altLang="en-US" sz="2000" b="1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錯誤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的是（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en-US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為分行符號）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AD5E90-B7E6-43D5-BAE4-A864939EE38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48072" y="4226222"/>
            <a:ext cx="8100392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類的預設構造函數沒有顯式調用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類的構造函數，此時編譯器會自動調用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類的預設構造函數</a:t>
            </a:r>
            <a:r>
              <a:rPr lang="zh-CN" altLang="zh-CN" sz="1600" dirty="0"/>
              <a:t> </a:t>
            </a:r>
            <a:endParaRPr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E60CC1-CF84-498C-A420-145A340445F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48072" y="4728375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類的普通構造函數可以在初始化清單中顯式調用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類的普通構造函數</a:t>
            </a:r>
            <a:endParaRPr lang="en-US" altLang="zh-CN" sz="16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552332-410C-4836-93D1-9DCFFCD267B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6543" y="5219272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該程式的輸出為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A::A(0)\nA::A(2019)\ndata = 2018\</a:t>
            </a:r>
            <a:r>
              <a:rPr lang="en-US" altLang="zh-CN" sz="16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ndata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2019\n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983E07-680A-47C7-BDEC-597E860197A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48072" y="5738390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obj1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析構時先執行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類的析構函數，再執行</a:t>
            </a:r>
            <a:r>
              <a:rPr lang="en-US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6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類的析構函數 </a:t>
            </a:r>
            <a:endParaRPr lang="zh-CN" altLang="en-US" sz="16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1C6D050-E454-45CE-806D-9D2195F0FF4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13443" y="4365104"/>
            <a:ext cx="362621" cy="362621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58D44A9-0ACF-49D7-9830-82EEF65221B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13443" y="4866579"/>
            <a:ext cx="362621" cy="362621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EA80994-2710-4D49-93B4-6CA1F512955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13443" y="5373216"/>
            <a:ext cx="362621" cy="362621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4F39CF3-FAD0-4BDC-8869-C35CE6F8924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13443" y="5877272"/>
            <a:ext cx="362621" cy="362621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9372134-AE45-4381-A501-6684AEB96F5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619ACF-BBB0-457A-8F4F-E893386A22CB}"/>
              </a:ext>
            </a:extLst>
          </p:cNvPr>
          <p:cNvSpPr/>
          <p:nvPr/>
        </p:nvSpPr>
        <p:spPr>
          <a:xfrm>
            <a:off x="316012" y="1131781"/>
            <a:ext cx="5184576" cy="3089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&lt;iostream&gt;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namespace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std;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 {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data;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public:</a:t>
            </a:r>
            <a:endParaRPr lang="zh-CN" altLang="zh-CN" sz="1400" kern="100" dirty="0">
              <a:solidFill>
                <a:srgbClr val="B40061"/>
              </a:solidFill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A():data(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”A::A(" &lt;&lt; data &lt;&lt; ")\n";} 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A(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):data(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”A::A(" &lt;&lt;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")\n";}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203200"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B {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data{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2018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A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6ED6E6-2C40-4214-B160-854B56E5C1EE}"/>
              </a:ext>
            </a:extLst>
          </p:cNvPr>
          <p:cNvSpPr/>
          <p:nvPr/>
        </p:nvSpPr>
        <p:spPr>
          <a:xfrm>
            <a:off x="4716016" y="1059773"/>
            <a:ext cx="5184576" cy="3089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B(){}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B(int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):a(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){}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print()</a:t>
            </a: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"data = " &lt;&lt; data &lt;&lt;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;}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4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main() {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B obj1;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B obj2(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2019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obj1.print();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obj2.print();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return 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7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E056A39-1279-4D5C-ACAB-017DBDD45B7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1EE0C54-C8CE-49ED-945A-7B8C79DFAB2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可為此題添加文本、圖片、公式等解析，且需將內容全部放在本區域內。正常使用需</a:t>
            </a:r>
            <a:r>
              <a:rPr lang="en-US" altLang="zh-CN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BB18DA-6F95-4F3B-88C0-64D468F47F6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906000" y="1270000"/>
            <a:ext cx="3234952" cy="1938992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C: 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正確的輸出是</a:t>
            </a:r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A::A(0)\n</a:t>
            </a:r>
          </a:p>
          <a:p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A::A(2019)\n</a:t>
            </a:r>
          </a:p>
          <a:p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data = 2018\n</a:t>
            </a:r>
          </a:p>
          <a:p>
            <a:r>
              <a:rPr lang="en-US" altLang="zh-CN" sz="20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data = 2018\n</a:t>
            </a:r>
          </a:p>
          <a:p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346217E-CEDC-4637-94FB-14055CC51928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6" name="RemarkBack">
              <a:extLst>
                <a:ext uri="{FF2B5EF4-FFF2-40B4-BE49-F238E27FC236}">
                  <a16:creationId xmlns:a16="http://schemas.microsoft.com/office/drawing/2014/main" id="{9325DDB9-108F-4302-AD1D-47F055F262C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Block">
              <a:extLst>
                <a:ext uri="{FF2B5EF4-FFF2-40B4-BE49-F238E27FC236}">
                  <a16:creationId xmlns:a16="http://schemas.microsoft.com/office/drawing/2014/main" id="{3A88EAF4-C9A9-4F92-A551-21A17FD6594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TitleText">
              <a:extLst>
                <a:ext uri="{FF2B5EF4-FFF2-40B4-BE49-F238E27FC236}">
                  <a16:creationId xmlns:a16="http://schemas.microsoft.com/office/drawing/2014/main" id="{37E43659-C303-4206-B7FB-28E9C46E565B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00563724-AE6D-47C4-B376-AA22800DE4E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1A05A4F6-3462-4132-8DB9-6BD1B9F2E0E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F4EC78CF-DA1B-4135-84A5-B02718D72052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FB53E1B-3421-42A7-9CDE-100B9532A48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02663B03-28CC-491F-B91C-F9AC51D2BAD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C0172EA2-170A-4A1B-B967-F278E6D6B39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B96AA8E9-9D4A-426F-AEEE-BDFDD72391D0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單選題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6B8EF8F1-A289-4927-9F11-E89D75B2D8FD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F911905-EBCE-4F28-8B98-A3DD8515954E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276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繼承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en-US" altLang="zh-CN" dirty="0"/>
              <a:t>is-a</a:t>
            </a:r>
            <a:r>
              <a:rPr kumimoji="1" lang="zh-CN" altLang="en-US" dirty="0"/>
              <a:t>：“</a:t>
            </a:r>
            <a:r>
              <a:rPr kumimoji="1" lang="zh-CN" altLang="en-US" dirty="0">
                <a:solidFill>
                  <a:srgbClr val="FF0000"/>
                </a:solidFill>
              </a:rPr>
              <a:t>一般－特殊”</a:t>
            </a:r>
            <a:r>
              <a:rPr kumimoji="1" lang="zh-CN" altLang="en-US" dirty="0"/>
              <a:t>結構，也稱“分類結構”，是由一組具有“一般－特殊”關係的類所組成的結構。</a:t>
            </a:r>
          </a:p>
          <a:p>
            <a:pPr lvl="1"/>
            <a:r>
              <a:rPr kumimoji="1" lang="zh-CN" altLang="en-US" dirty="0"/>
              <a:t>如果類</a:t>
            </a:r>
            <a:r>
              <a:rPr kumimoji="1" lang="en-US" altLang="zh-CN" dirty="0"/>
              <a:t>A</a:t>
            </a:r>
            <a:r>
              <a:rPr kumimoji="1" lang="zh-CN" altLang="en-US" dirty="0"/>
              <a:t>具有類</a:t>
            </a:r>
            <a:r>
              <a:rPr kumimoji="1" lang="en-US" altLang="zh-CN" dirty="0"/>
              <a:t>B</a:t>
            </a:r>
            <a:r>
              <a:rPr kumimoji="1" lang="zh-CN" altLang="en-US" dirty="0"/>
              <a:t>全部的屬性和服務，而且具有自己特有的某些屬性或服務，則稱</a:t>
            </a:r>
            <a:r>
              <a:rPr kumimoji="1" lang="en-US" altLang="zh-CN" dirty="0"/>
              <a:t>A</a:t>
            </a:r>
            <a:r>
              <a:rPr kumimoji="1" lang="zh-CN" altLang="en-US" dirty="0"/>
              <a:t>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的特殊類，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的一般類。</a:t>
            </a:r>
          </a:p>
          <a:p>
            <a:pPr lvl="1"/>
            <a:r>
              <a:rPr kumimoji="1" lang="zh-CN" altLang="en-US" dirty="0"/>
              <a:t>如果類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的全部物件都是類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的物件，而且類</a:t>
            </a:r>
            <a:r>
              <a:rPr kumimoji="1" lang="en-US" altLang="zh-CN" dirty="0"/>
              <a:t>B</a:t>
            </a:r>
            <a:r>
              <a:rPr kumimoji="1" lang="zh-CN" altLang="en-US" dirty="0"/>
              <a:t>中存在不屬於類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的對象，則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的特殊類，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的一般類。</a:t>
            </a:r>
          </a:p>
          <a:p>
            <a:r>
              <a:rPr kumimoji="1" lang="en-US" altLang="zh-CN" dirty="0"/>
              <a:t>C++</a:t>
            </a:r>
            <a:r>
              <a:rPr kumimoji="1" lang="zh-CN" altLang="en-US" dirty="0"/>
              <a:t>使用</a:t>
            </a:r>
            <a:r>
              <a:rPr kumimoji="1" lang="zh-CN" altLang="en-US" dirty="0">
                <a:solidFill>
                  <a:srgbClr val="FF0000"/>
                </a:solidFill>
              </a:rPr>
              <a:t>繼承</a:t>
            </a:r>
            <a:r>
              <a:rPr kumimoji="1" lang="zh-CN" altLang="en-US" dirty="0"/>
              <a:t>來表達類間的“一般－特殊結構”</a:t>
            </a:r>
          </a:p>
          <a:p>
            <a:pPr lvl="1"/>
            <a:r>
              <a:rPr kumimoji="1" lang="zh-CN" altLang="en-US" dirty="0"/>
              <a:t>上述例子中類</a:t>
            </a:r>
            <a:r>
              <a:rPr kumimoji="1" lang="en-US" altLang="zh-CN" dirty="0"/>
              <a:t>A</a:t>
            </a:r>
            <a:r>
              <a:rPr kumimoji="1" lang="zh-CN" altLang="en-US" dirty="0"/>
              <a:t>繼承類</a:t>
            </a:r>
            <a:r>
              <a:rPr kumimoji="1" lang="en-US" altLang="zh-CN" dirty="0"/>
              <a:t>B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“矩形” 繼承 “形狀”</a:t>
            </a: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3635896" y="4747146"/>
            <a:ext cx="4612140" cy="2027357"/>
            <a:chOff x="4335257" y="4067687"/>
            <a:chExt cx="4612140" cy="2027357"/>
          </a:xfrm>
        </p:grpSpPr>
        <p:sp>
          <p:nvSpPr>
            <p:cNvPr id="5" name="矩形 4"/>
            <p:cNvSpPr/>
            <p:nvPr/>
          </p:nvSpPr>
          <p:spPr>
            <a:xfrm>
              <a:off x="6011831" y="4067687"/>
              <a:ext cx="134776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形狀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67838" y="572553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35823" y="572553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圓形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67608" y="5725712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形狀</a:t>
                </a: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形狀</a:t>
                </a: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形狀</a:t>
                </a:r>
              </a:p>
            </p:txBody>
          </p:sp>
        </p:grpSp>
        <p:cxnSp>
          <p:nvCxnSpPr>
            <p:cNvPr id="12" name="直线箭头连接符 11"/>
            <p:cNvCxnSpPr>
              <a:cxnSpLocks/>
            </p:cNvCxnSpPr>
            <p:nvPr/>
          </p:nvCxnSpPr>
          <p:spPr>
            <a:xfrm flipV="1">
              <a:off x="5027878" y="4490927"/>
              <a:ext cx="1330263" cy="70226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cxnSpLocks/>
              <a:endCxn id="5" idx="2"/>
            </p:cNvCxnSpPr>
            <p:nvPr/>
          </p:nvCxnSpPr>
          <p:spPr>
            <a:xfrm flipV="1">
              <a:off x="6680747" y="4490927"/>
              <a:ext cx="4965" cy="70227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cxnSpLocks/>
            </p:cNvCxnSpPr>
            <p:nvPr/>
          </p:nvCxnSpPr>
          <p:spPr>
            <a:xfrm flipH="1" flipV="1">
              <a:off x="7060080" y="4490927"/>
              <a:ext cx="1126618" cy="702269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40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繼承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被繼承的已有類，被稱為</a:t>
            </a:r>
            <a:r>
              <a:rPr kumimoji="1" lang="zh-CN" altLang="en-US" dirty="0">
                <a:solidFill>
                  <a:srgbClr val="FF0000"/>
                </a:solidFill>
              </a:rPr>
              <a:t>基類</a:t>
            </a:r>
            <a:r>
              <a:rPr kumimoji="1" lang="en-US" altLang="zh-CN" dirty="0"/>
              <a:t>(base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class)</a:t>
            </a:r>
            <a:r>
              <a:rPr kumimoji="1" lang="zh-CN" altLang="en-US" dirty="0"/>
              <a:t>，也稱“父類”。</a:t>
            </a:r>
          </a:p>
          <a:p>
            <a:r>
              <a:rPr kumimoji="1" lang="zh-CN" altLang="en-US" dirty="0"/>
              <a:t>通過繼承得到的新類，被為</a:t>
            </a:r>
            <a:r>
              <a:rPr kumimoji="1" lang="zh-CN" altLang="en-US" dirty="0">
                <a:solidFill>
                  <a:srgbClr val="FF0000"/>
                </a:solidFill>
              </a:rPr>
              <a:t>派生類</a:t>
            </a:r>
            <a:r>
              <a:rPr kumimoji="1" lang="en-US" altLang="zh-CN" dirty="0"/>
              <a:t>(derived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，也稱“</a:t>
            </a:r>
            <a:r>
              <a:rPr kumimoji="1" lang="zh-CN" altLang="en-US" dirty="0">
                <a:solidFill>
                  <a:srgbClr val="FF0000"/>
                </a:solidFill>
              </a:rPr>
              <a:t>子類</a:t>
            </a:r>
            <a:r>
              <a:rPr kumimoji="1" lang="zh-CN" altLang="en-US" dirty="0"/>
              <a:t>”、“</a:t>
            </a:r>
            <a:r>
              <a:rPr kumimoji="1" lang="zh-CN" altLang="en-US" dirty="0">
                <a:solidFill>
                  <a:srgbClr val="FF0000"/>
                </a:solidFill>
              </a:rPr>
              <a:t>擴展類</a:t>
            </a:r>
            <a:r>
              <a:rPr kumimoji="1" lang="zh-CN" altLang="en-US" dirty="0"/>
              <a:t>”。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常見的繼承方式：</a:t>
            </a:r>
            <a:r>
              <a:rPr kumimoji="1" lang="en-US" altLang="zh-CN" dirty="0"/>
              <a:t>public,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private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[private]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 }; </a:t>
            </a:r>
            <a:r>
              <a:rPr kumimoji="1" lang="zh-CN" altLang="en-US" dirty="0"/>
              <a:t>缺省繼承方式為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繼承。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public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</a:p>
          <a:p>
            <a:r>
              <a:rPr kumimoji="1" lang="en-US" altLang="zh-CN" dirty="0"/>
              <a:t>protected </a:t>
            </a:r>
            <a:r>
              <a:rPr kumimoji="1" lang="zh-CN" altLang="en-US" dirty="0"/>
              <a:t>繼承很少被使用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protected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3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繼承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什麼不能被繼承？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構造函數</a:t>
            </a:r>
            <a:r>
              <a:rPr kumimoji="1" lang="zh-CN" altLang="en-US" dirty="0"/>
              <a:t>：創建派生類物件時，必須調用派生類的構造函數，派生類構造函式呼叫基類的構造函數，以創建派生物件的基類部分。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新增了繼承構造函數的機制（使用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），但默認不繼承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析構函數</a:t>
            </a:r>
            <a:r>
              <a:rPr kumimoji="1" lang="zh-CN" altLang="en-US" dirty="0"/>
              <a:t>：釋放物件時，先調用派生類析構函數，再調用基類析構函數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設定運算子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編譯器不會繼承基類的設定運算子（參數為基類）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但會自動合成隱式定義的設定運算子（參數為派生類），其功能為調用基類的設定運算子。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友元函數</a:t>
            </a:r>
            <a:r>
              <a:rPr kumimoji="1" lang="zh-CN" altLang="en-US" dirty="0"/>
              <a:t>：不是類成員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13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上期要點回顧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拷貝構造函數：物件之間的拷貝</a:t>
            </a:r>
            <a:endParaRPr lang="en-US" altLang="zh-CN" dirty="0"/>
          </a:p>
          <a:p>
            <a:r>
              <a:rPr lang="zh-CN" altLang="en-US" dirty="0"/>
              <a:t>右值引用：延長臨時物件的生命週期</a:t>
            </a:r>
            <a:endParaRPr lang="en-US" altLang="zh-CN" dirty="0"/>
          </a:p>
          <a:p>
            <a:r>
              <a:rPr lang="zh-CN" altLang="en-US" dirty="0"/>
              <a:t>移動構造函數：避免頻繁的拷貝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392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A18EAA-FDD4-964E-AA1A-ECFCCBC50DE4}"/>
              </a:ext>
            </a:extLst>
          </p:cNvPr>
          <p:cNvSpPr/>
          <p:nvPr/>
        </p:nvSpPr>
        <p:spPr>
          <a:xfrm>
            <a:off x="182992" y="76154"/>
            <a:ext cx="8778015" cy="676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std;</a:t>
            </a: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k = </a:t>
            </a:r>
            <a:r>
              <a:rPr lang="en-US" altLang="zh-CN" dirty="0">
                <a:solidFill>
                  <a:srgbClr val="1614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f(){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"Base::f()"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Base &amp; operator= (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 &amp;right){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if(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&amp;right){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k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right.k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"operator= (const Base &amp;right)"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}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Base{};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main(){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Derive d, d2;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d.k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//Base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資料成員被繼承</a:t>
            </a:r>
            <a:endParaRPr lang="en-US" altLang="zh-CN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d.f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//Base::f()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被繼承</a:t>
            </a:r>
            <a:endParaRPr lang="en-US" altLang="zh-CN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Base e;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//d = e; //</a:t>
            </a:r>
            <a:r>
              <a:rPr lang="zh-CN" altLang="en-US" dirty="0">
                <a:solidFill>
                  <a:srgbClr val="FF0000"/>
                </a:solidFill>
                <a:latin typeface="Menlo" panose="020B0609030804020204" pitchFamily="49" charset="0"/>
              </a:rPr>
              <a:t>編譯錯誤，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Base</a:t>
            </a:r>
            <a:r>
              <a:rPr lang="zh-CN" altLang="en-US" dirty="0">
                <a:solidFill>
                  <a:srgbClr val="FF0000"/>
                </a:solidFill>
                <a:latin typeface="Menlo" panose="020B0609030804020204" pitchFamily="49" charset="0"/>
              </a:rPr>
              <a:t>的設定運算子不被繼承</a:t>
            </a:r>
            <a:endParaRPr lang="en-US" altLang="zh-CN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latin typeface="Menlo" panose="020B0609030804020204" pitchFamily="49" charset="0"/>
              </a:rPr>
              <a:t>	d = d2; 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調用隱式定義的設定運算子</a:t>
            </a:r>
            <a:endParaRPr lang="en-US" altLang="zh-CN" dirty="0"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614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E8A1E-C195-CB45-B30D-9CF79B35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繼承示例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DF2911-6D26-5B47-A5B4-BF6B0C7B8FAA}"/>
              </a:ext>
            </a:extLst>
          </p:cNvPr>
          <p:cNvSpPr/>
          <p:nvPr/>
        </p:nvSpPr>
        <p:spPr>
          <a:xfrm>
            <a:off x="6372200" y="3909324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0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operator= (const Base &amp;right)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018A4E-E701-8D45-AD31-6090BB729519}"/>
              </a:ext>
            </a:extLst>
          </p:cNvPr>
          <p:cNvSpPr txBox="1"/>
          <p:nvPr/>
        </p:nvSpPr>
        <p:spPr>
          <a:xfrm>
            <a:off x="6372200" y="344652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4128181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派生類物件的構造與析構過程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184576"/>
          </a:xfrm>
        </p:spPr>
        <p:txBody>
          <a:bodyPr/>
          <a:lstStyle/>
          <a:p>
            <a:r>
              <a:rPr kumimoji="1" lang="zh-CN" altLang="en-US" dirty="0"/>
              <a:t>基類中的資料成員，通過繼承成為派生類物件的一部分，需要在構造派生類物件的過程中</a:t>
            </a:r>
            <a:r>
              <a:rPr kumimoji="1" lang="zh-CN" altLang="en-US" dirty="0">
                <a:solidFill>
                  <a:srgbClr val="FF0000"/>
                </a:solidFill>
              </a:rPr>
              <a:t>調用基類構造函數</a:t>
            </a:r>
            <a:r>
              <a:rPr kumimoji="1" lang="zh-CN" altLang="en-US" dirty="0"/>
              <a:t>來正確初始化。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若沒有顯式調用，則編譯器會自動調用基類的預設構造函數。</a:t>
            </a:r>
          </a:p>
          <a:p>
            <a:pPr lvl="1"/>
            <a:r>
              <a:rPr kumimoji="1" lang="zh-CN" altLang="en-US" dirty="0"/>
              <a:t>若想要顯式調用，則只能在派生類構造函數的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初始化成員列表</a:t>
            </a:r>
            <a:r>
              <a:rPr kumimoji="1" lang="zh-CN" altLang="en-US" dirty="0"/>
              <a:t>中進行，既可以調用基類中不帶參數的預設構造函數，也可以調用合適的帶參數的其他構造函數。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先執行基類</a:t>
            </a:r>
            <a:r>
              <a:rPr kumimoji="1" lang="zh-CN" altLang="en-US" dirty="0"/>
              <a:t>的構造函數來初始化繼承來的資料，</a:t>
            </a:r>
            <a:r>
              <a:rPr kumimoji="1" lang="zh-CN" altLang="en-US" dirty="0">
                <a:solidFill>
                  <a:srgbClr val="FF0000"/>
                </a:solidFill>
              </a:rPr>
              <a:t>再執行派生類</a:t>
            </a:r>
            <a:r>
              <a:rPr kumimoji="1" lang="zh-CN" altLang="en-US" dirty="0"/>
              <a:t>的構造函數。</a:t>
            </a:r>
          </a:p>
          <a:p>
            <a:r>
              <a:rPr kumimoji="1" lang="zh-CN" altLang="en-US" dirty="0"/>
              <a:t>對象析構時，</a:t>
            </a:r>
            <a:r>
              <a:rPr kumimoji="1" lang="zh-CN" altLang="en-US" dirty="0">
                <a:solidFill>
                  <a:srgbClr val="FF0000"/>
                </a:solidFill>
              </a:rPr>
              <a:t>先執行派生類</a:t>
            </a:r>
            <a:r>
              <a:rPr kumimoji="1" lang="zh-CN" altLang="en-US" dirty="0"/>
              <a:t>析構函數，</a:t>
            </a:r>
            <a:r>
              <a:rPr kumimoji="1" lang="zh-CN" altLang="en-US" dirty="0">
                <a:solidFill>
                  <a:srgbClr val="FF0000"/>
                </a:solidFill>
              </a:rPr>
              <a:t>再執行</a:t>
            </a:r>
            <a:r>
              <a:rPr kumimoji="1" lang="zh-CN" altLang="en-US" dirty="0"/>
              <a:t>由編譯器自動調用的</a:t>
            </a:r>
            <a:r>
              <a:rPr kumimoji="1" lang="zh-CN" altLang="en-US" dirty="0">
                <a:solidFill>
                  <a:srgbClr val="FF0000"/>
                </a:solidFill>
              </a:rPr>
              <a:t>基類</a:t>
            </a:r>
            <a:r>
              <a:rPr kumimoji="1" lang="zh-CN" altLang="en-US" dirty="0"/>
              <a:t>的析構函數。</a:t>
            </a:r>
          </a:p>
        </p:txBody>
      </p:sp>
    </p:spTree>
    <p:extLst>
      <p:ext uri="{BB962C8B-B14F-4D97-AF65-F5344CB8AC3E}">
        <p14:creationId xmlns:p14="http://schemas.microsoft.com/office/powerpoint/2010/main" val="1098941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調用基類構造函數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若沒有顯式調用，則編譯器會自動生成一個對基類的預設構造函數的調用。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916832"/>
            <a:ext cx="80648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Base() : data(</a:t>
            </a:r>
            <a:r>
              <a:rPr lang="en-US" altLang="zh-CN" sz="1600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預設構造函數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() {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"Derive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::Derive()"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} </a:t>
            </a:r>
            <a:b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sz="1600" dirty="0">
                <a:solidFill>
                  <a:srgbClr val="B40062"/>
                </a:solidFill>
                <a:latin typeface="Consolas" charset="0"/>
              </a:rPr>
              <a:t>   </a:t>
            </a:r>
            <a:r>
              <a:rPr lang="zh-CN" altLang="en-US" sz="1600" dirty="0">
                <a:latin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無顯式調用基類構造函數，則調用基類預設構造函數</a:t>
            </a:r>
            <a:endParaRPr lang="nl-NL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	</a:t>
            </a:r>
          </a:p>
          <a:p>
            <a:r>
              <a:rPr lang="zh-CN" altLang="en-US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5807005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Base::Base(0)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Derive::Derive()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34420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833230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調用基類構造函數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若想要顯式調用，則只能在派生類構造函數的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初始化成員列表</a:t>
            </a:r>
            <a:r>
              <a:rPr kumimoji="1" lang="zh-CN" altLang="en-US" dirty="0"/>
              <a:t>中進行。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917407"/>
            <a:ext cx="80648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Base() : data(</a:t>
            </a:r>
            <a:r>
              <a:rPr lang="en-US" altLang="zh-CN" sz="1600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預設構造函數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altLang="zh-CN" dirty="0">
                <a:latin typeface="Consolas" panose="020B0609020204030204" pitchFamily="49" charset="0"/>
              </a:rPr>
              <a:t>  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Derive(</a:t>
            </a:r>
            <a:r>
              <a:rPr lang="en-US" altLang="zh-CN" sz="1600" dirty="0" err="1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) : Base(i) {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“Derive::Derive()”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顯式調用基類構造函數</a:t>
            </a:r>
            <a:endParaRPr lang="nl-NL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	</a:t>
            </a:r>
          </a:p>
          <a:p>
            <a:r>
              <a:rPr lang="zh-CN" altLang="en-US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6095037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Derive::Derive()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63223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410599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繼承基類構造函數（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在派生類中使用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Base::Base;</a:t>
            </a:r>
            <a:r>
              <a:rPr kumimoji="1" lang="zh-CN" altLang="en-US" dirty="0"/>
              <a:t> 來繼承基類構造函數，相當於給派生類“定義”了相應參數的構造函數，如</a:t>
            </a:r>
            <a:r>
              <a:rPr kumimoji="1" lang="en-US" altLang="zh-CN" sz="2000" dirty="0">
                <a:solidFill>
                  <a:schemeClr val="tx1"/>
                </a:solidFill>
              </a:rPr>
              <a:t>	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3556" y="2378299"/>
            <a:ext cx="787892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b="1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Base::Base;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相當於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Derive(int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):Base(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){};</a:t>
            </a:r>
            <a:endParaRPr lang="nl-NL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Derive obj(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ro-RO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虚尾箭头 5"/>
          <p:cNvSpPr/>
          <p:nvPr/>
        </p:nvSpPr>
        <p:spPr>
          <a:xfrm rot="10800000">
            <a:off x="3762822" y="4365104"/>
            <a:ext cx="360040" cy="320743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7895" y="6095037"/>
            <a:ext cx="242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63223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83686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繼承基類構造函數（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7920880" cy="5256584"/>
          </a:xfrm>
        </p:spPr>
        <p:txBody>
          <a:bodyPr/>
          <a:lstStyle/>
          <a:p>
            <a:r>
              <a:rPr kumimoji="1" lang="zh-CN" altLang="en-US" dirty="0"/>
              <a:t>當基類存在多個構造函數時，使用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會給派生類自動構造多個相應的構造函數。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62ADE7-06C0-4AB6-8F33-E60267F8171A}"/>
              </a:ext>
            </a:extLst>
          </p:cNvPr>
          <p:cNvSpPr/>
          <p:nvPr/>
        </p:nvSpPr>
        <p:spPr>
          <a:xfrm>
            <a:off x="869540" y="2191921"/>
            <a:ext cx="7662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Base(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j)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“,"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&lt;&lt; j 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b="1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Base::Base;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相當於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Derive(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):Base(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){};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</a:rPr>
              <a:t>                    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</a:rPr>
              <a:t>///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加上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Derive(int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, int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j):Base(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，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j){};</a:t>
            </a:r>
            <a:endParaRPr lang="nl-NL" altLang="zh-CN" sz="1600" dirty="0">
              <a:solidFill>
                <a:srgbClr val="008000"/>
              </a:solidFill>
              <a:latin typeface="Consolas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Derive obj1(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Derive obj2(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356, 789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ro-RO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8ED960-8874-44B0-AFC9-159EBFC36FF1}"/>
              </a:ext>
            </a:extLst>
          </p:cNvPr>
          <p:cNvSpPr/>
          <p:nvPr/>
        </p:nvSpPr>
        <p:spPr>
          <a:xfrm>
            <a:off x="6145229" y="6006294"/>
            <a:ext cx="2819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Base::Base(356,789)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3AB6E6-9441-41C5-81AE-E1F9A67DA475}"/>
              </a:ext>
            </a:extLst>
          </p:cNvPr>
          <p:cNvSpPr txBox="1"/>
          <p:nvPr/>
        </p:nvSpPr>
        <p:spPr>
          <a:xfrm>
            <a:off x="6145229" y="5543490"/>
            <a:ext cx="16483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  <p:sp>
        <p:nvSpPr>
          <p:cNvPr id="8" name="虚尾箭头 5">
            <a:extLst>
              <a:ext uri="{FF2B5EF4-FFF2-40B4-BE49-F238E27FC236}">
                <a16:creationId xmlns:a16="http://schemas.microsoft.com/office/drawing/2014/main" id="{7183BC48-EA38-4139-8903-27AF106DAC2B}"/>
              </a:ext>
            </a:extLst>
          </p:cNvPr>
          <p:cNvSpPr/>
          <p:nvPr/>
        </p:nvSpPr>
        <p:spPr>
          <a:xfrm rot="10800000">
            <a:off x="3707904" y="4620424"/>
            <a:ext cx="360040" cy="320743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6575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3F75-490C-43DF-B5D1-8D4B4C3F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繼承基類構造函數（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E6C6F-B373-4FE5-BA53-3E86DDA7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如果基類的某個構造函數被聲明為私有成員函數，則不能在派生類中聲明繼承該構造函數。</a:t>
            </a:r>
          </a:p>
          <a:p>
            <a:r>
              <a:rPr kumimoji="1" lang="zh-CN" altLang="en-US" dirty="0"/>
              <a:t>如果派生類使用了繼承構造函數，編譯器就不會再為派生類生成隱式定義的預設構造函數。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前面的例子，不能用</a:t>
            </a:r>
            <a:r>
              <a:rPr kumimoji="1" lang="en-US" altLang="zh-CN" dirty="0">
                <a:solidFill>
                  <a:srgbClr val="FF0000"/>
                </a:solidFill>
              </a:rPr>
              <a:t>Derive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dr</a:t>
            </a:r>
            <a:r>
              <a:rPr kumimoji="1" lang="zh-CN" altLang="en-US" dirty="0">
                <a:solidFill>
                  <a:srgbClr val="FF0000"/>
                </a:solidFill>
              </a:rPr>
              <a:t>；定義物件</a:t>
            </a:r>
          </a:p>
          <a:p>
            <a:pPr marL="0" indent="0">
              <a:buNone/>
            </a:pPr>
            <a:endParaRPr kumimoji="1" lang="en-US" altLang="zh-CN" dirty="0">
              <a:solidFill>
                <a:srgbClr val="008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7CF13-7491-4470-8916-98E2E74F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1753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49705-381F-4C19-827E-DA607DB5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8B046F-3CF2-4CC8-93E6-CB94B1F377A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7504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indent="0">
              <a:buNone/>
            </a:pPr>
            <a:r>
              <a:rPr lang="zh-CN" altLang="zh-CN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以下說法正確的是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97AD76-7F6A-4861-881D-797D400E05C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07503" y="2354014"/>
            <a:ext cx="7607847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400" dirty="0"/>
              <a:t>派生類自動繼承</a:t>
            </a:r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基類的資料成員、函數成員</a:t>
            </a:r>
            <a:r>
              <a:rPr lang="zh-CN" altLang="en-US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、所有運算子</a:t>
            </a:r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4E0510-B357-4AE8-8761-0DE6926E241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93935" y="330165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基類中沒有指定訪問說明符時，編譯器將默認該說明符</a:t>
            </a:r>
            <a:br>
              <a:rPr lang="en-US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zh-CN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是</a:t>
            </a:r>
            <a:r>
              <a:rPr lang="en-US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zh-CN" altLang="zh-CN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48E120-469A-46BF-9F99-0EAED3AA3AA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07504" y="4298230"/>
            <a:ext cx="7607846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派生類不會繼承基類的構造函數，因此不能</a:t>
            </a:r>
            <a:r>
              <a:rPr lang="zh-CN" altLang="en-US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調用基類構造函數</a:t>
            </a:r>
            <a:br>
              <a:rPr lang="en-US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創建派生類物件的基類部分；</a:t>
            </a:r>
            <a:endParaRPr lang="en-US" altLang="zh-CN" sz="22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67288C-EB8B-479D-91C5-5CF2363A3CD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07504" y="5306342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派生類的構造函數可以調用特定的基類構造函數，間接訪問</a:t>
            </a:r>
            <a:br>
              <a:rPr lang="en-US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zh-CN" altLang="zh-CN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基類的私有成員</a:t>
            </a:r>
            <a:r>
              <a:rPr lang="zh-CN" altLang="en-US" sz="22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FC3484-C638-44E4-91DE-F625BF7E38C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93129" y="2418307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5313FEE-C6EA-427B-A4AD-118091CA048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3129" y="3342431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643C413-AEDF-4333-A7B6-9E4066D0EAA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93129" y="422568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4DA3B77-BF01-44B5-8919-DF30B557877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93129" y="5200947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F69D08A-1745-4889-90EB-4CA049BD4A7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9E7817-D9FC-46A4-B216-D4C98D07CCE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1AA8B4-7768-420F-8321-69C79381CAA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可為此題添加文本、圖片、公式等解析，且需將內容全部放在本區域內。正常使用需</a:t>
            </a:r>
            <a:r>
              <a:rPr lang="en-US" altLang="zh-CN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89D26EB-32D7-4B21-BDD7-E17EBFC3904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906000" y="1270000"/>
            <a:ext cx="3162944" cy="255454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A:</a:t>
            </a:r>
            <a:r>
              <a:rPr lang="zh-CN" altLang="en-US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不繼承基類的構造函數、析構函數和設定運算子</a:t>
            </a:r>
            <a:endParaRPr lang="zh-CN" altLang="zh-CN" sz="20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B:</a:t>
            </a:r>
            <a:r>
              <a:rPr lang="zh-CN" altLang="en-US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默認是</a:t>
            </a:r>
            <a:r>
              <a:rPr lang="en-US" altLang="zh-CN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private</a:t>
            </a:r>
            <a:endParaRPr lang="zh-CN" altLang="zh-CN" sz="20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C:</a:t>
            </a:r>
            <a:r>
              <a:rPr lang="zh-CN" altLang="en-US" sz="20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基類部分通過基類構造函數創建</a:t>
            </a:r>
            <a:endParaRPr lang="zh-CN" altLang="zh-CN" sz="2000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0A0CCC4-6755-4B35-AC9D-B0F3A89588F3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>
              <a:extLst>
                <a:ext uri="{FF2B5EF4-FFF2-40B4-BE49-F238E27FC236}">
                  <a16:creationId xmlns:a16="http://schemas.microsoft.com/office/drawing/2014/main" id="{8396951B-49F4-4AE1-BFDA-9DB221B1B6B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>
              <a:extLst>
                <a:ext uri="{FF2B5EF4-FFF2-40B4-BE49-F238E27FC236}">
                  <a16:creationId xmlns:a16="http://schemas.microsoft.com/office/drawing/2014/main" id="{0D416FA8-AB83-4BDD-A3BB-3D8888C3AE8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>
              <a:extLst>
                <a:ext uri="{FF2B5EF4-FFF2-40B4-BE49-F238E27FC236}">
                  <a16:creationId xmlns:a16="http://schemas.microsoft.com/office/drawing/2014/main" id="{BD657918-8AE6-486F-863F-AF58BF958C51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3BB2E5A1-3F7D-4D78-B0CF-BC9BFC9783B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D7F72B59-5159-4F7C-8CDE-A84432F2699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480FCC3E-33F9-4926-807A-7E0F8C81B888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F00D314-C502-4CAA-9977-C05EE8C5AC1A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9551C22A-B807-42CF-ABEB-8A21849E7CA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0D257750-840E-4BD6-8B28-8402349FAE8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E386D821-312D-49E5-AAE5-604E9845C45D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單選題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40B0F22F-E30F-45E1-BB44-FE7E3B66EC84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40CC17C-668E-4C2F-8493-27B3590FE41B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7130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如何選擇繼承方式？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繼承</a:t>
            </a:r>
          </a:p>
          <a:p>
            <a:pPr lvl="1"/>
            <a:r>
              <a:rPr kumimoji="1" lang="zh-CN" altLang="en-US" dirty="0"/>
              <a:t>基類中公有成員仍能在派生類中保持公有。原介面可沿用。最常用。</a:t>
            </a:r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：基類物件能使用的地方，派生類物件也能使用。</a:t>
            </a:r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基類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派生類</a:t>
            </a: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charset="0"/>
              </a:rPr>
              <a:t>派生類定義的新成員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charset="0"/>
              </a:rPr>
              <a:t>私有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15" name="AutoShape 23"/>
          <p:cNvSpPr>
            <a:spLocks/>
          </p:cNvSpPr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介面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charset="0"/>
              </a:rPr>
              <a:t>介面</a:t>
            </a:r>
          </a:p>
        </p:txBody>
      </p:sp>
      <p:sp>
        <p:nvSpPr>
          <p:cNvPr id="18" name="AutoShape 26"/>
          <p:cNvSpPr>
            <a:spLocks/>
          </p:cNvSpPr>
          <p:nvPr/>
        </p:nvSpPr>
        <p:spPr bwMode="auto">
          <a:xfrm>
            <a:off x="6758186" y="4259088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7"/>
          <p:cNvSpPr>
            <a:spLocks/>
          </p:cNvSpPr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7020124" y="4797251"/>
            <a:ext cx="7207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charset="0"/>
              </a:rPr>
              <a:t>介面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latin typeface="Courier New" charset="0"/>
                <a:ea typeface="方正姚体" charset="0"/>
              </a:rPr>
              <a:t>繼承</a:t>
            </a:r>
          </a:p>
        </p:txBody>
      </p:sp>
    </p:spTree>
    <p:extLst>
      <p:ext uri="{BB962C8B-B14F-4D97-AF65-F5344CB8AC3E}">
        <p14:creationId xmlns:p14="http://schemas.microsoft.com/office/powerpoint/2010/main" val="320970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如何選擇繼承方式？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private</a:t>
            </a:r>
            <a:r>
              <a:rPr kumimoji="1" lang="zh-CN" altLang="en-US" dirty="0"/>
              <a:t>繼承</a:t>
            </a:r>
          </a:p>
          <a:p>
            <a:pPr lvl="1"/>
            <a:r>
              <a:rPr kumimoji="1" lang="en-US" altLang="zh-CN" dirty="0"/>
              <a:t>is-implementing-in-terms-of(</a:t>
            </a:r>
            <a:r>
              <a:rPr kumimoji="1" lang="zh-CN" altLang="en-US" b="1" dirty="0">
                <a:solidFill>
                  <a:srgbClr val="C00000"/>
                </a:solidFill>
              </a:rPr>
              <a:t>照此實現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：用</a:t>
            </a:r>
            <a:r>
              <a:rPr kumimoji="1" lang="zh-CN" altLang="en-US" dirty="0">
                <a:solidFill>
                  <a:srgbClr val="FF0000"/>
                </a:solidFill>
              </a:rPr>
              <a:t>基類介面實現派生類功能</a:t>
            </a:r>
            <a:r>
              <a:rPr kumimoji="1" lang="zh-CN" altLang="en-US" dirty="0"/>
              <a:t>。移除了 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 關係。</a:t>
            </a:r>
          </a:p>
          <a:p>
            <a:pPr lvl="1"/>
            <a:r>
              <a:rPr kumimoji="1" lang="zh-CN" altLang="en-US" dirty="0"/>
              <a:t>通常不使用，</a:t>
            </a:r>
            <a:r>
              <a:rPr kumimoji="1" lang="zh-CN" altLang="en-US" dirty="0">
                <a:solidFill>
                  <a:srgbClr val="FF0000"/>
                </a:solidFill>
              </a:rPr>
              <a:t>用組合替代</a:t>
            </a:r>
            <a:r>
              <a:rPr kumimoji="1" lang="zh-CN" altLang="en-US" dirty="0"/>
              <a:t>。</a:t>
            </a:r>
            <a:r>
              <a:rPr kumimoji="1" lang="zh-CN" altLang="en-US" b="1" dirty="0"/>
              <a:t>可用於隱藏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公開基類的部分介面</a:t>
            </a:r>
            <a:r>
              <a:rPr kumimoji="1" lang="zh-CN" altLang="en-US" dirty="0"/>
              <a:t>。公開方法：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關鍵字。</a:t>
            </a:r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基類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派生類</a:t>
            </a: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charset="0"/>
              </a:rPr>
              <a:t>派生類定義的新成員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charset="0"/>
              </a:rPr>
              <a:t>私有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私有</a:t>
            </a:r>
          </a:p>
        </p:txBody>
      </p:sp>
      <p:sp>
        <p:nvSpPr>
          <p:cNvPr id="15" name="AutoShape 23"/>
          <p:cNvSpPr>
            <a:spLocks/>
          </p:cNvSpPr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介面</a:t>
            </a:r>
          </a:p>
        </p:txBody>
      </p:sp>
      <p:sp>
        <p:nvSpPr>
          <p:cNvPr id="19" name="AutoShape 27"/>
          <p:cNvSpPr>
            <a:spLocks/>
          </p:cNvSpPr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latin typeface="Courier New" charset="0"/>
                <a:ea typeface="方正姚体" charset="0"/>
              </a:rPr>
              <a:t>繼承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charset="0"/>
              </a:rPr>
              <a:t>介面</a:t>
            </a:r>
          </a:p>
        </p:txBody>
      </p:sp>
    </p:spTree>
    <p:extLst>
      <p:ext uri="{BB962C8B-B14F-4D97-AF65-F5344CB8AC3E}">
        <p14:creationId xmlns:p14="http://schemas.microsoft.com/office/powerpoint/2010/main" val="6865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本講內容提要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組合</a:t>
            </a:r>
          </a:p>
          <a:p>
            <a:r>
              <a:rPr lang="zh-CN" altLang="en-US" dirty="0"/>
              <a:t> 繼承</a:t>
            </a:r>
          </a:p>
          <a:p>
            <a:r>
              <a:rPr lang="zh-CN" altLang="en-US" dirty="0"/>
              <a:t> 成員存取權限</a:t>
            </a:r>
          </a:p>
          <a:p>
            <a:r>
              <a:rPr lang="zh-CN" altLang="en-US" dirty="0"/>
              <a:t> 重寫隱藏與重載</a:t>
            </a:r>
            <a:endParaRPr lang="en-US" altLang="zh-CN" dirty="0"/>
          </a:p>
          <a:p>
            <a:r>
              <a:rPr lang="zh-CN" altLang="en-US" dirty="0"/>
              <a:t> 多重繼承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8854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成員存取權限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基類中的私有成員，</a:t>
            </a:r>
            <a:r>
              <a:rPr kumimoji="1" lang="zh-CN" altLang="en-US" dirty="0">
                <a:solidFill>
                  <a:srgbClr val="FF0000"/>
                </a:solidFill>
              </a:rPr>
              <a:t>不允許在派生類成員函數中訪問</a:t>
            </a:r>
            <a:r>
              <a:rPr kumimoji="1" lang="zh-CN" altLang="en-US" dirty="0"/>
              <a:t>，也不允許派生類的物件訪問它們。</a:t>
            </a:r>
          </a:p>
          <a:p>
            <a:pPr lvl="1"/>
            <a:r>
              <a:rPr kumimoji="1" lang="zh-CN" altLang="en-US" dirty="0"/>
              <a:t>真正體現“基類私有”，對派生類也不開放其許可權！</a:t>
            </a:r>
          </a:p>
          <a:p>
            <a:r>
              <a:rPr kumimoji="1" lang="zh-CN" altLang="en-US" dirty="0"/>
              <a:t>基類中的公有成員：</a:t>
            </a:r>
          </a:p>
          <a:p>
            <a:pPr lvl="1"/>
            <a:r>
              <a:rPr kumimoji="1" lang="zh-CN" altLang="en-US" dirty="0"/>
              <a:t>允許在派生類成員函數中被訪問</a:t>
            </a:r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public</a:t>
            </a:r>
            <a:r>
              <a:rPr kumimoji="1" lang="zh-CN" altLang="en-US" dirty="0"/>
              <a:t>繼承方式，則成為派生類公有成員，可以被派生類的物件訪問；</a:t>
            </a:r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private/protected</a:t>
            </a:r>
            <a:r>
              <a:rPr kumimoji="1" lang="zh-CN" altLang="en-US" dirty="0"/>
              <a:t>繼承方式，則成為派生類私有</a:t>
            </a:r>
            <a:r>
              <a:rPr kumimoji="1" lang="en-US" altLang="zh-CN" dirty="0"/>
              <a:t>/</a:t>
            </a:r>
            <a:r>
              <a:rPr kumimoji="1" lang="zh-CN" altLang="en-US" dirty="0"/>
              <a:t>保護成員，不能被派生類的對象訪問。若想讓某成員能被派生類的對象訪問，可在派生類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部分用關鍵字</a:t>
            </a:r>
            <a:r>
              <a:rPr kumimoji="1" lang="en-US" altLang="zh-CN" dirty="0">
                <a:solidFill>
                  <a:srgbClr val="FF0000"/>
                </a:solidFill>
              </a:rPr>
              <a:t>using</a:t>
            </a:r>
            <a:r>
              <a:rPr kumimoji="1" lang="zh-CN" altLang="en-US" dirty="0"/>
              <a:t>聲明它的名字。</a:t>
            </a:r>
          </a:p>
          <a:p>
            <a:r>
              <a:rPr kumimoji="1" lang="zh-CN" altLang="en-US" dirty="0"/>
              <a:t>基類中的保護成員</a:t>
            </a:r>
          </a:p>
          <a:p>
            <a:pPr lvl="1"/>
            <a:r>
              <a:rPr kumimoji="1" lang="zh-CN" altLang="en-US" dirty="0"/>
              <a:t>保護成員</a:t>
            </a:r>
            <a:r>
              <a:rPr kumimoji="1" lang="zh-CN" altLang="en-US" dirty="0">
                <a:solidFill>
                  <a:srgbClr val="FF0000"/>
                </a:solidFill>
              </a:rPr>
              <a:t>允許在派生類成員函數</a:t>
            </a:r>
            <a:r>
              <a:rPr kumimoji="1" lang="zh-CN" altLang="en-US" dirty="0"/>
              <a:t>中被訪問，但不能被外部函數訪問。</a:t>
            </a:r>
          </a:p>
        </p:txBody>
      </p:sp>
    </p:spTree>
    <p:extLst>
      <p:ext uri="{BB962C8B-B14F-4D97-AF65-F5344CB8AC3E}">
        <p14:creationId xmlns:p14="http://schemas.microsoft.com/office/powerpoint/2010/main" val="744220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9271" y="1474409"/>
            <a:ext cx="8484729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std;</a:t>
            </a: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pPr>
              <a:lnSpc>
                <a:spcPts val="19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>
              <a:lnSpc>
                <a:spcPts val="19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>
              <a:lnSpc>
                <a:spcPts val="1960"/>
              </a:lnSpc>
            </a:pP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1: </a:t>
            </a:r>
            <a:r>
              <a:rPr lang="fi-FI" altLang="zh-CN" b="1" dirty="0" err="1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D1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類的繼承方式是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繼承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pPr>
              <a:lnSpc>
                <a:spcPts val="19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 obj1;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obj1.baseFunc()..."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obj1.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en-US" altLang="zh-CN" b="1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基類介面成為派生類介面的一部分，派生類對象可調用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sz="4000" dirty="0">
                <a:solidFill>
                  <a:srgbClr val="0066CC"/>
                </a:solidFill>
              </a:rPr>
              <a:t>公有繼承、基類公有成員的訪問</a:t>
            </a:r>
          </a:p>
        </p:txBody>
      </p:sp>
    </p:spTree>
    <p:extLst>
      <p:ext uri="{BB962C8B-B14F-4D97-AF65-F5344CB8AC3E}">
        <p14:creationId xmlns:p14="http://schemas.microsoft.com/office/powerpoint/2010/main" val="1870030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8145" y="773648"/>
            <a:ext cx="9481641" cy="6183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>
              <a:lnSpc>
                <a:spcPts val="1860"/>
              </a:lnSpc>
            </a:pP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Derive2: </a:t>
            </a:r>
            <a:r>
              <a:rPr lang="en-US" altLang="zh-CN" b="1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私有繼承，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is-implementing-in-terms-of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：用基類介面實現派生類功能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“in Derive2::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deriveFunc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(), 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                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calling Base::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私有繼承時，基類介面在派生類成員函數中可以使用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>
              <a:lnSpc>
                <a:spcPts val="1860"/>
              </a:lnSpc>
            </a:pP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Derive2 obj2;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obj2.deriveFunc()..."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obj2.deriveFunc(); </a:t>
            </a: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//obj2.baseFunc(); 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ERROR: 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基類介面不允許從派生類物件調用</a:t>
            </a: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>
              <a:lnSpc>
                <a:spcPts val="18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-200819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sz="4000" dirty="0">
                <a:solidFill>
                  <a:srgbClr val="0066CC"/>
                </a:solidFill>
              </a:rPr>
              <a:t>私有繼承、基類公有成員的訪問</a:t>
            </a:r>
          </a:p>
        </p:txBody>
      </p:sp>
    </p:spTree>
    <p:extLst>
      <p:ext uri="{BB962C8B-B14F-4D97-AF65-F5344CB8AC3E}">
        <p14:creationId xmlns:p14="http://schemas.microsoft.com/office/powerpoint/2010/main" val="2067461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9275" y="1196752"/>
            <a:ext cx="86530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Derive3: </a:t>
            </a:r>
            <a:r>
              <a:rPr lang="en-US" altLang="zh-CN" b="1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的私有繼承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私有繼承時，在派生類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部分聲明基類成員名字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Base::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Derive3 obj3;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obj3.baseFunc()..."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obj3.baseFunc();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基類介面在派生類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部分聲明，則派生類物件可調用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94812" cy="1325563"/>
          </a:xfrm>
        </p:spPr>
        <p:txBody>
          <a:bodyPr/>
          <a:lstStyle/>
          <a:p>
            <a:pPr algn="r"/>
            <a:r>
              <a:rPr kumimoji="1" lang="zh-CN" altLang="en-US" sz="3600" dirty="0">
                <a:solidFill>
                  <a:srgbClr val="0066CC"/>
                </a:solidFill>
              </a:rPr>
              <a:t>私有繼承，打開基類公有成員的存取權限</a:t>
            </a:r>
          </a:p>
        </p:txBody>
      </p:sp>
    </p:spTree>
    <p:extLst>
      <p:ext uri="{BB962C8B-B14F-4D97-AF65-F5344CB8AC3E}">
        <p14:creationId xmlns:p14="http://schemas.microsoft.com/office/powerpoint/2010/main" val="3245229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sz="4000" dirty="0">
                <a:solidFill>
                  <a:srgbClr val="0066CC"/>
                </a:solidFill>
              </a:rPr>
              <a:t>私有繼承中，基類中的</a:t>
            </a:r>
            <a:br>
              <a:rPr kumimoji="1" lang="zh-CN" altLang="en-US" sz="4000" dirty="0">
                <a:solidFill>
                  <a:srgbClr val="0066CC"/>
                </a:solidFill>
              </a:rPr>
            </a:br>
            <a:r>
              <a:rPr kumimoji="1" lang="zh-CN" altLang="en-US" sz="4000" dirty="0">
                <a:solidFill>
                  <a:srgbClr val="0066CC"/>
                </a:solidFill>
              </a:rPr>
              <a:t>私有、保護成員訪問</a:t>
            </a:r>
            <a:endParaRPr kumimoji="1"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817473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a{</a:t>
            </a:r>
            <a:r>
              <a:rPr lang="fi-FI" altLang="zh-CN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protected: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b{</a:t>
            </a:r>
            <a:r>
              <a:rPr lang="fi-FI" altLang="zh-CN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b="1" dirty="0" err="1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fi-FI" altLang="zh-CN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getA(){cout&lt;&lt;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&lt;&lt;endl;}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編譯錯誤，不可訪問基類中私有成員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getB(){cout&lt;&lt;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&lt;&lt;endl;}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可以訪問基類中保護成員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//</a:t>
            </a:r>
            <a:r>
              <a:rPr lang="fi-FI" altLang="zh-CN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fi-FI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.b;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編譯錯誤，派生類物件不可訪問基類中保護成員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98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380" y="147264"/>
            <a:ext cx="835292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std;</a:t>
            </a:r>
          </a:p>
          <a:p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int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data{</a:t>
            </a:r>
            <a:r>
              <a:rPr lang="en-US" altLang="zh-CN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 data=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Derive1 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Base::getData;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Derive1 d1;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//d1.setData(10);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隱藏了基類的</a:t>
            </a:r>
            <a:r>
              <a:rPr lang="en-US" altLang="zh-CN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函數，不可訪問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//Base&amp; b = d1;     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不允許私有繼承的向上轉換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b.setData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(10);   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否則可以繞過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D1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，調用基類的</a:t>
            </a:r>
            <a:r>
              <a:rPr lang="en-US" altLang="zh-CN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函數</a:t>
            </a:r>
            <a:endParaRPr lang="en-US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return 0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；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5C539FA-732A-704D-8FBF-5D1162402C48}"/>
              </a:ext>
            </a:extLst>
          </p:cNvPr>
          <p:cNvSpPr txBox="1">
            <a:spLocks/>
          </p:cNvSpPr>
          <p:nvPr/>
        </p:nvSpPr>
        <p:spPr bwMode="auto">
          <a:xfrm>
            <a:off x="1043608" y="168882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r" defTabSz="914400"/>
            <a:r>
              <a:rPr kumimoji="1" lang="zh-CN" altLang="en-US" sz="4000" dirty="0">
                <a:solidFill>
                  <a:srgbClr val="0066CC"/>
                </a:solidFill>
              </a:rPr>
              <a:t>私有繼承中，基類中的</a:t>
            </a:r>
            <a:br>
              <a:rPr kumimoji="1" lang="zh-CN" altLang="en-US" sz="4000" dirty="0">
                <a:solidFill>
                  <a:srgbClr val="0066CC"/>
                </a:solidFill>
              </a:rPr>
            </a:br>
            <a:r>
              <a:rPr kumimoji="1" lang="zh-CN" altLang="en-US" sz="4000" dirty="0">
                <a:solidFill>
                  <a:srgbClr val="0066CC"/>
                </a:solidFill>
              </a:rPr>
              <a:t>私有、保護成員訪問</a:t>
            </a:r>
            <a:endParaRPr kumimoji="1" lang="zh-CN" alt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8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68952" cy="1325563"/>
          </a:xfrm>
        </p:spPr>
        <p:txBody>
          <a:bodyPr/>
          <a:lstStyle/>
          <a:p>
            <a:r>
              <a:rPr kumimoji="1" lang="zh-CN" altLang="en-US" dirty="0"/>
              <a:t>基類成員訪問許可權與三種繼承方式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繼承</a:t>
            </a:r>
          </a:p>
          <a:p>
            <a:pPr lvl="1"/>
            <a:r>
              <a:rPr kumimoji="1" lang="zh-CN" altLang="en-US" dirty="0"/>
              <a:t>基類的公有成員，保護成員，私有成員作為派生類的成員時，都</a:t>
            </a:r>
            <a:r>
              <a:rPr kumimoji="1" lang="zh-CN" altLang="en-US" dirty="0">
                <a:solidFill>
                  <a:srgbClr val="FF0000"/>
                </a:solidFill>
              </a:rPr>
              <a:t>保持</a:t>
            </a:r>
            <a:r>
              <a:rPr kumimoji="1" lang="zh-CN" altLang="en-US" dirty="0"/>
              <a:t>原有的狀態。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繼承</a:t>
            </a:r>
          </a:p>
          <a:p>
            <a:pPr lvl="1"/>
            <a:r>
              <a:rPr kumimoji="1" lang="zh-CN" altLang="en-US" dirty="0"/>
              <a:t>基類的公有成員，保護成員，私有成員作為派生類的成員時，都作為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成員。</a:t>
            </a:r>
          </a:p>
          <a:p>
            <a:r>
              <a:rPr kumimoji="1" lang="en-US" altLang="zh-CN" dirty="0"/>
              <a:t>protected</a:t>
            </a:r>
            <a:r>
              <a:rPr kumimoji="1" lang="zh-CN" altLang="en-US" dirty="0"/>
              <a:t>繼承</a:t>
            </a:r>
          </a:p>
          <a:p>
            <a:pPr lvl="1"/>
            <a:r>
              <a:rPr kumimoji="1" lang="zh-CN" altLang="en-US" dirty="0"/>
              <a:t>基類的公有成員，保護成員作為派生類的成員時，都成為</a:t>
            </a:r>
            <a:r>
              <a:rPr kumimoji="1" lang="zh-CN" altLang="en-US" dirty="0">
                <a:solidFill>
                  <a:srgbClr val="FF0000"/>
                </a:solidFill>
              </a:rPr>
              <a:t>保護</a:t>
            </a:r>
            <a:r>
              <a:rPr kumimoji="1" lang="zh-CN" altLang="en-US" dirty="0"/>
              <a:t>成員，基類的私有成員仍然是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的。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519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成員存取權限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60688"/>
              </p:ext>
            </p:extLst>
          </p:nvPr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1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繼承表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繼承方法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基類中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</a:b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成員類型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pub/yes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139952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827584" y="3884191"/>
            <a:ext cx="302413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派生類成員函數</a:t>
            </a:r>
            <a:br>
              <a:rPr kumimoji="0" lang="en-US" altLang="zh-CN" sz="2000" b="1" dirty="0">
                <a:solidFill>
                  <a:srgbClr val="7030A0"/>
                </a:solidFill>
              </a:rPr>
            </a:br>
            <a:r>
              <a:rPr kumimoji="0" lang="zh-CN" altLang="en-US" sz="2000" b="1" dirty="0"/>
              <a:t>能否訪問基類成員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151393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charset="-122"/>
              </a:rPr>
              <a:t>基類成員在派生類中的成員類型，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charset="-122"/>
              </a:rPr>
              <a:t>派生類對象</a:t>
            </a:r>
            <a:r>
              <a:rPr lang="zh-CN" altLang="en-US" sz="2000" b="1" dirty="0">
                <a:latin typeface="+mn-lt"/>
                <a:ea typeface="宋体" charset="-122"/>
              </a:rPr>
              <a:t>能否訪問基類成員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868144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851920" y="4173116"/>
            <a:ext cx="3600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dirty="0" err="1"/>
              <a:t>prv</a:t>
            </a:r>
            <a:r>
              <a:rPr kumimoji="0" lang="en-US" altLang="zh-CN" sz="1800" dirty="0"/>
              <a:t>: 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dirty="0"/>
              <a:t>pro: protected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dirty="0"/>
              <a:t>pub: public</a:t>
            </a:r>
            <a:endParaRPr kumimoji="0"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3600072" y="5880360"/>
            <a:ext cx="507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類似集合交運算</a:t>
            </a:r>
            <a:r>
              <a:rPr kumimoji="1" lang="en-US" altLang="zh-CN" dirty="0"/>
              <a:t>(</a:t>
            </a:r>
            <a:r>
              <a:rPr kumimoji="1" lang="zh-CN" altLang="en-US" dirty="0"/>
              <a:t>成員類型與繼承類型之間取交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E1A645-332F-4D62-990F-760A059A032E}"/>
              </a:ext>
            </a:extLst>
          </p:cNvPr>
          <p:cNvSpPr txBox="1"/>
          <p:nvPr/>
        </p:nvSpPr>
        <p:spPr>
          <a:xfrm rot="10800000">
            <a:off x="6167789" y="6237312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E6E8DF-477A-44C3-8FED-02177C07D29C}"/>
              </a:ext>
            </a:extLst>
          </p:cNvPr>
          <p:cNvSpPr txBox="1"/>
          <p:nvPr/>
        </p:nvSpPr>
        <p:spPr>
          <a:xfrm rot="10800000">
            <a:off x="4860033" y="6237312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99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B8484-C5BE-4C06-BDA1-6E0322C6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D2E55F-8483-45DD-BC2C-FADB7B1D2D6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5536" y="726440"/>
            <a:ext cx="7975600" cy="63500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（不定項選擇題）</a:t>
            </a:r>
            <a:r>
              <a:rPr lang="zh-CN" altLang="zh-CN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為避免編譯錯誤，下述代碼中</a:t>
            </a:r>
            <a:r>
              <a:rPr lang="en-US" altLang="zh-CN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處可以填寫</a:t>
            </a:r>
            <a:endParaRPr lang="en-US" altLang="zh-CN" sz="2000" kern="100" dirty="0"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58A855-DC76-40F8-A945-E6D11DE20C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37903" y="5018310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8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obj_b.a</a:t>
            </a:r>
            <a:r>
              <a:rPr lang="en-US" altLang="zh-CN" sz="28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endParaRPr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FF060C-34A0-43F6-8907-6D12A89E73F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80974" y="4993408"/>
            <a:ext cx="188717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8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obj_b.b</a:t>
            </a:r>
            <a:endParaRPr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EB07DB-3607-41ED-913B-C9A87825E60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876256" y="4961298"/>
            <a:ext cx="2016224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8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obj_b.c</a:t>
            </a:r>
            <a:endParaRPr lang="zh-CN" altLang="en-US" sz="2600" b="1" dirty="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D044BD-0486-46ED-847A-DAC73D106DA4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23528" y="508260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302B72-4457-45EC-A904-F5E155BC202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288847" y="5057701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789D33-102F-4477-8292-A37A0FB92EF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054141" y="5057201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A0C7470-73A2-40BD-AD6B-78AC7431CAB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9F392C-3E48-4FD6-9932-47C47AB065C5}"/>
              </a:ext>
            </a:extLst>
          </p:cNvPr>
          <p:cNvSpPr/>
          <p:nvPr/>
        </p:nvSpPr>
        <p:spPr>
          <a:xfrm>
            <a:off x="155347" y="1262022"/>
            <a:ext cx="48623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#include &lt;iostream&gt;</a:t>
            </a:r>
            <a:endParaRPr lang="zh-CN" altLang="zh-CN" dirty="0">
              <a:solidFill>
                <a:srgbClr val="B40061"/>
              </a:solidFill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using namespace </a:t>
            </a:r>
            <a:r>
              <a:rPr lang="en-US" altLang="zh-CN" dirty="0">
                <a:latin typeface="Consolas" charset="0"/>
                <a:cs typeface="Consolas" charset="0"/>
              </a:rPr>
              <a:t>std;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cs typeface="Consolas" charset="0"/>
              </a:rPr>
              <a:t>A {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public</a:t>
            </a:r>
            <a:r>
              <a:rPr lang="en-US" altLang="zh-CN" dirty="0">
                <a:latin typeface="Consolas" charset="0"/>
                <a:cs typeface="Consolas" charset="0"/>
              </a:rPr>
              <a:t>: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cs typeface="Consolas" charset="0"/>
              </a:rPr>
              <a:t>a=</a:t>
            </a:r>
            <a:r>
              <a:rPr lang="en-US" altLang="zh-CN" dirty="0">
                <a:solidFill>
                  <a:srgbClr val="1614FF"/>
                </a:solidFill>
                <a:latin typeface="Consolas" charset="0"/>
                <a:cs typeface="Consolas" charset="0"/>
              </a:rPr>
              <a:t>1</a:t>
            </a:r>
            <a:r>
              <a:rPr lang="en-US" altLang="zh-CN" dirty="0">
                <a:latin typeface="Consolas" charset="0"/>
                <a:cs typeface="Consolas" charset="0"/>
              </a:rPr>
              <a:t>;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protected</a:t>
            </a:r>
            <a:r>
              <a:rPr lang="en-US" altLang="zh-CN" dirty="0">
                <a:latin typeface="Consolas" charset="0"/>
                <a:cs typeface="Consolas" charset="0"/>
              </a:rPr>
              <a:t>: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cs typeface="Consolas" charset="0"/>
              </a:rPr>
              <a:t>b=</a:t>
            </a:r>
            <a:r>
              <a:rPr lang="en-US" altLang="zh-CN" dirty="0">
                <a:solidFill>
                  <a:srgbClr val="1614FF"/>
                </a:solidFill>
                <a:latin typeface="Consolas" charset="0"/>
                <a:cs typeface="Consolas" charset="0"/>
              </a:rPr>
              <a:t>2</a:t>
            </a:r>
            <a:r>
              <a:rPr lang="en-US" altLang="zh-CN" dirty="0">
                <a:latin typeface="Consolas" charset="0"/>
                <a:cs typeface="Consolas" charset="0"/>
              </a:rPr>
              <a:t>;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private</a:t>
            </a:r>
            <a:r>
              <a:rPr lang="en-US" altLang="zh-CN" dirty="0">
                <a:latin typeface="Consolas" charset="0"/>
                <a:cs typeface="Consolas" charset="0"/>
              </a:rPr>
              <a:t>: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		int </a:t>
            </a:r>
            <a:r>
              <a:rPr lang="en-US" altLang="zh-CN" dirty="0">
                <a:latin typeface="Consolas" charset="0"/>
                <a:cs typeface="Consolas" charset="0"/>
              </a:rPr>
              <a:t>c=</a:t>
            </a:r>
            <a:r>
              <a:rPr lang="en-US" altLang="zh-CN" dirty="0">
                <a:solidFill>
                  <a:srgbClr val="1614FF"/>
                </a:solidFill>
                <a:latin typeface="Consolas" charset="0"/>
                <a:cs typeface="Consolas" charset="0"/>
              </a:rPr>
              <a:t>3</a:t>
            </a:r>
            <a:r>
              <a:rPr lang="en-US" altLang="zh-CN" dirty="0">
                <a:latin typeface="Consolas" charset="0"/>
                <a:cs typeface="Consolas" charset="0"/>
              </a:rPr>
              <a:t>;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latin typeface="Consolas" charset="0"/>
                <a:cs typeface="Consolas" charset="0"/>
              </a:rPr>
              <a:t>};</a:t>
            </a:r>
          </a:p>
          <a:p>
            <a:pPr marL="400050"/>
            <a:endParaRPr lang="zh-CN" altLang="zh-CN" dirty="0">
              <a:solidFill>
                <a:srgbClr val="6E200D"/>
              </a:solidFill>
              <a:latin typeface="Consolas" charset="0"/>
              <a:cs typeface="Consolas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69A85F2-18AA-4EFD-B9BC-89A3A4218289}"/>
              </a:ext>
            </a:extLst>
          </p:cNvPr>
          <p:cNvSpPr/>
          <p:nvPr/>
        </p:nvSpPr>
        <p:spPr>
          <a:xfrm>
            <a:off x="4536504" y="123681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cs typeface="Consolas" charset="0"/>
              </a:rPr>
              <a:t>B: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cs typeface="Consolas" charset="0"/>
              </a:rPr>
              <a:t>A {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public</a:t>
            </a:r>
            <a:r>
              <a:rPr lang="en-US" altLang="zh-CN" dirty="0">
                <a:latin typeface="Consolas" charset="0"/>
                <a:cs typeface="Consolas" charset="0"/>
              </a:rPr>
              <a:t>: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cs typeface="Consolas" charset="0"/>
              </a:rPr>
              <a:t>print() {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			</a:t>
            </a:r>
            <a:r>
              <a:rPr lang="en-US" altLang="zh-CN" dirty="0" err="1"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cs typeface="Consolas" charset="0"/>
              </a:rPr>
              <a:t> &lt;&lt; b &lt;&lt; </a:t>
            </a:r>
            <a:r>
              <a:rPr lang="en-US" altLang="zh-CN" dirty="0" err="1"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latin typeface="Consolas" charset="0"/>
                <a:cs typeface="Consolas" charset="0"/>
              </a:rPr>
              <a:t>;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latin typeface="Consolas" charset="0"/>
                <a:cs typeface="Consolas" charset="0"/>
              </a:rPr>
              <a:t>		}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latin typeface="Consolas" charset="0"/>
                <a:cs typeface="Consolas" charset="0"/>
              </a:rPr>
              <a:t>};</a:t>
            </a:r>
            <a:endParaRPr lang="en-US" altLang="zh-CN" dirty="0">
              <a:solidFill>
                <a:srgbClr val="B40061"/>
              </a:solidFill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solidFill>
                  <a:srgbClr val="B40061"/>
                </a:solidFill>
                <a:latin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cs typeface="Consolas" charset="0"/>
              </a:rPr>
              <a:t>main() {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latin typeface="Consolas" charset="0"/>
                <a:cs typeface="Consolas" charset="0"/>
              </a:rPr>
              <a:t>		B </a:t>
            </a:r>
            <a:r>
              <a:rPr lang="en-US" altLang="zh-CN" dirty="0" err="1">
                <a:latin typeface="Consolas" charset="0"/>
                <a:cs typeface="Consolas" charset="0"/>
              </a:rPr>
              <a:t>obj_b</a:t>
            </a:r>
            <a:r>
              <a:rPr lang="en-US" altLang="zh-CN" dirty="0">
                <a:latin typeface="Consolas" charset="0"/>
                <a:cs typeface="Consolas" charset="0"/>
              </a:rPr>
              <a:t>;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latin typeface="Consolas" charset="0"/>
                <a:cs typeface="Consolas" charset="0"/>
              </a:rPr>
              <a:t>		</a:t>
            </a:r>
            <a:r>
              <a:rPr lang="en-US" altLang="zh-CN" dirty="0" err="1">
                <a:latin typeface="Consolas" charset="0"/>
                <a:cs typeface="Consolas" charset="0"/>
              </a:rPr>
              <a:t>obj_b.print</a:t>
            </a:r>
            <a:r>
              <a:rPr lang="en-US" altLang="zh-CN" dirty="0">
                <a:latin typeface="Consolas" charset="0"/>
                <a:cs typeface="Consolas" charset="0"/>
              </a:rPr>
              <a:t>();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latin typeface="Consolas" charset="0"/>
                <a:cs typeface="Consolas" charset="0"/>
              </a:rPr>
              <a:t>		</a:t>
            </a:r>
            <a:r>
              <a:rPr lang="en-US" altLang="zh-CN" dirty="0" err="1"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cs typeface="Consolas" charset="0"/>
              </a:rPr>
              <a:t> &lt;&lt; (1) &lt;&lt; </a:t>
            </a:r>
            <a:r>
              <a:rPr lang="en-US" altLang="zh-CN" dirty="0" err="1"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latin typeface="Consolas" charset="0"/>
                <a:cs typeface="Consolas" charset="0"/>
              </a:rPr>
              <a:t>; </a:t>
            </a:r>
            <a:endParaRPr lang="zh-CN" altLang="zh-CN" dirty="0">
              <a:latin typeface="Consolas" charset="0"/>
              <a:cs typeface="Consolas" charset="0"/>
            </a:endParaRPr>
          </a:p>
          <a:p>
            <a:pPr marL="400050"/>
            <a:r>
              <a:rPr lang="en-US" altLang="zh-CN" dirty="0">
                <a:latin typeface="Consolas" charset="0"/>
                <a:cs typeface="Consolas" charset="0"/>
              </a:rPr>
              <a:t>		return </a:t>
            </a:r>
            <a:r>
              <a:rPr lang="en-US" altLang="zh-CN" dirty="0">
                <a:solidFill>
                  <a:srgbClr val="1614FF"/>
                </a:solidFill>
                <a:latin typeface="Consolas" charset="0"/>
                <a:cs typeface="Consolas" charset="0"/>
              </a:rPr>
              <a:t>0</a:t>
            </a:r>
            <a:r>
              <a:rPr lang="en-US" altLang="zh-CN" dirty="0">
                <a:latin typeface="Consolas" charset="0"/>
                <a:cs typeface="Consolas" charset="0"/>
              </a:rPr>
              <a:t>;</a:t>
            </a:r>
            <a:endParaRPr lang="zh-CN" altLang="zh-CN" dirty="0">
              <a:latin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cs typeface="Consolas" charset="0"/>
              </a:rPr>
              <a:t>	}</a:t>
            </a:r>
            <a:endParaRPr lang="zh-CN" altLang="zh-CN" dirty="0">
              <a:latin typeface="Consolas" charset="0"/>
              <a:cs typeface="Consolas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F66765-25CB-47CC-B9AF-0513C9B05B2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3C444D7-4421-460C-ADB2-2DF61B9BD6C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可為此題添加文本、圖片、公式等解析，且需將內容全部放在本區域內。正常使用需</a:t>
            </a:r>
            <a:r>
              <a:rPr lang="en-US" altLang="zh-CN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879E10F-F065-4C7D-B06D-378620C7A5B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9906000" y="1270000"/>
            <a:ext cx="3339376" cy="1015663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onsolas" charset="0"/>
                <a:cs typeface="Consolas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Consolas" charset="0"/>
                <a:cs typeface="Consolas" charset="0"/>
              </a:rPr>
              <a:t>是基類的</a:t>
            </a:r>
            <a:r>
              <a:rPr lang="en-US" altLang="zh-CN" sz="2000" dirty="0">
                <a:solidFill>
                  <a:prstClr val="black"/>
                </a:solidFill>
                <a:latin typeface="Consolas" charset="0"/>
                <a:cs typeface="Consolas" charset="0"/>
              </a:rPr>
              <a:t>public</a:t>
            </a:r>
            <a:r>
              <a:rPr lang="zh-CN" altLang="en-US" sz="2000" dirty="0">
                <a:solidFill>
                  <a:prstClr val="black"/>
                </a:solidFill>
                <a:latin typeface="Consolas" charset="0"/>
                <a:cs typeface="Consolas" charset="0"/>
              </a:rPr>
              <a:t>成員，在</a:t>
            </a:r>
            <a:endParaRPr lang="en-US" altLang="zh-CN" sz="2000" dirty="0">
              <a:solidFill>
                <a:prstClr val="black"/>
              </a:solidFill>
              <a:latin typeface="Consolas" charset="0"/>
              <a:cs typeface="Consolas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onsolas" charset="0"/>
                <a:cs typeface="Consolas" charset="0"/>
              </a:rPr>
              <a:t>public</a:t>
            </a:r>
            <a:r>
              <a:rPr lang="zh-CN" altLang="en-US" sz="2000" dirty="0">
                <a:solidFill>
                  <a:prstClr val="black"/>
                </a:solidFill>
                <a:latin typeface="Consolas" charset="0"/>
                <a:cs typeface="Consolas" charset="0"/>
              </a:rPr>
              <a:t>繼承下，派生類物件</a:t>
            </a:r>
            <a:endParaRPr lang="en-US" altLang="zh-CN" sz="2000" dirty="0">
              <a:solidFill>
                <a:prstClr val="black"/>
              </a:solidFill>
              <a:latin typeface="Consolas" charset="0"/>
              <a:cs typeface="Consolas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onsolas" charset="0"/>
                <a:cs typeface="Consolas" charset="0"/>
              </a:rPr>
              <a:t>可以訪問</a:t>
            </a:r>
            <a:endParaRPr lang="en-US" altLang="zh-CN" sz="2000" dirty="0">
              <a:solidFill>
                <a:prstClr val="black"/>
              </a:solidFill>
              <a:latin typeface="Consolas" charset="0"/>
              <a:cs typeface="Consolas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17B05A4-DBE8-45F4-9F7C-8E2530C63E53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6" name="RemarkBack">
              <a:extLst>
                <a:ext uri="{FF2B5EF4-FFF2-40B4-BE49-F238E27FC236}">
                  <a16:creationId xmlns:a16="http://schemas.microsoft.com/office/drawing/2014/main" id="{18567A55-CE9B-4B32-BD23-941AF89E95A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Block">
              <a:extLst>
                <a:ext uri="{FF2B5EF4-FFF2-40B4-BE49-F238E27FC236}">
                  <a16:creationId xmlns:a16="http://schemas.microsoft.com/office/drawing/2014/main" id="{09807597-9C52-4365-A89A-31DCCA4EF435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TitleText">
              <a:extLst>
                <a:ext uri="{FF2B5EF4-FFF2-40B4-BE49-F238E27FC236}">
                  <a16:creationId xmlns:a16="http://schemas.microsoft.com/office/drawing/2014/main" id="{074BBEDC-5726-43C7-B4E4-758273E8B4A5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7915E647-EB5C-4830-A2DE-DE4CCAEC3EF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CEF062B5-3AC9-41BD-99AD-BB30D9904C7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42C4BD5D-5B0C-46E4-88CE-F0616F898E95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AFB88F8-BAB9-49EC-A644-D9C441C93267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0951AD46-3C95-4A1D-8A43-DCD10C31B37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BADA6EBB-9324-4EA8-A40E-E17E58B1A46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9B296199-4CC9-4B5B-99D2-7210F0EFF580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多選題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DF8291CD-D337-43C7-95AA-839E9AD6E87B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ACC9C58-C3A1-4B83-BE0F-56421A3C124A}"/>
              </a:ext>
            </a:extLst>
          </p:cNvPr>
          <p:cNvPicPr>
            <a:picLocks/>
          </p:cNvPicPr>
          <p:nvPr>
            <p:custDataLst>
              <p:tags r:id="rId1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6262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組合與繼承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組合與繼承的優點：支援增量開發。</a:t>
            </a:r>
          </a:p>
          <a:p>
            <a:pPr lvl="1"/>
            <a:r>
              <a:rPr kumimoji="1" lang="zh-CN" altLang="en-US" dirty="0"/>
              <a:t>允許引入新代碼而不影響已有代碼正確性。</a:t>
            </a:r>
          </a:p>
          <a:p>
            <a:r>
              <a:rPr kumimoji="1" lang="zh-CN" altLang="en-US" dirty="0"/>
              <a:t>相似：</a:t>
            </a:r>
          </a:p>
          <a:p>
            <a:pPr lvl="1"/>
            <a:r>
              <a:rPr kumimoji="1" lang="zh-CN" altLang="en-US" dirty="0"/>
              <a:t>實現代碼重用。</a:t>
            </a:r>
          </a:p>
          <a:p>
            <a:pPr lvl="1"/>
            <a:r>
              <a:rPr kumimoji="1" lang="zh-CN" altLang="en-US" dirty="0"/>
              <a:t>將子物件引入新類。</a:t>
            </a:r>
          </a:p>
          <a:p>
            <a:pPr lvl="1"/>
            <a:r>
              <a:rPr kumimoji="1" lang="zh-CN" altLang="en-US" dirty="0"/>
              <a:t>使用構造函數的初始化成員清單初始化。</a:t>
            </a:r>
          </a:p>
          <a:p>
            <a:r>
              <a:rPr kumimoji="1" lang="zh-CN" altLang="en-US" dirty="0"/>
              <a:t>不同：</a:t>
            </a:r>
          </a:p>
          <a:p>
            <a:pPr lvl="1"/>
            <a:r>
              <a:rPr kumimoji="1" lang="zh-CN" altLang="en-US" dirty="0"/>
              <a:t>組合：</a:t>
            </a:r>
          </a:p>
          <a:p>
            <a:pPr lvl="2"/>
            <a:r>
              <a:rPr kumimoji="1" lang="zh-CN" altLang="en-US" dirty="0"/>
              <a:t>嵌入一個物件以實現新類的功能。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has-a </a:t>
            </a:r>
            <a:r>
              <a:rPr kumimoji="1" lang="zh-CN" altLang="en-US" dirty="0"/>
              <a:t>關係。</a:t>
            </a:r>
          </a:p>
          <a:p>
            <a:pPr lvl="1"/>
            <a:r>
              <a:rPr kumimoji="1" lang="zh-CN" altLang="en-US" dirty="0"/>
              <a:t>繼承：</a:t>
            </a:r>
          </a:p>
          <a:p>
            <a:pPr lvl="2"/>
            <a:r>
              <a:rPr kumimoji="1" lang="zh-CN" altLang="en-US" dirty="0"/>
              <a:t>沿用已存在的類提供的介面。</a:t>
            </a:r>
          </a:p>
          <a:p>
            <a:pPr lvl="2"/>
            <a:r>
              <a:rPr kumimoji="1" lang="en-US" altLang="zh-CN" dirty="0"/>
              <a:t>public</a:t>
            </a:r>
            <a:r>
              <a:rPr kumimoji="1" lang="zh-CN" altLang="en-US" dirty="0"/>
              <a:t> 繼承：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。</a:t>
            </a:r>
          </a:p>
          <a:p>
            <a:pPr lvl="2"/>
            <a:r>
              <a:rPr kumimoji="1" lang="en-US" altLang="zh-CN" dirty="0"/>
              <a:t>private</a:t>
            </a:r>
            <a:r>
              <a:rPr kumimoji="1" lang="zh-CN" altLang="en-US" dirty="0"/>
              <a:t> 繼承：</a:t>
            </a:r>
            <a:r>
              <a:rPr kumimoji="1" lang="en-US" altLang="zh-CN" dirty="0"/>
              <a:t>is-implementing-in-terms-of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209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對象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類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之間的關係？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思考：這些是什麼關係？</a:t>
            </a:r>
          </a:p>
          <a:p>
            <a:r>
              <a:rPr kumimoji="1" lang="zh-CN" altLang="en-US" dirty="0"/>
              <a:t>汽車：車門、車窗、引擎、輪胎</a:t>
            </a:r>
          </a:p>
          <a:p>
            <a:r>
              <a:rPr kumimoji="1" lang="zh-CN" altLang="en-US" dirty="0"/>
              <a:t>形狀：矩形，圓形，三角形，正方形</a:t>
            </a:r>
          </a:p>
        </p:txBody>
      </p:sp>
    </p:spTree>
    <p:extLst>
      <p:ext uri="{BB962C8B-B14F-4D97-AF65-F5344CB8AC3E}">
        <p14:creationId xmlns:p14="http://schemas.microsoft.com/office/powerpoint/2010/main" val="655283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組合示例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has-a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46463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Wheel{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inflate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cout&lt;&lt;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"Wheel::inflate"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&lt;&lt;endl;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Engine{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start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cout&lt;&lt;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"Engine::start"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&lt;&lt;endl;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stop(){}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Engine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engine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Wheel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wheel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[4];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4128" y="2211535"/>
            <a:ext cx="3454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car.wheel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ro-RO" altLang="zh-CN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inflate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car.engine.start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4F3804-FA90-464C-B803-22BCDA7A278A}"/>
              </a:ext>
            </a:extLst>
          </p:cNvPr>
          <p:cNvSpPr/>
          <p:nvPr/>
        </p:nvSpPr>
        <p:spPr>
          <a:xfrm>
            <a:off x="5724128" y="5422754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Wheel::inflate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Engine::start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39CC6A-A0E7-1543-B5A1-1A8786F3AFBB}"/>
              </a:ext>
            </a:extLst>
          </p:cNvPr>
          <p:cNvSpPr txBox="1"/>
          <p:nvPr/>
        </p:nvSpPr>
        <p:spPr>
          <a:xfrm>
            <a:off x="5724128" y="495995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100308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繼承示例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is-a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57984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sleep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sleep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duck.eat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duck.sleep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C5185E-A614-7E4E-A04E-55A7EFA2B08C}"/>
              </a:ext>
            </a:extLst>
          </p:cNvPr>
          <p:cNvSpPr/>
          <p:nvPr/>
        </p:nvSpPr>
        <p:spPr>
          <a:xfrm>
            <a:off x="5508104" y="5403972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Duck eat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sleep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E09B-B413-DB46-BC4B-2D9CBC0310B2}"/>
              </a:ext>
            </a:extLst>
          </p:cNvPr>
          <p:cNvSpPr txBox="1"/>
          <p:nvPr/>
        </p:nvSpPr>
        <p:spPr>
          <a:xfrm>
            <a:off x="5508104" y="494116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</p:spTree>
    <p:extLst>
      <p:ext uri="{BB962C8B-B14F-4D97-AF65-F5344CB8AC3E}">
        <p14:creationId xmlns:p14="http://schemas.microsoft.com/office/powerpoint/2010/main" val="1327205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重寫隱藏與重載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重載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目的：提供同名函數的不同實現，屬於</a:t>
            </a:r>
            <a:r>
              <a:rPr kumimoji="1" lang="zh-CN" altLang="en-US" b="1" dirty="0"/>
              <a:t>靜態多態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/>
              <a:t>函數名必須相同，函數參數必須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作用域相同（如位於同一個類中；或同名全域函數）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重寫隱藏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目的：在</a:t>
            </a:r>
            <a:r>
              <a:rPr kumimoji="1" lang="zh-CN" altLang="en-US" b="1" dirty="0">
                <a:solidFill>
                  <a:srgbClr val="FF0000"/>
                </a:solidFill>
              </a:rPr>
              <a:t>派生類中重新定義基類函數</a:t>
            </a:r>
            <a:r>
              <a:rPr kumimoji="1" lang="zh-CN" altLang="en-US" dirty="0"/>
              <a:t>，實現派生類的特殊功能。</a:t>
            </a:r>
          </a:p>
          <a:p>
            <a:pPr lvl="1"/>
            <a:r>
              <a:rPr lang="zh-CN" altLang="en-US" dirty="0"/>
              <a:t>遮罩了基類的所有其它</a:t>
            </a:r>
            <a:r>
              <a:rPr lang="zh-CN" altLang="en-US" dirty="0">
                <a:solidFill>
                  <a:srgbClr val="FF0000"/>
                </a:solidFill>
              </a:rPr>
              <a:t>同名</a:t>
            </a:r>
            <a:r>
              <a:rPr lang="zh-CN" altLang="en-US" dirty="0"/>
              <a:t>函數。</a:t>
            </a:r>
          </a:p>
          <a:p>
            <a:pPr lvl="1"/>
            <a:r>
              <a:rPr kumimoji="1" lang="zh-CN" altLang="en-US" dirty="0"/>
              <a:t>函數名必須相同，函數參數可以不同</a:t>
            </a:r>
            <a:endParaRPr kumimoji="1" lang="en-US" altLang="zh-CN" dirty="0"/>
          </a:p>
          <a:p>
            <a:pPr lvl="1"/>
            <a:endParaRPr lang="zh-CN" altLang="en-US" b="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34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重寫隱藏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重寫隱藏發生時，基類中該成員函數的其他重載函數都將被遮罩掉，不能提供給派生類物件使用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可以在派生類中通過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類名</a:t>
            </a:r>
            <a:r>
              <a:rPr kumimoji="1" lang="en-US" altLang="zh-CN" dirty="0"/>
              <a:t>::</a:t>
            </a:r>
            <a:r>
              <a:rPr kumimoji="1" lang="zh-CN" altLang="en-US" dirty="0"/>
              <a:t>成員函數名</a:t>
            </a:r>
            <a:r>
              <a:rPr kumimoji="1" lang="en-US" altLang="zh-CN" dirty="0"/>
              <a:t>;</a:t>
            </a:r>
            <a:r>
              <a:rPr kumimoji="1" lang="zh-CN" altLang="en-US" dirty="0"/>
              <a:t> 在派生類中“恢復”指定的基類成員函數（即去掉遮罩），使之重新可用</a:t>
            </a:r>
          </a:p>
        </p:txBody>
      </p:sp>
    </p:spTree>
    <p:extLst>
      <p:ext uri="{BB962C8B-B14F-4D97-AF65-F5344CB8AC3E}">
        <p14:creationId xmlns:p14="http://schemas.microsoft.com/office/powerpoint/2010/main" val="1563672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函數重寫隱藏示例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88204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std;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 {};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重載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重載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::f(T)\n"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重載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重寫隱藏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編譯警告。執行自動類型轉換。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被遮罩，編譯錯誤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(T()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被遮罩，編譯錯誤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191910" y="4863643"/>
            <a:ext cx="2204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00CC00"/>
                </a:solidFill>
                <a:latin typeface="AndaleMono" charset="0"/>
              </a:rPr>
              <a:t>Derive::f(10)</a:t>
            </a:r>
          </a:p>
          <a:p>
            <a:r>
              <a:rPr lang="en" altLang="zh-CN" b="1" dirty="0">
                <a:solidFill>
                  <a:srgbClr val="00CC00"/>
                </a:solidFill>
                <a:latin typeface="AndaleMono" charset="0"/>
              </a:rPr>
              <a:t>Derive::f(4)</a:t>
            </a:r>
          </a:p>
          <a:p>
            <a:endParaRPr lang="zh-CN" altLang="en-US" b="1" dirty="0">
              <a:solidFill>
                <a:srgbClr val="00CC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70232" y="436510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  <p:cxnSp>
        <p:nvCxnSpPr>
          <p:cNvPr id="8" name="直线箭头连接符 7"/>
          <p:cNvCxnSpPr>
            <a:cxnSpLocks/>
          </p:cNvCxnSpPr>
          <p:nvPr/>
        </p:nvCxnSpPr>
        <p:spPr>
          <a:xfrm flipV="1">
            <a:off x="6300192" y="5311416"/>
            <a:ext cx="870040" cy="712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49154" y="5385119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4.9</a:t>
            </a:r>
            <a:r>
              <a:rPr kumimoji="1" lang="zh-CN" altLang="en-US" sz="2400" b="1" dirty="0"/>
              <a:t> </a:t>
            </a:r>
            <a:r>
              <a:rPr kumimoji="1" lang="zh-CN" altLang="en-US" sz="2400" b="1" dirty="0">
                <a:sym typeface="Wingdings"/>
              </a:rPr>
              <a:t> </a:t>
            </a:r>
            <a:r>
              <a:rPr kumimoji="1" lang="en-US" altLang="zh-CN" sz="2400" b="1" dirty="0">
                <a:sym typeface="Wingdings"/>
              </a:rPr>
              <a:t>4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0182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23528" y="3645024"/>
            <a:ext cx="2232248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260648"/>
            <a:ext cx="80648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 {};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::f(T)\n"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Base::f;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(T());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恢復基類成員函數示例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70959" y="473791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運行結果</a:t>
            </a:r>
          </a:p>
        </p:txBody>
      </p:sp>
      <p:sp>
        <p:nvSpPr>
          <p:cNvPr id="7" name="矩形 6"/>
          <p:cNvSpPr/>
          <p:nvPr/>
        </p:nvSpPr>
        <p:spPr>
          <a:xfrm>
            <a:off x="4970959" y="5220691"/>
            <a:ext cx="2049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00CC00"/>
                </a:solidFill>
                <a:latin typeface="AndaleMono" charset="0"/>
              </a:rPr>
              <a:t>Derive::f(10)</a:t>
            </a:r>
          </a:p>
          <a:p>
            <a:r>
              <a:rPr lang="en" altLang="zh-CN" b="1" dirty="0">
                <a:solidFill>
                  <a:srgbClr val="00CC00"/>
                </a:solidFill>
                <a:latin typeface="AndaleMono" charset="0"/>
              </a:rPr>
              <a:t>Base::f(4.9)</a:t>
            </a:r>
          </a:p>
          <a:p>
            <a:r>
              <a:rPr lang="en" altLang="zh-CN" b="1" dirty="0">
                <a:solidFill>
                  <a:srgbClr val="00CC00"/>
                </a:solidFill>
                <a:latin typeface="AndaleMono" charset="0"/>
              </a:rPr>
              <a:t>Base::f()</a:t>
            </a:r>
          </a:p>
          <a:p>
            <a:r>
              <a:rPr lang="en" altLang="zh-CN" b="1" dirty="0">
                <a:solidFill>
                  <a:srgbClr val="00CC00"/>
                </a:solidFill>
                <a:latin typeface="AndaleMono" charset="0"/>
              </a:rPr>
              <a:t>Base::f(T)</a:t>
            </a:r>
          </a:p>
          <a:p>
            <a:endParaRPr lang="zh-CN" altLang="en-US" b="1" dirty="0">
              <a:solidFill>
                <a:srgbClr val="00CC00"/>
              </a:solidFill>
            </a:endParaRPr>
          </a:p>
        </p:txBody>
      </p:sp>
      <p:sp>
        <p:nvSpPr>
          <p:cNvPr id="11" name="虚尾箭头 10"/>
          <p:cNvSpPr/>
          <p:nvPr/>
        </p:nvSpPr>
        <p:spPr>
          <a:xfrm rot="10800000">
            <a:off x="2718706" y="3645024"/>
            <a:ext cx="360040" cy="21602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460938"/>
            <a:ext cx="460735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使用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using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 基類名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::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函數名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;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恢復基類函數</a:t>
            </a:r>
          </a:p>
        </p:txBody>
      </p:sp>
    </p:spTree>
    <p:extLst>
      <p:ext uri="{BB962C8B-B14F-4D97-AF65-F5344CB8AC3E}">
        <p14:creationId xmlns:p14="http://schemas.microsoft.com/office/powerpoint/2010/main" val="1162683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關鍵字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96752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關鍵字除了可用於：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繼承基類構造函數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恢復被遮罩的基類成員函數</a:t>
            </a:r>
            <a:endParaRPr kumimoji="1" lang="en-US" altLang="zh-CN" dirty="0"/>
          </a:p>
          <a:p>
            <a:r>
              <a:rPr kumimoji="1" lang="zh-CN" altLang="en-US" dirty="0"/>
              <a:t>還可用於：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指示命名空間，如：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B40061"/>
                </a:solidFill>
              </a:rPr>
              <a:t>	using namespace </a:t>
            </a:r>
            <a:r>
              <a:rPr kumimoji="1" lang="en-US" altLang="zh-CN" dirty="0"/>
              <a:t>std;</a:t>
            </a:r>
          </a:p>
          <a:p>
            <a:pPr lvl="1"/>
            <a:r>
              <a:rPr kumimoji="1" lang="zh-CN" altLang="en-US" dirty="0"/>
              <a:t>將另一個命名空間的成員引入當前命名空間，如：</a:t>
            </a: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B40061"/>
                </a:solidFill>
              </a:rPr>
              <a:t>using</a:t>
            </a:r>
            <a:r>
              <a:rPr kumimoji="1" lang="en-US" altLang="zh-CN" dirty="0"/>
              <a:t> std::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;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 &lt;&lt; </a:t>
            </a:r>
            <a:r>
              <a:rPr kumimoji="1" lang="en-US" altLang="zh-CN" dirty="0" err="1"/>
              <a:t>endl</a:t>
            </a:r>
            <a:r>
              <a:rPr kumimoji="1" lang="en-US" altLang="zh-CN" dirty="0"/>
              <a:t>;</a:t>
            </a:r>
          </a:p>
          <a:p>
            <a:pPr lvl="1"/>
            <a:r>
              <a:rPr kumimoji="1" lang="zh-CN" altLang="en-US" dirty="0"/>
              <a:t>定義類型別名，如：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B40061"/>
                </a:solidFill>
              </a:rPr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 = </a:t>
            </a:r>
            <a:r>
              <a:rPr kumimoji="1" lang="en-US" altLang="zh-CN" dirty="0">
                <a:solidFill>
                  <a:srgbClr val="B40061"/>
                </a:solidFill>
              </a:rPr>
              <a:t>int</a:t>
            </a:r>
            <a:r>
              <a:rPr kumimoji="1" lang="en-US" altLang="zh-CN" dirty="0"/>
              <a:t>;</a:t>
            </a:r>
          </a:p>
          <a:p>
            <a:pPr marL="914400" lvl="2" indent="0">
              <a:buNone/>
            </a:pP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7ACDE4-077A-4B41-B387-C8AFE66F60E6}"/>
              </a:ext>
            </a:extLst>
          </p:cNvPr>
          <p:cNvSpPr/>
          <p:nvPr/>
        </p:nvSpPr>
        <p:spPr>
          <a:xfrm>
            <a:off x="903848" y="5945781"/>
            <a:ext cx="7245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進一步閱讀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3"/>
              </a:rPr>
              <a:t> https://en.cppreference.com/w/cpp/keyword/using</a:t>
            </a:r>
            <a:r>
              <a:rPr lang="en-US" altLang="zh-CN" sz="2000" dirty="0"/>
              <a:t>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51384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119A8B-0F3E-4AD8-91B7-10738A50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A506D6-B1DF-46BF-8E48-420CD329B65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7504" y="418976"/>
            <a:ext cx="7315200" cy="70576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關於下列代碼的說法正確的是（</a:t>
            </a:r>
            <a:r>
              <a:rPr lang="en-US" altLang="zh-CN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en-US" sz="20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為分行符號）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809330-3EB0-42A8-92C8-BC57C865933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76672" y="4226222"/>
            <a:ext cx="6847656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main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函數中可通過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b.g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語句調用函數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A::g()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2F189-A597-4A15-8276-C0A042DBE04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68314" y="4799490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去掉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類定義中的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using A::A;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語句，程式會出現編譯錯誤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0B67A9-A8D7-48E9-B773-746C5CE04DA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68314" y="5404168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程式的運行結果為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A::A(6)\ndata=2017\n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D158A0-E62F-4B7F-A30C-EFC1E3FFCA5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68314" y="5976464"/>
            <a:ext cx="6595857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main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函數中可通過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b.f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(17.315);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調用函數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A::f(double d)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086A52-9217-4A8B-859A-4D1630AB4A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39067" y="4336817"/>
            <a:ext cx="411480" cy="41148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8ED572-EEE7-41CF-8A44-B4F455BF6F1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39067" y="4923165"/>
            <a:ext cx="411480" cy="41148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8D6C04-61BB-44C6-857B-0E122E4A36E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39067" y="5529361"/>
            <a:ext cx="411480" cy="41148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B6ED42-2EDD-48EA-8F21-5C21C2CAD1F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39067" y="6092515"/>
            <a:ext cx="411480" cy="41148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EAFCBD2-E5CA-42A2-B94E-D4DF67D5AB7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651179" y="6065460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1D28C6-4AA8-4376-9F3B-26560792C35A}"/>
              </a:ext>
            </a:extLst>
          </p:cNvPr>
          <p:cNvSpPr/>
          <p:nvPr/>
        </p:nvSpPr>
        <p:spPr>
          <a:xfrm>
            <a:off x="116154" y="889972"/>
            <a:ext cx="5076056" cy="301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#include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&lt;iostream&gt;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namespace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std;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 {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data;	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b="1" kern="1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(int d)</a:t>
            </a: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"A::A(" &lt;&lt; d &lt;&lt; ")\n";}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f(double d)</a:t>
            </a: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	{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"A::f(" &lt;&lt; d &lt;&lt; ")\n";}</a:t>
            </a: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protected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void g(){}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25CA51E-101F-45AD-ABBE-EA62943F62A4}"/>
              </a:ext>
            </a:extLst>
          </p:cNvPr>
          <p:cNvSpPr/>
          <p:nvPr/>
        </p:nvSpPr>
        <p:spPr>
          <a:xfrm>
            <a:off x="4752001" y="879696"/>
            <a:ext cx="5076056" cy="3504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B: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b="1" kern="100" dirty="0">
                <a:solidFill>
                  <a:srgbClr val="FF000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A { 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data{2017};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A::A;</a:t>
            </a:r>
            <a:endParaRPr lang="en-US" altLang="zh-CN" sz="1400" b="1" kern="100" dirty="0">
              <a:solidFill>
                <a:srgbClr val="18851B"/>
              </a:solidFill>
              <a:latin typeface="Courier New" panose="02070309020205020404" pitchFamily="49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f(){}</a:t>
            </a:r>
            <a:endParaRPr lang="en-US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print(){</a:t>
            </a: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&lt;&lt; "data = " &lt;&lt; data &lt;&lt;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B40061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main() {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zh-CN" altLang="en-US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 b(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zh-CN" altLang="en-US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400" kern="100" dirty="0" err="1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b.print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1400" b="1" kern="100" dirty="0">
              <a:solidFill>
                <a:srgbClr val="18851B"/>
              </a:solidFill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  return </a:t>
            </a:r>
            <a:r>
              <a:rPr lang="en-US" altLang="zh-CN" sz="1400" kern="100" dirty="0">
                <a:solidFill>
                  <a:srgbClr val="1614FF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860"/>
              </a:lnSpc>
              <a:spcAft>
                <a:spcPts val="0"/>
              </a:spcAft>
            </a:pPr>
            <a:r>
              <a:rPr lang="en-US" altLang="zh-CN" sz="1400" kern="100" dirty="0">
                <a:latin typeface="Courier New" panose="02070309020205020404" pitchFamily="49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1EAFF35-31CA-4A01-9036-A5E3115AF68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15A59A2-A0B3-486F-A02F-3A9197C5BBB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可為此題添加文本、圖片、公式等解析，且需將內容全部放在本區域內。正常使用需</a:t>
            </a:r>
            <a:r>
              <a:rPr lang="en-US" altLang="zh-CN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BDF95E4-581E-470C-9E1F-A67D72F81D2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525000" y="1270000"/>
            <a:ext cx="3595856" cy="2246769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A:g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的許可權是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protected</a:t>
            </a:r>
          </a:p>
          <a:p>
            <a:pPr lvl="0"/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B: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去掉後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 b(6);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無法匹配合適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的構造函數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D: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重寫隱藏，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A::f(double d)</a:t>
            </a:r>
          </a:p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被遮罩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A5BA9A6-80FC-4DF3-91E3-674294F3E5F0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6" name="RemarkBack">
              <a:extLst>
                <a:ext uri="{FF2B5EF4-FFF2-40B4-BE49-F238E27FC236}">
                  <a16:creationId xmlns:a16="http://schemas.microsoft.com/office/drawing/2014/main" id="{DB3E57A1-AA80-47FF-8504-BCF0E5E9370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Block">
              <a:extLst>
                <a:ext uri="{FF2B5EF4-FFF2-40B4-BE49-F238E27FC236}">
                  <a16:creationId xmlns:a16="http://schemas.microsoft.com/office/drawing/2014/main" id="{8AE604FD-F652-4E96-A55E-AAB207F5254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TitleText">
              <a:extLst>
                <a:ext uri="{FF2B5EF4-FFF2-40B4-BE49-F238E27FC236}">
                  <a16:creationId xmlns:a16="http://schemas.microsoft.com/office/drawing/2014/main" id="{C338E06C-ABED-445F-9B3C-20F0737C4B15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405E78CA-5010-4416-9957-E602FB8B1ED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31B294DF-DF66-48D4-AE99-545562745C7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>
            <a:extLst>
              <a:ext uri="{FF2B5EF4-FFF2-40B4-BE49-F238E27FC236}">
                <a16:creationId xmlns:a16="http://schemas.microsoft.com/office/drawing/2014/main" id="{1B4E6633-B025-43CC-8B75-1BCB2D0ADC58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C79E194-4D74-4C9C-ACF6-257C67C567B7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CB2A0906-9491-4CAA-AC5B-3FD42387F6D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9B5BA337-155A-495B-928B-E5D8C45E9B4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699B8C10-5255-4353-B4E2-AC8D7A4F8D05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多選題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8BA7D707-50E7-4EF3-8398-2DA52E614B0A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b="1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DC506D4-3DB1-4CCB-A5D9-084B6E40037C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7281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派生類同時繼承多個基類</a:t>
            </a:r>
          </a:p>
          <a:p>
            <a:r>
              <a:rPr kumimoji="1" lang="zh-CN" altLang="en-US" dirty="0"/>
              <a:t>應用場景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多重繼承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281563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11760" y="507467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InputFile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01616" y="5074676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OutputFile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04523" y="4035300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95936" y="6217324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IOFile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箭头连接符 9"/>
          <p:cNvCxnSpPr>
            <a:stCxn id="13" idx="0"/>
          </p:cNvCxnSpPr>
          <p:nvPr/>
        </p:nvCxnSpPr>
        <p:spPr>
          <a:xfrm flipH="1" flipV="1">
            <a:off x="3383868" y="5578732"/>
            <a:ext cx="11521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3" idx="0"/>
            <a:endCxn id="11" idx="2"/>
          </p:cNvCxnSpPr>
          <p:nvPr/>
        </p:nvCxnSpPr>
        <p:spPr>
          <a:xfrm flipV="1">
            <a:off x="4535996" y="5578732"/>
            <a:ext cx="12949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0" idx="0"/>
            <a:endCxn id="12" idx="2"/>
          </p:cNvCxnSpPr>
          <p:nvPr/>
        </p:nvCxnSpPr>
        <p:spPr>
          <a:xfrm flipV="1">
            <a:off x="3167844" y="4539356"/>
            <a:ext cx="1276739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12" idx="2"/>
          </p:cNvCxnSpPr>
          <p:nvPr/>
        </p:nvCxnSpPr>
        <p:spPr>
          <a:xfrm flipH="1" flipV="1">
            <a:off x="4444583" y="4539356"/>
            <a:ext cx="1386341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08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資料存儲</a:t>
            </a:r>
          </a:p>
          <a:p>
            <a:pPr lvl="1"/>
            <a:r>
              <a:rPr kumimoji="1" lang="zh-CN" altLang="en-US" dirty="0"/>
              <a:t>如果派生類</a:t>
            </a:r>
            <a:r>
              <a:rPr kumimoji="1" lang="en-US" altLang="zh-CN" dirty="0"/>
              <a:t>D</a:t>
            </a:r>
            <a:r>
              <a:rPr kumimoji="1" lang="zh-CN" altLang="en-US" dirty="0"/>
              <a:t>繼承的兩個基類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，是同一基類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的不同繼承，則</a:t>
            </a:r>
            <a:r>
              <a:rPr kumimoji="1" lang="en-US" altLang="zh-CN" dirty="0"/>
              <a:t>A,B</a:t>
            </a:r>
            <a:r>
              <a:rPr kumimoji="1" lang="zh-CN" altLang="en-US" dirty="0"/>
              <a:t>中繼承自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的資料成員會在</a:t>
            </a:r>
            <a:r>
              <a:rPr kumimoji="1" lang="en-US" altLang="zh-CN" dirty="0"/>
              <a:t>D</a:t>
            </a:r>
            <a:r>
              <a:rPr kumimoji="1" lang="zh-CN" altLang="en-US" dirty="0"/>
              <a:t>有兩份獨立的副本，可能帶來資料冗餘。</a:t>
            </a:r>
          </a:p>
          <a:p>
            <a:r>
              <a:rPr kumimoji="1" lang="zh-CN" altLang="en-US" dirty="0"/>
              <a:t>二義性</a:t>
            </a:r>
          </a:p>
          <a:p>
            <a:pPr lvl="1"/>
            <a:r>
              <a:rPr kumimoji="1" lang="zh-CN" altLang="en-US" dirty="0"/>
              <a:t>如果派生類</a:t>
            </a:r>
            <a:r>
              <a:rPr kumimoji="1" lang="en-US" altLang="zh-CN" dirty="0"/>
              <a:t>D</a:t>
            </a:r>
            <a:r>
              <a:rPr kumimoji="1" lang="zh-CN" altLang="en-US" dirty="0"/>
              <a:t>繼承的兩個基類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，有同名成員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，則訪問</a:t>
            </a:r>
            <a:r>
              <a:rPr kumimoji="1" lang="en-US" altLang="zh-CN" dirty="0"/>
              <a:t>D</a:t>
            </a:r>
            <a:r>
              <a:rPr kumimoji="1" lang="zh-CN" altLang="en-US" dirty="0"/>
              <a:t>中</a:t>
            </a:r>
            <a:r>
              <a:rPr kumimoji="1" lang="en-US" altLang="zh-CN" dirty="0"/>
              <a:t>a</a:t>
            </a:r>
            <a:r>
              <a:rPr kumimoji="1" lang="zh-CN" altLang="en-US" dirty="0"/>
              <a:t>時，編譯器無法判斷要訪問的哪一個基類成員。</a:t>
            </a:r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多重繼承問題</a:t>
            </a:r>
          </a:p>
        </p:txBody>
      </p:sp>
    </p:spTree>
    <p:extLst>
      <p:ext uri="{BB962C8B-B14F-4D97-AF65-F5344CB8AC3E}">
        <p14:creationId xmlns:p14="http://schemas.microsoft.com/office/powerpoint/2010/main" val="208377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對象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類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之間的關係？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思考：這些是什麼關係？</a:t>
            </a:r>
          </a:p>
          <a:p>
            <a:pPr lvl="1"/>
            <a:r>
              <a:rPr kumimoji="1" lang="en-US" altLang="zh-CN" dirty="0"/>
              <a:t>has-a</a:t>
            </a:r>
            <a:r>
              <a:rPr kumimoji="1" lang="zh-CN" altLang="en-US" dirty="0"/>
              <a:t>：車門，車窗，引擎是汽車的</a:t>
            </a:r>
            <a:r>
              <a:rPr kumimoji="1" lang="zh-CN" altLang="en-US" dirty="0">
                <a:solidFill>
                  <a:srgbClr val="FF0000"/>
                </a:solidFill>
              </a:rPr>
              <a:t>組成部分</a:t>
            </a:r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：矩形，圓形，三角形是一種</a:t>
            </a:r>
            <a:r>
              <a:rPr kumimoji="1" lang="zh-CN" altLang="en-US" dirty="0">
                <a:solidFill>
                  <a:srgbClr val="FF0000"/>
                </a:solidFill>
              </a:rPr>
              <a:t>特殊</a:t>
            </a:r>
            <a:r>
              <a:rPr kumimoji="1" lang="zh-CN" altLang="en-US" dirty="0"/>
              <a:t>的形狀</a:t>
            </a:r>
          </a:p>
          <a:p>
            <a:r>
              <a:rPr kumimoji="1" lang="zh-CN" altLang="en-US" dirty="0"/>
              <a:t>區分：“整體</a:t>
            </a:r>
            <a:r>
              <a:rPr kumimoji="1" lang="en-US" altLang="zh-CN" dirty="0"/>
              <a:t>-</a:t>
            </a:r>
            <a:r>
              <a:rPr kumimoji="1" lang="zh-CN" altLang="en-US" dirty="0"/>
              <a:t>部分”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“一般</a:t>
            </a:r>
            <a:r>
              <a:rPr kumimoji="1" lang="en-US" altLang="zh-CN" dirty="0"/>
              <a:t>-</a:t>
            </a:r>
            <a:r>
              <a:rPr kumimoji="1" lang="zh-CN" altLang="en-US" dirty="0"/>
              <a:t>特殊”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899592" y="3501008"/>
            <a:ext cx="2808312" cy="2808312"/>
            <a:chOff x="899592" y="3501008"/>
            <a:chExt cx="2808312" cy="2808312"/>
          </a:xfrm>
        </p:grpSpPr>
        <p:sp>
          <p:nvSpPr>
            <p:cNvPr id="4" name="椭圆 3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 dirty="0"/>
                <a:t>汽車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車門</a:t>
              </a: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車窗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4335257" y="3795522"/>
            <a:ext cx="4612140" cy="2358868"/>
            <a:chOff x="4335257" y="3795522"/>
            <a:chExt cx="4612140" cy="2358868"/>
          </a:xfrm>
        </p:grpSpPr>
        <p:sp>
          <p:nvSpPr>
            <p:cNvPr id="9" name="矩形 8"/>
            <p:cNvSpPr/>
            <p:nvPr/>
          </p:nvSpPr>
          <p:spPr>
            <a:xfrm>
              <a:off x="6341028" y="3795522"/>
              <a:ext cx="69262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形狀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650696" y="578505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8753" y="578224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圓形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60987" y="5782245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形狀</a:t>
                </a:r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形狀</a:t>
                </a:r>
              </a:p>
            </p:txBody>
          </p:sp>
        </p:grpSp>
        <p:grpSp>
          <p:nvGrpSpPr>
            <p:cNvPr id="38" name="组 37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形狀</a:t>
                </a:r>
              </a:p>
            </p:txBody>
          </p:sp>
        </p:grpSp>
        <p:cxnSp>
          <p:nvCxnSpPr>
            <p:cNvPr id="11" name="直线箭头连接符 10"/>
            <p:cNvCxnSpPr/>
            <p:nvPr/>
          </p:nvCxnSpPr>
          <p:spPr>
            <a:xfrm flipV="1">
              <a:off x="5027878" y="4218762"/>
              <a:ext cx="1423127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endCxn id="9" idx="2"/>
            </p:cNvCxnSpPr>
            <p:nvPr/>
          </p:nvCxnSpPr>
          <p:spPr>
            <a:xfrm flipV="1">
              <a:off x="6680746" y="4218762"/>
              <a:ext cx="6593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 flipH="1" flipV="1">
              <a:off x="6923674" y="4218762"/>
              <a:ext cx="1263023" cy="974434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073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多重繼承示例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7848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a{0};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MiddleA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A,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180779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多重繼承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35696" y="3294464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MiddelA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25552" y="3294464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MiddleB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74453" y="2255088"/>
            <a:ext cx="11881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Base::a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872" y="4437112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Derive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箭头连接符 9"/>
          <p:cNvCxnSpPr>
            <a:stCxn id="13" idx="0"/>
          </p:cNvCxnSpPr>
          <p:nvPr/>
        </p:nvCxnSpPr>
        <p:spPr>
          <a:xfrm flipH="1" flipV="1">
            <a:off x="2807804" y="3798520"/>
            <a:ext cx="11521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3" idx="0"/>
            <a:endCxn id="11" idx="2"/>
          </p:cNvCxnSpPr>
          <p:nvPr/>
        </p:nvCxnSpPr>
        <p:spPr>
          <a:xfrm flipV="1">
            <a:off x="3959932" y="3798520"/>
            <a:ext cx="12949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0" idx="0"/>
            <a:endCxn id="12" idx="2"/>
          </p:cNvCxnSpPr>
          <p:nvPr/>
        </p:nvCxnSpPr>
        <p:spPr>
          <a:xfrm flipV="1">
            <a:off x="2591780" y="2759144"/>
            <a:ext cx="1276739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12" idx="2"/>
          </p:cNvCxnSpPr>
          <p:nvPr/>
        </p:nvCxnSpPr>
        <p:spPr>
          <a:xfrm flipH="1" flipV="1">
            <a:off x="3868519" y="2759144"/>
            <a:ext cx="1386341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53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多重繼承示例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414958" y="620688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d.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A(); 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輸出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a=1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。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d.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B(); 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仍然輸出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a=1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。</a:t>
            </a:r>
            <a:endParaRPr lang="en-US" altLang="zh-CN" sz="2400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400" dirty="0" err="1">
                <a:latin typeface="Consolas" charset="0"/>
                <a:ea typeface="Consolas" charset="0"/>
                <a:cs typeface="Consolas" charset="0"/>
              </a:rPr>
              <a:t>d.addB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 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輸出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a=2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。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fi-FI" altLang="zh-CN" sz="24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d.a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b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編譯錯誤，</a:t>
            </a:r>
            <a:r>
              <a:rPr lang="en-US" altLang="zh-CN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MiddleA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MiddleB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都有成員</a:t>
            </a:r>
            <a:r>
              <a:rPr lang="en-US" altLang="zh-CN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d.Middle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A::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&lt;&lt;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輸出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中的成員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的值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  <a:endParaRPr lang="zh-CN" altLang="en-US" sz="2400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fi-FI" altLang="zh-CN" sz="24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d.bar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b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編譯錯誤，</a:t>
            </a:r>
            <a:r>
              <a:rPr lang="en-US" altLang="zh-CN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MiddleA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MiddleB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都有成員函數</a:t>
            </a:r>
            <a:r>
              <a:rPr lang="en-US" altLang="zh-CN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endParaRPr lang="fi-FI" altLang="zh-CN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d.MiddleB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cs typeface="Consolas" charset="0"/>
              </a:rPr>
              <a:t>::a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cs typeface="Consolas" charset="0"/>
              </a:rPr>
              <a:t>;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輸出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中的成員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的值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2</a:t>
            </a:r>
            <a:endParaRPr lang="en-US" altLang="zh-CN" sz="24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24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課後閱讀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程式設計思想</a:t>
            </a:r>
            <a:r>
              <a:rPr kumimoji="1" lang="en-US" altLang="zh-CN" dirty="0"/>
              <a:t>》</a:t>
            </a:r>
          </a:p>
          <a:p>
            <a:pPr lvl="1"/>
            <a:r>
              <a:rPr kumimoji="1" lang="zh-CN" altLang="en-US" dirty="0"/>
              <a:t>繼承與組合，第十四章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p7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p8</a:t>
            </a:r>
            <a:r>
              <a:rPr kumimoji="1" lang="zh-CN" altLang="en-US" dirty="0"/>
              <a:t>代碼，使得</a:t>
            </a:r>
            <a:r>
              <a:rPr kumimoji="1" lang="en-US" altLang="zh-CN" dirty="0"/>
              <a:t>Wheel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Engine</a:t>
            </a:r>
            <a:r>
              <a:rPr kumimoji="1" lang="zh-CN" altLang="en-US" dirty="0"/>
              <a:t>的構造函數帶參數，實現各種構造函數版本</a:t>
            </a:r>
            <a:endParaRPr kumimoji="1" lang="en-US" altLang="zh-CN" dirty="0"/>
          </a:p>
          <a:p>
            <a:r>
              <a:rPr kumimoji="1" lang="zh-CN" altLang="en-US" dirty="0"/>
              <a:t>編寫小程式，探索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protected</a:t>
            </a:r>
            <a:r>
              <a:rPr kumimoji="1" lang="zh-CN" altLang="en-US" dirty="0"/>
              <a:t>繼承對基類各種類型變數的存取權限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7996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2517-98EA-4961-8571-1DCB9D68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課後練習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750C-CA61-4756-BAD1-EE06B250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一家工廠生產飛機、汽車和摩托車。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一架飛機需要三個輪子，和兩個機翼；一輛汽車需要四個輪子；一輛摩托車需要兩個輪子。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這些交通工具都具有一個</a:t>
            </a:r>
            <a:r>
              <a:rPr lang="en-US" altLang="zh-CN" sz="2400" b="0" dirty="0">
                <a:solidFill>
                  <a:schemeClr val="tx1"/>
                </a:solidFill>
              </a:rPr>
              <a:t>run </a:t>
            </a:r>
            <a:r>
              <a:rPr lang="zh-CN" altLang="en-US" sz="2400" b="0" dirty="0">
                <a:solidFill>
                  <a:schemeClr val="tx1"/>
                </a:solidFill>
              </a:rPr>
              <a:t>函數，其中汽車和摩托車調用時輸出 “</a:t>
            </a:r>
            <a:r>
              <a:rPr lang="en-US" altLang="zh-CN" sz="2400" b="0" dirty="0">
                <a:solidFill>
                  <a:schemeClr val="tx1"/>
                </a:solidFill>
              </a:rPr>
              <a:t>I am running”</a:t>
            </a:r>
            <a:r>
              <a:rPr lang="zh-CN" altLang="en-US" sz="2400" b="0" dirty="0">
                <a:solidFill>
                  <a:schemeClr val="tx1"/>
                </a:solidFill>
              </a:rPr>
              <a:t>，但是飛機調用時輸出 “</a:t>
            </a:r>
            <a:r>
              <a:rPr lang="en-US" altLang="zh-CN" sz="2400" b="0" dirty="0">
                <a:solidFill>
                  <a:schemeClr val="tx1"/>
                </a:solidFill>
              </a:rPr>
              <a:t>I am running and flying”</a:t>
            </a:r>
            <a:r>
              <a:rPr lang="zh-CN" altLang="en-US" sz="2400" b="0" dirty="0">
                <a:solidFill>
                  <a:schemeClr val="tx1"/>
                </a:solidFill>
              </a:rPr>
              <a:t>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編寫以下幾個類： </a:t>
            </a:r>
            <a:r>
              <a:rPr lang="en-US" altLang="zh-CN" sz="2400" b="0" dirty="0">
                <a:solidFill>
                  <a:schemeClr val="tx1"/>
                </a:solidFill>
              </a:rPr>
              <a:t>Plane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Motor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Car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Wing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Wheel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Vehicle(</a:t>
            </a:r>
            <a:r>
              <a:rPr lang="zh-CN" altLang="en-US" sz="2400" b="0" dirty="0">
                <a:solidFill>
                  <a:schemeClr val="tx1"/>
                </a:solidFill>
              </a:rPr>
              <a:t>交通工具</a:t>
            </a:r>
            <a:r>
              <a:rPr lang="en-US" altLang="zh-CN" sz="2400" b="0" dirty="0">
                <a:solidFill>
                  <a:schemeClr val="tx1"/>
                </a:solidFill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</a:rPr>
              <a:t>，設計合理的繼承、組合關係以及使用合理使用函數的繼承與重寫實現</a:t>
            </a:r>
            <a:r>
              <a:rPr lang="en-US" altLang="zh-CN" sz="2400" b="0" dirty="0" err="1">
                <a:solidFill>
                  <a:schemeClr val="tx1"/>
                </a:solidFill>
              </a:rPr>
              <a:t>add_wing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 err="1">
                <a:solidFill>
                  <a:schemeClr val="tx1"/>
                </a:solidFill>
              </a:rPr>
              <a:t>add_wheel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finished </a:t>
            </a:r>
            <a:r>
              <a:rPr lang="zh-CN" altLang="en-US" sz="2400" b="0" dirty="0">
                <a:solidFill>
                  <a:schemeClr val="tx1"/>
                </a:solidFill>
              </a:rPr>
              <a:t>以及 </a:t>
            </a:r>
            <a:r>
              <a:rPr lang="en-US" altLang="zh-CN" sz="2400" b="0" dirty="0">
                <a:solidFill>
                  <a:schemeClr val="tx1"/>
                </a:solidFill>
              </a:rPr>
              <a:t>run </a:t>
            </a:r>
            <a:r>
              <a:rPr lang="zh-CN" altLang="en-US" sz="2400" b="0" dirty="0">
                <a:solidFill>
                  <a:schemeClr val="tx1"/>
                </a:solidFill>
              </a:rPr>
              <a:t>函數。測試代碼見下頁：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23252-810A-4F9A-AE89-DF06AFFE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83467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DC38-072A-4FCF-AC25-D241EE80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FBB6E76-2597-4187-A0ED-85C1EF602353}"/>
              </a:ext>
            </a:extLst>
          </p:cNvPr>
          <p:cNvSpPr/>
          <p:nvPr/>
        </p:nvSpPr>
        <p:spPr>
          <a:xfrm>
            <a:off x="323528" y="151179"/>
            <a:ext cx="540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&lt;iostream&gt;</a:t>
            </a:r>
          </a:p>
          <a:p>
            <a:endParaRPr lang="fi-FI" altLang="zh-CN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"Car.h"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"Plane.h"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"Motor.h"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"Wing.h"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"Wheel.h"</a:t>
            </a:r>
          </a:p>
          <a:p>
            <a:endParaRPr lang="fi-FI" altLang="zh-CN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 main() {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int m;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std::cin &gt;&gt; m;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Plane planes = new Plane[100];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Car cars = new Car[100];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Motor motors = new Motor[100];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int i_p = 0, i_c = 0, i_m = 0;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for (int i = 0; i &lt; m; ++i) {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int op;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std::cin &gt;&gt; op;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if (op == 0) {// plane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		int part;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std::cin &gt;&gt; part;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if (part == 0) planes[i_p].add_wing(new Wing());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else planes[i_p].add_wheel(new Wheel());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if (planes[i_p].finished()) planes[i_p++].run();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else if (op == 1) { // car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cars[i_c].add_wheel(new Wheel());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if (cars[i_c].finished()) cars[i_c++].run();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else { // motor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motors[i_m].add_wheel(new Wheel());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if (motors[i_m].finished())motors[i_m++].run();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  <a:endParaRPr lang="fi-FI" altLang="zh-CN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sz="1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47DBB-E524-4A89-AD8B-0E8F42A985F0}"/>
              </a:ext>
            </a:extLst>
          </p:cNvPr>
          <p:cNvSpPr txBox="1"/>
          <p:nvPr/>
        </p:nvSpPr>
        <p:spPr>
          <a:xfrm>
            <a:off x="6366699" y="332656"/>
            <a:ext cx="16561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輸入：</a:t>
            </a:r>
            <a:endParaRPr lang="en-US" dirty="0"/>
          </a:p>
          <a:p>
            <a:r>
              <a:rPr lang="en-US" dirty="0"/>
              <a:t>0 0</a:t>
            </a:r>
          </a:p>
          <a:p>
            <a:r>
              <a:rPr lang="en-US" dirty="0"/>
              <a:t>0 0</a:t>
            </a:r>
          </a:p>
          <a:p>
            <a:r>
              <a:rPr lang="en-US" dirty="0"/>
              <a:t>0 1</a:t>
            </a:r>
          </a:p>
          <a:p>
            <a:r>
              <a:rPr lang="en-US" dirty="0"/>
              <a:t>0 1</a:t>
            </a:r>
          </a:p>
          <a:p>
            <a:r>
              <a:rPr lang="en-US" dirty="0"/>
              <a:t>0 1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6F691-C1CF-4822-8922-302B79C50F29}"/>
              </a:ext>
            </a:extLst>
          </p:cNvPr>
          <p:cNvSpPr txBox="1"/>
          <p:nvPr/>
        </p:nvSpPr>
        <p:spPr>
          <a:xfrm>
            <a:off x="6084168" y="4365104"/>
            <a:ext cx="27363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8000"/>
                </a:solidFill>
              </a:rPr>
              <a:t>輸出：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I am running and flying</a:t>
            </a:r>
          </a:p>
          <a:p>
            <a:r>
              <a:rPr lang="en-US" sz="2000" dirty="0">
                <a:solidFill>
                  <a:srgbClr val="008000"/>
                </a:solidFill>
              </a:rPr>
              <a:t>I am running</a:t>
            </a:r>
          </a:p>
          <a:p>
            <a:r>
              <a:rPr lang="en-US" sz="2000" dirty="0">
                <a:solidFill>
                  <a:srgbClr val="008000"/>
                </a:solidFill>
              </a:rPr>
              <a:t>I am running</a:t>
            </a:r>
          </a:p>
        </p:txBody>
      </p:sp>
    </p:spTree>
    <p:extLst>
      <p:ext uri="{BB962C8B-B14F-4D97-AF65-F5344CB8AC3E}">
        <p14:creationId xmlns:p14="http://schemas.microsoft.com/office/powerpoint/2010/main" val="34621138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 dirty="0">
                <a:solidFill>
                  <a:srgbClr val="0070C0"/>
                </a:solidFill>
              </a:rPr>
              <a:t>結 束</a:t>
            </a:r>
            <a:endParaRPr lang="en-US" altLang="zh-CN" sz="1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en-US" altLang="zh-CN" dirty="0"/>
              <a:t>has-a</a:t>
            </a:r>
            <a:r>
              <a:rPr kumimoji="1" lang="zh-CN" altLang="en-US" dirty="0"/>
              <a:t>：如果物件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是對象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的一個組成部分，則稱</a:t>
            </a:r>
            <a:r>
              <a:rPr kumimoji="1" lang="en-US" altLang="zh-CN" dirty="0"/>
              <a:t>b</a:t>
            </a:r>
            <a:r>
              <a:rPr kumimoji="1" lang="zh-CN" altLang="en-US" dirty="0"/>
              <a:t>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的整體物件，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的部分物件。並把</a:t>
            </a:r>
            <a:r>
              <a:rPr kumimoji="1" lang="en-US" altLang="zh-CN" dirty="0"/>
              <a:t>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</a:t>
            </a:r>
            <a:r>
              <a:rPr kumimoji="1" lang="zh-CN" altLang="en-US" dirty="0"/>
              <a:t>之間的關係，稱為</a:t>
            </a:r>
            <a:r>
              <a:rPr kumimoji="1" lang="zh-CN" altLang="en-US" dirty="0">
                <a:solidFill>
                  <a:srgbClr val="FF0000"/>
                </a:solidFill>
              </a:rPr>
              <a:t>“整體－部分”</a:t>
            </a:r>
            <a:r>
              <a:rPr kumimoji="1" lang="zh-CN" altLang="en-US" dirty="0"/>
              <a:t>關係（也可稱為“</a:t>
            </a:r>
            <a:r>
              <a:rPr kumimoji="1" lang="zh-CN" altLang="en-US" dirty="0">
                <a:solidFill>
                  <a:srgbClr val="FF0000"/>
                </a:solidFill>
              </a:rPr>
              <a:t>組合</a:t>
            </a:r>
            <a:r>
              <a:rPr kumimoji="1" lang="zh-CN" altLang="en-US" dirty="0"/>
              <a:t>”或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FF0000"/>
                </a:solidFill>
              </a:rPr>
              <a:t>has-a</a:t>
            </a:r>
            <a:r>
              <a:rPr kumimoji="1" lang="en-US" altLang="zh-CN" dirty="0"/>
              <a:t>”</a:t>
            </a:r>
            <a:r>
              <a:rPr kumimoji="1" lang="zh-CN" altLang="en-US" dirty="0"/>
              <a:t>關係）。</a:t>
            </a:r>
            <a:endParaRPr kumimoji="1" lang="en-US" altLang="zh-CN" dirty="0"/>
          </a:p>
          <a:p>
            <a:r>
              <a:rPr kumimoji="1" lang="zh-CN" altLang="en-US" dirty="0"/>
              <a:t>程式設計反映對客觀世界的認知習慣</a:t>
            </a:r>
            <a:endParaRPr kumimoji="1" lang="en-US" altLang="zh-CN" dirty="0"/>
          </a:p>
        </p:txBody>
      </p:sp>
      <p:grpSp>
        <p:nvGrpSpPr>
          <p:cNvPr id="5" name="组 4"/>
          <p:cNvGrpSpPr/>
          <p:nvPr/>
        </p:nvGrpSpPr>
        <p:grpSpPr>
          <a:xfrm>
            <a:off x="6084168" y="3537012"/>
            <a:ext cx="2808312" cy="2808312"/>
            <a:chOff x="899592" y="3501008"/>
            <a:chExt cx="2808312" cy="2808312"/>
          </a:xfrm>
        </p:grpSpPr>
        <p:sp>
          <p:nvSpPr>
            <p:cNvPr id="6" name="椭圆 5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 dirty="0"/>
                <a:t>汽車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車門</a:t>
              </a: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車窗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</a:p>
          </p:txBody>
        </p:sp>
      </p:grp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611560" y="3537012"/>
            <a:ext cx="531240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kumimoji="1" lang="zh-CN" altLang="en-US" dirty="0"/>
              <a:t>物件組合的兩種實現方法：</a:t>
            </a:r>
          </a:p>
          <a:p>
            <a:pPr lvl="1" defTabSz="914400"/>
            <a:r>
              <a:rPr kumimoji="1" lang="zh-CN" altLang="en-US" dirty="0"/>
              <a:t>已有類的對象作為新類的</a:t>
            </a:r>
            <a:r>
              <a:rPr kumimoji="1" lang="zh-CN" altLang="en-US" dirty="0">
                <a:solidFill>
                  <a:srgbClr val="FF0000"/>
                </a:solidFill>
              </a:rPr>
              <a:t>公有</a:t>
            </a:r>
            <a:r>
              <a:rPr kumimoji="1" lang="zh-CN" altLang="en-US" dirty="0"/>
              <a:t>資料成員，這樣通過允許直接訪問子物件而“提供”舊類介面</a:t>
            </a:r>
          </a:p>
          <a:p>
            <a:pPr lvl="1" defTabSz="914400"/>
            <a:r>
              <a:rPr kumimoji="1" lang="zh-CN" altLang="en-US" dirty="0"/>
              <a:t>已有類的對象作為新類的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資料成員。新類可以調整舊類的對外介面，可以不使用舊類原有的介面（相當於對介面作了轉換）</a:t>
            </a:r>
          </a:p>
          <a:p>
            <a:pPr marL="0" indent="0" defTabSz="914400">
              <a:buFont typeface="Wingdings" panose="05000000000000000000" pitchFamily="2" charset="2"/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709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物件組合示例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441451"/>
            <a:ext cx="76328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24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sz="24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sz="24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sz="2400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Wheel{</a:t>
            </a: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24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sz="2400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void 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set(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n){_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=n;}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Engine{</a:t>
            </a: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int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_num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sz="2400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void 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set(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n){_num=n;}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3286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物件組合示例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54930" y="1083108"/>
            <a:ext cx="7632848" cy="491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Wheel w;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Engine e;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公有成員，直接訪問其介面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setWheel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w.set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(n);}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提供私有成員的訪問介面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Car c;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c.e.set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c.setWheel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(4);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Menlo-Regular" charset="0"/>
              </a:rPr>
              <a:t> return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849104" y="3212976"/>
            <a:ext cx="3744912" cy="14033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49104" y="3212976"/>
            <a:ext cx="3744912" cy="3024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74885" y="3851151"/>
            <a:ext cx="938077" cy="40011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對象 </a:t>
            </a:r>
            <a:r>
              <a:rPr lang="en-US" altLang="zh-CN" sz="2000" b="1" dirty="0">
                <a:latin typeface="+mj-lt"/>
                <a:ea typeface="宋体" charset="-122"/>
              </a:rPr>
              <a:t>w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98159" y="5471988"/>
            <a:ext cx="88517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charset="-122"/>
              </a:rPr>
              <a:t>對象 </a:t>
            </a:r>
            <a:r>
              <a:rPr lang="en-US" altLang="zh-CN" sz="2000" b="1" dirty="0">
                <a:solidFill>
                  <a:schemeClr val="bg1"/>
                </a:solidFill>
                <a:latin typeface="+mj-lt"/>
                <a:ea typeface="宋体" charset="-122"/>
              </a:rPr>
              <a:t>e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847469" y="4613383"/>
            <a:ext cx="374332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267954" y="5678764"/>
            <a:ext cx="4128601" cy="132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79317" y="4804334"/>
            <a:ext cx="165735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charset="-122"/>
              </a:rPr>
              <a:t>新介面</a:t>
            </a:r>
            <a:r>
              <a:rPr lang="en-US" altLang="zh-CN" sz="2000" b="1" dirty="0" err="1">
                <a:solidFill>
                  <a:schemeClr val="bg1"/>
                </a:solidFill>
                <a:latin typeface="+mj-lt"/>
                <a:ea typeface="宋体" charset="-122"/>
              </a:rPr>
              <a:t>setWheel</a:t>
            </a:r>
            <a:endParaRPr lang="en-US" altLang="zh-CN" sz="2000" b="1" dirty="0">
              <a:solidFill>
                <a:schemeClr val="bg1"/>
              </a:solidFill>
              <a:latin typeface="+mj-lt"/>
              <a:ea typeface="宋体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36666" y="4330576"/>
            <a:ext cx="828675" cy="784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267955" y="5150685"/>
            <a:ext cx="2011362" cy="862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512929" y="3243138"/>
            <a:ext cx="1081087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私有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79556" y="4722688"/>
            <a:ext cx="1011238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公有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520435" y="6340351"/>
            <a:ext cx="246734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latin typeface="+mn-lt"/>
                <a:ea typeface="宋体" charset="-122"/>
              </a:rPr>
              <a:t>新對象</a:t>
            </a:r>
            <a:r>
              <a:rPr lang="en-US" altLang="zh-CN" sz="2400" b="1" dirty="0">
                <a:latin typeface="+mn-lt"/>
                <a:ea typeface="宋体" charset="-122"/>
              </a:rPr>
              <a:t>c</a:t>
            </a:r>
            <a:r>
              <a:rPr lang="zh-CN" altLang="en-US" sz="2400" b="1" dirty="0">
                <a:latin typeface="+mn-lt"/>
                <a:ea typeface="宋体" charset="-122"/>
              </a:rPr>
              <a:t>（組合）</a:t>
            </a:r>
            <a:endParaRPr lang="en-US" altLang="zh-CN" sz="2400" b="1" dirty="0">
              <a:latin typeface="+mn-lt"/>
              <a:ea typeface="宋体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423104" y="4727132"/>
            <a:ext cx="240573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方法二：私有成員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402838" y="5795167"/>
            <a:ext cx="240573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方法一：公有成員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38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04856" cy="5184576"/>
          </a:xfrm>
        </p:spPr>
        <p:txBody>
          <a:bodyPr/>
          <a:lstStyle/>
          <a:p>
            <a:r>
              <a:rPr kumimoji="1" lang="zh-CN" altLang="en-US" dirty="0"/>
              <a:t>子物件構造時若需要參數，則應在當前類的</a:t>
            </a:r>
            <a:r>
              <a:rPr kumimoji="1" lang="zh-CN" altLang="en-US" dirty="0">
                <a:solidFill>
                  <a:srgbClr val="FF0000"/>
                </a:solidFill>
              </a:rPr>
              <a:t>構造函數的初始化列表</a:t>
            </a:r>
            <a:r>
              <a:rPr kumimoji="1" lang="zh-CN" altLang="en-US" dirty="0"/>
              <a:t>中進行。若使用預設構造函數來構造子物件，則不用做任何處理。</a:t>
            </a:r>
          </a:p>
          <a:p>
            <a:pPr lvl="1"/>
            <a:r>
              <a:rPr kumimoji="1" lang="zh-CN" altLang="en-US" sz="2200" dirty="0"/>
              <a:t>課後嘗試：修改代碼，使得</a:t>
            </a:r>
            <a:r>
              <a:rPr kumimoji="1" lang="en-US" altLang="zh-CN" sz="2200" dirty="0"/>
              <a:t>Wheel</a:t>
            </a:r>
            <a:r>
              <a:rPr kumimoji="1" lang="zh-CN" altLang="en-US" sz="2200" dirty="0"/>
              <a:t>、</a:t>
            </a:r>
            <a:r>
              <a:rPr kumimoji="1" lang="en-US" altLang="zh-CN" sz="2200" dirty="0"/>
              <a:t>Engine</a:t>
            </a:r>
            <a:r>
              <a:rPr kumimoji="1" lang="zh-CN" altLang="en-US" sz="2200" dirty="0"/>
              <a:t>的構造函數帶參數</a:t>
            </a:r>
            <a:endParaRPr kumimoji="1" lang="en-US" altLang="zh-CN" sz="2200" dirty="0"/>
          </a:p>
          <a:p>
            <a:endParaRPr kumimoji="1" lang="en-US" altLang="zh-CN" dirty="0"/>
          </a:p>
          <a:p>
            <a:r>
              <a:rPr kumimoji="1" lang="zh-CN" altLang="en-US" dirty="0"/>
              <a:t>物件構造與析構函數的次序</a:t>
            </a:r>
          </a:p>
          <a:p>
            <a:pPr lvl="1"/>
            <a:r>
              <a:rPr kumimoji="1" lang="zh-CN" altLang="en-US" sz="2200" dirty="0"/>
              <a:t>先完成子物件構造，再完成當前物件構造</a:t>
            </a:r>
          </a:p>
          <a:p>
            <a:pPr lvl="1"/>
            <a:r>
              <a:rPr kumimoji="1" lang="zh-CN" altLang="en-US" sz="2200" dirty="0"/>
              <a:t>子物件構造的次序僅由在類中</a:t>
            </a:r>
            <a:r>
              <a:rPr kumimoji="1" lang="zh-CN" altLang="en-US" sz="2200" dirty="0">
                <a:solidFill>
                  <a:srgbClr val="FF0000"/>
                </a:solidFill>
              </a:rPr>
              <a:t>聲明的次序</a:t>
            </a:r>
            <a:r>
              <a:rPr kumimoji="1" lang="zh-CN" altLang="en-US" sz="2200" dirty="0"/>
              <a:t>所決定</a:t>
            </a:r>
          </a:p>
          <a:p>
            <a:pPr lvl="1"/>
            <a:r>
              <a:rPr kumimoji="1" lang="zh-CN" altLang="en-US" sz="2200" dirty="0"/>
              <a:t>析構函數的次序與構造函數</a:t>
            </a:r>
            <a:r>
              <a:rPr kumimoji="1" lang="zh-CN" altLang="en-US" sz="2200" dirty="0">
                <a:solidFill>
                  <a:srgbClr val="FF0000"/>
                </a:solidFill>
              </a:rPr>
              <a:t>相反</a:t>
            </a:r>
            <a:endParaRPr kumimoji="1" lang="en-US" altLang="zh-CN" sz="2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kumimoji="1"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51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: 正确的输出是A::A(0)\n&#10;A::A(2019)\n&#10;data = 2018\n&#10;data = 2018\n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:不继承基类的构造函数、析构函数和赋值运算符&#10;&#10;B:默认是private&#10;&#10;C:基类部分通过基类构造函数创建&#10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a是基类的public成员，在&#10;public继承下，派生类对象&#10;可以访问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HASREMARK" val="True"/>
  <p:tag name="PROBLEMREMARK" val="A:g的权限是protected&#10;&#10;B:去掉后B b(6);无法匹配合适&#10;的构造函数&#10;&#10;D:重写隐藏，A::f(double d)&#10;被屏蔽"/>
  <p:tag name="PROBLEMSCORE_HALF" val="0.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OP2017-L3" id="{85E7D0C8-7BBF-EE44-A1EE-07EED29E3AB7}" vid="{35A2EA15-CC57-B240-9E33-1539618C1AC3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OOP2017-L3</Template>
  <TotalTime>11764</TotalTime>
  <Words>8714</Words>
  <Application>Microsoft Office PowerPoint</Application>
  <PresentationFormat>Apresentação no Ecrã (4:3)</PresentationFormat>
  <Paragraphs>1059</Paragraphs>
  <Slides>56</Slides>
  <Notes>22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56</vt:i4>
      </vt:variant>
    </vt:vector>
  </HeadingPairs>
  <TitlesOfParts>
    <vt:vector size="72" baseType="lpstr">
      <vt:lpstr>AndaleMono</vt:lpstr>
      <vt:lpstr>Courier</vt:lpstr>
      <vt:lpstr>Menlo</vt:lpstr>
      <vt:lpstr>Menlo-Regular</vt:lpstr>
      <vt:lpstr>DengXian</vt:lpstr>
      <vt:lpstr>微软雅黑</vt:lpstr>
      <vt:lpstr>微软雅黑</vt:lpstr>
      <vt:lpstr>方正姚体</vt:lpstr>
      <vt:lpstr>黑体</vt:lpstr>
      <vt:lpstr>Arial</vt:lpstr>
      <vt:lpstr>Calibri</vt:lpstr>
      <vt:lpstr>Calibri Light</vt:lpstr>
      <vt:lpstr>Consolas</vt:lpstr>
      <vt:lpstr>Courier New</vt:lpstr>
      <vt:lpstr>Wingdings</vt:lpstr>
      <vt:lpstr>Office 主题</vt:lpstr>
      <vt:lpstr>組合與繼承 （OOP）</vt:lpstr>
      <vt:lpstr>上期要點回顧</vt:lpstr>
      <vt:lpstr>本講內容提要</vt:lpstr>
      <vt:lpstr>對象(類)之間的關係？</vt:lpstr>
      <vt:lpstr>對象(類)之間的關係？</vt:lpstr>
      <vt:lpstr>組合</vt:lpstr>
      <vt:lpstr>物件組合示例</vt:lpstr>
      <vt:lpstr>物件組合示例</vt:lpstr>
      <vt:lpstr>組合</vt:lpstr>
      <vt:lpstr>物件組合示例 構造與析構</vt:lpstr>
      <vt:lpstr>物件組合示例 構造與析構</vt:lpstr>
      <vt:lpstr>物件組合運行結果</vt:lpstr>
      <vt:lpstr>組合</vt:lpstr>
      <vt:lpstr>物件組合示例 拷貝與賦值</vt:lpstr>
      <vt:lpstr>物件組合示例 拷貝與賦值</vt:lpstr>
      <vt:lpstr>Apresentação do PowerPoint</vt:lpstr>
      <vt:lpstr>繼承</vt:lpstr>
      <vt:lpstr>繼承</vt:lpstr>
      <vt:lpstr>繼承</vt:lpstr>
      <vt:lpstr>繼承示例</vt:lpstr>
      <vt:lpstr>派生類物件的構造與析構過程</vt:lpstr>
      <vt:lpstr>調用基類構造函數</vt:lpstr>
      <vt:lpstr>調用基類構造函數</vt:lpstr>
      <vt:lpstr>繼承基類構造函數（1）</vt:lpstr>
      <vt:lpstr>繼承基類構造函數（2）</vt:lpstr>
      <vt:lpstr>繼承基類構造函數（3）</vt:lpstr>
      <vt:lpstr>Apresentação do PowerPoint</vt:lpstr>
      <vt:lpstr>如何選擇繼承方式？</vt:lpstr>
      <vt:lpstr>如何選擇繼承方式？</vt:lpstr>
      <vt:lpstr>成員存取權限</vt:lpstr>
      <vt:lpstr>公有繼承、基類公有成員的訪問</vt:lpstr>
      <vt:lpstr>私有繼承、基類公有成員的訪問</vt:lpstr>
      <vt:lpstr>私有繼承，打開基類公有成員的存取權限</vt:lpstr>
      <vt:lpstr>私有繼承中，基類中的 私有、保護成員訪問</vt:lpstr>
      <vt:lpstr>Apresentação do PowerPoint</vt:lpstr>
      <vt:lpstr>基類成員訪問許可權與三種繼承方式</vt:lpstr>
      <vt:lpstr>成員存取權限</vt:lpstr>
      <vt:lpstr>Apresentação do PowerPoint</vt:lpstr>
      <vt:lpstr>組合與繼承</vt:lpstr>
      <vt:lpstr>組合示例 has-a</vt:lpstr>
      <vt:lpstr>繼承示例 is-a</vt:lpstr>
      <vt:lpstr>重寫隱藏與重載</vt:lpstr>
      <vt:lpstr>重寫隱藏</vt:lpstr>
      <vt:lpstr>函數重寫隱藏示例</vt:lpstr>
      <vt:lpstr>恢復基類成員函數示例</vt:lpstr>
      <vt:lpstr>using關鍵字</vt:lpstr>
      <vt:lpstr>Apresentação do PowerPoint</vt:lpstr>
      <vt:lpstr>多重繼承</vt:lpstr>
      <vt:lpstr>多重繼承問題</vt:lpstr>
      <vt:lpstr>多重繼承示例</vt:lpstr>
      <vt:lpstr>多重繼承</vt:lpstr>
      <vt:lpstr>多重繼承示例</vt:lpstr>
      <vt:lpstr>課後閱讀</vt:lpstr>
      <vt:lpstr>課後練習</vt:lpstr>
      <vt:lpstr>Apresentação do PowerPoint</vt:lpstr>
      <vt:lpstr>結 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Terry C.</cp:lastModifiedBy>
  <cp:revision>474</cp:revision>
  <cp:lastPrinted>2021-04-11T03:47:36Z</cp:lastPrinted>
  <dcterms:created xsi:type="dcterms:W3CDTF">2018-01-30T01:46:35Z</dcterms:created>
  <dcterms:modified xsi:type="dcterms:W3CDTF">2024-04-08T16:14:15Z</dcterms:modified>
</cp:coreProperties>
</file>