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3"/>
  </p:notesMasterIdLst>
  <p:sldIdLst>
    <p:sldId id="392" r:id="rId2"/>
    <p:sldId id="663" r:id="rId3"/>
    <p:sldId id="610" r:id="rId4"/>
    <p:sldId id="621" r:id="rId5"/>
    <p:sldId id="534" r:id="rId6"/>
    <p:sldId id="635" r:id="rId7"/>
    <p:sldId id="637" r:id="rId8"/>
    <p:sldId id="638" r:id="rId9"/>
    <p:sldId id="573" r:id="rId10"/>
    <p:sldId id="657" r:id="rId11"/>
    <p:sldId id="574" r:id="rId12"/>
    <p:sldId id="656" r:id="rId13"/>
    <p:sldId id="658" r:id="rId14"/>
    <p:sldId id="636" r:id="rId15"/>
    <p:sldId id="639" r:id="rId16"/>
    <p:sldId id="535" r:id="rId17"/>
    <p:sldId id="611" r:id="rId18"/>
    <p:sldId id="538" r:id="rId19"/>
    <p:sldId id="624" r:id="rId20"/>
    <p:sldId id="541" r:id="rId21"/>
    <p:sldId id="542" r:id="rId22"/>
    <p:sldId id="265" r:id="rId23"/>
    <p:sldId id="266" r:id="rId24"/>
    <p:sldId id="548" r:id="rId25"/>
    <p:sldId id="608" r:id="rId26"/>
    <p:sldId id="609" r:id="rId27"/>
    <p:sldId id="539" r:id="rId28"/>
    <p:sldId id="544" r:id="rId29"/>
    <p:sldId id="545" r:id="rId30"/>
    <p:sldId id="566" r:id="rId31"/>
    <p:sldId id="572" r:id="rId32"/>
    <p:sldId id="601" r:id="rId33"/>
    <p:sldId id="508" r:id="rId34"/>
    <p:sldId id="603" r:id="rId35"/>
    <p:sldId id="625" r:id="rId36"/>
    <p:sldId id="570" r:id="rId37"/>
    <p:sldId id="605" r:id="rId38"/>
    <p:sldId id="607" r:id="rId39"/>
    <p:sldId id="626" r:id="rId40"/>
    <p:sldId id="571" r:id="rId41"/>
    <p:sldId id="665" r:id="rId42"/>
    <p:sldId id="634" r:id="rId43"/>
    <p:sldId id="531" r:id="rId44"/>
    <p:sldId id="600" r:id="rId45"/>
    <p:sldId id="654" r:id="rId46"/>
    <p:sldId id="655" r:id="rId47"/>
    <p:sldId id="659" r:id="rId48"/>
    <p:sldId id="652" r:id="rId49"/>
    <p:sldId id="653" r:id="rId50"/>
    <p:sldId id="664" r:id="rId51"/>
    <p:sldId id="475" r:id="rId5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CC00"/>
    <a:srgbClr val="008000"/>
    <a:srgbClr val="B40061"/>
    <a:srgbClr val="003366"/>
    <a:srgbClr val="FF0000"/>
    <a:srgbClr val="B40062"/>
    <a:srgbClr val="FFFFFF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4" autoAdjust="0"/>
    <p:restoredTop sz="78435" autoAdjust="0"/>
  </p:normalViewPr>
  <p:slideViewPr>
    <p:cSldViewPr>
      <p:cViewPr varScale="1">
        <p:scale>
          <a:sx n="67" d="100"/>
          <a:sy n="67" d="100"/>
        </p:scale>
        <p:origin x="150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TenosDoIt/p/3590491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943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思考：如何確定？</a:t>
            </a:r>
          </a:p>
          <a:p>
            <a:r>
              <a:rPr kumimoji="1" lang="zh-CN" altLang="en-US" dirty="0"/>
              <a:t>說明對象自身要包含自己實際類型的資訊。</a:t>
            </a:r>
          </a:p>
          <a:p>
            <a:r>
              <a:rPr kumimoji="1" lang="zh-CN" altLang="en-US" dirty="0"/>
              <a:t>用虛函數解決早捆綁，實現多態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3392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回顧上一節內容</a:t>
            </a:r>
          </a:p>
          <a:p>
            <a:r>
              <a:rPr kumimoji="1" lang="zh-CN" altLang="en-US" sz="1200" dirty="0"/>
              <a:t>第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12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物件自身要包含自己實際類型的資訊：虛函數表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7362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物件自身要包含自己實際類型的資訊：虛函數表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569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thinking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4360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 類 的虛函數表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類的虛函數表 其中有一個就是指向</a:t>
            </a:r>
            <a:r>
              <a:rPr kumimoji="1" lang="en-US" altLang="zh-CN" dirty="0"/>
              <a:t>D::fun1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079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</a:t>
            </a:r>
            <a:r>
              <a:rPr lang="en-US" altLang="zh-CN" dirty="0"/>
              <a:t>pack(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en-US" altLang="zh-CN" dirty="0"/>
              <a:t>)</a:t>
            </a:r>
            <a:r>
              <a:rPr lang="zh-CN" altLang="en-US" dirty="0"/>
              <a:t> 如果加這個一個語句，則可以產生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的輸出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TenosDoIt</a:t>
            </a:r>
            <a:r>
              <a:rPr kumimoji="1" lang="en-US" altLang="zh-CN" dirty="0"/>
              <a:t>/p/3590491.html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為什麼要進行記憶體對齊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呢？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平臺原因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移植原因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：不是所有的硬體平臺都能訪問任意位址上的任意資料的；某些硬體平臺只能在某些位址處取某些特定類型的資料，否則拋出硬體異常。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性能原因：資料結構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尤其是棧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應該盡可能地在自然邊界上對齊。原因在於，為了訪問未對齊的記憶體，處理器需要作兩次記憶體訪問；而對齊的記憶體訪問僅需要一次訪問。                                                                      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本文地址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編譯器一般按照幾個位元組對齊呢？本文中兩個編譯器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默認按照類中最大類型長度來對齊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，我麼也可以使用語句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pack(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1,2,4,8,16)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來設置對齊位元組數目，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還可以在專案屬性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配置屬性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c++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代碼生成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結構成員對齊設置。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9664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回顧上一節內容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34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構造函數與虛函數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在構造函數中調用一個虛函數，被調用的只是這個函數的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，即虛機制在構造函數中不工作。</a:t>
            </a:r>
            <a:endParaRPr kumimoji="1"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基類先初始化；此時派生類物件還沒有初始化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0528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原因：基類的構造函數比派生類先執行，調用基類構造函數時派生類中的資料成員還沒有初始化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中的資料成員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如果允許</a:t>
            </a:r>
            <a:r>
              <a:rPr kumimoji="1" lang="zh-CN" altLang="en-US" dirty="0"/>
              <a:t>調用實際對象的虛函數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，則可能會用到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的派生類成員。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9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49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回顧上一節內容：</a:t>
            </a:r>
            <a:endParaRPr kumimoji="1" lang="en-US" altLang="zh-CN" dirty="0"/>
          </a:p>
          <a:p>
            <a:r>
              <a:rPr kumimoji="1" lang="zh-CN" altLang="en-US" dirty="0"/>
              <a:t>構造的順序與析構的順序是相反的。</a:t>
            </a:r>
            <a:endParaRPr kumimoji="1" lang="en-US" altLang="zh-CN" dirty="0"/>
          </a:p>
          <a:p>
            <a:r>
              <a:rPr kumimoji="1" lang="zh-CN" altLang="en-US" dirty="0"/>
              <a:t>注意析構函數：最晚派生的析構會被最先調用；</a:t>
            </a:r>
            <a:endParaRPr kumimoji="1" lang="en-US" altLang="zh-CN" dirty="0"/>
          </a:p>
          <a:p>
            <a:r>
              <a:rPr kumimoji="1" lang="zh-CN" altLang="en-US" dirty="0"/>
              <a:t>如果我們允許這樣的機制，說明這種調用很可能發生在一個已經被刪除的物件上，從而造成非法調用。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0662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：如果函數參數相同，但是基類的函數</a:t>
            </a:r>
            <a:r>
              <a:rPr kumimoji="1" lang="zh-CN" altLang="en-US" dirty="0">
                <a:solidFill>
                  <a:srgbClr val="FF0000"/>
                </a:solidFill>
              </a:rPr>
              <a:t>不是虛函數</a:t>
            </a:r>
            <a:r>
              <a:rPr kumimoji="1" lang="zh-CN" altLang="en-US" dirty="0"/>
              <a:t>，則基類的函數***被隱藏***。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這個被隱藏的具體含義是什麼？即無法被調用，編譯不能通過</a:t>
            </a:r>
            <a:endParaRPr kumimoji="1" lang="en-US" altLang="zh-CN" dirty="0"/>
          </a:p>
          <a:p>
            <a:r>
              <a:rPr kumimoji="1" lang="zh-CN" altLang="en-US" dirty="0"/>
              <a:t>在參數相同的情況下，如果基類有兩個函數，派生類重新定義其中的一個，</a:t>
            </a:r>
            <a:endParaRPr kumimoji="1" lang="en-US" altLang="zh-CN" dirty="0"/>
          </a:p>
          <a:p>
            <a:r>
              <a:rPr kumimoji="1" lang="zh-CN" altLang="en-US" dirty="0"/>
              <a:t>不論基類的函數是否虛函數，基類的其它函數都會被隱藏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中返回值不相同的情況也是允許的，可以看教材的例子（基類返回和派生類返回）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5552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：如果函數參數相同，但是基類的函數</a:t>
            </a:r>
            <a:r>
              <a:rPr kumimoji="1" lang="zh-CN" altLang="en-US" dirty="0">
                <a:solidFill>
                  <a:srgbClr val="FF0000"/>
                </a:solidFill>
              </a:rPr>
              <a:t>不是虛函數</a:t>
            </a:r>
            <a:r>
              <a:rPr kumimoji="1" lang="zh-CN" altLang="en-US" dirty="0"/>
              <a:t>，則基類的函數***被隱藏***。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這個被隱藏的具體含義是什麼？</a:t>
            </a:r>
            <a:endParaRPr kumimoji="1" lang="en-US" altLang="zh-CN" dirty="0"/>
          </a:p>
          <a:p>
            <a:r>
              <a:rPr kumimoji="1" lang="zh-CN" altLang="en-US" dirty="0"/>
              <a:t>在參數相同的情況下，如果基類有兩個函數，派生類重新定義其中的一個，</a:t>
            </a:r>
            <a:endParaRPr kumimoji="1" lang="en-US" altLang="zh-CN" dirty="0"/>
          </a:p>
          <a:p>
            <a:r>
              <a:rPr kumimoji="1" lang="zh-CN" altLang="en-US" dirty="0"/>
              <a:t>不論基類的函數是否虛函數，基類的其它函數都會被隱藏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中返回值不相同的情況也是允許的，可以看教材的例子（基類返回和派生類返回）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7214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>
                <a:solidFill>
                  <a:prstClr val="black"/>
                </a:solidFill>
                <a:ea typeface="宋体"/>
              </a:rPr>
              <a:pPr>
                <a:defRPr/>
              </a:pPr>
              <a:t>33</a:t>
            </a:fld>
            <a:endParaRPr lang="en-US" altLang="zh-CN" dirty="0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1424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3575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565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trike="sngStrike" dirty="0"/>
              <a:t>避免造成重寫隱藏的情況？？？  這個是什麼意思？有沒有</a:t>
            </a:r>
            <a:r>
              <a:rPr kumimoji="1" lang="en-US" altLang="zh-CN" strike="sngStrike" dirty="0"/>
              <a:t>override</a:t>
            </a:r>
            <a:r>
              <a:rPr kumimoji="1" lang="zh-CN" altLang="en-US" strike="sngStrike" dirty="0"/>
              <a:t>這個關鍵字的核心差別是什麼？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6340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773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之前的例子加入</a:t>
            </a:r>
            <a:r>
              <a:rPr kumimoji="1" lang="en-US" altLang="zh-CN" dirty="0"/>
              <a:t>override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2932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p2-&gt;foo(3.0);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----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虛函數表指向位址依然是基類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base::foo(int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262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成員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繼承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成員 與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繼承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1309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某些實現系統服務、基礎功能和加密等的類通常是不允許有子類的；實現者不想用戶端從這些類派生新類而修改他們。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858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35589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資料抽象：類的介面與實現分離</a:t>
            </a:r>
            <a:endParaRPr kumimoji="1" lang="en-US" altLang="zh-CN" dirty="0"/>
          </a:p>
          <a:p>
            <a:r>
              <a:rPr kumimoji="1" lang="zh-CN" altLang="en-US" dirty="0"/>
              <a:t>抽象類別 定義介面；具體實現在子類中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1001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資料抽象：類的介面與實現分離</a:t>
            </a:r>
            <a:endParaRPr kumimoji="1" lang="en-US" altLang="zh-CN" dirty="0"/>
          </a:p>
          <a:p>
            <a:r>
              <a:rPr kumimoji="1" lang="zh-CN" altLang="en-US" dirty="0"/>
              <a:t>抽象類別 定義介面；具體實現在子類中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22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6675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001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不能，對象不是協變的。協變的定義很複雜，在最後有連結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3755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34412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12324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物件切片，虛擬繼承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551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如果是一個 </a:t>
            </a:r>
            <a:r>
              <a:rPr kumimoji="1" lang="en-US" altLang="zh-CN" dirty="0"/>
              <a:t>Base</a:t>
            </a:r>
            <a:r>
              <a:rPr kumimoji="1" lang="zh-CN" altLang="en-US" baseline="0" dirty="0"/>
              <a:t> * </a:t>
            </a:r>
            <a:r>
              <a:rPr kumimoji="1" lang="en-US" altLang="zh-CN" baseline="0" dirty="0"/>
              <a:t>p=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&amp;Derive;</a:t>
            </a:r>
          </a:p>
          <a:p>
            <a:r>
              <a:rPr kumimoji="1" lang="zh-CN" altLang="en-US" baseline="0" dirty="0"/>
              <a:t>如果私有繼承 允許這種向上轉換產生，</a:t>
            </a:r>
            <a:endParaRPr kumimoji="1" lang="en-US" altLang="zh-CN" baseline="0" dirty="0"/>
          </a:p>
          <a:p>
            <a:r>
              <a:rPr kumimoji="1" lang="zh-CN" altLang="en-US" baseline="0" dirty="0"/>
              <a:t>那麼</a:t>
            </a:r>
            <a:r>
              <a:rPr kumimoji="1" lang="en-US" altLang="zh-CN" baseline="0" dirty="0"/>
              <a:t>p</a:t>
            </a:r>
            <a:r>
              <a:rPr kumimoji="1" lang="zh-CN" altLang="en-US" baseline="0" dirty="0"/>
              <a:t>很可能訪問 </a:t>
            </a:r>
            <a:r>
              <a:rPr kumimoji="1" lang="en-US" altLang="zh-CN" baseline="0" dirty="0"/>
              <a:t>Base</a:t>
            </a:r>
            <a:r>
              <a:rPr kumimoji="1" lang="zh-CN" altLang="en-US" baseline="0" dirty="0"/>
              <a:t>的公有函數，破壞了封裝性。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13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對象切片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資料成員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3070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對象切片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555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早綁定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函數成員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09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555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注意這裡沒有物件切片產生，因為傳遞的是引用。</a:t>
            </a:r>
            <a:endParaRPr lang="en-US" altLang="zh-CN" dirty="0"/>
          </a:p>
          <a:p>
            <a:r>
              <a:rPr lang="zh-CN" altLang="en-US" dirty="0"/>
              <a:t>這裡是因為 編譯器早綁定產生的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346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將圖片拖動到預留位置，或按一下添加圖示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enju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uren1987.github.i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notesSlide" Target="../notesSlides/notesSlide31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Relationship Id="rId30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cv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en.cppreference.com/w/cpp/language/virtua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物件導向程式設計基礎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26D52C67-F89D-152F-A7B4-6FACB7D504E4}"/>
              </a:ext>
            </a:extLst>
          </p:cNvPr>
          <p:cNvSpPr txBox="1">
            <a:spLocks/>
          </p:cNvSpPr>
          <p:nvPr/>
        </p:nvSpPr>
        <p:spPr bwMode="auto">
          <a:xfrm>
            <a:off x="0" y="4509120"/>
            <a:ext cx="9144000" cy="234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3600" b="1" dirty="0"/>
              <a:t>任炬</a:t>
            </a:r>
            <a:endParaRPr lang="en-US" altLang="zh-CN" sz="3600" b="1" dirty="0"/>
          </a:p>
          <a:p>
            <a:pPr defTabSz="914400"/>
            <a:r>
              <a:rPr lang="en-US" altLang="zh-CN" sz="2800" b="1" dirty="0">
                <a:hlinkClick r:id="rId3"/>
              </a:rPr>
              <a:t>renju@tsinghua.edu.cn</a:t>
            </a:r>
            <a:endParaRPr lang="en-US" altLang="zh-CN" sz="2800" b="1" dirty="0"/>
          </a:p>
          <a:p>
            <a:pPr defTabSz="914400"/>
            <a:r>
              <a:rPr lang="en-US" altLang="zh-CN" sz="2800" b="1" dirty="0">
                <a:hlinkClick r:id="rId4"/>
              </a:rPr>
              <a:t>https://juren1987.github.io</a:t>
            </a:r>
            <a:r>
              <a:rPr lang="zh-CN" altLang="en-US" sz="2800" b="1" dirty="0"/>
              <a:t>  </a:t>
            </a:r>
            <a:endParaRPr lang="en-US" altLang="zh-CN" sz="2800" b="1" dirty="0"/>
          </a:p>
          <a:p>
            <a:pPr defTabSz="914400"/>
            <a:r>
              <a:rPr lang="zh-CN" altLang="en-US" b="1" dirty="0"/>
              <a:t>課程團隊：黃民烈 劉知遠 任炬</a:t>
            </a:r>
          </a:p>
        </p:txBody>
      </p:sp>
    </p:spTree>
    <p:extLst>
      <p:ext uri="{BB962C8B-B14F-4D97-AF65-F5344CB8AC3E}">
        <p14:creationId xmlns:p14="http://schemas.microsoft.com/office/powerpoint/2010/main" val="24399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cs typeface="Consolas" charset="0"/>
              </a:rPr>
              <a:t>pragma</a:t>
            </a:r>
            <a:r>
              <a:rPr lang="en-US" altLang="zh-CN" dirty="0"/>
              <a:t> pack(4)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表示屬性</a:t>
            </a:r>
            <a:endParaRPr lang="en-US" altLang="zh-CN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(x)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p(1);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g(2,3);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p = g;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物件切片，只賦值基類資料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att_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p.att_j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;  // 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cs typeface="Consolas" charset="0"/>
              </a:rPr>
              <a:t>沒有該參數，編譯錯誤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派生類新資料丟失示例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7335936" y="4581128"/>
            <a:ext cx="1485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05612" y="411946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403164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94084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"Dog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getName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(Pet p){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	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物件切片（傳參），調用基類的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函數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 p = g;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p.name();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物件切片（賦值），調用基類的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函數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panose="020B0609020204030204" pitchFamily="49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派生類新方法丟失示例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716192" y="4034681"/>
            <a:ext cx="2445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Dog::name()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Pet::name()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Pet::name()</a:t>
            </a:r>
            <a:endParaRPr lang="zh-CN" altLang="en-US" b="1" dirty="0">
              <a:solidFill>
                <a:srgbClr val="00B050"/>
              </a:solidFill>
            </a:endParaRP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5868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3257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指針（引用）的向上轉換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當派生類的指針（引用）被轉換為基類指針（引用）時，不會創建新的物件，但只保留基類的介面。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30289" y="2740273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基類部分</a:t>
            </a: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3491880" y="386104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3491880" y="6020048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3129930" y="5372348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99592" y="5837202"/>
            <a:ext cx="2249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派生類新定義部分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491880" y="5370760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121696" y="61295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介面</a:t>
            </a:r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4812680" y="3897560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>
            <a:spLocks/>
          </p:cNvSpPr>
          <p:nvPr/>
        </p:nvSpPr>
        <p:spPr bwMode="auto">
          <a:xfrm>
            <a:off x="4787280" y="6056560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120093" y="4435723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介面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495055" y="3168898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680792" y="4435723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693492" y="612958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400FFE40-4BC2-439C-BB8C-122855A30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717" y="5148619"/>
            <a:ext cx="26963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派生類指針（引用）可訪問</a:t>
            </a: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2C84B020-65E0-414B-932F-927C000F6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11" y="4152895"/>
            <a:ext cx="21194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基類指針（引用）可訪問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8ED8CC0-2177-4F17-B13D-8CFE122FBFA7}"/>
              </a:ext>
            </a:extLst>
          </p:cNvPr>
          <p:cNvCxnSpPr>
            <a:stCxn id="28" idx="3"/>
            <a:endCxn id="8" idx="1"/>
          </p:cNvCxnSpPr>
          <p:nvPr/>
        </p:nvCxnSpPr>
        <p:spPr>
          <a:xfrm>
            <a:off x="2608365" y="4506838"/>
            <a:ext cx="883515" cy="10986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B7DF77-23AF-4C41-B65B-2E4665E50481}"/>
              </a:ext>
            </a:extLst>
          </p:cNvPr>
          <p:cNvCxnSpPr>
            <a:cxnSpLocks/>
            <a:stCxn id="27" idx="1"/>
            <a:endCxn id="20" idx="2"/>
          </p:cNvCxnSpPr>
          <p:nvPr/>
        </p:nvCxnSpPr>
        <p:spPr>
          <a:xfrm flipH="1" flipV="1">
            <a:off x="5470510" y="4835833"/>
            <a:ext cx="601207" cy="66672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090E0E-62E1-461C-BA6B-5938B5F6F1E0}"/>
              </a:ext>
            </a:extLst>
          </p:cNvPr>
          <p:cNvCxnSpPr>
            <a:cxnSpLocks/>
            <a:stCxn id="27" idx="1"/>
            <a:endCxn id="17" idx="0"/>
          </p:cNvCxnSpPr>
          <p:nvPr/>
        </p:nvCxnSpPr>
        <p:spPr>
          <a:xfrm flipH="1">
            <a:off x="5470510" y="5502562"/>
            <a:ext cx="601207" cy="62702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1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cs typeface="Consolas" charset="0"/>
              </a:rPr>
              <a:t>pragma</a:t>
            </a:r>
            <a:r>
              <a:rPr lang="en-US" altLang="zh-CN" dirty="0"/>
              <a:t> pack(4)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(x)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g(2,3);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Pet&amp; p = g;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引用向上轉換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= 1;       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修改基類存在的資料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影響派生類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引用的向上類型轉換</a:t>
            </a:r>
          </a:p>
        </p:txBody>
      </p:sp>
      <p:sp>
        <p:nvSpPr>
          <p:cNvPr id="7" name="矩形 6"/>
          <p:cNvSpPr/>
          <p:nvPr/>
        </p:nvSpPr>
        <p:spPr>
          <a:xfrm>
            <a:off x="7444860" y="3746649"/>
            <a:ext cx="1485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1 3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14536" y="328498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91740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542" y="342962"/>
            <a:ext cx="898245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//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Redefine interface function: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tune(Instrument&amp;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的向上類型轉換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傳參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，編譯器早綁定，無物件切片產生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Instrument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= flute;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的向上類型轉換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賦值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引用的向上類型轉換</a:t>
            </a:r>
          </a:p>
        </p:txBody>
      </p:sp>
      <p:sp>
        <p:nvSpPr>
          <p:cNvPr id="7" name="矩形 6"/>
          <p:cNvSpPr/>
          <p:nvPr/>
        </p:nvSpPr>
        <p:spPr>
          <a:xfrm>
            <a:off x="5366420" y="4612022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6096" y="4150357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3763E7-335D-9A4D-A081-E2AB16623311}"/>
              </a:ext>
            </a:extLst>
          </p:cNvPr>
          <p:cNvSpPr txBox="1"/>
          <p:nvPr/>
        </p:nvSpPr>
        <p:spPr>
          <a:xfrm>
            <a:off x="4318640" y="3614561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如果</a:t>
            </a:r>
            <a:r>
              <a:rPr kumimoji="1" lang="en-US" altLang="zh-CN" sz="2800" b="1" dirty="0"/>
              <a:t>tune</a:t>
            </a:r>
            <a:r>
              <a:rPr kumimoji="1" lang="zh-CN" altLang="en-US" sz="2800" b="1" dirty="0"/>
              <a:t>的參數修改為指針？</a:t>
            </a:r>
          </a:p>
        </p:txBody>
      </p:sp>
    </p:spTree>
    <p:extLst>
      <p:ext uri="{BB962C8B-B14F-4D97-AF65-F5344CB8AC3E}">
        <p14:creationId xmlns:p14="http://schemas.microsoft.com/office/powerpoint/2010/main" val="32003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548680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data{0};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cs typeface="Consolas" charset="0"/>
              </a:rPr>
              <a:t>///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cs typeface="Consolas" charset="0"/>
              </a:rPr>
              <a:t>c++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cs typeface="Consolas" charset="0"/>
              </a:rPr>
              <a:t>11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cs typeface="Consolas" charset="0"/>
              </a:rPr>
              <a:t>標準</a:t>
            </a:r>
            <a:br>
              <a:rPr lang="en-US" altLang="zh-CN" dirty="0">
                <a:solidFill>
                  <a:srgbClr val="1D8519"/>
                </a:solidFill>
                <a:latin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D1 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B::getData;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D1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//d1.setData(10);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隱藏了基類的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函數，不可訪問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//B&amp; b = d1;     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不允許私有繼承的向上轉換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(10);   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否則可以繞過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，調用基類的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函數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65820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私有繼承“照此實現”</a:t>
            </a:r>
          </a:p>
        </p:txBody>
      </p:sp>
    </p:spTree>
    <p:extLst>
      <p:ext uri="{BB962C8B-B14F-4D97-AF65-F5344CB8AC3E}">
        <p14:creationId xmlns:p14="http://schemas.microsoft.com/office/powerpoint/2010/main" val="37669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函式呼叫捆綁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把函數體與函式呼叫相聯繫稱為</a:t>
            </a:r>
            <a:r>
              <a:rPr kumimoji="1" lang="zh-CN" altLang="en-US" sz="2400" dirty="0">
                <a:solidFill>
                  <a:srgbClr val="FF0000"/>
                </a:solidFill>
              </a:rPr>
              <a:t>捆綁</a:t>
            </a:r>
            <a:r>
              <a:rPr kumimoji="1" lang="en-US" altLang="zh-CN" sz="2400" dirty="0">
                <a:solidFill>
                  <a:srgbClr val="FF0000"/>
                </a:solidFill>
              </a:rPr>
              <a:t>(binding)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dirty="0"/>
              <a:t>即將函數體的具體實現代碼，與調用的函數名綁定。執行到調用代碼時直接進入捆綁好的函數體內部。</a:t>
            </a:r>
            <a:endParaRPr kumimoji="1" lang="zh-CN" altLang="en-US" sz="2400" dirty="0"/>
          </a:p>
          <a:p>
            <a:r>
              <a:rPr kumimoji="1" lang="zh-CN" altLang="en-US" sz="2400" dirty="0"/>
              <a:t>當捆綁在程式運行之前（由編譯器和連接器）完成時，稱為</a:t>
            </a:r>
            <a:r>
              <a:rPr kumimoji="1" lang="zh-CN" altLang="en-US" sz="2400" dirty="0">
                <a:solidFill>
                  <a:srgbClr val="FF0000"/>
                </a:solidFill>
              </a:rPr>
              <a:t>早捆綁</a:t>
            </a:r>
            <a:r>
              <a:rPr kumimoji="1" lang="en-US" altLang="zh-CN" sz="2400" dirty="0">
                <a:solidFill>
                  <a:srgbClr val="FF0000"/>
                </a:solidFill>
              </a:rPr>
              <a:t>(early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b="1" dirty="0"/>
              <a:t>運行之前</a:t>
            </a:r>
            <a:r>
              <a:rPr kumimoji="1" lang="zh-CN" altLang="en-US" sz="2000" dirty="0"/>
              <a:t>已經決定了函式呼叫代碼到底進入哪個函數。</a:t>
            </a:r>
          </a:p>
          <a:p>
            <a:pPr lvl="1"/>
            <a:r>
              <a:rPr kumimoji="1" lang="zh-CN" altLang="en-US" sz="2000" dirty="0"/>
              <a:t>上面程式中的問題是早捆綁引起的，編譯器將</a:t>
            </a:r>
            <a:r>
              <a:rPr kumimoji="1" lang="en-US" altLang="zh-CN" sz="2000" dirty="0"/>
              <a:t>tune</a:t>
            </a:r>
            <a:r>
              <a:rPr kumimoji="1" lang="zh-CN" altLang="en-US" sz="2000" dirty="0"/>
              <a:t>中的函式呼叫</a:t>
            </a:r>
            <a:r>
              <a:rPr lang="en-US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i.play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zh-CN" altLang="en-US" sz="2000" dirty="0"/>
              <a:t>與</a:t>
            </a:r>
            <a:r>
              <a:rPr kumimoji="1" lang="en-US" altLang="zh-CN" sz="2000" dirty="0"/>
              <a:t>Instrument::play()</a:t>
            </a:r>
            <a:r>
              <a:rPr kumimoji="1" lang="zh-CN" altLang="en-US" sz="2000" dirty="0"/>
              <a:t>綁定。</a:t>
            </a:r>
            <a:endParaRPr kumimoji="1" lang="zh-CN" altLang="en-US" sz="2400" dirty="0"/>
          </a:p>
          <a:p>
            <a:r>
              <a:rPr kumimoji="1" lang="zh-CN" altLang="en-US" sz="2400" dirty="0"/>
              <a:t>當捆綁根據物件的實際類型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上例中即子類</a:t>
            </a:r>
            <a:r>
              <a:rPr kumimoji="1" lang="en-US" altLang="zh-CN" sz="2400" dirty="0"/>
              <a:t>Wind</a:t>
            </a:r>
            <a:r>
              <a:rPr kumimoji="1" lang="zh-CN" altLang="en-US" sz="2400" dirty="0"/>
              <a:t>而非</a:t>
            </a:r>
            <a:r>
              <a:rPr kumimoji="1" lang="en-US" altLang="zh-CN" sz="2400" dirty="0"/>
              <a:t>Instrument)</a:t>
            </a:r>
            <a:r>
              <a:rPr kumimoji="1" lang="zh-CN" altLang="en-US" sz="2400" dirty="0"/>
              <a:t>，發生在程式運行時，稱為</a:t>
            </a:r>
            <a:r>
              <a:rPr kumimoji="1" lang="zh-CN" altLang="en-US" sz="2400" dirty="0">
                <a:solidFill>
                  <a:srgbClr val="FF0000"/>
                </a:solidFill>
              </a:rPr>
              <a:t>晚捆綁</a:t>
            </a:r>
            <a:r>
              <a:rPr kumimoji="1" lang="en-US" altLang="zh-CN" sz="2400" dirty="0">
                <a:solidFill>
                  <a:srgbClr val="FF0000"/>
                </a:solidFill>
              </a:rPr>
              <a:t>(late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/>
              <a:t>，又稱動態捆綁或運行時捆綁。</a:t>
            </a:r>
            <a:endParaRPr kumimoji="1" lang="zh-CN" altLang="en-US" sz="16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要求在</a:t>
            </a:r>
            <a:r>
              <a:rPr kumimoji="1" lang="zh-CN" altLang="en-US" sz="2000" b="1" dirty="0"/>
              <a:t>運行時</a:t>
            </a:r>
            <a:r>
              <a:rPr kumimoji="1" lang="zh-CN" altLang="en-US" sz="2000" dirty="0"/>
              <a:t>能確定物件的實際類型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思考：如何確定？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，並綁定正確的函數。</a:t>
            </a:r>
          </a:p>
          <a:p>
            <a:pPr lvl="1"/>
            <a:r>
              <a:rPr kumimoji="1" lang="zh-CN" altLang="en-US" sz="2000" dirty="0"/>
              <a:t>晚捆綁只對類中的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虛函數</a:t>
            </a:r>
            <a:r>
              <a:rPr kumimoji="1" lang="zh-CN" altLang="en-US" sz="2000" dirty="0"/>
              <a:t>起作用，使用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virtual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zh-CN" altLang="en-US" sz="2000" dirty="0"/>
              <a:t>關鍵字聲明虛函數。</a:t>
            </a:r>
          </a:p>
          <a:p>
            <a:pPr marL="0" indent="0"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8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虛函數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對於被派生類重新定義的成員函數，若它在基類中被聲明為虛函數（如下所示），則</a:t>
            </a:r>
            <a:r>
              <a:rPr kumimoji="1" lang="zh-CN" altLang="en-US" sz="2400" dirty="0">
                <a:solidFill>
                  <a:srgbClr val="FF0000"/>
                </a:solidFill>
              </a:rPr>
              <a:t>通過基類指針或引用</a:t>
            </a:r>
            <a:r>
              <a:rPr kumimoji="1" lang="zh-CN" altLang="en-US" sz="2400" dirty="0"/>
              <a:t>調用該成員函數時，編譯器將</a:t>
            </a:r>
            <a:r>
              <a:rPr kumimoji="1" lang="zh-CN" altLang="en-US" sz="2400" dirty="0">
                <a:solidFill>
                  <a:srgbClr val="FF0000"/>
                </a:solidFill>
              </a:rPr>
              <a:t>根據所指（或引用）物件的實際類型</a:t>
            </a:r>
            <a:r>
              <a:rPr kumimoji="1" lang="zh-CN" altLang="en-US" sz="2400" dirty="0"/>
              <a:t>決定是調用基類中的函數，還是調用派生類重寫的函數。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1800" b="0" dirty="0">
                <a:solidFill>
                  <a:schemeClr val="tx1"/>
                </a:solidFill>
              </a:rPr>
              <a:t> 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>
                <a:solidFill>
                  <a:srgbClr val="FF0000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err="1"/>
              <a:t>ReturnType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FuncName</a:t>
            </a:r>
            <a:r>
              <a:rPr kumimoji="1" lang="en-US" altLang="zh-CN" sz="1800" dirty="0"/>
              <a:t>(argument);</a:t>
            </a:r>
            <a:r>
              <a:rPr kumimoji="1" lang="zh-CN" altLang="en-US" sz="1800" dirty="0"/>
              <a:t> </a:t>
            </a:r>
            <a:r>
              <a:rPr kumimoji="1" lang="en-US" altLang="zh-CN" sz="18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1" dirty="0">
                <a:solidFill>
                  <a:srgbClr val="008000"/>
                </a:solidFill>
              </a:rPr>
              <a:t>虛函數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/>
              <a:t>	</a:t>
            </a:r>
            <a:r>
              <a:rPr kumimoji="1" lang="en-US" altLang="zh-CN" sz="1800" dirty="0"/>
              <a:t>...</a:t>
            </a:r>
            <a:endParaRPr kumimoji="1" lang="zh-CN" alt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sz="1800" dirty="0"/>
              <a:t>};</a:t>
            </a:r>
            <a:endParaRPr kumimoji="1" lang="zh-CN" altLang="en-US" sz="1800" dirty="0"/>
          </a:p>
          <a:p>
            <a:r>
              <a:rPr kumimoji="1" lang="zh-CN" altLang="en-US" sz="2400" dirty="0"/>
              <a:t>若某成員函數在基類中聲明為虛函數，當派生類</a:t>
            </a:r>
            <a:r>
              <a:rPr kumimoji="1" lang="zh-CN" altLang="en-US" sz="2400" dirty="0">
                <a:solidFill>
                  <a:srgbClr val="FF0000"/>
                </a:solidFill>
              </a:rPr>
              <a:t>重寫覆蓋</a:t>
            </a:r>
            <a:r>
              <a:rPr kumimoji="1" lang="zh-CN" altLang="en-US" sz="2400" dirty="0"/>
              <a:t>它時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同名，同參數函數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/>
              <a:t> ，無論是否聲明為虛函數，該成員函數都仍然是虛函數。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0380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3568" y="1816248"/>
            <a:ext cx="100811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 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重寫覆蓋</a:t>
            </a:r>
            <a:r>
              <a:rPr lang="en-US" altLang="zh-CN" b="1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稍後：重寫隱藏和重寫覆蓋的區別）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tune(Instrument&amp; 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由於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Instrument::play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是虛函數，編譯時不再直接綁定，運行時根據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的實際類型調用。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向上類型轉換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重寫覆蓋虛函數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Wind::play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100673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1680" y="4005064"/>
            <a:ext cx="1800200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7484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晚綁定只對指標和引用有效，這裡早綁定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Instrument::play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向上類型轉換，對象切片</a:t>
            </a:r>
            <a:endParaRPr lang="en-US" altLang="zh-CN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晚綁定只對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指針和引用有效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12575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1259835"/>
            <a:ext cx="5256584" cy="5256584"/>
          </a:xfrm>
        </p:spPr>
        <p:txBody>
          <a:bodyPr/>
          <a:lstStyle/>
          <a:p>
            <a:r>
              <a:rPr kumimoji="1" lang="zh-CN" altLang="en-US" sz="2000" dirty="0"/>
              <a:t>返回值優化條件</a:t>
            </a:r>
            <a:endParaRPr kumimoji="1" lang="en-US" altLang="zh-CN" sz="2000" dirty="0"/>
          </a:p>
          <a:p>
            <a:pPr lvl="1"/>
            <a:r>
              <a:rPr lang="zh-CN" altLang="en-US" sz="2000" dirty="0"/>
              <a:t>返回的數值型別與函數簽名的返回數值型別相同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返回的是一個局部物件的左值</a:t>
            </a:r>
            <a:endParaRPr lang="en-US" altLang="zh-CN" sz="2000" dirty="0"/>
          </a:p>
          <a:p>
            <a:r>
              <a:rPr lang="zh-CN" altLang="en-US" sz="2000" dirty="0"/>
              <a:t>建議做法包括</a:t>
            </a:r>
            <a:r>
              <a:rPr lang="en-US" altLang="zh-CN" sz="2000" dirty="0"/>
              <a:t>(1)(4)(5)(6),</a:t>
            </a:r>
            <a:r>
              <a:rPr lang="zh-CN" altLang="en-US" sz="2000" dirty="0"/>
              <a:t>避免多餘拷貝，優化資源利用</a:t>
            </a:r>
            <a:endParaRPr lang="en-US" altLang="zh-CN" sz="2000" dirty="0"/>
          </a:p>
          <a:p>
            <a:pPr lvl="1"/>
            <a:r>
              <a:rPr lang="en-US" altLang="zh-CN" sz="2000" dirty="0"/>
              <a:t>Test fn1(); </a:t>
            </a:r>
            <a:r>
              <a:rPr lang="zh-CN" altLang="en-US" sz="2000" dirty="0"/>
              <a:t>滿足返回值優化條件</a:t>
            </a:r>
            <a:endParaRPr lang="en-US" altLang="zh-CN" sz="2000" dirty="0"/>
          </a:p>
          <a:p>
            <a:pPr lvl="1"/>
            <a:r>
              <a:rPr lang="zh-CN" altLang="en-US" sz="2000" dirty="0"/>
              <a:t>可利用常量左值引用（</a:t>
            </a:r>
            <a:r>
              <a:rPr lang="en-US" altLang="zh-CN" sz="2000" dirty="0"/>
              <a:t>4</a:t>
            </a:r>
            <a:r>
              <a:rPr lang="zh-CN" altLang="en-US" sz="2000" dirty="0"/>
              <a:t>），右值引用（</a:t>
            </a:r>
            <a:r>
              <a:rPr lang="en-US" altLang="zh-CN" sz="2000" dirty="0"/>
              <a:t>5</a:t>
            </a:r>
            <a:r>
              <a:rPr lang="zh-CN" altLang="en-US" sz="2000" dirty="0"/>
              <a:t>），構造新物件（</a:t>
            </a:r>
            <a:r>
              <a:rPr lang="en-US" altLang="zh-CN" sz="2000" dirty="0"/>
              <a:t>6</a:t>
            </a:r>
            <a:r>
              <a:rPr lang="zh-CN" altLang="en-US" sz="2000" dirty="0"/>
              <a:t>）的方式接收返回值</a:t>
            </a:r>
            <a:endParaRPr lang="en-US" altLang="zh-CN" sz="2000" dirty="0"/>
          </a:p>
          <a:p>
            <a:r>
              <a:rPr lang="zh-CN" altLang="en-US" sz="2000" dirty="0"/>
              <a:t>不建議做法包括</a:t>
            </a:r>
            <a:r>
              <a:rPr lang="en-US" altLang="zh-CN" sz="2000" dirty="0"/>
              <a:t>(2)(3)(7)</a:t>
            </a:r>
          </a:p>
          <a:p>
            <a:pPr lvl="1"/>
            <a:r>
              <a:rPr kumimoji="1" lang="en-US" altLang="zh-CN" sz="2000" dirty="0"/>
              <a:t>(2)(7) d</a:t>
            </a:r>
            <a:r>
              <a:rPr kumimoji="1" lang="zh-CN" altLang="en-US" sz="2000" dirty="0"/>
              <a:t>會指向被析構的</a:t>
            </a:r>
            <a:r>
              <a:rPr kumimoji="1" lang="en-US" altLang="zh-CN" sz="2000" dirty="0" err="1"/>
              <a:t>tmp</a:t>
            </a:r>
            <a:r>
              <a:rPr kumimoji="1" lang="zh-CN" altLang="en-US" sz="2000" dirty="0"/>
              <a:t>，出現運行錯誤</a:t>
            </a:r>
            <a:endParaRPr kumimoji="1" lang="en-US" altLang="zh-CN" sz="2000" dirty="0"/>
          </a:p>
          <a:p>
            <a:pPr lvl="1"/>
            <a:r>
              <a:rPr lang="en-US" altLang="zh-CN" sz="2000" dirty="0"/>
              <a:t>std::move()</a:t>
            </a:r>
            <a:r>
              <a:rPr lang="zh-CN" altLang="en-US" sz="2000" dirty="0"/>
              <a:t>將左值轉變為右值，不進行返回值優化，</a:t>
            </a:r>
            <a:r>
              <a:rPr lang="en-US" altLang="zh-CN" sz="2000" dirty="0"/>
              <a:t>(3)</a:t>
            </a:r>
            <a:r>
              <a:rPr lang="zh-CN" altLang="en-US" sz="2000" dirty="0"/>
              <a:t>會移動構造臨時變數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利用返回值優化提高執行效率</a:t>
            </a: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D9C75654-BE4E-9C4D-8539-6236082496B8}"/>
              </a:ext>
            </a:extLst>
          </p:cNvPr>
          <p:cNvSpPr/>
          <p:nvPr/>
        </p:nvSpPr>
        <p:spPr>
          <a:xfrm>
            <a:off x="107504" y="1262945"/>
            <a:ext cx="389373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data = 0;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Test(const Test&amp; t){}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Test(Test&amp;&amp; t){}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fn1(){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1"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//(1)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Test&amp;&amp; fn2(){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//(2)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fn3(){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//(3)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Test&amp; a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//(4)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b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//(5)</a:t>
            </a:r>
          </a:p>
          <a:p>
            <a:pPr>
              <a:lnSpc>
                <a:spcPts val="1520"/>
              </a:lnSpc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c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//(6)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d = fn2();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//(7)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85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虛函數表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物件自身要包含自己實際類型的資訊：用</a:t>
            </a:r>
            <a:r>
              <a:rPr kumimoji="1" lang="zh-CN" altLang="en-US" sz="2400" u="sng" dirty="0"/>
              <a:t>虛函數表</a:t>
            </a:r>
            <a:r>
              <a:rPr kumimoji="1" lang="zh-CN" altLang="en-US" sz="2400" dirty="0"/>
              <a:t>表示。運行時通過虛函數表確定物件的實際類型。</a:t>
            </a:r>
          </a:p>
          <a:p>
            <a:r>
              <a:rPr kumimoji="1" lang="zh-CN" altLang="en-US" sz="2400" dirty="0"/>
              <a:t>虛函數表</a:t>
            </a:r>
            <a:r>
              <a:rPr kumimoji="1" lang="en-US" altLang="zh-CN" sz="2400" dirty="0"/>
              <a:t>(VTABLE)</a:t>
            </a:r>
            <a:r>
              <a:rPr kumimoji="1" lang="zh-CN" altLang="en-US" sz="2400" dirty="0"/>
              <a:t>：每個</a:t>
            </a:r>
            <a:r>
              <a:rPr kumimoji="1" lang="zh-CN" altLang="en-US" sz="2400" dirty="0">
                <a:solidFill>
                  <a:srgbClr val="FF0000"/>
                </a:solidFill>
              </a:rPr>
              <a:t>包含虛函數的類</a:t>
            </a:r>
            <a:r>
              <a:rPr kumimoji="1" lang="zh-CN" altLang="en-US" sz="2400" dirty="0"/>
              <a:t>用於存儲</a:t>
            </a:r>
            <a:r>
              <a:rPr kumimoji="1" lang="zh-CN" altLang="en-US" sz="2400" dirty="0">
                <a:solidFill>
                  <a:srgbClr val="FF0000"/>
                </a:solidFill>
              </a:rPr>
              <a:t>虛函數地址</a:t>
            </a:r>
            <a:r>
              <a:rPr kumimoji="1" lang="zh-CN" altLang="en-US" sz="2400" dirty="0"/>
              <a:t>的表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虛函數表有唯一性，即使沒有重寫虛函數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每個包含虛函數的類</a:t>
            </a:r>
            <a:r>
              <a:rPr kumimoji="1" lang="zh-CN" altLang="en-US" sz="2400" dirty="0">
                <a:solidFill>
                  <a:srgbClr val="FF0000"/>
                </a:solidFill>
              </a:rPr>
              <a:t>對象</a:t>
            </a:r>
            <a:r>
              <a:rPr kumimoji="1" lang="zh-CN" altLang="en-US" sz="2400" dirty="0"/>
              <a:t>中，編譯器秘密地放一個指標，稱為虛函數指標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vpointer</a:t>
            </a:r>
            <a:r>
              <a:rPr kumimoji="1" lang="en-US" altLang="zh-CN" sz="2400" dirty="0"/>
              <a:t>/VPTR)</a:t>
            </a:r>
            <a:r>
              <a:rPr kumimoji="1" lang="zh-CN" altLang="en-US" sz="2400" dirty="0"/>
              <a:t>，指向這個類的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當通過基類指標做虛函式呼叫時，編譯器靜態地插入能取得這個</a:t>
            </a:r>
            <a:r>
              <a:rPr kumimoji="1" lang="en-US" altLang="zh-CN" sz="2400" dirty="0"/>
              <a:t>VPTR</a:t>
            </a:r>
            <a:r>
              <a:rPr kumimoji="1" lang="zh-CN" altLang="en-US" sz="2400" dirty="0"/>
              <a:t>並在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表中查找函數位址的代碼，這樣就能調用正確的函數並引起晚捆綁的發生。</a:t>
            </a:r>
          </a:p>
          <a:p>
            <a:pPr lvl="1"/>
            <a:r>
              <a:rPr kumimoji="1" lang="zh-CN" altLang="en-US" sz="2000" b="1" dirty="0"/>
              <a:t>編譯期間</a:t>
            </a:r>
            <a:r>
              <a:rPr kumimoji="1" lang="zh-CN" altLang="en-US" sz="2000" dirty="0"/>
              <a:t>：建立虛函數表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，記錄每個類或該類的基類中所有已聲明的虛函數入口位址。</a:t>
            </a:r>
          </a:p>
          <a:p>
            <a:pPr lvl="1"/>
            <a:r>
              <a:rPr kumimoji="1" lang="zh-CN" altLang="en-US" sz="2000" b="1" dirty="0"/>
              <a:t>運行期間</a:t>
            </a:r>
            <a:r>
              <a:rPr kumimoji="1" lang="zh-CN" altLang="en-US" sz="2000" dirty="0"/>
              <a:t>：建立虛函數指標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，在構造函數中發生，指向相應的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。</a:t>
            </a:r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8514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5884" y="168882"/>
            <a:ext cx="576064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float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j;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"B::fun1()"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fun2()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"B::fun2()"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k;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"D::fun1()"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對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重寫覆蓋，對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沒有，則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使用基類的虛函數位址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 b; D 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= &amp;d;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-&gt;fun1();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063639" y="5683466"/>
            <a:ext cx="2445940" cy="830997"/>
            <a:chOff x="6230516" y="5271591"/>
            <a:chExt cx="2445940" cy="830997"/>
          </a:xfrm>
        </p:grpSpPr>
        <p:sp>
          <p:nvSpPr>
            <p:cNvPr id="7" name="矩形 6"/>
            <p:cNvSpPr/>
            <p:nvPr/>
          </p:nvSpPr>
          <p:spPr>
            <a:xfrm>
              <a:off x="6230516" y="5733256"/>
              <a:ext cx="24459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  <a:latin typeface="AndaleMono" charset="0"/>
                </a:rPr>
                <a:t>D::fun1()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00192" y="5271591"/>
              <a:ext cx="141577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/>
                <a:t>運行結果</a:t>
              </a:r>
            </a:p>
          </p:txBody>
        </p:sp>
      </p:grp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6685656" y="1172457"/>
            <a:ext cx="493712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 dirty="0" err="1"/>
              <a:t>pB</a:t>
            </a:r>
            <a:endParaRPr kumimoji="0" lang="en-US" altLang="zh-CN" sz="1800" b="1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19668"/>
              </p:ext>
            </p:extLst>
          </p:nvPr>
        </p:nvGraphicFramePr>
        <p:xfrm>
          <a:off x="7863581" y="1488369"/>
          <a:ext cx="1189037" cy="1857375"/>
        </p:xfrm>
        <a:graphic>
          <a:graphicData uri="http://schemas.openxmlformats.org/drawingml/2006/table">
            <a:tbl>
              <a:tblPr/>
              <a:tblGrid>
                <a:gridCol w="118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40428"/>
              </p:ext>
            </p:extLst>
          </p:nvPr>
        </p:nvGraphicFramePr>
        <p:xfrm>
          <a:off x="6207818" y="1686807"/>
          <a:ext cx="1116013" cy="14859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03350"/>
              </p:ext>
            </p:extLst>
          </p:nvPr>
        </p:nvGraphicFramePr>
        <p:xfrm>
          <a:off x="6099868" y="3991857"/>
          <a:ext cx="1223963" cy="11175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fun1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68495"/>
              </p:ext>
            </p:extLst>
          </p:nvPr>
        </p:nvGraphicFramePr>
        <p:xfrm>
          <a:off x="6134793" y="5431719"/>
          <a:ext cx="1187450" cy="11128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fun1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33372"/>
              </p:ext>
            </p:extLst>
          </p:nvPr>
        </p:nvGraphicFramePr>
        <p:xfrm>
          <a:off x="7647681" y="3975982"/>
          <a:ext cx="1476375" cy="2538481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functions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B::fun2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4" name="肘形连接符 53"/>
          <p:cNvCxnSpPr/>
          <p:nvPr/>
        </p:nvCxnSpPr>
        <p:spPr>
          <a:xfrm>
            <a:off x="7155556" y="1399469"/>
            <a:ext cx="671512" cy="5349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 34"/>
          <p:cNvSpPr/>
          <p:nvPr/>
        </p:nvSpPr>
        <p:spPr>
          <a:xfrm>
            <a:off x="5945881" y="2232907"/>
            <a:ext cx="242887" cy="1900237"/>
          </a:xfrm>
          <a:custGeom>
            <a:avLst/>
            <a:gdLst>
              <a:gd name="connsiteX0" fmla="*/ 242887 w 242887"/>
              <a:gd name="connsiteY0" fmla="*/ 0 h 1900237"/>
              <a:gd name="connsiteX1" fmla="*/ 114300 w 242887"/>
              <a:gd name="connsiteY1" fmla="*/ 628650 h 1900237"/>
              <a:gd name="connsiteX2" fmla="*/ 0 w 242887"/>
              <a:gd name="connsiteY2" fmla="*/ 1571625 h 1900237"/>
              <a:gd name="connsiteX3" fmla="*/ 114300 w 242887"/>
              <a:gd name="connsiteY3" fmla="*/ 1900237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" h="1900237">
                <a:moveTo>
                  <a:pt x="242887" y="0"/>
                </a:moveTo>
                <a:cubicBezTo>
                  <a:pt x="198834" y="183356"/>
                  <a:pt x="154781" y="366713"/>
                  <a:pt x="114300" y="628650"/>
                </a:cubicBezTo>
                <a:cubicBezTo>
                  <a:pt x="73819" y="890587"/>
                  <a:pt x="0" y="1359694"/>
                  <a:pt x="0" y="1571625"/>
                </a:cubicBezTo>
                <a:cubicBezTo>
                  <a:pt x="0" y="1783556"/>
                  <a:pt x="57150" y="1841896"/>
                  <a:pt x="114300" y="1900237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任意多边形 35"/>
          <p:cNvSpPr/>
          <p:nvPr/>
        </p:nvSpPr>
        <p:spPr>
          <a:xfrm>
            <a:off x="5779193" y="2118607"/>
            <a:ext cx="2066925" cy="3514725"/>
          </a:xfrm>
          <a:custGeom>
            <a:avLst/>
            <a:gdLst>
              <a:gd name="connsiteX0" fmla="*/ 2066925 w 2066925"/>
              <a:gd name="connsiteY0" fmla="*/ 0 h 3514724"/>
              <a:gd name="connsiteX1" fmla="*/ 1552575 w 2066925"/>
              <a:gd name="connsiteY1" fmla="*/ 1400175 h 3514724"/>
              <a:gd name="connsiteX2" fmla="*/ 352425 w 2066925"/>
              <a:gd name="connsiteY2" fmla="*/ 1571625 h 3514724"/>
              <a:gd name="connsiteX3" fmla="*/ 38100 w 2066925"/>
              <a:gd name="connsiteY3" fmla="*/ 2528887 h 3514724"/>
              <a:gd name="connsiteX4" fmla="*/ 123825 w 2066925"/>
              <a:gd name="connsiteY4" fmla="*/ 3357562 h 3514724"/>
              <a:gd name="connsiteX5" fmla="*/ 338138 w 2066925"/>
              <a:gd name="connsiteY5" fmla="*/ 3471862 h 351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5" h="3514724">
                <a:moveTo>
                  <a:pt x="2066925" y="0"/>
                </a:moveTo>
                <a:cubicBezTo>
                  <a:pt x="1952625" y="569119"/>
                  <a:pt x="1838325" y="1138238"/>
                  <a:pt x="1552575" y="1400175"/>
                </a:cubicBezTo>
                <a:cubicBezTo>
                  <a:pt x="1266825" y="1662112"/>
                  <a:pt x="604837" y="1383506"/>
                  <a:pt x="352425" y="1571625"/>
                </a:cubicBezTo>
                <a:cubicBezTo>
                  <a:pt x="100013" y="1759744"/>
                  <a:pt x="76200" y="2231231"/>
                  <a:pt x="38100" y="2528887"/>
                </a:cubicBezTo>
                <a:cubicBezTo>
                  <a:pt x="0" y="2826543"/>
                  <a:pt x="73819" y="3200400"/>
                  <a:pt x="123825" y="3357562"/>
                </a:cubicBezTo>
                <a:cubicBezTo>
                  <a:pt x="173831" y="3514724"/>
                  <a:pt x="255984" y="3493293"/>
                  <a:pt x="338138" y="347186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任意多边形 36"/>
          <p:cNvSpPr/>
          <p:nvPr/>
        </p:nvSpPr>
        <p:spPr>
          <a:xfrm>
            <a:off x="7346056" y="4547482"/>
            <a:ext cx="314325" cy="14287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任意多边形 37"/>
          <p:cNvSpPr/>
          <p:nvPr/>
        </p:nvSpPr>
        <p:spPr>
          <a:xfrm>
            <a:off x="7323831" y="4926894"/>
            <a:ext cx="287337" cy="360363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任意多边形 38"/>
          <p:cNvSpPr/>
          <p:nvPr/>
        </p:nvSpPr>
        <p:spPr>
          <a:xfrm>
            <a:off x="7323831" y="6007982"/>
            <a:ext cx="287337" cy="3603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" name="任意多边形 39"/>
          <p:cNvSpPr/>
          <p:nvPr/>
        </p:nvSpPr>
        <p:spPr>
          <a:xfrm flipV="1">
            <a:off x="7323831" y="5360282"/>
            <a:ext cx="287337" cy="10080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5804700" y="6510256"/>
            <a:ext cx="33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虛函數入口位址	 虛函數體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存放類型資訊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16632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#pragma </a:t>
            </a:r>
            <a:r>
              <a:rPr lang="en-US" altLang="zh-CN" dirty="0">
                <a:latin typeface="Consolas" panose="020B0609020204030204" pitchFamily="49" charset="0"/>
              </a:rPr>
              <a:t>pack(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按照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4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位元組進行記憶體對齊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沒有虛函數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一個虛函數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兩個虛函數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4578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存放類型資訊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&lt;&lt;"int: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(int)&lt;&lt;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&lt;&lt;"void* 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(void*)&lt;&lt;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4039904"/>
            <a:ext cx="244594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NoVirtual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void* : 8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OneVirtual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TwoVirtual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9828" y="3578239"/>
            <a:ext cx="295786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64</a:t>
            </a:r>
            <a:r>
              <a:rPr kumimoji="1" lang="zh-CN" altLang="en-US" sz="2400" b="1" dirty="0"/>
              <a:t>位機器上運行結果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5536" y="3561397"/>
            <a:ext cx="5146748" cy="3035955"/>
          </a:xfrm>
        </p:spPr>
        <p:txBody>
          <a:bodyPr/>
          <a:lstStyle/>
          <a:p>
            <a:r>
              <a:rPr kumimoji="1" lang="zh-CN" altLang="en-US" sz="2000" dirty="0"/>
              <a:t>對不帶虛函數的類</a:t>
            </a:r>
            <a:r>
              <a:rPr kumimoji="1" lang="en-US" altLang="zh-CN" sz="2000" dirty="0" err="1"/>
              <a:t>NoVirtual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物件的大小就是單個</a:t>
            </a:r>
            <a:r>
              <a:rPr kumimoji="1" lang="en-US" altLang="zh-CN" sz="2000" dirty="0"/>
              <a:t>int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對帶有單個虛函數的類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，對象的大小是單個</a:t>
            </a:r>
            <a:r>
              <a:rPr kumimoji="1" lang="en-US" altLang="zh-CN" sz="2000" dirty="0"/>
              <a:t>int</a:t>
            </a:r>
            <a:r>
              <a:rPr kumimoji="1" lang="zh-CN" altLang="en-US" sz="2000" dirty="0"/>
              <a:t>的大小加上一個</a:t>
            </a:r>
            <a:r>
              <a:rPr kumimoji="1" lang="en-US" altLang="zh-CN" sz="2000" dirty="0"/>
              <a:t>void</a:t>
            </a:r>
            <a:r>
              <a:rPr kumimoji="1" lang="zh-CN" altLang="en-US" sz="2000" dirty="0"/>
              <a:t>指針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實際上是</a:t>
            </a:r>
            <a:r>
              <a:rPr kumimoji="1" lang="en-US" altLang="zh-CN" sz="2000" dirty="0"/>
              <a:t>VPTR)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帶有多個虛函數的類</a:t>
            </a:r>
            <a:r>
              <a:rPr kumimoji="1" lang="en-US" altLang="zh-CN" sz="2000" dirty="0" err="1"/>
              <a:t>TwoVirtual</a:t>
            </a:r>
            <a:r>
              <a:rPr kumimoji="1" lang="zh-CN" altLang="en-US" sz="2000" dirty="0"/>
              <a:t>與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大小相同，因為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指向一個存放所有虛函數位址的表。</a:t>
            </a:r>
          </a:p>
        </p:txBody>
      </p:sp>
    </p:spTree>
    <p:extLst>
      <p:ext uri="{BB962C8B-B14F-4D97-AF65-F5344CB8AC3E}">
        <p14:creationId xmlns:p14="http://schemas.microsoft.com/office/powerpoint/2010/main" val="501867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虛函數和構造函數、析構函數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虛函數與構造函數</a:t>
            </a:r>
          </a:p>
          <a:p>
            <a:pPr lvl="1"/>
            <a:r>
              <a:rPr kumimoji="1" lang="zh-CN" altLang="en-US" dirty="0"/>
              <a:t>當創建一個包含有虛函數的</a:t>
            </a:r>
            <a:r>
              <a:rPr kumimoji="1" lang="zh-CN" altLang="en-US" dirty="0">
                <a:solidFill>
                  <a:srgbClr val="FF0000"/>
                </a:solidFill>
              </a:rPr>
              <a:t>對象</a:t>
            </a:r>
            <a:r>
              <a:rPr kumimoji="1" lang="zh-CN" altLang="en-US" dirty="0"/>
              <a:t>時，必須初始化它的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以指向相應的</a:t>
            </a:r>
            <a:r>
              <a:rPr kumimoji="1" lang="en-US" altLang="zh-CN" dirty="0"/>
              <a:t>VTABLE</a:t>
            </a:r>
            <a:r>
              <a:rPr kumimoji="1" lang="zh-CN" altLang="en-US" dirty="0"/>
              <a:t>。設置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的工作由</a:t>
            </a:r>
            <a:r>
              <a:rPr kumimoji="1" lang="zh-CN" altLang="en-US" dirty="0">
                <a:solidFill>
                  <a:srgbClr val="FF0000"/>
                </a:solidFill>
              </a:rPr>
              <a:t>構造函數</a:t>
            </a:r>
            <a:r>
              <a:rPr kumimoji="1" lang="zh-CN" altLang="en-US" dirty="0"/>
              <a:t>完成。編譯器在構造函數的開頭秘密的插入能初始化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的代碼。</a:t>
            </a:r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/>
              <a:t>構造函數</a:t>
            </a:r>
            <a:r>
              <a:rPr kumimoji="1" lang="zh-CN" altLang="en-US" dirty="0">
                <a:solidFill>
                  <a:srgbClr val="FF0000"/>
                </a:solidFill>
              </a:rPr>
              <a:t>不能也不必</a:t>
            </a:r>
            <a:r>
              <a:rPr kumimoji="1" lang="zh-CN" altLang="en-US" dirty="0"/>
              <a:t>是虛函數。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不能</a:t>
            </a:r>
            <a:r>
              <a:rPr kumimoji="1" lang="zh-CN" altLang="en-US" dirty="0"/>
              <a:t>：如果構造函數是虛函數，則創建物件時需要先知道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，而在構造函式呼叫前，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未初始化。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不必</a:t>
            </a:r>
            <a:r>
              <a:rPr kumimoji="1" lang="zh-CN" altLang="en-US" dirty="0"/>
              <a:t>：</a:t>
            </a:r>
            <a:r>
              <a:rPr lang="zh-CN" altLang="en-US" dirty="0"/>
              <a:t>構造函數的作用是提供類中成員初始化，調用時</a:t>
            </a:r>
            <a:r>
              <a:rPr lang="zh-CN" altLang="en-US" dirty="0">
                <a:solidFill>
                  <a:srgbClr val="FF0000"/>
                </a:solidFill>
              </a:rPr>
              <a:t>明確指定</a:t>
            </a:r>
            <a:r>
              <a:rPr lang="zh-CN" altLang="en-US" dirty="0"/>
              <a:t>要創建物件的類型，沒有必要是虛函數。</a:t>
            </a:r>
            <a:endParaRPr kumimoji="1" lang="zh-CN" altLang="en-US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832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構造函式呼叫虛函數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"Base::foo"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在構造函數中調用虛函數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();};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在普通函數中調用虛函數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"Derived::foo"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j):Base(),_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(j){}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003366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&amp;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3366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5137" y="5301208"/>
            <a:ext cx="6014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構造函數中調用的是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的“本地版本”</a:t>
            </a:r>
            <a:br>
              <a:rPr lang="zh-CN" altLang="en-US" b="1" dirty="0">
                <a:solidFill>
                  <a:srgbClr val="00B050"/>
                </a:solidFill>
                <a:latin typeface="AndaleMono" charset="0"/>
              </a:rPr>
            </a:b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		為什麼？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提示：基類構造時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_num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的狀態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在普通函數中調用虛函數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直接調用虛函數</a:t>
            </a:r>
            <a:endParaRPr lang="mr-IN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4813" y="483954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11560" y="2060848"/>
            <a:ext cx="2016224" cy="36004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932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虛函數和構造函數、析構函數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虛函數與構造函數</a:t>
            </a:r>
          </a:p>
          <a:p>
            <a:pPr lvl="1"/>
            <a:r>
              <a:rPr kumimoji="1" lang="zh-CN" altLang="en-US" dirty="0"/>
              <a:t>在構造函數中調用一個虛函數，被調用的只是這個函數的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即當前類的版本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/>
              <a:t>，即虛機制在構造函數中不工作。</a:t>
            </a:r>
          </a:p>
          <a:p>
            <a:pPr lvl="1"/>
            <a:r>
              <a:rPr kumimoji="1" lang="zh-CN" altLang="en-US" dirty="0"/>
              <a:t>派生類物件初始化順序：</a:t>
            </a:r>
            <a:r>
              <a:rPr kumimoji="1" lang="en-US" altLang="zh-CN" dirty="0"/>
              <a:t>(</a:t>
            </a:r>
            <a:r>
              <a:rPr kumimoji="1" lang="zh-CN" altLang="en-US" dirty="0"/>
              <a:t>與構造函數初始化清單順序無關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b="1" dirty="0"/>
              <a:t>基類初始化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b="1" dirty="0"/>
              <a:t>對象成員初始化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b="1" dirty="0"/>
              <a:t>構造函數體</a:t>
            </a:r>
            <a:endParaRPr kumimoji="1" lang="zh-CN" altLang="en-US" b="1" dirty="0"/>
          </a:p>
          <a:p>
            <a:pPr lvl="1"/>
            <a:r>
              <a:rPr kumimoji="1" lang="zh-CN" altLang="en-US" dirty="0"/>
              <a:t>原因：基類的構造函數比派生類先執行，調用基類構造函數時派生類中的資料成員還沒有初始化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中的資料成員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如果允許</a:t>
            </a:r>
            <a:r>
              <a:rPr kumimoji="1" lang="zh-CN" altLang="en-US" dirty="0"/>
              <a:t>調用實際對象的虛函數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，則可能會用到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的派生類成員。</a:t>
            </a:r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47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虛函數和構造函數、析構函數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虛函數與析構函數</a:t>
            </a:r>
          </a:p>
          <a:p>
            <a:pPr lvl="1"/>
            <a:r>
              <a:rPr kumimoji="1" lang="zh-CN" altLang="en-US" dirty="0"/>
              <a:t>析構函數能是虛的，且常常是虛的。虛析構函數</a:t>
            </a:r>
            <a:r>
              <a:rPr kumimoji="1" lang="zh-CN" altLang="en-US" dirty="0">
                <a:solidFill>
                  <a:srgbClr val="FF0000"/>
                </a:solidFill>
              </a:rPr>
              <a:t>仍需定義函數體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虛析構函數</a:t>
            </a:r>
            <a:r>
              <a:rPr kumimoji="1" lang="zh-CN" altLang="en-US" dirty="0"/>
              <a:t>的用途：當刪除基類物件指標時，編譯器將根據指標所指物件的</a:t>
            </a:r>
            <a:r>
              <a:rPr kumimoji="1" lang="zh-CN" altLang="en-US" dirty="0">
                <a:solidFill>
                  <a:srgbClr val="FF0000"/>
                </a:solidFill>
              </a:rPr>
              <a:t>實際類型</a:t>
            </a:r>
            <a:r>
              <a:rPr kumimoji="1" lang="zh-CN" altLang="en-US" dirty="0"/>
              <a:t>，調用相應的析構函數。</a:t>
            </a:r>
          </a:p>
          <a:p>
            <a:pPr lvl="1"/>
            <a:r>
              <a:rPr kumimoji="1" lang="zh-CN" altLang="en-US" dirty="0"/>
              <a:t>若基類析構不是虛函數，則刪除基類指標所指派生類物件時，編譯器僅自動調用基類的析構函數，而不會考慮實際物件是不是基類的物件。這可能會導致記憶體洩漏。</a:t>
            </a:r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/>
              <a:t>析構函數中調用一個虛函數</a:t>
            </a:r>
            <a:r>
              <a:rPr kumimoji="1" lang="zh-CN" altLang="en-US" dirty="0"/>
              <a:t>，被調用的只是這個函數的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，即虛機制在析構函數中不工作。   </a:t>
            </a:r>
            <a:r>
              <a:rPr kumimoji="1" lang="zh-CN" altLang="en-US" b="1" dirty="0">
                <a:solidFill>
                  <a:srgbClr val="FF0000"/>
                </a:solidFill>
              </a:rPr>
              <a:t>為什麼？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58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虛析構函數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411043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Derived2 :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79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虛析構函數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41691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Base1*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Derived1;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只調用了基類的虛析構函數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Base2* b2p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Derived2;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b2p;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派生類虛析構函式呼叫完後調用基類的虛析構函數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892" y="4178697"/>
            <a:ext cx="2445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~</a:t>
            </a:r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Base1()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~</a:t>
            </a:r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Derived2()</a:t>
            </a:r>
          </a:p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~Base2()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3568" y="3717032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845372" y="4581128"/>
            <a:ext cx="582045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/>
              <a:t>重要原則：</a:t>
            </a:r>
            <a:endParaRPr kumimoji="1" lang="en-US" altLang="zh-CN" sz="2400" dirty="0"/>
          </a:p>
          <a:p>
            <a:r>
              <a:rPr kumimoji="1" lang="zh-CN" altLang="en-US" sz="2400" dirty="0"/>
              <a:t>總是將基類的析構函數設置為虛析構函數</a:t>
            </a:r>
          </a:p>
        </p:txBody>
      </p:sp>
    </p:spTree>
    <p:extLst>
      <p:ext uri="{BB962C8B-B14F-4D97-AF65-F5344CB8AC3E}">
        <p14:creationId xmlns:p14="http://schemas.microsoft.com/office/powerpoint/2010/main" val="1784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上期要點回顧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組合與繼承</a:t>
            </a:r>
            <a:endParaRPr kumimoji="1" lang="en-US" altLang="zh-CN" dirty="0"/>
          </a:p>
          <a:p>
            <a:r>
              <a:rPr kumimoji="1" lang="zh-CN" altLang="en-US" dirty="0"/>
              <a:t>成員存取權限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937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602821-6F06-4339-99D9-D012E393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0FA2CE-7878-4255-9FCE-1C9E8428A49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下列關於虛函數的說法不正確的一項是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3A2DD2-BF01-48E0-A747-4410137643F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17600" y="2669062"/>
            <a:ext cx="7188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構造函數不可以是虛函數</a:t>
            </a:r>
            <a:endParaRPr lang="en-US" altLang="zh-CN" sz="2000" dirty="0">
              <a:solidFill>
                <a:prstClr val="black"/>
              </a:solidFill>
              <a:latin typeface="Times New Roman" pitchFamily="18" charset="0"/>
              <a:ea typeface="STKaiti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18D30B-A19C-4A37-8E4B-1C96DBE0E0D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28216" y="3570288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析構函數可以是虛函數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6AF5FF-690A-4736-9180-6727FB26EF3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28216" y="4425632"/>
            <a:ext cx="7382209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類中的虛函數可能並不顯式地帶有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virtual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 聲明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9FD52BA-ACC6-49BB-AEED-6A74722B40E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93847" y="2850356"/>
            <a:ext cx="365760" cy="36576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FE7BBA-A1F0-4310-BA97-578964A1CDB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93847" y="3707606"/>
            <a:ext cx="365760" cy="36576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C0DACA8-108E-48F0-B05D-1105E52C1A3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93847" y="4564856"/>
            <a:ext cx="365760" cy="36576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FE66A88-9485-42F7-9F3D-8C9AE1B5A09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391CC5-7C79-412F-9136-2E7974D694C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D42E13D-B74F-4779-9B9B-38B48166834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可為此題添加文本、圖片、公式等解析，且需將內容全部放在本區域內。正常使用需</a:t>
            </a:r>
            <a:r>
              <a:rPr lang="en-US" altLang="zh-CN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927B7E8-7896-4DF2-ACF9-E5B886AE4B1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9525000" y="1706562"/>
            <a:ext cx="3616696" cy="3170099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C: 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若某成員函數在基類中聲明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為虛函數，當派生類重寫覆蓋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它時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同名，同參數函數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，無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論是否帶有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virtual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聲明，該成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員函數都仍然是虛函數。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D: 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帶有多個虛函數的類與帶有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單個虛函數的類的物件大小相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同，因為</a:t>
            </a:r>
            <a:r>
              <a:rPr lang="en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VPTR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指向一個存放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所有虛函數位址的表。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3B85B6E-039C-443A-A200-8F2DDF609BE7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>
              <a:extLst>
                <a:ext uri="{FF2B5EF4-FFF2-40B4-BE49-F238E27FC236}">
                  <a16:creationId xmlns:a16="http://schemas.microsoft.com/office/drawing/2014/main" id="{07438C1B-9639-4A23-95D4-5B37BC5694E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>
              <a:extLst>
                <a:ext uri="{FF2B5EF4-FFF2-40B4-BE49-F238E27FC236}">
                  <a16:creationId xmlns:a16="http://schemas.microsoft.com/office/drawing/2014/main" id="{422A46CE-5784-4DF1-AEDE-AB97730A636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>
              <a:extLst>
                <a:ext uri="{FF2B5EF4-FFF2-40B4-BE49-F238E27FC236}">
                  <a16:creationId xmlns:a16="http://schemas.microsoft.com/office/drawing/2014/main" id="{7C9BF210-E1A6-4831-BA8C-3392B3672328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17ED598D-09C5-4151-A7CB-5C2BC5FE2E5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DAB9E47A-EBEB-41E9-8B4A-C091293DF24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F8D0609E-AE84-44AF-87E1-53991F2FEC5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2959971-BA44-4AD6-9D0C-71F7B8E80F0A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5BB39FEB-EFFA-4F45-BA57-7CE4CFF4D99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986A2903-2607-4D8F-933F-F09132F7876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8BF65058-B3F8-40DE-9436-2B5269528CFD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" altLang="zh-CN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Choice(single)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3B94B778-54CA-4C64-A68F-353BD82A8F8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438816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Points:1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3D9BFDD5-CEBE-E201-C0E0-CFE7BF3DF539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693847" y="5422106"/>
            <a:ext cx="365760" cy="36576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kumimoji="1" lang="en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3BD8FA-8915-4BB7-7DCA-7032B62BD75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128216" y="5283517"/>
            <a:ext cx="7382209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一個類中的虛函數越多，其物件的大小就越大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B0E749-8A08-4890-AFB6-E470077FF852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9730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重載、重寫覆蓋與重寫隱藏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重載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函數名必須相同，函數參數必須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，作用域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同一個類，或同為全域函數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返回值</a:t>
            </a:r>
            <a:r>
              <a:rPr lang="zh-CN" altLang="en-US" dirty="0">
                <a:solidFill>
                  <a:srgbClr val="FF0000"/>
                </a:solidFill>
              </a:rPr>
              <a:t>可以相同或不同</a:t>
            </a:r>
            <a:r>
              <a:rPr lang="zh-CN" altLang="en-US" dirty="0"/>
              <a:t>。</a:t>
            </a:r>
          </a:p>
          <a:p>
            <a:r>
              <a:rPr kumimoji="1" lang="zh-CN" altLang="en-US" dirty="0"/>
              <a:t>重寫覆蓋</a:t>
            </a:r>
            <a:r>
              <a:rPr kumimoji="1" lang="en-US" altLang="zh-CN" dirty="0"/>
              <a:t>(override)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派生類重新定義基類中的</a:t>
            </a:r>
            <a:r>
              <a:rPr lang="zh-CN" altLang="en-US" dirty="0">
                <a:solidFill>
                  <a:srgbClr val="FF0000"/>
                </a:solidFill>
              </a:rPr>
              <a:t>虛函數</a:t>
            </a:r>
            <a:r>
              <a:rPr lang="zh-CN" altLang="en-US" dirty="0"/>
              <a:t>，函數名必須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，函數參數必須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，返回值一般情況應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派生類的</a:t>
            </a:r>
            <a:r>
              <a:rPr kumimoji="1" lang="zh-CN" altLang="en-US" dirty="0">
                <a:solidFill>
                  <a:srgbClr val="FF0000"/>
                </a:solidFill>
              </a:rPr>
              <a:t>虛函數表</a:t>
            </a:r>
            <a:r>
              <a:rPr kumimoji="1" lang="zh-CN" altLang="en-US" dirty="0"/>
              <a:t>中原基類的虛函數指標會被派生類中重新定義的虛函數指標覆蓋掉。</a:t>
            </a:r>
          </a:p>
          <a:p>
            <a:r>
              <a:rPr kumimoji="1" lang="zh-CN" altLang="en-US" dirty="0"/>
              <a:t>重寫隱藏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派生類重新定義基類中的函數，函數名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，但是參數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或者基類的函數</a:t>
            </a:r>
            <a:r>
              <a:rPr lang="zh-CN" altLang="en-US" dirty="0">
                <a:solidFill>
                  <a:srgbClr val="FF0000"/>
                </a:solidFill>
              </a:rPr>
              <a:t>不是虛函數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參數相同</a:t>
            </a:r>
            <a:r>
              <a:rPr lang="en-US" altLang="zh-CN" dirty="0"/>
              <a:t>+</a:t>
            </a:r>
            <a:r>
              <a:rPr lang="zh-CN" altLang="en-US" dirty="0"/>
              <a:t>虛函數</a:t>
            </a:r>
            <a:r>
              <a:rPr lang="en-US" altLang="zh-CN" dirty="0"/>
              <a:t>-&gt;</a:t>
            </a:r>
            <a:r>
              <a:rPr lang="zh-CN" altLang="en-US" dirty="0"/>
              <a:t>不是重寫隱藏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重寫隱藏中</a:t>
            </a:r>
            <a:r>
              <a:rPr lang="zh-CN" altLang="en-US" dirty="0">
                <a:solidFill>
                  <a:srgbClr val="FF0000"/>
                </a:solidFill>
              </a:rPr>
              <a:t>虛函數表</a:t>
            </a:r>
            <a:r>
              <a:rPr lang="zh-CN" altLang="en-US" dirty="0"/>
              <a:t>不會發生覆蓋。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88024" y="1196752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進一步閱讀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程式設計思想</a:t>
            </a:r>
            <a:r>
              <a:rPr kumimoji="1" lang="en-US" altLang="zh-CN" dirty="0"/>
              <a:t>》15.9</a:t>
            </a:r>
            <a:r>
              <a:rPr kumimoji="1" lang="zh-CN" altLang="en-US" dirty="0"/>
              <a:t>節</a:t>
            </a:r>
          </a:p>
        </p:txBody>
      </p:sp>
    </p:spTree>
    <p:extLst>
      <p:ext uri="{BB962C8B-B14F-4D97-AF65-F5344CB8AC3E}">
        <p14:creationId xmlns:p14="http://schemas.microsoft.com/office/powerpoint/2010/main" val="946903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重寫覆蓋與重寫隱藏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040560"/>
          </a:xfrm>
        </p:spPr>
        <p:txBody>
          <a:bodyPr/>
          <a:lstStyle/>
          <a:p>
            <a:r>
              <a:rPr kumimoji="1" lang="zh-CN" altLang="en-US" dirty="0"/>
              <a:t>重寫覆蓋和重寫隱藏：</a:t>
            </a:r>
          </a:p>
          <a:p>
            <a:pPr lvl="1"/>
            <a:r>
              <a:rPr kumimoji="1" lang="zh-CN" altLang="en-US" dirty="0"/>
              <a:t>相同點：</a:t>
            </a:r>
          </a:p>
          <a:p>
            <a:pPr lvl="2"/>
            <a:r>
              <a:rPr kumimoji="1" lang="zh-CN" altLang="en-US" dirty="0"/>
              <a:t>都要求派生類定義的函數與基類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zh-CN" altLang="en-US" dirty="0"/>
              <a:t>都會</a:t>
            </a:r>
            <a:r>
              <a:rPr kumimoji="1" lang="zh-CN" altLang="en-US" dirty="0">
                <a:solidFill>
                  <a:srgbClr val="FF0000"/>
                </a:solidFill>
              </a:rPr>
              <a:t>遮罩</a:t>
            </a:r>
            <a:r>
              <a:rPr kumimoji="1" lang="zh-CN" altLang="en-US" dirty="0"/>
              <a:t>基類中的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函數，即派生類的</a:t>
            </a:r>
            <a:r>
              <a:rPr kumimoji="1" lang="zh-CN" altLang="en-US" dirty="0">
                <a:solidFill>
                  <a:srgbClr val="FF0000"/>
                </a:solidFill>
              </a:rPr>
              <a:t>實例</a:t>
            </a:r>
            <a:r>
              <a:rPr kumimoji="1" lang="zh-CN" altLang="en-US" dirty="0"/>
              <a:t>無法調用基類的同名函數。</a:t>
            </a:r>
          </a:p>
          <a:p>
            <a:pPr lvl="1"/>
            <a:r>
              <a:rPr kumimoji="1" lang="zh-CN" altLang="en-US" dirty="0"/>
              <a:t>不同點：</a:t>
            </a:r>
          </a:p>
          <a:p>
            <a:pPr lvl="2"/>
            <a:r>
              <a:rPr kumimoji="1" lang="zh-CN" altLang="en-US" dirty="0"/>
              <a:t>重寫覆蓋要求基類的函數是</a:t>
            </a:r>
            <a:r>
              <a:rPr kumimoji="1" lang="zh-CN" altLang="en-US" dirty="0">
                <a:solidFill>
                  <a:srgbClr val="FF0000"/>
                </a:solidFill>
              </a:rPr>
              <a:t>虛函數</a:t>
            </a:r>
            <a:r>
              <a:rPr kumimoji="1" lang="zh-CN" altLang="en-US" dirty="0"/>
              <a:t>，且函數參數</a:t>
            </a:r>
            <a:r>
              <a:rPr kumimoji="1" lang="zh-CN" altLang="en-US" dirty="0">
                <a:solidFill>
                  <a:srgbClr val="FF0000"/>
                </a:solidFill>
              </a:rPr>
              <a:t>相同</a:t>
            </a:r>
            <a:r>
              <a:rPr kumimoji="1" lang="zh-CN" altLang="en-US" dirty="0"/>
              <a:t>，</a:t>
            </a:r>
            <a:r>
              <a:rPr lang="zh-CN" altLang="en-US" dirty="0"/>
              <a:t>返回值一般情況應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；重寫隱藏要求基類的函數</a:t>
            </a:r>
            <a:r>
              <a:rPr lang="zh-CN" altLang="en-US" dirty="0">
                <a:solidFill>
                  <a:srgbClr val="FF0000"/>
                </a:solidFill>
              </a:rPr>
              <a:t>不是虛函數或者函數參數不同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重寫覆蓋會使派生類虛函數表中</a:t>
            </a:r>
            <a:r>
              <a:rPr lang="zh-CN" altLang="en-US" dirty="0">
                <a:solidFill>
                  <a:srgbClr val="FF0000"/>
                </a:solidFill>
              </a:rPr>
              <a:t>基類的虛函數</a:t>
            </a:r>
            <a:r>
              <a:rPr lang="zh-CN" altLang="en-US" dirty="0"/>
              <a:t>的指針被</a:t>
            </a:r>
            <a:r>
              <a:rPr lang="zh-CN" altLang="en-US" dirty="0">
                <a:solidFill>
                  <a:srgbClr val="FF0000"/>
                </a:solidFill>
              </a:rPr>
              <a:t>派生類的虛函數</a:t>
            </a:r>
            <a:r>
              <a:rPr lang="zh-CN" altLang="en-US" dirty="0"/>
              <a:t>指針</a:t>
            </a:r>
            <a:r>
              <a:rPr lang="zh-CN" altLang="en-US" dirty="0">
                <a:solidFill>
                  <a:srgbClr val="FF0000"/>
                </a:solidFill>
              </a:rPr>
              <a:t>覆蓋</a:t>
            </a:r>
            <a:r>
              <a:rPr lang="zh-CN" altLang="en-US" dirty="0"/>
              <a:t>。重寫隱藏不會。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52553" y="1268760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進一步閱讀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程式設計思想</a:t>
            </a:r>
            <a:r>
              <a:rPr kumimoji="1" lang="en-US" altLang="zh-CN" dirty="0"/>
              <a:t>》 15.9</a:t>
            </a:r>
            <a:r>
              <a:rPr kumimoji="1" lang="zh-CN" altLang="en-US" dirty="0"/>
              <a:t>節</a:t>
            </a:r>
          </a:p>
        </p:txBody>
      </p:sp>
    </p:spTree>
    <p:extLst>
      <p:ext uri="{BB962C8B-B14F-4D97-AF65-F5344CB8AC3E}">
        <p14:creationId xmlns:p14="http://schemas.microsoft.com/office/powerpoint/2010/main" val="1044786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重載、重寫隱藏與重寫覆蓋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59802"/>
              </p:ext>
            </p:extLst>
          </p:nvPr>
        </p:nvGraphicFramePr>
        <p:xfrm>
          <a:off x="395536" y="1988840"/>
          <a:ext cx="856895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8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重載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(overload)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重寫隱藏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(redefining)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重寫覆蓋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(override)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作用域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同一個類中，或者均為全域函數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派生類和基類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派生類和基類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函數參數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不能僅返回值不同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無要求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相同或協變的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4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其他要求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—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如果函數參數相同，則基類函數不能為虛函數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基類函數為虛函數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圆角矩形 2">
            <a:extLst>
              <a:ext uri="{FF2B5EF4-FFF2-40B4-BE49-F238E27FC236}">
                <a16:creationId xmlns:a16="http://schemas.microsoft.com/office/drawing/2014/main" id="{83363789-591B-4F4A-82EB-01DCEB71612B}"/>
              </a:ext>
            </a:extLst>
          </p:cNvPr>
          <p:cNvSpPr/>
          <p:nvPr/>
        </p:nvSpPr>
        <p:spPr>
          <a:xfrm>
            <a:off x="1907704" y="5589240"/>
            <a:ext cx="44644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重寫覆蓋同樣會隱藏掉基類的同名函數！</a:t>
            </a:r>
          </a:p>
        </p:txBody>
      </p:sp>
    </p:spTree>
    <p:extLst>
      <p:ext uri="{BB962C8B-B14F-4D97-AF65-F5344CB8AC3E}">
        <p14:creationId xmlns:p14="http://schemas.microsoft.com/office/powerpoint/2010/main" val="3451298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重寫覆蓋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endl;}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重載</a:t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endl;}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是重寫覆蓋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endl;}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誤把參數寫錯了，不是重寫覆蓋，是重寫隱藏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9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重寫覆蓋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p2 = &amp;d2;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由於派生類都定義了帶參數的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，基類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對實例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不可見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p1-&gt;foo();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虛函數表中有繼承自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基類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虛函數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重寫覆蓋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調用的是派生類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foo(float 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p1-&gt;foo(3);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重寫覆蓋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，虛函數表中是派生類的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foo(int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重寫隱藏，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虛函數表中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繼承自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基類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foo(int )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return 0;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97951" y="5103674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6163" y="501317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426451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關鍵字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重寫覆蓋要滿足的條件很多，很容易寫錯，可以使用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關鍵字輔助檢查。</a:t>
            </a:r>
          </a:p>
          <a:p>
            <a:r>
              <a:rPr kumimoji="1" lang="en-US" altLang="zh-CN" dirty="0"/>
              <a:t>override</a:t>
            </a:r>
            <a:r>
              <a:rPr kumimoji="1" lang="zh-CN" altLang="en-US" dirty="0"/>
              <a:t>關鍵字明確地告訴編譯器一個函數是對基類中一個</a:t>
            </a:r>
            <a:r>
              <a:rPr kumimoji="1" lang="zh-CN" altLang="en-US" dirty="0">
                <a:solidFill>
                  <a:srgbClr val="FF0000"/>
                </a:solidFill>
              </a:rPr>
              <a:t>虛函數</a:t>
            </a:r>
            <a:r>
              <a:rPr kumimoji="1" lang="zh-CN" altLang="en-US" dirty="0"/>
              <a:t>的重寫覆蓋，編譯器將對重寫覆蓋要滿足的條件進行檢查，</a:t>
            </a:r>
            <a:r>
              <a:rPr kumimoji="1" lang="zh-CN" altLang="en-US" dirty="0">
                <a:solidFill>
                  <a:srgbClr val="FF0000"/>
                </a:solidFill>
              </a:rPr>
              <a:t>正確的重寫覆蓋</a:t>
            </a:r>
            <a:r>
              <a:rPr kumimoji="1" lang="zh-CN" altLang="en-US" dirty="0"/>
              <a:t>才能通過編譯。</a:t>
            </a:r>
          </a:p>
          <a:p>
            <a:r>
              <a:rPr kumimoji="1" lang="zh-CN" altLang="en-US" dirty="0"/>
              <a:t>如果沒有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關鍵字，但是滿足了重寫覆蓋的各項條件，也能實現重寫覆蓋。它只是編譯器的一個檢查，正確實現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時，對編譯結果沒有影響。</a:t>
            </a:r>
          </a:p>
        </p:txBody>
      </p:sp>
    </p:spTree>
    <p:extLst>
      <p:ext uri="{BB962C8B-B14F-4D97-AF65-F5344CB8AC3E}">
        <p14:creationId xmlns:p14="http://schemas.microsoft.com/office/powerpoint/2010/main" val="165514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關鍵字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ndl;}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重載</a:t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bar(){};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Base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void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foo(int ) {cout&lt;&lt;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"Derived1::foo(int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&lt;&lt;endl;}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是重寫覆蓋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Base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{cout&lt;&lt;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"Derived2::foo(float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&lt;&lt;endl;}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誤把參數寫錯了，不是重寫覆蓋，是重寫隱藏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68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關鍵字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Derived3 :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Base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{cout&lt;&lt;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"Derived3::foo(int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&lt;&lt;endl;};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重寫覆蓋正確，與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Derived1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等價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//void foo(float ) override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參數不同，不是重寫覆蓋，編譯錯誤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//void bar() override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bar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非虛函數，編譯錯誤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2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Override</a:t>
            </a:r>
            <a:r>
              <a:rPr kumimoji="1" lang="zh-CN" altLang="en-US" dirty="0"/>
              <a:t>關鍵字</a:t>
            </a:r>
          </a:p>
        </p:txBody>
      </p:sp>
      <p:sp>
        <p:nvSpPr>
          <p:cNvPr id="4" name="矩形 3"/>
          <p:cNvSpPr/>
          <p:nvPr/>
        </p:nvSpPr>
        <p:spPr>
          <a:xfrm>
            <a:off x="177776" y="572194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main()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 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p2 = &amp;d2;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&amp;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由於派生類都定義了帶參數的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，基類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對實例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不可見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虛函數表中有繼承自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基類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虛函數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 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-&gt;foo();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重寫覆蓋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調用的是派生類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foo(float )</a:t>
            </a:r>
            <a:endParaRPr lang="zh-CN" altLang="en-US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重寫覆蓋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p1-&gt;foo(3);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重寫覆蓋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p2-&gt;foo(3.0);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重寫隱藏，調用的是基類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foo(int)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-&gt;foo(3);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重寫覆蓋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return 0;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8184" y="4077072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8930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167532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成員存取權限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56743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繼承表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繼承方法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基類中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成員類型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284663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23850" y="3884191"/>
            <a:ext cx="367188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派生類成員函數</a:t>
            </a:r>
            <a:r>
              <a:rPr kumimoji="0" lang="zh-CN" altLang="en-US" sz="2000" b="1" dirty="0"/>
              <a:t>是否能訪問基類成員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03187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基類成員在派生類中的成員類型，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派生類對象</a:t>
            </a:r>
            <a:r>
              <a:rPr lang="zh-CN" altLang="en-US" sz="2000" b="1" dirty="0">
                <a:latin typeface="+mn-lt"/>
                <a:ea typeface="宋体" charset="-122"/>
              </a:rPr>
              <a:t>是否能訪問基類成員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796136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995738" y="4173116"/>
            <a:ext cx="345658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dirty="0" err="1"/>
              <a:t>prv</a:t>
            </a:r>
            <a:r>
              <a:rPr kumimoji="0" lang="en-US" altLang="zh-CN" sz="1800" dirty="0"/>
              <a:t>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dirty="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dirty="0"/>
              <a:t>pub: public</a:t>
            </a:r>
            <a:endParaRPr kumimoji="0"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3510136" y="5710611"/>
            <a:ext cx="5310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類似集合交運算（成員類型與繼承方法之間的交）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6001708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 rot="10800000">
            <a:off x="4799637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8097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不想讓使用者繼承？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關鍵字</a:t>
            </a:r>
            <a:r>
              <a:rPr kumimoji="1" lang="en-US" altLang="zh-CN" dirty="0"/>
              <a:t>!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虛函式宣告或定義中</a:t>
            </a:r>
            <a:r>
              <a:rPr kumimoji="1" lang="zh-CN" altLang="en-US" dirty="0"/>
              <a:t>使用時，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確保函數為虛且不可被派生類重寫。</a:t>
            </a:r>
            <a:r>
              <a:rPr lang="zh-CN" altLang="en-US" dirty="0">
                <a:latin typeface="华文楷体" panose="02010600040101010101" pitchFamily="2" charset="-122"/>
              </a:rPr>
              <a:t>可在繼承關係鏈的“中途”進行設定，禁止後續派生類對指定虛函數重寫。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類定義</a:t>
            </a:r>
            <a:r>
              <a:rPr kumimoji="1" lang="zh-CN" altLang="en-US" dirty="0"/>
              <a:t>中使用時，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指定此類不可被繼承。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關鍵字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321297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重寫覆蓋，且是最終覆蓋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非虛函數，編譯錯誤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A::foo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已是最終覆蓋，編譯錯誤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不能被繼承，編譯錯誤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88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602821-6F06-4339-99D9-D012E393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0FA2CE-7878-4255-9FCE-1C9E8428A49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下列說法中正確的一項是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3A2DD2-BF01-48E0-A747-4410137643F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17600" y="2669062"/>
            <a:ext cx="7188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發生重寫隱藏時，函數的參數必須相同</a:t>
            </a:r>
            <a:endParaRPr lang="en-US" altLang="zh-CN" sz="2000" dirty="0">
              <a:solidFill>
                <a:prstClr val="black"/>
              </a:solidFill>
              <a:latin typeface="Times New Roman" pitchFamily="18" charset="0"/>
              <a:ea typeface="STKaiti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18D30B-A19C-4A37-8E4B-1C96DBE0E0D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28216" y="3570288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發生重寫覆蓋時，函數的參數必須相同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6AF5FF-690A-4736-9180-6727FB26EF3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28216" y="4425632"/>
            <a:ext cx="7382209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使用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override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 修飾的函數可以不是虛函數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9FD52BA-ACC6-49BB-AEED-6A74722B40E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93847" y="2850356"/>
            <a:ext cx="365760" cy="36576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FE7BBA-A1F0-4310-BA97-578964A1CDB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93847" y="3707606"/>
            <a:ext cx="365760" cy="36576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C0DACA8-108E-48F0-B05D-1105E52C1A3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93847" y="4564856"/>
            <a:ext cx="365760" cy="36576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FE66A88-9485-42F7-9F3D-8C9AE1B5A09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391CC5-7C79-412F-9136-2E7974D694C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D42E13D-B74F-4779-9B9B-38B48166834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可為此題添加文本、圖片、公式等解析，且需將內容全部放在本區域內。正常使用需</a:t>
            </a:r>
            <a:r>
              <a:rPr lang="en-US" altLang="zh-CN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927B7E8-7896-4DF2-ACF9-E5B886AE4B1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9525000" y="1706562"/>
            <a:ext cx="3672800" cy="3170099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 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發生重寫隱藏時，可以是參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數不同，也可以是基類的函數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不是虛函數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C: override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聲明的函數必須是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對基類中一個虛函數的重寫覆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蓋，所以它本身也一定是虛的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D: final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確保函數為虛函數且不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可被派生類重寫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3B85B6E-039C-443A-A200-8F2DDF609BE7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>
              <a:extLst>
                <a:ext uri="{FF2B5EF4-FFF2-40B4-BE49-F238E27FC236}">
                  <a16:creationId xmlns:a16="http://schemas.microsoft.com/office/drawing/2014/main" id="{07438C1B-9639-4A23-95D4-5B37BC5694E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>
              <a:extLst>
                <a:ext uri="{FF2B5EF4-FFF2-40B4-BE49-F238E27FC236}">
                  <a16:creationId xmlns:a16="http://schemas.microsoft.com/office/drawing/2014/main" id="{422A46CE-5784-4DF1-AEDE-AB97730A636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>
              <a:extLst>
                <a:ext uri="{FF2B5EF4-FFF2-40B4-BE49-F238E27FC236}">
                  <a16:creationId xmlns:a16="http://schemas.microsoft.com/office/drawing/2014/main" id="{7C9BF210-E1A6-4831-BA8C-3392B3672328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17ED598D-09C5-4151-A7CB-5C2BC5FE2E5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DAB9E47A-EBEB-41E9-8B4A-C091293DF24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F8D0609E-AE84-44AF-87E1-53991F2FEC5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2959971-BA44-4AD6-9D0C-71F7B8E80F0A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5BB39FEB-EFFA-4F45-BA57-7CE4CFF4D99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986A2903-2607-4D8F-933F-F09132F7876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8BF65058-B3F8-40DE-9436-2B5269528CFD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" altLang="zh-CN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Choice(single)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3B94B778-54CA-4C64-A68F-353BD82A8F8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438816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Points:1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3D9BFDD5-CEBE-E201-C0E0-CFE7BF3DF539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693847" y="5422106"/>
            <a:ext cx="365760" cy="36576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kumimoji="1" lang="en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3BD8FA-8915-4BB7-7DCA-7032B62BD75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128216" y="5283517"/>
            <a:ext cx="7382209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使用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final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STKaiti" charset="-122"/>
                <a:cs typeface="Times New Roman" pitchFamily="18" charset="0"/>
              </a:rPr>
              <a:t> 修飾的函數可以不是虛函數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B0E749-8A08-4890-AFB6-E470077FF852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4286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資料抽象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繼承</a:t>
            </a:r>
            <a:r>
              <a:rPr kumimoji="1" lang="zh-CN" altLang="en-US" dirty="0"/>
              <a:t>與</a:t>
            </a:r>
            <a:r>
              <a:rPr kumimoji="1" lang="zh-CN" altLang="en-US" dirty="0">
                <a:solidFill>
                  <a:srgbClr val="FF0000"/>
                </a:solidFill>
              </a:rPr>
              <a:t>動態綁定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資料抽象</a:t>
            </a:r>
            <a:r>
              <a:rPr kumimoji="1" lang="zh-CN" altLang="en-US" dirty="0"/>
              <a:t>：類的介面與實現分離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繼承</a:t>
            </a:r>
            <a:r>
              <a:rPr kumimoji="1" lang="zh-CN" altLang="en-US" dirty="0"/>
              <a:t>：建立相關類型的層次關係（基類與派生類）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動態繫結</a:t>
            </a:r>
            <a:r>
              <a:rPr kumimoji="1" lang="zh-CN" altLang="en-US" dirty="0"/>
              <a:t>：統一使用基類指針，實現多態行為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033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資料抽象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繼承</a:t>
            </a:r>
            <a:r>
              <a:rPr kumimoji="1" lang="zh-CN" altLang="en-US" dirty="0"/>
              <a:t>與</a:t>
            </a:r>
            <a:r>
              <a:rPr kumimoji="1" lang="zh-CN" altLang="en-US" dirty="0">
                <a:solidFill>
                  <a:srgbClr val="FF0000"/>
                </a:solidFill>
              </a:rPr>
              <a:t>動態綁定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資料抽象</a:t>
            </a:r>
            <a:r>
              <a:rPr kumimoji="1" lang="zh-CN" altLang="en-US" dirty="0"/>
              <a:t>：類的介面與實現分離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純虛函數、範本（下一講介紹）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繼承</a:t>
            </a:r>
            <a:r>
              <a:rPr kumimoji="1" lang="zh-CN" altLang="en-US" dirty="0"/>
              <a:t>：建立相關類型的層次關係（基類與派生類）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is-implementing-in-terms-of:</a:t>
            </a:r>
            <a:r>
              <a:rPr kumimoji="1" lang="zh-CN" altLang="en-US" dirty="0"/>
              <a:t> 客觀世界的認知關係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動態繫結</a:t>
            </a:r>
            <a:r>
              <a:rPr kumimoji="1" lang="zh-CN" altLang="en-US" dirty="0"/>
              <a:t>：統一使用基類指針，實現多態行為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虛函數、類型轉換</a:t>
            </a:r>
            <a:endParaRPr kumimoji="1" lang="en-US" altLang="zh-CN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74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課後閱讀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程式設計思想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多態性與虛函數，第</a:t>
            </a:r>
            <a:r>
              <a:rPr kumimoji="1" lang="en-US" altLang="zh-CN" dirty="0"/>
              <a:t>15</a:t>
            </a:r>
            <a:r>
              <a:rPr kumimoji="1" lang="zh-CN" altLang="en-US" dirty="0"/>
              <a:t>章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4350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重寫覆蓋的條件（課後探究）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E604438-8B63-1345-8536-26C8AAA9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628800"/>
            <a:ext cx="8047806" cy="4749029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一個例子：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修飾成員函數，可能導致重寫覆蓋失效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A5BA83-7571-0C40-A91F-417BC6F10B4D}"/>
              </a:ext>
            </a:extLst>
          </p:cNvPr>
          <p:cNvSpPr txBox="1"/>
          <p:nvPr/>
        </p:nvSpPr>
        <p:spPr>
          <a:xfrm>
            <a:off x="816906" y="5122890"/>
            <a:ext cx="7360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進一步閱讀：</a:t>
            </a:r>
            <a:r>
              <a:rPr lang="en-US" altLang="zh-CN" sz="2000" dirty="0">
                <a:hlinkClick r:id="rId3"/>
              </a:rPr>
              <a:t> </a:t>
            </a:r>
            <a:r>
              <a:rPr lang="en-US" altLang="zh-CN" sz="2000" dirty="0">
                <a:hlinkClick r:id="rId4"/>
              </a:rPr>
              <a:t>https://en.cppreference.com/w/cpp/language/virtual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BEE64C-94A4-4DA5-9FB7-D8F30CB35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01" y="1386893"/>
            <a:ext cx="8079058" cy="20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1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FFB1CBD-DD92-1946-9B84-EAEF695DD0D1}"/>
              </a:ext>
            </a:extLst>
          </p:cNvPr>
          <p:cNvSpPr/>
          <p:nvPr/>
        </p:nvSpPr>
        <p:spPr>
          <a:xfrm>
            <a:off x="-36512" y="0"/>
            <a:ext cx="6444208" cy="724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&lt;iostream&gt;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f()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"Base1::f"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Derive1: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重寫覆蓋失效，其實是重寫隱藏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恢復被隱藏的基類函數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Base1::f;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g()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"Base2::g"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Derive2: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重寫覆蓋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Base2::g;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97F1E4-3A2D-7E46-9781-07659DD8BD51}"/>
              </a:ext>
            </a:extLst>
          </p:cNvPr>
          <p:cNvSpPr/>
          <p:nvPr/>
        </p:nvSpPr>
        <p:spPr>
          <a:xfrm>
            <a:off x="4860032" y="1552306"/>
            <a:ext cx="432048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Derive1 a;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const Derive1 b;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//Base1::f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已被恢復，非常量對象優先匹配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Base1::f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常量物件調用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Derive1::f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Base2 c;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Derive2 d;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重寫覆蓋，調用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Derive2::g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66CC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AE1520F-665E-BA45-9372-FB8918287CA4}"/>
              </a:ext>
            </a:extLst>
          </p:cNvPr>
          <p:cNvCxnSpPr>
            <a:cxnSpLocks/>
          </p:cNvCxnSpPr>
          <p:nvPr/>
        </p:nvCxnSpPr>
        <p:spPr>
          <a:xfrm>
            <a:off x="4860032" y="1628800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7D6E66D-939D-7440-BAB2-5890662C2E53}"/>
              </a:ext>
            </a:extLst>
          </p:cNvPr>
          <p:cNvSpPr/>
          <p:nvPr/>
        </p:nvSpPr>
        <p:spPr>
          <a:xfrm>
            <a:off x="6440743" y="5428171"/>
            <a:ext cx="1415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Base1::f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Derive1::f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Base2::g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Derive2::g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BC1977-4A9B-5B46-AE28-47DF1C23F6EF}"/>
              </a:ext>
            </a:extLst>
          </p:cNvPr>
          <p:cNvSpPr txBox="1"/>
          <p:nvPr/>
        </p:nvSpPr>
        <p:spPr>
          <a:xfrm>
            <a:off x="6444208" y="480598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0CE025E-42DB-254F-997A-70F55747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en-US" altLang="zh-CN" dirty="0">
                <a:solidFill>
                  <a:srgbClr val="0070C0"/>
                </a:solidFill>
              </a:rPr>
              <a:t>const</a:t>
            </a:r>
            <a:r>
              <a:rPr kumimoji="1" lang="zh-CN" altLang="en-US" dirty="0">
                <a:solidFill>
                  <a:srgbClr val="0070C0"/>
                </a:solidFill>
              </a:rPr>
              <a:t>對重寫覆蓋</a:t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和重寫隱藏的影響</a:t>
            </a:r>
          </a:p>
        </p:txBody>
      </p:sp>
    </p:spTree>
    <p:extLst>
      <p:ext uri="{BB962C8B-B14F-4D97-AF65-F5344CB8AC3E}">
        <p14:creationId xmlns:p14="http://schemas.microsoft.com/office/powerpoint/2010/main" val="3933243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虛函數的返回值（課後探究）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一般來說，派生類虛函數的返回類型應該和基類</a:t>
            </a:r>
            <a:r>
              <a:rPr kumimoji="1" lang="zh-CN" altLang="en-US" sz="2400" dirty="0">
                <a:solidFill>
                  <a:srgbClr val="C00000"/>
                </a:solidFill>
              </a:rPr>
              <a:t>相同</a:t>
            </a:r>
            <a:r>
              <a:rPr kumimoji="1" lang="zh-CN" altLang="en-US" sz="2400" dirty="0"/>
              <a:t>；</a:t>
            </a:r>
            <a:endParaRPr kumimoji="1" lang="en-US" altLang="zh-CN" sz="2400" dirty="0"/>
          </a:p>
          <a:p>
            <a:r>
              <a:rPr kumimoji="1" lang="zh-CN" altLang="en-US" sz="2400" dirty="0"/>
              <a:t>或者，是協變</a:t>
            </a:r>
            <a:r>
              <a:rPr kumimoji="1" lang="en-US" altLang="zh-CN" sz="2400" dirty="0"/>
              <a:t>(</a:t>
            </a:r>
            <a:r>
              <a:rPr lang="en-US" altLang="zh-CN" sz="2400" dirty="0"/>
              <a:t>Covariant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的，例如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基類和派生類的指針是協變的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基類和派生類的引用是協變的</a:t>
            </a:r>
            <a:endParaRPr kumimoji="1" lang="en-US" altLang="zh-CN" sz="2000" dirty="0"/>
          </a:p>
          <a:p>
            <a:pPr lvl="1"/>
            <a:endParaRPr kumimoji="1"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E7BB2A-160F-4244-8D89-2948C4DBB31C}"/>
              </a:ext>
            </a:extLst>
          </p:cNvPr>
          <p:cNvSpPr/>
          <p:nvPr/>
        </p:nvSpPr>
        <p:spPr>
          <a:xfrm>
            <a:off x="927156" y="2893615"/>
            <a:ext cx="71287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Instrument&amp;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getObj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() { return *this;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Wind&amp;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getObj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return *this;}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//Wind&amp;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Instrument&amp;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協變</a:t>
            </a:r>
            <a:endParaRPr lang="en-US" altLang="zh-CN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7AFBD9-2BAF-4ACD-996E-29A7C7EEE319}"/>
              </a:ext>
            </a:extLst>
          </p:cNvPr>
          <p:cNvSpPr txBox="1"/>
          <p:nvPr/>
        </p:nvSpPr>
        <p:spPr>
          <a:xfrm>
            <a:off x="4932040" y="614994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去掉引用是否能夠編譯？</a:t>
            </a:r>
          </a:p>
        </p:txBody>
      </p:sp>
    </p:spTree>
    <p:extLst>
      <p:ext uri="{BB962C8B-B14F-4D97-AF65-F5344CB8AC3E}">
        <p14:creationId xmlns:p14="http://schemas.microsoft.com/office/powerpoint/2010/main" val="1307973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1325563"/>
          </a:xfrm>
        </p:spPr>
        <p:txBody>
          <a:bodyPr/>
          <a:lstStyle/>
          <a:p>
            <a:r>
              <a:rPr kumimoji="1" lang="zh-CN" altLang="en-US" dirty="0"/>
              <a:t>虛函數的返回數值型別（課後探究）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850" y="1196752"/>
            <a:ext cx="8866149" cy="2448272"/>
          </a:xfrm>
        </p:spPr>
        <p:txBody>
          <a:bodyPr/>
          <a:lstStyle/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ReturnType1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f(argument){}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 Derive : public Base {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ReturnType2 f(argument)()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ts val="1860"/>
              </a:lnSpc>
            </a:pPr>
            <a:r>
              <a:rPr kumimoji="1" lang="zh-CN" altLang="en-US" sz="2000" b="0" dirty="0"/>
              <a:t>虛函數的返回類型需要滿足如下兩個條件之一</a:t>
            </a:r>
            <a:r>
              <a:rPr kumimoji="1" lang="zh-CN" altLang="en-US" sz="2000" b="0" dirty="0">
                <a:solidFill>
                  <a:schemeClr val="tx1"/>
                </a:solidFill>
              </a:rPr>
              <a:t>：</a:t>
            </a:r>
            <a:endParaRPr kumimoji="1" lang="en-US" altLang="zh-CN" sz="2000" b="0" dirty="0">
              <a:solidFill>
                <a:schemeClr val="tx1"/>
              </a:solidFill>
            </a:endParaRPr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返回類型與</a:t>
            </a: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的相同</a:t>
            </a:r>
            <a:endParaRPr kumimoji="1" lang="en-US" altLang="zh-CN" sz="1800" dirty="0"/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Derive::f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返回類型和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的返回類型是協變的，即滿足如下所有條件</a:t>
            </a:r>
            <a:r>
              <a:rPr kumimoji="1" lang="en-US" altLang="zh-CN" sz="1800" dirty="0"/>
              <a:t>:</a:t>
            </a:r>
          </a:p>
          <a:p>
            <a:pPr lvl="2">
              <a:lnSpc>
                <a:spcPts val="1860"/>
              </a:lnSpc>
            </a:pPr>
            <a:r>
              <a:rPr kumimoji="1" lang="zh-CN" altLang="en-US" sz="1800" dirty="0"/>
              <a:t>都是指標（不能是多級指標）、都是左值引用或都是右值引用，且在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聲明時，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的返回類型必須是</a:t>
            </a:r>
            <a:r>
              <a:rPr kumimoji="1" lang="en-US" altLang="zh-CN" sz="1800" dirty="0"/>
              <a:t>Derive</a:t>
            </a:r>
            <a:r>
              <a:rPr kumimoji="1" lang="zh-CN" altLang="en-US" sz="1800" dirty="0"/>
              <a:t>或其他已經完整定義的類型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ReturnType1</a:t>
            </a:r>
            <a:r>
              <a:rPr kumimoji="1" lang="zh-CN" altLang="en-US" sz="1800" dirty="0"/>
              <a:t>中被引用或指向的類是</a:t>
            </a:r>
            <a:r>
              <a:rPr kumimoji="1" lang="en-US" altLang="zh-CN" sz="1800" dirty="0"/>
              <a:t>ReturnType2</a:t>
            </a:r>
            <a:r>
              <a:rPr kumimoji="1" lang="zh-CN" altLang="en-US" sz="1800" dirty="0"/>
              <a:t>中被引用或指向的類的祖先類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的返回類型相比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的返回類型同等或更加</a:t>
            </a:r>
            <a:r>
              <a:rPr kumimoji="1" lang="en-US" altLang="zh-CN" sz="1800" u="sng" dirty="0">
                <a:solidFill>
                  <a:srgbClr val="00B0F0"/>
                </a:solidFill>
              </a:rPr>
              <a:t>cv-qualified</a:t>
            </a:r>
          </a:p>
          <a:p>
            <a:pPr lvl="2">
              <a:lnSpc>
                <a:spcPts val="18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01FD66-A78D-BF4E-BBB1-664B23272273}"/>
              </a:ext>
            </a:extLst>
          </p:cNvPr>
          <p:cNvSpPr txBox="1"/>
          <p:nvPr/>
        </p:nvSpPr>
        <p:spPr>
          <a:xfrm>
            <a:off x="1588851" y="6309320"/>
            <a:ext cx="66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進一步閱讀：</a:t>
            </a:r>
            <a:r>
              <a:rPr lang="en-US" altLang="zh-CN" dirty="0"/>
              <a:t> https://en.cppreference.com/w/cpp/language/virtual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86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0"/>
            <a:ext cx="8866149" cy="6741368"/>
          </a:xfrm>
        </p:spPr>
        <p:txBody>
          <a:bodyPr/>
          <a:lstStyle/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B,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</a:p>
          <a:p>
            <a:pPr marL="0" indent="0">
              <a:lnSpc>
                <a:spcPts val="1560"/>
              </a:lnSpc>
              <a:buNone/>
            </a:pP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 f1(){}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Base** f2(){}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Base&amp; f3(){}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A&amp; f4(){}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Derive :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 {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Derive* f1(){}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返回數值型別都是指標，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的祖先類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編譯錯誤，不能是多級指標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Base**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返回數值型別相同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Derive&amp; f3(){}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返回數值型別都是引用，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的祖先類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 f3(){}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編譯錯誤，類型不同，且非協變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D&amp; f4(){}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 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返回數值型別都是引用，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A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的祖先類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lvl="2">
              <a:lnSpc>
                <a:spcPts val="15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F25D933-C082-074B-9D67-9CCA9C49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00" y="-23068"/>
            <a:ext cx="4718348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虛函數返回類型</a:t>
            </a:r>
          </a:p>
        </p:txBody>
      </p:sp>
    </p:spTree>
    <p:extLst>
      <p:ext uri="{BB962C8B-B14F-4D97-AF65-F5344CB8AC3E}">
        <p14:creationId xmlns:p14="http://schemas.microsoft.com/office/powerpoint/2010/main" val="146351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本講內容提要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向上類型轉換</a:t>
            </a:r>
          </a:p>
          <a:p>
            <a:r>
              <a:rPr lang="zh-CN" altLang="en-US" dirty="0"/>
              <a:t> 對象切片</a:t>
            </a:r>
            <a:endParaRPr lang="en-US" altLang="zh-CN" dirty="0"/>
          </a:p>
          <a:p>
            <a:r>
              <a:rPr lang="zh-CN" altLang="en-US" dirty="0"/>
              <a:t> 函式呼叫捆綁</a:t>
            </a:r>
          </a:p>
          <a:p>
            <a:r>
              <a:rPr lang="zh-CN" altLang="en-US" dirty="0"/>
              <a:t> 虛函數和虛函數表</a:t>
            </a:r>
          </a:p>
          <a:p>
            <a:r>
              <a:rPr lang="zh-CN" altLang="en-US" dirty="0"/>
              <a:t> 虛函數和構造函數、析構函數</a:t>
            </a:r>
          </a:p>
          <a:p>
            <a:r>
              <a:rPr lang="zh-CN" altLang="en-US" dirty="0"/>
              <a:t> 重寫覆蓋，</a:t>
            </a:r>
            <a:r>
              <a:rPr lang="en-US" altLang="zh-CN" dirty="0"/>
              <a:t>override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6895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5471D-A1B8-403F-8E46-E96C07F6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355806" cy="1325563"/>
          </a:xfrm>
        </p:spPr>
        <p:txBody>
          <a:bodyPr/>
          <a:lstStyle/>
          <a:p>
            <a:r>
              <a:rPr lang="zh-CN" altLang="en-US" dirty="0"/>
              <a:t>使用虛函數實現多態（課後練習）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10D8E-37A5-4103-B667-95A40304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12" y="1364793"/>
            <a:ext cx="8047806" cy="4749029"/>
          </a:xfrm>
        </p:spPr>
        <p:txBody>
          <a:bodyPr/>
          <a:lstStyle/>
          <a:p>
            <a:r>
              <a:rPr lang="zh-CN" altLang="en-US" dirty="0"/>
              <a:t>根據以下代碼實現</a:t>
            </a:r>
            <a:r>
              <a:rPr lang="en-US" altLang="zh-CN" dirty="0"/>
              <a:t>Animal</a:t>
            </a:r>
            <a:r>
              <a:rPr lang="zh-CN" altLang="en-US" dirty="0"/>
              <a:t>、</a:t>
            </a:r>
            <a:r>
              <a:rPr lang="en-US" altLang="zh-CN" dirty="0"/>
              <a:t>Bird</a:t>
            </a:r>
            <a:r>
              <a:rPr lang="zh-CN" altLang="en-US" dirty="0"/>
              <a:t>、</a:t>
            </a:r>
            <a:r>
              <a:rPr lang="en-US" altLang="zh-CN" dirty="0"/>
              <a:t>Fish</a:t>
            </a:r>
            <a:r>
              <a:rPr lang="zh-CN" altLang="en-US" dirty="0"/>
              <a:t>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AAC2B-EB38-427B-B02A-2E73D3A9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73322-4A2C-43C2-9F74-39ED07FF0DDA}"/>
              </a:ext>
            </a:extLst>
          </p:cNvPr>
          <p:cNvSpPr txBox="1"/>
          <p:nvPr/>
        </p:nvSpPr>
        <p:spPr>
          <a:xfrm>
            <a:off x="694991" y="1847721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action(Animal* 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sing();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swim();</a:t>
            </a:r>
          </a:p>
          <a:p>
            <a:r>
              <a:rPr lang="en-US" altLang="zh-CN" sz="2400" b="1" dirty="0"/>
              <a:t>}</a:t>
            </a:r>
          </a:p>
          <a:p>
            <a:r>
              <a:rPr lang="en-US" altLang="zh-CN" sz="2400" b="1" dirty="0"/>
              <a:t>int main(){</a:t>
            </a:r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 = new Bird();</a:t>
            </a:r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 = new Fish();</a:t>
            </a:r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);</a:t>
            </a:r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);</a:t>
            </a:r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return 0;</a:t>
            </a:r>
          </a:p>
          <a:p>
            <a:pPr marL="0" lvl="1"/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86AF86-E8F2-4904-ADF6-8F41E9C190D1}"/>
              </a:ext>
            </a:extLst>
          </p:cNvPr>
          <p:cNvSpPr txBox="1"/>
          <p:nvPr/>
        </p:nvSpPr>
        <p:spPr>
          <a:xfrm>
            <a:off x="5617394" y="3407916"/>
            <a:ext cx="23777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參考輸出：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bird is singing.</a:t>
            </a:r>
          </a:p>
          <a:p>
            <a:r>
              <a:rPr lang="en-US" altLang="zh-CN" sz="2400" b="1" dirty="0"/>
              <a:t>bird can't swim.</a:t>
            </a:r>
          </a:p>
          <a:p>
            <a:r>
              <a:rPr lang="en-US" altLang="zh-CN" sz="2400" b="1" dirty="0"/>
              <a:t>fish can't sing.</a:t>
            </a:r>
          </a:p>
          <a:p>
            <a:r>
              <a:rPr lang="en-US" altLang="zh-CN" sz="2400" b="1" dirty="0"/>
              <a:t>fish is swimming.</a:t>
            </a:r>
          </a:p>
          <a:p>
            <a:r>
              <a:rPr lang="en-US" altLang="zh-CN" sz="2400" b="1" dirty="0"/>
              <a:t>bird has gone.</a:t>
            </a:r>
          </a:p>
          <a:p>
            <a:r>
              <a:rPr lang="en-US" altLang="zh-CN" sz="2400" b="1" dirty="0"/>
              <a:t>fish has gone.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1558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 dirty="0">
                <a:solidFill>
                  <a:srgbClr val="0070C0"/>
                </a:solidFill>
              </a:rPr>
              <a:t>結 束</a:t>
            </a:r>
            <a:endParaRPr lang="en-US" altLang="zh-CN" sz="1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向上類型轉換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sz="2400" dirty="0"/>
              <a:t>派生類對象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指標轉換成基類對象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指針，稱為</a:t>
            </a:r>
            <a:r>
              <a:rPr kumimoji="1" lang="zh-CN" altLang="en-US" sz="2400" dirty="0">
                <a:solidFill>
                  <a:srgbClr val="FF0000"/>
                </a:solidFill>
              </a:rPr>
              <a:t>向上類型轉換</a:t>
            </a:r>
            <a:r>
              <a:rPr kumimoji="1" lang="zh-CN" altLang="en-US" sz="2400" dirty="0"/>
              <a:t>。只對</a:t>
            </a:r>
            <a:r>
              <a:rPr kumimoji="1" lang="en-US" altLang="zh-CN" sz="2400" dirty="0">
                <a:solidFill>
                  <a:srgbClr val="FF0000"/>
                </a:solidFill>
              </a:rPr>
              <a:t>public</a:t>
            </a:r>
            <a:r>
              <a:rPr kumimoji="1" lang="zh-CN" altLang="en-US" sz="2400" dirty="0"/>
              <a:t>繼承有效，在繼承圖上是上升的；對</a:t>
            </a:r>
            <a:r>
              <a:rPr kumimoji="1" lang="en-US" altLang="zh-CN" sz="2400" dirty="0">
                <a:solidFill>
                  <a:srgbClr val="FF0000"/>
                </a:solidFill>
              </a:rPr>
              <a:t>private</a:t>
            </a:r>
            <a:r>
              <a:rPr kumimoji="1" lang="zh-CN" altLang="en-US" sz="2400" dirty="0">
                <a:solidFill>
                  <a:srgbClr val="FF0000"/>
                </a:solidFill>
              </a:rPr>
              <a:t>、</a:t>
            </a:r>
            <a:r>
              <a:rPr kumimoji="1" lang="en-US" altLang="zh-CN" sz="2400" dirty="0">
                <a:solidFill>
                  <a:srgbClr val="FF0000"/>
                </a:solidFill>
              </a:rPr>
              <a:t>protected</a:t>
            </a:r>
            <a:r>
              <a:rPr kumimoji="1" lang="zh-CN" altLang="en-US" sz="2400" dirty="0"/>
              <a:t>繼承無效。</a:t>
            </a:r>
          </a:p>
          <a:p>
            <a:r>
              <a:rPr kumimoji="1" lang="zh-CN" altLang="en-US" sz="2400" dirty="0"/>
              <a:t>向上類型轉換（派生類到基類）可以由編譯器</a:t>
            </a:r>
            <a:r>
              <a:rPr kumimoji="1" lang="zh-CN" altLang="en-US" sz="2400" dirty="0">
                <a:solidFill>
                  <a:srgbClr val="FF0000"/>
                </a:solidFill>
              </a:rPr>
              <a:t>自動完成</a:t>
            </a:r>
            <a:r>
              <a:rPr kumimoji="1" lang="zh-CN" altLang="en-US" sz="2400" dirty="0"/>
              <a:t>，是一種</a:t>
            </a:r>
            <a:r>
              <a:rPr kumimoji="1" lang="zh-CN" altLang="en-US" sz="2400" dirty="0">
                <a:solidFill>
                  <a:srgbClr val="FF0000"/>
                </a:solidFill>
              </a:rPr>
              <a:t>隱式</a:t>
            </a:r>
            <a:r>
              <a:rPr kumimoji="1" lang="zh-CN" altLang="en-US" sz="2400" dirty="0"/>
              <a:t>類型轉換。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凡是</a:t>
            </a:r>
            <a:r>
              <a:rPr kumimoji="1" lang="zh-CN" altLang="en-US" sz="2400" dirty="0"/>
              <a:t>接受基類對象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指標的地方（如函數參數），</a:t>
            </a:r>
            <a:r>
              <a:rPr kumimoji="1" lang="zh-CN" altLang="en-US" sz="2400" dirty="0">
                <a:solidFill>
                  <a:srgbClr val="FF0000"/>
                </a:solidFill>
              </a:rPr>
              <a:t>都可以</a:t>
            </a:r>
            <a:r>
              <a:rPr kumimoji="1" lang="zh-CN" altLang="en-US" sz="2400" dirty="0"/>
              <a:t>使用派生類物件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指標，編譯器會自動將派生類物件轉換為基類物件以便使用。</a:t>
            </a:r>
          </a:p>
          <a:p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1562" y="5155902"/>
            <a:ext cx="1584325" cy="461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Base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16637" y="6135389"/>
            <a:ext cx="1655763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Derived</a:t>
            </a:r>
          </a:p>
        </p:txBody>
      </p:sp>
      <p:cxnSp>
        <p:nvCxnSpPr>
          <p:cNvPr id="8" name="直接箭头连接符 8"/>
          <p:cNvCxnSpPr/>
          <p:nvPr/>
        </p:nvCxnSpPr>
        <p:spPr>
          <a:xfrm flipH="1" flipV="1">
            <a:off x="7308304" y="5617864"/>
            <a:ext cx="1587" cy="51752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9"/>
          <p:cNvSpPr/>
          <p:nvPr/>
        </p:nvSpPr>
        <p:spPr>
          <a:xfrm>
            <a:off x="7236296" y="5632152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8630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對象的向上類型轉換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obj.print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d.print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(d);	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本意：希望對</a:t>
            </a:r>
            <a:r>
              <a:rPr lang="en-US" altLang="zh-CN" dirty="0">
                <a:solidFill>
                  <a:srgbClr val="FF0000"/>
                </a:solidFill>
                <a:latin typeface="Menlo-Regular" charset="0"/>
              </a:rPr>
              <a:t>Drive::print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的調用</a:t>
            </a:r>
            <a:endParaRPr lang="ro-RO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798468" y="4595368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Derive::print()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Base::print()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8144" y="413370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1043608" y="4364536"/>
            <a:ext cx="1728192" cy="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683568" y="5949280"/>
            <a:ext cx="936104" cy="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8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對象切片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當派生類的</a:t>
            </a:r>
            <a:r>
              <a:rPr lang="zh-CN" altLang="en-US" dirty="0">
                <a:solidFill>
                  <a:srgbClr val="FF0000"/>
                </a:solidFill>
              </a:rPr>
              <a:t>對象</a:t>
            </a:r>
            <a:r>
              <a:rPr lang="en-US" altLang="zh-CN" dirty="0"/>
              <a:t>(</a:t>
            </a:r>
            <a:r>
              <a:rPr lang="zh-CN" altLang="en-US" dirty="0"/>
              <a:t>不是指針或引用</a:t>
            </a:r>
            <a:r>
              <a:rPr lang="en-US" altLang="zh-CN" dirty="0"/>
              <a:t>)</a:t>
            </a:r>
            <a:r>
              <a:rPr lang="zh-CN" altLang="en-US" dirty="0"/>
              <a:t>被轉換為基類的對象時，派生類的對象被</a:t>
            </a:r>
            <a:r>
              <a:rPr lang="zh-CN" altLang="en-US" dirty="0">
                <a:solidFill>
                  <a:srgbClr val="FF0000"/>
                </a:solidFill>
              </a:rPr>
              <a:t>切片</a:t>
            </a:r>
            <a:r>
              <a:rPr lang="zh-CN" altLang="en-US" dirty="0"/>
              <a:t>為對應基類的子物件。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Rectangle 4" descr="Wide upward diagonal"/>
          <p:cNvSpPr>
            <a:spLocks noChangeArrowheads="1"/>
          </p:cNvSpPr>
          <p:nvPr/>
        </p:nvSpPr>
        <p:spPr bwMode="auto">
          <a:xfrm>
            <a:off x="2051050" y="3899172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2638" y="3186385"/>
            <a:ext cx="1293812" cy="682625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03118" y="27418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基類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48341" y="2741885"/>
            <a:ext cx="9541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派生類</a:t>
            </a: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5678488" y="3862660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5678488" y="6021660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10800000">
            <a:off x="3348038" y="3532460"/>
            <a:ext cx="2160587" cy="733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1800" b="1" dirty="0">
                <a:ea typeface="黑体" charset="0"/>
              </a:rPr>
              <a:t>cast</a:t>
            </a:r>
            <a:endParaRPr kumimoji="0" lang="zh-CN" altLang="en-US" sz="1800" b="1" dirty="0">
              <a:ea typeface="黑体" charset="0"/>
            </a:endParaRP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5316538" y="5373960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89406" y="5858117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新定義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678488" y="5372372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249488" y="4396060"/>
            <a:ext cx="954087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15" name="AutoShape 18"/>
          <p:cNvSpPr>
            <a:spLocks/>
          </p:cNvSpPr>
          <p:nvPr/>
        </p:nvSpPr>
        <p:spPr bwMode="auto">
          <a:xfrm flipH="1">
            <a:off x="1762125" y="3899172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994052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介面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308304" y="6131197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介面</a:t>
            </a:r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6999288" y="3899172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>
            <a:spLocks/>
          </p:cNvSpPr>
          <p:nvPr/>
        </p:nvSpPr>
        <p:spPr bwMode="auto">
          <a:xfrm>
            <a:off x="6973888" y="6058172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308304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介面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042988" y="3178447"/>
            <a:ext cx="6985000" cy="223202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Rectangle 29" descr="Divot"/>
          <p:cNvSpPr>
            <a:spLocks noChangeArrowheads="1"/>
          </p:cNvSpPr>
          <p:nvPr/>
        </p:nvSpPr>
        <p:spPr bwMode="auto">
          <a:xfrm>
            <a:off x="2051050" y="5415235"/>
            <a:ext cx="1295400" cy="1223962"/>
          </a:xfrm>
          <a:prstGeom prst="rect">
            <a:avLst/>
          </a:prstGeom>
          <a:pattFill prst="divot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024812" y="5877197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ea typeface="方正姚体" charset="0"/>
              </a:rPr>
              <a:t>資料丟失！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81663" y="3170510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867400" y="443733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880100" y="6131197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cs typeface="Consolas" charset="0"/>
              </a:rPr>
              <a:t>pragma</a:t>
            </a:r>
            <a:r>
              <a:rPr lang="en-US" altLang="zh-CN" dirty="0">
                <a:latin typeface="Consolas" panose="020B0609020204030204" pitchFamily="49" charset="0"/>
              </a:rPr>
              <a:t> pack(4)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表示屬性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(x) {};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getSize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(Pet p)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Dog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對象切片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傳參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，資料丟失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p = g;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對象切片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賦值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，資料丟失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charset="0"/>
              </a:rPr>
              <a:t>"Pet size:"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panose="020B0609020204030204" pitchFamily="49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派生類新資料丟失示例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7020272" y="4581128"/>
            <a:ext cx="18011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size:4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22342" y="4127617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3021074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: 若某成员函数在基类中声明为虚函数，当派生类重写覆盖它时(同名，同参数函数) ，无论是否带有virtual声明，该成员函数都仍然是虚函数。&#10;&#10;D: 带有多个虚函数的类与带有单个虚函数的类的对象大小相同，因为VPTR指向一个存放所有虚函数地址的表。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: 发生重写隐藏时，可以是参数不同，也可以是基类的函数不是虚函数&#10;C: override声明的函数必须是对基类中一个虚函数的重写覆盖，所以它本身也一定是虚的&#10;D: final确保函数为虚函数且不可被派生类重写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组合与继承" id="{F1B1E50D-EA5B-FC45-8B7A-C66EF2726E6C}" vid="{227C9911-8B80-9A4F-AEB1-49CEC3FCAF2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16841</TotalTime>
  <Words>9221</Words>
  <Application>Microsoft Office PowerPoint</Application>
  <PresentationFormat>Apresentação no Ecrã (4:3)</PresentationFormat>
  <Paragraphs>948</Paragraphs>
  <Slides>51</Slides>
  <Notes>39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51</vt:i4>
      </vt:variant>
    </vt:vector>
  </HeadingPairs>
  <TitlesOfParts>
    <vt:vector size="67" baseType="lpstr">
      <vt:lpstr>AndaleMono</vt:lpstr>
      <vt:lpstr>Lantinghei SC Demibold</vt:lpstr>
      <vt:lpstr>Menlo-Regular</vt:lpstr>
      <vt:lpstr>Microsoft Yahei</vt:lpstr>
      <vt:lpstr>Microsoft Yahei</vt:lpstr>
      <vt:lpstr>方正姚体</vt:lpstr>
      <vt:lpstr>宋体</vt:lpstr>
      <vt:lpstr>华文楷体</vt:lpstr>
      <vt:lpstr>黑体</vt:lpstr>
      <vt:lpstr>Arial</vt:lpstr>
      <vt:lpstr>Calibri</vt:lpstr>
      <vt:lpstr>Calibri Light</vt:lpstr>
      <vt:lpstr>Consolas</vt:lpstr>
      <vt:lpstr>Times New Roman</vt:lpstr>
      <vt:lpstr>Wingdings</vt:lpstr>
      <vt:lpstr>Office 主题</vt:lpstr>
      <vt:lpstr>物件導向程式設計基礎 （OOP）</vt:lpstr>
      <vt:lpstr>利用返回值優化提高執行效率</vt:lpstr>
      <vt:lpstr>上期要點回顧</vt:lpstr>
      <vt:lpstr>成員存取權限</vt:lpstr>
      <vt:lpstr>本講內容提要</vt:lpstr>
      <vt:lpstr>向上類型轉換</vt:lpstr>
      <vt:lpstr>對象的向上類型轉換</vt:lpstr>
      <vt:lpstr>對象切片</vt:lpstr>
      <vt:lpstr>派生類新資料丟失示例</vt:lpstr>
      <vt:lpstr>派生類新資料丟失示例</vt:lpstr>
      <vt:lpstr>派生類新方法丟失示例</vt:lpstr>
      <vt:lpstr>指針（引用）的向上轉換</vt:lpstr>
      <vt:lpstr>引用的向上類型轉換</vt:lpstr>
      <vt:lpstr>引用的向上類型轉換</vt:lpstr>
      <vt:lpstr>私有繼承“照此實現”</vt:lpstr>
      <vt:lpstr>函式呼叫捆綁</vt:lpstr>
      <vt:lpstr>虛函數</vt:lpstr>
      <vt:lpstr>重寫覆蓋虛函數</vt:lpstr>
      <vt:lpstr>晚綁定只對 指針和引用有效</vt:lpstr>
      <vt:lpstr>虛函數表</vt:lpstr>
      <vt:lpstr>示例</vt:lpstr>
      <vt:lpstr>存放類型資訊</vt:lpstr>
      <vt:lpstr>存放類型資訊</vt:lpstr>
      <vt:lpstr>虛函數和構造函數、析構函數</vt:lpstr>
      <vt:lpstr>構造函式呼叫虛函數</vt:lpstr>
      <vt:lpstr>虛函數和構造函數、析構函數</vt:lpstr>
      <vt:lpstr>虛函數和構造函數、析構函數</vt:lpstr>
      <vt:lpstr>虛析構函數</vt:lpstr>
      <vt:lpstr>虛析構函數</vt:lpstr>
      <vt:lpstr>Apresentação do PowerPoint</vt:lpstr>
      <vt:lpstr>重載、重寫覆蓋與重寫隱藏</vt:lpstr>
      <vt:lpstr>重寫覆蓋與重寫隱藏</vt:lpstr>
      <vt:lpstr>重載、重寫隱藏與重寫覆蓋</vt:lpstr>
      <vt:lpstr>重寫覆蓋</vt:lpstr>
      <vt:lpstr>重寫覆蓋</vt:lpstr>
      <vt:lpstr>Override關鍵字</vt:lpstr>
      <vt:lpstr>Override關鍵字</vt:lpstr>
      <vt:lpstr>Override關鍵字</vt:lpstr>
      <vt:lpstr>Override關鍵字</vt:lpstr>
      <vt:lpstr>final關鍵字</vt:lpstr>
      <vt:lpstr>Apresentação do PowerPoint</vt:lpstr>
      <vt:lpstr>OOP核心思想</vt:lpstr>
      <vt:lpstr>OOP核心思想</vt:lpstr>
      <vt:lpstr>課後閱讀</vt:lpstr>
      <vt:lpstr>重寫覆蓋的條件（課後探究）</vt:lpstr>
      <vt:lpstr>const對重寫覆蓋 和重寫隱藏的影響</vt:lpstr>
      <vt:lpstr>虛函數的返回值（課後探究）</vt:lpstr>
      <vt:lpstr>虛函數的返回數值型別（課後探究）</vt:lpstr>
      <vt:lpstr>虛函數返回類型</vt:lpstr>
      <vt:lpstr>使用虛函數實現多態（課後練習）</vt:lpstr>
      <vt:lpstr>結 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Terry C.</cp:lastModifiedBy>
  <cp:revision>693</cp:revision>
  <cp:lastPrinted>2021-04-18T14:09:54Z</cp:lastPrinted>
  <dcterms:created xsi:type="dcterms:W3CDTF">2018-01-30T12:02:41Z</dcterms:created>
  <dcterms:modified xsi:type="dcterms:W3CDTF">2024-04-15T02:08:17Z</dcterms:modified>
</cp:coreProperties>
</file>