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6"/>
  </p:notesMasterIdLst>
  <p:sldIdLst>
    <p:sldId id="392" r:id="rId2"/>
    <p:sldId id="610" r:id="rId3"/>
    <p:sldId id="534" r:id="rId4"/>
    <p:sldId id="614" r:id="rId5"/>
    <p:sldId id="615" r:id="rId6"/>
    <p:sldId id="627" r:id="rId7"/>
    <p:sldId id="628" r:id="rId8"/>
    <p:sldId id="650" r:id="rId9"/>
    <p:sldId id="640" r:id="rId10"/>
    <p:sldId id="617" r:id="rId11"/>
    <p:sldId id="649" r:id="rId12"/>
    <p:sldId id="651" r:id="rId13"/>
    <p:sldId id="637" r:id="rId14"/>
    <p:sldId id="618" r:id="rId15"/>
    <p:sldId id="581" r:id="rId16"/>
    <p:sldId id="619" r:id="rId17"/>
    <p:sldId id="620" r:id="rId18"/>
    <p:sldId id="623" r:id="rId19"/>
    <p:sldId id="613" r:id="rId20"/>
    <p:sldId id="641" r:id="rId21"/>
    <p:sldId id="671" r:id="rId22"/>
    <p:sldId id="591" r:id="rId23"/>
    <p:sldId id="622" r:id="rId24"/>
    <p:sldId id="569" r:id="rId25"/>
    <p:sldId id="632" r:id="rId26"/>
    <p:sldId id="633" r:id="rId27"/>
    <p:sldId id="562" r:id="rId28"/>
    <p:sldId id="592" r:id="rId29"/>
    <p:sldId id="566" r:id="rId30"/>
    <p:sldId id="565" r:id="rId31"/>
    <p:sldId id="639" r:id="rId32"/>
    <p:sldId id="593" r:id="rId33"/>
    <p:sldId id="595" r:id="rId34"/>
    <p:sldId id="594" r:id="rId35"/>
    <p:sldId id="268" r:id="rId36"/>
    <p:sldId id="304" r:id="rId37"/>
    <p:sldId id="259" r:id="rId38"/>
    <p:sldId id="260" r:id="rId39"/>
    <p:sldId id="676" r:id="rId40"/>
    <p:sldId id="677" r:id="rId41"/>
    <p:sldId id="678" r:id="rId42"/>
    <p:sldId id="679" r:id="rId43"/>
    <p:sldId id="674" r:id="rId44"/>
    <p:sldId id="682" r:id="rId45"/>
    <p:sldId id="261" r:id="rId46"/>
    <p:sldId id="262" r:id="rId47"/>
    <p:sldId id="263" r:id="rId48"/>
    <p:sldId id="307" r:id="rId49"/>
    <p:sldId id="680" r:id="rId50"/>
    <p:sldId id="681" r:id="rId51"/>
    <p:sldId id="318" r:id="rId52"/>
    <p:sldId id="634" r:id="rId53"/>
    <p:sldId id="531" r:id="rId54"/>
    <p:sldId id="600" r:id="rId55"/>
    <p:sldId id="264" r:id="rId56"/>
    <p:sldId id="265" r:id="rId57"/>
    <p:sldId id="327" r:id="rId58"/>
    <p:sldId id="672" r:id="rId59"/>
    <p:sldId id="322" r:id="rId60"/>
    <p:sldId id="667" r:id="rId61"/>
    <p:sldId id="668" r:id="rId62"/>
    <p:sldId id="669" r:id="rId63"/>
    <p:sldId id="670" r:id="rId64"/>
    <p:sldId id="475" r:id="rId6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66"/>
    <a:srgbClr val="FF0000"/>
    <a:srgbClr val="B40062"/>
    <a:srgbClr val="00CC00"/>
    <a:srgbClr val="0066CC"/>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3" autoAdjust="0"/>
    <p:restoredTop sz="71088" autoAdjust="0"/>
  </p:normalViewPr>
  <p:slideViewPr>
    <p:cSldViewPr>
      <p:cViewPr varScale="1">
        <p:scale>
          <a:sx n="61" d="100"/>
          <a:sy n="61" d="100"/>
        </p:scale>
        <p:origin x="1755"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‹nº›</a:t>
            </a:fld>
            <a:endParaRPr lang="en-US" altLang="zh-CN" dirty="0"/>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a:t>
            </a:fld>
            <a:endParaRPr lang="en-US" altLang="zh-CN" dirty="0"/>
          </a:p>
        </p:txBody>
      </p:sp>
    </p:spTree>
    <p:extLst>
      <p:ext uri="{BB962C8B-B14F-4D97-AF65-F5344CB8AC3E}">
        <p14:creationId xmlns:p14="http://schemas.microsoft.com/office/powerpoint/2010/main" val="1902343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非法訪問</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dirty="0"/>
          </a:p>
        </p:txBody>
      </p:sp>
    </p:spTree>
    <p:extLst>
      <p:ext uri="{BB962C8B-B14F-4D97-AF65-F5344CB8AC3E}">
        <p14:creationId xmlns:p14="http://schemas.microsoft.com/office/powerpoint/2010/main" val="77526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dirty="0"/>
              <a:t>29</a:t>
            </a:r>
            <a:r>
              <a:rPr kumimoji="1" lang="zh-CN" altLang="en-US" dirty="0"/>
              <a:t>頁</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19</a:t>
            </a:fld>
            <a:endParaRPr lang="en-US" altLang="zh-CN" dirty="0"/>
          </a:p>
        </p:txBody>
      </p:sp>
    </p:spTree>
    <p:extLst>
      <p:ext uri="{BB962C8B-B14F-4D97-AF65-F5344CB8AC3E}">
        <p14:creationId xmlns:p14="http://schemas.microsoft.com/office/powerpoint/2010/main" val="179350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dirty="0"/>
              <a:t>29</a:t>
            </a:r>
            <a:r>
              <a:rPr kumimoji="1" lang="zh-CN" altLang="en-US" dirty="0"/>
              <a:t>頁</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dirty="0"/>
          </a:p>
        </p:txBody>
      </p:sp>
    </p:spTree>
    <p:extLst>
      <p:ext uri="{BB962C8B-B14F-4D97-AF65-F5344CB8AC3E}">
        <p14:creationId xmlns:p14="http://schemas.microsoft.com/office/powerpoint/2010/main" val="890669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dirty="0"/>
          </a:p>
        </p:txBody>
      </p:sp>
    </p:spTree>
    <p:extLst>
      <p:ext uri="{BB962C8B-B14F-4D97-AF65-F5344CB8AC3E}">
        <p14:creationId xmlns:p14="http://schemas.microsoft.com/office/powerpoint/2010/main" val="189264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RTTI</a:t>
            </a:r>
            <a:r>
              <a:rPr kumimoji="1" lang="zh-CN" altLang="en-US" dirty="0"/>
              <a:t>允許我們得到在進行向上類型轉換時丟失的類型資訊。</a:t>
            </a:r>
            <a:r>
              <a:rPr kumimoji="1" lang="en-US" altLang="zh-CN" dirty="0" err="1"/>
              <a:t>dynamic_cast</a:t>
            </a:r>
            <a:r>
              <a:rPr kumimoji="1" lang="zh-CN" altLang="en-US" baseline="0" dirty="0"/>
              <a:t> 實際上是</a:t>
            </a:r>
            <a:r>
              <a:rPr kumimoji="1" lang="en-US" altLang="zh-CN" baseline="0" dirty="0"/>
              <a:t>RTTI</a:t>
            </a:r>
            <a:r>
              <a:rPr kumimoji="1" lang="zh-CN" altLang="en-US" baseline="0" dirty="0"/>
              <a:t>的一種形式</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dirty="0"/>
          </a:p>
        </p:txBody>
      </p:sp>
    </p:spTree>
    <p:extLst>
      <p:ext uri="{BB962C8B-B14F-4D97-AF65-F5344CB8AC3E}">
        <p14:creationId xmlns:p14="http://schemas.microsoft.com/office/powerpoint/2010/main" val="183631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27</a:t>
            </a:fld>
            <a:endParaRPr lang="en-US" altLang="zh-CN" dirty="0"/>
          </a:p>
        </p:txBody>
      </p:sp>
    </p:spTree>
    <p:extLst>
      <p:ext uri="{BB962C8B-B14F-4D97-AF65-F5344CB8AC3E}">
        <p14:creationId xmlns:p14="http://schemas.microsoft.com/office/powerpoint/2010/main" val="1864990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28</a:t>
            </a:fld>
            <a:endParaRPr lang="en-US" altLang="zh-CN" dirty="0"/>
          </a:p>
        </p:txBody>
      </p:sp>
    </p:spTree>
    <p:extLst>
      <p:ext uri="{BB962C8B-B14F-4D97-AF65-F5344CB8AC3E}">
        <p14:creationId xmlns:p14="http://schemas.microsoft.com/office/powerpoint/2010/main" val="114872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31</a:t>
            </a:fld>
            <a:endParaRPr lang="en-US" altLang="zh-CN" dirty="0"/>
          </a:p>
        </p:txBody>
      </p:sp>
    </p:spTree>
    <p:extLst>
      <p:ext uri="{BB962C8B-B14F-4D97-AF65-F5344CB8AC3E}">
        <p14:creationId xmlns:p14="http://schemas.microsoft.com/office/powerpoint/2010/main" val="271986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dirty="0"/>
          </a:p>
        </p:txBody>
      </p:sp>
    </p:spTree>
    <p:extLst>
      <p:ext uri="{BB962C8B-B14F-4D97-AF65-F5344CB8AC3E}">
        <p14:creationId xmlns:p14="http://schemas.microsoft.com/office/powerpoint/2010/main" val="118371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u="sng"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33</a:t>
            </a:fld>
            <a:endParaRPr lang="en-US" altLang="zh-CN" dirty="0"/>
          </a:p>
        </p:txBody>
      </p:sp>
    </p:spTree>
    <p:extLst>
      <p:ext uri="{BB962C8B-B14F-4D97-AF65-F5344CB8AC3E}">
        <p14:creationId xmlns:p14="http://schemas.microsoft.com/office/powerpoint/2010/main" val="165188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討論</a:t>
            </a:r>
            <a:r>
              <a:rPr kumimoji="1" lang="en-US" altLang="zh-CN" dirty="0"/>
              <a:t>【</a:t>
            </a:r>
            <a:r>
              <a:rPr kumimoji="1" lang="zh-CN" altLang="en-US" dirty="0"/>
              <a:t>哪些類應該被定義為抽象類別</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dirty="0"/>
          </a:p>
        </p:txBody>
      </p:sp>
    </p:spTree>
    <p:extLst>
      <p:ext uri="{BB962C8B-B14F-4D97-AF65-F5344CB8AC3E}">
        <p14:creationId xmlns:p14="http://schemas.microsoft.com/office/powerpoint/2010/main" val="294849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pt-PT" dirty="0"/>
              <a:t>模板</a:t>
            </a:r>
            <a:r>
              <a:rPr kumimoji="1" lang="zh-CN" altLang="en-US" dirty="0"/>
              <a:t>庫為什麼必須在標頭檔中實現：</a:t>
            </a:r>
            <a:endParaRPr kumimoji="1" lang="en-US" altLang="zh-CN" dirty="0"/>
          </a:p>
          <a:p>
            <a:r>
              <a:rPr kumimoji="1" lang="zh-CN" altLang="en-US" dirty="0"/>
              <a:t>因為</a:t>
            </a:r>
            <a:r>
              <a:rPr kumimoji="1" lang="zh-CN" altLang="pt-PT" dirty="0"/>
              <a:t>模板</a:t>
            </a:r>
            <a:r>
              <a:rPr kumimoji="1" lang="zh-CN" altLang="en-US" dirty="0"/>
              <a:t>的原理是：在編譯時，每發現一種</a:t>
            </a:r>
            <a:r>
              <a:rPr kumimoji="1" lang="zh-CN" altLang="pt-PT" dirty="0"/>
              <a:t>模板</a:t>
            </a:r>
            <a:r>
              <a:rPr kumimoji="1" lang="zh-CN" altLang="en-US" dirty="0"/>
              <a:t>參數的</a:t>
            </a:r>
            <a:r>
              <a:rPr kumimoji="1" lang="zh-CN" altLang="pt-PT" dirty="0"/>
              <a:t>模板</a:t>
            </a:r>
            <a:r>
              <a:rPr kumimoji="1" lang="zh-CN" altLang="en-US" dirty="0"/>
              <a:t>實例，就生成對應</a:t>
            </a:r>
            <a:r>
              <a:rPr kumimoji="1" lang="zh-CN" altLang="pt-PT" dirty="0"/>
              <a:t>模板</a:t>
            </a:r>
            <a:r>
              <a:rPr kumimoji="1" lang="zh-CN" altLang="en-US" dirty="0"/>
              <a:t>參數的代碼。</a:t>
            </a:r>
            <a:endParaRPr kumimoji="1" lang="en-US" altLang="zh-CN" dirty="0"/>
          </a:p>
          <a:p>
            <a:r>
              <a:rPr kumimoji="1" lang="zh-CN" altLang="en-US" dirty="0"/>
              <a:t>如果使用原始程式碼分開編譯，則編譯</a:t>
            </a:r>
            <a:r>
              <a:rPr kumimoji="1" lang="zh-CN" altLang="pt-PT" dirty="0"/>
              <a:t>模板</a:t>
            </a:r>
            <a:r>
              <a:rPr kumimoji="1" lang="zh-CN" altLang="en-US" dirty="0"/>
              <a:t>庫的原始程式碼時，編譯器並不知道這一</a:t>
            </a:r>
            <a:r>
              <a:rPr kumimoji="1" lang="zh-CN" altLang="pt-PT" dirty="0"/>
              <a:t>模板</a:t>
            </a:r>
            <a:r>
              <a:rPr kumimoji="1" lang="zh-CN" altLang="en-US" dirty="0"/>
              <a:t>庫有哪些</a:t>
            </a:r>
            <a:r>
              <a:rPr kumimoji="1" lang="zh-CN" altLang="pt-PT" dirty="0"/>
              <a:t>模板</a:t>
            </a:r>
            <a:r>
              <a:rPr kumimoji="1" lang="zh-CN" altLang="en-US" dirty="0"/>
              <a:t>實例；而編譯</a:t>
            </a:r>
            <a:r>
              <a:rPr kumimoji="1" lang="zh-CN" altLang="pt-PT" dirty="0"/>
              <a:t>模板</a:t>
            </a:r>
            <a:r>
              <a:rPr kumimoji="1" lang="zh-CN" altLang="en-US" dirty="0"/>
              <a:t>實例時，又沒有</a:t>
            </a:r>
            <a:r>
              <a:rPr kumimoji="1" lang="zh-CN" altLang="pt-PT" dirty="0"/>
              <a:t>模板</a:t>
            </a:r>
            <a:r>
              <a:rPr kumimoji="1" lang="zh-CN" altLang="en-US" dirty="0"/>
              <a:t>庫的原始程式碼來作生成。</a:t>
            </a:r>
            <a:endParaRPr kumimoji="1" lang="en-US" altLang="zh-CN" dirty="0"/>
          </a:p>
          <a:p>
            <a:r>
              <a:rPr kumimoji="1" lang="zh-CN" altLang="en-US" dirty="0"/>
              <a:t>因此會產生連結錯誤，沒有生成對應</a:t>
            </a:r>
            <a:r>
              <a:rPr kumimoji="1" lang="zh-CN" altLang="pt-PT" dirty="0"/>
              <a:t>模板</a:t>
            </a:r>
            <a:r>
              <a:rPr kumimoji="1" lang="zh-CN" altLang="en-US" dirty="0"/>
              <a:t>參數的原始程式碼。</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43</a:t>
            </a:fld>
            <a:endParaRPr kumimoji="1" lang="zh-CN" altLang="en-US" dirty="0"/>
          </a:p>
        </p:txBody>
      </p:sp>
    </p:spTree>
    <p:extLst>
      <p:ext uri="{BB962C8B-B14F-4D97-AF65-F5344CB8AC3E}">
        <p14:creationId xmlns:p14="http://schemas.microsoft.com/office/powerpoint/2010/main" val="1606960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****補充使用這些類的客戶代碼：</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45</a:t>
            </a:fld>
            <a:endParaRPr kumimoji="1" lang="zh-CN" altLang="en-US" dirty="0"/>
          </a:p>
        </p:txBody>
      </p:sp>
    </p:spTree>
    <p:extLst>
      <p:ext uri="{BB962C8B-B14F-4D97-AF65-F5344CB8AC3E}">
        <p14:creationId xmlns:p14="http://schemas.microsoft.com/office/powerpoint/2010/main" val="2595735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****補充使用這些類的客戶代碼：</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46</a:t>
            </a:fld>
            <a:endParaRPr kumimoji="1" lang="zh-CN" altLang="en-US" dirty="0"/>
          </a:p>
        </p:txBody>
      </p:sp>
    </p:spTree>
    <p:extLst>
      <p:ext uri="{BB962C8B-B14F-4D97-AF65-F5344CB8AC3E}">
        <p14:creationId xmlns:p14="http://schemas.microsoft.com/office/powerpoint/2010/main" val="2067471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是正整數</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47</a:t>
            </a:fld>
            <a:endParaRPr lang="en-US" altLang="zh-CN" dirty="0"/>
          </a:p>
        </p:txBody>
      </p:sp>
    </p:spTree>
    <p:extLst>
      <p:ext uri="{BB962C8B-B14F-4D97-AF65-F5344CB8AC3E}">
        <p14:creationId xmlns:p14="http://schemas.microsoft.com/office/powerpoint/2010/main" val="3770273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48</a:t>
            </a:fld>
            <a:endParaRPr kumimoji="1" lang="zh-CN" altLang="en-US" dirty="0"/>
          </a:p>
        </p:txBody>
      </p:sp>
    </p:spTree>
    <p:extLst>
      <p:ext uri="{BB962C8B-B14F-4D97-AF65-F5344CB8AC3E}">
        <p14:creationId xmlns:p14="http://schemas.microsoft.com/office/powerpoint/2010/main" val="256044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什麼叫做泛型標記？？</a:t>
            </a:r>
            <a:endParaRPr kumimoji="1" lang="en-US" altLang="zh-CN" dirty="0"/>
          </a:p>
          <a:p>
            <a:r>
              <a:rPr lang="zh-CN" altLang="en-US" sz="1200" b="0" i="0" kern="1200" dirty="0">
                <a:solidFill>
                  <a:schemeClr val="tx1"/>
                </a:solidFill>
                <a:effectLst/>
                <a:latin typeface="+mn-lt"/>
                <a:ea typeface="+mn-ea"/>
                <a:cs typeface="+mn-cs"/>
              </a:rPr>
              <a:t>泛型程式設計是程式設計語言的一種風格或範式。泛型允許程式師在強類型程式設計語言中編寫代碼時使用一些以後才指定的類型，在產生實體時作為參數指明這些類型。</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泛型標記： </a:t>
            </a:r>
            <a:r>
              <a:rPr kumimoji="1" lang="en-US" altLang="zh-CN" sz="1200" b="0" i="0" kern="1200" dirty="0">
                <a:solidFill>
                  <a:schemeClr val="tx1"/>
                </a:solidFill>
                <a:effectLst/>
                <a:latin typeface="+mn-lt"/>
                <a:ea typeface="+mn-ea"/>
                <a:cs typeface="+mn-cs"/>
              </a:rPr>
              <a:t>&lt;T&gt; </a:t>
            </a:r>
            <a:r>
              <a:rPr kumimoji="1" lang="zh-CN" altLang="en-US" sz="1200" b="0" i="0" kern="1200" dirty="0">
                <a:solidFill>
                  <a:schemeClr val="tx1"/>
                </a:solidFill>
                <a:effectLst/>
                <a:latin typeface="+mn-lt"/>
                <a:ea typeface="+mn-ea"/>
                <a:cs typeface="+mn-cs"/>
              </a:rPr>
              <a:t>，這裡的 </a:t>
            </a:r>
            <a:r>
              <a:rPr kumimoji="1" lang="en-US" altLang="zh-CN" sz="1200" b="0" i="0" kern="1200" dirty="0">
                <a:solidFill>
                  <a:schemeClr val="tx1"/>
                </a:solidFill>
                <a:effectLst/>
                <a:latin typeface="+mn-lt"/>
                <a:ea typeface="+mn-ea"/>
                <a:cs typeface="+mn-cs"/>
              </a:rPr>
              <a:t>T </a:t>
            </a:r>
            <a:r>
              <a:rPr kumimoji="1" lang="zh-CN" altLang="en-US" sz="1200" b="0" i="0" kern="1200" dirty="0">
                <a:solidFill>
                  <a:schemeClr val="tx1"/>
                </a:solidFill>
                <a:effectLst/>
                <a:latin typeface="+mn-lt"/>
                <a:ea typeface="+mn-ea"/>
                <a:cs typeface="+mn-cs"/>
              </a:rPr>
              <a:t>就是泛型標記，它標記了一種可以之後再指定的類型。</a:t>
            </a:r>
            <a:endParaRPr kumimoji="1" lang="en-US" altLang="zh-CN"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51</a:t>
            </a:fld>
            <a:endParaRPr kumimoji="1" lang="zh-CN" altLang="en-US" dirty="0"/>
          </a:p>
        </p:txBody>
      </p:sp>
    </p:spTree>
    <p:extLst>
      <p:ext uri="{BB962C8B-B14F-4D97-AF65-F5344CB8AC3E}">
        <p14:creationId xmlns:p14="http://schemas.microsoft.com/office/powerpoint/2010/main" val="620209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資料抽象：類的介面與實現分離</a:t>
            </a:r>
            <a:endParaRPr kumimoji="1" lang="en-US" altLang="zh-CN" dirty="0"/>
          </a:p>
          <a:p>
            <a:r>
              <a:rPr kumimoji="1" lang="zh-CN" altLang="en-US" dirty="0"/>
              <a:t>抽象類別 定義介面；具體實現在子類中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52</a:t>
            </a:fld>
            <a:endParaRPr lang="en-US" altLang="zh-CN" dirty="0"/>
          </a:p>
        </p:txBody>
      </p:sp>
    </p:spTree>
    <p:extLst>
      <p:ext uri="{BB962C8B-B14F-4D97-AF65-F5344CB8AC3E}">
        <p14:creationId xmlns:p14="http://schemas.microsoft.com/office/powerpoint/2010/main" val="696711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資料抽象：類的介面與實現分離</a:t>
            </a:r>
            <a:endParaRPr kumimoji="1" lang="en-US" altLang="zh-CN" dirty="0"/>
          </a:p>
          <a:p>
            <a:r>
              <a:rPr kumimoji="1" lang="zh-CN" altLang="en-US" dirty="0"/>
              <a:t>抽象類別 定義介面；具體實現在子類中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53</a:t>
            </a:fld>
            <a:endParaRPr lang="en-US" altLang="zh-CN" dirty="0"/>
          </a:p>
        </p:txBody>
      </p:sp>
    </p:spTree>
    <p:extLst>
      <p:ext uri="{BB962C8B-B14F-4D97-AF65-F5344CB8AC3E}">
        <p14:creationId xmlns:p14="http://schemas.microsoft.com/office/powerpoint/2010/main" val="533341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54</a:t>
            </a:fld>
            <a:endParaRPr lang="en-US" altLang="zh-CN" dirty="0"/>
          </a:p>
        </p:txBody>
      </p:sp>
    </p:spTree>
    <p:extLst>
      <p:ext uri="{BB962C8B-B14F-4D97-AF65-F5344CB8AC3E}">
        <p14:creationId xmlns:p14="http://schemas.microsoft.com/office/powerpoint/2010/main" val="1468332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****補充使用這些類的客戶代碼：</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55</a:t>
            </a:fld>
            <a:endParaRPr kumimoji="1" lang="zh-CN" altLang="en-US" dirty="0"/>
          </a:p>
        </p:txBody>
      </p:sp>
    </p:spTree>
    <p:extLst>
      <p:ext uri="{BB962C8B-B14F-4D97-AF65-F5344CB8AC3E}">
        <p14:creationId xmlns:p14="http://schemas.microsoft.com/office/powerpoint/2010/main" val="87610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dirty="0"/>
          </a:p>
        </p:txBody>
      </p:sp>
    </p:spTree>
    <p:extLst>
      <p:ext uri="{BB962C8B-B14F-4D97-AF65-F5344CB8AC3E}">
        <p14:creationId xmlns:p14="http://schemas.microsoft.com/office/powerpoint/2010/main" val="3549431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****補充使用這些類的客戶代碼：</a:t>
            </a:r>
          </a:p>
          <a:p>
            <a:r>
              <a:rPr kumimoji="1" lang="zh-CN" altLang="en-US" dirty="0"/>
              <a:t>成員變數跟一個類 記憶體大小有關</a:t>
            </a:r>
            <a:endParaRPr kumimoji="1" lang="en-US" altLang="zh-CN" dirty="0"/>
          </a:p>
          <a:p>
            <a:r>
              <a:rPr kumimoji="1" lang="zh-CN" altLang="en-US" dirty="0"/>
              <a:t>完整定一個類，必須指定成員變數的類型；所以</a:t>
            </a:r>
            <a:r>
              <a:rPr kumimoji="1" lang="en-US" altLang="zh-CN" dirty="0"/>
              <a:t>A&lt;T0&gt;</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56</a:t>
            </a:fld>
            <a:endParaRPr kumimoji="1" lang="zh-CN" altLang="en-US" dirty="0"/>
          </a:p>
        </p:txBody>
      </p:sp>
    </p:spTree>
    <p:extLst>
      <p:ext uri="{BB962C8B-B14F-4D97-AF65-F5344CB8AC3E}">
        <p14:creationId xmlns:p14="http://schemas.microsoft.com/office/powerpoint/2010/main" val="2441293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59</a:t>
            </a:fld>
            <a:endParaRPr kumimoji="1" lang="zh-CN" altLang="en-US" dirty="0"/>
          </a:p>
        </p:txBody>
      </p:sp>
    </p:spTree>
    <p:extLst>
      <p:ext uri="{BB962C8B-B14F-4D97-AF65-F5344CB8AC3E}">
        <p14:creationId xmlns:p14="http://schemas.microsoft.com/office/powerpoint/2010/main" val="158829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64</a:t>
            </a:fld>
            <a:endParaRPr lang="en-US" altLang="zh-CN" dirty="0"/>
          </a:p>
        </p:txBody>
      </p:sp>
    </p:spTree>
    <p:extLst>
      <p:ext uri="{BB962C8B-B14F-4D97-AF65-F5344CB8AC3E}">
        <p14:creationId xmlns:p14="http://schemas.microsoft.com/office/powerpoint/2010/main" val="81551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dirty="0"/>
          </a:p>
        </p:txBody>
      </p:sp>
    </p:spTree>
    <p:extLst>
      <p:ext uri="{BB962C8B-B14F-4D97-AF65-F5344CB8AC3E}">
        <p14:creationId xmlns:p14="http://schemas.microsoft.com/office/powerpoint/2010/main" val="1787310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a:t>
            </a:fld>
            <a:endParaRPr lang="en-US" altLang="zh-CN" dirty="0"/>
          </a:p>
        </p:txBody>
      </p:sp>
    </p:spTree>
    <p:extLst>
      <p:ext uri="{BB962C8B-B14F-4D97-AF65-F5344CB8AC3E}">
        <p14:creationId xmlns:p14="http://schemas.microsoft.com/office/powerpoint/2010/main" val="261522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a:t>
            </a:fld>
            <a:endParaRPr lang="en-US" altLang="zh-CN" dirty="0"/>
          </a:p>
        </p:txBody>
      </p:sp>
    </p:spTree>
    <p:extLst>
      <p:ext uri="{BB962C8B-B14F-4D97-AF65-F5344CB8AC3E}">
        <p14:creationId xmlns:p14="http://schemas.microsoft.com/office/powerpoint/2010/main" val="16137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dirty="0"/>
          </a:p>
        </p:txBody>
      </p:sp>
    </p:spTree>
    <p:extLst>
      <p:ext uri="{BB962C8B-B14F-4D97-AF65-F5344CB8AC3E}">
        <p14:creationId xmlns:p14="http://schemas.microsoft.com/office/powerpoint/2010/main" val="249074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被轉換對象</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obj</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的類型</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必須是多態類型（聲明或繼承了至少一個虛函數的類）。若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為非多態類型，使用</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dynamic_cast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會報編譯錯誤。</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不必是多態類型。</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anose="020B0604020202020204" pitchFamily="34" charset="0"/>
                <a:ea typeface="宋体" panose="02010600030101010101" pitchFamily="2" charset="-122"/>
                <a:cs typeface="+mn-cs"/>
              </a:rPr>
              <a:t>T1,T2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沒有繼承關係也能通過編譯，只不過會轉換失敗。</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也可用于向上類型轉換（儘管沒有必要：直接隱式轉換）</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dirty="0"/>
          </a:p>
        </p:txBody>
      </p:sp>
    </p:spTree>
    <p:extLst>
      <p:ext uri="{BB962C8B-B14F-4D97-AF65-F5344CB8AC3E}">
        <p14:creationId xmlns:p14="http://schemas.microsoft.com/office/powerpoint/2010/main" val="72652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非法訪問</a:t>
            </a:r>
            <a:endParaRPr kumimoji="1" lang="en-US" altLang="zh-CN" dirty="0"/>
          </a:p>
          <a:p>
            <a:r>
              <a:rPr kumimoji="1" lang="zh-CN" altLang="en-US" dirty="0"/>
              <a:t>運行時</a:t>
            </a:r>
            <a:r>
              <a:rPr kumimoji="1" lang="en-US" altLang="zh-CN" dirty="0"/>
              <a:t>--std==</a:t>
            </a:r>
            <a:r>
              <a:rPr kumimoji="1" lang="en-US" altLang="zh-CN" dirty="0" err="1"/>
              <a:t>c++</a:t>
            </a:r>
            <a:r>
              <a:rPr kumimoji="1" lang="en-US" altLang="zh-CN" dirty="0"/>
              <a:t>11 </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dirty="0"/>
          </a:p>
        </p:txBody>
      </p:sp>
    </p:spTree>
    <p:extLst>
      <p:ext uri="{BB962C8B-B14F-4D97-AF65-F5344CB8AC3E}">
        <p14:creationId xmlns:p14="http://schemas.microsoft.com/office/powerpoint/2010/main" val="99518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‹nº›</a:t>
            </a:fld>
            <a:endParaRPr lang="en-US" altLang="zh-CN" dirty="0"/>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‹nº›</a:t>
            </a:fld>
            <a:endParaRPr lang="en-US" altLang="zh-CN" dirty="0"/>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‹nº›</a:t>
            </a:fld>
            <a:endParaRPr lang="en-US" altLang="zh-CN" dirty="0"/>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‹nº›</a:t>
            </a:fld>
            <a:endParaRPr lang="en-US" altLang="zh-CN" dirty="0"/>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‹nº›</a:t>
            </a:fld>
            <a:endParaRPr lang="en-US" altLang="zh-CN" dirty="0"/>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‹nº›</a:t>
            </a:fld>
            <a:endParaRPr lang="en-US" altLang="zh-CN" dirty="0"/>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‹nº›</a:t>
            </a:fld>
            <a:endParaRPr lang="en-US" altLang="zh-CN" dirty="0"/>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‹nº›</a:t>
            </a:fld>
            <a:endParaRPr lang="en-US" altLang="zh-CN" dirty="0"/>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‹nº›</a:t>
            </a:fld>
            <a:endParaRPr lang="en-US" altLang="zh-CN" dirty="0"/>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‹nº›</a:t>
            </a:fld>
            <a:endParaRPr lang="en-US" altLang="zh-CN" dirty="0"/>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將圖片拖動到預留位置，或按一下添加圖示</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‹nº›</a:t>
            </a:fld>
            <a:endParaRPr lang="en-US" altLang="zh-CN" dirty="0"/>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‹nº›</a:t>
            </a:fld>
            <a:endParaRPr lang="en-US" altLang="zh-CN"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uren1987.github.io/" TargetMode="External"/><Relationship Id="rId2" Type="http://schemas.openxmlformats.org/officeDocument/2006/relationships/hyperlink" Target="mailto:renju@tsinghua.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cppreference.com/w/cpp/language/static_cast" TargetMode="External"/><Relationship Id="rId2" Type="http://schemas.openxmlformats.org/officeDocument/2006/relationships/hyperlink" Target="https://en.cppreference.com/w/cpp/language/dynamic_ca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17.xml"/><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物件導向程式設計基礎</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551175F8-46E6-7578-E5D5-36FF305CA838}"/>
              </a:ext>
            </a:extLst>
          </p:cNvPr>
          <p:cNvSpPr txBox="1">
            <a:spLocks/>
          </p:cNvSpPr>
          <p:nvPr/>
        </p:nvSpPr>
        <p:spPr bwMode="auto">
          <a:xfrm>
            <a:off x="0" y="4509120"/>
            <a:ext cx="9144000" cy="2348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a:r>
              <a:rPr lang="zh-CN" altLang="en-US" sz="3600" b="1" dirty="0"/>
              <a:t>任炬</a:t>
            </a:r>
            <a:endParaRPr lang="en-US" altLang="zh-CN" sz="3600" b="1" dirty="0"/>
          </a:p>
          <a:p>
            <a:pPr defTabSz="914400"/>
            <a:r>
              <a:rPr lang="en-US" altLang="zh-CN" sz="2800" b="1" dirty="0">
                <a:hlinkClick r:id="rId2"/>
              </a:rPr>
              <a:t>renju@tsinghua.edu.cn</a:t>
            </a:r>
            <a:endParaRPr lang="en-US" altLang="zh-CN" sz="2800" b="1" dirty="0"/>
          </a:p>
          <a:p>
            <a:pPr defTabSz="914400"/>
            <a:r>
              <a:rPr lang="en-US" altLang="zh-CN" sz="2800" b="1" dirty="0">
                <a:hlinkClick r:id="rId3"/>
              </a:rPr>
              <a:t>https://juren1987.github.io</a:t>
            </a:r>
            <a:r>
              <a:rPr lang="zh-CN" altLang="en-US" sz="2800" b="1" dirty="0"/>
              <a:t>  </a:t>
            </a:r>
            <a:endParaRPr lang="en-US" altLang="zh-CN" sz="2800" b="1" dirty="0"/>
          </a:p>
          <a:p>
            <a:pPr defTabSz="914400"/>
            <a:r>
              <a:rPr lang="zh-CN" altLang="en-US" b="1" dirty="0"/>
              <a:t>課程團隊：黃民烈 劉知遠 任炬</a:t>
            </a:r>
          </a:p>
        </p:txBody>
      </p:sp>
    </p:spTree>
    <p:extLst>
      <p:ext uri="{BB962C8B-B14F-4D97-AF65-F5344CB8AC3E}">
        <p14:creationId xmlns:p14="http://schemas.microsoft.com/office/powerpoint/2010/main" val="243992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純虛析構函數</a:t>
            </a:r>
          </a:p>
        </p:txBody>
      </p:sp>
      <p:sp>
        <p:nvSpPr>
          <p:cNvPr id="3" name="内容占位符 2"/>
          <p:cNvSpPr>
            <a:spLocks noGrp="1"/>
          </p:cNvSpPr>
          <p:nvPr>
            <p:ph idx="1"/>
          </p:nvPr>
        </p:nvSpPr>
        <p:spPr>
          <a:xfrm>
            <a:off x="341687" y="1442195"/>
            <a:ext cx="8623870" cy="5112568"/>
          </a:xfrm>
        </p:spPr>
        <p:txBody>
          <a:bodyPr/>
          <a:lstStyle/>
          <a:p>
            <a:r>
              <a:rPr kumimoji="1" lang="zh-CN" altLang="en-US" dirty="0"/>
              <a:t>析構函數也可以是純虛函數</a:t>
            </a:r>
            <a:endParaRPr kumimoji="1" lang="en-US" altLang="zh-CN" dirty="0"/>
          </a:p>
          <a:p>
            <a:pPr lvl="1"/>
            <a:r>
              <a:rPr kumimoji="1" lang="zh-CN" altLang="en-US" dirty="0"/>
              <a:t>純虛析構函數</a:t>
            </a:r>
            <a:r>
              <a:rPr kumimoji="1" lang="zh-CN" altLang="en-US" b="1" dirty="0">
                <a:solidFill>
                  <a:srgbClr val="FF0000"/>
                </a:solidFill>
              </a:rPr>
              <a:t>仍然需要函數體</a:t>
            </a:r>
            <a:endParaRPr kumimoji="1" lang="en-US" altLang="zh-CN" b="1" dirty="0">
              <a:solidFill>
                <a:srgbClr val="FF0000"/>
              </a:solidFill>
            </a:endParaRPr>
          </a:p>
          <a:p>
            <a:pPr lvl="1"/>
            <a:r>
              <a:rPr kumimoji="1" lang="zh-CN" altLang="en-US" dirty="0"/>
              <a:t>目的：使基類成為</a:t>
            </a:r>
            <a:r>
              <a:rPr kumimoji="1" lang="zh-CN" altLang="en-US" dirty="0">
                <a:solidFill>
                  <a:srgbClr val="FF0000"/>
                </a:solidFill>
              </a:rPr>
              <a:t>抽象類</a:t>
            </a:r>
            <a:r>
              <a:rPr kumimoji="1" lang="zh-CN" altLang="en-US" dirty="0"/>
              <a:t>，不能創建基類的物件。如果有其他函數是純虛函數，則析構函數無論是否為純虛的，基類均為抽象類別。</a:t>
            </a:r>
          </a:p>
          <a:p>
            <a:pPr lvl="1"/>
            <a:endParaRPr kumimoji="1" lang="zh-CN" altLang="en-US" dirty="0">
              <a:solidFill>
                <a:srgbClr val="FF0000"/>
              </a:solidFill>
            </a:endParaRPr>
          </a:p>
        </p:txBody>
      </p:sp>
      <p:sp>
        <p:nvSpPr>
          <p:cNvPr id="4" name="矩形 3"/>
          <p:cNvSpPr/>
          <p:nvPr/>
        </p:nvSpPr>
        <p:spPr>
          <a:xfrm>
            <a:off x="971600" y="3645024"/>
            <a:ext cx="6983610" cy="261610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Base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virtual ~Base()=0; };</a:t>
            </a:r>
            <a:br>
              <a:rPr lang="en-US" altLang="zh-CN" dirty="0">
                <a:solidFill>
                  <a:srgbClr val="000000"/>
                </a:solidFill>
                <a:latin typeface="Consolas" charset="0"/>
                <a:ea typeface="Consolas" charset="0"/>
                <a:cs typeface="Consolas" charset="0"/>
              </a:rPr>
            </a:br>
            <a:r>
              <a:rPr lang="en-US" altLang="zh-CN" sz="2000" b="1" dirty="0">
                <a:solidFill>
                  <a:srgbClr val="FF0000"/>
                </a:solidFill>
                <a:latin typeface="Consolas" charset="0"/>
                <a:ea typeface="Consolas" charset="0"/>
                <a:cs typeface="Consolas" charset="0"/>
              </a:rPr>
              <a:t>Base::~Base() {}</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必須有函數體</a:t>
            </a:r>
            <a:br>
              <a:rPr lang="en-US" altLang="zh-CN" dirty="0">
                <a:solidFill>
                  <a:srgbClr val="000000"/>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Derive : </a:t>
            </a:r>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Base {};</a:t>
            </a:r>
            <a:br>
              <a:rPr lang="en-US" altLang="zh-CN" dirty="0">
                <a:solidFill>
                  <a:srgbClr val="B40062"/>
                </a:solidFill>
                <a:latin typeface="Consolas" charset="0"/>
                <a:ea typeface="Consolas" charset="0"/>
                <a:cs typeface="Consolas" charset="0"/>
              </a:rPr>
            </a:br>
            <a:br>
              <a:rPr lang="en-US" altLang="zh-CN" dirty="0">
                <a:solidFill>
                  <a:srgbClr val="B40062"/>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int </a:t>
            </a:r>
            <a:r>
              <a:rPr lang="en-US" altLang="zh-CN" dirty="0">
                <a:solidFill>
                  <a:srgbClr val="000000"/>
                </a:solidFill>
                <a:latin typeface="Consolas" charset="0"/>
                <a:ea typeface="Consolas" charset="0"/>
                <a:cs typeface="Consolas" charset="0"/>
              </a:rPr>
              <a:t>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Base</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t>
            </a:r>
            <a:r>
              <a:rPr lang="zh-CN" altLang="en-US" dirty="0">
                <a:solidFill>
                  <a:srgbClr val="000000"/>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編譯錯誤，基類是抽象類別</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  Derive d1;</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派生類不必實現純虛析構函數</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a:t>
            </a:r>
            <a:endParaRPr lang="zh-CN" altLang="en-US" dirty="0">
              <a:solidFill>
                <a:srgbClr val="000000"/>
              </a:solidFill>
              <a:latin typeface="Consolas" charset="0"/>
              <a:ea typeface="Consolas" charset="0"/>
              <a:cs typeface="Consolas" charset="0"/>
            </a:endParaRPr>
          </a:p>
        </p:txBody>
      </p:sp>
    </p:spTree>
    <p:extLst>
      <p:ext uri="{BB962C8B-B14F-4D97-AF65-F5344CB8AC3E}">
        <p14:creationId xmlns:p14="http://schemas.microsoft.com/office/powerpoint/2010/main" val="100996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純虛析構函數</a:t>
            </a:r>
          </a:p>
        </p:txBody>
      </p:sp>
      <p:sp>
        <p:nvSpPr>
          <p:cNvPr id="3" name="内容占位符 2"/>
          <p:cNvSpPr>
            <a:spLocks noGrp="1"/>
          </p:cNvSpPr>
          <p:nvPr>
            <p:ph idx="1"/>
          </p:nvPr>
        </p:nvSpPr>
        <p:spPr>
          <a:xfrm>
            <a:off x="260065" y="1606352"/>
            <a:ext cx="8623870" cy="5112568"/>
          </a:xfrm>
        </p:spPr>
        <p:txBody>
          <a:bodyPr/>
          <a:lstStyle/>
          <a:p>
            <a:r>
              <a:rPr kumimoji="1" lang="zh-CN" altLang="en-US" dirty="0"/>
              <a:t>純虛析構函數和一般純虛函數</a:t>
            </a:r>
            <a:endParaRPr kumimoji="1" lang="en-US" altLang="zh-CN" dirty="0"/>
          </a:p>
          <a:p>
            <a:pPr lvl="1"/>
            <a:r>
              <a:rPr kumimoji="1" lang="zh-CN" altLang="en-US" dirty="0"/>
              <a:t>一般的純虛函數被派生類重寫覆蓋之前仍是純虛函數。如果派生類不覆蓋純虛函數，那麼派生類也是抽象類別。</a:t>
            </a:r>
            <a:endParaRPr kumimoji="1" lang="en-US" altLang="zh-CN" dirty="0"/>
          </a:p>
          <a:p>
            <a:pPr lvl="1"/>
            <a:r>
              <a:rPr kumimoji="1" lang="zh-CN" altLang="en-US" b="1" dirty="0"/>
              <a:t>純虛析構函數除外</a:t>
            </a:r>
            <a:endParaRPr kumimoji="1" lang="en-US" altLang="zh-CN" b="1" dirty="0"/>
          </a:p>
          <a:p>
            <a:pPr lvl="1"/>
            <a:r>
              <a:rPr kumimoji="1" lang="zh-CN" altLang="en-US" dirty="0"/>
              <a:t>對於純虛析構函數而言，即便派生類中不顯式實現，編譯器也會自動合成預設析構函數。因此，即使派生類不顯式覆蓋純虛析構函數，只要</a:t>
            </a:r>
            <a:r>
              <a:rPr kumimoji="1" lang="zh-CN" altLang="en-US" dirty="0">
                <a:solidFill>
                  <a:srgbClr val="FF0000"/>
                </a:solidFill>
              </a:rPr>
              <a:t>派生類覆蓋了其他純虛函數，該派生類就不是抽象類別，可以定義派生類物件</a:t>
            </a:r>
            <a:r>
              <a:rPr kumimoji="1" lang="zh-CN" altLang="en-US" dirty="0"/>
              <a:t>。</a:t>
            </a:r>
          </a:p>
        </p:txBody>
      </p:sp>
    </p:spTree>
    <p:extLst>
      <p:ext uri="{BB962C8B-B14F-4D97-AF65-F5344CB8AC3E}">
        <p14:creationId xmlns:p14="http://schemas.microsoft.com/office/powerpoint/2010/main" val="312248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EC7167-518B-4DE7-8C4E-C7B1FB57072E}"/>
              </a:ext>
            </a:extLst>
          </p:cNvPr>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dirty="0"/>
          </a:p>
        </p:txBody>
      </p:sp>
      <p:sp>
        <p:nvSpPr>
          <p:cNvPr id="5" name="矩形 4">
            <a:extLst>
              <a:ext uri="{FF2B5EF4-FFF2-40B4-BE49-F238E27FC236}">
                <a16:creationId xmlns:a16="http://schemas.microsoft.com/office/drawing/2014/main" id="{7C773907-AE56-1D44-9D43-9F3AC879F730}"/>
              </a:ext>
            </a:extLst>
          </p:cNvPr>
          <p:cNvSpPr/>
          <p:nvPr/>
        </p:nvSpPr>
        <p:spPr>
          <a:xfrm>
            <a:off x="596555" y="460985"/>
            <a:ext cx="7903790" cy="6463308"/>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~Base()=0; </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Base::~Base()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"Base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Derive1: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Derive2: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~Derive2()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"Derive2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 };</a:t>
            </a:r>
          </a:p>
          <a:p>
            <a:br>
              <a:rPr lang="en-US" altLang="zh-CN" dirty="0">
                <a:latin typeface="Consolas" panose="020B0609020204030204" pitchFamily="49" charset="0"/>
                <a:cs typeface="Consolas" panose="020B0609020204030204" pitchFamily="49" charset="0"/>
              </a:rPr>
            </a:br>
            <a:r>
              <a:rPr lang="en-US" altLang="zh-CN" dirty="0" err="1">
                <a:solidFill>
                  <a:srgbClr val="B40062"/>
                </a:solidFill>
                <a:latin typeface="Consolas" charset="0"/>
                <a:cs typeface="Consolas"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pPr lvl="1"/>
            <a:r>
              <a:rPr lang="en-US" altLang="zh-CN" dirty="0">
                <a:latin typeface="Consolas" panose="020B0609020204030204" pitchFamily="49" charset="0"/>
                <a:cs typeface="Consolas" panose="020B0609020204030204" pitchFamily="49" charset="0"/>
              </a:rPr>
              <a:t>Base* p1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Derive1;</a:t>
            </a:r>
          </a:p>
          <a:p>
            <a:pPr lvl="1"/>
            <a:r>
              <a:rPr lang="en-US" altLang="zh-CN" dirty="0">
                <a:latin typeface="Consolas" panose="020B0609020204030204" pitchFamily="49" charset="0"/>
                <a:cs typeface="Consolas" panose="020B0609020204030204" pitchFamily="49" charset="0"/>
              </a:rPr>
              <a:t>Base* p2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Derive2;</a:t>
            </a:r>
          </a:p>
          <a:p>
            <a:pPr lvl="1"/>
            <a:r>
              <a:rPr lang="en-US" altLang="zh-CN" dirty="0">
                <a:solidFill>
                  <a:srgbClr val="B40062"/>
                </a:solidFill>
                <a:latin typeface="Consolas" charset="0"/>
                <a:cs typeface="Consolas" charset="0"/>
              </a:rPr>
              <a:t>delete </a:t>
            </a:r>
            <a:r>
              <a:rPr lang="en-US" altLang="zh-CN" dirty="0">
                <a:latin typeface="Consolas" panose="020B0609020204030204" pitchFamily="49" charset="0"/>
                <a:cs typeface="Consolas" panose="020B0609020204030204" pitchFamily="49" charset="0"/>
              </a:rPr>
              <a:t>p1;</a:t>
            </a:r>
          </a:p>
          <a:p>
            <a:pPr lvl="1"/>
            <a:r>
              <a:rPr lang="en-US" altLang="zh-CN" dirty="0" err="1">
                <a:latin typeface="Consolas" panose="020B0609020204030204" pitchFamily="49" charset="0"/>
                <a:cs typeface="Consolas" panose="020B0609020204030204" pitchFamily="49" charset="0"/>
              </a:rPr>
              <a:t>cout</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a:t>
            </a:r>
            <a:r>
              <a:rPr lang="zh-CN" altLang="en-US"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pPr lvl="1"/>
            <a:r>
              <a:rPr lang="en-US" altLang="zh-CN" dirty="0">
                <a:solidFill>
                  <a:srgbClr val="B40062"/>
                </a:solidFill>
                <a:latin typeface="Consolas" charset="0"/>
                <a:cs typeface="Consolas" charset="0"/>
              </a:rPr>
              <a:t>delete</a:t>
            </a:r>
            <a:r>
              <a:rPr lang="en-US" altLang="zh-CN" dirty="0">
                <a:latin typeface="Consolas" panose="020B0609020204030204" pitchFamily="49" charset="0"/>
                <a:cs typeface="Consolas" panose="020B0609020204030204" pitchFamily="49" charset="0"/>
              </a:rPr>
              <a:t> p2;</a:t>
            </a:r>
          </a:p>
          <a:p>
            <a:pPr lvl="1"/>
            <a:r>
              <a:rPr lang="en-US" altLang="zh-CN" dirty="0">
                <a:solidFill>
                  <a:srgbClr val="000000"/>
                </a:solidFill>
                <a:latin typeface="Consolas" charset="0"/>
                <a:ea typeface="Consolas" charset="0"/>
                <a:cs typeface="Consolas" charset="0"/>
              </a:rPr>
              <a:t>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p>
        </p:txBody>
      </p:sp>
      <p:sp>
        <p:nvSpPr>
          <p:cNvPr id="6" name="矩形 5">
            <a:extLst>
              <a:ext uri="{FF2B5EF4-FFF2-40B4-BE49-F238E27FC236}">
                <a16:creationId xmlns:a16="http://schemas.microsoft.com/office/drawing/2014/main" id="{64962F64-438F-BB41-9470-262DA0C59E1D}"/>
              </a:ext>
            </a:extLst>
          </p:cNvPr>
          <p:cNvSpPr/>
          <p:nvPr/>
        </p:nvSpPr>
        <p:spPr>
          <a:xfrm>
            <a:off x="5551612" y="5454500"/>
            <a:ext cx="3454052" cy="1200329"/>
          </a:xfrm>
          <a:prstGeom prst="rect">
            <a:avLst/>
          </a:prstGeom>
        </p:spPr>
        <p:txBody>
          <a:bodyPr wrap="square">
            <a:spAutoFit/>
          </a:bodyPr>
          <a:lstStyle/>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a:t>
            </a:r>
          </a:p>
          <a:p>
            <a:r>
              <a:rPr lang="en-US" altLang="zh-CN" b="1" dirty="0">
                <a:solidFill>
                  <a:srgbClr val="00B050"/>
                </a:solidFill>
                <a:latin typeface="AndaleMono" charset="0"/>
              </a:rPr>
              <a:t>Derive2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zh-CN" altLang="en-US" b="1" dirty="0">
              <a:solidFill>
                <a:srgbClr val="00B050"/>
              </a:solidFill>
              <a:latin typeface="AndaleMono" charset="0"/>
            </a:endParaRPr>
          </a:p>
        </p:txBody>
      </p:sp>
      <p:sp>
        <p:nvSpPr>
          <p:cNvPr id="7" name="文本框 6">
            <a:extLst>
              <a:ext uri="{FF2B5EF4-FFF2-40B4-BE49-F238E27FC236}">
                <a16:creationId xmlns:a16="http://schemas.microsoft.com/office/drawing/2014/main" id="{3A8482E7-FE6E-5748-BAA8-04550E9F4A46}"/>
              </a:ext>
            </a:extLst>
          </p:cNvPr>
          <p:cNvSpPr txBox="1"/>
          <p:nvPr/>
        </p:nvSpPr>
        <p:spPr>
          <a:xfrm>
            <a:off x="5621288" y="4992835"/>
            <a:ext cx="1415772" cy="461665"/>
          </a:xfrm>
          <a:prstGeom prst="rect">
            <a:avLst/>
          </a:prstGeom>
          <a:solidFill>
            <a:srgbClr val="FFFF00"/>
          </a:solidFill>
        </p:spPr>
        <p:txBody>
          <a:bodyPr wrap="none" rtlCol="0">
            <a:spAutoFit/>
          </a:bodyPr>
          <a:lstStyle/>
          <a:p>
            <a:r>
              <a:rPr kumimoji="1" lang="zh-CN" altLang="en-US" sz="2400" b="1" dirty="0"/>
              <a:t>運行結果</a:t>
            </a:r>
          </a:p>
        </p:txBody>
      </p:sp>
      <p:sp>
        <p:nvSpPr>
          <p:cNvPr id="8" name="标题 1">
            <a:extLst>
              <a:ext uri="{FF2B5EF4-FFF2-40B4-BE49-F238E27FC236}">
                <a16:creationId xmlns:a16="http://schemas.microsoft.com/office/drawing/2014/main" id="{23275CCD-EF8E-463F-8548-F11147C6AD1B}"/>
              </a:ext>
            </a:extLst>
          </p:cNvPr>
          <p:cNvSpPr txBox="1">
            <a:spLocks/>
          </p:cNvSpPr>
          <p:nvPr/>
        </p:nvSpPr>
        <p:spPr bwMode="auto">
          <a:xfrm>
            <a:off x="5292080" y="168882"/>
            <a:ext cx="3638228"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純虛析構函數示例</a:t>
            </a:r>
          </a:p>
        </p:txBody>
      </p:sp>
    </p:spTree>
    <p:extLst>
      <p:ext uri="{BB962C8B-B14F-4D97-AF65-F5344CB8AC3E}">
        <p14:creationId xmlns:p14="http://schemas.microsoft.com/office/powerpoint/2010/main" val="90616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23E4F-01E2-0749-87B0-EC41716C2D38}"/>
              </a:ext>
            </a:extLst>
          </p:cNvPr>
          <p:cNvSpPr>
            <a:spLocks noGrp="1"/>
          </p:cNvSpPr>
          <p:nvPr>
            <p:ph type="title"/>
          </p:nvPr>
        </p:nvSpPr>
        <p:spPr/>
        <p:txBody>
          <a:bodyPr/>
          <a:lstStyle/>
          <a:p>
            <a:r>
              <a:rPr kumimoji="1" lang="zh-CN" altLang="en-US" dirty="0"/>
              <a:t>回顧：向上類型轉換</a:t>
            </a:r>
          </a:p>
        </p:txBody>
      </p:sp>
      <p:sp>
        <p:nvSpPr>
          <p:cNvPr id="4" name="灯片编号占位符 3">
            <a:extLst>
              <a:ext uri="{FF2B5EF4-FFF2-40B4-BE49-F238E27FC236}">
                <a16:creationId xmlns:a16="http://schemas.microsoft.com/office/drawing/2014/main" id="{923A4595-8F1C-374C-A468-9D9CF058C7FC}"/>
              </a:ext>
            </a:extLst>
          </p:cNvPr>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dirty="0"/>
          </a:p>
        </p:txBody>
      </p:sp>
      <p:sp>
        <p:nvSpPr>
          <p:cNvPr id="5" name="内容占位符 2">
            <a:extLst>
              <a:ext uri="{FF2B5EF4-FFF2-40B4-BE49-F238E27FC236}">
                <a16:creationId xmlns:a16="http://schemas.microsoft.com/office/drawing/2014/main" id="{A33955D9-545B-024A-AB0C-152243869EEF}"/>
              </a:ext>
            </a:extLst>
          </p:cNvPr>
          <p:cNvSpPr>
            <a:spLocks noGrp="1"/>
          </p:cNvSpPr>
          <p:nvPr>
            <p:ph idx="1"/>
          </p:nvPr>
        </p:nvSpPr>
        <p:spPr/>
        <p:txBody>
          <a:bodyPr/>
          <a:lstStyle/>
          <a:p>
            <a:r>
              <a:rPr kumimoji="1" lang="zh-CN" altLang="en-US" sz="2400" dirty="0"/>
              <a:t>派生類對象</a:t>
            </a:r>
            <a:r>
              <a:rPr kumimoji="1" lang="en-US" altLang="zh-CN" sz="2400" dirty="0"/>
              <a:t>/</a:t>
            </a:r>
            <a:r>
              <a:rPr kumimoji="1" lang="zh-CN" altLang="en-US" sz="2400" dirty="0"/>
              <a:t>引用</a:t>
            </a:r>
            <a:r>
              <a:rPr kumimoji="1" lang="en-US" altLang="zh-CN" sz="2400" dirty="0"/>
              <a:t>/</a:t>
            </a:r>
            <a:r>
              <a:rPr kumimoji="1" lang="zh-CN" altLang="en-US" sz="2400" dirty="0"/>
              <a:t>指標轉換成基類對象</a:t>
            </a:r>
            <a:r>
              <a:rPr kumimoji="1" lang="en-US" altLang="zh-CN" sz="2400" dirty="0"/>
              <a:t>/</a:t>
            </a:r>
            <a:r>
              <a:rPr kumimoji="1" lang="zh-CN" altLang="en-US" sz="2400" dirty="0"/>
              <a:t>引用</a:t>
            </a:r>
            <a:r>
              <a:rPr kumimoji="1" lang="en-US" altLang="zh-CN" sz="2400" dirty="0"/>
              <a:t>/</a:t>
            </a:r>
            <a:r>
              <a:rPr kumimoji="1" lang="zh-CN" altLang="en-US" sz="2400" dirty="0"/>
              <a:t>指針，稱為</a:t>
            </a:r>
            <a:r>
              <a:rPr kumimoji="1" lang="zh-CN" altLang="en-US" sz="2400" dirty="0">
                <a:solidFill>
                  <a:srgbClr val="FF0000"/>
                </a:solidFill>
              </a:rPr>
              <a:t>向上類型轉換</a:t>
            </a:r>
            <a:r>
              <a:rPr kumimoji="1" lang="zh-CN" altLang="en-US" sz="2400" dirty="0"/>
              <a:t>。只對</a:t>
            </a:r>
            <a:r>
              <a:rPr kumimoji="1" lang="en-US" altLang="zh-CN" sz="2400" dirty="0">
                <a:solidFill>
                  <a:srgbClr val="FF0000"/>
                </a:solidFill>
              </a:rPr>
              <a:t>public</a:t>
            </a:r>
            <a:r>
              <a:rPr kumimoji="1" lang="zh-CN" altLang="en-US" sz="2400" dirty="0"/>
              <a:t>繼承有效，在繼承圖上是上升的；對</a:t>
            </a:r>
            <a:r>
              <a:rPr kumimoji="1" lang="en-US" altLang="zh-CN" sz="2400" dirty="0">
                <a:solidFill>
                  <a:srgbClr val="FF0000"/>
                </a:solidFill>
              </a:rPr>
              <a:t>private</a:t>
            </a:r>
            <a:r>
              <a:rPr kumimoji="1" lang="zh-CN" altLang="en-US" sz="2400" dirty="0">
                <a:solidFill>
                  <a:srgbClr val="FF0000"/>
                </a:solidFill>
              </a:rPr>
              <a:t>、</a:t>
            </a:r>
            <a:r>
              <a:rPr kumimoji="1" lang="en-US" altLang="zh-CN" sz="2400" dirty="0">
                <a:solidFill>
                  <a:srgbClr val="FF0000"/>
                </a:solidFill>
              </a:rPr>
              <a:t>protected</a:t>
            </a:r>
            <a:r>
              <a:rPr kumimoji="1" lang="zh-CN" altLang="en-US" sz="2400" dirty="0"/>
              <a:t>繼承無效。</a:t>
            </a:r>
          </a:p>
          <a:p>
            <a:r>
              <a:rPr kumimoji="1" lang="zh-CN" altLang="en-US" sz="2400" dirty="0"/>
              <a:t>向上類型轉換（派生類到基類）可以由編譯器</a:t>
            </a:r>
            <a:r>
              <a:rPr kumimoji="1" lang="zh-CN" altLang="en-US" sz="2400" dirty="0">
                <a:solidFill>
                  <a:srgbClr val="FF0000"/>
                </a:solidFill>
              </a:rPr>
              <a:t>自動完成</a:t>
            </a:r>
            <a:r>
              <a:rPr kumimoji="1" lang="zh-CN" altLang="en-US" sz="2400" dirty="0"/>
              <a:t>，是一種</a:t>
            </a:r>
            <a:r>
              <a:rPr kumimoji="1" lang="zh-CN" altLang="en-US" sz="2400" dirty="0">
                <a:solidFill>
                  <a:srgbClr val="FF0000"/>
                </a:solidFill>
              </a:rPr>
              <a:t>隱式</a:t>
            </a:r>
            <a:r>
              <a:rPr kumimoji="1" lang="zh-CN" altLang="en-US" sz="2400" dirty="0"/>
              <a:t>類型轉換。</a:t>
            </a:r>
            <a:endParaRPr kumimoji="1" lang="zh-CN" altLang="en-US" sz="2400" dirty="0">
              <a:solidFill>
                <a:srgbClr val="FF0000"/>
              </a:solidFill>
            </a:endParaRPr>
          </a:p>
          <a:p>
            <a:r>
              <a:rPr kumimoji="1" lang="zh-CN" altLang="en-US" sz="2400" dirty="0">
                <a:solidFill>
                  <a:srgbClr val="FF0000"/>
                </a:solidFill>
              </a:rPr>
              <a:t>凡是</a:t>
            </a:r>
            <a:r>
              <a:rPr kumimoji="1" lang="zh-CN" altLang="en-US" sz="2400" dirty="0"/>
              <a:t>接受基類對象</a:t>
            </a:r>
            <a:r>
              <a:rPr kumimoji="1" lang="en-US" altLang="zh-CN" sz="2400" dirty="0"/>
              <a:t>/</a:t>
            </a:r>
            <a:r>
              <a:rPr kumimoji="1" lang="zh-CN" altLang="en-US" sz="2400" dirty="0"/>
              <a:t>引用</a:t>
            </a:r>
            <a:r>
              <a:rPr kumimoji="1" lang="en-US" altLang="zh-CN" sz="2400" dirty="0"/>
              <a:t>/</a:t>
            </a:r>
            <a:r>
              <a:rPr kumimoji="1" lang="zh-CN" altLang="en-US" sz="2400" dirty="0"/>
              <a:t>指標的地方（如函數參數），</a:t>
            </a:r>
            <a:r>
              <a:rPr kumimoji="1" lang="zh-CN" altLang="en-US" sz="2400" dirty="0">
                <a:solidFill>
                  <a:srgbClr val="FF0000"/>
                </a:solidFill>
              </a:rPr>
              <a:t>都可以</a:t>
            </a:r>
            <a:r>
              <a:rPr kumimoji="1" lang="zh-CN" altLang="en-US" sz="2400" dirty="0"/>
              <a:t>使用派生類物件</a:t>
            </a:r>
            <a:r>
              <a:rPr kumimoji="1" lang="en-US" altLang="zh-CN" sz="2400" dirty="0"/>
              <a:t>/</a:t>
            </a:r>
            <a:r>
              <a:rPr kumimoji="1" lang="zh-CN" altLang="en-US" sz="2400" dirty="0"/>
              <a:t>引用</a:t>
            </a:r>
            <a:r>
              <a:rPr kumimoji="1" lang="en-US" altLang="zh-CN" sz="2400" dirty="0"/>
              <a:t>/</a:t>
            </a:r>
            <a:r>
              <a:rPr kumimoji="1" lang="zh-CN" altLang="en-US" sz="2400" dirty="0"/>
              <a:t>指標，編譯器會自動將派生類物件轉換為基類物件以便使用。</a:t>
            </a:r>
          </a:p>
          <a:p>
            <a:endParaRPr kumimoji="1" lang="zh-CN" altLang="en-US" sz="2400" dirty="0"/>
          </a:p>
          <a:p>
            <a:endParaRPr kumimoji="1" lang="zh-CN" altLang="en-US" sz="2400" dirty="0"/>
          </a:p>
        </p:txBody>
      </p:sp>
      <p:sp>
        <p:nvSpPr>
          <p:cNvPr id="6" name="TextBox 5">
            <a:extLst>
              <a:ext uri="{FF2B5EF4-FFF2-40B4-BE49-F238E27FC236}">
                <a16:creationId xmlns:a16="http://schemas.microsoft.com/office/drawing/2014/main" id="{2D70E524-2640-4DBB-8F95-E7CA6DF4122B}"/>
              </a:ext>
            </a:extLst>
          </p:cNvPr>
          <p:cNvSpPr txBox="1">
            <a:spLocks noChangeArrowheads="1"/>
          </p:cNvSpPr>
          <p:nvPr/>
        </p:nvSpPr>
        <p:spPr bwMode="auto">
          <a:xfrm>
            <a:off x="6551562" y="5155902"/>
            <a:ext cx="1584325" cy="46196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Base</a:t>
            </a:r>
          </a:p>
        </p:txBody>
      </p:sp>
      <p:sp>
        <p:nvSpPr>
          <p:cNvPr id="7" name="TextBox 6">
            <a:extLst>
              <a:ext uri="{FF2B5EF4-FFF2-40B4-BE49-F238E27FC236}">
                <a16:creationId xmlns:a16="http://schemas.microsoft.com/office/drawing/2014/main" id="{471753F1-90DC-4B5B-BB67-68E3E822DCBB}"/>
              </a:ext>
            </a:extLst>
          </p:cNvPr>
          <p:cNvSpPr txBox="1">
            <a:spLocks noChangeArrowheads="1"/>
          </p:cNvSpPr>
          <p:nvPr/>
        </p:nvSpPr>
        <p:spPr bwMode="auto">
          <a:xfrm>
            <a:off x="6516637" y="6135389"/>
            <a:ext cx="1655763" cy="4619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Derived</a:t>
            </a:r>
          </a:p>
        </p:txBody>
      </p:sp>
      <p:cxnSp>
        <p:nvCxnSpPr>
          <p:cNvPr id="8" name="直接箭头连接符 8">
            <a:extLst>
              <a:ext uri="{FF2B5EF4-FFF2-40B4-BE49-F238E27FC236}">
                <a16:creationId xmlns:a16="http://schemas.microsoft.com/office/drawing/2014/main" id="{44579E34-BE70-4B87-A821-AD9077568444}"/>
              </a:ext>
            </a:extLst>
          </p:cNvPr>
          <p:cNvCxnSpPr/>
          <p:nvPr/>
        </p:nvCxnSpPr>
        <p:spPr>
          <a:xfrm flipH="1" flipV="1">
            <a:off x="7308304" y="5617864"/>
            <a:ext cx="1587" cy="517525"/>
          </a:xfrm>
          <a:prstGeom prst="straightConnector1">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等腰三角形 9">
            <a:extLst>
              <a:ext uri="{FF2B5EF4-FFF2-40B4-BE49-F238E27FC236}">
                <a16:creationId xmlns:a16="http://schemas.microsoft.com/office/drawing/2014/main" id="{47E39DC1-00C2-4268-99E7-D083B2AFCE4F}"/>
              </a:ext>
            </a:extLst>
          </p:cNvPr>
          <p:cNvSpPr/>
          <p:nvPr/>
        </p:nvSpPr>
        <p:spPr>
          <a:xfrm>
            <a:off x="7236296" y="5632152"/>
            <a:ext cx="144463" cy="215900"/>
          </a:xfrm>
          <a:prstGeom prst="triangl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000"/>
          </a:p>
        </p:txBody>
      </p:sp>
    </p:spTree>
    <p:extLst>
      <p:ext uri="{BB962C8B-B14F-4D97-AF65-F5344CB8AC3E}">
        <p14:creationId xmlns:p14="http://schemas.microsoft.com/office/powerpoint/2010/main" val="167103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向下類型轉換</a:t>
            </a:r>
          </a:p>
        </p:txBody>
      </p:sp>
      <p:sp>
        <p:nvSpPr>
          <p:cNvPr id="3" name="内容占位符 2"/>
          <p:cNvSpPr>
            <a:spLocks noGrp="1"/>
          </p:cNvSpPr>
          <p:nvPr>
            <p:ph idx="1"/>
          </p:nvPr>
        </p:nvSpPr>
        <p:spPr>
          <a:xfrm>
            <a:off x="628650" y="1628800"/>
            <a:ext cx="8191822" cy="4749029"/>
          </a:xfrm>
        </p:spPr>
        <p:txBody>
          <a:bodyPr/>
          <a:lstStyle/>
          <a:p>
            <a:r>
              <a:rPr kumimoji="1" lang="zh-CN" altLang="en-US" dirty="0"/>
              <a:t>基類指針</a:t>
            </a:r>
            <a:r>
              <a:rPr kumimoji="1" lang="en-US" altLang="zh-CN" dirty="0"/>
              <a:t>/</a:t>
            </a:r>
            <a:r>
              <a:rPr kumimoji="1" lang="zh-CN" altLang="en-US" dirty="0"/>
              <a:t>引用轉換成派生類指針</a:t>
            </a:r>
            <a:r>
              <a:rPr kumimoji="1" lang="en-US" altLang="zh-CN" dirty="0"/>
              <a:t>/</a:t>
            </a:r>
            <a:r>
              <a:rPr kumimoji="1" lang="zh-CN" altLang="en-US" dirty="0"/>
              <a:t>引用，則稱為</a:t>
            </a:r>
            <a:r>
              <a:rPr kumimoji="1" lang="zh-CN" altLang="en-US" dirty="0">
                <a:solidFill>
                  <a:srgbClr val="FF0000"/>
                </a:solidFill>
              </a:rPr>
              <a:t>向下類型轉換</a:t>
            </a:r>
            <a:r>
              <a:rPr kumimoji="1" lang="zh-CN" altLang="en-US" dirty="0"/>
              <a:t>。（類層次中向下移動）</a:t>
            </a:r>
            <a:endParaRPr kumimoji="1" lang="en-US" altLang="zh-CN" dirty="0"/>
          </a:p>
          <a:p>
            <a:r>
              <a:rPr kumimoji="1" lang="zh-CN" altLang="en-US" dirty="0"/>
              <a:t>為什麼要向下類型轉換？</a:t>
            </a:r>
          </a:p>
          <a:p>
            <a:pPr lvl="1"/>
            <a:r>
              <a:rPr kumimoji="1" lang="zh-CN" altLang="en-US" dirty="0"/>
              <a:t>當我們用基類指針表示各種派生類時</a:t>
            </a:r>
            <a:r>
              <a:rPr kumimoji="1" lang="en-US" altLang="zh-CN" dirty="0"/>
              <a:t>(</a:t>
            </a:r>
            <a:r>
              <a:rPr kumimoji="1" lang="zh-CN" altLang="en-US" dirty="0"/>
              <a:t>向上類型轉換</a:t>
            </a:r>
            <a:r>
              <a:rPr kumimoji="1" lang="en-US" altLang="zh-CN" dirty="0"/>
              <a:t>)</a:t>
            </a:r>
            <a:r>
              <a:rPr kumimoji="1" lang="zh-CN" altLang="en-US" dirty="0"/>
              <a:t>，保留了他們的</a:t>
            </a:r>
            <a:r>
              <a:rPr kumimoji="1" lang="zh-CN" altLang="en-US" dirty="0">
                <a:solidFill>
                  <a:srgbClr val="FF0000"/>
                </a:solidFill>
              </a:rPr>
              <a:t>共性</a:t>
            </a:r>
            <a:r>
              <a:rPr kumimoji="1" lang="zh-CN" altLang="en-US" dirty="0"/>
              <a:t>，但是丟失了他們的</a:t>
            </a:r>
            <a:r>
              <a:rPr kumimoji="1" lang="zh-CN" altLang="en-US" dirty="0">
                <a:solidFill>
                  <a:srgbClr val="FF0000"/>
                </a:solidFill>
              </a:rPr>
              <a:t>特性</a:t>
            </a:r>
            <a:r>
              <a:rPr kumimoji="1" lang="zh-CN" altLang="en-US" dirty="0"/>
              <a:t>。如果此時要表現特性，則可以使用向下類型轉換。</a:t>
            </a:r>
          </a:p>
          <a:p>
            <a:pPr lvl="1"/>
            <a:r>
              <a:rPr kumimoji="1" lang="zh-CN" altLang="en-US" dirty="0"/>
              <a:t>比如我們可以使用</a:t>
            </a:r>
            <a:r>
              <a:rPr kumimoji="1" lang="zh-CN" altLang="en-US" dirty="0">
                <a:solidFill>
                  <a:srgbClr val="FF0000"/>
                </a:solidFill>
              </a:rPr>
              <a:t>基類指標陣列</a:t>
            </a:r>
            <a:r>
              <a:rPr kumimoji="1" lang="zh-CN" altLang="en-US" dirty="0"/>
              <a:t>對各種派生類物件進行管理，當具體處理時我們可以將基類指標轉換為實際的派生類指標，進而調用派生類</a:t>
            </a:r>
            <a:r>
              <a:rPr kumimoji="1" lang="zh-CN" altLang="en-US" dirty="0">
                <a:solidFill>
                  <a:srgbClr val="FF0000"/>
                </a:solidFill>
              </a:rPr>
              <a:t>專有</a:t>
            </a:r>
            <a:r>
              <a:rPr kumimoji="1" lang="zh-CN" altLang="en-US" dirty="0"/>
              <a:t>的介面。</a:t>
            </a:r>
            <a:endParaRPr kumimoji="1" lang="zh-CN" altLang="en-US" dirty="0">
              <a:solidFill>
                <a:srgbClr val="FF0000"/>
              </a:solidFill>
            </a:endParaRPr>
          </a:p>
          <a:p>
            <a:r>
              <a:rPr kumimoji="1" lang="zh-CN" altLang="en-US" dirty="0"/>
              <a:t>如何確保轉換的正確性？</a:t>
            </a:r>
          </a:p>
          <a:p>
            <a:pPr lvl="1"/>
            <a:r>
              <a:rPr kumimoji="1" lang="zh-CN" altLang="en-US" dirty="0"/>
              <a:t>如何保證基類指標指向的物件也可以被要轉換的派生類的指標指向？</a:t>
            </a:r>
            <a:r>
              <a:rPr kumimoji="1" lang="en-US" altLang="zh-CN" dirty="0"/>
              <a:t>——</a:t>
            </a:r>
            <a:r>
              <a:rPr kumimoji="1" lang="zh-CN" altLang="en-US" dirty="0"/>
              <a:t> 借助虛函數表進行</a:t>
            </a:r>
            <a:r>
              <a:rPr kumimoji="1" lang="zh-CN" altLang="en-US" dirty="0">
                <a:solidFill>
                  <a:srgbClr val="FF0000"/>
                </a:solidFill>
              </a:rPr>
              <a:t>動態類型檢查</a:t>
            </a:r>
            <a:r>
              <a:rPr kumimoji="1" lang="zh-CN" altLang="en-US" dirty="0"/>
              <a:t>！</a:t>
            </a:r>
          </a:p>
        </p:txBody>
      </p:sp>
    </p:spTree>
    <p:extLst>
      <p:ext uri="{BB962C8B-B14F-4D97-AF65-F5344CB8AC3E}">
        <p14:creationId xmlns:p14="http://schemas.microsoft.com/office/powerpoint/2010/main" val="142087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向下類型轉換</a:t>
            </a:r>
          </a:p>
        </p:txBody>
      </p:sp>
      <p:sp>
        <p:nvSpPr>
          <p:cNvPr id="3" name="内容占位符 2"/>
          <p:cNvSpPr>
            <a:spLocks noGrp="1"/>
          </p:cNvSpPr>
          <p:nvPr>
            <p:ph idx="1"/>
          </p:nvPr>
        </p:nvSpPr>
        <p:spPr>
          <a:xfrm>
            <a:off x="476089" y="1442195"/>
            <a:ext cx="8191822" cy="5184576"/>
          </a:xfrm>
        </p:spPr>
        <p:txBody>
          <a:bodyPr/>
          <a:lstStyle/>
          <a:p>
            <a:r>
              <a:rPr kumimoji="1" lang="en-US" altLang="zh-CN" dirty="0"/>
              <a:t>C++</a:t>
            </a:r>
            <a:r>
              <a:rPr kumimoji="1" lang="zh-CN" altLang="en-US" dirty="0"/>
              <a:t>提供了一個特殊的顯式類型轉換，稱為</a:t>
            </a:r>
            <a:r>
              <a:rPr kumimoji="1" lang="en-US" altLang="zh-CN" dirty="0" err="1"/>
              <a:t>dynamic_cast</a:t>
            </a:r>
            <a:r>
              <a:rPr kumimoji="1" lang="zh-CN" altLang="en-US" dirty="0"/>
              <a:t>，是一種</a:t>
            </a:r>
            <a:r>
              <a:rPr kumimoji="1" lang="zh-CN" altLang="en-US" dirty="0">
                <a:solidFill>
                  <a:srgbClr val="FF0000"/>
                </a:solidFill>
              </a:rPr>
              <a:t>安全的</a:t>
            </a:r>
            <a:r>
              <a:rPr kumimoji="1" lang="zh-CN" altLang="en-US" dirty="0"/>
              <a:t>向下類型轉換。</a:t>
            </a:r>
          </a:p>
          <a:p>
            <a:pPr lvl="1"/>
            <a:r>
              <a:rPr kumimoji="1" lang="zh-CN" altLang="en-US" dirty="0"/>
              <a:t>使用</a:t>
            </a:r>
            <a:r>
              <a:rPr kumimoji="1" lang="en-US" altLang="zh-CN" dirty="0" err="1"/>
              <a:t>dynamic_cast</a:t>
            </a:r>
            <a:r>
              <a:rPr kumimoji="1" lang="zh-CN" altLang="en-US" dirty="0"/>
              <a:t>的對象</a:t>
            </a:r>
            <a:r>
              <a:rPr kumimoji="1" lang="zh-CN" altLang="en-US" dirty="0">
                <a:solidFill>
                  <a:srgbClr val="FF0000"/>
                </a:solidFill>
              </a:rPr>
              <a:t>必須有虛函數</a:t>
            </a:r>
            <a:r>
              <a:rPr kumimoji="1" lang="zh-CN" altLang="en-US" dirty="0"/>
              <a:t>，因為它使用了存儲在虛函數表中的資訊判斷實際的類型。</a:t>
            </a:r>
          </a:p>
          <a:p>
            <a:r>
              <a:rPr kumimoji="1" lang="zh-CN" altLang="en-US" dirty="0"/>
              <a:t>使用方法：</a:t>
            </a:r>
          </a:p>
          <a:p>
            <a:pPr lvl="1"/>
            <a:r>
              <a:rPr kumimoji="1" lang="mr-IN" altLang="zh-CN" dirty="0" err="1"/>
              <a:t>obj</a:t>
            </a:r>
            <a:r>
              <a:rPr kumimoji="1" lang="en-US" altLang="zh-CN" dirty="0"/>
              <a:t>_p</a:t>
            </a:r>
            <a:r>
              <a:rPr kumimoji="1" lang="zh-CN" altLang="en-US" dirty="0"/>
              <a:t>，</a:t>
            </a:r>
            <a:r>
              <a:rPr kumimoji="1" lang="en-US" altLang="zh-CN" dirty="0" err="1"/>
              <a:t>obj_r</a:t>
            </a:r>
            <a:r>
              <a:rPr kumimoji="1" lang="zh-CN" altLang="en-US" dirty="0"/>
              <a:t>分別是</a:t>
            </a:r>
            <a:r>
              <a:rPr kumimoji="1" lang="en-US" altLang="zh-CN" dirty="0"/>
              <a:t>T1</a:t>
            </a:r>
            <a:r>
              <a:rPr kumimoji="1" lang="zh-CN" altLang="en-US" dirty="0"/>
              <a:t>類型的指針和引用</a:t>
            </a:r>
            <a:endParaRPr kumimoji="1" lang="mr-IN" altLang="zh-CN" dirty="0"/>
          </a:p>
          <a:p>
            <a:pPr lvl="1"/>
            <a:r>
              <a:rPr kumimoji="1" lang="mr-IN" altLang="zh-CN" dirty="0"/>
              <a:t>T2* </a:t>
            </a:r>
            <a:r>
              <a:rPr kumimoji="1" lang="mr-IN" altLang="zh-CN" dirty="0" err="1"/>
              <a:t>pObj</a:t>
            </a:r>
            <a:r>
              <a:rPr kumimoji="1" lang="mr-IN" altLang="zh-CN" dirty="0"/>
              <a:t> = </a:t>
            </a:r>
            <a:r>
              <a:rPr kumimoji="1" lang="mr-IN" altLang="zh-CN" dirty="0" err="1">
                <a:solidFill>
                  <a:srgbClr val="FF0000"/>
                </a:solidFill>
              </a:rPr>
              <a:t>dynamic_cast</a:t>
            </a:r>
            <a:r>
              <a:rPr kumimoji="1" lang="mr-IN" altLang="zh-CN" dirty="0"/>
              <a:t>&lt;T2</a:t>
            </a:r>
            <a:r>
              <a:rPr kumimoji="1" lang="zh-CN" altLang="en-US" dirty="0"/>
              <a:t>*</a:t>
            </a:r>
            <a:r>
              <a:rPr kumimoji="1" lang="en-US" altLang="zh-CN" dirty="0"/>
              <a:t>&gt;(</a:t>
            </a:r>
            <a:r>
              <a:rPr kumimoji="1" lang="mr-IN" altLang="zh-CN" dirty="0" err="1"/>
              <a:t>obj</a:t>
            </a:r>
            <a:r>
              <a:rPr kumimoji="1" lang="en-US" altLang="zh-CN" dirty="0"/>
              <a:t>_p);</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轉換為</a:t>
            </a:r>
            <a:r>
              <a:rPr kumimoji="1" lang="mr-IN" altLang="zh-CN" dirty="0">
                <a:solidFill>
                  <a:srgbClr val="008000"/>
                </a:solidFill>
              </a:rPr>
              <a:t>T2</a:t>
            </a:r>
            <a:r>
              <a:rPr kumimoji="1" lang="zh-CN" altLang="mr-IN" dirty="0">
                <a:solidFill>
                  <a:srgbClr val="008000"/>
                </a:solidFill>
              </a:rPr>
              <a:t>指針，</a:t>
            </a:r>
            <a:r>
              <a:rPr kumimoji="1" lang="zh-CN" altLang="en-US" dirty="0">
                <a:solidFill>
                  <a:srgbClr val="008000"/>
                </a:solidFill>
              </a:rPr>
              <a:t>運行時</a:t>
            </a:r>
            <a:r>
              <a:rPr kumimoji="1" lang="zh-CN" altLang="mr-IN" dirty="0">
                <a:solidFill>
                  <a:srgbClr val="008000"/>
                </a:solidFill>
              </a:rPr>
              <a:t>失敗返回</a:t>
            </a:r>
            <a:r>
              <a:rPr lang="en-US" altLang="zh-CN" b="1" dirty="0" err="1">
                <a:solidFill>
                  <a:srgbClr val="FF0000"/>
                </a:solidFill>
              </a:rPr>
              <a:t>nullptr</a:t>
            </a:r>
            <a:endParaRPr kumimoji="1" lang="mr-IN" altLang="zh-CN" dirty="0">
              <a:solidFill>
                <a:srgbClr val="FF0000"/>
              </a:solidFill>
            </a:endParaRPr>
          </a:p>
          <a:p>
            <a:pPr lvl="1"/>
            <a:r>
              <a:rPr kumimoji="1" lang="mr-IN" altLang="zh-CN" dirty="0"/>
              <a:t>T2</a:t>
            </a:r>
            <a:r>
              <a:rPr kumimoji="1" lang="en-US" altLang="zh-CN" dirty="0"/>
              <a:t>&amp;</a:t>
            </a:r>
            <a:r>
              <a:rPr kumimoji="1" lang="mr-IN" altLang="zh-CN" dirty="0"/>
              <a:t> </a:t>
            </a:r>
            <a:r>
              <a:rPr kumimoji="1" lang="mr-IN" altLang="zh-CN" dirty="0" err="1"/>
              <a:t>refObj</a:t>
            </a:r>
            <a:r>
              <a:rPr kumimoji="1" lang="mr-IN" altLang="zh-CN" dirty="0"/>
              <a:t> = </a:t>
            </a:r>
            <a:r>
              <a:rPr kumimoji="1" lang="mr-IN" altLang="zh-CN" dirty="0" err="1">
                <a:solidFill>
                  <a:srgbClr val="FF0000"/>
                </a:solidFill>
              </a:rPr>
              <a:t>dynamic_cast</a:t>
            </a:r>
            <a:r>
              <a:rPr kumimoji="1" lang="mr-IN" altLang="zh-CN" dirty="0"/>
              <a:t>&lt;T2&amp;&gt;(</a:t>
            </a:r>
            <a:r>
              <a:rPr kumimoji="1" lang="mr-IN" altLang="zh-CN" dirty="0" err="1"/>
              <a:t>obj</a:t>
            </a:r>
            <a:r>
              <a:rPr kumimoji="1" lang="en-US" altLang="zh-CN" dirty="0"/>
              <a:t>_r);</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轉換為</a:t>
            </a:r>
            <a:r>
              <a:rPr kumimoji="1" lang="mr-IN" altLang="zh-CN" dirty="0">
                <a:solidFill>
                  <a:srgbClr val="008000"/>
                </a:solidFill>
              </a:rPr>
              <a:t>T2</a:t>
            </a:r>
            <a:r>
              <a:rPr kumimoji="1" lang="zh-CN" altLang="mr-IN" dirty="0">
                <a:solidFill>
                  <a:srgbClr val="008000"/>
                </a:solidFill>
              </a:rPr>
              <a:t>引用，</a:t>
            </a:r>
            <a:r>
              <a:rPr kumimoji="1" lang="zh-CN" altLang="en-US" dirty="0">
                <a:solidFill>
                  <a:srgbClr val="008000"/>
                </a:solidFill>
              </a:rPr>
              <a:t>運行時</a:t>
            </a:r>
            <a:r>
              <a:rPr kumimoji="1" lang="zh-CN" altLang="mr-IN" dirty="0">
                <a:solidFill>
                  <a:srgbClr val="008000"/>
                </a:solidFill>
              </a:rPr>
              <a:t>失敗拋出</a:t>
            </a:r>
            <a:r>
              <a:rPr kumimoji="1" lang="mr-IN" altLang="zh-CN" b="1" dirty="0">
                <a:solidFill>
                  <a:srgbClr val="FF0000"/>
                </a:solidFill>
              </a:rPr>
              <a:t>bad_cast</a:t>
            </a:r>
            <a:r>
              <a:rPr kumimoji="1" lang="zh-CN" altLang="mr-IN" dirty="0">
                <a:solidFill>
                  <a:srgbClr val="008000"/>
                </a:solidFill>
              </a:rPr>
              <a:t>異常</a:t>
            </a:r>
            <a:endParaRPr kumimoji="1" lang="zh-CN" altLang="en-US" dirty="0">
              <a:solidFill>
                <a:srgbClr val="008000"/>
              </a:solidFill>
            </a:endParaRPr>
          </a:p>
          <a:p>
            <a:pPr lvl="1"/>
            <a:r>
              <a:rPr kumimoji="1" lang="zh-CN" altLang="en-US" dirty="0"/>
              <a:t>在向下轉換中，</a:t>
            </a:r>
            <a:r>
              <a:rPr kumimoji="1" lang="en-US" altLang="zh-CN" dirty="0"/>
              <a:t>T1</a:t>
            </a:r>
            <a:r>
              <a:rPr kumimoji="1" lang="zh-CN" altLang="en-US" dirty="0"/>
              <a:t>必須是多態類型（聲明或繼承了至少一個虛函數的類），否則不過編譯</a:t>
            </a:r>
            <a:endParaRPr kumimoji="1" lang="en-US" altLang="zh-CN" dirty="0"/>
          </a:p>
        </p:txBody>
      </p:sp>
    </p:spTree>
    <p:extLst>
      <p:ext uri="{BB962C8B-B14F-4D97-AF65-F5344CB8AC3E}">
        <p14:creationId xmlns:p14="http://schemas.microsoft.com/office/powerpoint/2010/main" val="73103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向下類型轉換</a:t>
            </a:r>
          </a:p>
        </p:txBody>
      </p:sp>
      <p:sp>
        <p:nvSpPr>
          <p:cNvPr id="3" name="内容占位符 2"/>
          <p:cNvSpPr>
            <a:spLocks noGrp="1"/>
          </p:cNvSpPr>
          <p:nvPr>
            <p:ph idx="1"/>
          </p:nvPr>
        </p:nvSpPr>
        <p:spPr>
          <a:xfrm>
            <a:off x="628650" y="1268760"/>
            <a:ext cx="7975798" cy="5328592"/>
          </a:xfrm>
        </p:spPr>
        <p:txBody>
          <a:bodyPr/>
          <a:lstStyle/>
          <a:p>
            <a:r>
              <a:rPr kumimoji="1" lang="zh-CN" altLang="en-US" sz="2400" dirty="0"/>
              <a:t>如果我們知道正在處理的是哪些類型，可以使用</a:t>
            </a:r>
            <a:r>
              <a:rPr kumimoji="1" lang="en-US" altLang="zh-CN" sz="2400" dirty="0" err="1"/>
              <a:t>static_cast</a:t>
            </a:r>
            <a:r>
              <a:rPr kumimoji="1" lang="zh-CN" altLang="en-US" sz="2400" dirty="0"/>
              <a:t>來避免這種開銷。</a:t>
            </a:r>
          </a:p>
          <a:p>
            <a:pPr lvl="1"/>
            <a:r>
              <a:rPr kumimoji="1" lang="en-US" altLang="zh-CN" sz="2000" dirty="0" err="1"/>
              <a:t>static_cast</a:t>
            </a:r>
            <a:r>
              <a:rPr kumimoji="1" lang="zh-CN" altLang="en-US" sz="2000" dirty="0"/>
              <a:t>在</a:t>
            </a:r>
            <a:r>
              <a:rPr kumimoji="1" lang="zh-CN" altLang="en-US" sz="2000" dirty="0">
                <a:solidFill>
                  <a:srgbClr val="FF0000"/>
                </a:solidFill>
              </a:rPr>
              <a:t>編譯</a:t>
            </a:r>
            <a:r>
              <a:rPr kumimoji="1" lang="zh-CN" altLang="en-US" sz="2000" dirty="0"/>
              <a:t>時靜態流覽類層次，只檢查</a:t>
            </a:r>
            <a:r>
              <a:rPr kumimoji="1" lang="zh-CN" altLang="en-US" sz="2000" dirty="0">
                <a:solidFill>
                  <a:srgbClr val="FF0000"/>
                </a:solidFill>
              </a:rPr>
              <a:t>繼承關係</a:t>
            </a:r>
            <a:r>
              <a:rPr kumimoji="1" lang="zh-CN" altLang="en-US" sz="2000" dirty="0"/>
              <a:t>。沒有繼承關係的類之間，必須具有轉換途徑才能進行轉換（要麼自訂，要麼是語言語法支援），否則不過編譯。運行時無法確認是否正確轉換。</a:t>
            </a:r>
          </a:p>
          <a:p>
            <a:r>
              <a:rPr kumimoji="1" lang="en-US" altLang="zh-CN" sz="2400" dirty="0" err="1"/>
              <a:t>static_cast</a:t>
            </a:r>
            <a:r>
              <a:rPr kumimoji="1" lang="zh-CN" altLang="en-US" sz="2400" dirty="0"/>
              <a:t>使用方法：</a:t>
            </a:r>
            <a:endParaRPr kumimoji="1" lang="zh-CN" altLang="en-US" sz="2400" dirty="0">
              <a:solidFill>
                <a:srgbClr val="FF0000"/>
              </a:solidFill>
            </a:endParaRPr>
          </a:p>
          <a:p>
            <a:pPr lvl="1"/>
            <a:r>
              <a:rPr kumimoji="1" lang="mr-IN" altLang="zh-CN" sz="2000" dirty="0" err="1"/>
              <a:t>obj</a:t>
            </a:r>
            <a:r>
              <a:rPr kumimoji="1" lang="en-US" altLang="zh-CN" sz="2000" dirty="0"/>
              <a:t>_p</a:t>
            </a:r>
            <a:r>
              <a:rPr kumimoji="1" lang="zh-CN" altLang="en-US" sz="2000" dirty="0"/>
              <a:t>，</a:t>
            </a:r>
            <a:r>
              <a:rPr kumimoji="1" lang="en-US" altLang="zh-CN" sz="2000" dirty="0" err="1"/>
              <a:t>obj_r</a:t>
            </a:r>
            <a:r>
              <a:rPr kumimoji="1" lang="zh-CN" altLang="en-US" sz="2000" dirty="0"/>
              <a:t>分別是</a:t>
            </a:r>
            <a:r>
              <a:rPr kumimoji="1" lang="en-US" altLang="zh-CN" sz="2000" dirty="0"/>
              <a:t>T1</a:t>
            </a:r>
            <a:r>
              <a:rPr kumimoji="1" lang="zh-CN" altLang="en-US" sz="2000" dirty="0"/>
              <a:t>類型的指針和引用</a:t>
            </a:r>
            <a:endParaRPr kumimoji="1" lang="mr-IN" altLang="zh-CN" sz="2000" dirty="0"/>
          </a:p>
          <a:p>
            <a:pPr lvl="1"/>
            <a:r>
              <a:rPr kumimoji="1" lang="mr-IN" altLang="zh-CN" sz="2000" dirty="0"/>
              <a:t>T2* </a:t>
            </a:r>
            <a:r>
              <a:rPr kumimoji="1" lang="mr-IN" altLang="zh-CN" sz="2000" dirty="0" err="1"/>
              <a:t>pObj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&lt;T2*&gt;(</a:t>
            </a:r>
            <a:r>
              <a:rPr kumimoji="1" lang="mr-IN" altLang="zh-CN" sz="2000" dirty="0" err="1"/>
              <a:t>obj</a:t>
            </a:r>
            <a:r>
              <a:rPr kumimoji="1" lang="en-US" altLang="zh-CN" sz="2000" dirty="0"/>
              <a:t>_p);</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轉換為</a:t>
            </a:r>
            <a:r>
              <a:rPr kumimoji="1" lang="mr-IN" altLang="zh-CN" sz="2000" dirty="0">
                <a:solidFill>
                  <a:srgbClr val="008000"/>
                </a:solidFill>
              </a:rPr>
              <a:t>T2</a:t>
            </a:r>
            <a:r>
              <a:rPr kumimoji="1" lang="zh-CN" altLang="mr-IN" sz="2000" dirty="0">
                <a:solidFill>
                  <a:srgbClr val="008000"/>
                </a:solidFill>
              </a:rPr>
              <a:t>指針</a:t>
            </a:r>
            <a:endParaRPr kumimoji="1" lang="mr-IN" altLang="zh-CN" sz="2000" dirty="0">
              <a:solidFill>
                <a:srgbClr val="008000"/>
              </a:solidFill>
            </a:endParaRPr>
          </a:p>
          <a:p>
            <a:pPr lvl="1"/>
            <a:r>
              <a:rPr kumimoji="1" lang="mr-IN" altLang="zh-CN" sz="2000" dirty="0"/>
              <a:t>T2&amp; </a:t>
            </a:r>
            <a:r>
              <a:rPr kumimoji="1" lang="mr-IN" altLang="zh-CN" sz="2000" dirty="0" err="1"/>
              <a:t>refObj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&lt;T2&amp;&gt;(</a:t>
            </a:r>
            <a:r>
              <a:rPr kumimoji="1" lang="mr-IN" altLang="zh-CN" sz="2000" dirty="0" err="1"/>
              <a:t>obj</a:t>
            </a:r>
            <a:r>
              <a:rPr kumimoji="1" lang="en-US" altLang="zh-CN" sz="2000" dirty="0"/>
              <a:t>_r);</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轉換為</a:t>
            </a:r>
            <a:r>
              <a:rPr kumimoji="1" lang="mr-IN" altLang="zh-CN" sz="2000" dirty="0">
                <a:solidFill>
                  <a:srgbClr val="008000"/>
                </a:solidFill>
              </a:rPr>
              <a:t>T2</a:t>
            </a:r>
            <a:r>
              <a:rPr kumimoji="1" lang="zh-CN" altLang="mr-IN" sz="2000" dirty="0">
                <a:solidFill>
                  <a:srgbClr val="008000"/>
                </a:solidFill>
              </a:rPr>
              <a:t>引用</a:t>
            </a:r>
          </a:p>
          <a:p>
            <a:pPr lvl="1"/>
            <a:r>
              <a:rPr kumimoji="1" lang="zh-CN" altLang="en-US" sz="2000" b="1" dirty="0"/>
              <a:t>不安全</a:t>
            </a:r>
            <a:r>
              <a:rPr kumimoji="1" lang="zh-CN" altLang="en-US" sz="2000" dirty="0"/>
              <a:t>：不保證指向目標是</a:t>
            </a:r>
            <a:r>
              <a:rPr kumimoji="1" lang="en-US" altLang="zh-CN" sz="2000" dirty="0"/>
              <a:t>T2</a:t>
            </a:r>
            <a:r>
              <a:rPr kumimoji="1" lang="zh-CN" altLang="en-US" sz="2000" dirty="0"/>
              <a:t>物件，可能導致非法記憶體訪問。</a:t>
            </a:r>
          </a:p>
        </p:txBody>
      </p:sp>
    </p:spTree>
    <p:extLst>
      <p:ext uri="{BB962C8B-B14F-4D97-AF65-F5344CB8AC3E}">
        <p14:creationId xmlns:p14="http://schemas.microsoft.com/office/powerpoint/2010/main" val="169994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示例</a:t>
            </a:r>
          </a:p>
        </p:txBody>
      </p:sp>
      <p:sp>
        <p:nvSpPr>
          <p:cNvPr id="5" name="矩形 4"/>
          <p:cNvSpPr/>
          <p:nvPr/>
        </p:nvSpPr>
        <p:spPr>
          <a:xfrm>
            <a:off x="195403" y="225810"/>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a:solidFill>
                  <a:srgbClr val="6E200D"/>
                </a:solidFill>
                <a:latin typeface="Consolas" charset="0"/>
                <a:ea typeface="Consolas" charset="0"/>
                <a:cs typeface="Consolas" charset="0"/>
              </a:rPr>
              <a:t>int </a:t>
            </a:r>
            <a:r>
              <a:rPr lang="mr-IN" altLang="zh-CN" dirty="0">
                <a:solidFill>
                  <a:srgbClr val="000000"/>
                </a:solidFill>
                <a:latin typeface="Consolas" charset="0"/>
                <a:ea typeface="Consolas" charset="0"/>
                <a:cs typeface="Consolas" charset="0"/>
              </a:rPr>
              <a:t>main()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d; B b;</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static_cast&lt;D&gt;(b); ///</a:t>
            </a:r>
            <a:r>
              <a:rPr lang="zh-CN" altLang="en-US" dirty="0">
                <a:solidFill>
                  <a:srgbClr val="1D8519"/>
                </a:solidFill>
                <a:latin typeface="Consolas" charset="0"/>
                <a:ea typeface="Consolas" charset="0"/>
                <a:cs typeface="Consolas" charset="0"/>
              </a:rPr>
              <a:t>未定義類型轉換方式</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dynamic_cast&lt;D&gt;(b); ///</a:t>
            </a:r>
            <a:r>
              <a:rPr lang="zh-CN" altLang="en-US" dirty="0">
                <a:solidFill>
                  <a:srgbClr val="1D8519"/>
                </a:solidFill>
                <a:latin typeface="Consolas" charset="0"/>
                <a:ea typeface="Consolas" charset="0"/>
                <a:cs typeface="Consolas" charset="0"/>
              </a:rPr>
              <a:t>只允許指針和引用轉換</a:t>
            </a:r>
            <a:br>
              <a:rPr lang="mr-IN" altLang="zh-CN" dirty="0">
                <a:solidFill>
                  <a:srgbClr val="1D8519"/>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   D* pd1 = </a:t>
            </a:r>
            <a:r>
              <a:rPr lang="mr-IN" altLang="zh-CN" dirty="0" err="1">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有繼承關係，允許轉換</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(pd1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static_cast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pd1-&gt;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但是不安全：對</a:t>
            </a:r>
            <a:r>
              <a:rPr lang="en-US" altLang="zh-CN" dirty="0">
                <a:solidFill>
                  <a:srgbClr val="1D8519"/>
                </a:solidFill>
                <a:latin typeface="Consolas" charset="0"/>
                <a:ea typeface="Consolas" charset="0"/>
                <a:cs typeface="Consolas" charset="0"/>
              </a:rPr>
              <a:t>D</a:t>
            </a:r>
            <a:r>
              <a:rPr lang="zh-CN" altLang="en-US" dirty="0">
                <a:solidFill>
                  <a:srgbClr val="1D8519"/>
                </a:solidFill>
                <a:latin typeface="Consolas" charset="0"/>
                <a:ea typeface="Consolas" charset="0"/>
                <a:cs typeface="Consolas" charset="0"/>
              </a:rPr>
              <a:t>中成員</a:t>
            </a:r>
            <a:r>
              <a:rPr lang="en-US" altLang="zh-CN" dirty="0" err="1">
                <a:solidFill>
                  <a:srgbClr val="1D8519"/>
                </a:solidFill>
                <a:latin typeface="Consolas" charset="0"/>
                <a:ea typeface="Consolas" charset="0"/>
                <a:cs typeface="Consolas" charset="0"/>
              </a:rPr>
              <a:t>i</a:t>
            </a:r>
            <a:r>
              <a:rPr lang="zh-CN" altLang="en-US" dirty="0">
                <a:solidFill>
                  <a:srgbClr val="1D8519"/>
                </a:solidFill>
                <a:latin typeface="Consolas" charset="0"/>
                <a:ea typeface="Consolas" charset="0"/>
                <a:cs typeface="Consolas" charset="0"/>
              </a:rPr>
              <a:t>可能非法訪問</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a:solidFill>
                  <a:srgbClr val="000000"/>
                </a:solidFill>
                <a:latin typeface="Consolas" charset="0"/>
                <a:ea typeface="Consolas" charset="0"/>
                <a:cs typeface="Consolas" charset="0"/>
              </a:rPr>
              <a:t>    D* pd2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(pd2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不允許不安全的轉換</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"dynamic_cast, B*(B) --&gt; D*: FAILED" </a:t>
            </a:r>
            <a:r>
              <a:rPr lang="mr-IN" altLang="zh-CN" dirty="0">
                <a:solidFill>
                  <a:srgbClr val="000000"/>
                </a:solidFill>
                <a:latin typeface="Consolas" charset="0"/>
                <a:ea typeface="Consolas" charset="0"/>
                <a:cs typeface="Consolas" charset="0"/>
              </a:rPr>
              <a:t>&lt;&lt; endl;</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2771800" y="5765788"/>
            <a:ext cx="5112568" cy="923330"/>
          </a:xfrm>
          <a:prstGeom prst="rect">
            <a:avLst/>
          </a:prstGeom>
          <a:solidFill>
            <a:schemeClr val="tx1">
              <a:lumMod val="95000"/>
              <a:lumOff val="5000"/>
            </a:schemeClr>
          </a:solidFill>
        </p:spPr>
        <p:txBody>
          <a:bodyPr wrap="square">
            <a:spAutoFit/>
          </a:bodyPr>
          <a:lstStyle/>
          <a:p>
            <a:r>
              <a:rPr lang="mr-IN" altLang="zh-CN" dirty="0" err="1">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=124455624</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 FAILED</a:t>
            </a:r>
            <a:endParaRPr lang="zh-CN" altLang="en-US" dirty="0">
              <a:solidFill>
                <a:srgbClr val="2FFF12"/>
              </a:solidFill>
              <a:latin typeface="AndaleMono" charset="0"/>
            </a:endParaRPr>
          </a:p>
        </p:txBody>
      </p:sp>
    </p:spTree>
    <p:extLst>
      <p:ext uri="{BB962C8B-B14F-4D97-AF65-F5344CB8AC3E}">
        <p14:creationId xmlns:p14="http://schemas.microsoft.com/office/powerpoint/2010/main" val="24883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示例</a:t>
            </a:r>
          </a:p>
        </p:txBody>
      </p:sp>
      <p:sp>
        <p:nvSpPr>
          <p:cNvPr id="5" name="矩形 4"/>
          <p:cNvSpPr/>
          <p:nvPr/>
        </p:nvSpPr>
        <p:spPr>
          <a:xfrm>
            <a:off x="248788" y="168882"/>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a:solidFill>
                  <a:srgbClr val="6E200D"/>
                </a:solidFill>
                <a:latin typeface="Consolas" charset="0"/>
                <a:ea typeface="Consolas" charset="0"/>
                <a:cs typeface="Consolas" charset="0"/>
              </a:rPr>
              <a:t>int </a:t>
            </a:r>
            <a:r>
              <a:rPr lang="mr-IN" altLang="zh-CN" dirty="0">
                <a:solidFill>
                  <a:srgbClr val="000000"/>
                </a:solidFill>
                <a:latin typeface="Consolas" charset="0"/>
                <a:ea typeface="Consolas" charset="0"/>
                <a:cs typeface="Consolas" charset="0"/>
              </a:rPr>
              <a:t>main()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d; B b;</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static_cast&lt;D&gt;(b); ///</a:t>
            </a:r>
            <a:r>
              <a:rPr lang="zh-CN" altLang="en-US" dirty="0">
                <a:solidFill>
                  <a:srgbClr val="1D8519"/>
                </a:solidFill>
                <a:latin typeface="Consolas" charset="0"/>
                <a:ea typeface="Consolas" charset="0"/>
                <a:cs typeface="Consolas" charset="0"/>
              </a:rPr>
              <a:t>未定義類型轉換</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dynamic_cast&lt;D&gt;(b); ///</a:t>
            </a:r>
            <a:r>
              <a:rPr lang="zh-CN" altLang="en-US" dirty="0">
                <a:solidFill>
                  <a:srgbClr val="1D8519"/>
                </a:solidFill>
                <a:latin typeface="Consolas" charset="0"/>
                <a:ea typeface="Consolas" charset="0"/>
                <a:cs typeface="Consolas" charset="0"/>
              </a:rPr>
              <a:t>只允許指針和引用轉換</a:t>
            </a:r>
            <a:br>
              <a:rPr lang="mr-IN" altLang="zh-CN" dirty="0">
                <a:solidFill>
                  <a:srgbClr val="1D8519"/>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B* pb = &amp;d;</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pd3 = </a:t>
            </a:r>
            <a:r>
              <a:rPr lang="mr-IN" altLang="zh-CN" dirty="0">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&lt;D*&gt;(pb);</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a:solidFill>
                  <a:srgbClr val="B40062"/>
                </a:solidFill>
                <a:latin typeface="Consolas" charset="0"/>
                <a:ea typeface="Consolas" charset="0"/>
                <a:cs typeface="Consolas" charset="0"/>
              </a:rPr>
              <a:t>if </a:t>
            </a:r>
            <a:r>
              <a:rPr lang="mr-IN" altLang="zh-CN" dirty="0">
                <a:solidFill>
                  <a:srgbClr val="000000"/>
                </a:solidFill>
                <a:latin typeface="Consolas" charset="0"/>
                <a:ea typeface="Consolas" charset="0"/>
                <a:cs typeface="Consolas" charset="0"/>
              </a:rPr>
              <a:t>(pd</a:t>
            </a:r>
            <a:r>
              <a:rPr lang="en-US" altLang="zh-CN" dirty="0">
                <a:solidFill>
                  <a:srgbClr val="000000"/>
                </a:solidFill>
                <a:latin typeface="Consolas" charset="0"/>
                <a:ea typeface="Consolas" charset="0"/>
                <a:cs typeface="Consolas" charset="0"/>
              </a:rPr>
              <a:t>3</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"static_cast, B*(D) --&gt; D*: OK" </a:t>
            </a:r>
            <a:r>
              <a:rPr lang="mr-IN" altLang="zh-CN" dirty="0">
                <a:solidFill>
                  <a:srgbClr val="000000"/>
                </a:solidFill>
                <a:latin typeface="Consolas" charset="0"/>
                <a:ea typeface="Consolas" charset="0"/>
                <a:cs typeface="Consolas" charset="0"/>
              </a:rPr>
              <a:t>&lt;&lt; endl;</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"D::i=" </a:t>
            </a:r>
            <a:r>
              <a:rPr lang="mr-IN" altLang="zh-CN" dirty="0">
                <a:solidFill>
                  <a:srgbClr val="000000"/>
                </a:solidFill>
                <a:latin typeface="Consolas" charset="0"/>
                <a:ea typeface="Consolas" charset="0"/>
                <a:cs typeface="Consolas" charset="0"/>
              </a:rPr>
              <a:t>&lt;&lt; pd3-&gt;i &lt;&lt;endl;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pd4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t>
            </a:r>
            <a:r>
              <a:rPr lang="mr-IN" altLang="zh-CN" dirty="0" err="1">
                <a:solidFill>
                  <a:srgbClr val="000000"/>
                </a:solidFill>
                <a:latin typeface="Consolas" charset="0"/>
                <a:ea typeface="Consolas" charset="0"/>
                <a:cs typeface="Consolas" charset="0"/>
              </a:rPr>
              <a:t>pb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(pd4 != </a:t>
            </a:r>
            <a:r>
              <a:rPr lang="mr-IN" altLang="zh-CN" dirty="0" err="1">
                <a:solidFill>
                  <a:srgbClr val="BA0011"/>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轉換正確</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dynamic_cast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*(D)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pd4-&gt;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return</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3563888" y="5635370"/>
            <a:ext cx="4824536" cy="1200329"/>
          </a:xfrm>
          <a:prstGeom prst="rect">
            <a:avLst/>
          </a:prstGeom>
          <a:solidFill>
            <a:schemeClr val="tx1">
              <a:lumMod val="95000"/>
              <a:lumOff val="5000"/>
            </a:schemeClr>
          </a:solidFill>
        </p:spPr>
        <p:txBody>
          <a:bodyPr wrap="square">
            <a:spAutoFit/>
          </a:bodyPr>
          <a:lstStyle/>
          <a:p>
            <a:r>
              <a:rPr lang="mr-IN" altLang="zh-CN" dirty="0">
                <a:solidFill>
                  <a:srgbClr val="2FFF12"/>
                </a:solidFill>
                <a:latin typeface="AndaleMono" charset="0"/>
              </a:rPr>
              <a:t>static_cast, B*(D)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p>
        </p:txBody>
      </p:sp>
    </p:spTree>
    <p:extLst>
      <p:ext uri="{BB962C8B-B14F-4D97-AF65-F5344CB8AC3E}">
        <p14:creationId xmlns:p14="http://schemas.microsoft.com/office/powerpoint/2010/main" val="18927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向下類型轉換</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en-US" altLang="zh-CN" dirty="0" err="1"/>
              <a:t>dynamic_cast</a:t>
            </a:r>
            <a:r>
              <a:rPr kumimoji="1" lang="zh-CN" altLang="en-US" dirty="0"/>
              <a:t>與</a:t>
            </a:r>
            <a:r>
              <a:rPr kumimoji="1" lang="en-US" altLang="zh-CN" dirty="0" err="1"/>
              <a:t>static_cast</a:t>
            </a:r>
            <a:endParaRPr kumimoji="1" lang="zh-CN" altLang="en-US" dirty="0"/>
          </a:p>
          <a:p>
            <a:r>
              <a:rPr kumimoji="1" lang="zh-CN" altLang="en-US" dirty="0"/>
              <a:t>相同點：</a:t>
            </a:r>
          </a:p>
          <a:p>
            <a:pPr lvl="1"/>
            <a:r>
              <a:rPr kumimoji="1" lang="zh-CN" altLang="en-US" dirty="0"/>
              <a:t>都可完成向下類型轉換。</a:t>
            </a:r>
          </a:p>
          <a:p>
            <a:r>
              <a:rPr kumimoji="1" lang="zh-CN" altLang="en-US" dirty="0"/>
              <a:t>不同點：</a:t>
            </a:r>
          </a:p>
          <a:p>
            <a:pPr lvl="1"/>
            <a:r>
              <a:rPr kumimoji="1" lang="en-US" altLang="zh-CN" dirty="0" err="1"/>
              <a:t>static_cast</a:t>
            </a:r>
            <a:r>
              <a:rPr kumimoji="1" lang="zh-CN" altLang="en-US" dirty="0"/>
              <a:t>在</a:t>
            </a:r>
            <a:r>
              <a:rPr kumimoji="1" lang="zh-CN" altLang="en-US" dirty="0">
                <a:solidFill>
                  <a:srgbClr val="FF0000"/>
                </a:solidFill>
              </a:rPr>
              <a:t>編譯時</a:t>
            </a:r>
            <a:r>
              <a:rPr kumimoji="1" lang="zh-CN" altLang="en-US" dirty="0"/>
              <a:t>靜態執行向下類型轉換。</a:t>
            </a:r>
          </a:p>
          <a:p>
            <a:pPr lvl="1"/>
            <a:r>
              <a:rPr kumimoji="1" lang="en-US" altLang="zh-CN" dirty="0" err="1"/>
              <a:t>dynamic_cast</a:t>
            </a:r>
            <a:r>
              <a:rPr kumimoji="1" lang="zh-CN" altLang="en-US" dirty="0"/>
              <a:t>會在</a:t>
            </a:r>
            <a:r>
              <a:rPr kumimoji="1" lang="zh-CN" altLang="en-US" dirty="0">
                <a:solidFill>
                  <a:srgbClr val="FF0000"/>
                </a:solidFill>
              </a:rPr>
              <a:t>運行時</a:t>
            </a:r>
            <a:r>
              <a:rPr kumimoji="1" lang="zh-CN" altLang="en-US" dirty="0"/>
              <a:t>檢查被轉換的物件是否確實是正確的派生類。額外的檢查需要 </a:t>
            </a:r>
            <a:r>
              <a:rPr kumimoji="1" lang="en-US" altLang="zh-CN" dirty="0"/>
              <a:t>RTTI</a:t>
            </a:r>
            <a:r>
              <a:rPr kumimoji="1" lang="zh-CN" altLang="en-US" dirty="0"/>
              <a:t> </a:t>
            </a:r>
            <a:r>
              <a:rPr kumimoji="1" lang="en-US" altLang="zh-CN" dirty="0"/>
              <a:t>(Run-Time</a:t>
            </a:r>
            <a:r>
              <a:rPr kumimoji="1" lang="zh-CN" altLang="en-US" dirty="0"/>
              <a:t> </a:t>
            </a:r>
            <a:r>
              <a:rPr kumimoji="1" lang="en-US" altLang="zh-CN" dirty="0"/>
              <a:t>Type</a:t>
            </a:r>
            <a:r>
              <a:rPr kumimoji="1" lang="zh-CN" altLang="en-US" dirty="0"/>
              <a:t> </a:t>
            </a:r>
            <a:r>
              <a:rPr kumimoji="1" lang="en-US" altLang="zh-CN" dirty="0"/>
              <a:t>Information)</a:t>
            </a:r>
            <a:r>
              <a:rPr kumimoji="1" lang="zh-CN" altLang="en-US" dirty="0"/>
              <a:t>，因此要比</a:t>
            </a:r>
            <a:r>
              <a:rPr kumimoji="1" lang="en-US" altLang="zh-CN" dirty="0" err="1"/>
              <a:t>static_cast</a:t>
            </a:r>
            <a:r>
              <a:rPr kumimoji="1" lang="zh-CN" altLang="en-US" dirty="0"/>
              <a:t>慢一些，但是更</a:t>
            </a:r>
            <a:r>
              <a:rPr kumimoji="1" lang="zh-CN" altLang="en-US" dirty="0">
                <a:solidFill>
                  <a:srgbClr val="FF0000"/>
                </a:solidFill>
              </a:rPr>
              <a:t>安全</a:t>
            </a:r>
            <a:r>
              <a:rPr kumimoji="1" lang="zh-CN" altLang="en-US" dirty="0"/>
              <a:t>。</a:t>
            </a:r>
          </a:p>
          <a:p>
            <a:r>
              <a:rPr kumimoji="1" lang="zh-CN" altLang="en-US" dirty="0"/>
              <a:t>一般使用</a:t>
            </a:r>
            <a:r>
              <a:rPr kumimoji="1" lang="en-US" altLang="zh-CN" dirty="0" err="1"/>
              <a:t>dynamic_cast</a:t>
            </a:r>
            <a:r>
              <a:rPr kumimoji="1" lang="zh-CN" altLang="en-US" dirty="0"/>
              <a:t>進行向下類型轉換</a:t>
            </a:r>
          </a:p>
          <a:p>
            <a:endParaRPr kumimoji="1" lang="zh-CN" altLang="en-US" dirty="0"/>
          </a:p>
        </p:txBody>
      </p:sp>
    </p:spTree>
    <p:extLst>
      <p:ext uri="{BB962C8B-B14F-4D97-AF65-F5344CB8AC3E}">
        <p14:creationId xmlns:p14="http://schemas.microsoft.com/office/powerpoint/2010/main" val="157299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上期要點回顧</a:t>
            </a:r>
          </a:p>
        </p:txBody>
      </p:sp>
      <p:sp>
        <p:nvSpPr>
          <p:cNvPr id="3" name="内容占位符 2"/>
          <p:cNvSpPr>
            <a:spLocks noGrp="1"/>
          </p:cNvSpPr>
          <p:nvPr>
            <p:ph idx="1"/>
          </p:nvPr>
        </p:nvSpPr>
        <p:spPr/>
        <p:txBody>
          <a:bodyPr/>
          <a:lstStyle/>
          <a:p>
            <a:r>
              <a:rPr lang="zh-CN" altLang="en-US" dirty="0"/>
              <a:t> 向上類型轉換</a:t>
            </a:r>
          </a:p>
          <a:p>
            <a:r>
              <a:rPr lang="zh-CN" altLang="en-US" dirty="0"/>
              <a:t> 對象切片</a:t>
            </a:r>
            <a:endParaRPr lang="en-US" altLang="zh-CN" dirty="0"/>
          </a:p>
          <a:p>
            <a:r>
              <a:rPr lang="zh-CN" altLang="en-US" dirty="0"/>
              <a:t> 函式呼叫捆綁</a:t>
            </a:r>
          </a:p>
          <a:p>
            <a:r>
              <a:rPr lang="zh-CN" altLang="en-US" dirty="0"/>
              <a:t> 虛函數和虛函數表</a:t>
            </a:r>
          </a:p>
          <a:p>
            <a:r>
              <a:rPr lang="zh-CN" altLang="en-US" dirty="0"/>
              <a:t> 虛函數和構造函數、析構函數</a:t>
            </a:r>
          </a:p>
          <a:p>
            <a:r>
              <a:rPr lang="zh-CN" altLang="en-US" dirty="0"/>
              <a:t> 重寫覆蓋，</a:t>
            </a:r>
            <a:r>
              <a:rPr lang="en-US" altLang="zh-CN" dirty="0"/>
              <a:t>override</a:t>
            </a:r>
            <a:r>
              <a:rPr lang="zh-CN" altLang="en-US" dirty="0"/>
              <a:t>和</a:t>
            </a:r>
            <a:r>
              <a:rPr lang="en-US" altLang="zh-CN" dirty="0"/>
              <a:t>final</a:t>
            </a:r>
            <a:endParaRPr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a:t>
            </a:fld>
            <a:endParaRPr lang="en-US" altLang="zh-CN" dirty="0"/>
          </a:p>
        </p:txBody>
      </p:sp>
    </p:spTree>
    <p:extLst>
      <p:ext uri="{BB962C8B-B14F-4D97-AF65-F5344CB8AC3E}">
        <p14:creationId xmlns:p14="http://schemas.microsoft.com/office/powerpoint/2010/main" val="174429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向下類型轉換</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zh-CN" altLang="en-US" dirty="0"/>
              <a:t>重要原則</a:t>
            </a:r>
            <a:r>
              <a:rPr kumimoji="1" lang="en-US" altLang="zh-CN" dirty="0"/>
              <a:t>(</a:t>
            </a:r>
            <a:r>
              <a:rPr kumimoji="1" lang="zh-CN" altLang="en-US" dirty="0">
                <a:solidFill>
                  <a:srgbClr val="C00000"/>
                </a:solidFill>
              </a:rPr>
              <a:t>清楚指標所指向的真正物件</a:t>
            </a:r>
            <a:r>
              <a:rPr kumimoji="1" lang="en-US" altLang="zh-CN" dirty="0"/>
              <a:t>)</a:t>
            </a:r>
            <a:r>
              <a:rPr kumimoji="1" lang="zh-CN" altLang="en-US" dirty="0"/>
              <a:t>：</a:t>
            </a:r>
            <a:endParaRPr kumimoji="1" lang="en-US" altLang="zh-CN" dirty="0"/>
          </a:p>
          <a:p>
            <a:pPr marL="0" indent="0">
              <a:buNone/>
            </a:pPr>
            <a:r>
              <a:rPr kumimoji="1" lang="en-US" altLang="zh-CN" dirty="0"/>
              <a:t>1</a:t>
            </a:r>
            <a:r>
              <a:rPr kumimoji="1" lang="zh-CN" altLang="en-US" dirty="0"/>
              <a:t>）指針或引用的向上轉換總是安全的；</a:t>
            </a:r>
            <a:endParaRPr kumimoji="1" lang="en-US" altLang="zh-CN" dirty="0"/>
          </a:p>
          <a:p>
            <a:pPr marL="0" indent="0">
              <a:buNone/>
            </a:pPr>
            <a:r>
              <a:rPr kumimoji="1" lang="en-US" altLang="zh-CN" dirty="0"/>
              <a:t>2</a:t>
            </a:r>
            <a:r>
              <a:rPr kumimoji="1" lang="zh-CN" altLang="en-US" dirty="0"/>
              <a:t>）向下轉換時用</a:t>
            </a:r>
            <a:r>
              <a:rPr kumimoji="1" lang="en-US" altLang="zh-CN" dirty="0" err="1"/>
              <a:t>dynamic_cast</a:t>
            </a:r>
            <a:r>
              <a:rPr kumimoji="1" lang="zh-CN" altLang="en-US" dirty="0"/>
              <a:t>，安全檢查；</a:t>
            </a:r>
            <a:endParaRPr kumimoji="1" lang="en-US" altLang="zh-CN" dirty="0"/>
          </a:p>
          <a:p>
            <a:pPr marL="0" indent="0">
              <a:buNone/>
            </a:pPr>
            <a:r>
              <a:rPr kumimoji="1" lang="en-US" altLang="zh-CN" dirty="0"/>
              <a:t>3</a:t>
            </a:r>
            <a:r>
              <a:rPr kumimoji="1" lang="zh-CN" altLang="en-US" dirty="0"/>
              <a:t>）避免物件之間的轉換。</a:t>
            </a:r>
          </a:p>
        </p:txBody>
      </p:sp>
    </p:spTree>
    <p:extLst>
      <p:ext uri="{BB962C8B-B14F-4D97-AF65-F5344CB8AC3E}">
        <p14:creationId xmlns:p14="http://schemas.microsoft.com/office/powerpoint/2010/main" val="386161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02885-D1AC-4AFA-B8BE-2C3FD4A8B544}"/>
              </a:ext>
            </a:extLst>
          </p:cNvPr>
          <p:cNvSpPr>
            <a:spLocks noGrp="1"/>
          </p:cNvSpPr>
          <p:nvPr>
            <p:ph type="title"/>
          </p:nvPr>
        </p:nvSpPr>
        <p:spPr/>
        <p:txBody>
          <a:bodyPr/>
          <a:lstStyle/>
          <a:p>
            <a:r>
              <a:rPr lang="zh-CN" altLang="en-US" dirty="0"/>
              <a:t>類型轉換其他用法</a:t>
            </a:r>
          </a:p>
        </p:txBody>
      </p:sp>
      <p:sp>
        <p:nvSpPr>
          <p:cNvPr id="3" name="内容占位符 2">
            <a:extLst>
              <a:ext uri="{FF2B5EF4-FFF2-40B4-BE49-F238E27FC236}">
                <a16:creationId xmlns:a16="http://schemas.microsoft.com/office/drawing/2014/main" id="{37DC2C07-87BC-4734-BF38-3BA64ABBC374}"/>
              </a:ext>
            </a:extLst>
          </p:cNvPr>
          <p:cNvSpPr>
            <a:spLocks noGrp="1"/>
          </p:cNvSpPr>
          <p:nvPr>
            <p:ph idx="1"/>
          </p:nvPr>
        </p:nvSpPr>
        <p:spPr/>
        <p:txBody>
          <a:bodyPr/>
          <a:lstStyle/>
          <a:p>
            <a:pPr marL="0" indent="0">
              <a:buNone/>
            </a:pPr>
            <a:r>
              <a:rPr kumimoji="1" lang="en-US" altLang="zh-CN" dirty="0" err="1"/>
              <a:t>dynamic_cast</a:t>
            </a:r>
            <a:r>
              <a:rPr kumimoji="1" lang="zh-CN" altLang="en-US" dirty="0"/>
              <a:t>與</a:t>
            </a:r>
            <a:r>
              <a:rPr kumimoji="1" lang="en-US" altLang="zh-CN" dirty="0" err="1"/>
              <a:t>static_cast</a:t>
            </a:r>
            <a:endParaRPr kumimoji="1" lang="zh-CN" altLang="en-US" dirty="0"/>
          </a:p>
          <a:p>
            <a:endParaRPr lang="en-US" altLang="zh-CN" dirty="0"/>
          </a:p>
          <a:p>
            <a:r>
              <a:rPr lang="en-US" altLang="zh-CN" dirty="0" err="1"/>
              <a:t>dynamic_cast</a:t>
            </a:r>
            <a:r>
              <a:rPr lang="zh-CN" altLang="en-US" dirty="0"/>
              <a:t>也能對指針或引用進行向上類型轉換。</a:t>
            </a:r>
            <a:r>
              <a:rPr lang="en-US" altLang="zh-CN" dirty="0"/>
              <a:t>(</a:t>
            </a:r>
            <a:r>
              <a:rPr lang="zh-CN" altLang="en-US" dirty="0"/>
              <a:t>較少使用，因為向上轉換支持隱式轉換</a:t>
            </a:r>
            <a:r>
              <a:rPr lang="en-US" altLang="zh-CN" dirty="0"/>
              <a:t>)</a:t>
            </a:r>
          </a:p>
          <a:p>
            <a:r>
              <a:rPr lang="en-US" altLang="zh-CN" dirty="0" err="1"/>
              <a:t>static_cast</a:t>
            </a:r>
            <a:r>
              <a:rPr lang="zh-CN" altLang="en-US" dirty="0"/>
              <a:t>也能對不同物件類型進行轉換</a:t>
            </a:r>
          </a:p>
        </p:txBody>
      </p:sp>
      <p:sp>
        <p:nvSpPr>
          <p:cNvPr id="4" name="灯片编号占位符 3">
            <a:extLst>
              <a:ext uri="{FF2B5EF4-FFF2-40B4-BE49-F238E27FC236}">
                <a16:creationId xmlns:a16="http://schemas.microsoft.com/office/drawing/2014/main" id="{793545E5-9568-47EA-A60E-2AA4D2E871BB}"/>
              </a:ext>
            </a:extLst>
          </p:cNvPr>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dirty="0"/>
          </a:p>
        </p:txBody>
      </p:sp>
      <p:sp>
        <p:nvSpPr>
          <p:cNvPr id="5" name="文本框 4">
            <a:extLst>
              <a:ext uri="{FF2B5EF4-FFF2-40B4-BE49-F238E27FC236}">
                <a16:creationId xmlns:a16="http://schemas.microsoft.com/office/drawing/2014/main" id="{607BB934-2F27-4C37-80BD-C9C82864EE60}"/>
              </a:ext>
            </a:extLst>
          </p:cNvPr>
          <p:cNvSpPr txBox="1"/>
          <p:nvPr/>
        </p:nvSpPr>
        <p:spPr>
          <a:xfrm>
            <a:off x="572892" y="4221088"/>
            <a:ext cx="7998215" cy="1569660"/>
          </a:xfrm>
          <a:prstGeom prst="rect">
            <a:avLst/>
          </a:prstGeom>
          <a:noFill/>
        </p:spPr>
        <p:txBody>
          <a:bodyPr wrap="none" rtlCol="0">
            <a:spAutoFit/>
          </a:bodyPr>
          <a:lstStyle/>
          <a:p>
            <a:r>
              <a:rPr lang="zh-CN" altLang="en-US" sz="2400" b="1" dirty="0"/>
              <a:t>參考：</a:t>
            </a:r>
            <a:endParaRPr lang="en-US" altLang="zh-CN" sz="2400" b="1" dirty="0"/>
          </a:p>
          <a:p>
            <a:r>
              <a:rPr lang="en-US" altLang="zh-CN" sz="2400" b="1" dirty="0">
                <a:hlinkClick r:id="rId2"/>
              </a:rPr>
              <a:t>https://en.cppreference.com/w/cpp/language/dynamic_cast</a:t>
            </a:r>
            <a:endParaRPr lang="en-US" altLang="zh-CN" sz="2400" b="1" dirty="0"/>
          </a:p>
          <a:p>
            <a:r>
              <a:rPr lang="en-US" altLang="zh-CN" sz="2400" b="1" dirty="0">
                <a:hlinkClick r:id="rId3"/>
              </a:rPr>
              <a:t>https://en.cppreference.com/w/cpp/language/static_cast</a:t>
            </a:r>
            <a:endParaRPr lang="en-US" altLang="zh-CN" sz="2400" b="1" dirty="0"/>
          </a:p>
          <a:p>
            <a:endParaRPr lang="zh-CN" altLang="en-US" sz="2400" b="1" dirty="0"/>
          </a:p>
        </p:txBody>
      </p:sp>
    </p:spTree>
    <p:extLst>
      <p:ext uri="{BB962C8B-B14F-4D97-AF65-F5344CB8AC3E}">
        <p14:creationId xmlns:p14="http://schemas.microsoft.com/office/powerpoint/2010/main" val="356877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向上向下類型轉換與虛函數表</a:t>
            </a:r>
          </a:p>
        </p:txBody>
      </p:sp>
      <p:sp>
        <p:nvSpPr>
          <p:cNvPr id="3" name="内容占位符 2"/>
          <p:cNvSpPr>
            <a:spLocks noGrp="1"/>
          </p:cNvSpPr>
          <p:nvPr>
            <p:ph idx="1"/>
          </p:nvPr>
        </p:nvSpPr>
        <p:spPr>
          <a:xfrm>
            <a:off x="628650" y="1628800"/>
            <a:ext cx="8191822" cy="4749029"/>
          </a:xfrm>
        </p:spPr>
        <p:txBody>
          <a:bodyPr/>
          <a:lstStyle/>
          <a:p>
            <a:r>
              <a:rPr kumimoji="1" lang="zh-CN" altLang="en-US" dirty="0"/>
              <a:t>對於基類中有虛函數的情況：</a:t>
            </a:r>
          </a:p>
          <a:p>
            <a:r>
              <a:rPr kumimoji="1" lang="zh-CN" altLang="en-US" dirty="0"/>
              <a:t>向上類型轉換：</a:t>
            </a:r>
          </a:p>
          <a:p>
            <a:pPr lvl="1"/>
            <a:r>
              <a:rPr kumimoji="1" lang="zh-CN" altLang="en-US" dirty="0"/>
              <a:t>轉換為基類</a:t>
            </a:r>
            <a:r>
              <a:rPr kumimoji="1" lang="zh-CN" altLang="en-US" dirty="0">
                <a:solidFill>
                  <a:srgbClr val="FF0000"/>
                </a:solidFill>
              </a:rPr>
              <a:t>指針或引用</a:t>
            </a:r>
            <a:r>
              <a:rPr kumimoji="1" lang="zh-CN" altLang="en-US" dirty="0"/>
              <a:t>，則對應虛函數表仍為派生類的虛函數表（晚綁定）。</a:t>
            </a:r>
          </a:p>
          <a:p>
            <a:pPr lvl="1"/>
            <a:r>
              <a:rPr kumimoji="1" lang="zh-CN" altLang="en-US" dirty="0"/>
              <a:t>轉換為基類</a:t>
            </a:r>
            <a:r>
              <a:rPr kumimoji="1" lang="zh-CN" altLang="en-US" dirty="0">
                <a:solidFill>
                  <a:srgbClr val="FF0000"/>
                </a:solidFill>
              </a:rPr>
              <a:t>對象</a:t>
            </a:r>
            <a:r>
              <a:rPr kumimoji="1" lang="zh-CN" altLang="en-US" dirty="0"/>
              <a:t>，產生物件切片，調用基類函數（早綁定）。</a:t>
            </a:r>
          </a:p>
          <a:p>
            <a:r>
              <a:rPr kumimoji="1" lang="zh-CN" altLang="en-US" dirty="0"/>
              <a:t>向下類型轉換：</a:t>
            </a:r>
          </a:p>
          <a:p>
            <a:pPr lvl="1"/>
            <a:r>
              <a:rPr kumimoji="1" lang="en-US" altLang="zh-CN" dirty="0" err="1"/>
              <a:t>dynamic_cast</a:t>
            </a:r>
            <a:r>
              <a:rPr kumimoji="1" lang="zh-CN" altLang="en-US" dirty="0"/>
              <a:t>通過虛函數表來判斷是否能進行向下類型轉換。</a:t>
            </a:r>
          </a:p>
          <a:p>
            <a:pPr lvl="1"/>
            <a:endParaRPr kumimoji="1" lang="zh-CN" altLang="en-US" dirty="0"/>
          </a:p>
        </p:txBody>
      </p:sp>
    </p:spTree>
    <p:extLst>
      <p:ext uri="{BB962C8B-B14F-4D97-AF65-F5344CB8AC3E}">
        <p14:creationId xmlns:p14="http://schemas.microsoft.com/office/powerpoint/2010/main" val="73123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27384"/>
            <a:ext cx="8280920" cy="7232749"/>
          </a:xfrm>
          <a:prstGeom prst="rect">
            <a:avLst/>
          </a:prstGeom>
        </p:spPr>
        <p:txBody>
          <a:bodyPr wrap="square">
            <a:spAutoFit/>
          </a:bodyPr>
          <a:lstStyle/>
          <a:p>
            <a:r>
              <a:rPr lang="en-US" altLang="zh-CN" sz="1600" dirty="0">
                <a:solidFill>
                  <a:srgbClr val="6E200D"/>
                </a:solidFill>
                <a:latin typeface="Consolas" charset="0"/>
                <a:ea typeface="Consolas" charset="0"/>
                <a:cs typeface="Consolas" charset="0"/>
              </a:rPr>
              <a:t>#include </a:t>
            </a:r>
            <a:r>
              <a:rPr lang="en-US" altLang="zh-CN" sz="1600" dirty="0">
                <a:solidFill>
                  <a:srgbClr val="BA0011"/>
                </a:solidFill>
                <a:latin typeface="Consolas" charset="0"/>
                <a:ea typeface="Consolas" charset="0"/>
                <a:cs typeface="Consolas" charset="0"/>
              </a:rPr>
              <a:t>&lt;iostream&gt;</a:t>
            </a:r>
            <a:endParaRPr lang="en-US" altLang="zh-CN" sz="1600" dirty="0">
              <a:solidFill>
                <a:srgbClr val="6E200D"/>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using</a:t>
            </a:r>
            <a:r>
              <a:rPr lang="en-US" altLang="zh-CN" sz="1600" dirty="0">
                <a:solidFill>
                  <a:srgbClr val="000000"/>
                </a:solidFill>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namespace</a:t>
            </a:r>
            <a:r>
              <a:rPr lang="en-US" altLang="zh-CN" sz="1600" dirty="0">
                <a:solidFill>
                  <a:srgbClr val="000000"/>
                </a:solidFill>
                <a:latin typeface="Consolas" charset="0"/>
                <a:ea typeface="Consolas" charset="0"/>
                <a:cs typeface="Consolas" charset="0"/>
              </a:rPr>
              <a:t> std;</a:t>
            </a:r>
          </a:p>
          <a:p>
            <a:endParaRPr lang="en-US" altLang="zh-CN" sz="1600" dirty="0">
              <a:solidFill>
                <a:srgbClr val="B40062"/>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Pet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 virtual </a:t>
            </a:r>
            <a:r>
              <a:rPr lang="en-US" altLang="zh-CN" sz="1600" dirty="0">
                <a:latin typeface="Consolas" charset="0"/>
                <a:ea typeface="Consolas" charset="0"/>
                <a:cs typeface="Consolas" charset="0"/>
              </a:rPr>
              <a:t>~Pet() {} };</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Dog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run()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"dog run"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Bird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fly()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"bird fly"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endParaRPr lang="en-US" altLang="zh-CN" sz="1600" dirty="0">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action(Pet* p) {</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d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&lt;Dog*&gt;(p);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向下類型轉換</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b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&lt;Bird*&gt;(p);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向下類型轉換</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 (d)</a:t>
            </a:r>
            <a:r>
              <a:rPr lang="zh-CN" altLang="en-US" sz="1600" dirty="0">
                <a:latin typeface="Consolas" charset="0"/>
                <a:ea typeface="Consolas" charset="0"/>
                <a:cs typeface="Consolas" charset="0"/>
              </a:rPr>
              <a:t>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運行時根據實際類型表現特性</a:t>
            </a:r>
            <a:endParaRPr lang="en-US" altLang="zh-CN" sz="1600" dirty="0">
              <a:latin typeface="Consolas" charset="0"/>
              <a:ea typeface="Consolas" charset="0"/>
              <a:cs typeface="Consolas" charset="0"/>
            </a:endParaRPr>
          </a:p>
          <a:p>
            <a:r>
              <a:rPr lang="en-US" altLang="zh-CN" sz="1600" dirty="0">
                <a:latin typeface="Consolas" charset="0"/>
                <a:ea typeface="Consolas" charset="0"/>
                <a:cs typeface="Consolas" charset="0"/>
              </a:rPr>
              <a:t>		d-&gt;run();</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else</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(b)</a:t>
            </a:r>
          </a:p>
          <a:p>
            <a:r>
              <a:rPr lang="en-US" altLang="zh-CN" sz="1600" dirty="0">
                <a:latin typeface="Consolas" charset="0"/>
                <a:ea typeface="Consolas" charset="0"/>
                <a:cs typeface="Consolas" charset="0"/>
              </a:rPr>
              <a:t>		b-&gt;fly();</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int</a:t>
            </a:r>
            <a:r>
              <a:rPr lang="en-US" altLang="zh-CN" sz="1600" dirty="0">
                <a:latin typeface="Consolas" charset="0"/>
                <a:ea typeface="Consolas" charset="0"/>
                <a:cs typeface="Consolas" charset="0"/>
              </a:rPr>
              <a:t> main()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Pet* p[2];</a:t>
            </a:r>
          </a:p>
          <a:p>
            <a:r>
              <a:rPr lang="en-US" altLang="zh-CN" sz="1600" dirty="0">
                <a:latin typeface="Consolas" charset="0"/>
                <a:ea typeface="Consolas" charset="0"/>
                <a:cs typeface="Consolas" charset="0"/>
              </a:rPr>
              <a:t>	p[0] =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Dog;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向上類型轉換</a:t>
            </a: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p[1]</a:t>
            </a:r>
            <a:r>
              <a:rPr lang="en-US" altLang="zh-CN" sz="1600" dirty="0">
                <a:solidFill>
                  <a:srgbClr val="B40062"/>
                </a:solidFill>
                <a:latin typeface="Consolas" charset="0"/>
                <a:ea typeface="Consolas" charset="0"/>
                <a:cs typeface="Consolas" charset="0"/>
              </a:rPr>
              <a:t> </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Bird;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向上類型轉換</a:t>
            </a:r>
          </a:p>
          <a:p>
            <a:r>
              <a:rPr lang="zh-CN" altLang="en-US" sz="1600" dirty="0">
                <a:latin typeface="Consolas" charset="0"/>
                <a:ea typeface="Consolas" charset="0"/>
                <a:cs typeface="Consolas" charset="0"/>
              </a:rPr>
              <a:t>	</a:t>
            </a:r>
            <a:r>
              <a:rPr lang="mr-IN" altLang="zh-CN" sz="1600" dirty="0">
                <a:solidFill>
                  <a:srgbClr val="B40062"/>
                </a:solidFill>
                <a:latin typeface="Consolas" charset="0"/>
                <a:ea typeface="Consolas" charset="0"/>
                <a:cs typeface="Consolas" charset="0"/>
              </a:rPr>
              <a:t>for </a:t>
            </a:r>
            <a:r>
              <a:rPr lang="mr-IN" altLang="zh-CN" sz="1600" dirty="0">
                <a:latin typeface="Consolas" charset="0"/>
                <a:ea typeface="Consolas" charset="0"/>
                <a:cs typeface="Consolas" charset="0"/>
              </a:rPr>
              <a:t>(</a:t>
            </a:r>
            <a:r>
              <a:rPr lang="mr-IN" altLang="zh-CN" sz="1600" dirty="0">
                <a:solidFill>
                  <a:srgbClr val="B40062"/>
                </a:solidFill>
                <a:latin typeface="Consolas" charset="0"/>
                <a:ea typeface="Consolas" charset="0"/>
                <a:cs typeface="Consolas" charset="0"/>
              </a:rPr>
              <a:t>int</a:t>
            </a:r>
            <a:r>
              <a:rPr lang="mr-IN" altLang="zh-CN" sz="1600" dirty="0">
                <a:latin typeface="Consolas" charset="0"/>
                <a:ea typeface="Consolas" charset="0"/>
                <a:cs typeface="Consolas" charset="0"/>
              </a:rPr>
              <a:t> i = 0; i &lt; 2; ++i)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action(p[</a:t>
            </a:r>
            <a:r>
              <a:rPr lang="en-US" altLang="zh-CN" sz="1600" dirty="0" err="1">
                <a:latin typeface="Consolas" charset="0"/>
                <a:ea typeface="Consolas" charset="0"/>
                <a:cs typeface="Consolas" charset="0"/>
              </a:rPr>
              <a:t>i</a:t>
            </a:r>
            <a:r>
              <a:rPr lang="en-US" altLang="zh-CN" sz="1600" dirty="0">
                <a:latin typeface="Consolas" charset="0"/>
                <a:ea typeface="Consolas" charset="0"/>
                <a:cs typeface="Consolas" charset="0"/>
              </a:rPr>
              <a:t>]);</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t>
            </a:r>
          </a:p>
          <a:p>
            <a:r>
              <a:rPr lang="en-US" altLang="zh-CN" sz="1600" dirty="0">
                <a:latin typeface="Consolas" charset="0"/>
                <a:ea typeface="Consolas" charset="0"/>
                <a:cs typeface="Consolas" charset="0"/>
              </a:rPr>
              <a:t>	return 0;</a:t>
            </a:r>
          </a:p>
          <a:p>
            <a:r>
              <a:rPr lang="en-US" altLang="zh-CN" sz="1600" dirty="0">
                <a:latin typeface="Consolas" charset="0"/>
                <a:ea typeface="Consolas" charset="0"/>
                <a:cs typeface="Consolas" charset="0"/>
              </a:rPr>
              <a:t>}</a:t>
            </a:r>
            <a:endParaRPr lang="is-IS" altLang="zh-CN" sz="1600" dirty="0">
              <a:latin typeface="Consolas" charset="0"/>
              <a:ea typeface="Consolas" charset="0"/>
              <a:cs typeface="Consolas" charset="0"/>
            </a:endParaRPr>
          </a:p>
        </p:txBody>
      </p:sp>
      <p:sp>
        <p:nvSpPr>
          <p:cNvPr id="2" name="标题 1"/>
          <p:cNvSpPr>
            <a:spLocks noGrp="1"/>
          </p:cNvSpPr>
          <p:nvPr>
            <p:ph type="title"/>
          </p:nvPr>
        </p:nvSpPr>
        <p:spPr>
          <a:xfrm>
            <a:off x="6804248" y="168882"/>
            <a:ext cx="2126060" cy="1325563"/>
          </a:xfrm>
        </p:spPr>
        <p:txBody>
          <a:bodyPr/>
          <a:lstStyle/>
          <a:p>
            <a:pPr algn="r"/>
            <a:r>
              <a:rPr kumimoji="1" lang="zh-CN" altLang="en-US" dirty="0">
                <a:solidFill>
                  <a:srgbClr val="0070C0"/>
                </a:solidFill>
              </a:rPr>
              <a:t>示例</a:t>
            </a:r>
          </a:p>
        </p:txBody>
      </p:sp>
      <p:sp>
        <p:nvSpPr>
          <p:cNvPr id="7" name="矩形 6"/>
          <p:cNvSpPr/>
          <p:nvPr/>
        </p:nvSpPr>
        <p:spPr>
          <a:xfrm>
            <a:off x="6230516" y="5733256"/>
            <a:ext cx="2445940" cy="646331"/>
          </a:xfrm>
          <a:prstGeom prst="rect">
            <a:avLst/>
          </a:prstGeom>
        </p:spPr>
        <p:txBody>
          <a:bodyPr wrap="square">
            <a:spAutoFit/>
          </a:bodyPr>
          <a:lstStyle/>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300192" y="5271591"/>
            <a:ext cx="1415772" cy="461665"/>
          </a:xfrm>
          <a:prstGeom prst="rect">
            <a:avLst/>
          </a:prstGeom>
          <a:solidFill>
            <a:srgbClr val="FFFF00"/>
          </a:solidFill>
        </p:spPr>
        <p:txBody>
          <a:bodyPr wrap="none" rtlCol="0">
            <a:spAutoFit/>
          </a:bodyPr>
          <a:lstStyle/>
          <a:p>
            <a:r>
              <a:rPr kumimoji="1" lang="zh-CN" altLang="en-US" sz="2400" b="1" dirty="0"/>
              <a:t>運行結果</a:t>
            </a:r>
          </a:p>
        </p:txBody>
      </p:sp>
    </p:spTree>
    <p:extLst>
      <p:ext uri="{BB962C8B-B14F-4D97-AF65-F5344CB8AC3E}">
        <p14:creationId xmlns:p14="http://schemas.microsoft.com/office/powerpoint/2010/main" val="60009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回憶：多重繼承</a:t>
            </a:r>
          </a:p>
        </p:txBody>
      </p:sp>
      <p:sp>
        <p:nvSpPr>
          <p:cNvPr id="3" name="内容占位符 2"/>
          <p:cNvSpPr>
            <a:spLocks noGrp="1"/>
          </p:cNvSpPr>
          <p:nvPr>
            <p:ph idx="1"/>
          </p:nvPr>
        </p:nvSpPr>
        <p:spPr/>
        <p:txBody>
          <a:bodyPr/>
          <a:lstStyle/>
          <a:p>
            <a:r>
              <a:rPr kumimoji="1" lang="zh-CN" altLang="en-US" dirty="0"/>
              <a:t>利：</a:t>
            </a:r>
          </a:p>
          <a:p>
            <a:pPr lvl="1"/>
            <a:r>
              <a:rPr kumimoji="1" lang="zh-CN" altLang="en-US" dirty="0"/>
              <a:t>清晰，符合直覺</a:t>
            </a:r>
          </a:p>
          <a:p>
            <a:pPr lvl="1"/>
            <a:r>
              <a:rPr kumimoji="1" lang="zh-CN" altLang="en-US" dirty="0"/>
              <a:t>結合多個介面</a:t>
            </a:r>
          </a:p>
          <a:p>
            <a:pPr lvl="1"/>
            <a:endParaRPr kumimoji="1" lang="zh-CN" altLang="en-US" dirty="0"/>
          </a:p>
          <a:p>
            <a:r>
              <a:rPr kumimoji="1" lang="zh-CN" altLang="en-US" dirty="0"/>
              <a:t>弊：</a:t>
            </a:r>
          </a:p>
          <a:p>
            <a:pPr lvl="1"/>
            <a:r>
              <a:rPr kumimoji="1" lang="zh-CN" altLang="en-US" dirty="0"/>
              <a:t>二義性：如果派生類</a:t>
            </a:r>
            <a:r>
              <a:rPr kumimoji="1" lang="en-US" altLang="zh-CN" dirty="0"/>
              <a:t>D</a:t>
            </a:r>
            <a:r>
              <a:rPr kumimoji="1" lang="zh-CN" altLang="en-US" dirty="0"/>
              <a:t>繼承的兩個基類</a:t>
            </a:r>
            <a:r>
              <a:rPr kumimoji="1" lang="en-US" altLang="zh-CN" dirty="0"/>
              <a:t>A,B</a:t>
            </a:r>
            <a:r>
              <a:rPr kumimoji="1" lang="zh-CN" altLang="en-US" dirty="0"/>
              <a:t>，有</a:t>
            </a:r>
            <a:r>
              <a:rPr kumimoji="1" lang="zh-CN" altLang="en-US" dirty="0">
                <a:solidFill>
                  <a:srgbClr val="FF0000"/>
                </a:solidFill>
              </a:rPr>
              <a:t>同名成員</a:t>
            </a:r>
            <a:r>
              <a:rPr kumimoji="1" lang="en-US" altLang="zh-CN" dirty="0"/>
              <a:t>a</a:t>
            </a:r>
            <a:r>
              <a:rPr kumimoji="1" lang="zh-CN" altLang="en-US" dirty="0"/>
              <a:t>，則訪問</a:t>
            </a:r>
            <a:r>
              <a:rPr kumimoji="1" lang="en-US" altLang="zh-CN" dirty="0"/>
              <a:t>D</a:t>
            </a:r>
            <a:r>
              <a:rPr kumimoji="1" lang="zh-CN" altLang="en-US" dirty="0"/>
              <a:t>中</a:t>
            </a:r>
            <a:r>
              <a:rPr kumimoji="1" lang="en-US" altLang="zh-CN" dirty="0"/>
              <a:t>a</a:t>
            </a:r>
            <a:r>
              <a:rPr kumimoji="1" lang="zh-CN" altLang="en-US" dirty="0"/>
              <a:t>時，編譯器無法判斷要訪問的哪一個基類成員。</a:t>
            </a:r>
          </a:p>
          <a:p>
            <a:pPr lvl="1"/>
            <a:r>
              <a:rPr kumimoji="1" lang="zh-CN" altLang="en-US" dirty="0"/>
              <a:t>鑽石型繼承樹（</a:t>
            </a:r>
            <a:r>
              <a:rPr kumimoji="1" lang="en-US" altLang="zh-CN" dirty="0"/>
              <a:t>DOD</a:t>
            </a:r>
            <a:r>
              <a:rPr kumimoji="1" lang="zh-CN" altLang="en-US" dirty="0"/>
              <a:t>：</a:t>
            </a:r>
            <a:r>
              <a:rPr kumimoji="1" lang="en-US" altLang="zh-CN" dirty="0"/>
              <a:t>Diamond Of Death</a:t>
            </a:r>
            <a:r>
              <a:rPr kumimoji="1" lang="zh-CN" altLang="en-US" dirty="0"/>
              <a:t>）帶來的資料冗餘：右圖中如果 </a:t>
            </a:r>
            <a:r>
              <a:rPr kumimoji="1" lang="en-US" altLang="zh-CN" dirty="0" err="1"/>
              <a:t>InputFile</a:t>
            </a:r>
            <a:r>
              <a:rPr kumimoji="1" lang="zh-CN" altLang="en-US" dirty="0"/>
              <a:t> 和 </a:t>
            </a:r>
            <a:r>
              <a:rPr kumimoji="1" lang="en-US" altLang="zh-CN" dirty="0" err="1"/>
              <a:t>OutputFile</a:t>
            </a:r>
            <a:r>
              <a:rPr kumimoji="1" lang="zh-CN" altLang="en-US" dirty="0"/>
              <a:t> 都含有繼承自 </a:t>
            </a:r>
            <a:r>
              <a:rPr kumimoji="1" lang="en-US" altLang="zh-CN" dirty="0"/>
              <a:t>File</a:t>
            </a:r>
            <a:r>
              <a:rPr kumimoji="1" lang="zh-CN" altLang="en-US" dirty="0"/>
              <a:t> 的 </a:t>
            </a:r>
            <a:r>
              <a:rPr kumimoji="1" lang="en-US" altLang="zh-CN" dirty="0"/>
              <a:t>filename</a:t>
            </a:r>
            <a:r>
              <a:rPr kumimoji="1" lang="zh-CN" altLang="en-US" dirty="0"/>
              <a:t> 變數，則 </a:t>
            </a:r>
            <a:r>
              <a:rPr kumimoji="1" lang="en-US" altLang="zh-CN" dirty="0" err="1"/>
              <a:t>IOFile</a:t>
            </a:r>
            <a:r>
              <a:rPr kumimoji="1" lang="zh-CN" altLang="en-US" dirty="0"/>
              <a:t> 會有</a:t>
            </a:r>
            <a:r>
              <a:rPr kumimoji="1" lang="zh-CN" altLang="en-US" dirty="0">
                <a:solidFill>
                  <a:srgbClr val="FF0000"/>
                </a:solidFill>
              </a:rPr>
              <a:t>兩份</a:t>
            </a:r>
            <a:r>
              <a:rPr kumimoji="1" lang="zh-CN" altLang="en-US" dirty="0"/>
              <a:t>獨立的 </a:t>
            </a:r>
            <a:r>
              <a:rPr kumimoji="1" lang="en-US" altLang="zh-CN" dirty="0"/>
              <a:t>filename</a:t>
            </a:r>
            <a:r>
              <a:rPr kumimoji="1" lang="zh-CN" altLang="en-US" dirty="0"/>
              <a:t>，而這實際上並不需要。</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dirty="0"/>
          </a:p>
        </p:txBody>
      </p:sp>
      <p:sp>
        <p:nvSpPr>
          <p:cNvPr id="6" name="圆角矩形 5"/>
          <p:cNvSpPr/>
          <p:nvPr/>
        </p:nvSpPr>
        <p:spPr>
          <a:xfrm>
            <a:off x="4283968" y="126876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InputFile</a:t>
            </a:r>
            <a:endParaRPr kumimoji="1" lang="zh-CN" altLang="en-US" dirty="0">
              <a:latin typeface="Courier" charset="0"/>
              <a:ea typeface="Courier" charset="0"/>
              <a:cs typeface="Courier" charset="0"/>
            </a:endParaRPr>
          </a:p>
        </p:txBody>
      </p:sp>
      <p:sp>
        <p:nvSpPr>
          <p:cNvPr id="7" name="圆角矩形 6"/>
          <p:cNvSpPr/>
          <p:nvPr/>
        </p:nvSpPr>
        <p:spPr>
          <a:xfrm>
            <a:off x="6873824" y="1268760"/>
            <a:ext cx="165861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OutputFile</a:t>
            </a:r>
            <a:endParaRPr kumimoji="1" lang="zh-CN" altLang="en-US" dirty="0">
              <a:latin typeface="Courier" charset="0"/>
              <a:ea typeface="Courier" charset="0"/>
              <a:cs typeface="Courier" charset="0"/>
            </a:endParaRPr>
          </a:p>
        </p:txBody>
      </p:sp>
      <p:sp>
        <p:nvSpPr>
          <p:cNvPr id="8" name="圆角矩形 7"/>
          <p:cNvSpPr/>
          <p:nvPr/>
        </p:nvSpPr>
        <p:spPr>
          <a:xfrm>
            <a:off x="5776731" y="229384"/>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Courier" charset="0"/>
                <a:ea typeface="Courier" charset="0"/>
                <a:cs typeface="Courier" charset="0"/>
              </a:rPr>
              <a:t>File</a:t>
            </a:r>
            <a:endParaRPr kumimoji="1" lang="zh-CN" altLang="en-US" dirty="0">
              <a:latin typeface="Courier" charset="0"/>
              <a:ea typeface="Courier" charset="0"/>
              <a:cs typeface="Courier" charset="0"/>
            </a:endParaRPr>
          </a:p>
        </p:txBody>
      </p:sp>
      <p:sp>
        <p:nvSpPr>
          <p:cNvPr id="9" name="圆角矩形 8"/>
          <p:cNvSpPr/>
          <p:nvPr/>
        </p:nvSpPr>
        <p:spPr>
          <a:xfrm>
            <a:off x="5868144" y="2411408"/>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IOFile</a:t>
            </a:r>
            <a:endParaRPr kumimoji="1" lang="zh-CN" altLang="en-US" dirty="0">
              <a:latin typeface="Courier" charset="0"/>
              <a:ea typeface="Courier" charset="0"/>
              <a:cs typeface="Courier" charset="0"/>
            </a:endParaRPr>
          </a:p>
        </p:txBody>
      </p:sp>
      <p:cxnSp>
        <p:nvCxnSpPr>
          <p:cNvPr id="11" name="直线箭头连接符 10"/>
          <p:cNvCxnSpPr>
            <a:stCxn id="9" idx="0"/>
          </p:cNvCxnSpPr>
          <p:nvPr/>
        </p:nvCxnSpPr>
        <p:spPr>
          <a:xfrm flipH="1" flipV="1">
            <a:off x="5256076" y="1772816"/>
            <a:ext cx="11521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a:stCxn id="9" idx="0"/>
            <a:endCxn id="7" idx="2"/>
          </p:cNvCxnSpPr>
          <p:nvPr/>
        </p:nvCxnSpPr>
        <p:spPr>
          <a:xfrm flipV="1">
            <a:off x="6408204" y="1772816"/>
            <a:ext cx="12949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6" idx="0"/>
            <a:endCxn id="8" idx="2"/>
          </p:cNvCxnSpPr>
          <p:nvPr/>
        </p:nvCxnSpPr>
        <p:spPr>
          <a:xfrm flipV="1">
            <a:off x="5040052" y="733440"/>
            <a:ext cx="1276739"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7" idx="0"/>
            <a:endCxn id="8" idx="2"/>
          </p:cNvCxnSpPr>
          <p:nvPr/>
        </p:nvCxnSpPr>
        <p:spPr>
          <a:xfrm flipH="1" flipV="1">
            <a:off x="6316791" y="733440"/>
            <a:ext cx="1386341"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8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多重繼承中的虛函數</a:t>
            </a:r>
          </a:p>
        </p:txBody>
      </p:sp>
      <p:sp>
        <p:nvSpPr>
          <p:cNvPr id="3" name="内容占位符 2"/>
          <p:cNvSpPr>
            <a:spLocks noGrp="1"/>
          </p:cNvSpPr>
          <p:nvPr>
            <p:ph idx="1"/>
          </p:nvPr>
        </p:nvSpPr>
        <p:spPr/>
        <p:txBody>
          <a:bodyPr/>
          <a:lstStyle/>
          <a:p>
            <a:r>
              <a:rPr kumimoji="1" lang="en-US" altLang="zh-CN" dirty="0"/>
              <a:t>Best Practice</a:t>
            </a:r>
            <a:r>
              <a:rPr kumimoji="1" lang="zh-CN" altLang="en-US" dirty="0"/>
              <a:t>：</a:t>
            </a:r>
          </a:p>
          <a:p>
            <a:pPr lvl="1"/>
            <a:r>
              <a:rPr kumimoji="1" lang="zh-CN" altLang="en-US" dirty="0"/>
              <a:t>最多繼承一個非抽象類別（</a:t>
            </a:r>
            <a:r>
              <a:rPr kumimoji="1" lang="en-US" altLang="zh-CN" dirty="0"/>
              <a:t>is-a</a:t>
            </a:r>
            <a:r>
              <a:rPr kumimoji="1" lang="zh-CN" altLang="en-US" dirty="0"/>
              <a:t>）</a:t>
            </a:r>
            <a:endParaRPr kumimoji="1" lang="en-US" altLang="zh-CN" dirty="0"/>
          </a:p>
          <a:p>
            <a:pPr lvl="1"/>
            <a:r>
              <a:rPr kumimoji="1" lang="zh-CN" altLang="en-US" dirty="0"/>
              <a:t>可以繼承多個抽象類別（介面）</a:t>
            </a:r>
            <a:endParaRPr kumimoji="1" lang="en-US" altLang="zh-CN" dirty="0"/>
          </a:p>
          <a:p>
            <a:pPr lvl="1"/>
            <a:endParaRPr kumimoji="1" lang="zh-CN" altLang="en-US" dirty="0"/>
          </a:p>
          <a:p>
            <a:r>
              <a:rPr kumimoji="1" lang="zh-CN" altLang="en-US" dirty="0"/>
              <a:t>為什麼？</a:t>
            </a:r>
            <a:endParaRPr kumimoji="1" lang="en-US" altLang="zh-CN" dirty="0"/>
          </a:p>
          <a:p>
            <a:pPr lvl="1"/>
            <a:r>
              <a:rPr kumimoji="1" lang="zh-CN" altLang="en-US" dirty="0">
                <a:solidFill>
                  <a:srgbClr val="FF0000"/>
                </a:solidFill>
              </a:rPr>
              <a:t>避免</a:t>
            </a:r>
            <a:r>
              <a:rPr kumimoji="1" lang="zh-CN" altLang="en-US" dirty="0"/>
              <a:t> 多重繼承的二義性</a:t>
            </a:r>
            <a:endParaRPr kumimoji="1" lang="en-US" altLang="zh-CN" dirty="0"/>
          </a:p>
          <a:p>
            <a:pPr lvl="1"/>
            <a:r>
              <a:rPr kumimoji="1" lang="zh-CN" altLang="en-US" dirty="0">
                <a:solidFill>
                  <a:srgbClr val="FF0000"/>
                </a:solidFill>
              </a:rPr>
              <a:t>利用</a:t>
            </a:r>
            <a:r>
              <a:rPr kumimoji="1" lang="zh-CN" altLang="en-US" dirty="0"/>
              <a:t> 一個物件可以實現多個介面</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dirty="0"/>
          </a:p>
        </p:txBody>
      </p:sp>
    </p:spTree>
    <p:extLst>
      <p:ext uri="{BB962C8B-B14F-4D97-AF65-F5344CB8AC3E}">
        <p14:creationId xmlns:p14="http://schemas.microsoft.com/office/powerpoint/2010/main" val="60326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多重繼承示例</a:t>
            </a:r>
          </a:p>
        </p:txBody>
      </p:sp>
      <p:sp>
        <p:nvSpPr>
          <p:cNvPr id="6" name="矩形 5"/>
          <p:cNvSpPr/>
          <p:nvPr/>
        </p:nvSpPr>
        <p:spPr>
          <a:xfrm>
            <a:off x="395536" y="162066"/>
            <a:ext cx="8280920" cy="663258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&lt;iostream&gt;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a:t>
            </a:r>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speak() = 0;  };</a:t>
            </a: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motion() = 0;   };</a:t>
            </a:r>
          </a:p>
          <a:p>
            <a:r>
              <a:rPr lang="en-US" altLang="zh-CN" sz="1700" dirty="0">
                <a:solidFill>
                  <a:srgbClr val="B40062"/>
                </a:solidFill>
                <a:latin typeface="Consolas" charset="0"/>
                <a:ea typeface="Consolas" charset="0"/>
                <a:cs typeface="Consolas" charset="0"/>
              </a:rPr>
              <a:t>class </a:t>
            </a:r>
            <a:r>
              <a:rPr lang="en-US" altLang="zh-CN" sz="1700" dirty="0">
                <a:latin typeface="Consolas" charset="0"/>
                <a:ea typeface="Consolas" charset="0"/>
                <a:cs typeface="Consolas" charset="0"/>
              </a:rPr>
              <a:t>Human</a:t>
            </a:r>
            <a:r>
              <a:rPr lang="en-US" altLang="zh-CN" sz="1700" dirty="0">
                <a:solidFill>
                  <a:srgbClr val="B40062"/>
                </a:solidFill>
                <a:latin typeface="Consolas" charset="0"/>
                <a:ea typeface="Consolas" charset="0"/>
                <a:cs typeface="Consolas" charset="0"/>
              </a:rPr>
              <a:t> : public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public </a:t>
            </a:r>
            <a:r>
              <a:rPr lang="en-US" altLang="zh-CN" sz="1700" dirty="0" err="1">
                <a:latin typeface="Consolas" charset="0"/>
                <a:ea typeface="Consolas" charset="0"/>
                <a:cs typeface="Consolas" charset="0"/>
              </a:rPr>
              <a:t>WhatCanMotion</a:t>
            </a:r>
            <a:endParaRPr lang="en-US" altLang="zh-CN" sz="1700" dirty="0">
              <a:latin typeface="Consolas" charset="0"/>
              <a:ea typeface="Consolas" charset="0"/>
              <a:cs typeface="Consolas" charset="0"/>
            </a:endParaRPr>
          </a:p>
          <a:p>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speak()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"say"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motion()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"walk"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-&gt;speak(); }</a:t>
            </a: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-&gt;motion(); }</a:t>
            </a:r>
          </a:p>
          <a:p>
            <a:r>
              <a:rPr lang="en-US" altLang="zh-CN" sz="1700" dirty="0">
                <a:solidFill>
                  <a:srgbClr val="B40062"/>
                </a:solidFill>
                <a:latin typeface="Consolas" charset="0"/>
                <a:ea typeface="Consolas" charset="0"/>
                <a:cs typeface="Consolas" charset="0"/>
              </a:rPr>
              <a:t>int</a:t>
            </a:r>
            <a:r>
              <a:rPr lang="en-US" altLang="zh-CN" sz="1700" dirty="0">
                <a:latin typeface="Consolas" charset="0"/>
                <a:ea typeface="Consolas" charset="0"/>
                <a:cs typeface="Consolas" charset="0"/>
              </a:rPr>
              <a:t> main()</a:t>
            </a:r>
          </a:p>
          <a:p>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Human </a:t>
            </a:r>
            <a:r>
              <a:rPr lang="en-US" altLang="zh-CN" sz="1700" dirty="0" err="1">
                <a:latin typeface="Consolas" charset="0"/>
                <a:ea typeface="Consolas" charset="0"/>
                <a:cs typeface="Consolas" charset="0"/>
              </a:rPr>
              <a:t>human</a:t>
            </a:r>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(&amp;human);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(&amp;human);</a:t>
            </a:r>
          </a:p>
          <a:p>
            <a:r>
              <a:rPr lang="en-US" altLang="zh-CN" sz="1700" dirty="0">
                <a:solidFill>
                  <a:srgbClr val="B40062"/>
                </a:solidFill>
                <a:latin typeface="Consolas" charset="0"/>
                <a:ea typeface="Consolas" charset="0"/>
                <a:cs typeface="Consolas" charset="0"/>
              </a:rPr>
              <a:t>	return </a:t>
            </a:r>
            <a:r>
              <a:rPr lang="en-US" altLang="zh-CN" sz="1700" dirty="0">
                <a:latin typeface="Consolas" charset="0"/>
                <a:ea typeface="Consolas" charset="0"/>
                <a:cs typeface="Consolas" charset="0"/>
              </a:rPr>
              <a:t>0;</a:t>
            </a:r>
          </a:p>
          <a:p>
            <a:r>
              <a:rPr lang="en-US" altLang="zh-CN" sz="1700" dirty="0">
                <a:latin typeface="Consolas" charset="0"/>
                <a:ea typeface="Consolas" charset="0"/>
                <a:cs typeface="Consolas" charset="0"/>
              </a:rPr>
              <a:t>}</a:t>
            </a:r>
            <a:endParaRPr lang="is-IS" altLang="zh-CN" sz="1700" dirty="0">
              <a:latin typeface="Consolas" charset="0"/>
              <a:ea typeface="Consolas" charset="0"/>
              <a:cs typeface="Consolas" charset="0"/>
            </a:endParaRPr>
          </a:p>
        </p:txBody>
      </p:sp>
      <p:sp>
        <p:nvSpPr>
          <p:cNvPr id="7" name="矩形 6"/>
          <p:cNvSpPr/>
          <p:nvPr/>
        </p:nvSpPr>
        <p:spPr>
          <a:xfrm>
            <a:off x="5870476" y="5834881"/>
            <a:ext cx="3168352" cy="646331"/>
          </a:xfrm>
          <a:prstGeom prst="rect">
            <a:avLst/>
          </a:prstGeom>
        </p:spPr>
        <p:txBody>
          <a:bodyPr wrap="square">
            <a:spAutoFit/>
          </a:bodyPr>
          <a:lstStyle/>
          <a:p>
            <a:r>
              <a:rPr lang="en-US" altLang="zh-CN" b="1" dirty="0">
                <a:solidFill>
                  <a:srgbClr val="00B050"/>
                </a:solidFill>
                <a:latin typeface="AndaleMono" charset="0"/>
              </a:rPr>
              <a:t>say</a:t>
            </a:r>
          </a:p>
          <a:p>
            <a:r>
              <a:rPr lang="en-US" altLang="zh-CN" b="1" dirty="0">
                <a:solidFill>
                  <a:srgbClr val="00B050"/>
                </a:solidFill>
                <a:latin typeface="AndaleMono" charset="0"/>
              </a:rPr>
              <a:t>walk</a:t>
            </a:r>
          </a:p>
        </p:txBody>
      </p:sp>
      <p:sp>
        <p:nvSpPr>
          <p:cNvPr id="8" name="文本框 7"/>
          <p:cNvSpPr txBox="1"/>
          <p:nvPr/>
        </p:nvSpPr>
        <p:spPr>
          <a:xfrm>
            <a:off x="5940152" y="5373216"/>
            <a:ext cx="1833922" cy="461665"/>
          </a:xfrm>
          <a:prstGeom prst="rect">
            <a:avLst/>
          </a:prstGeom>
          <a:solidFill>
            <a:srgbClr val="FFFF00"/>
          </a:solidFill>
        </p:spPr>
        <p:txBody>
          <a:bodyPr wrap="square" rtlCol="0">
            <a:spAutoFit/>
          </a:bodyPr>
          <a:lstStyle/>
          <a:p>
            <a:r>
              <a:rPr kumimoji="1" lang="zh-CN" altLang="en-US" sz="2400" b="1" dirty="0"/>
              <a:t>運行結果</a:t>
            </a:r>
          </a:p>
        </p:txBody>
      </p:sp>
    </p:spTree>
    <p:extLst>
      <p:ext uri="{BB962C8B-B14F-4D97-AF65-F5344CB8AC3E}">
        <p14:creationId xmlns:p14="http://schemas.microsoft.com/office/powerpoint/2010/main" val="808572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多態（</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按照</a:t>
            </a:r>
            <a:r>
              <a:rPr kumimoji="1" lang="zh-CN" altLang="en-US" dirty="0">
                <a:solidFill>
                  <a:srgbClr val="FF0000"/>
                </a:solidFill>
              </a:rPr>
              <a:t>基類</a:t>
            </a:r>
            <a:r>
              <a:rPr kumimoji="1" lang="zh-CN" altLang="en-US" dirty="0"/>
              <a:t>的介面定義，調用</a:t>
            </a:r>
            <a:r>
              <a:rPr kumimoji="1" lang="zh-CN" altLang="en-US" dirty="0">
                <a:solidFill>
                  <a:srgbClr val="FF0000"/>
                </a:solidFill>
              </a:rPr>
              <a:t>指針或引用</a:t>
            </a:r>
            <a:r>
              <a:rPr kumimoji="1" lang="zh-CN" altLang="en-US" dirty="0"/>
              <a:t>所指物件的介面函數，函數執行過程因物件</a:t>
            </a:r>
            <a:r>
              <a:rPr kumimoji="1" lang="zh-CN" altLang="en-US" dirty="0">
                <a:solidFill>
                  <a:srgbClr val="FF0000"/>
                </a:solidFill>
              </a:rPr>
              <a:t>實際</a:t>
            </a:r>
            <a:r>
              <a:rPr kumimoji="1" lang="zh-CN" altLang="en-US" dirty="0"/>
              <a:t>所屬</a:t>
            </a:r>
            <a:r>
              <a:rPr kumimoji="1" lang="zh-CN" altLang="en-US" dirty="0">
                <a:solidFill>
                  <a:srgbClr val="FF0000"/>
                </a:solidFill>
              </a:rPr>
              <a:t>派生類</a:t>
            </a:r>
            <a:r>
              <a:rPr kumimoji="1" lang="zh-CN" altLang="en-US" dirty="0"/>
              <a:t>的不同而呈現不同的效果（表現），這個現象被稱為“多態”。</a:t>
            </a:r>
          </a:p>
          <a:p>
            <a:r>
              <a:rPr kumimoji="1" lang="zh-CN" altLang="en-US" dirty="0"/>
              <a:t>當利用</a:t>
            </a:r>
            <a:r>
              <a:rPr kumimoji="1" lang="zh-CN" altLang="en-US" dirty="0">
                <a:solidFill>
                  <a:srgbClr val="FF0000"/>
                </a:solidFill>
              </a:rPr>
              <a:t>基類指針</a:t>
            </a:r>
            <a:r>
              <a:rPr kumimoji="1" lang="en-US" altLang="zh-CN" dirty="0">
                <a:solidFill>
                  <a:srgbClr val="FF0000"/>
                </a:solidFill>
              </a:rPr>
              <a:t>/</a:t>
            </a:r>
            <a:r>
              <a:rPr kumimoji="1" lang="zh-CN" altLang="en-US" dirty="0">
                <a:solidFill>
                  <a:srgbClr val="FF0000"/>
                </a:solidFill>
              </a:rPr>
              <a:t>引用</a:t>
            </a:r>
            <a:r>
              <a:rPr kumimoji="1" lang="zh-CN" altLang="en-US" dirty="0"/>
              <a:t>調用函數時</a:t>
            </a:r>
            <a:endParaRPr kumimoji="1" lang="en-US" altLang="zh-CN" dirty="0"/>
          </a:p>
          <a:p>
            <a:pPr lvl="1"/>
            <a:r>
              <a:rPr kumimoji="1" lang="zh-CN" altLang="en-US" dirty="0"/>
              <a:t>虛函數在</a:t>
            </a:r>
            <a:r>
              <a:rPr kumimoji="1" lang="zh-CN" altLang="en-US" dirty="0">
                <a:solidFill>
                  <a:srgbClr val="FF0000"/>
                </a:solidFill>
              </a:rPr>
              <a:t>運行</a:t>
            </a:r>
            <a:r>
              <a:rPr kumimoji="1" lang="zh-CN" altLang="en-US" dirty="0"/>
              <a:t>時確定執行哪個版本，取決於引用或指標物件的真實類型</a:t>
            </a:r>
            <a:endParaRPr kumimoji="1" lang="en-US" altLang="zh-CN" dirty="0"/>
          </a:p>
          <a:p>
            <a:pPr lvl="1"/>
            <a:r>
              <a:rPr kumimoji="1" lang="zh-CN" altLang="en-US" dirty="0"/>
              <a:t>非虛函數在</a:t>
            </a:r>
            <a:r>
              <a:rPr kumimoji="1" lang="zh-CN" altLang="en-US" dirty="0">
                <a:solidFill>
                  <a:srgbClr val="FF0000"/>
                </a:solidFill>
              </a:rPr>
              <a:t>編譯</a:t>
            </a:r>
            <a:r>
              <a:rPr kumimoji="1" lang="zh-CN" altLang="en-US" dirty="0"/>
              <a:t>時綁定</a:t>
            </a:r>
            <a:endParaRPr kumimoji="1" lang="en-US" altLang="zh-CN" dirty="0"/>
          </a:p>
          <a:p>
            <a:r>
              <a:rPr kumimoji="1" lang="zh-CN" altLang="en-US" dirty="0"/>
              <a:t>當利用</a:t>
            </a:r>
            <a:r>
              <a:rPr kumimoji="1" lang="zh-CN" altLang="en-US" dirty="0">
                <a:solidFill>
                  <a:srgbClr val="FF0000"/>
                </a:solidFill>
              </a:rPr>
              <a:t>類的對象</a:t>
            </a:r>
            <a:r>
              <a:rPr kumimoji="1" lang="zh-CN" altLang="en-US" dirty="0"/>
              <a:t>直接調用函數時</a:t>
            </a:r>
            <a:endParaRPr kumimoji="1" lang="en-US" altLang="zh-CN" dirty="0"/>
          </a:p>
          <a:p>
            <a:pPr lvl="1"/>
            <a:r>
              <a:rPr kumimoji="1" lang="zh-CN" altLang="en-US" dirty="0"/>
              <a:t>無論什麼函數，均在</a:t>
            </a:r>
            <a:r>
              <a:rPr kumimoji="1" lang="zh-CN" altLang="en-US" dirty="0">
                <a:solidFill>
                  <a:srgbClr val="FF0000"/>
                </a:solidFill>
              </a:rPr>
              <a:t>編譯</a:t>
            </a:r>
            <a:r>
              <a:rPr kumimoji="1" lang="zh-CN" altLang="en-US" dirty="0"/>
              <a:t>時綁定</a:t>
            </a:r>
            <a:endParaRPr kumimoji="1" lang="en-US" altLang="zh-CN" dirty="0"/>
          </a:p>
          <a:p>
            <a:r>
              <a:rPr kumimoji="1" lang="zh-CN" altLang="en-US" dirty="0"/>
              <a:t>產生多態效果的條件：</a:t>
            </a:r>
            <a:r>
              <a:rPr kumimoji="1" lang="zh-CN" altLang="en-US" dirty="0">
                <a:solidFill>
                  <a:srgbClr val="FF0000"/>
                </a:solidFill>
              </a:rPr>
              <a:t>繼承 </a:t>
            </a:r>
            <a:r>
              <a:rPr kumimoji="1" lang="en-US" altLang="zh-CN" dirty="0">
                <a:solidFill>
                  <a:srgbClr val="FF0000"/>
                </a:solidFill>
              </a:rPr>
              <a:t>&amp;&amp; </a:t>
            </a:r>
            <a:r>
              <a:rPr kumimoji="1" lang="zh-CN" altLang="en-US" dirty="0">
                <a:solidFill>
                  <a:srgbClr val="FF0000"/>
                </a:solidFill>
              </a:rPr>
              <a:t>虛函數 </a:t>
            </a:r>
            <a:r>
              <a:rPr kumimoji="1" lang="en-US" altLang="zh-CN" dirty="0">
                <a:solidFill>
                  <a:srgbClr val="FF0000"/>
                </a:solidFill>
              </a:rPr>
              <a:t>&amp;&amp; (</a:t>
            </a:r>
            <a:r>
              <a:rPr kumimoji="1" lang="zh-CN" altLang="en-US" dirty="0">
                <a:solidFill>
                  <a:srgbClr val="FF0000"/>
                </a:solidFill>
              </a:rPr>
              <a:t>引用 或 指針</a:t>
            </a:r>
            <a:r>
              <a:rPr kumimoji="1" lang="en-US" altLang="zh-CN" dirty="0">
                <a:solidFill>
                  <a:srgbClr val="FF0000"/>
                </a:solidFill>
              </a:rPr>
              <a:t>)</a:t>
            </a:r>
            <a:endParaRPr kumimoji="1" lang="zh-CN" altLang="en-US"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27</a:t>
            </a:fld>
            <a:endParaRPr lang="en-US" altLang="zh-CN" dirty="0"/>
          </a:p>
        </p:txBody>
      </p:sp>
    </p:spTree>
    <p:extLst>
      <p:ext uri="{BB962C8B-B14F-4D97-AF65-F5344CB8AC3E}">
        <p14:creationId xmlns:p14="http://schemas.microsoft.com/office/powerpoint/2010/main" val="3002363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多態（</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多態，使得</a:t>
            </a:r>
            <a:r>
              <a:rPr kumimoji="1" lang="en-US" altLang="zh-CN" dirty="0"/>
              <a:t>C++</a:t>
            </a:r>
            <a:r>
              <a:rPr kumimoji="1" lang="zh-CN" altLang="en-US" dirty="0"/>
              <a:t>語言可以用一段相同的代碼，在運行時完成不同的任務，這些不同運行結果的差異由派生類之間的差異決定。</a:t>
            </a:r>
          </a:p>
          <a:p>
            <a:r>
              <a:rPr kumimoji="1" lang="zh-CN" altLang="en-US" dirty="0"/>
              <a:t>好處：</a:t>
            </a:r>
          </a:p>
          <a:p>
            <a:pPr lvl="1"/>
            <a:r>
              <a:rPr kumimoji="1" lang="zh-CN" altLang="en-US" dirty="0"/>
              <a:t>通過基類定好介面後，不必對每一個派生類特殊處理，只需要調用抽象基類的介面即可。大大提高程式的</a:t>
            </a:r>
            <a:r>
              <a:rPr kumimoji="1" lang="zh-CN" altLang="en-US" b="1" dirty="0">
                <a:solidFill>
                  <a:srgbClr val="FF0000"/>
                </a:solidFill>
              </a:rPr>
              <a:t>可複用性</a:t>
            </a:r>
            <a:r>
              <a:rPr kumimoji="1" lang="zh-CN" altLang="en-US" dirty="0"/>
              <a:t>。</a:t>
            </a:r>
          </a:p>
          <a:p>
            <a:pPr lvl="1"/>
            <a:r>
              <a:rPr kumimoji="1" lang="zh-CN" altLang="en-US" dirty="0"/>
              <a:t>不同派生類對同一介面的實現不同，能達到不同的效果，提高了程式</a:t>
            </a:r>
            <a:r>
              <a:rPr kumimoji="1" lang="zh-CN" altLang="en-US" b="1" dirty="0">
                <a:solidFill>
                  <a:srgbClr val="FF0000"/>
                </a:solidFill>
              </a:rPr>
              <a:t>可拓展性和可維護性</a:t>
            </a:r>
            <a:r>
              <a:rPr kumimoji="1" lang="zh-CN" altLang="en-US" dirty="0"/>
              <a:t>。 </a:t>
            </a:r>
          </a:p>
          <a:p>
            <a:endParaRPr kumimoji="1" lang="zh-CN" altLang="en-US"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dirty="0"/>
          </a:p>
        </p:txBody>
      </p:sp>
    </p:spTree>
    <p:extLst>
      <p:ext uri="{BB962C8B-B14F-4D97-AF65-F5344CB8AC3E}">
        <p14:creationId xmlns:p14="http://schemas.microsoft.com/office/powerpoint/2010/main" val="227677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93968"/>
            <a:ext cx="8280920"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Animal{</a:t>
            </a:r>
            <a:r>
              <a:rPr lang="zh-CN" altLang="en-US"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action() {</a:t>
            </a: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a:t>
            </a:r>
          </a:p>
          <a:p>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speak"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motion"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Bird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singing"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flying"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多態示例</a:t>
            </a:r>
          </a:p>
        </p:txBody>
      </p:sp>
      <p:sp>
        <p:nvSpPr>
          <p:cNvPr id="4" name="右大括号 3"/>
          <p:cNvSpPr/>
          <p:nvPr/>
        </p:nvSpPr>
        <p:spPr>
          <a:xfrm>
            <a:off x="2771800" y="2060848"/>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209807" y="2334071"/>
            <a:ext cx="2082273" cy="461665"/>
          </a:xfrm>
          <a:prstGeom prst="rect">
            <a:avLst/>
          </a:prstGeom>
          <a:solidFill>
            <a:srgbClr val="FFFF00"/>
          </a:solidFill>
        </p:spPr>
        <p:txBody>
          <a:bodyPr wrap="square" rtlCol="0">
            <a:spAutoFit/>
          </a:bodyPr>
          <a:lstStyle/>
          <a:p>
            <a:pPr algn="ctr"/>
            <a:r>
              <a:rPr kumimoji="1" lang="zh-CN" altLang="en-US" sz="2400" b="1" dirty="0"/>
              <a:t>複用基類介面</a:t>
            </a:r>
          </a:p>
        </p:txBody>
      </p:sp>
    </p:spTree>
    <p:extLst>
      <p:ext uri="{BB962C8B-B14F-4D97-AF65-F5344CB8AC3E}">
        <p14:creationId xmlns:p14="http://schemas.microsoft.com/office/powerpoint/2010/main" val="219159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本講內容提要</a:t>
            </a:r>
            <a:endParaRPr lang="en-US" dirty="0"/>
          </a:p>
        </p:txBody>
      </p:sp>
      <p:sp>
        <p:nvSpPr>
          <p:cNvPr id="4" name="内容占位符 3"/>
          <p:cNvSpPr>
            <a:spLocks noGrp="1"/>
          </p:cNvSpPr>
          <p:nvPr>
            <p:ph idx="1"/>
          </p:nvPr>
        </p:nvSpPr>
        <p:spPr/>
        <p:txBody>
          <a:bodyPr/>
          <a:lstStyle/>
          <a:p>
            <a:r>
              <a:rPr lang="zh-CN" altLang="en-US" dirty="0"/>
              <a:t> 純虛函數與抽象類別</a:t>
            </a:r>
          </a:p>
          <a:p>
            <a:r>
              <a:rPr lang="zh-CN" altLang="en-US" dirty="0"/>
              <a:t> 向下類型轉換</a:t>
            </a:r>
          </a:p>
          <a:p>
            <a:r>
              <a:rPr lang="zh-CN" altLang="en-US" dirty="0"/>
              <a:t> 多重繼承中的虛函數</a:t>
            </a:r>
            <a:endParaRPr lang="en-US" altLang="zh-CN" dirty="0"/>
          </a:p>
          <a:p>
            <a:r>
              <a:rPr lang="zh-CN" altLang="en-US" dirty="0"/>
              <a:t> 多態</a:t>
            </a:r>
            <a:endParaRPr lang="en-US" altLang="zh-CN" dirty="0"/>
          </a:p>
          <a:p>
            <a:r>
              <a:rPr lang="zh-CN" altLang="en-US" dirty="0"/>
              <a:t> 函數</a:t>
            </a:r>
            <a:r>
              <a:rPr lang="zh-CN" altLang="pt-PT" dirty="0"/>
              <a:t>模板</a:t>
            </a:r>
            <a:r>
              <a:rPr lang="zh-CN" altLang="en-US" dirty="0"/>
              <a:t>與類</a:t>
            </a:r>
            <a:r>
              <a:rPr lang="zh-CN" altLang="pt-PT" dirty="0"/>
              <a:t>模板</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dirty="0"/>
          </a:p>
        </p:txBody>
      </p:sp>
    </p:spTree>
    <p:extLst>
      <p:ext uri="{BB962C8B-B14F-4D97-AF65-F5344CB8AC3E}">
        <p14:creationId xmlns:p14="http://schemas.microsoft.com/office/powerpoint/2010/main" val="134689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Fish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cannot speak ..."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swimming"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Fish fish;</a:t>
            </a:r>
          </a:p>
          <a:p>
            <a:r>
              <a:rPr lang="en-US" altLang="zh-CN" dirty="0">
                <a:solidFill>
                  <a:srgbClr val="000000"/>
                </a:solidFill>
                <a:latin typeface="Consolas" charset="0"/>
                <a:ea typeface="Consolas" charset="0"/>
                <a:cs typeface="Consolas" charset="0"/>
              </a:rPr>
              <a:t>  Bird bird;</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fish.action</a:t>
            </a:r>
            <a:r>
              <a:rPr lang="en-US"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 ///</a:t>
            </a:r>
            <a:r>
              <a:rPr lang="zh-CN" altLang="en-US" b="1" dirty="0">
                <a:solidFill>
                  <a:srgbClr val="00B050"/>
                </a:solidFill>
                <a:latin typeface="AndaleMono" charset="0"/>
              </a:rPr>
              <a:t>不同調用方法</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bird.action</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Animal *pBase1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Fish;</a:t>
            </a:r>
          </a:p>
          <a:p>
            <a:r>
              <a:rPr lang="en-US" altLang="zh-CN" dirty="0">
                <a:solidFill>
                  <a:srgbClr val="000000"/>
                </a:solidFill>
                <a:latin typeface="Consolas" charset="0"/>
                <a:ea typeface="Consolas" charset="0"/>
                <a:cs typeface="Consolas" charset="0"/>
              </a:rPr>
              <a:t>  Animal *pBase2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Bird;</a:t>
            </a:r>
          </a:p>
          <a:p>
            <a:r>
              <a:rPr lang="en-US" altLang="zh-CN" dirty="0">
                <a:solidFill>
                  <a:srgbClr val="000000"/>
                </a:solidFill>
                <a:latin typeface="Consolas" charset="0"/>
                <a:ea typeface="Consolas" charset="0"/>
                <a:cs typeface="Consolas" charset="0"/>
              </a:rPr>
              <a:t>  pBase1-&gt;action();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同一調用方法，根據</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pBase2-&gt;action();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實際類型完成相應動作</a:t>
            </a:r>
            <a:r>
              <a:rPr lang="en-US" altLang="zh-CN" b="1" dirty="0">
                <a:solidFill>
                  <a:srgbClr val="00B050"/>
                </a:solidFill>
                <a:latin typeface="AndaleMono"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0;</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多態示例</a:t>
            </a:r>
          </a:p>
        </p:txBody>
      </p:sp>
      <p:sp>
        <p:nvSpPr>
          <p:cNvPr id="7" name="矩形 6"/>
          <p:cNvSpPr/>
          <p:nvPr/>
        </p:nvSpPr>
        <p:spPr>
          <a:xfrm>
            <a:off x="5997392" y="3458617"/>
            <a:ext cx="3168352" cy="2308324"/>
          </a:xfrm>
          <a:prstGeom prst="rect">
            <a:avLst/>
          </a:prstGeom>
        </p:spPr>
        <p:txBody>
          <a:bodyPr wrap="square">
            <a:spAutoFit/>
          </a:bodyPr>
          <a:lstStyle/>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p:txBody>
      </p:sp>
      <p:sp>
        <p:nvSpPr>
          <p:cNvPr id="8" name="文本框 7"/>
          <p:cNvSpPr txBox="1"/>
          <p:nvPr/>
        </p:nvSpPr>
        <p:spPr>
          <a:xfrm>
            <a:off x="6067068" y="2996952"/>
            <a:ext cx="1833922" cy="461665"/>
          </a:xfrm>
          <a:prstGeom prst="rect">
            <a:avLst/>
          </a:prstGeom>
          <a:solidFill>
            <a:srgbClr val="FFFF00"/>
          </a:solidFill>
        </p:spPr>
        <p:txBody>
          <a:bodyPr wrap="square" rtlCol="0">
            <a:spAutoFit/>
          </a:bodyPr>
          <a:lstStyle/>
          <a:p>
            <a:r>
              <a:rPr kumimoji="1" lang="zh-CN" altLang="en-US" sz="2400" b="1" dirty="0"/>
              <a:t>運行結果</a:t>
            </a:r>
          </a:p>
        </p:txBody>
      </p:sp>
    </p:spTree>
    <p:extLst>
      <p:ext uri="{BB962C8B-B14F-4D97-AF65-F5344CB8AC3E}">
        <p14:creationId xmlns:p14="http://schemas.microsoft.com/office/powerpoint/2010/main" val="413613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31</a:t>
            </a:fld>
            <a:endParaRPr lang="en-US" altLang="zh-CN" dirty="0"/>
          </a:p>
        </p:txBody>
      </p:sp>
      <p:sp>
        <p:nvSpPr>
          <p:cNvPr id="7" name="文本框 6"/>
          <p:cNvSpPr txBox="1"/>
          <p:nvPr>
            <p:custDataLst>
              <p:tags r:id="rId2"/>
            </p:custDataLst>
          </p:nvPr>
        </p:nvSpPr>
        <p:spPr>
          <a:xfrm>
            <a:off x="107504" y="793328"/>
            <a:ext cx="5982369" cy="5804024"/>
          </a:xfrm>
          <a:prstGeom prst="rect">
            <a:avLst/>
          </a:prstGeom>
          <a:noFill/>
        </p:spPr>
        <p:txBody>
          <a:bodyPr vert="horz" wrap="square" rtlCol="0" anchor="ctr" anchorCtr="0">
            <a:noAutofit/>
          </a:bodyPr>
          <a:lstStyle/>
          <a:p>
            <a:r>
              <a:rPr lang="en-US" altLang="zh-CN" sz="1400" dirty="0">
                <a:solidFill>
                  <a:srgbClr val="6E200D"/>
                </a:solidFill>
                <a:latin typeface="Consolas" charset="0"/>
                <a:ea typeface="Consolas" charset="0"/>
                <a:cs typeface="Consolas" charset="0"/>
              </a:rPr>
              <a:t>#include </a:t>
            </a:r>
            <a:r>
              <a:rPr lang="en-US" altLang="zh-CN" sz="1400" dirty="0">
                <a:solidFill>
                  <a:srgbClr val="BA0011"/>
                </a:solidFill>
                <a:latin typeface="Consolas" charset="0"/>
                <a:ea typeface="Consolas" charset="0"/>
                <a:cs typeface="Consolas" charset="0"/>
              </a:rPr>
              <a:t>&lt;iostream&gt;</a:t>
            </a:r>
            <a:endParaRPr lang="en-US" altLang="zh-CN" sz="1400" dirty="0">
              <a:solidFill>
                <a:srgbClr val="6E200D"/>
              </a:solidFill>
              <a:latin typeface="Consolas" charset="0"/>
              <a:ea typeface="Consolas" charset="0"/>
              <a:cs typeface="Consolas" charset="0"/>
            </a:endParaRPr>
          </a:p>
          <a:p>
            <a:r>
              <a:rPr lang="en-US" altLang="zh-CN" sz="1400" dirty="0">
                <a:solidFill>
                  <a:srgbClr val="B40062"/>
                </a:solidFill>
                <a:latin typeface="Consolas" charset="0"/>
                <a:ea typeface="Consolas" charset="0"/>
                <a:cs typeface="Consolas" charset="0"/>
              </a:rPr>
              <a:t>using</a:t>
            </a:r>
            <a:r>
              <a:rPr lang="en-US" altLang="zh-CN" sz="1400" dirty="0">
                <a:solidFill>
                  <a:srgbClr val="000000"/>
                </a:solidFill>
                <a:latin typeface="Consolas" charset="0"/>
                <a:ea typeface="Consolas" charset="0"/>
                <a:cs typeface="Consolas" charset="0"/>
              </a:rPr>
              <a:t> </a:t>
            </a:r>
            <a:r>
              <a:rPr lang="en-US" altLang="zh-CN" sz="1400" dirty="0">
                <a:solidFill>
                  <a:srgbClr val="B40062"/>
                </a:solidFill>
                <a:latin typeface="Consolas" charset="0"/>
                <a:ea typeface="Consolas" charset="0"/>
                <a:cs typeface="Consolas" charset="0"/>
              </a:rPr>
              <a:t>namespace</a:t>
            </a:r>
            <a:r>
              <a:rPr lang="en-US" altLang="zh-CN" sz="1400" dirty="0">
                <a:solidFill>
                  <a:srgbClr val="000000"/>
                </a:solidFill>
                <a:latin typeface="Consolas" charset="0"/>
                <a:ea typeface="Consolas" charset="0"/>
                <a:cs typeface="Consolas" charset="0"/>
              </a:rPr>
              <a:t> std;</a:t>
            </a:r>
          </a:p>
          <a:p>
            <a:r>
              <a:rPr lang="en-US" altLang="zh-CN" sz="1400" dirty="0">
                <a:solidFill>
                  <a:srgbClr val="B40062"/>
                </a:solidFill>
                <a:latin typeface="Consolas" charset="0"/>
                <a:cs typeface="Consolas" charset="0"/>
              </a:rPr>
              <a:t>class</a:t>
            </a:r>
            <a:r>
              <a:rPr lang="en-US" altLang="zh-CN" sz="1400" dirty="0">
                <a:latin typeface="Consolas" panose="020B0609020204030204" pitchFamily="49" charset="0"/>
              </a:rPr>
              <a:t> Vehicle {  </a:t>
            </a:r>
          </a:p>
          <a:p>
            <a:r>
              <a:rPr lang="en-US" altLang="zh-CN" sz="1400" dirty="0">
                <a:solidFill>
                  <a:srgbClr val="B40062"/>
                </a:solidFill>
                <a:latin typeface="Consolas" charset="0"/>
                <a:cs typeface="Consolas" charset="0"/>
              </a:rPr>
              <a:t>public:  </a:t>
            </a:r>
          </a:p>
          <a:p>
            <a:r>
              <a:rPr lang="en-US" altLang="zh-CN" sz="1400" dirty="0">
                <a:latin typeface="Consolas" panose="020B0609020204030204" pitchFamily="49" charset="0"/>
              </a:rPr>
              <a:t>    virtual void </a:t>
            </a:r>
            <a:r>
              <a:rPr lang="en-US" altLang="zh-CN" sz="1400" dirty="0" err="1">
                <a:latin typeface="Consolas" panose="020B0609020204030204" pitchFamily="49" charset="0"/>
              </a:rPr>
              <a:t>startEngine</a:t>
            </a:r>
            <a:r>
              <a:rPr lang="en-US" altLang="zh-CN" sz="1400" dirty="0">
                <a:latin typeface="Consolas" panose="020B0609020204030204" pitchFamily="49" charset="0"/>
              </a:rPr>
              <a:t>() { </a:t>
            </a:r>
            <a:r>
              <a:rPr lang="en-US" altLang="zh-CN" sz="1400" dirty="0" err="1">
                <a:latin typeface="Consolas" panose="020B0609020204030204" pitchFamily="49" charset="0"/>
              </a:rPr>
              <a:t>cout</a:t>
            </a:r>
            <a:r>
              <a:rPr lang="en-US" altLang="zh-CN" sz="1400" dirty="0">
                <a:latin typeface="Consolas" panose="020B0609020204030204" pitchFamily="49" charset="0"/>
              </a:rPr>
              <a:t> &lt;&lt; </a:t>
            </a:r>
            <a:r>
              <a:rPr lang="en-US" altLang="zh-CN" sz="1400" dirty="0">
                <a:solidFill>
                  <a:srgbClr val="BA0011"/>
                </a:solidFill>
                <a:latin typeface="Consolas" charset="0"/>
                <a:cs typeface="Consolas" charset="0"/>
              </a:rPr>
              <a:t>"Vehicle starts" </a:t>
            </a:r>
            <a:r>
              <a:rPr lang="en-US" altLang="zh-CN" sz="1400" dirty="0">
                <a:latin typeface="Consolas" panose="020B0609020204030204" pitchFamily="49" charset="0"/>
              </a:rPr>
              <a:t>&lt;&lt; </a:t>
            </a:r>
            <a:r>
              <a:rPr lang="en-US" altLang="zh-CN" sz="1400" dirty="0" err="1">
                <a:latin typeface="Consolas" panose="020B0609020204030204" pitchFamily="49" charset="0"/>
              </a:rPr>
              <a:t>endl</a:t>
            </a:r>
            <a:r>
              <a:rPr lang="en-US" altLang="zh-CN" sz="1400" dirty="0">
                <a:latin typeface="Consolas" panose="020B0609020204030204" pitchFamily="49" charset="0"/>
              </a:rPr>
              <a:t>; }  </a:t>
            </a:r>
          </a:p>
          <a:p>
            <a:r>
              <a:rPr lang="en-US" altLang="zh-CN" sz="1400" dirty="0">
                <a:latin typeface="Consolas" panose="020B0609020204030204" pitchFamily="49" charset="0"/>
              </a:rPr>
              <a:t>    virtual void </a:t>
            </a:r>
            <a:r>
              <a:rPr lang="en-US" altLang="zh-CN" sz="1400" dirty="0" err="1">
                <a:latin typeface="Consolas" panose="020B0609020204030204" pitchFamily="49" charset="0"/>
              </a:rPr>
              <a:t>stopEngine</a:t>
            </a:r>
            <a:r>
              <a:rPr lang="en-US" altLang="zh-CN" sz="1400" dirty="0">
                <a:latin typeface="Consolas" panose="020B0609020204030204" pitchFamily="49" charset="0"/>
              </a:rPr>
              <a:t>() { </a:t>
            </a:r>
            <a:r>
              <a:rPr lang="en-US" altLang="zh-CN" sz="1400" dirty="0" err="1">
                <a:latin typeface="Consolas" panose="020B0609020204030204" pitchFamily="49" charset="0"/>
              </a:rPr>
              <a:t>cout</a:t>
            </a:r>
            <a:r>
              <a:rPr lang="en-US" altLang="zh-CN" sz="1400" dirty="0">
                <a:latin typeface="Consolas" panose="020B0609020204030204" pitchFamily="49" charset="0"/>
              </a:rPr>
              <a:t> &lt;&lt; </a:t>
            </a:r>
            <a:r>
              <a:rPr lang="en-US" altLang="zh-CN" sz="1400" dirty="0">
                <a:solidFill>
                  <a:srgbClr val="BA0011"/>
                </a:solidFill>
                <a:latin typeface="Consolas" charset="0"/>
                <a:cs typeface="Consolas" charset="0"/>
              </a:rPr>
              <a:t>"Vehicle stops" </a:t>
            </a:r>
            <a:r>
              <a:rPr lang="en-US" altLang="zh-CN" sz="1400" dirty="0">
                <a:latin typeface="Consolas" panose="020B0609020204030204" pitchFamily="49" charset="0"/>
              </a:rPr>
              <a:t>&lt;&lt; </a:t>
            </a:r>
            <a:r>
              <a:rPr lang="en-US" altLang="zh-CN" sz="1400" dirty="0" err="1">
                <a:latin typeface="Consolas" panose="020B0609020204030204" pitchFamily="49" charset="0"/>
              </a:rPr>
              <a:t>endl</a:t>
            </a:r>
            <a:r>
              <a:rPr lang="en-US" altLang="zh-CN" sz="1400" dirty="0">
                <a:latin typeface="Consolas" panose="020B0609020204030204" pitchFamily="49" charset="0"/>
              </a:rPr>
              <a:t>; }  </a:t>
            </a:r>
          </a:p>
          <a:p>
            <a:r>
              <a:rPr lang="en-US" altLang="zh-CN" sz="1400" dirty="0">
                <a:latin typeface="Consolas" panose="020B0609020204030204" pitchFamily="49" charset="0"/>
              </a:rPr>
              <a:t>};  </a:t>
            </a:r>
          </a:p>
          <a:p>
            <a:r>
              <a:rPr lang="en-US" altLang="zh-CN" sz="1400" dirty="0">
                <a:solidFill>
                  <a:srgbClr val="B40062"/>
                </a:solidFill>
                <a:latin typeface="Consolas" charset="0"/>
                <a:cs typeface="Consolas" charset="0"/>
              </a:rPr>
              <a:t>class</a:t>
            </a:r>
            <a:r>
              <a:rPr lang="en-US" altLang="zh-CN" sz="1400" dirty="0">
                <a:latin typeface="Consolas" panose="020B0609020204030204" pitchFamily="49" charset="0"/>
              </a:rPr>
              <a:t> Car : public Vehicle {  </a:t>
            </a:r>
          </a:p>
          <a:p>
            <a:r>
              <a:rPr lang="en-US" altLang="zh-CN" sz="1400" dirty="0">
                <a:solidFill>
                  <a:srgbClr val="B40062"/>
                </a:solidFill>
                <a:latin typeface="Consolas" charset="0"/>
                <a:cs typeface="Consolas" charset="0"/>
              </a:rPr>
              <a:t>public:  </a:t>
            </a:r>
          </a:p>
          <a:p>
            <a:r>
              <a:rPr lang="en-US" altLang="zh-CN" sz="1400" dirty="0">
                <a:latin typeface="Consolas" panose="020B0609020204030204" pitchFamily="49" charset="0"/>
              </a:rPr>
              <a:t>    void </a:t>
            </a:r>
            <a:r>
              <a:rPr lang="en-US" altLang="zh-CN" sz="1400" dirty="0" err="1">
                <a:latin typeface="Consolas" panose="020B0609020204030204" pitchFamily="49" charset="0"/>
              </a:rPr>
              <a:t>startEngine</a:t>
            </a:r>
            <a:r>
              <a:rPr lang="en-US" altLang="zh-CN" sz="1400" dirty="0">
                <a:latin typeface="Consolas" panose="020B0609020204030204" pitchFamily="49" charset="0"/>
              </a:rPr>
              <a:t>() { </a:t>
            </a:r>
            <a:r>
              <a:rPr lang="en-US" altLang="zh-CN" sz="1400" dirty="0" err="1">
                <a:latin typeface="Consolas" panose="020B0609020204030204" pitchFamily="49" charset="0"/>
              </a:rPr>
              <a:t>cout</a:t>
            </a:r>
            <a:r>
              <a:rPr lang="en-US" altLang="zh-CN" sz="1400" dirty="0">
                <a:latin typeface="Consolas" panose="020B0609020204030204" pitchFamily="49" charset="0"/>
              </a:rPr>
              <a:t> &lt;&lt; </a:t>
            </a:r>
            <a:r>
              <a:rPr lang="en-US" altLang="zh-CN" sz="1400" dirty="0">
                <a:solidFill>
                  <a:srgbClr val="BA0011"/>
                </a:solidFill>
                <a:latin typeface="Consolas" charset="0"/>
                <a:cs typeface="Consolas" charset="0"/>
              </a:rPr>
              <a:t>"Car starts with a roar" </a:t>
            </a:r>
            <a:r>
              <a:rPr lang="en-US" altLang="zh-CN" sz="1400" dirty="0">
                <a:latin typeface="Consolas" panose="020B0609020204030204" pitchFamily="49" charset="0"/>
              </a:rPr>
              <a:t>&lt;&lt; </a:t>
            </a:r>
            <a:r>
              <a:rPr lang="en-US" altLang="zh-CN" sz="1400" dirty="0" err="1">
                <a:latin typeface="Consolas" panose="020B0609020204030204" pitchFamily="49" charset="0"/>
              </a:rPr>
              <a:t>endl</a:t>
            </a:r>
            <a:r>
              <a:rPr lang="en-US" altLang="zh-CN" sz="1400" dirty="0">
                <a:latin typeface="Consolas" panose="020B0609020204030204" pitchFamily="49" charset="0"/>
              </a:rPr>
              <a:t>; }  </a:t>
            </a:r>
          </a:p>
          <a:p>
            <a:r>
              <a:rPr lang="en-US" altLang="zh-CN" sz="1400" dirty="0">
                <a:latin typeface="Consolas" panose="020B0609020204030204" pitchFamily="49" charset="0"/>
              </a:rPr>
              <a:t>    void </a:t>
            </a:r>
            <a:r>
              <a:rPr lang="en-US" altLang="zh-CN" sz="1400" dirty="0" err="1">
                <a:latin typeface="Consolas" panose="020B0609020204030204" pitchFamily="49" charset="0"/>
              </a:rPr>
              <a:t>stopEngine</a:t>
            </a:r>
            <a:r>
              <a:rPr lang="en-US" altLang="zh-CN" sz="1400" dirty="0">
                <a:latin typeface="Consolas" panose="020B0609020204030204" pitchFamily="49" charset="0"/>
              </a:rPr>
              <a:t>()</a:t>
            </a:r>
            <a:r>
              <a:rPr lang="zh-CN" altLang="en-US" sz="1400" dirty="0">
                <a:latin typeface="Consolas" panose="020B0609020204030204" pitchFamily="49" charset="0"/>
              </a:rPr>
              <a:t> </a:t>
            </a:r>
            <a:r>
              <a:rPr lang="en-US" altLang="zh-CN"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a:t>
            </a:r>
            <a:r>
              <a:rPr lang="en-US" altLang="zh-CN" sz="1400" dirty="0">
                <a:solidFill>
                  <a:srgbClr val="BA0011"/>
                </a:solidFill>
                <a:latin typeface="Consolas" charset="0"/>
                <a:cs typeface="Consolas" charset="0"/>
              </a:rPr>
              <a:t>"Car stops smoothly"</a:t>
            </a:r>
            <a:r>
              <a:rPr lang="en-US" altLang="zh-CN" sz="1400" dirty="0">
                <a:latin typeface="Consolas" panose="020B0609020204030204" pitchFamily="49" charset="0"/>
              </a:rPr>
              <a:t> &lt;&lt; </a:t>
            </a:r>
            <a:r>
              <a:rPr lang="en-US" altLang="zh-CN" sz="1400" dirty="0" err="1">
                <a:latin typeface="Consolas" panose="020B0609020204030204" pitchFamily="49" charset="0"/>
              </a:rPr>
              <a:t>endl</a:t>
            </a:r>
            <a:r>
              <a:rPr lang="en-US" altLang="zh-CN" sz="1400" dirty="0">
                <a:latin typeface="Consolas" panose="020B0609020204030204" pitchFamily="49" charset="0"/>
              </a:rPr>
              <a:t>; }  </a:t>
            </a:r>
          </a:p>
          <a:p>
            <a:r>
              <a:rPr lang="en-US" altLang="zh-CN" sz="1400" dirty="0">
                <a:latin typeface="Consolas" panose="020B0609020204030204" pitchFamily="49" charset="0"/>
              </a:rPr>
              <a:t>};  </a:t>
            </a:r>
          </a:p>
          <a:p>
            <a:r>
              <a:rPr lang="en-US" altLang="zh-CN" sz="1400" dirty="0">
                <a:solidFill>
                  <a:srgbClr val="B40062"/>
                </a:solidFill>
                <a:latin typeface="Consolas" charset="0"/>
                <a:cs typeface="Consolas" charset="0"/>
              </a:rPr>
              <a:t>class</a:t>
            </a:r>
            <a:r>
              <a:rPr lang="en-US" altLang="zh-CN" sz="1400" dirty="0">
                <a:latin typeface="Consolas" panose="020B0609020204030204" pitchFamily="49" charset="0"/>
              </a:rPr>
              <a:t> Boat : public Vehicle {  </a:t>
            </a:r>
          </a:p>
          <a:p>
            <a:r>
              <a:rPr lang="en-US" altLang="zh-CN" sz="1400" dirty="0">
                <a:solidFill>
                  <a:srgbClr val="B40062"/>
                </a:solidFill>
                <a:latin typeface="Consolas" charset="0"/>
                <a:cs typeface="Consolas" charset="0"/>
              </a:rPr>
              <a:t>public:  </a:t>
            </a:r>
          </a:p>
          <a:p>
            <a:r>
              <a:rPr lang="en-US" altLang="zh-CN" sz="1400" dirty="0">
                <a:latin typeface="Consolas" panose="020B0609020204030204" pitchFamily="49" charset="0"/>
              </a:rPr>
              <a:t>    void </a:t>
            </a:r>
            <a:r>
              <a:rPr lang="en-US" altLang="zh-CN" sz="1400" dirty="0" err="1">
                <a:latin typeface="Consolas" panose="020B0609020204030204" pitchFamily="49" charset="0"/>
              </a:rPr>
              <a:t>startEngine</a:t>
            </a:r>
            <a:r>
              <a:rPr lang="en-US" altLang="zh-CN" sz="1400" dirty="0">
                <a:latin typeface="Consolas" panose="020B0609020204030204" pitchFamily="49" charset="0"/>
              </a:rPr>
              <a:t>()</a:t>
            </a:r>
            <a:r>
              <a:rPr lang="zh-CN" altLang="en-US" sz="1400" dirty="0">
                <a:latin typeface="Consolas" panose="020B0609020204030204" pitchFamily="49" charset="0"/>
              </a:rPr>
              <a:t> </a:t>
            </a:r>
            <a:r>
              <a:rPr lang="en-US" altLang="zh-CN"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a:t>
            </a:r>
            <a:r>
              <a:rPr lang="en-US" altLang="zh-CN" sz="1400" dirty="0">
                <a:solidFill>
                  <a:srgbClr val="BA0011"/>
                </a:solidFill>
                <a:latin typeface="Consolas" charset="0"/>
                <a:cs typeface="Consolas" charset="0"/>
              </a:rPr>
              <a:t>"Boat starts with a splash" </a:t>
            </a:r>
            <a:r>
              <a:rPr lang="en-US" altLang="zh-CN" sz="1400" dirty="0">
                <a:latin typeface="Consolas" panose="020B0609020204030204" pitchFamily="49" charset="0"/>
              </a:rPr>
              <a:t>&lt;&lt; </a:t>
            </a:r>
            <a:r>
              <a:rPr lang="en-US" altLang="zh-CN" sz="1400" dirty="0" err="1">
                <a:latin typeface="Consolas" panose="020B0609020204030204" pitchFamily="49" charset="0"/>
              </a:rPr>
              <a:t>endl</a:t>
            </a:r>
            <a:r>
              <a:rPr lang="en-US" altLang="zh-CN" sz="1400" dirty="0">
                <a:latin typeface="Consolas" panose="020B0609020204030204" pitchFamily="49" charset="0"/>
              </a:rPr>
              <a:t>; }  </a:t>
            </a:r>
          </a:p>
          <a:p>
            <a:r>
              <a:rPr lang="en-US" altLang="zh-CN" sz="1400" dirty="0">
                <a:latin typeface="Consolas" panose="020B0609020204030204" pitchFamily="49" charset="0"/>
              </a:rPr>
              <a:t>    void </a:t>
            </a:r>
            <a:r>
              <a:rPr lang="en-US" altLang="zh-CN" sz="1400" dirty="0" err="1">
                <a:latin typeface="Consolas" panose="020B0609020204030204" pitchFamily="49" charset="0"/>
              </a:rPr>
              <a:t>stopEngine</a:t>
            </a:r>
            <a:r>
              <a:rPr lang="en-US" altLang="zh-CN" sz="1400" dirty="0">
                <a:latin typeface="Consolas" panose="020B0609020204030204" pitchFamily="49" charset="0"/>
              </a:rPr>
              <a:t>()</a:t>
            </a:r>
            <a:r>
              <a:rPr lang="zh-CN" altLang="en-US" sz="1400" dirty="0">
                <a:latin typeface="Consolas" panose="020B0609020204030204" pitchFamily="49" charset="0"/>
              </a:rPr>
              <a:t> </a:t>
            </a:r>
            <a:r>
              <a:rPr lang="en-US" altLang="zh-CN"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a:t>
            </a:r>
            <a:r>
              <a:rPr lang="en-US" altLang="zh-CN" sz="1400" dirty="0">
                <a:solidFill>
                  <a:srgbClr val="BA0011"/>
                </a:solidFill>
                <a:latin typeface="Consolas" charset="0"/>
                <a:cs typeface="Consolas" charset="0"/>
              </a:rPr>
              <a:t>"Boat stops with a splash"</a:t>
            </a:r>
            <a:r>
              <a:rPr lang="en-US" altLang="zh-CN" sz="1400" dirty="0">
                <a:latin typeface="Consolas" panose="020B0609020204030204" pitchFamily="49" charset="0"/>
              </a:rPr>
              <a:t> &lt;&lt; </a:t>
            </a:r>
            <a:r>
              <a:rPr lang="en-US" altLang="zh-CN" sz="1400" dirty="0" err="1">
                <a:latin typeface="Consolas" panose="020B0609020204030204" pitchFamily="49" charset="0"/>
              </a:rPr>
              <a:t>endl</a:t>
            </a:r>
            <a:r>
              <a:rPr lang="en-US" altLang="zh-CN" sz="1400" dirty="0">
                <a:latin typeface="Consolas" panose="020B0609020204030204" pitchFamily="49" charset="0"/>
              </a:rPr>
              <a:t>; }  </a:t>
            </a:r>
          </a:p>
          <a:p>
            <a:r>
              <a:rPr lang="en-US" altLang="zh-CN" sz="1400" dirty="0">
                <a:latin typeface="Consolas" panose="020B0609020204030204" pitchFamily="49" charset="0"/>
              </a:rPr>
              <a:t>};  </a:t>
            </a:r>
          </a:p>
          <a:p>
            <a:r>
              <a:rPr lang="en-US" altLang="zh-CN" sz="1400" dirty="0">
                <a:latin typeface="Consolas" panose="020B0609020204030204" pitchFamily="49" charset="0"/>
              </a:rPr>
              <a:t>int main() {  </a:t>
            </a:r>
          </a:p>
          <a:p>
            <a:r>
              <a:rPr lang="en-US" altLang="zh-CN" sz="1400" dirty="0">
                <a:latin typeface="Consolas" panose="020B0609020204030204" pitchFamily="49" charset="0"/>
              </a:rPr>
              <a:t>    Vehicle *</a:t>
            </a:r>
            <a:r>
              <a:rPr lang="en-US" altLang="zh-CN" sz="1400" dirty="0" err="1">
                <a:latin typeface="Consolas" panose="020B0609020204030204" pitchFamily="49" charset="0"/>
              </a:rPr>
              <a:t>pVehicle</a:t>
            </a:r>
            <a:r>
              <a:rPr lang="en-US" altLang="zh-CN" sz="1400" dirty="0">
                <a:latin typeface="Consolas" panose="020B0609020204030204" pitchFamily="49" charset="0"/>
              </a:rPr>
              <a:t> = </a:t>
            </a:r>
            <a:r>
              <a:rPr lang="en-US" altLang="zh-CN" sz="1400" dirty="0">
                <a:solidFill>
                  <a:srgbClr val="B40062"/>
                </a:solidFill>
                <a:latin typeface="Consolas" charset="0"/>
                <a:cs typeface="Consolas" charset="0"/>
              </a:rPr>
              <a:t>new</a:t>
            </a:r>
            <a:r>
              <a:rPr lang="en-US" altLang="zh-CN" sz="1400" dirty="0">
                <a:latin typeface="Consolas" panose="020B0609020204030204" pitchFamily="49" charset="0"/>
              </a:rPr>
              <a:t> Boat;  </a:t>
            </a:r>
          </a:p>
          <a:p>
            <a:r>
              <a:rPr lang="en-US" altLang="zh-CN" sz="1400" dirty="0">
                <a:latin typeface="Consolas" panose="020B0609020204030204" pitchFamily="49" charset="0"/>
              </a:rPr>
              <a:t>    </a:t>
            </a:r>
            <a:r>
              <a:rPr lang="en-US" altLang="zh-CN" sz="1400" dirty="0" err="1">
                <a:latin typeface="Consolas" panose="020B0609020204030204" pitchFamily="49" charset="0"/>
              </a:rPr>
              <a:t>pVehicle</a:t>
            </a:r>
            <a:r>
              <a:rPr lang="en-US" altLang="zh-CN" sz="1400" dirty="0">
                <a:latin typeface="Consolas" panose="020B0609020204030204" pitchFamily="49" charset="0"/>
              </a:rPr>
              <a:t>-&gt;</a:t>
            </a:r>
            <a:r>
              <a:rPr lang="en-US" altLang="zh-CN" sz="1400" dirty="0" err="1">
                <a:latin typeface="Consolas" panose="020B0609020204030204" pitchFamily="49" charset="0"/>
              </a:rPr>
              <a:t>startEngine</a:t>
            </a:r>
            <a:r>
              <a:rPr lang="en-US" altLang="zh-CN" sz="1400" dirty="0">
                <a:latin typeface="Consolas" panose="020B0609020204030204" pitchFamily="49" charset="0"/>
              </a:rPr>
              <a:t>();  </a:t>
            </a:r>
          </a:p>
          <a:p>
            <a:r>
              <a:rPr lang="en-US" altLang="zh-CN" sz="1400" dirty="0">
                <a:latin typeface="Consolas" panose="020B0609020204030204" pitchFamily="49" charset="0"/>
              </a:rPr>
              <a:t>    return 0;  </a:t>
            </a:r>
          </a:p>
          <a:p>
            <a:r>
              <a:rPr lang="en-US" altLang="zh-CN" sz="1400" dirty="0">
                <a:latin typeface="Consolas" panose="020B0609020204030204" pitchFamily="49" charset="0"/>
              </a:rPr>
              <a:t>} </a:t>
            </a:r>
          </a:p>
        </p:txBody>
      </p:sp>
      <p:sp>
        <p:nvSpPr>
          <p:cNvPr id="8" name="文本框 7"/>
          <p:cNvSpPr txBox="1"/>
          <p:nvPr>
            <p:custDataLst>
              <p:tags r:id="rId3"/>
            </p:custDataLst>
          </p:nvPr>
        </p:nvSpPr>
        <p:spPr>
          <a:xfrm>
            <a:off x="6804248" y="1484784"/>
            <a:ext cx="3096344" cy="1510313"/>
          </a:xfrm>
          <a:prstGeom prst="rect">
            <a:avLst/>
          </a:prstGeom>
          <a:noFill/>
        </p:spPr>
        <p:txBody>
          <a:bodyPr vert="horz" wrap="none" rtlCol="0" anchor="ctr" anchorCtr="0">
            <a:noAutofit/>
          </a:bodyPr>
          <a:lstStyle/>
          <a:p>
            <a:r>
              <a:rPr lang="en-US" altLang="zh-CN" sz="1600" b="1" dirty="0">
                <a:latin typeface="Consolas" charset="0"/>
                <a:cs typeface="Consolas" charset="0"/>
              </a:rPr>
              <a:t>Vehicle starts</a:t>
            </a:r>
            <a:endParaRPr lang="en-US" altLang="zh-CN" sz="1600" b="1" dirty="0"/>
          </a:p>
        </p:txBody>
      </p:sp>
      <p:sp>
        <p:nvSpPr>
          <p:cNvPr id="9" name="文本框 8"/>
          <p:cNvSpPr txBox="1"/>
          <p:nvPr>
            <p:custDataLst>
              <p:tags r:id="rId4"/>
            </p:custDataLst>
          </p:nvPr>
        </p:nvSpPr>
        <p:spPr>
          <a:xfrm>
            <a:off x="6804248" y="3434134"/>
            <a:ext cx="2160240" cy="642938"/>
          </a:xfrm>
          <a:prstGeom prst="rect">
            <a:avLst/>
          </a:prstGeom>
          <a:noFill/>
        </p:spPr>
        <p:txBody>
          <a:bodyPr vert="horz" wrap="none" rtlCol="0" anchor="ctr" anchorCtr="0">
            <a:noAutofit/>
          </a:bodyPr>
          <a:lstStyle/>
          <a:p>
            <a:r>
              <a:rPr lang="en-US" altLang="zh-CN" sz="1600" b="1" dirty="0">
                <a:latin typeface="Consolas" charset="0"/>
                <a:cs typeface="Consolas" charset="0"/>
              </a:rPr>
              <a:t>Car starts</a:t>
            </a:r>
          </a:p>
          <a:p>
            <a:r>
              <a:rPr lang="en-US" altLang="zh-CN" sz="1600" b="1" dirty="0">
                <a:latin typeface="Consolas" charset="0"/>
                <a:cs typeface="Consolas" charset="0"/>
              </a:rPr>
              <a:t>with a roar</a:t>
            </a:r>
          </a:p>
        </p:txBody>
      </p:sp>
      <p:sp>
        <p:nvSpPr>
          <p:cNvPr id="10" name="文本框 9"/>
          <p:cNvSpPr txBox="1"/>
          <p:nvPr>
            <p:custDataLst>
              <p:tags r:id="rId5"/>
            </p:custDataLst>
          </p:nvPr>
        </p:nvSpPr>
        <p:spPr>
          <a:xfrm>
            <a:off x="6804248" y="5013176"/>
            <a:ext cx="3096344" cy="642938"/>
          </a:xfrm>
          <a:prstGeom prst="rect">
            <a:avLst/>
          </a:prstGeom>
          <a:noFill/>
        </p:spPr>
        <p:txBody>
          <a:bodyPr vert="horz" wrap="none" rtlCol="0" anchor="ctr" anchorCtr="0">
            <a:noAutofit/>
          </a:bodyPr>
          <a:lstStyle/>
          <a:p>
            <a:r>
              <a:rPr lang="en-US" altLang="zh-CN" sz="1600" b="1" dirty="0">
                <a:latin typeface="Consolas" charset="0"/>
                <a:cs typeface="Consolas" charset="0"/>
              </a:rPr>
              <a:t>Boat starts</a:t>
            </a:r>
          </a:p>
          <a:p>
            <a:r>
              <a:rPr lang="en-US" altLang="zh-CN" sz="1600" b="1" dirty="0">
                <a:latin typeface="Consolas" charset="0"/>
                <a:cs typeface="Consolas" charset="0"/>
              </a:rPr>
              <a:t>with a splash</a:t>
            </a:r>
            <a:endParaRPr lang="en-US" altLang="zh-CN" sz="1600" b="1" dirty="0"/>
          </a:p>
          <a:p>
            <a:endParaRPr lang="en-US" altLang="zh-CN" sz="1600" b="1" dirty="0"/>
          </a:p>
        </p:txBody>
      </p:sp>
      <p:sp>
        <p:nvSpPr>
          <p:cNvPr id="12" name="椭圆 11"/>
          <p:cNvSpPr>
            <a:spLocks noChangeAspect="1"/>
          </p:cNvSpPr>
          <p:nvPr>
            <p:custDataLst>
              <p:tags r:id="rId6"/>
            </p:custDataLst>
          </p:nvPr>
        </p:nvSpPr>
        <p:spPr>
          <a:xfrm>
            <a:off x="6089873" y="19888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6089873" y="350100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6089873" y="507746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3" name="文本框 2">
            <a:extLst>
              <a:ext uri="{FF2B5EF4-FFF2-40B4-BE49-F238E27FC236}">
                <a16:creationId xmlns:a16="http://schemas.microsoft.com/office/drawing/2014/main" id="{4CEA980C-DAF8-F028-9229-5B0FCE18E46E}"/>
              </a:ext>
            </a:extLst>
          </p:cNvPr>
          <p:cNvSpPr txBox="1"/>
          <p:nvPr/>
        </p:nvSpPr>
        <p:spPr>
          <a:xfrm>
            <a:off x="6172200" y="988443"/>
            <a:ext cx="2473424" cy="369332"/>
          </a:xfrm>
          <a:prstGeom prst="rect">
            <a:avLst/>
          </a:prstGeom>
          <a:noFill/>
        </p:spPr>
        <p:txBody>
          <a:bodyPr wrap="square">
            <a:spAutoFit/>
          </a:bodyPr>
          <a:lstStyle/>
          <a:p>
            <a:r>
              <a:rPr lang="zh-CN" altLang="en-US" sz="1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程式的運行結果是</a:t>
            </a:r>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C00000"/>
              </a:solidFill>
              <a:latin typeface="Consolas" panose="020B0609020204030204" pitchFamily="49" charset="0"/>
              <a:sym typeface="+mn-ea"/>
            </a:endParaRPr>
          </a:p>
        </p:txBody>
      </p:sp>
      <p:grpSp>
        <p:nvGrpSpPr>
          <p:cNvPr id="11" name="组合 10">
            <a:extLst>
              <a:ext uri="{FF2B5EF4-FFF2-40B4-BE49-F238E27FC236}">
                <a16:creationId xmlns:a16="http://schemas.microsoft.com/office/drawing/2014/main" id="{C2249CB3-700B-C6B0-A860-43B2E133ECD0}"/>
              </a:ext>
            </a:extLst>
          </p:cNvPr>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5" name="TipText">
              <a:extLst>
                <a:ext uri="{FF2B5EF4-FFF2-40B4-BE49-F238E27FC236}">
                  <a16:creationId xmlns:a16="http://schemas.microsoft.com/office/drawing/2014/main" id="{83E33AC0-A3D5-5173-6E90-52301BE0B6A1}"/>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1"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p:cNvPicPr/>
          <p:nvPr>
            <p:custDataLst>
              <p:tags r:id="rId11"/>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多態（</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應用：</a:t>
            </a:r>
            <a:r>
              <a:rPr kumimoji="1" lang="de-DE" altLang="zh-CN" dirty="0"/>
              <a:t>TEMPLATE METHOD</a:t>
            </a:r>
            <a:r>
              <a:rPr kumimoji="1" lang="zh-CN" altLang="de-DE" dirty="0"/>
              <a:t>設計模式</a:t>
            </a:r>
            <a:endParaRPr kumimoji="1" lang="zh-CN" altLang="en-US" dirty="0"/>
          </a:p>
          <a:p>
            <a:pPr marL="685800" lvl="3">
              <a:spcBef>
                <a:spcPts val="1000"/>
              </a:spcBef>
              <a:buSzPct val="75000"/>
              <a:buFont typeface="Wingdings" panose="05000000000000000000" pitchFamily="2" charset="2"/>
              <a:buChar char="n"/>
            </a:pPr>
            <a:r>
              <a:rPr lang="zh-CN" altLang="en-US" sz="2400" b="1" dirty="0">
                <a:solidFill>
                  <a:srgbClr val="003366"/>
                </a:solidFill>
              </a:rPr>
              <a:t>在介面的一個方法中定義演算法的骨架</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將一些步驟的實現延遲到子類中</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使得子類可以在不改變演算法結構的情況下，重新定義演算法中的某些步驟。</a:t>
            </a:r>
            <a:endParaRPr kumimoji="1" lang="en-US" altLang="zh-CN" sz="2400" dirty="0"/>
          </a:p>
          <a:p>
            <a:r>
              <a:rPr kumimoji="1" lang="zh-CN" altLang="pt-PT" dirty="0"/>
              <a:t>模板</a:t>
            </a:r>
            <a:r>
              <a:rPr kumimoji="1" lang="zh-CN" altLang="en-US" dirty="0"/>
              <a:t>方法是一種</a:t>
            </a:r>
            <a:r>
              <a:rPr kumimoji="1" lang="zh-CN" altLang="en-US" dirty="0">
                <a:solidFill>
                  <a:srgbClr val="FF0000"/>
                </a:solidFill>
              </a:rPr>
              <a:t>原始程式碼重用</a:t>
            </a:r>
            <a:r>
              <a:rPr kumimoji="1" lang="zh-CN" altLang="en-US" dirty="0"/>
              <a:t>的基本技術，在類庫的設計實現中應用十分廣泛，因為這個設計模式能有效地解決 “</a:t>
            </a:r>
            <a:r>
              <a:rPr kumimoji="1" lang="zh-CN" altLang="en-US" dirty="0">
                <a:solidFill>
                  <a:srgbClr val="FF0000"/>
                </a:solidFill>
              </a:rPr>
              <a:t>類庫提供公共行為</a:t>
            </a:r>
            <a:r>
              <a:rPr kumimoji="1" lang="zh-CN" altLang="en-US" dirty="0"/>
              <a:t>”與“</a:t>
            </a:r>
            <a:r>
              <a:rPr kumimoji="1" lang="zh-CN" altLang="en-US" dirty="0">
                <a:solidFill>
                  <a:srgbClr val="FF0000"/>
                </a:solidFill>
              </a:rPr>
              <a:t>用戶定制特殊細節</a:t>
            </a:r>
            <a:r>
              <a:rPr kumimoji="1" lang="zh-CN" altLang="en-US" dirty="0"/>
              <a:t>”之間的折中平衡。</a:t>
            </a:r>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dirty="0"/>
          </a:p>
        </p:txBody>
      </p:sp>
    </p:spTree>
    <p:extLst>
      <p:ext uri="{BB962C8B-B14F-4D97-AF65-F5344CB8AC3E}">
        <p14:creationId xmlns:p14="http://schemas.microsoft.com/office/powerpoint/2010/main" val="2179890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620688"/>
            <a:ext cx="8280920"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public</a:t>
            </a:r>
            <a:r>
              <a:rPr lang="mr-IN" altLang="zh-CN" dirty="0">
                <a:solidFill>
                  <a:srgbClr val="B40062"/>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step1();</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step3();</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step3()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::step3"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Derived1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"Derived1::step1"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設計模式</a:t>
            </a:r>
          </a:p>
        </p:txBody>
      </p:sp>
      <p:sp>
        <p:nvSpPr>
          <p:cNvPr id="3" name="右大括号 2"/>
          <p:cNvSpPr/>
          <p:nvPr/>
        </p:nvSpPr>
        <p:spPr>
          <a:xfrm>
            <a:off x="3203848" y="2132856"/>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641855" y="2406079"/>
            <a:ext cx="1506209" cy="830997"/>
          </a:xfrm>
          <a:prstGeom prst="rect">
            <a:avLst/>
          </a:prstGeom>
          <a:solidFill>
            <a:srgbClr val="FFFF00"/>
          </a:solidFill>
        </p:spPr>
        <p:txBody>
          <a:bodyPr wrap="square" rtlCol="0">
            <a:spAutoFit/>
          </a:bodyPr>
          <a:lstStyle/>
          <a:p>
            <a:pPr algn="ctr"/>
            <a:r>
              <a:rPr kumimoji="1" lang="zh-CN" altLang="en-US" sz="2400" b="1" dirty="0"/>
              <a:t>演算法骨架</a:t>
            </a:r>
          </a:p>
        </p:txBody>
      </p:sp>
    </p:spTree>
    <p:extLst>
      <p:ext uri="{BB962C8B-B14F-4D97-AF65-F5344CB8AC3E}">
        <p14:creationId xmlns:p14="http://schemas.microsoft.com/office/powerpoint/2010/main" val="2163922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1006276"/>
            <a:ext cx="7344816" cy="3970318"/>
          </a:xfrm>
          <a:prstGeom prst="rect">
            <a:avLst/>
          </a:prstGeom>
        </p:spPr>
        <p:txBody>
          <a:bodyPr wrap="square">
            <a:spAutoFit/>
          </a:bodyPr>
          <a:lstStyle/>
          <a:p>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Derived2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"Derived2::step2"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Derived1,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for</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 0;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 3;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]-&gt;</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&lt;&lt;"==="&lt;&lt;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設計模式</a:t>
            </a:r>
          </a:p>
        </p:txBody>
      </p:sp>
      <p:sp>
        <p:nvSpPr>
          <p:cNvPr id="7" name="矩形 6"/>
          <p:cNvSpPr/>
          <p:nvPr/>
        </p:nvSpPr>
        <p:spPr>
          <a:xfrm>
            <a:off x="5652120" y="3429000"/>
            <a:ext cx="3168352" cy="3416320"/>
          </a:xfrm>
          <a:prstGeom prst="rect">
            <a:avLst/>
          </a:prstGeom>
        </p:spPr>
        <p:txBody>
          <a:bodyPr wrap="square">
            <a:spAutoFit/>
          </a:bodyPr>
          <a:lstStyle/>
          <a:p>
            <a:r>
              <a:rPr lang="en-US" altLang="zh-CN" b="1" dirty="0">
                <a:solidFill>
                  <a:srgbClr val="00B050"/>
                </a:solidFill>
                <a:latin typeface="AndaleMono" charset="0"/>
              </a:rPr>
              <a:t>Base::step1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Derived1::step1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Base::step1</a:t>
            </a:r>
          </a:p>
          <a:p>
            <a:r>
              <a:rPr lang="en-US" altLang="zh-CN" b="1" dirty="0">
                <a:solidFill>
                  <a:srgbClr val="00B050"/>
                </a:solidFill>
                <a:latin typeface="AndaleMono" charset="0"/>
              </a:rPr>
              <a:t>Derived2::step2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p:txBody>
      </p:sp>
      <p:sp>
        <p:nvSpPr>
          <p:cNvPr id="8" name="文本框 7"/>
          <p:cNvSpPr txBox="1"/>
          <p:nvPr/>
        </p:nvSpPr>
        <p:spPr>
          <a:xfrm>
            <a:off x="3419872" y="4906327"/>
            <a:ext cx="1833922" cy="461665"/>
          </a:xfrm>
          <a:prstGeom prst="rect">
            <a:avLst/>
          </a:prstGeom>
          <a:solidFill>
            <a:srgbClr val="FFFF00"/>
          </a:solidFill>
        </p:spPr>
        <p:txBody>
          <a:bodyPr wrap="square" rtlCol="0">
            <a:spAutoFit/>
          </a:bodyPr>
          <a:lstStyle/>
          <a:p>
            <a:r>
              <a:rPr kumimoji="1" lang="zh-CN" altLang="en-US" sz="2400" b="1" dirty="0"/>
              <a:t>運行結果</a:t>
            </a:r>
          </a:p>
        </p:txBody>
      </p:sp>
    </p:spTree>
    <p:extLst>
      <p:ext uri="{BB962C8B-B14F-4D97-AF65-F5344CB8AC3E}">
        <p14:creationId xmlns:p14="http://schemas.microsoft.com/office/powerpoint/2010/main" val="180025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80437" y="1001331"/>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函數</a:t>
            </a:r>
            <a:r>
              <a:rPr lang="zh-CN" altLang="pt-PT" sz="5400" b="1" dirty="0">
                <a:solidFill>
                  <a:srgbClr val="0066CC"/>
                </a:solidFill>
                <a:latin typeface="微软雅黑" panose="020B0503020204020204" pitchFamily="34" charset="-122"/>
                <a:ea typeface="微软雅黑" panose="020B0503020204020204" pitchFamily="34" charset="-122"/>
              </a:rPr>
              <a:t>模板</a:t>
            </a:r>
            <a:r>
              <a:rPr lang="zh-CN" altLang="en-US" sz="5400" b="1" dirty="0">
                <a:solidFill>
                  <a:srgbClr val="0066CC"/>
                </a:solidFill>
                <a:latin typeface="微软雅黑" panose="020B0503020204020204" pitchFamily="34" charset="-122"/>
                <a:ea typeface="微软雅黑" panose="020B0503020204020204" pitchFamily="34" charset="-122"/>
              </a:rPr>
              <a:t>和類</a:t>
            </a:r>
            <a:r>
              <a:rPr lang="zh-CN" altLang="pt-PT" sz="5400" b="1" dirty="0">
                <a:solidFill>
                  <a:srgbClr val="0066CC"/>
                </a:solidFill>
                <a:latin typeface="微软雅黑" panose="020B0503020204020204" pitchFamily="34" charset="-122"/>
                <a:ea typeface="微软雅黑" panose="020B0503020204020204" pitchFamily="34" charset="-122"/>
              </a:rPr>
              <a:t>模板</a:t>
            </a:r>
            <a:endParaRPr lang="zh-CN" altLang="en-US" sz="5400" b="1" dirty="0">
              <a:solidFill>
                <a:srgbClr val="0066CC"/>
              </a:solidFill>
              <a:latin typeface="微软雅黑" panose="020B0503020204020204" pitchFamily="34" charset="-122"/>
              <a:ea typeface="微软雅黑" panose="020B0503020204020204" pitchFamily="34" charset="-122"/>
            </a:endParaRPr>
          </a:p>
        </p:txBody>
      </p:sp>
      <p:sp>
        <p:nvSpPr>
          <p:cNvPr id="2" name="矩形 1"/>
          <p:cNvSpPr/>
          <p:nvPr/>
        </p:nvSpPr>
        <p:spPr>
          <a:xfrm>
            <a:off x="1792224" y="3953659"/>
            <a:ext cx="6363222" cy="1200329"/>
          </a:xfrm>
          <a:prstGeom prst="rect">
            <a:avLst/>
          </a:prstGeom>
        </p:spPr>
        <p:txBody>
          <a:bodyPr wrap="square">
            <a:spAutoFit/>
          </a:bodyPr>
          <a:lstStyle/>
          <a:p>
            <a:r>
              <a:rPr kumimoji="1" lang="zh-CN" altLang="en-US" sz="2400" b="1" dirty="0">
                <a:latin typeface="STKaiti" charset="-122"/>
                <a:ea typeface="STKaiti" charset="-122"/>
                <a:cs typeface="STKaiti" charset="-122"/>
              </a:rPr>
              <a:t>繼承與組合提供了</a:t>
            </a:r>
            <a:r>
              <a:rPr kumimoji="1" lang="zh-CN" altLang="en-US" sz="2400" b="1" dirty="0">
                <a:solidFill>
                  <a:srgbClr val="C00000"/>
                </a:solidFill>
                <a:latin typeface="STKaiti" charset="-122"/>
                <a:ea typeface="STKaiti" charset="-122"/>
                <a:cs typeface="STKaiti" charset="-122"/>
              </a:rPr>
              <a:t>重用物件代碼</a:t>
            </a:r>
            <a:r>
              <a:rPr kumimoji="1" lang="zh-CN" altLang="en-US" sz="2400" b="1" dirty="0">
                <a:latin typeface="STKaiti" charset="-122"/>
                <a:ea typeface="STKaiti" charset="-122"/>
                <a:cs typeface="STKaiti" charset="-122"/>
              </a:rPr>
              <a:t>的方法，</a:t>
            </a:r>
            <a:endParaRPr kumimoji="1" lang="en-US" altLang="zh-CN" sz="2400" b="1" dirty="0">
              <a:latin typeface="STKaiti" charset="-122"/>
              <a:ea typeface="STKaiti" charset="-122"/>
              <a:cs typeface="STKaiti" charset="-122"/>
            </a:endParaRPr>
          </a:p>
          <a:p>
            <a:r>
              <a:rPr kumimoji="1" lang="zh-CN" altLang="en-US" sz="2400" b="1" dirty="0">
                <a:latin typeface="STKaiti" charset="-122"/>
                <a:ea typeface="STKaiti" charset="-122"/>
                <a:cs typeface="STKaiti" charset="-122"/>
              </a:rPr>
              <a:t>而</a:t>
            </a:r>
            <a:r>
              <a:rPr kumimoji="1" lang="en-US" altLang="zh-CN" sz="2400" b="1" dirty="0">
                <a:latin typeface="STKaiti" charset="-122"/>
                <a:ea typeface="STKaiti" charset="-122"/>
                <a:cs typeface="STKaiti" charset="-122"/>
              </a:rPr>
              <a:t>C++</a:t>
            </a:r>
            <a:r>
              <a:rPr kumimoji="1" lang="zh-CN" altLang="en-US" sz="2400" b="1" dirty="0">
                <a:latin typeface="STKaiti" charset="-122"/>
                <a:ea typeface="STKaiti" charset="-122"/>
                <a:cs typeface="STKaiti" charset="-122"/>
              </a:rPr>
              <a:t>的</a:t>
            </a:r>
            <a:r>
              <a:rPr kumimoji="1" lang="zh-CN" altLang="pt-PT" sz="2400" b="1" dirty="0">
                <a:latin typeface="STKaiti" charset="-122"/>
                <a:ea typeface="STKaiti" charset="-122"/>
                <a:cs typeface="STKaiti" charset="-122"/>
              </a:rPr>
              <a:t>模板</a:t>
            </a:r>
            <a:r>
              <a:rPr kumimoji="1" lang="zh-CN" altLang="en-US" sz="2400" b="1" dirty="0">
                <a:latin typeface="STKaiti" charset="-122"/>
                <a:ea typeface="STKaiti" charset="-122"/>
                <a:cs typeface="STKaiti" charset="-122"/>
              </a:rPr>
              <a:t>特徵提供了</a:t>
            </a:r>
            <a:r>
              <a:rPr kumimoji="1" lang="zh-CN" altLang="en-US" sz="2400" b="1" dirty="0">
                <a:solidFill>
                  <a:srgbClr val="C00000"/>
                </a:solidFill>
                <a:latin typeface="STKaiti" charset="-122"/>
                <a:ea typeface="STKaiti" charset="-122"/>
                <a:cs typeface="STKaiti" charset="-122"/>
              </a:rPr>
              <a:t>重用原始程式碼</a:t>
            </a:r>
            <a:r>
              <a:rPr kumimoji="1" lang="zh-CN" altLang="en-US" sz="2400" b="1" dirty="0">
                <a:latin typeface="STKaiti" charset="-122"/>
                <a:ea typeface="STKaiti" charset="-122"/>
                <a:cs typeface="STKaiti" charset="-122"/>
              </a:rPr>
              <a:t>的方法。</a:t>
            </a:r>
          </a:p>
        </p:txBody>
      </p:sp>
    </p:spTree>
    <p:extLst>
      <p:ext uri="{BB962C8B-B14F-4D97-AF65-F5344CB8AC3E}">
        <p14:creationId xmlns:p14="http://schemas.microsoft.com/office/powerpoint/2010/main" val="3694392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pt-PT" b="1" dirty="0">
                <a:latin typeface="微软雅黑" panose="020B0503020204020204" pitchFamily="34" charset="-122"/>
                <a:ea typeface="微软雅黑" panose="020B0503020204020204" pitchFamily="34" charset="-122"/>
              </a:rPr>
              <a:t>模板</a:t>
            </a:r>
            <a:r>
              <a:rPr kumimoji="1" lang="zh-CN" altLang="en-US" b="1" dirty="0">
                <a:latin typeface="微软雅黑" panose="020B0503020204020204" pitchFamily="34" charset="-122"/>
                <a:ea typeface="微软雅黑" panose="020B0503020204020204" pitchFamily="34" charset="-122"/>
              </a:rPr>
              <a:t>：引入</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實現一個整數排序演算法介面：</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實現一個浮點數排序演算法介面：</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(float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實現一個自訂類型排序演算法介面：</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myClass</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明明實現邏輯是一樣的，為什麼要寫多遍？</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dirty="0"/>
          </a:p>
        </p:txBody>
      </p:sp>
    </p:spTree>
    <p:extLst>
      <p:ext uri="{BB962C8B-B14F-4D97-AF65-F5344CB8AC3E}">
        <p14:creationId xmlns:p14="http://schemas.microsoft.com/office/powerpoint/2010/main" val="2593043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函數</a:t>
            </a:r>
            <a:r>
              <a:rPr kumimoji="1" lang="zh-CN" altLang="pt-PT" b="1" dirty="0">
                <a:latin typeface="微软雅黑" panose="020B0503020204020204" pitchFamily="34" charset="-122"/>
                <a:ea typeface="微软雅黑" panose="020B0503020204020204" pitchFamily="34" charset="-122"/>
              </a:rPr>
              <a:t>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119814" cy="4687141"/>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有些演算法實現與類型無關，所以可以將函數的參數類型也定義為一種特殊的“參數”，這樣就得到了“函數</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定義函數</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的方法</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如：任意類型兩個變數相加的“函數</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p>
          <a:p>
            <a:pPr marL="457200" lvl="1" indent="0">
              <a:buNone/>
            </a:pP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sum(T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return</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t>}</a:t>
            </a:r>
          </a:p>
          <a:p>
            <a:r>
              <a:rPr kumimoji="1" lang="zh-CN" altLang="en-US" dirty="0">
                <a:latin typeface="华文楷体" panose="02010600040101010101" pitchFamily="2" charset="-122"/>
              </a:rPr>
              <a:t>注：</a:t>
            </a:r>
            <a:r>
              <a:rPr kumimoji="1" lang="en-US" altLang="zh-CN" dirty="0" err="1"/>
              <a:t>typename</a:t>
            </a:r>
            <a:r>
              <a:rPr kumimoji="1" lang="zh-CN" altLang="en-US" dirty="0"/>
              <a:t>也可換為</a:t>
            </a:r>
            <a:r>
              <a:rPr kumimoji="1" lang="en-US" altLang="zh-CN" dirty="0"/>
              <a:t>class</a:t>
            </a:r>
            <a:endParaRPr kumimoji="1" lang="zh-CN" altLang="en-US" dirty="0">
              <a:latin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dirty="0"/>
          </a:p>
        </p:txBody>
      </p:sp>
      <p:sp>
        <p:nvSpPr>
          <p:cNvPr id="5" name="文本框 4">
            <a:extLst>
              <a:ext uri="{FF2B5EF4-FFF2-40B4-BE49-F238E27FC236}">
                <a16:creationId xmlns:a16="http://schemas.microsoft.com/office/drawing/2014/main" id="{6394A80C-99ED-4BE2-8571-6B5A404111C6}"/>
              </a:ext>
            </a:extLst>
          </p:cNvPr>
          <p:cNvSpPr txBox="1"/>
          <p:nvPr/>
        </p:nvSpPr>
        <p:spPr>
          <a:xfrm>
            <a:off x="713918" y="5713837"/>
            <a:ext cx="6253635" cy="830997"/>
          </a:xfrm>
          <a:prstGeom prst="rect">
            <a:avLst/>
          </a:prstGeom>
          <a:noFill/>
        </p:spPr>
        <p:txBody>
          <a:bodyPr wrap="none" rtlCol="0">
            <a:spAutoFit/>
          </a:bodyPr>
          <a:lstStyle/>
          <a:p>
            <a:pPr lvl="1"/>
            <a:r>
              <a:rPr kumimoji="1" lang="en-US" altLang="zh-CN" sz="2400" dirty="0">
                <a:latin typeface="Consolas" panose="020B0609020204030204" pitchFamily="49" charset="0"/>
                <a:ea typeface="华文楷体" panose="02010600040101010101" pitchFamily="2" charset="-122"/>
              </a:rPr>
              <a:t>template</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&lt;</a:t>
            </a:r>
            <a:r>
              <a:rPr kumimoji="1" lang="en-US" altLang="zh-CN" sz="2400" dirty="0">
                <a:solidFill>
                  <a:srgbClr val="C00000"/>
                </a:solidFill>
                <a:latin typeface="Consolas" panose="020B0609020204030204" pitchFamily="49" charset="0"/>
                <a:ea typeface="华文楷体" panose="02010600040101010101" pitchFamily="2" charset="-122"/>
              </a:rPr>
              <a:t>class</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T&gt;</a:t>
            </a:r>
            <a:r>
              <a:rPr kumimoji="1" lang="zh-CN" altLang="en-US" sz="2400" dirty="0">
                <a:latin typeface="Consolas" panose="020B0609020204030204" pitchFamily="49" charset="0"/>
                <a:ea typeface="华文楷体" panose="02010600040101010101" pitchFamily="2" charset="-122"/>
              </a:rPr>
              <a:t> </a:t>
            </a:r>
          </a:p>
          <a:p>
            <a:pPr lvl="1"/>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sum(T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return</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endParaRPr kumimoji="1" lang="en-US" altLang="zh-CN" sz="2400" dirty="0"/>
          </a:p>
        </p:txBody>
      </p:sp>
    </p:spTree>
    <p:extLst>
      <p:ext uri="{BB962C8B-B14F-4D97-AF65-F5344CB8AC3E}">
        <p14:creationId xmlns:p14="http://schemas.microsoft.com/office/powerpoint/2010/main" val="388585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函數</a:t>
            </a:r>
            <a:r>
              <a:rPr kumimoji="1" lang="zh-CN" altLang="pt-PT" b="1" dirty="0">
                <a:latin typeface="微软雅黑" panose="020B0503020204020204" pitchFamily="34" charset="-122"/>
                <a:ea typeface="微软雅黑" panose="020B0503020204020204" pitchFamily="34" charset="-122"/>
              </a:rPr>
              <a:t>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497106"/>
            <a:ext cx="7886700" cy="4946423"/>
          </a:xfrm>
        </p:spPr>
        <p:txBody>
          <a:bodyPr>
            <a:normAutofit lnSpcReduction="1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函數</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在調用時，編譯器能自動推導出實際參數的類型（這個過程叫做</a:t>
            </a:r>
            <a:r>
              <a:rPr kumimoji="1" lang="zh-CN" altLang="en-US" b="1" dirty="0">
                <a:solidFill>
                  <a:srgbClr val="FF0000"/>
                </a:solidFill>
                <a:latin typeface="华文楷体" panose="02010600040101010101" pitchFamily="2" charset="-122"/>
                <a:ea typeface="华文楷体" panose="02010600040101010101" pitchFamily="2" charset="-122"/>
              </a:rPr>
              <a:t>產生實體</a:t>
            </a:r>
            <a:r>
              <a:rPr kumimoji="1" lang="zh-CN" altLang="en-US" b="1" dirty="0">
                <a:solidFill>
                  <a:srgbClr val="003366"/>
                </a:solidFill>
                <a:latin typeface="华文楷体" panose="02010600040101010101" pitchFamily="2" charset="-122"/>
                <a:ea typeface="华文楷体" panose="02010600040101010101" pitchFamily="2" charset="-122"/>
              </a:rPr>
              <a:t>）。</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所以，形式上調用一個函數</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與普通函數沒有區別，如</a:t>
            </a:r>
            <a:endParaRPr kumimoji="1" lang="en-US" altLang="zh-CN" sz="2400" b="1" dirty="0">
              <a:solidFill>
                <a:srgbClr val="003366"/>
              </a:solidFill>
              <a:latin typeface="华文楷体" panose="02010600040101010101" pitchFamily="2" charset="-122"/>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sum(9, 3)</a:t>
            </a:r>
            <a:r>
              <a:rPr kumimoji="1" lang="en-US" altLang="zh-CN" sz="2800" dirty="0">
                <a:latin typeface="Consolas" panose="020B0609020204030204" pitchFamily="49" charset="0"/>
                <a:ea typeface="华文楷体" panose="02010600040101010101" pitchFamily="2" charset="-122"/>
              </a:rPr>
              <a:t>;</a:t>
            </a:r>
            <a:r>
              <a:rPr kumimoji="1" lang="zh-CN" altLang="en-US" sz="2800" dirty="0">
                <a:latin typeface="Consolas" panose="020B0609020204030204" pitchFamily="49" charset="0"/>
                <a:ea typeface="华文楷体" panose="02010600040101010101" pitchFamily="2" charset="-122"/>
              </a:rPr>
              <a:t> </a:t>
            </a:r>
            <a:r>
              <a:rPr kumimoji="1" lang="zh-CN" altLang="en-US" sz="2800" dirty="0">
                <a:solidFill>
                  <a:schemeClr val="tx1"/>
                </a:solidFill>
                <a:latin typeface="Consolas" panose="020B0609020204030204" pitchFamily="49" charset="0"/>
                <a:ea typeface="华文楷体" panose="02010600040101010101" pitchFamily="2" charset="-122"/>
              </a:rPr>
              <a:t>		</a:t>
            </a:r>
            <a:endParaRPr kumimoji="1" lang="en-US" altLang="zh-CN" sz="2800" dirty="0">
              <a:solidFill>
                <a:schemeClr val="tx1"/>
              </a:solidFill>
              <a:latin typeface="Consolas" panose="020B0609020204030204" pitchFamily="49" charset="0"/>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sum(2.1,</a:t>
            </a:r>
            <a:r>
              <a:rPr kumimoji="1" lang="zh-CN" altLang="en-US" sz="2800" dirty="0">
                <a:solidFill>
                  <a:srgbClr val="FF0000"/>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5.7)</a:t>
            </a:r>
            <a:r>
              <a:rPr kumimoji="1" lang="en-US" altLang="zh-CN" sz="2800" dirty="0">
                <a:latin typeface="Consolas" panose="020B0609020204030204" pitchFamily="49" charset="0"/>
                <a:ea typeface="华文楷体" panose="02010600040101010101" pitchFamily="2" charset="-122"/>
              </a:rPr>
              <a:t>;</a:t>
            </a:r>
            <a:endParaRPr kumimoji="1" lang="en-US" altLang="zh-CN"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FF0000"/>
                </a:solidFill>
                <a:latin typeface="华文楷体" panose="02010600040101010101" pitchFamily="2" charset="-122"/>
                <a:ea typeface="华文楷体" panose="02010600040101010101" pitchFamily="2" charset="-122"/>
              </a:rPr>
              <a:t>調用類型需要滿足函數的要求</a:t>
            </a:r>
            <a:r>
              <a:rPr kumimoji="1" lang="zh-CN" altLang="en-US" b="1" dirty="0">
                <a:solidFill>
                  <a:srgbClr val="003366"/>
                </a:solidFill>
                <a:latin typeface="华文楷体" panose="02010600040101010101" pitchFamily="2" charset="-122"/>
                <a:ea typeface="华文楷体" panose="02010600040101010101" pitchFamily="2" charset="-122"/>
              </a:rPr>
              <a:t>。本例中，要求類型 </a:t>
            </a:r>
            <a:r>
              <a:rPr kumimoji="1" lang="en-US" altLang="zh-CN" b="1" dirty="0">
                <a:solidFill>
                  <a:srgbClr val="003366"/>
                </a:solidFill>
                <a:latin typeface="Consolas" panose="020B0609020204030204" pitchFamily="49" charset="0"/>
                <a:ea typeface="华文楷体" panose="02010600040101010101" pitchFamily="2" charset="-122"/>
              </a:rPr>
              <a:t>T</a:t>
            </a:r>
            <a:r>
              <a:rPr kumimoji="1" lang="en-US" altLang="zh-CN" b="1" dirty="0">
                <a:solidFill>
                  <a:srgbClr val="003366"/>
                </a:solidFill>
                <a:latin typeface="华文楷体" panose="02010600040101010101" pitchFamily="2" charset="-122"/>
                <a:ea typeface="华文楷体" panose="02010600040101010101" pitchFamily="2" charset="-122"/>
              </a:rPr>
              <a:t> </a:t>
            </a:r>
            <a:r>
              <a:rPr kumimoji="1" lang="zh-CN" altLang="en-US" b="1" dirty="0">
                <a:solidFill>
                  <a:srgbClr val="003366"/>
                </a:solidFill>
                <a:latin typeface="华文楷体" panose="02010600040101010101" pitchFamily="2" charset="-122"/>
                <a:ea typeface="华文楷体" panose="02010600040101010101" pitchFamily="2" charset="-122"/>
              </a:rPr>
              <a:t>定義了加法運算子。</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當多個參數的類型不一致時，無法推導：</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0" indent="0">
              <a:buSzPct val="75000"/>
              <a:buNone/>
            </a:pPr>
            <a:r>
              <a:rPr kumimoji="1" lang="en-US" altLang="zh-CN" dirty="0">
                <a:solidFill>
                  <a:srgbClr val="003366"/>
                </a:solidFill>
                <a:latin typeface="华文楷体" panose="02010600040101010101" pitchFamily="2" charset="-122"/>
                <a:ea typeface="华文楷体" panose="02010600040101010101" pitchFamily="2" charset="-122"/>
              </a:rPr>
              <a:t>        </a:t>
            </a:r>
            <a:r>
              <a:rPr kumimoji="1" lang="en-US" altLang="zh-CN" dirty="0" err="1">
                <a:solidFill>
                  <a:srgbClr val="003366"/>
                </a:solidFill>
                <a:latin typeface="Consolas" panose="020B0609020204030204" pitchFamily="49" charset="0"/>
                <a:ea typeface="华文楷体" panose="02010600040101010101" pitchFamily="2" charset="-122"/>
              </a:rPr>
              <a:t>cout</a:t>
            </a:r>
            <a:r>
              <a:rPr kumimoji="1" lang="en-US" altLang="zh-CN" dirty="0">
                <a:solidFill>
                  <a:srgbClr val="003366"/>
                </a:solidFill>
                <a:latin typeface="Consolas" panose="020B0609020204030204" pitchFamily="49" charset="0"/>
                <a:ea typeface="华文楷体" panose="02010600040101010101" pitchFamily="2" charset="-122"/>
              </a:rPr>
              <a:t> &lt;&lt; sum(9, 2.1);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編譯錯誤</a:t>
            </a:r>
            <a:endParaRPr kumimoji="1" lang="en-US" altLang="zh-CN" dirty="0">
              <a:solidFill>
                <a:srgbClr val="FF0000"/>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可以手工指定調用類型：</a:t>
            </a:r>
            <a:r>
              <a:rPr kumimoji="1" lang="en-US" altLang="zh-CN" b="1" dirty="0">
                <a:solidFill>
                  <a:srgbClr val="003366"/>
                </a:solidFill>
                <a:latin typeface="Consolas" panose="020B0609020204030204" pitchFamily="49" charset="0"/>
                <a:ea typeface="华文楷体" panose="02010600040101010101" pitchFamily="2" charset="-122"/>
              </a:rPr>
              <a:t>sum</a:t>
            </a:r>
            <a:r>
              <a:rPr kumimoji="1" lang="en-US" altLang="zh-CN" b="1" dirty="0">
                <a:solidFill>
                  <a:srgbClr val="FF0000"/>
                </a:solidFill>
                <a:latin typeface="Consolas" panose="020B0609020204030204" pitchFamily="49" charset="0"/>
                <a:ea typeface="华文楷体" panose="02010600040101010101" pitchFamily="2" charset="-122"/>
              </a:rPr>
              <a:t>&lt;int&gt;</a:t>
            </a:r>
            <a:r>
              <a:rPr kumimoji="1" lang="en-US" altLang="zh-CN" b="1" dirty="0">
                <a:solidFill>
                  <a:srgbClr val="003366"/>
                </a:solidFill>
                <a:latin typeface="Consolas" panose="020B0609020204030204" pitchFamily="49" charset="0"/>
                <a:ea typeface="华文楷体" panose="02010600040101010101" pitchFamily="2" charset="-122"/>
              </a:rPr>
              <a:t>(9, 2.1)</a:t>
            </a:r>
            <a:endParaRPr kumimoji="1" lang="en-US" altLang="zh-CN" b="1"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dirty="0"/>
          </a:p>
        </p:txBody>
      </p:sp>
    </p:spTree>
    <p:extLst>
      <p:ext uri="{BB962C8B-B14F-4D97-AF65-F5344CB8AC3E}">
        <p14:creationId xmlns:p14="http://schemas.microsoft.com/office/powerpoint/2010/main" val="367997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chemeClr val="accent5"/>
                </a:solidFill>
                <a:latin typeface="Consolas" charset="0"/>
                <a:ea typeface="Consolas" charset="0"/>
                <a:cs typeface="Consolas" charset="0"/>
              </a:rPr>
              <a:t>#include </a:t>
            </a:r>
            <a:r>
              <a:rPr lang="en-US" altLang="zh-CN" dirty="0">
                <a:latin typeface="Consolas" charset="0"/>
                <a:ea typeface="Consolas" charset="0"/>
                <a:cs typeface="Consolas" charset="0"/>
              </a:rPr>
              <a:t>&lt;iostream&gt;</a:t>
            </a:r>
          </a:p>
          <a:p>
            <a:r>
              <a:rPr lang="en-US" altLang="zh-CN" dirty="0">
                <a:solidFill>
                  <a:schemeClr val="accent5"/>
                </a:solidFill>
                <a:latin typeface="Consolas" charset="0"/>
                <a:ea typeface="Consolas" charset="0"/>
                <a:cs typeface="Consolas" charset="0"/>
              </a:rPr>
              <a:t>#include</a:t>
            </a:r>
            <a:r>
              <a:rPr lang="en-US" altLang="zh-CN" dirty="0">
                <a:latin typeface="Consolas" charset="0"/>
                <a:ea typeface="Consolas" charset="0"/>
                <a:cs typeface="Consolas" charset="0"/>
              </a:rPr>
              <a:t>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選擇排序</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交換元素位置</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for(int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函數</a:t>
            </a:r>
            <a:r>
              <a:rPr kumimoji="1" lang="zh-CN" altLang="pt-PT" dirty="0">
                <a:solidFill>
                  <a:srgbClr val="0070C0"/>
                </a:solidFill>
              </a:rPr>
              <a:t>模板</a:t>
            </a:r>
            <a:r>
              <a:rPr kumimoji="1" lang="zh-CN" altLang="en-US" dirty="0">
                <a:solidFill>
                  <a:srgbClr val="0070C0"/>
                </a:solidFill>
              </a:rPr>
              <a:t>示例</a:t>
            </a:r>
          </a:p>
        </p:txBody>
      </p:sp>
    </p:spTree>
    <p:extLst>
      <p:ext uri="{BB962C8B-B14F-4D97-AF65-F5344CB8AC3E}">
        <p14:creationId xmlns:p14="http://schemas.microsoft.com/office/powerpoint/2010/main" val="98343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純虛函數</a:t>
            </a:r>
          </a:p>
        </p:txBody>
      </p:sp>
      <p:sp>
        <p:nvSpPr>
          <p:cNvPr id="3" name="内容占位符 2"/>
          <p:cNvSpPr>
            <a:spLocks noGrp="1"/>
          </p:cNvSpPr>
          <p:nvPr>
            <p:ph idx="1"/>
          </p:nvPr>
        </p:nvSpPr>
        <p:spPr>
          <a:xfrm>
            <a:off x="755576" y="1196752"/>
            <a:ext cx="8047806" cy="5112568"/>
          </a:xfrm>
        </p:spPr>
        <p:txBody>
          <a:bodyPr/>
          <a:lstStyle/>
          <a:p>
            <a:r>
              <a:rPr kumimoji="1" lang="zh-CN" altLang="en-US" dirty="0"/>
              <a:t>虛函數還可以進一步聲明為純虛函數（如下所示），包含純虛函數的類，通常被稱為“</a:t>
            </a:r>
            <a:r>
              <a:rPr kumimoji="1" lang="zh-CN" altLang="en-US" dirty="0">
                <a:solidFill>
                  <a:srgbClr val="FF0000"/>
                </a:solidFill>
              </a:rPr>
              <a:t>抽象類別</a:t>
            </a:r>
            <a:r>
              <a:rPr kumimoji="1" lang="zh-CN" altLang="en-US" dirty="0"/>
              <a:t>”。</a:t>
            </a:r>
          </a:p>
          <a:p>
            <a:pPr marL="457200" lvl="1" indent="0">
              <a:buNone/>
            </a:pPr>
            <a:r>
              <a:rPr kumimoji="1" lang="en-US" altLang="zh-CN" dirty="0">
                <a:solidFill>
                  <a:srgbClr val="FF0000"/>
                </a:solidFill>
              </a:rPr>
              <a:t>virtual</a:t>
            </a:r>
            <a:r>
              <a:rPr kumimoji="1" lang="zh-CN" altLang="en-US" dirty="0">
                <a:solidFill>
                  <a:srgbClr val="FF0000"/>
                </a:solidFill>
              </a:rPr>
              <a:t> </a:t>
            </a:r>
            <a:r>
              <a:rPr kumimoji="1" lang="zh-CN" altLang="en-US" dirty="0"/>
              <a:t>返回類型 函數名</a:t>
            </a:r>
            <a:r>
              <a:rPr kumimoji="1" lang="en-US" altLang="zh-CN" dirty="0"/>
              <a:t>(</a:t>
            </a:r>
            <a:r>
              <a:rPr kumimoji="1" lang="zh-CN" altLang="en-US" dirty="0"/>
              <a:t>形式參數</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zh-CN" altLang="en-US" dirty="0">
                <a:solidFill>
                  <a:srgbClr val="FF0000"/>
                </a:solidFill>
              </a:rPr>
              <a:t> </a:t>
            </a:r>
          </a:p>
          <a:p>
            <a:r>
              <a:rPr kumimoji="1" lang="zh-CN" altLang="en-US" dirty="0"/>
              <a:t>抽象類別不允許定義對象，定義基類為抽象類別的主要用途是為派生類規定</a:t>
            </a:r>
            <a:r>
              <a:rPr kumimoji="1" lang="zh-CN" altLang="en-US" dirty="0">
                <a:solidFill>
                  <a:srgbClr val="FF0000"/>
                </a:solidFill>
              </a:rPr>
              <a:t>共性“介面”</a:t>
            </a:r>
          </a:p>
          <a:p>
            <a:pPr marL="457200" lvl="1" indent="0">
              <a:buNone/>
            </a:pPr>
            <a:r>
              <a:rPr kumimoji="1" lang="en-US" altLang="zh-CN" dirty="0"/>
              <a:t>class A {</a:t>
            </a:r>
          </a:p>
          <a:p>
            <a:pPr marL="457200" lvl="1" indent="0">
              <a:buNone/>
            </a:pPr>
            <a:r>
              <a:rPr kumimoji="1" lang="en-US" altLang="zh-CN" dirty="0"/>
              <a:t>public:</a:t>
            </a:r>
          </a:p>
          <a:p>
            <a:pPr marL="457200" lvl="1" indent="0">
              <a:buNone/>
            </a:pPr>
            <a:r>
              <a:rPr kumimoji="1" lang="en-US" altLang="zh-CN" dirty="0"/>
              <a:t>	</a:t>
            </a:r>
            <a:r>
              <a:rPr kumimoji="1" lang="en-US" altLang="zh-CN" dirty="0">
                <a:solidFill>
                  <a:srgbClr val="FF0000"/>
                </a:solidFill>
              </a:rPr>
              <a:t>virtual</a:t>
            </a:r>
            <a:r>
              <a:rPr kumimoji="1" lang="en-US" altLang="zh-CN" dirty="0"/>
              <a:t> void f() </a:t>
            </a:r>
            <a:r>
              <a:rPr kumimoji="1" lang="en-US" altLang="zh-CN" dirty="0">
                <a:solidFill>
                  <a:srgbClr val="FF0000"/>
                </a:solidFill>
              </a:rPr>
              <a:t>= 0</a:t>
            </a:r>
            <a:r>
              <a:rPr kumimoji="1" lang="en-US" altLang="zh-CN" dirty="0"/>
              <a:t>; </a:t>
            </a:r>
            <a:r>
              <a:rPr kumimoji="1" lang="en-US" altLang="zh-CN" dirty="0">
                <a:solidFill>
                  <a:srgbClr val="008000"/>
                </a:solidFill>
              </a:rPr>
              <a:t>/// </a:t>
            </a:r>
            <a:r>
              <a:rPr kumimoji="1" lang="zh-CN" altLang="en-US" dirty="0">
                <a:solidFill>
                  <a:srgbClr val="008000"/>
                </a:solidFill>
              </a:rPr>
              <a:t>可在類外定義函數體提供預設實現。派生類通過 </a:t>
            </a:r>
            <a:r>
              <a:rPr kumimoji="1" lang="en-US" altLang="zh-CN" dirty="0">
                <a:solidFill>
                  <a:srgbClr val="008000"/>
                </a:solidFill>
              </a:rPr>
              <a:t>A::f()</a:t>
            </a:r>
            <a:r>
              <a:rPr kumimoji="1" lang="zh-CN" altLang="en-US" dirty="0">
                <a:solidFill>
                  <a:srgbClr val="008000"/>
                </a:solidFill>
              </a:rPr>
              <a:t> 調用</a:t>
            </a:r>
            <a:endParaRPr kumimoji="1" lang="en-US" altLang="zh-CN" dirty="0"/>
          </a:p>
          <a:p>
            <a:pPr marL="457200" lvl="1" indent="0">
              <a:buNone/>
            </a:pPr>
            <a:r>
              <a:rPr kumimoji="1" lang="en-US" altLang="zh-CN" dirty="0"/>
              <a:t>};</a:t>
            </a:r>
          </a:p>
          <a:p>
            <a:pPr marL="457200" lvl="1" indent="0">
              <a:buNone/>
            </a:pPr>
            <a:r>
              <a:rPr kumimoji="1" lang="en-US" altLang="zh-CN" b="1" dirty="0">
                <a:solidFill>
                  <a:srgbClr val="FF0000"/>
                </a:solidFill>
              </a:rPr>
              <a:t>A obj;</a:t>
            </a:r>
            <a:r>
              <a:rPr kumimoji="1" lang="en-US" altLang="zh-CN" dirty="0"/>
              <a:t> </a:t>
            </a:r>
            <a:r>
              <a:rPr kumimoji="1" lang="en-US" altLang="zh-CN" dirty="0">
                <a:solidFill>
                  <a:srgbClr val="008000"/>
                </a:solidFill>
              </a:rPr>
              <a:t>/// </a:t>
            </a:r>
            <a:r>
              <a:rPr kumimoji="1" lang="zh-CN" altLang="en-US" dirty="0">
                <a:solidFill>
                  <a:srgbClr val="008000"/>
                </a:solidFill>
              </a:rPr>
              <a:t>不准抽象類別定義物件！編譯不通過！</a:t>
            </a:r>
            <a:endParaRPr kumimoji="1" lang="zh-CN" altLang="en-US" dirty="0">
              <a:solidFill>
                <a:srgbClr val="FF0000"/>
              </a:solidFill>
            </a:endParaRPr>
          </a:p>
        </p:txBody>
      </p:sp>
    </p:spTree>
    <p:extLst>
      <p:ext uri="{BB962C8B-B14F-4D97-AF65-F5344CB8AC3E}">
        <p14:creationId xmlns:p14="http://schemas.microsoft.com/office/powerpoint/2010/main" val="1735037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1494445"/>
            <a:ext cx="8280920" cy="3139321"/>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 {3,2,4,1,5};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調用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類型的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調用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類型的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float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 {3.2, 2.1, 4.3, 1.5, 5.7};</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調用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類型的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調用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類型的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函數</a:t>
            </a:r>
            <a:r>
              <a:rPr kumimoji="1" lang="zh-CN" altLang="pt-PT" dirty="0">
                <a:solidFill>
                  <a:srgbClr val="0070C0"/>
                </a:solidFill>
              </a:rPr>
              <a:t>模板</a:t>
            </a:r>
            <a:r>
              <a:rPr kumimoji="1" lang="zh-CN" altLang="en-US" dirty="0">
                <a:solidFill>
                  <a:srgbClr val="0070C0"/>
                </a:solidFill>
              </a:rPr>
              <a:t>示例</a:t>
            </a:r>
          </a:p>
        </p:txBody>
      </p:sp>
      <p:sp>
        <p:nvSpPr>
          <p:cNvPr id="5" name="矩形 4">
            <a:extLst>
              <a:ext uri="{FF2B5EF4-FFF2-40B4-BE49-F238E27FC236}">
                <a16:creationId xmlns:a16="http://schemas.microsoft.com/office/drawing/2014/main" id="{45AE4B51-FC22-4534-9747-5F65154E4BF7}"/>
              </a:ext>
            </a:extLst>
          </p:cNvPr>
          <p:cNvSpPr/>
          <p:nvPr/>
        </p:nvSpPr>
        <p:spPr>
          <a:xfrm>
            <a:off x="4338886" y="5254380"/>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endParaRPr lang="zh-CN" altLang="en-US" sz="2400" b="1" dirty="0">
              <a:solidFill>
                <a:srgbClr val="008000"/>
              </a:solidFill>
            </a:endParaRPr>
          </a:p>
        </p:txBody>
      </p:sp>
      <p:sp>
        <p:nvSpPr>
          <p:cNvPr id="7" name="文本框 6">
            <a:extLst>
              <a:ext uri="{FF2B5EF4-FFF2-40B4-BE49-F238E27FC236}">
                <a16:creationId xmlns:a16="http://schemas.microsoft.com/office/drawing/2014/main" id="{6687F944-6EAE-4B4C-8B55-9C1957DB42C4}"/>
              </a:ext>
            </a:extLst>
          </p:cNvPr>
          <p:cNvSpPr txBox="1"/>
          <p:nvPr/>
        </p:nvSpPr>
        <p:spPr>
          <a:xfrm>
            <a:off x="4355976" y="4797152"/>
            <a:ext cx="1833922" cy="461665"/>
          </a:xfrm>
          <a:prstGeom prst="rect">
            <a:avLst/>
          </a:prstGeom>
          <a:solidFill>
            <a:srgbClr val="FFFF00"/>
          </a:solidFill>
        </p:spPr>
        <p:txBody>
          <a:bodyPr wrap="square" rtlCol="0">
            <a:spAutoFit/>
          </a:bodyPr>
          <a:lstStyle/>
          <a:p>
            <a:r>
              <a:rPr kumimoji="1" lang="zh-CN" altLang="en-US" sz="2400" b="1" dirty="0"/>
              <a:t>運行結果</a:t>
            </a:r>
          </a:p>
        </p:txBody>
      </p:sp>
    </p:spTree>
    <p:extLst>
      <p:ext uri="{BB962C8B-B14F-4D97-AF65-F5344CB8AC3E}">
        <p14:creationId xmlns:p14="http://schemas.microsoft.com/office/powerpoint/2010/main" val="494912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3970318"/>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函數</a:t>
            </a:r>
            <a:r>
              <a:rPr kumimoji="1" lang="zh-CN" altLang="pt-PT" dirty="0">
                <a:solidFill>
                  <a:srgbClr val="0070C0"/>
                </a:solidFill>
              </a:rPr>
              <a:t>模板</a:t>
            </a:r>
            <a:r>
              <a:rPr kumimoji="1" lang="zh-CN" altLang="en-US" dirty="0">
                <a:solidFill>
                  <a:srgbClr val="0070C0"/>
                </a:solidFill>
              </a:rPr>
              <a:t>示例</a:t>
            </a:r>
          </a:p>
        </p:txBody>
      </p:sp>
      <p:sp>
        <p:nvSpPr>
          <p:cNvPr id="5" name="矩形 4">
            <a:extLst>
              <a:ext uri="{FF2B5EF4-FFF2-40B4-BE49-F238E27FC236}">
                <a16:creationId xmlns:a16="http://schemas.microsoft.com/office/drawing/2014/main" id="{45AE4B51-FC22-4534-9747-5F65154E4BF7}"/>
              </a:ext>
            </a:extLst>
          </p:cNvPr>
          <p:cNvSpPr/>
          <p:nvPr/>
        </p:nvSpPr>
        <p:spPr>
          <a:xfrm>
            <a:off x="333599" y="5041895"/>
            <a:ext cx="9361040" cy="923330"/>
          </a:xfrm>
          <a:prstGeom prst="rect">
            <a:avLst/>
          </a:prstGeom>
        </p:spPr>
        <p:txBody>
          <a:bodyPr wrap="square">
            <a:spAutoFit/>
          </a:bodyPr>
          <a:lstStyle/>
          <a:p>
            <a:r>
              <a:rPr lang="en-US" altLang="zh-CN" b="1" dirty="0">
                <a:solidFill>
                  <a:srgbClr val="008000"/>
                </a:solidFill>
              </a:rPr>
              <a:t>main.cpp: In instantiation of ‘void sort(T*, int) [with T = </a:t>
            </a:r>
            <a:r>
              <a:rPr lang="en-US" altLang="zh-CN" b="1" dirty="0" err="1">
                <a:solidFill>
                  <a:srgbClr val="008000"/>
                </a:solidFill>
              </a:rPr>
              <a:t>MyInt</a:t>
            </a:r>
            <a:r>
              <a:rPr lang="en-US" altLang="zh-CN" b="1" dirty="0">
                <a:solidFill>
                  <a:srgbClr val="008000"/>
                </a:solidFill>
              </a:rPr>
              <a:t>]’:</a:t>
            </a:r>
          </a:p>
          <a:p>
            <a:r>
              <a:rPr lang="en-US" altLang="zh-CN" b="1" dirty="0">
                <a:solidFill>
                  <a:srgbClr val="008000"/>
                </a:solidFill>
              </a:rPr>
              <a:t>main.cpp:33:15:   required from here</a:t>
            </a:r>
          </a:p>
          <a:p>
            <a:r>
              <a:rPr lang="en-US" altLang="zh-CN" b="1" dirty="0">
                <a:solidFill>
                  <a:srgbClr val="008000"/>
                </a:solidFill>
              </a:rPr>
              <a:t>main.cpp:9:15: error: no match for ‘operator&gt;’ (operand types are ‘</a:t>
            </a:r>
            <a:r>
              <a:rPr lang="en-US" altLang="zh-CN" b="1" dirty="0" err="1">
                <a:solidFill>
                  <a:srgbClr val="008000"/>
                </a:solidFill>
              </a:rPr>
              <a:t>MyInt</a:t>
            </a:r>
            <a:r>
              <a:rPr lang="en-US" altLang="zh-CN" b="1" dirty="0">
                <a:solidFill>
                  <a:srgbClr val="008000"/>
                </a:solidFill>
              </a:rPr>
              <a:t>’ and ‘</a:t>
            </a:r>
            <a:r>
              <a:rPr lang="en-US" altLang="zh-CN" b="1" dirty="0" err="1">
                <a:solidFill>
                  <a:srgbClr val="008000"/>
                </a:solidFill>
              </a:rPr>
              <a:t>MyInt</a:t>
            </a:r>
            <a:r>
              <a:rPr lang="en-US" altLang="zh-CN" b="1" dirty="0">
                <a:solidFill>
                  <a:srgbClr val="008000"/>
                </a:solidFill>
              </a:rPr>
              <a:t>’)</a:t>
            </a:r>
          </a:p>
        </p:txBody>
      </p:sp>
      <p:sp>
        <p:nvSpPr>
          <p:cNvPr id="3" name="文本框 2">
            <a:extLst>
              <a:ext uri="{FF2B5EF4-FFF2-40B4-BE49-F238E27FC236}">
                <a16:creationId xmlns:a16="http://schemas.microsoft.com/office/drawing/2014/main" id="{999A379C-42E9-4679-B730-E40C47E3D2D3}"/>
              </a:ext>
            </a:extLst>
          </p:cNvPr>
          <p:cNvSpPr txBox="1"/>
          <p:nvPr/>
        </p:nvSpPr>
        <p:spPr>
          <a:xfrm>
            <a:off x="5508104" y="1682718"/>
            <a:ext cx="2698175" cy="1815882"/>
          </a:xfrm>
          <a:prstGeom prst="rect">
            <a:avLst/>
          </a:prstGeom>
          <a:noFill/>
        </p:spPr>
        <p:txBody>
          <a:bodyPr wrap="none" rtlCol="0">
            <a:spAutoFit/>
          </a:bodyPr>
          <a:lstStyle/>
          <a:p>
            <a:r>
              <a:rPr lang="zh-CN" altLang="pt-PT" sz="2800" b="1" dirty="0"/>
              <a:t>模板</a:t>
            </a:r>
            <a:r>
              <a:rPr lang="zh-CN" altLang="en-US" sz="2800" b="1" dirty="0"/>
              <a:t>也可以支援</a:t>
            </a:r>
            <a:endParaRPr lang="en-US" altLang="zh-CN" sz="2800" b="1" dirty="0"/>
          </a:p>
          <a:p>
            <a:r>
              <a:rPr lang="zh-CN" altLang="en-US" sz="2800" b="1" dirty="0"/>
              <a:t>自訂類型</a:t>
            </a:r>
            <a:endParaRPr lang="en-US" altLang="zh-CN" sz="2800" b="1" dirty="0"/>
          </a:p>
          <a:p>
            <a:endParaRPr lang="en-US" altLang="zh-CN" sz="2800" b="1" dirty="0"/>
          </a:p>
          <a:p>
            <a:r>
              <a:rPr lang="zh-CN" altLang="en-US" sz="2800" b="1" dirty="0"/>
              <a:t>編譯錯誤？</a:t>
            </a:r>
          </a:p>
        </p:txBody>
      </p:sp>
      <p:sp>
        <p:nvSpPr>
          <p:cNvPr id="4" name="文本框 3">
            <a:extLst>
              <a:ext uri="{FF2B5EF4-FFF2-40B4-BE49-F238E27FC236}">
                <a16:creationId xmlns:a16="http://schemas.microsoft.com/office/drawing/2014/main" id="{6F9B1AD4-935C-40CE-B95A-EC6F2EF5B61A}"/>
              </a:ext>
            </a:extLst>
          </p:cNvPr>
          <p:cNvSpPr txBox="1"/>
          <p:nvPr/>
        </p:nvSpPr>
        <p:spPr>
          <a:xfrm>
            <a:off x="333599" y="4577889"/>
            <a:ext cx="7782900" cy="400110"/>
          </a:xfrm>
          <a:prstGeom prst="rect">
            <a:avLst/>
          </a:prstGeom>
          <a:noFill/>
        </p:spPr>
        <p:txBody>
          <a:bodyPr wrap="none" rtlCol="0">
            <a:spAutoFit/>
          </a:bodyPr>
          <a:lstStyle/>
          <a:p>
            <a:r>
              <a:rPr lang="zh-CN" altLang="pt-PT" sz="2000" b="1" dirty="0"/>
              <a:t>模板</a:t>
            </a:r>
            <a:r>
              <a:rPr lang="zh-CN" altLang="en-US" sz="2000" b="1" dirty="0"/>
              <a:t>的編譯錯誤一般會引起大量報錯</a:t>
            </a:r>
            <a:r>
              <a:rPr lang="en-US" altLang="zh-CN" sz="2000" b="1" dirty="0"/>
              <a:t>(</a:t>
            </a:r>
            <a:r>
              <a:rPr lang="zh-CN" altLang="en-US" sz="2000" b="1" dirty="0"/>
              <a:t>幾百行</a:t>
            </a:r>
            <a:r>
              <a:rPr lang="en-US" altLang="zh-CN" sz="2000" b="1" dirty="0"/>
              <a:t>)</a:t>
            </a:r>
            <a:r>
              <a:rPr lang="zh-CN" altLang="en-US" sz="2000" b="1" dirty="0"/>
              <a:t>，我們只看最上方幾行</a:t>
            </a:r>
          </a:p>
        </p:txBody>
      </p:sp>
      <p:sp>
        <p:nvSpPr>
          <p:cNvPr id="8" name="文本框 7">
            <a:extLst>
              <a:ext uri="{FF2B5EF4-FFF2-40B4-BE49-F238E27FC236}">
                <a16:creationId xmlns:a16="http://schemas.microsoft.com/office/drawing/2014/main" id="{71AC457B-C1FE-407A-9B46-AD1A47B8F7F2}"/>
              </a:ext>
            </a:extLst>
          </p:cNvPr>
          <p:cNvSpPr txBox="1"/>
          <p:nvPr/>
        </p:nvSpPr>
        <p:spPr>
          <a:xfrm>
            <a:off x="358819" y="6089814"/>
            <a:ext cx="6180410" cy="461665"/>
          </a:xfrm>
          <a:prstGeom prst="rect">
            <a:avLst/>
          </a:prstGeom>
          <a:noFill/>
        </p:spPr>
        <p:txBody>
          <a:bodyPr wrap="none" rtlCol="0">
            <a:spAutoFit/>
          </a:bodyPr>
          <a:lstStyle/>
          <a:p>
            <a:r>
              <a:rPr lang="zh-CN" altLang="en-US" sz="2400" b="1" dirty="0">
                <a:solidFill>
                  <a:srgbClr val="C00000"/>
                </a:solidFill>
              </a:rPr>
              <a:t>問題：</a:t>
            </a:r>
            <a:r>
              <a:rPr lang="en-US" altLang="zh-CN" sz="2400" b="1" dirty="0">
                <a:solidFill>
                  <a:srgbClr val="C00000"/>
                </a:solidFill>
              </a:rPr>
              <a:t>sort</a:t>
            </a:r>
            <a:r>
              <a:rPr lang="zh-CN" altLang="en-US" sz="2400" b="1" dirty="0">
                <a:solidFill>
                  <a:srgbClr val="C00000"/>
                </a:solidFill>
              </a:rPr>
              <a:t>中需要</a:t>
            </a:r>
            <a:r>
              <a:rPr lang="en-US" altLang="zh-CN" sz="2400" b="1" dirty="0">
                <a:solidFill>
                  <a:srgbClr val="C00000"/>
                </a:solidFill>
              </a:rPr>
              <a:t>operator&gt; </a:t>
            </a:r>
            <a:r>
              <a:rPr lang="zh-CN" altLang="en-US" sz="2400" b="1" dirty="0">
                <a:solidFill>
                  <a:srgbClr val="C00000"/>
                </a:solidFill>
              </a:rPr>
              <a:t>但</a:t>
            </a:r>
            <a:r>
              <a:rPr lang="en-US" altLang="zh-CN" sz="2400" b="1" dirty="0" err="1">
                <a:solidFill>
                  <a:srgbClr val="C00000"/>
                </a:solidFill>
              </a:rPr>
              <a:t>MyInt</a:t>
            </a:r>
            <a:r>
              <a:rPr lang="zh-CN" altLang="en-US" sz="2400" b="1" dirty="0">
                <a:solidFill>
                  <a:srgbClr val="C00000"/>
                </a:solidFill>
              </a:rPr>
              <a:t>並不支援</a:t>
            </a:r>
          </a:p>
        </p:txBody>
      </p:sp>
    </p:spTree>
    <p:extLst>
      <p:ext uri="{BB962C8B-B14F-4D97-AF65-F5344CB8AC3E}">
        <p14:creationId xmlns:p14="http://schemas.microsoft.com/office/powerpoint/2010/main" val="2336975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6186309"/>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bool</a:t>
            </a:r>
            <a:r>
              <a:rPr lang="en-US" altLang="zh-CN" dirty="0">
                <a:latin typeface="Consolas" charset="0"/>
                <a:ea typeface="Consolas" charset="0"/>
                <a:cs typeface="Consolas" charset="0"/>
              </a:rPr>
              <a:t> operator&gt;(</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b){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用於</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return data &gt; </a:t>
            </a:r>
            <a:r>
              <a:rPr lang="en-US" altLang="zh-CN" dirty="0" err="1">
                <a:latin typeface="Consolas" charset="0"/>
                <a:ea typeface="Consolas" charset="0"/>
                <a:cs typeface="Consolas" charset="0"/>
              </a:rPr>
              <a:t>b.data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friend</a:t>
            </a:r>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用於</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operator&lt;&lt;(std::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out, </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obj){</a:t>
            </a:r>
          </a:p>
          <a:p>
            <a:r>
              <a:rPr lang="en-US" altLang="zh-CN" dirty="0">
                <a:latin typeface="Consolas" charset="0"/>
                <a:ea typeface="Consolas" charset="0"/>
                <a:cs typeface="Consolas" charset="0"/>
              </a:rPr>
              <a:t>		out &lt;&lt; </a:t>
            </a:r>
            <a:r>
              <a:rPr lang="en-US" altLang="zh-CN" dirty="0" err="1">
                <a:latin typeface="Consolas" charset="0"/>
                <a:ea typeface="Consolas" charset="0"/>
                <a:cs typeface="Consolas" charset="0"/>
              </a:rPr>
              <a:t>obj.data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return out;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函數</a:t>
            </a:r>
            <a:r>
              <a:rPr kumimoji="1" lang="zh-CN" altLang="pt-PT" dirty="0">
                <a:solidFill>
                  <a:srgbClr val="0070C0"/>
                </a:solidFill>
              </a:rPr>
              <a:t>模板</a:t>
            </a:r>
            <a:r>
              <a:rPr kumimoji="1" lang="zh-CN" altLang="en-US" dirty="0">
                <a:solidFill>
                  <a:srgbClr val="0070C0"/>
                </a:solidFill>
              </a:rPr>
              <a:t>示例</a:t>
            </a:r>
          </a:p>
        </p:txBody>
      </p:sp>
      <p:sp>
        <p:nvSpPr>
          <p:cNvPr id="9" name="矩形 8">
            <a:extLst>
              <a:ext uri="{FF2B5EF4-FFF2-40B4-BE49-F238E27FC236}">
                <a16:creationId xmlns:a16="http://schemas.microsoft.com/office/drawing/2014/main" id="{6DD847E1-A8AB-4DB8-A387-0EE5BFE85C33}"/>
              </a:ext>
            </a:extLst>
          </p:cNvPr>
          <p:cNvSpPr/>
          <p:nvPr/>
        </p:nvSpPr>
        <p:spPr>
          <a:xfrm>
            <a:off x="5563717" y="5326388"/>
            <a:ext cx="3168352" cy="461665"/>
          </a:xfrm>
          <a:prstGeom prst="rect">
            <a:avLst/>
          </a:prstGeom>
        </p:spPr>
        <p:txBody>
          <a:bodyPr wrap="square">
            <a:spAutoFit/>
          </a:bodyPr>
          <a:lstStyle/>
          <a:p>
            <a:r>
              <a:rPr lang="en-US" altLang="zh-CN" sz="2400" b="1" dirty="0">
                <a:solidFill>
                  <a:srgbClr val="008000"/>
                </a:solidFill>
              </a:rPr>
              <a:t>1 2 3 4 5</a:t>
            </a:r>
          </a:p>
        </p:txBody>
      </p:sp>
      <p:sp>
        <p:nvSpPr>
          <p:cNvPr id="10" name="文本框 9">
            <a:extLst>
              <a:ext uri="{FF2B5EF4-FFF2-40B4-BE49-F238E27FC236}">
                <a16:creationId xmlns:a16="http://schemas.microsoft.com/office/drawing/2014/main" id="{259CBCD7-80AD-427C-A327-801CB64D76D2}"/>
              </a:ext>
            </a:extLst>
          </p:cNvPr>
          <p:cNvSpPr txBox="1"/>
          <p:nvPr/>
        </p:nvSpPr>
        <p:spPr>
          <a:xfrm>
            <a:off x="5580807" y="4869160"/>
            <a:ext cx="1833922" cy="461665"/>
          </a:xfrm>
          <a:prstGeom prst="rect">
            <a:avLst/>
          </a:prstGeom>
          <a:solidFill>
            <a:srgbClr val="FFFF00"/>
          </a:solidFill>
        </p:spPr>
        <p:txBody>
          <a:bodyPr wrap="square" rtlCol="0">
            <a:spAutoFit/>
          </a:bodyPr>
          <a:lstStyle/>
          <a:p>
            <a:r>
              <a:rPr kumimoji="1" lang="zh-CN" altLang="en-US" sz="2400" b="1" dirty="0"/>
              <a:t>運行結果</a:t>
            </a:r>
          </a:p>
        </p:txBody>
      </p:sp>
    </p:spTree>
    <p:extLst>
      <p:ext uri="{BB962C8B-B14F-4D97-AF65-F5344CB8AC3E}">
        <p14:creationId xmlns:p14="http://schemas.microsoft.com/office/powerpoint/2010/main" val="1043494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pt-PT" b="1" dirty="0">
                <a:latin typeface="微软雅黑" panose="020B0503020204020204" pitchFamily="34" charset="-122"/>
                <a:ea typeface="微软雅黑" panose="020B0503020204020204" pitchFamily="34" charset="-122"/>
              </a:rPr>
              <a:t>模板</a:t>
            </a:r>
            <a:r>
              <a:rPr kumimoji="1" lang="zh-CN" altLang="en-US" b="1" dirty="0">
                <a:latin typeface="微软雅黑" panose="020B0503020204020204" pitchFamily="34" charset="-122"/>
                <a:ea typeface="微软雅黑" panose="020B0503020204020204" pitchFamily="34" charset="-122"/>
              </a:rPr>
              <a:t>原理</a:t>
            </a:r>
          </a:p>
        </p:txBody>
      </p:sp>
      <p:sp>
        <p:nvSpPr>
          <p:cNvPr id="3" name="内容占位符 2"/>
          <p:cNvSpPr>
            <a:spLocks noGrp="1"/>
          </p:cNvSpPr>
          <p:nvPr>
            <p:ph idx="1"/>
          </p:nvPr>
        </p:nvSpPr>
        <p:spPr>
          <a:xfrm>
            <a:off x="459703" y="1124744"/>
            <a:ext cx="8047806" cy="59046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對</a:t>
            </a:r>
            <a:r>
              <a:rPr lang="zh-CN" altLang="pt-PT" b="1" kern="100" dirty="0">
                <a:solidFill>
                  <a:srgbClr val="003366"/>
                </a:solidFill>
                <a:latin typeface="Consolas" panose="020B0609020204030204" pitchFamily="49" charset="0"/>
                <a:ea typeface="华文楷体" panose="02010600040101010101" pitchFamily="2" charset="-122"/>
                <a:cs typeface="STKaiti" charset="-122"/>
              </a:rPr>
              <a:t>模板</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的處理是在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編譯期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進行的，每當編譯器發現對</a:t>
            </a:r>
            <a:r>
              <a:rPr lang="zh-CN" altLang="pt-PT" b="1" kern="100" dirty="0">
                <a:solidFill>
                  <a:srgbClr val="003366"/>
                </a:solidFill>
                <a:latin typeface="Consolas" panose="020B0609020204030204" pitchFamily="49" charset="0"/>
                <a:ea typeface="华文楷体" panose="02010600040101010101" pitchFamily="2" charset="-122"/>
                <a:cs typeface="STKaiti" charset="-122"/>
              </a:rPr>
              <a:t>模板</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的一種參數的使用，就生成對應參數的一份代碼。</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也帶來了問題：</a:t>
            </a:r>
            <a:r>
              <a:rPr lang="zh-CN" altLang="pt-PT" b="1" kern="100" dirty="0">
                <a:solidFill>
                  <a:srgbClr val="003366"/>
                </a:solidFill>
                <a:latin typeface="Consolas" panose="020B0609020204030204" pitchFamily="49" charset="0"/>
                <a:ea typeface="华文楷体" panose="02010600040101010101" pitchFamily="2" charset="-122"/>
                <a:cs typeface="STKaiti" charset="-122"/>
              </a:rPr>
              <a:t>模板</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庫必須在標頭檔中實現，不可以分開編譯（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請思考為什麼？</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dirty="0"/>
          </a:p>
        </p:txBody>
      </p:sp>
      <p:sp>
        <p:nvSpPr>
          <p:cNvPr id="4" name="文本框 3">
            <a:extLst>
              <a:ext uri="{FF2B5EF4-FFF2-40B4-BE49-F238E27FC236}">
                <a16:creationId xmlns:a16="http://schemas.microsoft.com/office/drawing/2014/main" id="{106FC57D-EBA2-4DF1-8322-3623E05274B5}"/>
              </a:ext>
            </a:extLst>
          </p:cNvPr>
          <p:cNvSpPr txBox="1"/>
          <p:nvPr/>
        </p:nvSpPr>
        <p:spPr>
          <a:xfrm>
            <a:off x="467544" y="2450307"/>
            <a:ext cx="8642109" cy="3416320"/>
          </a:xfrm>
          <a:prstGeom prst="rect">
            <a:avLst/>
          </a:prstGeom>
          <a:noFill/>
        </p:spPr>
        <p:txBody>
          <a:bodyPr wrap="none" rtlCol="0">
            <a:spAutoFit/>
          </a:bodyPr>
          <a:lstStyle/>
          <a:p>
            <a:r>
              <a:rPr lang="en-US" altLang="zh-CN" sz="2400" b="1" dirty="0">
                <a:solidFill>
                  <a:srgbClr val="C00000"/>
                </a:solidFill>
                <a:latin typeface="Consolas" panose="020B0609020204030204" pitchFamily="49" charset="0"/>
              </a:rPr>
              <a:t>template&lt;</a:t>
            </a:r>
            <a:r>
              <a:rPr lang="en-US" altLang="zh-CN" sz="2400" b="1" dirty="0" err="1">
                <a:solidFill>
                  <a:srgbClr val="C00000"/>
                </a:solidFill>
                <a:latin typeface="Consolas" panose="020B0609020204030204" pitchFamily="49" charset="0"/>
              </a:rPr>
              <a:t>typename</a:t>
            </a:r>
            <a:r>
              <a:rPr lang="en-US" altLang="zh-CN" sz="2400" b="1" dirty="0">
                <a:solidFill>
                  <a:srgbClr val="C00000"/>
                </a:solidFill>
                <a:latin typeface="Consolas" panose="020B0609020204030204" pitchFamily="49" charset="0"/>
              </a:rPr>
              <a:t> T&gt;</a:t>
            </a:r>
          </a:p>
          <a:p>
            <a:r>
              <a:rPr lang="en-US" altLang="zh-CN" sz="2400" b="1" dirty="0">
                <a:latin typeface="Consolas" panose="020B0609020204030204" pitchFamily="49" charset="0"/>
              </a:rPr>
              <a:t>T sum(T a, T b) {return a + b;}</a:t>
            </a:r>
          </a:p>
          <a:p>
            <a:endParaRPr lang="en-US" altLang="zh-CN" sz="2400" b="1" dirty="0">
              <a:latin typeface="Consolas" panose="020B0609020204030204" pitchFamily="49" charset="0"/>
            </a:endParaRPr>
          </a:p>
          <a:p>
            <a:r>
              <a:rPr lang="en-US" altLang="zh-CN" sz="2400" b="1" dirty="0">
                <a:latin typeface="Consolas" panose="020B0609020204030204" pitchFamily="49" charset="0"/>
              </a:rPr>
              <a:t>int main() {</a:t>
            </a:r>
          </a:p>
          <a:p>
            <a:r>
              <a:rPr lang="en-US" altLang="zh-CN" sz="2400" b="1" dirty="0">
                <a:latin typeface="Consolas" panose="020B0609020204030204" pitchFamily="49" charset="0"/>
              </a:rPr>
              <a:t>	int a = sum(1, 2);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生成並編譯</a:t>
            </a:r>
            <a:r>
              <a:rPr lang="en-US" altLang="zh-CN" sz="2400" b="1" dirty="0">
                <a:solidFill>
                  <a:srgbClr val="008000"/>
                </a:solidFill>
                <a:latin typeface="Consolas" panose="020B0609020204030204" pitchFamily="49" charset="0"/>
              </a:rPr>
              <a:t>int sum(int, int)</a:t>
            </a:r>
          </a:p>
          <a:p>
            <a:r>
              <a:rPr lang="en-US" altLang="zh-CN" sz="2400" b="1" dirty="0">
                <a:latin typeface="Consolas" panose="020B0609020204030204" pitchFamily="49" charset="0"/>
              </a:rPr>
              <a:t>	double b = sum(1.0, 2.0); </a:t>
            </a:r>
          </a:p>
          <a:p>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生成並編譯</a:t>
            </a:r>
            <a:r>
              <a:rPr lang="en-US" altLang="zh-CN" sz="2400" b="1" dirty="0">
                <a:solidFill>
                  <a:srgbClr val="008000"/>
                </a:solidFill>
                <a:latin typeface="Consolas" panose="020B0609020204030204" pitchFamily="49" charset="0"/>
              </a:rPr>
              <a:t>double sum(double, double)</a:t>
            </a:r>
          </a:p>
          <a:p>
            <a:r>
              <a:rPr lang="en-US" altLang="zh-CN" sz="2400" b="1" dirty="0">
                <a:latin typeface="Consolas" panose="020B0609020204030204" pitchFamily="49" charset="0"/>
              </a:rPr>
              <a:t>	return 0;</a:t>
            </a:r>
          </a:p>
          <a:p>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22413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AAB41-7D3C-BE43-992C-FF25ED05F6F0}"/>
              </a:ext>
            </a:extLst>
          </p:cNvPr>
          <p:cNvSpPr>
            <a:spLocks noGrp="1"/>
          </p:cNvSpPr>
          <p:nvPr>
            <p:ph type="title"/>
          </p:nvPr>
        </p:nvSpPr>
        <p:spPr/>
        <p:txBody>
          <a:bodyPr/>
          <a:lstStyle/>
          <a:p>
            <a:r>
              <a:rPr kumimoji="1" lang="zh-CN" altLang="en-US" dirty="0"/>
              <a:t>為什麼聲明和定義要在一起</a:t>
            </a:r>
          </a:p>
        </p:txBody>
      </p:sp>
      <p:sp>
        <p:nvSpPr>
          <p:cNvPr id="4" name="灯片编号占位符 3">
            <a:extLst>
              <a:ext uri="{FF2B5EF4-FFF2-40B4-BE49-F238E27FC236}">
                <a16:creationId xmlns:a16="http://schemas.microsoft.com/office/drawing/2014/main" id="{B9591548-690A-C940-9F31-ED9AA590FB05}"/>
              </a:ext>
            </a:extLst>
          </p:cNvPr>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dirty="0"/>
          </a:p>
        </p:txBody>
      </p:sp>
      <p:sp>
        <p:nvSpPr>
          <p:cNvPr id="5" name="矩形 4">
            <a:extLst>
              <a:ext uri="{FF2B5EF4-FFF2-40B4-BE49-F238E27FC236}">
                <a16:creationId xmlns:a16="http://schemas.microsoft.com/office/drawing/2014/main" id="{283D3E0B-C93E-B849-8805-1D48107A2CBA}"/>
              </a:ext>
            </a:extLst>
          </p:cNvPr>
          <p:cNvSpPr/>
          <p:nvPr/>
        </p:nvSpPr>
        <p:spPr>
          <a:xfrm>
            <a:off x="169248" y="2132856"/>
            <a:ext cx="3714858" cy="646331"/>
          </a:xfrm>
          <a:prstGeom prst="rect">
            <a:avLst/>
          </a:prstGeom>
          <a:solidFill>
            <a:schemeClr val="accent6">
              <a:lumMod val="20000"/>
              <a:lumOff val="80000"/>
            </a:schemeClr>
          </a:solidFill>
        </p:spPr>
        <p:txBody>
          <a:bodyPr wrap="square">
            <a:spAutoFit/>
          </a:bodyPr>
          <a:lstStyle/>
          <a:p>
            <a:r>
              <a:rPr lang="en-US" altLang="zh-CN" b="1" dirty="0">
                <a:solidFill>
                  <a:srgbClr val="C00000"/>
                </a:solidFill>
                <a:latin typeface="Consolas" panose="020B0609020204030204" pitchFamily="49" charset="0"/>
              </a:rPr>
              <a:t>template&lt;</a:t>
            </a:r>
            <a:r>
              <a:rPr lang="en-US" altLang="zh-CN" b="1" dirty="0" err="1">
                <a:solidFill>
                  <a:srgbClr val="C00000"/>
                </a:solidFill>
                <a:latin typeface="Consolas" panose="020B0609020204030204" pitchFamily="49" charset="0"/>
              </a:rPr>
              <a:t>typename</a:t>
            </a:r>
            <a:r>
              <a:rPr lang="en-US" altLang="zh-CN" b="1" dirty="0">
                <a:solidFill>
                  <a:srgbClr val="C00000"/>
                </a:solidFill>
                <a:latin typeface="Consolas" panose="020B0609020204030204" pitchFamily="49" charset="0"/>
              </a:rPr>
              <a:t> T&gt;</a:t>
            </a:r>
          </a:p>
          <a:p>
            <a:r>
              <a:rPr lang="en-US" altLang="zh-CN" b="1" dirty="0">
                <a:latin typeface="Consolas" panose="020B0609020204030204" pitchFamily="49" charset="0"/>
              </a:rPr>
              <a:t>T sum(T a, T b)</a:t>
            </a:r>
            <a:r>
              <a:rPr lang="zh-CN" altLang="en-US" b="1" dirty="0">
                <a:latin typeface="Consolas" panose="020B0609020204030204" pitchFamily="49" charset="0"/>
              </a:rPr>
              <a:t>；</a:t>
            </a:r>
            <a:endParaRPr lang="en-US" altLang="zh-CN" b="1" dirty="0">
              <a:latin typeface="Consolas" panose="020B0609020204030204" pitchFamily="49" charset="0"/>
            </a:endParaRPr>
          </a:p>
        </p:txBody>
      </p:sp>
      <p:sp>
        <p:nvSpPr>
          <p:cNvPr id="6" name="矩形 5">
            <a:extLst>
              <a:ext uri="{FF2B5EF4-FFF2-40B4-BE49-F238E27FC236}">
                <a16:creationId xmlns:a16="http://schemas.microsoft.com/office/drawing/2014/main" id="{4CFA37E8-3CE2-3A46-B8C5-433399461908}"/>
              </a:ext>
            </a:extLst>
          </p:cNvPr>
          <p:cNvSpPr/>
          <p:nvPr/>
        </p:nvSpPr>
        <p:spPr>
          <a:xfrm>
            <a:off x="4122862" y="2132856"/>
            <a:ext cx="4572000" cy="646331"/>
          </a:xfrm>
          <a:prstGeom prst="rect">
            <a:avLst/>
          </a:prstGeom>
          <a:solidFill>
            <a:schemeClr val="accent1">
              <a:lumMod val="20000"/>
              <a:lumOff val="80000"/>
            </a:schemeClr>
          </a:solidFill>
        </p:spPr>
        <p:txBody>
          <a:bodyPr>
            <a:spAutoFit/>
          </a:bodyPr>
          <a:lstStyle/>
          <a:p>
            <a:r>
              <a:rPr lang="en-US" altLang="zh-CN" b="1" dirty="0">
                <a:solidFill>
                  <a:srgbClr val="C00000"/>
                </a:solidFill>
                <a:latin typeface="Consolas" panose="020B0609020204030204" pitchFamily="49" charset="0"/>
              </a:rPr>
              <a:t>template&lt;</a:t>
            </a:r>
            <a:r>
              <a:rPr lang="en-US" altLang="zh-CN" b="1" dirty="0" err="1">
                <a:solidFill>
                  <a:srgbClr val="C00000"/>
                </a:solidFill>
                <a:latin typeface="Consolas" panose="020B0609020204030204" pitchFamily="49" charset="0"/>
              </a:rPr>
              <a:t>typename</a:t>
            </a:r>
            <a:r>
              <a:rPr lang="en-US" altLang="zh-CN" b="1" dirty="0">
                <a:solidFill>
                  <a:srgbClr val="C00000"/>
                </a:solidFill>
                <a:latin typeface="Consolas" panose="020B0609020204030204" pitchFamily="49" charset="0"/>
              </a:rPr>
              <a:t> T&gt;</a:t>
            </a:r>
          </a:p>
          <a:p>
            <a:r>
              <a:rPr lang="en-US" altLang="zh-CN" b="1" dirty="0">
                <a:latin typeface="Consolas" panose="020B0609020204030204" pitchFamily="49" charset="0"/>
              </a:rPr>
              <a:t>T sum(T a, T b) {return a + b;}</a:t>
            </a:r>
          </a:p>
        </p:txBody>
      </p:sp>
      <p:sp>
        <p:nvSpPr>
          <p:cNvPr id="7" name="文本框 6">
            <a:extLst>
              <a:ext uri="{FF2B5EF4-FFF2-40B4-BE49-F238E27FC236}">
                <a16:creationId xmlns:a16="http://schemas.microsoft.com/office/drawing/2014/main" id="{16124B0E-0B22-9140-A4F9-E5E6878C768D}"/>
              </a:ext>
            </a:extLst>
          </p:cNvPr>
          <p:cNvSpPr txBox="1"/>
          <p:nvPr/>
        </p:nvSpPr>
        <p:spPr>
          <a:xfrm>
            <a:off x="683568" y="1609636"/>
            <a:ext cx="638316" cy="523220"/>
          </a:xfrm>
          <a:prstGeom prst="rect">
            <a:avLst/>
          </a:prstGeom>
          <a:noFill/>
        </p:spPr>
        <p:txBody>
          <a:bodyPr wrap="none" rtlCol="0">
            <a:spAutoFit/>
          </a:bodyPr>
          <a:lstStyle/>
          <a:p>
            <a:r>
              <a:rPr kumimoji="1" lang="en-US" altLang="zh-CN" sz="2800" b="1" dirty="0" err="1"/>
              <a:t>x.h</a:t>
            </a:r>
            <a:endParaRPr kumimoji="1" lang="zh-CN" altLang="en-US" sz="2800" b="1" dirty="0"/>
          </a:p>
        </p:txBody>
      </p:sp>
      <p:sp>
        <p:nvSpPr>
          <p:cNvPr id="8" name="文本框 7">
            <a:extLst>
              <a:ext uri="{FF2B5EF4-FFF2-40B4-BE49-F238E27FC236}">
                <a16:creationId xmlns:a16="http://schemas.microsoft.com/office/drawing/2014/main" id="{139BAEB4-599D-7C4A-8886-A30CCAF2DCB5}"/>
              </a:ext>
            </a:extLst>
          </p:cNvPr>
          <p:cNvSpPr txBox="1"/>
          <p:nvPr/>
        </p:nvSpPr>
        <p:spPr>
          <a:xfrm>
            <a:off x="4932040" y="1525915"/>
            <a:ext cx="981359" cy="523220"/>
          </a:xfrm>
          <a:prstGeom prst="rect">
            <a:avLst/>
          </a:prstGeom>
          <a:noFill/>
        </p:spPr>
        <p:txBody>
          <a:bodyPr wrap="none" rtlCol="0">
            <a:spAutoFit/>
          </a:bodyPr>
          <a:lstStyle/>
          <a:p>
            <a:r>
              <a:rPr kumimoji="1" lang="en-US" altLang="zh-CN" sz="2800" b="1" dirty="0" err="1"/>
              <a:t>x.cpp</a:t>
            </a:r>
            <a:endParaRPr kumimoji="1" lang="zh-CN" altLang="en-US" sz="2800" b="1" dirty="0"/>
          </a:p>
        </p:txBody>
      </p:sp>
      <p:sp>
        <p:nvSpPr>
          <p:cNvPr id="9" name="矩形 8">
            <a:extLst>
              <a:ext uri="{FF2B5EF4-FFF2-40B4-BE49-F238E27FC236}">
                <a16:creationId xmlns:a16="http://schemas.microsoft.com/office/drawing/2014/main" id="{F903FF35-4A02-7541-817F-01B9747400F3}"/>
              </a:ext>
            </a:extLst>
          </p:cNvPr>
          <p:cNvSpPr/>
          <p:nvPr/>
        </p:nvSpPr>
        <p:spPr>
          <a:xfrm>
            <a:off x="1002726" y="3977173"/>
            <a:ext cx="6840760" cy="2031325"/>
          </a:xfrm>
          <a:prstGeom prst="rect">
            <a:avLst/>
          </a:prstGeom>
          <a:solidFill>
            <a:schemeClr val="accent5">
              <a:lumMod val="20000"/>
              <a:lumOff val="80000"/>
            </a:schemeClr>
          </a:solidFill>
        </p:spPr>
        <p:txBody>
          <a:bodyPr wrap="square">
            <a:spAutoFit/>
          </a:bodyPr>
          <a:lstStyle/>
          <a:p>
            <a:r>
              <a:rPr lang="en-US" altLang="zh-CN" b="1" dirty="0">
                <a:latin typeface="Consolas" panose="020B0609020204030204" pitchFamily="49" charset="0"/>
              </a:rPr>
              <a:t>#include</a:t>
            </a:r>
            <a:r>
              <a:rPr lang="zh-CN" altLang="en-US" b="1" dirty="0">
                <a:latin typeface="Consolas" panose="020B0609020204030204" pitchFamily="49" charset="0"/>
              </a:rPr>
              <a:t> </a:t>
            </a:r>
            <a:r>
              <a:rPr lang="en-US" altLang="zh-CN" b="1" dirty="0" err="1">
                <a:latin typeface="Consolas" panose="020B0609020204030204" pitchFamily="49" charset="0"/>
              </a:rPr>
              <a:t>x.h</a:t>
            </a:r>
            <a:endParaRPr lang="en-US" altLang="zh-CN"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int a = sum(1, 2);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生成並編譯</a:t>
            </a:r>
            <a:r>
              <a:rPr lang="en-US" altLang="zh-CN" b="1" dirty="0">
                <a:solidFill>
                  <a:srgbClr val="008000"/>
                </a:solidFill>
                <a:latin typeface="Consolas" panose="020B0609020204030204" pitchFamily="49" charset="0"/>
              </a:rPr>
              <a:t>int sum(int, int)</a:t>
            </a:r>
          </a:p>
          <a:p>
            <a:r>
              <a:rPr lang="en-US" altLang="zh-CN" b="1" dirty="0">
                <a:latin typeface="Consolas" panose="020B0609020204030204" pitchFamily="49" charset="0"/>
              </a:rPr>
              <a:t>	double b = sum(1.0, 2.0); </a:t>
            </a:r>
          </a:p>
          <a:p>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生成並編譯</a:t>
            </a:r>
            <a:r>
              <a:rPr lang="en-US" altLang="zh-CN" b="1" dirty="0">
                <a:solidFill>
                  <a:srgbClr val="008000"/>
                </a:solidFill>
                <a:latin typeface="Consolas" panose="020B0609020204030204" pitchFamily="49" charset="0"/>
              </a:rPr>
              <a:t>double sum(double, double)</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10" name="文本框 9">
            <a:extLst>
              <a:ext uri="{FF2B5EF4-FFF2-40B4-BE49-F238E27FC236}">
                <a16:creationId xmlns:a16="http://schemas.microsoft.com/office/drawing/2014/main" id="{447DF9C9-D29C-FA41-AAA4-9FA02272814C}"/>
              </a:ext>
            </a:extLst>
          </p:cNvPr>
          <p:cNvSpPr txBox="1"/>
          <p:nvPr/>
        </p:nvSpPr>
        <p:spPr>
          <a:xfrm>
            <a:off x="3339635" y="6027731"/>
            <a:ext cx="1566454" cy="523220"/>
          </a:xfrm>
          <a:prstGeom prst="rect">
            <a:avLst/>
          </a:prstGeom>
          <a:noFill/>
        </p:spPr>
        <p:txBody>
          <a:bodyPr wrap="none" rtlCol="0">
            <a:spAutoFit/>
          </a:bodyPr>
          <a:lstStyle/>
          <a:p>
            <a:r>
              <a:rPr kumimoji="1" lang="en-US" altLang="zh-CN" sz="2800" b="1" dirty="0" err="1"/>
              <a:t>main.cpp</a:t>
            </a:r>
            <a:endParaRPr kumimoji="1" lang="zh-CN" altLang="en-US" sz="2800" b="1" dirty="0"/>
          </a:p>
        </p:txBody>
      </p:sp>
    </p:spTree>
    <p:extLst>
      <p:ext uri="{BB962C8B-B14F-4D97-AF65-F5344CB8AC3E}">
        <p14:creationId xmlns:p14="http://schemas.microsoft.com/office/powerpoint/2010/main" val="3607800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類</a:t>
            </a:r>
            <a:r>
              <a:rPr kumimoji="1" lang="zh-CN" altLang="pt-PT" b="1" dirty="0">
                <a:latin typeface="微软雅黑" panose="020B0503020204020204" pitchFamily="34" charset="-122"/>
                <a:ea typeface="微软雅黑" panose="020B0503020204020204" pitchFamily="34" charset="-122"/>
              </a:rPr>
              <a:t>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11560" y="1377349"/>
            <a:ext cx="8047806" cy="5504938"/>
          </a:xfrm>
        </p:spPr>
        <p:txBody>
          <a:bodyPr>
            <a:normAutofit fontScale="92500" lnSpcReduction="20000"/>
          </a:bodyPr>
          <a:lstStyle/>
          <a:p>
            <a:pPr>
              <a:lnSpc>
                <a:spcPct val="110000"/>
              </a:lnSpc>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在定義類時也可以將一些類型資訊抽取出來，用</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參數來替換，從而使類更具通用性。這種類被稱為“類</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”。例如：</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std;</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cout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data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endl</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dirty="0"/>
          </a:p>
        </p:txBody>
      </p:sp>
    </p:spTree>
    <p:extLst>
      <p:ext uri="{BB962C8B-B14F-4D97-AF65-F5344CB8AC3E}">
        <p14:creationId xmlns:p14="http://schemas.microsoft.com/office/powerpoint/2010/main" val="2325791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類</a:t>
            </a:r>
            <a:r>
              <a:rPr kumimoji="1" lang="zh-CN" altLang="pt-PT" b="1" dirty="0">
                <a:latin typeface="微软雅黑" panose="020B0503020204020204" pitchFamily="34" charset="-122"/>
                <a:ea typeface="微软雅黑" panose="020B0503020204020204" pitchFamily="34" charset="-122"/>
              </a:rPr>
              <a:t>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83568" y="1442195"/>
            <a:ext cx="8047806" cy="5167311"/>
          </a:xfrm>
        </p:spPr>
        <p:txBody>
          <a:bodyPr>
            <a:normAutofit fontScale="85000" lnSpcReduction="2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類</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中成員函數的類外定義</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0066CC"/>
                </a:solidFill>
                <a:latin typeface="Consolas" panose="020B0609020204030204" pitchFamily="49" charset="0"/>
                <a:ea typeface="华文楷体" panose="02010600040101010101" pitchFamily="2" charset="-122"/>
              </a:rPr>
              <a:t>void</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b="1" u="sng" dirty="0">
                <a:solidFill>
                  <a:srgbClr val="0066CC"/>
                </a:solidFill>
                <a:latin typeface="Consolas" panose="020B0609020204030204" pitchFamily="49" charset="0"/>
                <a:ea typeface="华文楷体" panose="02010600040101010101" pitchFamily="2" charset="-122"/>
              </a:rPr>
              <a:t>A&lt;T&gt;</a:t>
            </a:r>
            <a:r>
              <a:rPr kumimoji="1" lang="en-US" altLang="zh-CN" dirty="0">
                <a:solidFill>
                  <a:srgbClr val="0066CC"/>
                </a:solidFill>
                <a:latin typeface="Consolas" panose="020B0609020204030204" pitchFamily="49" charset="0"/>
                <a:ea typeface="华文楷体" panose="02010600040101010101" pitchFamily="2" charset="-122"/>
              </a:rPr>
              <a:t>::print()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cout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data</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endl</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0066CC"/>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dirty="0"/>
          </a:p>
        </p:txBody>
      </p:sp>
    </p:spTree>
    <p:extLst>
      <p:ext uri="{BB962C8B-B14F-4D97-AF65-F5344CB8AC3E}">
        <p14:creationId xmlns:p14="http://schemas.microsoft.com/office/powerpoint/2010/main" val="4119732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類</a:t>
            </a:r>
            <a:r>
              <a:rPr kumimoji="1" lang="zh-CN" altLang="pt-PT" b="1" dirty="0">
                <a:latin typeface="微软雅黑" panose="020B0503020204020204" pitchFamily="34" charset="-122"/>
                <a:ea typeface="微软雅黑" panose="020B0503020204020204" pitchFamily="34" charset="-122"/>
              </a:rPr>
              <a:t>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351188"/>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類</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的“</a:t>
            </a:r>
            <a:r>
              <a:rPr kumimoji="1" lang="zh-CN" altLang="pt-PT" b="1" dirty="0">
                <a:solidFill>
                  <a:srgbClr val="003366"/>
                </a:solidFill>
                <a:latin typeface="华文楷体" panose="02010600040101010101" pitchFamily="2" charset="-122"/>
                <a:ea typeface="华文楷体" panose="02010600040101010101" pitchFamily="2" charset="-122"/>
              </a:rPr>
              <a:t>模板</a:t>
            </a:r>
            <a:r>
              <a:rPr kumimoji="1" lang="zh-CN" altLang="en-US" b="1" dirty="0">
                <a:solidFill>
                  <a:srgbClr val="003366"/>
                </a:solidFill>
                <a:latin typeface="华文楷体" panose="02010600040101010101" pitchFamily="2" charset="-122"/>
                <a:ea typeface="华文楷体" panose="02010600040101010101" pitchFamily="2" charset="-122"/>
              </a:rPr>
              <a:t>參數”</a:t>
            </a:r>
          </a:p>
          <a:p>
            <a:pPr lvl="1"/>
            <a:r>
              <a:rPr kumimoji="1" lang="zh-CN" altLang="en-US" dirty="0">
                <a:latin typeface="华文楷体" panose="02010600040101010101" pitchFamily="2" charset="-122"/>
                <a:ea typeface="华文楷体" panose="02010600040101010101" pitchFamily="2" charset="-122"/>
              </a:rPr>
              <a:t>類型參數：使用</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华文楷体" panose="02010600040101010101" pitchFamily="2" charset="-122"/>
                <a:ea typeface="华文楷体" panose="02010600040101010101" pitchFamily="2" charset="-122"/>
              </a:rPr>
              <a:t>或</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华文楷体" panose="02010600040101010101" pitchFamily="2" charset="-122"/>
                <a:ea typeface="华文楷体" panose="02010600040101010101" pitchFamily="2" charset="-122"/>
              </a:rPr>
              <a:t>標記</a:t>
            </a:r>
          </a:p>
          <a:p>
            <a:pPr lvl="1"/>
            <a:r>
              <a:rPr kumimoji="1" lang="zh-CN" altLang="en-US" dirty="0">
                <a:latin typeface="华文楷体" panose="02010600040101010101" pitchFamily="2" charset="-122"/>
                <a:ea typeface="华文楷体" panose="02010600040101010101" pitchFamily="2" charset="-122"/>
              </a:rPr>
              <a:t>非類型參數：</a:t>
            </a:r>
            <a:r>
              <a:rPr kumimoji="1" lang="zh-CN" altLang="en-US" dirty="0">
                <a:solidFill>
                  <a:srgbClr val="FF0000"/>
                </a:solidFill>
                <a:latin typeface="华文楷体" panose="02010600040101010101" pitchFamily="2" charset="-122"/>
                <a:ea typeface="华文楷体" panose="02010600040101010101" pitchFamily="2" charset="-122"/>
              </a:rPr>
              <a:t>整數</a:t>
            </a:r>
            <a:r>
              <a:rPr kumimoji="1" lang="zh-CN" altLang="en-US" dirty="0">
                <a:latin typeface="华文楷体" panose="02010600040101010101" pitchFamily="2" charset="-122"/>
                <a:ea typeface="华文楷体" panose="02010600040101010101" pitchFamily="2" charset="-122"/>
              </a:rPr>
              <a:t>，枚舉，指標（指向物件或函數），引用（引用物件或引用函數）。不帶正負號的整數</a:t>
            </a:r>
            <a:r>
              <a:rPr kumimoji="1" lang="en-US" altLang="zh-CN" dirty="0">
                <a:latin typeface="华文楷体" panose="02010600040101010101" pitchFamily="2" charset="-122"/>
              </a:rPr>
              <a:t>(unsigned)</a:t>
            </a:r>
            <a:r>
              <a:rPr kumimoji="1" lang="zh-CN" altLang="en-US" dirty="0">
                <a:latin typeface="华文楷体" panose="02010600040101010101" pitchFamily="2" charset="-122"/>
                <a:ea typeface="华文楷体" panose="02010600040101010101" pitchFamily="2" charset="-122"/>
              </a:rPr>
              <a:t>比較常用。如：</a:t>
            </a: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array</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elems</a:t>
            </a:r>
            <a:r>
              <a:rPr kumimoji="1" lang="en-US" altLang="zh-CN" dirty="0">
                <a:solidFill>
                  <a:srgbClr val="FF0000"/>
                </a:solidFill>
                <a:latin typeface="Consolas" panose="020B0609020204030204" pitchFamily="49" charset="0"/>
                <a:ea typeface="华文楷体" panose="02010600040101010101" pitchFamily="2" charset="-122"/>
              </a:rPr>
              <a:t>[</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  };</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array&lt;char,</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10&gt;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array0;</a:t>
            </a:r>
            <a:r>
              <a:rPr kumimoji="1" lang="zh-CN" altLang="en-US" dirty="0">
                <a:solidFill>
                  <a:srgbClr val="FF0000"/>
                </a:solidFill>
                <a:latin typeface="Consolas" panose="020B0609020204030204" pitchFamily="49" charset="0"/>
                <a:ea typeface="华文楷体" panose="02010600040101010101" pitchFamily="2" charset="-122"/>
              </a:rPr>
              <a:t> </a:t>
            </a:r>
            <a:endParaRPr kumimoji="1" lang="zh-CN" altLang="en-US"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dirty="0"/>
          </a:p>
        </p:txBody>
      </p:sp>
    </p:spTree>
    <p:extLst>
      <p:ext uri="{BB962C8B-B14F-4D97-AF65-F5344CB8AC3E}">
        <p14:creationId xmlns:p14="http://schemas.microsoft.com/office/powerpoint/2010/main" val="1693599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類</a:t>
            </a:r>
            <a:r>
              <a:rPr kumimoji="1" lang="zh-CN" altLang="pt-PT" dirty="0"/>
              <a:t>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29604"/>
            <a:ext cx="8047806"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所有</a:t>
            </a:r>
            <a:r>
              <a:rPr lang="zh-CN" altLang="pt-PT" b="1" kern="100" dirty="0">
                <a:solidFill>
                  <a:srgbClr val="003366"/>
                </a:solidFill>
                <a:latin typeface="Consolas" panose="020B0609020204030204" pitchFamily="49" charset="0"/>
                <a:ea typeface="华文楷体" panose="02010600040101010101" pitchFamily="2" charset="-122"/>
                <a:cs typeface="STKaiti" charset="-122"/>
              </a:rPr>
              <a:t>模板</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參數必須在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編譯期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確定，不可以使用變數。</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latin typeface="Consolas" panose="020B0609020204030204" pitchFamily="49" charset="0"/>
                <a:ea typeface="华文楷体" panose="02010600040101010101" pitchFamily="2" charset="-122"/>
                <a:cs typeface="STKaiti" charset="-122"/>
              </a:rPr>
              <a:t> </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dirty="0"/>
          </a:p>
        </p:txBody>
      </p:sp>
      <p:sp>
        <p:nvSpPr>
          <p:cNvPr id="4" name="文本框 3">
            <a:extLst>
              <a:ext uri="{FF2B5EF4-FFF2-40B4-BE49-F238E27FC236}">
                <a16:creationId xmlns:a16="http://schemas.microsoft.com/office/drawing/2014/main" id="{4A95C874-F58D-4C87-8E67-B823FA06D989}"/>
              </a:ext>
            </a:extLst>
          </p:cNvPr>
          <p:cNvSpPr txBox="1"/>
          <p:nvPr/>
        </p:nvSpPr>
        <p:spPr>
          <a:xfrm>
            <a:off x="1745347" y="2589022"/>
            <a:ext cx="5814412" cy="4062651"/>
          </a:xfrm>
          <a:prstGeom prst="rect">
            <a:avLst/>
          </a:prstGeom>
          <a:noFill/>
        </p:spPr>
        <p:txBody>
          <a:bodyPr wrap="none" rtlCol="0">
            <a:spAutoFit/>
          </a:bodyPr>
          <a:lstStyle/>
          <a:p>
            <a:r>
              <a:rPr kumimoji="1" lang="en-US" altLang="zh-CN" sz="2000" dirty="0">
                <a:solidFill>
                  <a:srgbClr val="FF0000"/>
                </a:solidFill>
                <a:latin typeface="Consolas" panose="020B0609020204030204" pitchFamily="49" charset="0"/>
                <a:ea typeface="华文楷体" panose="02010600040101010101" pitchFamily="2" charset="-122"/>
              </a:rPr>
              <a:t>template&lt;</a:t>
            </a:r>
            <a:r>
              <a:rPr kumimoji="1" lang="en-US" altLang="zh-CN" sz="2000" dirty="0" err="1">
                <a:solidFill>
                  <a:srgbClr val="FF0000"/>
                </a:solidFill>
                <a:latin typeface="Consolas" panose="020B0609020204030204" pitchFamily="49" charset="0"/>
                <a:ea typeface="华文楷体" panose="02010600040101010101" pitchFamily="2" charset="-122"/>
              </a:rPr>
              <a:t>typename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unsigned</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size&gt;</a:t>
            </a:r>
            <a:endParaRPr kumimoji="1" lang="zh-CN" altLang="en-US" sz="2000" dirty="0">
              <a:solidFill>
                <a:srgbClr val="FF0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class</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T</a:t>
            </a: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elems</a:t>
            </a:r>
            <a:r>
              <a:rPr kumimoji="1" lang="en-US" altLang="zh-CN" sz="2000" dirty="0">
                <a:latin typeface="Consolas" panose="020B0609020204030204" pitchFamily="49" charset="0"/>
                <a:ea typeface="华文楷体" panose="02010600040101010101" pitchFamily="2" charset="-122"/>
              </a:rPr>
              <a:t>[size];</a:t>
            </a:r>
          </a:p>
          <a:p>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endParaRPr kumimoji="1" lang="en-US" altLang="zh-CN" sz="2000" dirty="0">
              <a:latin typeface="Consolas" panose="020B0609020204030204" pitchFamily="49" charset="0"/>
              <a:ea typeface="华文楷体" panose="02010600040101010101" pitchFamily="2" charset="-122"/>
            </a:endParaRPr>
          </a:p>
          <a:p>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int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main(){</a:t>
            </a:r>
          </a:p>
          <a:p>
            <a:r>
              <a:rPr kumimoji="1" lang="en-US" altLang="zh-CN" sz="2000" dirty="0">
                <a:latin typeface="Consolas" panose="020B0609020204030204" pitchFamily="49" charset="0"/>
                <a:ea typeface="华文楷体" panose="02010600040101010101" pitchFamily="2" charset="-122"/>
              </a:rPr>
              <a:t>  int n = 5;</a:t>
            </a:r>
            <a:endParaRPr kumimoji="1" lang="zh-CN" altLang="en-US" sz="2000" dirty="0">
              <a:latin typeface="Consolas" panose="020B0609020204030204" pitchFamily="49" charset="0"/>
              <a:ea typeface="华文楷体" panose="02010600040101010101" pitchFamily="2" charset="-122"/>
            </a:endParaRPr>
          </a:p>
          <a:p>
            <a:r>
              <a:rPr kumimoji="1" lang="zh-CN" altLang="en-US" sz="2000" b="1"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n&gt;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array0;</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不能使用變數</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const int m = 5;</a:t>
            </a: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array1;</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可以使用常量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5&gt;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array2;</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或具體數值</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return 0;</a:t>
            </a:r>
          </a:p>
          <a:p>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4387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476672"/>
            <a:ext cx="8280920" cy="6463308"/>
          </a:xfrm>
          <a:prstGeom prst="rect">
            <a:avLst/>
          </a:prstGeom>
        </p:spPr>
        <p:txBody>
          <a:bodyPr wrap="square">
            <a:spAutoFit/>
          </a:bodyPr>
          <a:lstStyle/>
          <a:p>
            <a:r>
              <a:rPr lang="en-US" altLang="zh-CN" dirty="0">
                <a:solidFill>
                  <a:schemeClr val="accent4"/>
                </a:solidFill>
                <a:latin typeface="Consolas" charset="0"/>
                <a:ea typeface="Consolas" charset="0"/>
                <a:cs typeface="Consolas" charset="0"/>
              </a:rPr>
              <a:t>#include &lt;iostream&gt;</a:t>
            </a:r>
          </a:p>
          <a:p>
            <a:r>
              <a:rPr lang="en-US" altLang="zh-CN" dirty="0">
                <a:solidFill>
                  <a:schemeClr val="accent4"/>
                </a:solidFill>
                <a:latin typeface="Consolas" charset="0"/>
                <a:ea typeface="Consolas" charset="0"/>
                <a:cs typeface="Consolas" charset="0"/>
              </a:rPr>
              <a:t>#include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 unsigned size&gt;</a:t>
            </a:r>
          </a:p>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T data[size];</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zh-CN" altLang="en-US" dirty="0">
                <a:latin typeface="Consolas" charset="0"/>
                <a:ea typeface="Consolas" charset="0"/>
                <a:cs typeface="Consolas" charset="0"/>
              </a:rPr>
              <a:t>選擇排序</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for(int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size;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zh-CN" altLang="en-US" dirty="0">
                <a:latin typeface="Consolas" charset="0"/>
                <a:ea typeface="Consolas" charset="0"/>
                <a:cs typeface="Consolas" charset="0"/>
              </a:rPr>
              <a:t>交換兩者位置</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類</a:t>
            </a:r>
            <a:r>
              <a:rPr kumimoji="1" lang="zh-CN" altLang="pt-PT" dirty="0">
                <a:solidFill>
                  <a:srgbClr val="0070C0"/>
                </a:solidFill>
              </a:rPr>
              <a:t>模板</a:t>
            </a:r>
            <a:r>
              <a:rPr kumimoji="1" lang="zh-CN" altLang="en-US" dirty="0">
                <a:solidFill>
                  <a:srgbClr val="0070C0"/>
                </a:solidFill>
              </a:rPr>
              <a:t>示例</a:t>
            </a:r>
          </a:p>
        </p:txBody>
      </p:sp>
    </p:spTree>
    <p:extLst>
      <p:ext uri="{BB962C8B-B14F-4D97-AF65-F5344CB8AC3E}">
        <p14:creationId xmlns:p14="http://schemas.microsoft.com/office/powerpoint/2010/main" val="344140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抽象類別</a:t>
            </a:r>
          </a:p>
        </p:txBody>
      </p:sp>
      <p:sp>
        <p:nvSpPr>
          <p:cNvPr id="3" name="内容占位符 2"/>
          <p:cNvSpPr>
            <a:spLocks noGrp="1"/>
          </p:cNvSpPr>
          <p:nvPr>
            <p:ph idx="1"/>
          </p:nvPr>
        </p:nvSpPr>
        <p:spPr>
          <a:xfrm>
            <a:off x="755576" y="1196752"/>
            <a:ext cx="8047806" cy="5112568"/>
          </a:xfrm>
        </p:spPr>
        <p:txBody>
          <a:bodyPr/>
          <a:lstStyle/>
          <a:p>
            <a:r>
              <a:rPr kumimoji="1" lang="zh-CN" altLang="en-US" dirty="0"/>
              <a:t>定義：含有至少一個純虛函數。</a:t>
            </a:r>
          </a:p>
          <a:p>
            <a:r>
              <a:rPr kumimoji="1" lang="zh-CN" altLang="en-US" dirty="0"/>
              <a:t>特點：</a:t>
            </a:r>
          </a:p>
          <a:p>
            <a:pPr lvl="1"/>
            <a:r>
              <a:rPr kumimoji="1" lang="zh-CN" altLang="en-US" dirty="0"/>
              <a:t>不允許定義物件。</a:t>
            </a:r>
          </a:p>
          <a:p>
            <a:pPr lvl="1"/>
            <a:r>
              <a:rPr kumimoji="1" lang="zh-CN" altLang="en-US" dirty="0"/>
              <a:t>只能為派生類提供介面。</a:t>
            </a:r>
          </a:p>
          <a:p>
            <a:pPr lvl="1"/>
            <a:r>
              <a:rPr kumimoji="1" lang="zh-CN" altLang="en-US" dirty="0"/>
              <a:t>能避免物件切片：保證只有指針和引用能被向上類型轉換。</a:t>
            </a:r>
          </a:p>
          <a:p>
            <a:r>
              <a:rPr kumimoji="1" lang="zh-CN" altLang="en-US" dirty="0"/>
              <a:t>應用場景：</a:t>
            </a:r>
          </a:p>
          <a:p>
            <a:pPr marL="0" indent="0">
              <a:buNone/>
            </a:pPr>
            <a:endParaRPr kumimoji="1" lang="zh-CN" altLang="en-US" dirty="0">
              <a:solidFill>
                <a:srgbClr val="FF0000"/>
              </a:solidFill>
            </a:endParaRPr>
          </a:p>
        </p:txBody>
      </p:sp>
      <p:grpSp>
        <p:nvGrpSpPr>
          <p:cNvPr id="4" name="Group 4"/>
          <p:cNvGrpSpPr>
            <a:grpSpLocks/>
          </p:cNvGrpSpPr>
          <p:nvPr/>
        </p:nvGrpSpPr>
        <p:grpSpPr bwMode="auto">
          <a:xfrm>
            <a:off x="611560" y="3789040"/>
            <a:ext cx="7863274" cy="2808312"/>
            <a:chOff x="114" y="1062"/>
            <a:chExt cx="5488" cy="1960"/>
          </a:xfrm>
        </p:grpSpPr>
        <p:sp>
          <p:nvSpPr>
            <p:cNvPr id="5" name="Rectangle 5"/>
            <p:cNvSpPr>
              <a:spLocks noChangeArrowheads="1"/>
            </p:cNvSpPr>
            <p:nvPr/>
          </p:nvSpPr>
          <p:spPr bwMode="auto">
            <a:xfrm>
              <a:off x="2264" y="1062"/>
              <a:ext cx="91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Shape</a:t>
              </a:r>
            </a:p>
          </p:txBody>
        </p:sp>
        <p:sp>
          <p:nvSpPr>
            <p:cNvPr id="6" name="Rectangle 6"/>
            <p:cNvSpPr>
              <a:spLocks noChangeArrowheads="1"/>
            </p:cNvSpPr>
            <p:nvPr/>
          </p:nvSpPr>
          <p:spPr bwMode="auto">
            <a:xfrm>
              <a:off x="903" y="1751"/>
              <a:ext cx="96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Shape2D</a:t>
              </a:r>
            </a:p>
          </p:txBody>
        </p:sp>
        <p:sp>
          <p:nvSpPr>
            <p:cNvPr id="7" name="Rectangle 7"/>
            <p:cNvSpPr>
              <a:spLocks noChangeArrowheads="1"/>
            </p:cNvSpPr>
            <p:nvPr/>
          </p:nvSpPr>
          <p:spPr bwMode="auto">
            <a:xfrm>
              <a:off x="3531" y="1750"/>
              <a:ext cx="964"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Shape3D</a:t>
              </a:r>
            </a:p>
          </p:txBody>
        </p:sp>
        <p:sp>
          <p:nvSpPr>
            <p:cNvPr id="8" name="Rectangle 8"/>
            <p:cNvSpPr>
              <a:spLocks noChangeArrowheads="1"/>
            </p:cNvSpPr>
            <p:nvPr/>
          </p:nvSpPr>
          <p:spPr bwMode="auto">
            <a:xfrm>
              <a:off x="114"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Circle</a:t>
              </a:r>
            </a:p>
          </p:txBody>
        </p:sp>
        <p:sp>
          <p:nvSpPr>
            <p:cNvPr id="9" name="Line 9"/>
            <p:cNvSpPr>
              <a:spLocks noChangeShapeType="1"/>
            </p:cNvSpPr>
            <p:nvPr/>
          </p:nvSpPr>
          <p:spPr bwMode="auto">
            <a:xfrm>
              <a:off x="2744" y="1435"/>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 name="Line 10"/>
            <p:cNvSpPr>
              <a:spLocks noChangeShapeType="1"/>
            </p:cNvSpPr>
            <p:nvPr/>
          </p:nvSpPr>
          <p:spPr bwMode="auto">
            <a:xfrm>
              <a:off x="1384"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1" name="Line 11"/>
            <p:cNvSpPr>
              <a:spLocks noChangeShapeType="1"/>
            </p:cNvSpPr>
            <p:nvPr/>
          </p:nvSpPr>
          <p:spPr bwMode="auto">
            <a:xfrm>
              <a:off x="1384" y="1570"/>
              <a:ext cx="2630"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12"/>
            <p:cNvSpPr>
              <a:spLocks noChangeShapeType="1"/>
            </p:cNvSpPr>
            <p:nvPr/>
          </p:nvSpPr>
          <p:spPr bwMode="auto">
            <a:xfrm>
              <a:off x="138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3" name="Line 13"/>
            <p:cNvSpPr>
              <a:spLocks noChangeShapeType="1"/>
            </p:cNvSpPr>
            <p:nvPr/>
          </p:nvSpPr>
          <p:spPr bwMode="auto">
            <a:xfrm>
              <a:off x="401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4" name="Line 14"/>
            <p:cNvSpPr>
              <a:spLocks noChangeShapeType="1"/>
            </p:cNvSpPr>
            <p:nvPr/>
          </p:nvSpPr>
          <p:spPr bwMode="auto">
            <a:xfrm>
              <a:off x="473" y="2386"/>
              <a:ext cx="1927"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Rectangle 15"/>
            <p:cNvSpPr>
              <a:spLocks noChangeArrowheads="1"/>
            </p:cNvSpPr>
            <p:nvPr/>
          </p:nvSpPr>
          <p:spPr bwMode="auto">
            <a:xfrm>
              <a:off x="907" y="2686"/>
              <a:ext cx="9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Triangle</a:t>
              </a:r>
            </a:p>
          </p:txBody>
        </p:sp>
        <p:sp>
          <p:nvSpPr>
            <p:cNvPr id="16" name="Rectangle 16"/>
            <p:cNvSpPr>
              <a:spLocks noChangeArrowheads="1"/>
            </p:cNvSpPr>
            <p:nvPr/>
          </p:nvSpPr>
          <p:spPr bwMode="auto">
            <a:xfrm>
              <a:off x="1881" y="2686"/>
              <a:ext cx="96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Rectangle</a:t>
              </a:r>
            </a:p>
          </p:txBody>
        </p:sp>
        <p:sp>
          <p:nvSpPr>
            <p:cNvPr id="17" name="Line 17"/>
            <p:cNvSpPr>
              <a:spLocks noChangeShapeType="1"/>
            </p:cNvSpPr>
            <p:nvPr/>
          </p:nvSpPr>
          <p:spPr bwMode="auto">
            <a:xfrm>
              <a:off x="477"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18"/>
            <p:cNvSpPr>
              <a:spLocks noChangeShapeType="1"/>
            </p:cNvSpPr>
            <p:nvPr/>
          </p:nvSpPr>
          <p:spPr bwMode="auto">
            <a:xfrm>
              <a:off x="1384" y="238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9" name="Line 19"/>
            <p:cNvSpPr>
              <a:spLocks noChangeShapeType="1"/>
            </p:cNvSpPr>
            <p:nvPr/>
          </p:nvSpPr>
          <p:spPr bwMode="auto">
            <a:xfrm>
              <a:off x="2400"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0" name="Rectangle 20"/>
            <p:cNvSpPr>
              <a:spLocks noChangeArrowheads="1"/>
            </p:cNvSpPr>
            <p:nvPr/>
          </p:nvSpPr>
          <p:spPr bwMode="auto">
            <a:xfrm>
              <a:off x="2910"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Sphere</a:t>
              </a:r>
            </a:p>
          </p:txBody>
        </p:sp>
        <p:sp>
          <p:nvSpPr>
            <p:cNvPr id="21" name="Line 21"/>
            <p:cNvSpPr>
              <a:spLocks noChangeShapeType="1"/>
            </p:cNvSpPr>
            <p:nvPr/>
          </p:nvSpPr>
          <p:spPr bwMode="auto">
            <a:xfrm>
              <a:off x="4015"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2" name="Line 22"/>
            <p:cNvSpPr>
              <a:spLocks noChangeShapeType="1"/>
            </p:cNvSpPr>
            <p:nvPr/>
          </p:nvSpPr>
          <p:spPr bwMode="auto">
            <a:xfrm>
              <a:off x="3268" y="2386"/>
              <a:ext cx="1768"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Rectangle 23"/>
            <p:cNvSpPr>
              <a:spLocks noChangeArrowheads="1"/>
            </p:cNvSpPr>
            <p:nvPr/>
          </p:nvSpPr>
          <p:spPr bwMode="auto">
            <a:xfrm>
              <a:off x="3703" y="2686"/>
              <a:ext cx="6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Cube</a:t>
              </a:r>
            </a:p>
          </p:txBody>
        </p:sp>
        <p:sp>
          <p:nvSpPr>
            <p:cNvPr id="24" name="Rectangle 24"/>
            <p:cNvSpPr>
              <a:spLocks noChangeArrowheads="1"/>
            </p:cNvSpPr>
            <p:nvPr/>
          </p:nvSpPr>
          <p:spPr bwMode="auto">
            <a:xfrm>
              <a:off x="4377" y="2686"/>
              <a:ext cx="1225"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Tetrahedron</a:t>
              </a:r>
            </a:p>
          </p:txBody>
        </p:sp>
        <p:sp>
          <p:nvSpPr>
            <p:cNvPr id="25" name="Line 25"/>
            <p:cNvSpPr>
              <a:spLocks noChangeShapeType="1"/>
            </p:cNvSpPr>
            <p:nvPr/>
          </p:nvSpPr>
          <p:spPr bwMode="auto">
            <a:xfrm>
              <a:off x="3272"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Line 26"/>
            <p:cNvSpPr>
              <a:spLocks noChangeShapeType="1"/>
            </p:cNvSpPr>
            <p:nvPr/>
          </p:nvSpPr>
          <p:spPr bwMode="auto">
            <a:xfrm>
              <a:off x="4015" y="23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7" name="Line 27"/>
            <p:cNvSpPr>
              <a:spLocks noChangeShapeType="1"/>
            </p:cNvSpPr>
            <p:nvPr/>
          </p:nvSpPr>
          <p:spPr bwMode="auto">
            <a:xfrm>
              <a:off x="5031"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93357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831663"/>
            <a:ext cx="8280920" cy="5355312"/>
          </a:xfrm>
          <a:prstGeom prst="rect">
            <a:avLst/>
          </a:prstGeom>
        </p:spPr>
        <p:txBody>
          <a:bodyPr wrap="square">
            <a:spAutoFit/>
          </a:bodyPr>
          <a:lstStyle/>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input(){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cin</a:t>
            </a:r>
            <a:r>
              <a:rPr lang="en-US" altLang="zh-CN" dirty="0">
                <a:latin typeface="Consolas" charset="0"/>
                <a:ea typeface="Consolas" charset="0"/>
                <a:cs typeface="Consolas" charset="0"/>
              </a:rPr>
              <a:t> &gt;&gt;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&lt;int, 5&gt;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&lt;float, 5&gt;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類</a:t>
            </a:r>
            <a:r>
              <a:rPr kumimoji="1" lang="zh-CN" altLang="pt-PT" dirty="0">
                <a:solidFill>
                  <a:srgbClr val="0070C0"/>
                </a:solidFill>
              </a:rPr>
              <a:t>模板</a:t>
            </a:r>
            <a:r>
              <a:rPr kumimoji="1" lang="zh-CN" altLang="en-US" dirty="0">
                <a:solidFill>
                  <a:srgbClr val="0070C0"/>
                </a:solidFill>
              </a:rPr>
              <a:t>示例</a:t>
            </a:r>
          </a:p>
        </p:txBody>
      </p:sp>
      <p:sp>
        <p:nvSpPr>
          <p:cNvPr id="4" name="矩形 3">
            <a:extLst>
              <a:ext uri="{FF2B5EF4-FFF2-40B4-BE49-F238E27FC236}">
                <a16:creationId xmlns:a16="http://schemas.microsoft.com/office/drawing/2014/main" id="{10BCDA1E-D8B8-48DF-A0C3-9F4487939EDC}"/>
              </a:ext>
            </a:extLst>
          </p:cNvPr>
          <p:cNvSpPr/>
          <p:nvPr/>
        </p:nvSpPr>
        <p:spPr>
          <a:xfrm>
            <a:off x="5276696" y="4966348"/>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p>
        </p:txBody>
      </p:sp>
      <p:sp>
        <p:nvSpPr>
          <p:cNvPr id="5" name="文本框 4">
            <a:extLst>
              <a:ext uri="{FF2B5EF4-FFF2-40B4-BE49-F238E27FC236}">
                <a16:creationId xmlns:a16="http://schemas.microsoft.com/office/drawing/2014/main" id="{797C4A3C-F06F-470C-868B-FC5C6413E495}"/>
              </a:ext>
            </a:extLst>
          </p:cNvPr>
          <p:cNvSpPr txBox="1"/>
          <p:nvPr/>
        </p:nvSpPr>
        <p:spPr>
          <a:xfrm>
            <a:off x="5293786" y="4509120"/>
            <a:ext cx="1833922" cy="461665"/>
          </a:xfrm>
          <a:prstGeom prst="rect">
            <a:avLst/>
          </a:prstGeom>
          <a:solidFill>
            <a:srgbClr val="FFFF00"/>
          </a:solidFill>
        </p:spPr>
        <p:txBody>
          <a:bodyPr wrap="square" rtlCol="0">
            <a:spAutoFit/>
          </a:bodyPr>
          <a:lstStyle/>
          <a:p>
            <a:r>
              <a:rPr kumimoji="1" lang="zh-CN" altLang="en-US" sz="2400" b="1" dirty="0"/>
              <a:t>運行結果</a:t>
            </a:r>
          </a:p>
        </p:txBody>
      </p:sp>
      <p:sp>
        <p:nvSpPr>
          <p:cNvPr id="7" name="矩形 6">
            <a:extLst>
              <a:ext uri="{FF2B5EF4-FFF2-40B4-BE49-F238E27FC236}">
                <a16:creationId xmlns:a16="http://schemas.microsoft.com/office/drawing/2014/main" id="{1B86E27B-CD96-4424-813D-A06F83706F1D}"/>
              </a:ext>
            </a:extLst>
          </p:cNvPr>
          <p:cNvSpPr/>
          <p:nvPr/>
        </p:nvSpPr>
        <p:spPr>
          <a:xfrm>
            <a:off x="5165708" y="3526188"/>
            <a:ext cx="3168352" cy="830997"/>
          </a:xfrm>
          <a:prstGeom prst="rect">
            <a:avLst/>
          </a:prstGeom>
        </p:spPr>
        <p:txBody>
          <a:bodyPr wrap="square">
            <a:spAutoFit/>
          </a:bodyPr>
          <a:lstStyle/>
          <a:p>
            <a:r>
              <a:rPr lang="en-US" altLang="zh-CN" sz="2400" b="1" dirty="0">
                <a:solidFill>
                  <a:srgbClr val="008000"/>
                </a:solidFill>
              </a:rPr>
              <a:t>3 2 4 1 5</a:t>
            </a:r>
          </a:p>
          <a:p>
            <a:r>
              <a:rPr lang="en-US" altLang="zh-CN" sz="2400" b="1" dirty="0">
                <a:solidFill>
                  <a:srgbClr val="008000"/>
                </a:solidFill>
              </a:rPr>
              <a:t>3.2 2.1 4.3 1.5 5.7</a:t>
            </a:r>
          </a:p>
        </p:txBody>
      </p:sp>
      <p:sp>
        <p:nvSpPr>
          <p:cNvPr id="8" name="文本框 7">
            <a:extLst>
              <a:ext uri="{FF2B5EF4-FFF2-40B4-BE49-F238E27FC236}">
                <a16:creationId xmlns:a16="http://schemas.microsoft.com/office/drawing/2014/main" id="{FDA3F1A3-F85F-43ED-A5AD-2B853194359A}"/>
              </a:ext>
            </a:extLst>
          </p:cNvPr>
          <p:cNvSpPr txBox="1"/>
          <p:nvPr/>
        </p:nvSpPr>
        <p:spPr>
          <a:xfrm>
            <a:off x="5182798" y="3068960"/>
            <a:ext cx="1833922" cy="461665"/>
          </a:xfrm>
          <a:prstGeom prst="rect">
            <a:avLst/>
          </a:prstGeom>
          <a:solidFill>
            <a:srgbClr val="FFFF00"/>
          </a:solidFill>
        </p:spPr>
        <p:txBody>
          <a:bodyPr wrap="square" rtlCol="0">
            <a:spAutoFit/>
          </a:bodyPr>
          <a:lstStyle/>
          <a:p>
            <a:r>
              <a:rPr kumimoji="1" lang="zh-CN" altLang="en-US" sz="2400" b="1" dirty="0"/>
              <a:t>輸入</a:t>
            </a:r>
          </a:p>
        </p:txBody>
      </p:sp>
    </p:spTree>
    <p:extLst>
      <p:ext uri="{BB962C8B-B14F-4D97-AF65-F5344CB8AC3E}">
        <p14:creationId xmlns:p14="http://schemas.microsoft.com/office/powerpoint/2010/main" val="2392540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b="1" dirty="0">
                <a:latin typeface="微软雅黑" panose="020B0503020204020204" pitchFamily="34" charset="-122"/>
                <a:ea typeface="微软雅黑" panose="020B0503020204020204" pitchFamily="34" charset="-122"/>
              </a:rPr>
              <a:t>模板</a:t>
            </a:r>
            <a:r>
              <a:rPr lang="zh-CN" altLang="en-US" b="1" dirty="0">
                <a:latin typeface="微软雅黑" panose="020B0503020204020204" pitchFamily="34" charset="-122"/>
                <a:ea typeface="微软雅黑" panose="020B0503020204020204" pitchFamily="34" charset="-122"/>
              </a:rPr>
              <a:t>與多態</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8"/>
            <a:ext cx="8047806" cy="4665663"/>
          </a:xfrm>
        </p:spPr>
        <p:txBody>
          <a:bodyPr>
            <a:normAutofit fontScale="92500" lnSpcReduction="10000"/>
          </a:bodyPr>
          <a:lstStyle/>
          <a:p>
            <a:pPr>
              <a:lnSpc>
                <a:spcPct val="100000"/>
              </a:lnSpc>
              <a:buSzPct val="75000"/>
              <a:buFont typeface="Wingdings" panose="05000000000000000000" pitchFamily="2" charset="2"/>
              <a:buChar char="n"/>
            </a:pPr>
            <a:r>
              <a:rPr lang="zh-CN" altLang="pt-PT" b="1" kern="100" dirty="0">
                <a:solidFill>
                  <a:srgbClr val="003366"/>
                </a:solidFill>
                <a:latin typeface="Consolas" panose="020B0609020204030204" pitchFamily="49" charset="0"/>
                <a:ea typeface="华文楷体" panose="02010600040101010101" pitchFamily="2" charset="-122"/>
                <a:cs typeface="STKaiti" charset="-122"/>
              </a:rPr>
              <a:t>模板</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使用泛型標記，使用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同一段代碼</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，來關聯不同但相似的特定行為，最後可以獲得不同的結果。</a:t>
            </a:r>
            <a:r>
              <a:rPr lang="zh-CN" altLang="pt-PT" b="1" kern="100" dirty="0">
                <a:solidFill>
                  <a:srgbClr val="003366"/>
                </a:solidFill>
                <a:latin typeface="Consolas" panose="020B0609020204030204" pitchFamily="49" charset="0"/>
                <a:ea typeface="华文楷体" panose="02010600040101010101" pitchFamily="2" charset="-122"/>
                <a:cs typeface="STKaiti" charset="-122"/>
              </a:rPr>
              <a:t>模板</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也是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多態</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的一種體現。</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但</a:t>
            </a:r>
            <a:r>
              <a:rPr lang="zh-CN" altLang="pt-PT" b="1" kern="100" dirty="0">
                <a:solidFill>
                  <a:srgbClr val="003366"/>
                </a:solidFill>
                <a:latin typeface="Consolas" panose="020B0609020204030204" pitchFamily="49" charset="0"/>
                <a:ea typeface="华文楷体" panose="02010600040101010101" pitchFamily="2" charset="-122"/>
                <a:cs typeface="STKaiti" charset="-122"/>
              </a:rPr>
              <a:t>模板</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的關聯是在編譯期處理，稱為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靜多態</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往往和函數重載同時使用</a:t>
            </a: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高效，省去函式呼叫</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編譯後代碼增多</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基於繼承和虛函數的多態在運行期處理，稱為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動多態</a:t>
            </a:r>
            <a:endParaRPr lang="en-US" altLang="zh-CN" b="1" kern="100" dirty="0">
              <a:solidFill>
                <a:srgbClr val="FF0000"/>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運行時，靈活方便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侵入式，必須繼承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存在函式呼叫</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dirty="0"/>
          </a:p>
        </p:txBody>
      </p:sp>
    </p:spTree>
    <p:extLst>
      <p:ext uri="{BB962C8B-B14F-4D97-AF65-F5344CB8AC3E}">
        <p14:creationId xmlns:p14="http://schemas.microsoft.com/office/powerpoint/2010/main" val="18578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p:txBody>
          <a:bodyPr/>
          <a:lstStyle/>
          <a:p>
            <a:r>
              <a:rPr kumimoji="1" lang="en-US" altLang="zh-CN" dirty="0"/>
              <a:t>OOP</a:t>
            </a:r>
            <a:r>
              <a:rPr kumimoji="1" lang="zh-CN" altLang="en-US" dirty="0"/>
              <a:t>的核心思想是</a:t>
            </a:r>
            <a:r>
              <a:rPr kumimoji="1" lang="zh-CN" altLang="en-US" dirty="0">
                <a:solidFill>
                  <a:srgbClr val="FF0000"/>
                </a:solidFill>
              </a:rPr>
              <a:t>資料抽象</a:t>
            </a:r>
            <a:r>
              <a:rPr kumimoji="1" lang="zh-CN" altLang="en-US" dirty="0"/>
              <a:t>、</a:t>
            </a:r>
            <a:r>
              <a:rPr kumimoji="1" lang="zh-CN" altLang="en-US" dirty="0">
                <a:solidFill>
                  <a:srgbClr val="FF0000"/>
                </a:solidFill>
              </a:rPr>
              <a:t>繼承</a:t>
            </a:r>
            <a:r>
              <a:rPr kumimoji="1" lang="zh-CN" altLang="en-US" dirty="0"/>
              <a:t>與</a:t>
            </a:r>
            <a:r>
              <a:rPr kumimoji="1" lang="zh-CN" altLang="en-US" dirty="0">
                <a:solidFill>
                  <a:srgbClr val="FF0000"/>
                </a:solidFill>
              </a:rPr>
              <a:t>動態綁定</a:t>
            </a:r>
            <a:endParaRPr kumimoji="1" lang="en-US" altLang="zh-CN" dirty="0">
              <a:solidFill>
                <a:srgbClr val="FF0000"/>
              </a:solidFill>
            </a:endParaRPr>
          </a:p>
          <a:p>
            <a:endParaRPr kumimoji="1" lang="en-US" altLang="zh-CN" dirty="0"/>
          </a:p>
          <a:p>
            <a:r>
              <a:rPr kumimoji="1" lang="zh-CN" altLang="en-US" dirty="0">
                <a:solidFill>
                  <a:srgbClr val="FF0000"/>
                </a:solidFill>
              </a:rPr>
              <a:t>資料抽象</a:t>
            </a:r>
            <a:r>
              <a:rPr kumimoji="1" lang="zh-CN" altLang="en-US" dirty="0"/>
              <a:t>：類的介面與實現分離</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繼承</a:t>
            </a:r>
            <a:r>
              <a:rPr kumimoji="1" lang="zh-CN" altLang="en-US" dirty="0"/>
              <a:t>：建立相關類型的層次關係（基類與派生類）</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動態繫結</a:t>
            </a:r>
            <a:r>
              <a:rPr kumimoji="1" lang="zh-CN" altLang="en-US" dirty="0"/>
              <a:t>：統一使用基類指針，實現多態行為</a:t>
            </a:r>
            <a:endParaRPr kumimoji="1" lang="en-US" altLang="zh-CN" dirty="0"/>
          </a:p>
          <a:p>
            <a:pPr lvl="1"/>
            <a:endParaRPr kumimoji="1" lang="zh-CN" altLang="en-US" dirty="0"/>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dirty="0"/>
          </a:p>
        </p:txBody>
      </p:sp>
    </p:spTree>
    <p:extLst>
      <p:ext uri="{BB962C8B-B14F-4D97-AF65-F5344CB8AC3E}">
        <p14:creationId xmlns:p14="http://schemas.microsoft.com/office/powerpoint/2010/main" val="3937583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a:xfrm>
            <a:off x="548097" y="1442195"/>
            <a:ext cx="8047806" cy="4749029"/>
          </a:xfrm>
        </p:spPr>
        <p:txBody>
          <a:bodyPr/>
          <a:lstStyle/>
          <a:p>
            <a:r>
              <a:rPr kumimoji="1" lang="en-US" altLang="zh-CN" dirty="0"/>
              <a:t>OOP</a:t>
            </a:r>
            <a:r>
              <a:rPr kumimoji="1" lang="zh-CN" altLang="en-US" dirty="0"/>
              <a:t>的核心思想是</a:t>
            </a:r>
            <a:r>
              <a:rPr kumimoji="1" lang="zh-CN" altLang="en-US" dirty="0">
                <a:solidFill>
                  <a:srgbClr val="FF0000"/>
                </a:solidFill>
              </a:rPr>
              <a:t>資料抽象</a:t>
            </a:r>
            <a:r>
              <a:rPr kumimoji="1" lang="zh-CN" altLang="en-US" dirty="0"/>
              <a:t>、</a:t>
            </a:r>
            <a:r>
              <a:rPr kumimoji="1" lang="zh-CN" altLang="en-US" dirty="0">
                <a:solidFill>
                  <a:srgbClr val="FF0000"/>
                </a:solidFill>
              </a:rPr>
              <a:t>繼承</a:t>
            </a:r>
            <a:r>
              <a:rPr kumimoji="1" lang="zh-CN" altLang="en-US" dirty="0"/>
              <a:t>與</a:t>
            </a:r>
            <a:r>
              <a:rPr kumimoji="1" lang="zh-CN" altLang="en-US" dirty="0">
                <a:solidFill>
                  <a:srgbClr val="FF0000"/>
                </a:solidFill>
              </a:rPr>
              <a:t>動態綁定</a:t>
            </a:r>
            <a:endParaRPr kumimoji="1" lang="en-US" altLang="zh-CN" dirty="0">
              <a:solidFill>
                <a:srgbClr val="FF0000"/>
              </a:solidFill>
            </a:endParaRPr>
          </a:p>
          <a:p>
            <a:endParaRPr kumimoji="1" lang="en-US" altLang="zh-CN" dirty="0"/>
          </a:p>
          <a:p>
            <a:r>
              <a:rPr kumimoji="1" lang="zh-CN" altLang="en-US" dirty="0">
                <a:solidFill>
                  <a:srgbClr val="FF0000"/>
                </a:solidFill>
              </a:rPr>
              <a:t>資料抽象</a:t>
            </a:r>
            <a:r>
              <a:rPr kumimoji="1" lang="zh-CN" altLang="en-US" dirty="0"/>
              <a:t>：類的介面與實現分離</a:t>
            </a:r>
            <a:endParaRPr kumimoji="1" lang="en-US" altLang="zh-CN" dirty="0"/>
          </a:p>
          <a:p>
            <a:pPr lvl="1"/>
            <a:r>
              <a:rPr kumimoji="1" lang="zh-CN" altLang="en-US" dirty="0"/>
              <a:t>回顧</a:t>
            </a:r>
            <a:r>
              <a:rPr kumimoji="1" lang="en-US" altLang="zh-CN" dirty="0"/>
              <a:t>Animal/</a:t>
            </a:r>
            <a:r>
              <a:rPr kumimoji="1" lang="zh-CN" altLang="pt-PT" dirty="0"/>
              <a:t>模板</a:t>
            </a:r>
            <a:r>
              <a:rPr kumimoji="1" lang="zh-CN" altLang="en-US" dirty="0"/>
              <a:t>設計的例子</a:t>
            </a:r>
            <a:endParaRPr kumimoji="1" lang="en-US" altLang="zh-CN" dirty="0"/>
          </a:p>
          <a:p>
            <a:pPr lvl="1"/>
            <a:endParaRPr kumimoji="1" lang="en-US" altLang="zh-CN" dirty="0"/>
          </a:p>
          <a:p>
            <a:r>
              <a:rPr kumimoji="1" lang="zh-CN" altLang="en-US" dirty="0">
                <a:solidFill>
                  <a:srgbClr val="FF0000"/>
                </a:solidFill>
              </a:rPr>
              <a:t>繼承</a:t>
            </a:r>
            <a:r>
              <a:rPr kumimoji="1" lang="zh-CN" altLang="en-US" dirty="0"/>
              <a:t>：建立相關類型的層次關係（基類與派生類）</a:t>
            </a:r>
            <a:endParaRPr kumimoji="1" lang="en-US" altLang="zh-CN" dirty="0"/>
          </a:p>
          <a:p>
            <a:pPr lvl="1"/>
            <a:r>
              <a:rPr kumimoji="1" lang="en-US" altLang="zh-CN" dirty="0"/>
              <a:t>Is-a</a:t>
            </a:r>
            <a:r>
              <a:rPr kumimoji="1" lang="zh-CN" altLang="en-US" dirty="0"/>
              <a:t>、</a:t>
            </a:r>
            <a:r>
              <a:rPr kumimoji="1" lang="en-US" altLang="zh-CN" dirty="0"/>
              <a:t>is-implementing-in-terms-of:</a:t>
            </a:r>
            <a:r>
              <a:rPr kumimoji="1" lang="zh-CN" altLang="en-US" dirty="0"/>
              <a:t> 客觀世界的認知關係</a:t>
            </a:r>
            <a:endParaRPr kumimoji="1" lang="en-US" altLang="zh-CN" dirty="0"/>
          </a:p>
          <a:p>
            <a:pPr lvl="1"/>
            <a:endParaRPr kumimoji="1" lang="en-US" altLang="zh-CN" dirty="0"/>
          </a:p>
          <a:p>
            <a:r>
              <a:rPr kumimoji="1" lang="zh-CN" altLang="en-US" dirty="0">
                <a:solidFill>
                  <a:srgbClr val="FF0000"/>
                </a:solidFill>
              </a:rPr>
              <a:t>動態繫結</a:t>
            </a:r>
            <a:r>
              <a:rPr kumimoji="1" lang="zh-CN" altLang="en-US" dirty="0"/>
              <a:t>：統一使用基類指針，實現多態行為</a:t>
            </a:r>
            <a:endParaRPr kumimoji="1" lang="en-US" altLang="zh-CN" dirty="0"/>
          </a:p>
          <a:p>
            <a:pPr lvl="1"/>
            <a:r>
              <a:rPr kumimoji="1" lang="zh-CN" altLang="en-US" dirty="0"/>
              <a:t>虛函數</a:t>
            </a:r>
            <a:endParaRPr kumimoji="1" lang="en-US" altLang="zh-CN" dirty="0"/>
          </a:p>
          <a:p>
            <a:pPr lvl="1"/>
            <a:r>
              <a:rPr kumimoji="1" lang="zh-CN" altLang="en-US" dirty="0"/>
              <a:t>類型轉換，</a:t>
            </a:r>
            <a:r>
              <a:rPr kumimoji="1" lang="zh-CN" altLang="pt-PT" dirty="0"/>
              <a:t>模板</a:t>
            </a:r>
            <a:endParaRPr kumimoji="1" lang="zh-CN" altLang="en-US" dirty="0"/>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dirty="0"/>
          </a:p>
        </p:txBody>
      </p:sp>
    </p:spTree>
    <p:extLst>
      <p:ext uri="{BB962C8B-B14F-4D97-AF65-F5344CB8AC3E}">
        <p14:creationId xmlns:p14="http://schemas.microsoft.com/office/powerpoint/2010/main" val="3315106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課後閱讀</a:t>
            </a:r>
          </a:p>
        </p:txBody>
      </p:sp>
      <p:sp>
        <p:nvSpPr>
          <p:cNvPr id="3" name="内容占位符 2"/>
          <p:cNvSpPr>
            <a:spLocks noGrp="1"/>
          </p:cNvSpPr>
          <p:nvPr>
            <p:ph idx="1"/>
          </p:nvPr>
        </p:nvSpPr>
        <p:spPr/>
        <p:txBody>
          <a:bodyPr/>
          <a:lstStyle/>
          <a:p>
            <a:r>
              <a:rPr kumimoji="1" lang="en-US" altLang="zh-CN" dirty="0"/>
              <a:t>《C++</a:t>
            </a:r>
            <a:r>
              <a:rPr kumimoji="1" lang="zh-CN" altLang="en-US" dirty="0"/>
              <a:t>程式設計思想</a:t>
            </a:r>
            <a:r>
              <a:rPr kumimoji="1" lang="en-US" altLang="zh-CN" dirty="0"/>
              <a:t>》</a:t>
            </a:r>
          </a:p>
          <a:p>
            <a:pPr lvl="1"/>
            <a:r>
              <a:rPr kumimoji="1" lang="zh-CN" altLang="en-US" dirty="0"/>
              <a:t>多態性與虛函數，第十五章</a:t>
            </a:r>
            <a:endParaRPr kumimoji="1" lang="en-US" altLang="zh-CN" dirty="0"/>
          </a:p>
          <a:p>
            <a:pPr lvl="1"/>
            <a:r>
              <a:rPr kumimoji="1" lang="zh-CN" altLang="pt-PT" dirty="0"/>
              <a:t>模板</a:t>
            </a:r>
            <a:r>
              <a:rPr kumimoji="1" lang="zh-CN" altLang="en-US" dirty="0"/>
              <a:t>，第十六章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dirty="0"/>
          </a:p>
        </p:txBody>
      </p:sp>
    </p:spTree>
    <p:extLst>
      <p:ext uri="{BB962C8B-B14F-4D97-AF65-F5344CB8AC3E}">
        <p14:creationId xmlns:p14="http://schemas.microsoft.com/office/powerpoint/2010/main" val="2642587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成員函數</a:t>
            </a:r>
            <a:r>
              <a:rPr kumimoji="1" lang="zh-CN" altLang="pt-PT" b="1" dirty="0">
                <a:latin typeface="微软雅黑" panose="020B0503020204020204" pitchFamily="34" charset="-122"/>
                <a:ea typeface="微软雅黑" panose="020B0503020204020204" pitchFamily="34" charset="-122"/>
              </a:rPr>
              <a:t>模板</a:t>
            </a:r>
            <a:r>
              <a:rPr kumimoji="1" lang="zh-CN" altLang="en-US" b="1" dirty="0">
                <a:latin typeface="微软雅黑" panose="020B0503020204020204" pitchFamily="34" charset="-122"/>
                <a:ea typeface="微软雅黑" panose="020B0503020204020204" pitchFamily="34" charset="-122"/>
              </a:rPr>
              <a:t> </a:t>
            </a:r>
            <a:r>
              <a:rPr kumimoji="1" lang="en-US" altLang="zh-CN" b="1"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自學</a:t>
            </a:r>
            <a:r>
              <a:rPr kumimoji="1" lang="en-US" altLang="zh-CN" b="1" dirty="0">
                <a:latin typeface="微软雅黑" panose="020B0503020204020204" pitchFamily="34" charset="-122"/>
                <a:ea typeface="微软雅黑" panose="020B0503020204020204" pitchFamily="34" charset="-122"/>
              </a:rPr>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439865"/>
            <a:ext cx="8047806" cy="5167311"/>
          </a:xfrm>
        </p:spPr>
        <p:txBody>
          <a:bodyPr>
            <a:normAutofit fontScale="77500" lnSpcReduction="20000"/>
          </a:bodyPr>
          <a:lstStyle/>
          <a:p>
            <a:pPr>
              <a:lnSpc>
                <a:spcPct val="100000"/>
              </a:lnSpc>
              <a:buSzPct val="75000"/>
              <a:buFont typeface="Wingdings" panose="05000000000000000000" pitchFamily="2" charset="2"/>
              <a:buChar char="n"/>
            </a:pPr>
            <a:r>
              <a:rPr lang="zh-CN" altLang="zh-CN" sz="3300" b="1" kern="100" dirty="0">
                <a:solidFill>
                  <a:srgbClr val="003366"/>
                </a:solidFill>
                <a:latin typeface="华文楷体" panose="02010600040101010101" pitchFamily="2" charset="-122"/>
                <a:ea typeface="华文楷体" panose="02010600040101010101" pitchFamily="2" charset="-122"/>
                <a:cs typeface="STKaiti" charset="-122"/>
              </a:rPr>
              <a:t>普通類的成員函數，也可以定義為</a:t>
            </a:r>
            <a:r>
              <a:rPr lang="zh-CN" altLang="pt-PT" sz="3300" b="1" kern="100" dirty="0">
                <a:solidFill>
                  <a:srgbClr val="003366"/>
                </a:solidFill>
                <a:latin typeface="华文楷体" panose="02010600040101010101" pitchFamily="2" charset="-122"/>
                <a:ea typeface="华文楷体" panose="02010600040101010101" pitchFamily="2" charset="-122"/>
                <a:cs typeface="STKaiti" charset="-122"/>
              </a:rPr>
              <a:t>模板</a:t>
            </a:r>
            <a:r>
              <a:rPr lang="zh-CN" altLang="zh-CN" sz="3300" b="1" kern="100" dirty="0">
                <a:solidFill>
                  <a:srgbClr val="003366"/>
                </a:solidFill>
                <a:latin typeface="华文楷体" panose="02010600040101010101" pitchFamily="2" charset="-122"/>
                <a:ea typeface="华文楷体" panose="02010600040101010101" pitchFamily="2" charset="-122"/>
                <a:cs typeface="STKaiti" charset="-122"/>
              </a:rPr>
              <a:t>函數，如：</a:t>
            </a:r>
            <a:r>
              <a:rPr lang="en-US" altLang="zh-CN" sz="3300" b="1" kern="100" dirty="0">
                <a:solidFill>
                  <a:srgbClr val="003366"/>
                </a:solidFill>
                <a:latin typeface="华文楷体" panose="02010600040101010101" pitchFamily="2" charset="-122"/>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C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a:t>
            </a: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void</a:t>
            </a:r>
            <a:r>
              <a:rPr lang="en-US" altLang="zh-CN" kern="100" dirty="0">
                <a:solidFill>
                  <a:srgbClr val="000000"/>
                </a:solidFill>
                <a:latin typeface="Consolas" panose="020B0609020204030204" pitchFamily="49" charset="0"/>
                <a:ea typeface="华文楷体" panose="02010600040101010101" pitchFamily="2" charset="-122"/>
                <a:cs typeface="Consolas" charset="0"/>
              </a:rPr>
              <a:t> set(T </a:t>
            </a:r>
            <a:r>
              <a:rPr lang="en-US" altLang="zh-CN" kern="100" dirty="0" err="1">
                <a:latin typeface="Consolas" panose="020B0609020204030204" pitchFamily="49" charset="0"/>
                <a:ea typeface="华文楷体" panose="02010600040101010101" pitchFamily="2" charset="-122"/>
                <a:cs typeface="Consolas" charset="0"/>
              </a:rPr>
              <a:t>const</a:t>
            </a:r>
            <a:r>
              <a:rPr lang="en-US" altLang="zh-CN" kern="100" dirty="0">
                <a:latin typeface="Consolas" panose="020B0609020204030204" pitchFamily="49" charset="0"/>
                <a:ea typeface="华文楷体" panose="02010600040101010101" pitchFamily="2" charset="-122"/>
                <a:cs typeface="Consolas" charset="0"/>
              </a:rPr>
              <a:t>&amp;</a:t>
            </a:r>
            <a:r>
              <a:rPr lang="en-US" altLang="zh-CN" kern="100" dirty="0">
                <a:solidFill>
                  <a:srgbClr val="C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v)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 =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(v);</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在類內定義</a:t>
            </a:r>
            <a:r>
              <a:rPr lang="zh-CN" altLang="en-US" kern="100" dirty="0">
                <a:solidFill>
                  <a:srgbClr val="466221"/>
                </a:solidFill>
                <a:latin typeface="Consolas" panose="020B0609020204030204" pitchFamily="49" charset="0"/>
                <a:ea typeface="华文楷体" panose="02010600040101010101" pitchFamily="2" charset="-122"/>
                <a:cs typeface="STKaiti" charset="-122"/>
              </a:rPr>
              <a:t> </a:t>
            </a:r>
            <a:r>
              <a:rPr lang="en-US" altLang="zh-CN" kern="100" dirty="0">
                <a:solidFill>
                  <a:srgbClr val="466221"/>
                </a:solidFill>
                <a:latin typeface="Consolas" panose="020B0609020204030204" pitchFamily="49" charset="0"/>
                <a:ea typeface="华文楷体" panose="02010600040101010101" pitchFamily="2" charset="-122"/>
                <a:cs typeface="STKaiti" charset="-122"/>
              </a:rPr>
              <a:t>  </a:t>
            </a:r>
          </a:p>
          <a:p>
            <a:pPr marL="0" indent="0">
              <a:lnSpc>
                <a:spcPct val="100000"/>
              </a:lnSpc>
              <a:buNone/>
            </a:pPr>
            <a:r>
              <a:rPr lang="en-US" altLang="zh-CN" kern="100" dirty="0">
                <a:solidFill>
                  <a:schemeClr val="accent2">
                    <a:lumMod val="50000"/>
                  </a:schemeClr>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T&gt; T get();</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FF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在類外定義</a:t>
            </a:r>
            <a:endParaRPr lang="en-US" altLang="zh-CN"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::get() {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return</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T(value);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dirty="0"/>
          </a:p>
        </p:txBody>
      </p:sp>
    </p:spTree>
    <p:extLst>
      <p:ext uri="{BB962C8B-B14F-4D97-AF65-F5344CB8AC3E}">
        <p14:creationId xmlns:p14="http://schemas.microsoft.com/office/powerpoint/2010/main" val="1785698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成員函數</a:t>
            </a:r>
            <a:r>
              <a:rPr kumimoji="1" lang="zh-CN" altLang="pt-PT" b="1" dirty="0">
                <a:latin typeface="微软雅黑" panose="020B0503020204020204" pitchFamily="34" charset="-122"/>
                <a:ea typeface="微软雅黑" panose="020B0503020204020204" pitchFamily="34" charset="-122"/>
              </a:rPr>
              <a:t>模板</a:t>
            </a:r>
            <a:r>
              <a:rPr kumimoji="1" lang="zh-CN" altLang="en-US" b="1" dirty="0">
                <a:latin typeface="微软雅黑" panose="020B0503020204020204" pitchFamily="34" charset="-122"/>
                <a:ea typeface="微软雅黑" panose="020B0503020204020204" pitchFamily="34" charset="-122"/>
              </a:rPr>
              <a:t> </a:t>
            </a:r>
            <a:r>
              <a:rPr kumimoji="1" lang="en-US" altLang="zh-CN" dirty="0"/>
              <a:t>(</a:t>
            </a:r>
            <a:r>
              <a:rPr kumimoji="1" lang="zh-CN" altLang="en-US" dirty="0"/>
              <a:t>自學</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08126"/>
            <a:ext cx="8047806" cy="5030787"/>
          </a:xfrm>
        </p:spPr>
        <p:txBody>
          <a:bodyPr>
            <a:normAutofit lnSpcReduction="10000"/>
          </a:bodyPr>
          <a:lstStyle/>
          <a:p>
            <a:pPr>
              <a:lnSpc>
                <a:spcPct val="100000"/>
              </a:lnSpc>
              <a:buSzPct val="75000"/>
              <a:buFont typeface="Wingdings" panose="05000000000000000000" pitchFamily="2" charset="2"/>
              <a:buChar char="n"/>
            </a:pPr>
            <a:r>
              <a:rPr lang="zh-CN" altLang="pt-PT" b="1" kern="100" dirty="0">
                <a:solidFill>
                  <a:srgbClr val="003366"/>
                </a:solidFill>
                <a:latin typeface="华文楷体" panose="02010600040101010101" pitchFamily="2" charset="-122"/>
                <a:ea typeface="华文楷体" panose="02010600040101010101" pitchFamily="2" charset="-122"/>
                <a:cs typeface="STKaiti" charset="-122"/>
              </a:rPr>
              <a:t>模板</a:t>
            </a:r>
            <a:r>
              <a:rPr lang="zh-CN" altLang="mr-IN" b="1" kern="100" dirty="0">
                <a:solidFill>
                  <a:srgbClr val="003366"/>
                </a:solidFill>
                <a:latin typeface="华文楷体" panose="02010600040101010101" pitchFamily="2" charset="-122"/>
                <a:ea typeface="华文楷体" panose="02010600040101010101" pitchFamily="2" charset="-122"/>
                <a:cs typeface="STKaiti" charset="-122"/>
              </a:rPr>
              <a:t>類的成員函數，也可有額外的</a:t>
            </a:r>
            <a:r>
              <a:rPr lang="zh-CN" altLang="pt-PT" b="1" kern="100" dirty="0">
                <a:solidFill>
                  <a:srgbClr val="003366"/>
                </a:solidFill>
                <a:latin typeface="华文楷体" panose="02010600040101010101" pitchFamily="2" charset="-122"/>
                <a:ea typeface="华文楷体" panose="02010600040101010101" pitchFamily="2" charset="-122"/>
                <a:cs typeface="STKaiti" charset="-122"/>
              </a:rPr>
              <a:t>模板</a:t>
            </a:r>
            <a:r>
              <a:rPr lang="zh-CN" altLang="mr-IN" b="1" kern="100" dirty="0">
                <a:solidFill>
                  <a:srgbClr val="003366"/>
                </a:solidFill>
                <a:latin typeface="华文楷体" panose="02010600040101010101" pitchFamily="2" charset="-122"/>
                <a:ea typeface="华文楷体" panose="02010600040101010101" pitchFamily="2" charset="-122"/>
                <a:cs typeface="STKaiti" charset="-122"/>
              </a:rPr>
              <a:t>參數</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class A {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T0 value;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void set(</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const&amp; v){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value = T0(v);</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cs typeface="STKaiti" charset="-122"/>
              </a:rPr>
              <a:t>/// </a:t>
            </a:r>
            <a:r>
              <a:rPr lang="zh-CN" altLang="en-US" sz="2000" kern="100" dirty="0">
                <a:solidFill>
                  <a:srgbClr val="008000"/>
                </a:solidFill>
                <a:cs typeface="STKaiti" charset="-122"/>
              </a:rPr>
              <a:t>將</a:t>
            </a:r>
            <a:r>
              <a:rPr lang="en-US" altLang="zh-CN" sz="2000" kern="100" dirty="0">
                <a:solidFill>
                  <a:srgbClr val="008000"/>
                </a:solidFill>
                <a:cs typeface="STKaiti" charset="-122"/>
              </a:rPr>
              <a:t>T1</a:t>
            </a:r>
            <a:r>
              <a:rPr lang="zh-CN" altLang="en-US" sz="2000" kern="100" dirty="0">
                <a:solidFill>
                  <a:srgbClr val="008000"/>
                </a:solidFill>
                <a:cs typeface="STKaiti" charset="-122"/>
              </a:rPr>
              <a:t>轉換為</a:t>
            </a:r>
            <a:r>
              <a:rPr lang="en-US" altLang="zh-CN" sz="2000" kern="100" dirty="0">
                <a:solidFill>
                  <a:srgbClr val="008000"/>
                </a:solidFill>
                <a:cs typeface="STKaiti" charset="-122"/>
              </a:rPr>
              <a:t>T0</a:t>
            </a:r>
            <a:r>
              <a:rPr lang="zh-CN" altLang="en-US" sz="2000" kern="100" dirty="0">
                <a:solidFill>
                  <a:srgbClr val="008000"/>
                </a:solidFill>
                <a:cs typeface="STKaiti" charset="-122"/>
              </a:rPr>
              <a:t>儲存</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在類內定義 </a:t>
            </a:r>
            <a:endParaRPr lang="en-US" altLang="zh-CN" sz="2000"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get();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template&lt;typename T1&gt; </a:t>
            </a:r>
            <a:endParaRPr lang="en-US" altLang="zh-CN" sz="20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b="1" u="sng" kern="100" dirty="0">
                <a:latin typeface="Consolas" panose="020B0609020204030204" pitchFamily="49" charset="0"/>
                <a:ea typeface="华文楷体" panose="02010600040101010101" pitchFamily="2" charset="-122"/>
                <a:cs typeface="Consolas" charset="0"/>
              </a:rPr>
              <a:t>A</a:t>
            </a:r>
            <a:r>
              <a:rPr lang="en-US" altLang="zh-CN" sz="2000" b="1" u="sng" kern="100" dirty="0">
                <a:latin typeface="Consolas" panose="020B0609020204030204" pitchFamily="49" charset="0"/>
                <a:ea typeface="华文楷体" panose="02010600040101010101" pitchFamily="2" charset="-122"/>
                <a:cs typeface="Consolas" charset="0"/>
              </a:rPr>
              <a:t>&lt;T0&gt;</a:t>
            </a:r>
            <a:r>
              <a:rPr lang="mr-IN" altLang="zh-CN" sz="2000" kern="100" dirty="0">
                <a:latin typeface="Consolas" panose="020B0609020204030204" pitchFamily="49" charset="0"/>
                <a:ea typeface="华文楷体" panose="02010600040101010101" pitchFamily="2" charset="-122"/>
                <a:cs typeface="Consolas" charset="0"/>
              </a:rPr>
              <a:t>::get(){</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return T1(value);}</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類外定義</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sz="2000" kern="100" dirty="0">
                <a:solidFill>
                  <a:srgbClr val="008000"/>
                </a:solidFill>
                <a:cs typeface="STKaiti" charset="-122"/>
              </a:rPr>
              <a:t> </a:t>
            </a:r>
            <a:r>
              <a:rPr lang="zh-CN" altLang="en-US" sz="2000" kern="100" dirty="0">
                <a:solidFill>
                  <a:srgbClr val="008000"/>
                </a:solidFill>
                <a:cs typeface="STKaiti" charset="-122"/>
              </a:rPr>
              <a:t>將</a:t>
            </a:r>
            <a:r>
              <a:rPr lang="en-US" altLang="zh-CN" sz="2000" kern="100" dirty="0">
                <a:solidFill>
                  <a:srgbClr val="008000"/>
                </a:solidFill>
                <a:cs typeface="STKaiti" charset="-122"/>
              </a:rPr>
              <a:t>T0</a:t>
            </a:r>
            <a:r>
              <a:rPr lang="zh-CN" altLang="en-US" sz="2000" kern="100" dirty="0">
                <a:solidFill>
                  <a:srgbClr val="008000"/>
                </a:solidFill>
                <a:cs typeface="STKaiti" charset="-122"/>
              </a:rPr>
              <a:t>轉換為</a:t>
            </a:r>
            <a:r>
              <a:rPr lang="en-US" altLang="zh-CN" sz="2000" kern="100" dirty="0">
                <a:solidFill>
                  <a:srgbClr val="008000"/>
                </a:solidFill>
                <a:cs typeface="STKaiti" charset="-122"/>
              </a:rPr>
              <a:t>T1</a:t>
            </a:r>
            <a:r>
              <a:rPr lang="zh-CN" altLang="en-US" sz="2000" kern="100" dirty="0">
                <a:solidFill>
                  <a:srgbClr val="008000"/>
                </a:solidFill>
                <a:cs typeface="STKaiti" charset="-122"/>
              </a:rPr>
              <a:t>返回</a:t>
            </a:r>
            <a:endParaRPr lang="en-US" altLang="zh-CN" sz="2000" kern="100" dirty="0">
              <a:solidFill>
                <a:srgbClr val="008000"/>
              </a:solidFill>
              <a:latin typeface="Consolas" panose="020B0609020204030204" pitchFamily="49" charset="0"/>
              <a:ea typeface="华文楷体" panose="02010600040101010101" pitchFamily="2" charset="-122"/>
              <a:cs typeface="Consolas" charset="0"/>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dirty="0"/>
          </a:p>
        </p:txBody>
      </p:sp>
    </p:spTree>
    <p:extLst>
      <p:ext uri="{BB962C8B-B14F-4D97-AF65-F5344CB8AC3E}">
        <p14:creationId xmlns:p14="http://schemas.microsoft.com/office/powerpoint/2010/main" val="3390401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28800"/>
            <a:ext cx="8983910" cy="4749029"/>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注意不能寫成：</a:t>
            </a:r>
            <a:b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b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24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A</a:t>
            </a:r>
            <a:r>
              <a:rPr lang="en-US" altLang="zh-CN" sz="2400" kern="100" dirty="0">
                <a:latin typeface="Consolas" panose="020B0609020204030204" pitchFamily="49" charset="0"/>
                <a:ea typeface="华文楷体" panose="02010600040101010101" pitchFamily="2" charset="-122"/>
                <a:cs typeface="Consolas" charset="0"/>
              </a:rPr>
              <a:t>&lt;T0&gt;</a:t>
            </a:r>
            <a:r>
              <a:rPr lang="mr-IN" altLang="zh-CN" sz="2400" kern="100" dirty="0">
                <a:latin typeface="Consolas" panose="020B0609020204030204" pitchFamily="49" charset="0"/>
                <a:ea typeface="华文楷体" panose="02010600040101010101" pitchFamily="2" charset="-122"/>
                <a:cs typeface="Consolas" charset="0"/>
              </a:rPr>
              <a:t>::</a:t>
            </a:r>
            <a:r>
              <a:rPr lang="mr-IN" altLang="zh-CN" sz="2400" kern="100" dirty="0" err="1">
                <a:latin typeface="Consolas" panose="020B0609020204030204" pitchFamily="49" charset="0"/>
                <a:ea typeface="华文楷体" panose="02010600040101010101" pitchFamily="2" charset="-122"/>
                <a:cs typeface="Consolas" charset="0"/>
              </a:rPr>
              <a:t>get</a:t>
            </a:r>
            <a:r>
              <a:rPr lang="mr-IN"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return</a:t>
            </a:r>
            <a:r>
              <a:rPr lang="mr-IN" altLang="zh-CN" sz="2400" kern="100" dirty="0">
                <a:latin typeface="Consolas" panose="020B0609020204030204" pitchFamily="49" charset="0"/>
                <a:ea typeface="华文楷体" panose="02010600040101010101" pitchFamily="2" charset="-122"/>
                <a:cs typeface="Consolas" charset="0"/>
              </a:rPr>
              <a:t> T1(</a:t>
            </a:r>
            <a:r>
              <a:rPr lang="mr-IN" altLang="zh-CN" sz="2400" kern="100" dirty="0" err="1">
                <a:latin typeface="Consolas" panose="020B0609020204030204" pitchFamily="49" charset="0"/>
                <a:ea typeface="华文楷体" panose="02010600040101010101" pitchFamily="2" charset="-122"/>
                <a:cs typeface="Consolas" charset="0"/>
              </a:rPr>
              <a:t>value</a:t>
            </a:r>
            <a:r>
              <a:rPr lang="mr-IN" altLang="zh-CN"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 </a:t>
            </a:r>
            <a:r>
              <a:rPr lang="zh-CN" altLang="en-US" sz="2400" kern="100" dirty="0">
                <a:latin typeface="Consolas" panose="020B0609020204030204" pitchFamily="49" charset="0"/>
                <a:ea typeface="华文楷体" panose="02010600040101010101" pitchFamily="2" charset="-122"/>
                <a:cs typeface="Consolas" charset="0"/>
              </a:rPr>
              <a:t>    </a:t>
            </a:r>
            <a:br>
              <a:rPr lang="en-US" altLang="zh-CN" sz="2400" kern="100" dirty="0">
                <a:latin typeface="Consolas" panose="020B0609020204030204" pitchFamily="49" charset="0"/>
                <a:ea typeface="华文楷体" panose="02010600040101010101" pitchFamily="2" charset="-122"/>
                <a:cs typeface="Consolas" charset="0"/>
              </a:rPr>
            </a:br>
            <a:r>
              <a:rPr lang="zh-CN" altLang="en-US" sz="2400" kern="100" dirty="0">
                <a:latin typeface="Consolas" panose="020B0609020204030204" pitchFamily="49" charset="0"/>
                <a:ea typeface="华文楷体" panose="02010600040101010101" pitchFamily="2" charset="-122"/>
                <a:cs typeface="Consolas" charset="0"/>
              </a:rPr>
              <a:t>  </a:t>
            </a:r>
            <a:r>
              <a:rPr lang="mr-IN" altLang="zh-CN" sz="2400"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sz="2400" kern="100" dirty="0">
                <a:solidFill>
                  <a:srgbClr val="FF0000"/>
                </a:solidFill>
                <a:cs typeface="STKaiti" charset="-122"/>
              </a:rPr>
              <a:t>錯誤，與多個參數的</a:t>
            </a:r>
            <a:r>
              <a:rPr lang="zh-CN" altLang="pt-PT" sz="2400" kern="100" dirty="0">
                <a:solidFill>
                  <a:srgbClr val="FF0000"/>
                </a:solidFill>
                <a:cs typeface="STKaiti" charset="-122"/>
              </a:rPr>
              <a:t>模板</a:t>
            </a:r>
            <a:r>
              <a:rPr lang="zh-CN" altLang="en-US" sz="2400" kern="100" dirty="0">
                <a:solidFill>
                  <a:srgbClr val="FF0000"/>
                </a:solidFill>
                <a:cs typeface="STKaiti" charset="-122"/>
              </a:rPr>
              <a:t>混淆</a:t>
            </a:r>
            <a:endParaRPr lang="en-US" altLang="zh-CN" sz="2400" kern="100" dirty="0">
              <a:solidFill>
                <a:srgbClr val="FF0000"/>
              </a:solidFill>
              <a:cs typeface="STKaiti" charset="-122"/>
            </a:endParaRPr>
          </a:p>
          <a:p>
            <a:pPr marL="0" indent="0">
              <a:lnSpc>
                <a:spcPct val="100000"/>
              </a:lnSpc>
              <a:buNone/>
            </a:pP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7030A0"/>
                </a:solidFill>
                <a:cs typeface="Consolas" charset="0"/>
              </a:rPr>
              <a:t> </a:t>
            </a:r>
            <a:r>
              <a:rPr lang="mr-IN" altLang="zh-CN" sz="2400" kern="100" dirty="0" err="1">
                <a:solidFill>
                  <a:srgbClr val="7030A0"/>
                </a:solidFill>
                <a:cs typeface="Consolas" charset="0"/>
              </a:rPr>
              <a:t>template</a:t>
            </a:r>
            <a:r>
              <a:rPr lang="mr-IN" altLang="zh-CN" sz="2400" kern="100" dirty="0">
                <a:solidFill>
                  <a:srgbClr val="7030A0"/>
                </a:solidFill>
                <a:cs typeface="Consolas" charset="0"/>
              </a:rPr>
              <a:t>&lt;</a:t>
            </a:r>
            <a:r>
              <a:rPr lang="mr-IN" altLang="zh-CN" sz="2400" kern="100" dirty="0" err="1">
                <a:solidFill>
                  <a:srgbClr val="7030A0"/>
                </a:solidFill>
                <a:cs typeface="Consolas" charset="0"/>
              </a:rPr>
              <a:t>typename</a:t>
            </a:r>
            <a:r>
              <a:rPr lang="mr-IN" altLang="zh-CN" sz="2400" kern="100" dirty="0">
                <a:solidFill>
                  <a:srgbClr val="7030A0"/>
                </a:solidFill>
                <a:cs typeface="Consolas" charset="0"/>
              </a:rPr>
              <a:t> T0&gt;</a:t>
            </a:r>
            <a:r>
              <a:rPr lang="mr-IN" altLang="zh-CN" sz="2400" kern="100" dirty="0">
                <a:cs typeface="Consolas" charset="0"/>
              </a:rPr>
              <a:t> </a:t>
            </a:r>
            <a:r>
              <a:rPr lang="mr-IN" altLang="zh-CN" sz="2400" kern="100" dirty="0" err="1">
                <a:solidFill>
                  <a:srgbClr val="FF0000"/>
                </a:solidFill>
                <a:cs typeface="Consolas" charset="0"/>
              </a:rPr>
              <a:t>template</a:t>
            </a:r>
            <a:r>
              <a:rPr lang="mr-IN" altLang="zh-CN" sz="2400" kern="100" dirty="0">
                <a:solidFill>
                  <a:srgbClr val="FF0000"/>
                </a:solidFill>
                <a:cs typeface="Consolas" charset="0"/>
              </a:rPr>
              <a:t>&lt;</a:t>
            </a:r>
            <a:r>
              <a:rPr lang="mr-IN" altLang="zh-CN" sz="2400" kern="100" dirty="0" err="1">
                <a:solidFill>
                  <a:srgbClr val="FF0000"/>
                </a:solidFill>
                <a:cs typeface="Consolas" charset="0"/>
              </a:rPr>
              <a:t>typename</a:t>
            </a:r>
            <a:r>
              <a:rPr lang="mr-IN" altLang="zh-CN" sz="2400" kern="100" dirty="0">
                <a:solidFill>
                  <a:srgbClr val="FF0000"/>
                </a:solidFill>
                <a:cs typeface="Consolas" charset="0"/>
              </a:rPr>
              <a:t> T1&gt; </a:t>
            </a: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FF0000"/>
                </a:solidFill>
                <a:cs typeface="Consolas" charset="0"/>
              </a:rPr>
              <a:t> </a:t>
            </a:r>
            <a:r>
              <a:rPr lang="mr-IN" altLang="zh-CN" sz="2400" kern="100" dirty="0">
                <a:solidFill>
                  <a:srgbClr val="FF0000"/>
                </a:solidFill>
                <a:cs typeface="Consolas" charset="0"/>
              </a:rPr>
              <a:t>T1</a:t>
            </a:r>
            <a:r>
              <a:rPr lang="mr-IN" altLang="zh-CN" sz="2400" kern="100" dirty="0">
                <a:cs typeface="Consolas" charset="0"/>
              </a:rPr>
              <a:t> </a:t>
            </a:r>
            <a:r>
              <a:rPr lang="mr-IN" altLang="zh-CN" sz="2400" u="sng" kern="100" dirty="0" err="1">
                <a:cs typeface="Consolas" charset="0"/>
              </a:rPr>
              <a:t>A</a:t>
            </a:r>
            <a:r>
              <a:rPr lang="en-US" altLang="zh-CN" sz="2400" u="sng" kern="100" dirty="0">
                <a:cs typeface="Consolas" charset="0"/>
              </a:rPr>
              <a:t>&lt;T0&gt;</a:t>
            </a:r>
            <a:r>
              <a:rPr lang="mr-IN" altLang="zh-CN" sz="2400" kern="100" dirty="0">
                <a:cs typeface="Consolas" charset="0"/>
              </a:rPr>
              <a:t>::</a:t>
            </a:r>
            <a:r>
              <a:rPr lang="mr-IN" altLang="zh-CN" sz="2400" kern="100" dirty="0" err="1">
                <a:cs typeface="Consolas" charset="0"/>
              </a:rPr>
              <a:t>get</a:t>
            </a:r>
            <a:r>
              <a:rPr lang="mr-IN" altLang="zh-CN" sz="2400" kern="100" dirty="0">
                <a:cs typeface="Consolas" charset="0"/>
              </a:rPr>
              <a:t>(){</a:t>
            </a:r>
            <a:r>
              <a:rPr lang="en-US" altLang="zh-CN" sz="2400" kern="100" dirty="0">
                <a:cs typeface="Consolas" charset="0"/>
              </a:rPr>
              <a:t> </a:t>
            </a:r>
            <a:r>
              <a:rPr lang="mr-IN" altLang="zh-CN" sz="2400" kern="100" dirty="0" err="1">
                <a:cs typeface="Consolas" charset="0"/>
              </a:rPr>
              <a:t>return</a:t>
            </a:r>
            <a:r>
              <a:rPr lang="mr-IN" altLang="zh-CN" sz="2400" kern="100" dirty="0">
                <a:cs typeface="Consolas" charset="0"/>
              </a:rPr>
              <a:t> T1(</a:t>
            </a:r>
            <a:r>
              <a:rPr lang="mr-IN" altLang="zh-CN" sz="2400" kern="100" dirty="0" err="1">
                <a:cs typeface="Consolas" charset="0"/>
              </a:rPr>
              <a:t>value</a:t>
            </a:r>
            <a:r>
              <a:rPr lang="mr-IN" altLang="zh-CN" sz="2400" kern="100" dirty="0">
                <a:cs typeface="Consolas" charset="0"/>
              </a:rPr>
              <a:t>);} </a:t>
            </a:r>
            <a:r>
              <a:rPr lang="en-US" altLang="zh-CN" sz="2400" kern="100" dirty="0">
                <a:cs typeface="Consolas" charset="0"/>
              </a:rPr>
              <a:t> </a:t>
            </a:r>
            <a:r>
              <a:rPr lang="mr-IN" altLang="zh-CN" sz="2400" kern="100" dirty="0">
                <a:solidFill>
                  <a:srgbClr val="008000"/>
                </a:solidFill>
                <a:cs typeface="STKaiti" charset="-122"/>
              </a:rPr>
              <a:t>/// </a:t>
            </a:r>
            <a:r>
              <a:rPr lang="zh-CN" altLang="en-US" sz="2400" kern="100" dirty="0">
                <a:solidFill>
                  <a:srgbClr val="008000"/>
                </a:solidFill>
                <a:cs typeface="STKaiti" charset="-122"/>
              </a:rPr>
              <a:t>正確</a:t>
            </a:r>
            <a:endParaRPr lang="en-US" altLang="zh-CN" sz="2400" kern="100" dirty="0">
              <a:solidFill>
                <a:srgbClr val="008000"/>
              </a:solidFill>
              <a:cs typeface="Consolas" charset="0"/>
            </a:endParaRPr>
          </a:p>
          <a:p>
            <a:endParaRPr kumimoji="1" lang="zh-CN" altLang="en-US" sz="2400" dirty="0"/>
          </a:p>
        </p:txBody>
      </p:sp>
      <p:sp>
        <p:nvSpPr>
          <p:cNvPr id="7" name="标题 1"/>
          <p:cNvSpPr>
            <a:spLocks noGrp="1"/>
          </p:cNvSpPr>
          <p:nvPr>
            <p:ph type="title"/>
          </p:nvPr>
        </p:nvSpPr>
        <p:spPr>
          <a:xfrm>
            <a:off x="628650" y="365126"/>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成員函數</a:t>
            </a:r>
            <a:r>
              <a:rPr kumimoji="1" lang="zh-CN" altLang="pt-PT" b="1" dirty="0">
                <a:latin typeface="微软雅黑" panose="020B0503020204020204" pitchFamily="34" charset="-122"/>
                <a:ea typeface="微软雅黑" panose="020B0503020204020204" pitchFamily="34" charset="-122"/>
              </a:rPr>
              <a:t>模板</a:t>
            </a:r>
            <a:r>
              <a:rPr kumimoji="1" lang="zh-CN" altLang="en-US" b="1" dirty="0">
                <a:latin typeface="微软雅黑" panose="020B0503020204020204" pitchFamily="34" charset="-122"/>
                <a:ea typeface="微软雅黑" panose="020B0503020204020204" pitchFamily="34" charset="-122"/>
              </a:rPr>
              <a:t> </a:t>
            </a:r>
            <a:r>
              <a:rPr kumimoji="1" lang="en-US" altLang="zh-CN" dirty="0"/>
              <a:t>(</a:t>
            </a:r>
            <a:r>
              <a:rPr kumimoji="1" lang="zh-CN" altLang="en-US" dirty="0"/>
              <a:t>自學</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580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E1973-9F28-4BBB-8E0A-B01F9B168C29}"/>
              </a:ext>
            </a:extLst>
          </p:cNvPr>
          <p:cNvSpPr>
            <a:spLocks noGrp="1"/>
          </p:cNvSpPr>
          <p:nvPr>
            <p:ph type="title"/>
          </p:nvPr>
        </p:nvSpPr>
        <p:spPr/>
        <p:txBody>
          <a:bodyPr/>
          <a:lstStyle/>
          <a:p>
            <a:r>
              <a:rPr kumimoji="1" lang="zh-CN" altLang="en-US" dirty="0"/>
              <a:t>成員函數</a:t>
            </a:r>
            <a:r>
              <a:rPr kumimoji="1" lang="zh-CN" altLang="pt-PT" dirty="0"/>
              <a:t>模板</a:t>
            </a:r>
            <a:r>
              <a:rPr kumimoji="1" lang="zh-CN" altLang="en-US" dirty="0"/>
              <a:t> </a:t>
            </a:r>
            <a:r>
              <a:rPr kumimoji="1" lang="en-US" altLang="zh-CN" dirty="0"/>
              <a:t>(</a:t>
            </a:r>
            <a:r>
              <a:rPr kumimoji="1" lang="zh-CN" altLang="en-US" dirty="0"/>
              <a:t>自學</a:t>
            </a:r>
            <a:r>
              <a:rPr kumimoji="1" lang="en-US" altLang="zh-CN" dirty="0"/>
              <a:t>)</a:t>
            </a:r>
            <a:endParaRPr lang="zh-CN" altLang="en-US" dirty="0"/>
          </a:p>
        </p:txBody>
      </p:sp>
      <p:sp>
        <p:nvSpPr>
          <p:cNvPr id="3" name="内容占位符 2">
            <a:extLst>
              <a:ext uri="{FF2B5EF4-FFF2-40B4-BE49-F238E27FC236}">
                <a16:creationId xmlns:a16="http://schemas.microsoft.com/office/drawing/2014/main" id="{5D5297C4-12B2-41A0-9880-08D98E3418C1}"/>
              </a:ext>
            </a:extLst>
          </p:cNvPr>
          <p:cNvSpPr>
            <a:spLocks noGrp="1"/>
          </p:cNvSpPr>
          <p:nvPr>
            <p:ph idx="1"/>
          </p:nvPr>
        </p:nvSpPr>
        <p:spPr/>
        <p:txBody>
          <a:bodyPr/>
          <a:lstStyle/>
          <a:p>
            <a:r>
              <a:rPr lang="zh-CN" altLang="en-US" dirty="0"/>
              <a:t>多個參數的</a:t>
            </a:r>
            <a:r>
              <a:rPr lang="zh-CN" altLang="pt-PT" dirty="0"/>
              <a:t>模板</a:t>
            </a:r>
            <a:endParaRPr lang="zh-CN" altLang="en-US" dirty="0"/>
          </a:p>
        </p:txBody>
      </p:sp>
      <p:sp>
        <p:nvSpPr>
          <p:cNvPr id="4" name="灯片编号占位符 3">
            <a:extLst>
              <a:ext uri="{FF2B5EF4-FFF2-40B4-BE49-F238E27FC236}">
                <a16:creationId xmlns:a16="http://schemas.microsoft.com/office/drawing/2014/main" id="{A534344A-EEC8-40D2-AC6C-A12AC00FF8A4}"/>
              </a:ext>
            </a:extLst>
          </p:cNvPr>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dirty="0"/>
          </a:p>
        </p:txBody>
      </p:sp>
      <p:sp>
        <p:nvSpPr>
          <p:cNvPr id="5" name="矩形 4">
            <a:extLst>
              <a:ext uri="{FF2B5EF4-FFF2-40B4-BE49-F238E27FC236}">
                <a16:creationId xmlns:a16="http://schemas.microsoft.com/office/drawing/2014/main" id="{86654F51-2080-4EC7-BEEB-67FD826C5455}"/>
              </a:ext>
            </a:extLst>
          </p:cNvPr>
          <p:cNvSpPr/>
          <p:nvPr/>
        </p:nvSpPr>
        <p:spPr>
          <a:xfrm>
            <a:off x="1030072" y="2459504"/>
            <a:ext cx="7625013" cy="1938992"/>
          </a:xfrm>
          <a:prstGeom prst="rect">
            <a:avLst/>
          </a:prstGeom>
        </p:spPr>
        <p:txBody>
          <a:bodyPr wrap="square">
            <a:spAutoFit/>
          </a:bodyPr>
          <a:lstStyle/>
          <a:p>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多個參數的類</a:t>
            </a:r>
            <a:r>
              <a:rPr lang="zh-CN" altLang="pt-PT" sz="2400" kern="100" dirty="0">
                <a:solidFill>
                  <a:srgbClr val="7030A0"/>
                </a:solidFill>
                <a:latin typeface="Consolas" panose="020B0609020204030204" pitchFamily="49" charset="0"/>
                <a:ea typeface="华文楷体" panose="02010600040101010101" pitchFamily="2" charset="-122"/>
                <a:cs typeface="Consolas" charset="0"/>
              </a:rPr>
              <a:t>模板</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class</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a:t>
            </a:r>
          </a:p>
          <a:p>
            <a:r>
              <a:rPr lang="en-US" altLang="zh-CN" sz="2400" kern="100" dirty="0">
                <a:latin typeface="Consolas" panose="020B0609020204030204" pitchFamily="49" charset="0"/>
                <a:ea typeface="华文楷体" panose="02010600040101010101" pitchFamily="2" charset="-122"/>
                <a:cs typeface="Consolas" charset="0"/>
              </a:rPr>
              <a:t>{</a:t>
            </a:r>
          </a:p>
          <a:p>
            <a:r>
              <a:rPr lang="en-US" altLang="zh-CN" sz="2400" kern="100" dirty="0">
                <a:latin typeface="Consolas" panose="020B0609020204030204" pitchFamily="49" charset="0"/>
                <a:ea typeface="华文楷体" panose="02010600040101010101" pitchFamily="2" charset="-122"/>
                <a:cs typeface="Consolas" charset="0"/>
              </a:rPr>
              <a:t>	…</a:t>
            </a:r>
          </a:p>
          <a:p>
            <a:r>
              <a:rPr lang="en-US" altLang="zh-CN" sz="2400" kern="100" dirty="0">
                <a:latin typeface="Consolas" panose="020B0609020204030204" pitchFamily="49" charset="0"/>
                <a:ea typeface="华文楷体" panose="02010600040101010101" pitchFamily="2" charset="-122"/>
                <a:cs typeface="Consolas" charset="0"/>
              </a:rPr>
              <a:t>};</a:t>
            </a:r>
          </a:p>
        </p:txBody>
      </p:sp>
      <p:sp>
        <p:nvSpPr>
          <p:cNvPr id="6" name="矩形 5">
            <a:extLst>
              <a:ext uri="{FF2B5EF4-FFF2-40B4-BE49-F238E27FC236}">
                <a16:creationId xmlns:a16="http://schemas.microsoft.com/office/drawing/2014/main" id="{E7871F5B-3E1F-4062-ADA4-5C276B14FD85}"/>
              </a:ext>
            </a:extLst>
          </p:cNvPr>
          <p:cNvSpPr/>
          <p:nvPr/>
        </p:nvSpPr>
        <p:spPr>
          <a:xfrm>
            <a:off x="890605" y="4629035"/>
            <a:ext cx="7625012" cy="1200329"/>
          </a:xfrm>
          <a:prstGeom prst="rect">
            <a:avLst/>
          </a:prstGeom>
        </p:spPr>
        <p:txBody>
          <a:bodyPr wrap="square">
            <a:spAutoFit/>
          </a:bodyPr>
          <a:lstStyle/>
          <a:p>
            <a:pPr>
              <a:defRPr/>
            </a:pP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多個參數的函數</a:t>
            </a:r>
            <a:r>
              <a:rPr lang="zh-CN" altLang="pt-PT" sz="2400" kern="100" dirty="0">
                <a:solidFill>
                  <a:srgbClr val="7030A0"/>
                </a:solidFill>
                <a:latin typeface="Consolas" panose="020B0609020204030204" pitchFamily="49" charset="0"/>
                <a:ea typeface="华文楷体" panose="02010600040101010101" pitchFamily="2" charset="-122"/>
                <a:cs typeface="Consolas" charset="0"/>
              </a:rPr>
              <a:t>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pPr>
              <a:defRPr/>
            </a:pP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void</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err="1">
                <a:latin typeface="Consolas" panose="020B0609020204030204" pitchFamily="49" charset="0"/>
                <a:ea typeface="华文楷体" panose="02010600040101010101" pitchFamily="2" charset="-122"/>
                <a:cs typeface="Consolas" charset="0"/>
              </a:rPr>
              <a:t>func</a:t>
            </a:r>
            <a:r>
              <a:rPr lang="en-US"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T0</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a1</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a2</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endParaRPr kumimoji="1" lang="zh-CN" altLang="en-US" sz="2400" dirty="0"/>
          </a:p>
        </p:txBody>
      </p:sp>
    </p:spTree>
    <p:extLst>
      <p:ext uri="{BB962C8B-B14F-4D97-AF65-F5344CB8AC3E}">
        <p14:creationId xmlns:p14="http://schemas.microsoft.com/office/powerpoint/2010/main" val="1098020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成員函數</a:t>
            </a:r>
            <a:r>
              <a:rPr kumimoji="1" lang="zh-CN" altLang="pt-PT" b="1" dirty="0">
                <a:latin typeface="微软雅黑" panose="020B0503020204020204" pitchFamily="34" charset="-122"/>
                <a:ea typeface="微软雅黑" panose="020B0503020204020204" pitchFamily="34" charset="-122"/>
              </a:rPr>
              <a:t>模板</a:t>
            </a:r>
            <a:r>
              <a:rPr kumimoji="1" lang="zh-CN" altLang="en-US" b="1" dirty="0">
                <a:latin typeface="微软雅黑" panose="020B0503020204020204" pitchFamily="34" charset="-122"/>
                <a:ea typeface="微软雅黑" panose="020B0503020204020204" pitchFamily="34" charset="-122"/>
              </a:rPr>
              <a:t> </a:t>
            </a:r>
            <a:r>
              <a:rPr kumimoji="1" lang="en-US" altLang="zh-CN" dirty="0"/>
              <a:t>(</a:t>
            </a:r>
            <a:r>
              <a:rPr kumimoji="1" lang="zh-CN" altLang="en-US" dirty="0"/>
              <a:t>自學</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00288" y="1281953"/>
            <a:ext cx="8343423" cy="5576047"/>
          </a:xfrm>
        </p:spPr>
        <p:txBody>
          <a:bodyPr>
            <a:normAutofit/>
          </a:bodyPr>
          <a:lstStyle/>
          <a:p>
            <a:pPr>
              <a:lnSpc>
                <a:spcPct val="100000"/>
              </a:lnSpc>
              <a:buSzPct val="75000"/>
              <a:buFont typeface="Wingdings" panose="05000000000000000000" pitchFamily="2" charset="2"/>
              <a:buChar char="n"/>
            </a:pPr>
            <a:r>
              <a:rPr lang="zh-CN" altLang="pt-PT" sz="2200" b="1" kern="100" dirty="0">
                <a:solidFill>
                  <a:srgbClr val="003366"/>
                </a:solidFill>
                <a:latin typeface="华文楷体" panose="02010600040101010101" pitchFamily="2" charset="-122"/>
                <a:ea typeface="华文楷体" panose="02010600040101010101" pitchFamily="2" charset="-122"/>
                <a:cs typeface="STKaiti" charset="-122"/>
              </a:rPr>
              <a:t>模板</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使用中通常可以從參數自動推導類型，</a:t>
            </a:r>
            <a:r>
              <a:rPr lang="zh-CN" altLang="en-US" sz="2200" kern="100" dirty="0">
                <a:latin typeface="华文楷体" panose="02010600040101010101" pitchFamily="2" charset="-122"/>
                <a:cs typeface="STKaiti" charset="-122"/>
              </a:rPr>
              <a:t>無法推導時需要</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指定</a:t>
            </a:r>
            <a:endParaRPr lang="en-US" altLang="zh-CN" sz="2200" b="1" kern="100" dirty="0">
              <a:solidFill>
                <a:srgbClr val="003366"/>
              </a:solidFill>
              <a:latin typeface="华文楷体" panose="02010600040101010101" pitchFamily="2" charset="-122"/>
              <a:ea typeface="华文楷体" panose="02010600040101010101" pitchFamily="2" charset="-122"/>
              <a:cs typeface="Consolas" charset="0"/>
            </a:endParaRPr>
          </a:p>
          <a:p>
            <a:pPr>
              <a:lnSpc>
                <a:spcPct val="100000"/>
              </a:lnSpc>
              <a:buSzPct val="75000"/>
              <a:buFont typeface="Wingdings" panose="05000000000000000000" pitchFamily="2" charset="2"/>
              <a:buChar char="n"/>
            </a:pPr>
            <a:r>
              <a:rPr lang="zh-CN" altLang="zh-CN" sz="2200" b="1" kern="100" dirty="0">
                <a:solidFill>
                  <a:srgbClr val="003366"/>
                </a:solidFill>
                <a:latin typeface="华文楷体" panose="02010600040101010101" pitchFamily="2" charset="-122"/>
                <a:ea typeface="华文楷体" panose="02010600040101010101" pitchFamily="2" charset="-122"/>
              </a:rPr>
              <a:t>普通</a:t>
            </a:r>
            <a:r>
              <a:rPr lang="zh-CN" altLang="mr-IN" sz="2200" b="1" kern="100" dirty="0">
                <a:solidFill>
                  <a:srgbClr val="003366"/>
                </a:solidFill>
                <a:latin typeface="华文楷体" panose="02010600040101010101" pitchFamily="2" charset="-122"/>
                <a:ea typeface="华文楷体" panose="02010600040101010101" pitchFamily="2" charset="-122"/>
              </a:rPr>
              <a:t>類</a:t>
            </a:r>
            <a:r>
              <a:rPr lang="zh-CN" altLang="pt-PT" sz="2200" b="1" kern="100" dirty="0">
                <a:solidFill>
                  <a:srgbClr val="003366"/>
                </a:solidFill>
                <a:latin typeface="华文楷体" panose="02010600040101010101" pitchFamily="2" charset="-122"/>
                <a:ea typeface="华文楷体" panose="02010600040101010101" pitchFamily="2" charset="-122"/>
              </a:rPr>
              <a:t>模板</a:t>
            </a:r>
            <a:r>
              <a:rPr lang="zh-CN" altLang="mr-IN" sz="2200" b="1" kern="100" dirty="0">
                <a:solidFill>
                  <a:srgbClr val="003366"/>
                </a:solidFill>
                <a:latin typeface="华文楷体" panose="02010600040101010101" pitchFamily="2" charset="-122"/>
                <a:ea typeface="华文楷体" panose="02010600040101010101" pitchFamily="2" charset="-122"/>
              </a:rPr>
              <a:t>的成員函數，也可有額外的</a:t>
            </a:r>
            <a:r>
              <a:rPr lang="zh-CN" altLang="pt-PT" sz="2200" b="1" kern="100" dirty="0">
                <a:solidFill>
                  <a:srgbClr val="003366"/>
                </a:solidFill>
                <a:latin typeface="华文楷体" panose="02010600040101010101" pitchFamily="2" charset="-122"/>
                <a:ea typeface="华文楷体" panose="02010600040101010101" pitchFamily="2" charset="-122"/>
              </a:rPr>
              <a:t>模板</a:t>
            </a:r>
            <a:r>
              <a:rPr lang="zh-CN" altLang="mr-IN" sz="2200" b="1" kern="100" dirty="0">
                <a:solidFill>
                  <a:srgbClr val="003366"/>
                </a:solidFill>
                <a:latin typeface="华文楷体" panose="02010600040101010101" pitchFamily="2" charset="-122"/>
                <a:ea typeface="华文楷体" panose="02010600040101010101" pitchFamily="2" charset="-122"/>
              </a:rPr>
              <a:t>參數</a:t>
            </a:r>
            <a:endParaRPr lang="en-US" altLang="zh-CN" sz="2200" b="1" kern="100" dirty="0">
              <a:solidFill>
                <a:srgbClr val="003366"/>
              </a:solidFill>
              <a:latin typeface="华文楷体" panose="02010600040101010101" pitchFamily="2" charset="-122"/>
              <a:ea typeface="华文楷体" panose="02010600040101010101" pitchFamily="2" charset="-122"/>
            </a:endParaRPr>
          </a:p>
          <a:p>
            <a:pPr marL="0" indent="0">
              <a:lnSpc>
                <a:spcPct val="100000"/>
              </a:lnSpc>
              <a:buSzPct val="75000"/>
              <a:buNone/>
            </a:pPr>
            <a:r>
              <a:rPr lang="en-US" altLang="zh-CN" sz="2200" kern="100" dirty="0">
                <a:solidFill>
                  <a:srgbClr val="7030A0"/>
                </a:solidFill>
                <a:latin typeface="Consolas" panose="020B0609020204030204" pitchFamily="49" charset="0"/>
                <a:ea typeface="华文楷体" panose="02010600040101010101" pitchFamily="2" charset="-122"/>
                <a:cs typeface="Consolas" charset="0"/>
              </a:rPr>
              <a:t> </a:t>
            </a:r>
            <a:endParaRPr lang="en-US" altLang="zh-CN" sz="22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dirty="0"/>
          </a:p>
        </p:txBody>
      </p:sp>
      <p:sp>
        <p:nvSpPr>
          <p:cNvPr id="4" name="矩形 3">
            <a:extLst>
              <a:ext uri="{FF2B5EF4-FFF2-40B4-BE49-F238E27FC236}">
                <a16:creationId xmlns:a16="http://schemas.microsoft.com/office/drawing/2014/main" id="{E6716D8E-99EC-5246-AABF-1FCB65F8EB7A}"/>
              </a:ext>
            </a:extLst>
          </p:cNvPr>
          <p:cNvSpPr/>
          <p:nvPr/>
        </p:nvSpPr>
        <p:spPr>
          <a:xfrm>
            <a:off x="611560" y="2443529"/>
            <a:ext cx="8668871" cy="4308872"/>
          </a:xfrm>
          <a:prstGeom prst="rect">
            <a:avLst/>
          </a:prstGeom>
        </p:spPr>
        <p:txBody>
          <a:bodyPr wrap="square">
            <a:spAutoFit/>
          </a:bodyPr>
          <a:lstStyle/>
          <a:p>
            <a:pPr>
              <a:buSzPct val="75000"/>
            </a:pPr>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class</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A</a:t>
            </a:r>
            <a:r>
              <a:rPr lang="mr-IN" altLang="zh-CN" sz="1700" kern="100" dirty="0">
                <a:latin typeface="Consolas" panose="020B0609020204030204" pitchFamily="49" charset="0"/>
                <a:ea typeface="华文楷体" panose="02010600040101010101" pitchFamily="2" charset="-122"/>
                <a:cs typeface="Consolas" charset="0"/>
              </a:rPr>
              <a:t> {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T0 </a:t>
            </a:r>
            <a:r>
              <a:rPr lang="mr-IN" altLang="zh-CN" sz="1700" kern="100" dirty="0" err="1">
                <a:latin typeface="Consolas" panose="020B0609020204030204" pitchFamily="49" charset="0"/>
                <a:ea typeface="华文楷体" panose="02010600040101010101" pitchFamily="2" charset="-122"/>
                <a:cs typeface="Consolas" charset="0"/>
              </a:rPr>
              <a:t>value</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public:</a:t>
            </a: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err="1">
                <a:latin typeface="Consolas" panose="020B0609020204030204" pitchFamily="49" charset="0"/>
                <a:ea typeface="华文楷体" panose="02010600040101010101" pitchFamily="2" charset="-122"/>
                <a:cs typeface="Consolas" charset="0"/>
              </a:rPr>
              <a:t>void</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set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const</a:t>
            </a:r>
            <a:r>
              <a:rPr lang="mr-IN" altLang="zh-CN" sz="1700" kern="100" dirty="0">
                <a:latin typeface="Consolas" panose="020B0609020204030204" pitchFamily="49" charset="0"/>
                <a:ea typeface="华文楷体" panose="02010600040101010101" pitchFamily="2" charset="-122"/>
                <a:cs typeface="Consolas" charset="0"/>
              </a:rPr>
              <a:t>&amp; </a:t>
            </a:r>
            <a:r>
              <a:rPr lang="mr-IN" altLang="zh-CN" sz="1700" kern="100" dirty="0" err="1">
                <a:latin typeface="Consolas" panose="020B0609020204030204" pitchFamily="49" charset="0"/>
                <a:ea typeface="华文楷体" panose="02010600040101010101" pitchFamily="2" charset="-122"/>
                <a:cs typeface="Consolas" charset="0"/>
              </a:rPr>
              <a:t>v</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value = T0(v);</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kern="100" dirty="0">
                <a:solidFill>
                  <a:srgbClr val="008000"/>
                </a:solidFill>
                <a:cs typeface="STKaiti" charset="-122"/>
              </a:rPr>
              <a:t>/// </a:t>
            </a:r>
            <a:r>
              <a:rPr lang="zh-CN" altLang="en-US" kern="100" dirty="0">
                <a:solidFill>
                  <a:srgbClr val="008000"/>
                </a:solidFill>
                <a:cs typeface="STKaiti" charset="-122"/>
              </a:rPr>
              <a:t>將</a:t>
            </a:r>
            <a:r>
              <a:rPr lang="en-US" altLang="zh-CN" kern="100" dirty="0">
                <a:solidFill>
                  <a:srgbClr val="008000"/>
                </a:solidFill>
                <a:cs typeface="STKaiti" charset="-122"/>
              </a:rPr>
              <a:t>T1</a:t>
            </a:r>
            <a:r>
              <a:rPr lang="zh-CN" altLang="en-US" kern="100" dirty="0">
                <a:solidFill>
                  <a:srgbClr val="008000"/>
                </a:solidFill>
                <a:cs typeface="STKaiti" charset="-122"/>
              </a:rPr>
              <a:t>轉換為</a:t>
            </a:r>
            <a:r>
              <a:rPr lang="en-US" altLang="zh-CN" kern="100" dirty="0">
                <a:solidFill>
                  <a:srgbClr val="008000"/>
                </a:solidFill>
                <a:cs typeface="STKaiti" charset="-122"/>
              </a:rPr>
              <a:t>T0</a:t>
            </a:r>
            <a:r>
              <a:rPr lang="zh-CN" altLang="en-US" kern="100" dirty="0">
                <a:solidFill>
                  <a:srgbClr val="008000"/>
                </a:solidFill>
                <a:cs typeface="STKaiti" charset="-122"/>
              </a:rPr>
              <a:t>儲存</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1700" kern="100" dirty="0">
                <a:solidFill>
                  <a:srgbClr val="008000"/>
                </a:solidFill>
                <a:latin typeface="Consolas" panose="020B0609020204030204" pitchFamily="49" charset="0"/>
                <a:ea typeface="华文楷体" panose="02010600040101010101" pitchFamily="2" charset="-122"/>
                <a:cs typeface="STKaiti" charset="-122"/>
              </a:rPr>
              <a:t>在類內定義 </a:t>
            </a:r>
            <a:endParaRPr lang="en-US" altLang="zh-CN" sz="1700" kern="100" dirty="0">
              <a:solidFill>
                <a:srgbClr val="008000"/>
              </a:solidFill>
              <a:latin typeface="Consolas" panose="020B0609020204030204" pitchFamily="49" charset="0"/>
              <a:ea typeface="华文楷体" panose="02010600040101010101" pitchFamily="2" charset="-122"/>
              <a:cs typeface="STKaiti" charset="-122"/>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1700" kern="100" dirty="0">
              <a:solidFill>
                <a:srgbClr val="FF000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FF0000"/>
                </a:solidFill>
                <a:latin typeface="Consolas" panose="020B0609020204030204" pitchFamily="49" charset="0"/>
                <a:ea typeface="华文楷体" panose="02010600040101010101" pitchFamily="2" charset="-122"/>
                <a:cs typeface="Consolas" charset="0"/>
              </a:rPr>
              <a:t> </a:t>
            </a:r>
            <a:r>
              <a:rPr lang="zh-CN" altLang="en-US" sz="17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b="1" u="sng" kern="100" dirty="0" err="1">
                <a:latin typeface="Consolas" panose="020B0609020204030204" pitchFamily="49" charset="0"/>
                <a:ea typeface="华文楷体" panose="02010600040101010101" pitchFamily="2" charset="-122"/>
                <a:cs typeface="Consolas" charset="0"/>
              </a:rPr>
              <a:t>A</a:t>
            </a:r>
            <a:r>
              <a:rPr lang="en-US" altLang="zh-CN" sz="1700" b="1" u="sng" kern="100" dirty="0">
                <a:latin typeface="Consolas" panose="020B0609020204030204" pitchFamily="49" charset="0"/>
                <a:ea typeface="华文楷体" panose="02010600040101010101" pitchFamily="2" charset="-122"/>
                <a:cs typeface="Consolas" charset="0"/>
              </a:rPr>
              <a:t>&lt;T0&gt;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return T1(value);} </a:t>
            </a:r>
            <a:r>
              <a:rPr lang="mr-IN"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kern="100" dirty="0">
                <a:solidFill>
                  <a:srgbClr val="008000"/>
                </a:solidFill>
                <a:latin typeface="Consolas" panose="020B0609020204030204" pitchFamily="49" charset="0"/>
                <a:ea typeface="华文楷体" panose="02010600040101010101" pitchFamily="2" charset="-122"/>
                <a:cs typeface="STKaiti" charset="-122"/>
              </a:rPr>
              <a:t>類外定義</a:t>
            </a:r>
            <a:r>
              <a:rPr lang="zh-CN" altLang="en-US"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kern="100" dirty="0">
                <a:solidFill>
                  <a:srgbClr val="008000"/>
                </a:solidFill>
                <a:cs typeface="STKaiti" charset="-122"/>
              </a:rPr>
              <a:t> </a:t>
            </a:r>
            <a:r>
              <a:rPr lang="zh-CN" altLang="en-US" kern="100" dirty="0">
                <a:solidFill>
                  <a:srgbClr val="008000"/>
                </a:solidFill>
                <a:cs typeface="STKaiti" charset="-122"/>
              </a:rPr>
              <a:t>將</a:t>
            </a:r>
            <a:r>
              <a:rPr lang="en-US" altLang="zh-CN" kern="100" dirty="0">
                <a:solidFill>
                  <a:srgbClr val="008000"/>
                </a:solidFill>
                <a:cs typeface="STKaiti" charset="-122"/>
              </a:rPr>
              <a:t>T0</a:t>
            </a:r>
            <a:r>
              <a:rPr lang="zh-CN" altLang="en-US" kern="100" dirty="0">
                <a:solidFill>
                  <a:srgbClr val="008000"/>
                </a:solidFill>
                <a:cs typeface="STKaiti" charset="-122"/>
              </a:rPr>
              <a:t>轉換為</a:t>
            </a:r>
            <a:r>
              <a:rPr lang="en-US" altLang="zh-CN" kern="100" dirty="0">
                <a:solidFill>
                  <a:srgbClr val="008000"/>
                </a:solidFill>
                <a:cs typeface="STKaiti" charset="-122"/>
              </a:rPr>
              <a:t>T1</a:t>
            </a:r>
            <a:r>
              <a:rPr lang="zh-CN" altLang="en-US" kern="100" dirty="0">
                <a:solidFill>
                  <a:srgbClr val="008000"/>
                </a:solidFill>
                <a:cs typeface="STKaiti" charset="-122"/>
              </a:rPr>
              <a:t>返回</a:t>
            </a:r>
            <a:endParaRPr lang="en-US" altLang="zh-CN" sz="1700" kern="100" dirty="0">
              <a:solidFill>
                <a:srgbClr val="000000"/>
              </a:solidFill>
              <a:latin typeface="Consolas" panose="020B0609020204030204" pitchFamily="49" charset="0"/>
              <a:ea typeface="华文楷体" panose="02010600040101010101" pitchFamily="2" charset="-122"/>
              <a:cs typeface="Consolas"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main() {</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A&lt;</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a.set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(5);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自動推導</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5</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為整數類型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double t =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a.get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&lt;</a:t>
            </a:r>
            <a:r>
              <a:rPr lang="en-US" altLang="zh-CN" sz="1700" b="1" kern="100" dirty="0">
                <a:solidFill>
                  <a:srgbClr val="FF0000"/>
                </a:solidFill>
                <a:latin typeface="Consolas" panose="020B0609020204030204" pitchFamily="49" charset="0"/>
                <a:ea typeface="华文楷体" panose="02010600040101010101" pitchFamily="2" charset="-122"/>
                <a:cs typeface="Consolas" charset="0"/>
              </a:rPr>
              <a:t>double</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手動指定返回數值型別</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return 0;</a:t>
            </a:r>
          </a:p>
          <a:p>
            <a:r>
              <a:rPr lang="en-US" altLang="zh-CN" sz="1700" kern="100" dirty="0">
                <a:solidFill>
                  <a:srgbClr val="000000"/>
                </a:solidFill>
                <a:latin typeface="Consolas" panose="020B0609020204030204" pitchFamily="49" charset="0"/>
                <a:ea typeface="华文楷体" panose="02010600040101010101" pitchFamily="2" charset="-122"/>
                <a:cs typeface="STKaiti" charset="-122"/>
              </a:rPr>
              <a:t>  }</a:t>
            </a:r>
            <a:endParaRPr lang="en-US" altLang="zh-CN" sz="17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Tree>
    <p:extLst>
      <p:ext uri="{BB962C8B-B14F-4D97-AF65-F5344CB8AC3E}">
        <p14:creationId xmlns:p14="http://schemas.microsoft.com/office/powerpoint/2010/main" val="411723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404664"/>
            <a:ext cx="8534772" cy="637097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a:t>
            </a:r>
            <a:r>
              <a:rPr lang="en-US" altLang="zh-CN" sz="1700" dirty="0" err="1">
                <a:solidFill>
                  <a:srgbClr val="BA0011"/>
                </a:solidFill>
                <a:latin typeface="Consolas" charset="0"/>
                <a:ea typeface="Consolas" charset="0"/>
                <a:cs typeface="Consolas" charset="0"/>
              </a:rPr>
              <a:t>iostream</a:t>
            </a:r>
            <a:r>
              <a:rPr lang="en-US" altLang="zh-CN" sz="1700" dirty="0">
                <a:solidFill>
                  <a:srgbClr val="BA0011"/>
                </a:solidFill>
                <a:latin typeface="Consolas" charset="0"/>
                <a:ea typeface="Consolas" charset="0"/>
                <a:cs typeface="Consolas" charset="0"/>
              </a:rPr>
              <a:t>&gt;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a:t>
            </a:r>
          </a:p>
          <a:p>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virtual void</a:t>
            </a:r>
            <a:r>
              <a:rPr lang="zh-CN" altLang="en-US" sz="1700" dirty="0">
                <a:solidFill>
                  <a:srgbClr val="B40062"/>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motion()=0;</a:t>
            </a:r>
          </a:p>
          <a:p>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Pet::motion(){</a:t>
            </a:r>
            <a:r>
              <a:rPr lang="zh-CN" altLang="en-US"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cout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a:solidFill>
                  <a:srgbClr val="BA0011"/>
                </a:solidFill>
                <a:latin typeface="Consolas" charset="0"/>
                <a:ea typeface="Consolas" charset="0"/>
                <a:cs typeface="Consolas" charset="0"/>
              </a:rPr>
              <a:t>"Pet</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motion:</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Dog: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"dog run"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endParaRPr lang="zh-CN" altLang="en-US"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Bird: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"bird fly"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p>
          <a:p>
            <a:r>
              <a:rPr lang="en-US" altLang="zh-CN" sz="1700" dirty="0" err="1">
                <a:solidFill>
                  <a:srgbClr val="B40062"/>
                </a:solidFill>
                <a:latin typeface="Consolas" charset="0"/>
                <a:ea typeface="Consolas" charset="0"/>
                <a:cs typeface="Consolas" charset="0"/>
              </a:rPr>
              <a:t>int</a:t>
            </a:r>
            <a:r>
              <a:rPr lang="en-US" altLang="zh-CN" sz="1700" dirty="0">
                <a:solidFill>
                  <a:srgbClr val="000000"/>
                </a:solidFill>
                <a:latin typeface="Consolas" charset="0"/>
                <a:ea typeface="Consolas" charset="0"/>
                <a:cs typeface="Consolas" charset="0"/>
              </a:rPr>
              <a:t> main() {</a:t>
            </a:r>
          </a:p>
          <a:p>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Dog;</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向上類型轉換</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p>
          <a:p>
            <a:r>
              <a:rPr lang="en-US" altLang="zh-CN" sz="1700" dirty="0">
                <a:solidFill>
                  <a:srgbClr val="000000"/>
                </a:solidFill>
                <a:latin typeface="Consolas" charset="0"/>
                <a:ea typeface="Consolas" charset="0"/>
                <a:cs typeface="Consolas" charset="0"/>
              </a:rPr>
              <a:t>  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Bird;</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向上類型轉換</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endParaRPr lang="zh-CN" altLang="en-US" sz="1700" dirty="0">
              <a:solidFill>
                <a:srgbClr val="000000"/>
              </a:solidFill>
              <a:latin typeface="Consolas" charset="0"/>
              <a:ea typeface="Consolas" charset="0"/>
              <a:cs typeface="Consolas" charset="0"/>
            </a:endParaRP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 =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Pet; </a:t>
            </a:r>
            <a:r>
              <a:rPr lang="en-US" altLang="zh-CN" sz="1700" dirty="0">
                <a:solidFill>
                  <a:srgbClr val="1D8519"/>
                </a:solidFill>
                <a:latin typeface="Menlo-Regular" charset="0"/>
              </a:rPr>
              <a:t>/// </a:t>
            </a:r>
            <a:r>
              <a:rPr lang="zh-CN" altLang="en-US" sz="1700" dirty="0">
                <a:solidFill>
                  <a:srgbClr val="1D8519"/>
                </a:solidFill>
                <a:latin typeface="Menlo-Regular" charset="0"/>
              </a:rPr>
              <a:t>不允許定義抽象類別物件</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  return 0;</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5476256" y="168882"/>
            <a:ext cx="3454052" cy="1325563"/>
          </a:xfrm>
        </p:spPr>
        <p:txBody>
          <a:bodyPr/>
          <a:lstStyle/>
          <a:p>
            <a:pPr algn="r"/>
            <a:r>
              <a:rPr kumimoji="1" lang="zh-CN" altLang="en-US" dirty="0">
                <a:solidFill>
                  <a:srgbClr val="0070C0"/>
                </a:solidFill>
              </a:rPr>
              <a:t>純虛函數與抽象類別示例</a:t>
            </a:r>
          </a:p>
        </p:txBody>
      </p:sp>
      <p:sp>
        <p:nvSpPr>
          <p:cNvPr id="7" name="矩形 6"/>
          <p:cNvSpPr/>
          <p:nvPr/>
        </p:nvSpPr>
        <p:spPr>
          <a:xfrm>
            <a:off x="6228184" y="5373216"/>
            <a:ext cx="3454052" cy="1200329"/>
          </a:xfrm>
          <a:prstGeom prst="rect">
            <a:avLst/>
          </a:prstGeom>
        </p:spPr>
        <p:txBody>
          <a:bodyPr wrap="square">
            <a:spAutoFit/>
          </a:bodyPr>
          <a:lstStyle/>
          <a:p>
            <a:r>
              <a:rPr lang="en-US" altLang="zh-CN" b="1" dirty="0">
                <a:solidFill>
                  <a:srgbClr val="00B050"/>
                </a:solidFill>
                <a:latin typeface="AndaleMono" charset="0"/>
              </a:rPr>
              <a:t>Pet motion: </a:t>
            </a:r>
          </a:p>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Pet motion: </a:t>
            </a: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297860" y="4911551"/>
            <a:ext cx="1415772" cy="461665"/>
          </a:xfrm>
          <a:prstGeom prst="rect">
            <a:avLst/>
          </a:prstGeom>
          <a:solidFill>
            <a:srgbClr val="FFFF00"/>
          </a:solidFill>
        </p:spPr>
        <p:txBody>
          <a:bodyPr wrap="none" rtlCol="0">
            <a:spAutoFit/>
          </a:bodyPr>
          <a:lstStyle/>
          <a:p>
            <a:r>
              <a:rPr kumimoji="1" lang="zh-CN" altLang="en-US" sz="2400" b="1" dirty="0"/>
              <a:t>運行結果</a:t>
            </a:r>
          </a:p>
        </p:txBody>
      </p:sp>
    </p:spTree>
    <p:extLst>
      <p:ext uri="{BB962C8B-B14F-4D97-AF65-F5344CB8AC3E}">
        <p14:creationId xmlns:p14="http://schemas.microsoft.com/office/powerpoint/2010/main" val="837367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EE5A-7510-4C4A-BEC3-5DDE18AD568E}"/>
              </a:ext>
            </a:extLst>
          </p:cNvPr>
          <p:cNvSpPr>
            <a:spLocks noGrp="1"/>
          </p:cNvSpPr>
          <p:nvPr>
            <p:ph type="title"/>
          </p:nvPr>
        </p:nvSpPr>
        <p:spPr/>
        <p:txBody>
          <a:bodyPr/>
          <a:lstStyle/>
          <a:p>
            <a:r>
              <a:rPr lang="zh-CN" altLang="en-US" dirty="0"/>
              <a:t>課後練習 </a:t>
            </a:r>
            <a:r>
              <a:rPr lang="en-US" altLang="zh-CN" dirty="0"/>
              <a:t>1</a:t>
            </a:r>
            <a:endParaRPr lang="en-US" dirty="0"/>
          </a:p>
        </p:txBody>
      </p:sp>
      <p:sp>
        <p:nvSpPr>
          <p:cNvPr id="3" name="Content Placeholder 2">
            <a:extLst>
              <a:ext uri="{FF2B5EF4-FFF2-40B4-BE49-F238E27FC236}">
                <a16:creationId xmlns:a16="http://schemas.microsoft.com/office/drawing/2014/main" id="{2FFE598A-7EC9-416C-A557-CAFF91B7E991}"/>
              </a:ext>
            </a:extLst>
          </p:cNvPr>
          <p:cNvSpPr>
            <a:spLocks noGrp="1"/>
          </p:cNvSpPr>
          <p:nvPr>
            <p:ph idx="1"/>
          </p:nvPr>
        </p:nvSpPr>
        <p:spPr/>
        <p:txBody>
          <a:bodyPr/>
          <a:lstStyle/>
          <a:p>
            <a:r>
              <a:rPr lang="zh-CN" altLang="en-US" dirty="0"/>
              <a:t>我們在學函數重載的時候知道，編譯器只通過函數名和參數清單來區分不同的函數，因此重載的函數和原函數不能只有返回值不同。那麼在重寫和虛函數的情況下呢？現在有以下代碼，試試看能不能編譯通過，如果不行，則修改它使得能編譯通過。運行編譯後的程式，看看結果是否符合你的預期。嘗試解釋在重載、重寫、虛函數重寫的情況下 </a:t>
            </a:r>
            <a:r>
              <a:rPr lang="en-US" altLang="zh-CN" dirty="0" err="1"/>
              <a:t>c++</a:t>
            </a:r>
            <a:r>
              <a:rPr lang="en-US" altLang="zh-CN" dirty="0"/>
              <a:t> </a:t>
            </a:r>
            <a:r>
              <a:rPr lang="zh-CN" altLang="en-US" dirty="0"/>
              <a:t>為什麼要這樣設計。</a:t>
            </a:r>
            <a:endParaRPr lang="en-US" dirty="0"/>
          </a:p>
        </p:txBody>
      </p:sp>
      <p:sp>
        <p:nvSpPr>
          <p:cNvPr id="4" name="Slide Number Placeholder 3">
            <a:extLst>
              <a:ext uri="{FF2B5EF4-FFF2-40B4-BE49-F238E27FC236}">
                <a16:creationId xmlns:a16="http://schemas.microsoft.com/office/drawing/2014/main" id="{6C6701C6-0B21-4CD0-87E1-981BC9EAEC01}"/>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dirty="0"/>
          </a:p>
        </p:txBody>
      </p:sp>
    </p:spTree>
    <p:extLst>
      <p:ext uri="{BB962C8B-B14F-4D97-AF65-F5344CB8AC3E}">
        <p14:creationId xmlns:p14="http://schemas.microsoft.com/office/powerpoint/2010/main" val="21274581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AF840-6147-4190-A154-05946A0FED4D}"/>
              </a:ext>
            </a:extLst>
          </p:cNvPr>
          <p:cNvSpPr>
            <a:spLocks noGrp="1"/>
          </p:cNvSpPr>
          <p:nvPr>
            <p:ph idx="1"/>
          </p:nvPr>
        </p:nvSpPr>
        <p:spPr>
          <a:xfrm>
            <a:off x="467544" y="295858"/>
            <a:ext cx="9577064" cy="6266283"/>
          </a:xfrm>
        </p:spPr>
        <p:txBody>
          <a:bodyPr/>
          <a:lstStyle/>
          <a:p>
            <a:pPr marL="0" indent="0">
              <a:lnSpc>
                <a:spcPct val="80000"/>
              </a:lnSpc>
              <a:buNone/>
            </a:pPr>
            <a:r>
              <a:rPr lang="en-US" sz="1600" dirty="0">
                <a:solidFill>
                  <a:schemeClr val="tx1"/>
                </a:solidFill>
              </a:rPr>
              <a:t>#include &lt;iostream&gt;</a:t>
            </a:r>
          </a:p>
          <a:p>
            <a:pPr>
              <a:lnSpc>
                <a:spcPct val="80000"/>
              </a:lnSpc>
            </a:pPr>
            <a:endParaRPr lang="en-US" sz="1600" dirty="0">
              <a:solidFill>
                <a:schemeClr val="tx1"/>
              </a:solidFill>
            </a:endParaRPr>
          </a:p>
          <a:p>
            <a:pPr marL="0" indent="0">
              <a:lnSpc>
                <a:spcPct val="80000"/>
              </a:lnSpc>
              <a:buNone/>
            </a:pPr>
            <a:r>
              <a:rPr lang="en-US" sz="1600" dirty="0">
                <a:solidFill>
                  <a:schemeClr val="tx1"/>
                </a:solidFill>
              </a:rPr>
              <a:t>class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virtual void f()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virtual void g()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void h() {std::</a:t>
            </a:r>
            <a:r>
              <a:rPr lang="en-US" sz="1600" dirty="0" err="1">
                <a:solidFill>
                  <a:schemeClr val="tx1"/>
                </a:solidFill>
              </a:rPr>
              <a:t>cout</a:t>
            </a:r>
            <a:r>
              <a:rPr lang="en-US" sz="1600" dirty="0">
                <a:solidFill>
                  <a:schemeClr val="tx1"/>
                </a:solidFill>
              </a:rPr>
              <a:t> &lt;&lt; "Call Base void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a:t>
            </a:r>
          </a:p>
          <a:p>
            <a:pPr marL="0" indent="0">
              <a:lnSpc>
                <a:spcPct val="80000"/>
              </a:lnSpc>
              <a:buNone/>
            </a:pPr>
            <a:r>
              <a:rPr lang="en-US" sz="1600" dirty="0">
                <a:solidFill>
                  <a:schemeClr val="tx1"/>
                </a:solidFill>
              </a:rPr>
              <a:t>class Derived : public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void f() { std::</a:t>
            </a:r>
            <a:r>
              <a:rPr lang="en-US" sz="1600" dirty="0" err="1">
                <a:solidFill>
                  <a:schemeClr val="tx1"/>
                </a:solidFill>
              </a:rPr>
              <a:t>cout</a:t>
            </a:r>
            <a:r>
              <a:rPr lang="en-US" sz="1600" dirty="0">
                <a:solidFill>
                  <a:schemeClr val="tx1"/>
                </a:solidFill>
              </a:rPr>
              <a:t> &lt;&lt; "Call Derive void f() " &lt;&lt; std::</a:t>
            </a:r>
            <a:r>
              <a:rPr lang="en-US" sz="1600" dirty="0" err="1">
                <a:solidFill>
                  <a:schemeClr val="tx1"/>
                </a:solidFill>
              </a:rPr>
              <a:t>endl</a:t>
            </a:r>
            <a:r>
              <a:rPr lang="en-US" sz="1600" dirty="0">
                <a:solidFill>
                  <a:schemeClr val="tx1"/>
                </a:solidFill>
              </a:rPr>
              <a:t>; }</a:t>
            </a:r>
          </a:p>
          <a:p>
            <a:pPr marL="0" indent="0">
              <a:lnSpc>
                <a:spcPct val="80000"/>
              </a:lnSpc>
              <a:buNone/>
            </a:pPr>
            <a:r>
              <a:rPr lang="en-US" sz="1600" dirty="0">
                <a:solidFill>
                  <a:schemeClr val="tx1"/>
                </a:solidFill>
              </a:rPr>
              <a:t>    int g()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Derive int f()"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    int h()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Base int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a:t>
            </a:r>
          </a:p>
        </p:txBody>
      </p:sp>
      <p:sp>
        <p:nvSpPr>
          <p:cNvPr id="4" name="Slide Number Placeholder 3">
            <a:extLst>
              <a:ext uri="{FF2B5EF4-FFF2-40B4-BE49-F238E27FC236}">
                <a16:creationId xmlns:a16="http://schemas.microsoft.com/office/drawing/2014/main" id="{53B03B82-786F-45D4-8172-9DDAD1F1848C}"/>
              </a:ext>
            </a:extLst>
          </p:cNvPr>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dirty="0"/>
          </a:p>
        </p:txBody>
      </p:sp>
    </p:spTree>
    <p:extLst>
      <p:ext uri="{BB962C8B-B14F-4D97-AF65-F5344CB8AC3E}">
        <p14:creationId xmlns:p14="http://schemas.microsoft.com/office/powerpoint/2010/main" val="12146965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FAE7-C0F4-42FE-BDFD-8B47AAAF6D11}"/>
              </a:ext>
            </a:extLst>
          </p:cNvPr>
          <p:cNvSpPr>
            <a:spLocks noGrp="1"/>
          </p:cNvSpPr>
          <p:nvPr>
            <p:ph type="title"/>
          </p:nvPr>
        </p:nvSpPr>
        <p:spPr/>
        <p:txBody>
          <a:bodyPr/>
          <a:lstStyle/>
          <a:p>
            <a:r>
              <a:rPr lang="zh-CN" altLang="en-US" dirty="0"/>
              <a:t>課後練習 </a:t>
            </a:r>
            <a:r>
              <a:rPr lang="en-US" altLang="zh-CN" dirty="0"/>
              <a:t>2</a:t>
            </a:r>
            <a:endParaRPr lang="en-US" dirty="0"/>
          </a:p>
        </p:txBody>
      </p:sp>
      <p:sp>
        <p:nvSpPr>
          <p:cNvPr id="3" name="Content Placeholder 2">
            <a:extLst>
              <a:ext uri="{FF2B5EF4-FFF2-40B4-BE49-F238E27FC236}">
                <a16:creationId xmlns:a16="http://schemas.microsoft.com/office/drawing/2014/main" id="{9CB4FA96-5118-498B-9FA9-FC0104F851CA}"/>
              </a:ext>
            </a:extLst>
          </p:cNvPr>
          <p:cNvSpPr>
            <a:spLocks noGrp="1"/>
          </p:cNvSpPr>
          <p:nvPr>
            <p:ph idx="1"/>
          </p:nvPr>
        </p:nvSpPr>
        <p:spPr/>
        <p:txBody>
          <a:bodyPr/>
          <a:lstStyle/>
          <a:p>
            <a:r>
              <a:rPr lang="zh-CN" altLang="en-US" dirty="0"/>
              <a:t>仿照 </a:t>
            </a:r>
            <a:r>
              <a:rPr lang="en-US" altLang="zh-CN" dirty="0"/>
              <a:t>C++ </a:t>
            </a:r>
            <a:r>
              <a:rPr lang="zh-CN" altLang="en-US" dirty="0"/>
              <a:t>的 </a:t>
            </a:r>
            <a:r>
              <a:rPr lang="en-US" altLang="zh-CN" dirty="0"/>
              <a:t>vector </a:t>
            </a:r>
            <a:r>
              <a:rPr lang="zh-CN" altLang="en-US" dirty="0"/>
              <a:t>實現一個 </a:t>
            </a:r>
            <a:r>
              <a:rPr lang="en-US" altLang="zh-CN" dirty="0"/>
              <a:t>Vector </a:t>
            </a:r>
            <a:r>
              <a:rPr lang="zh-CN" altLang="en-US" dirty="0"/>
              <a:t>類，要求使用</a:t>
            </a:r>
            <a:r>
              <a:rPr lang="zh-CN" altLang="pt-PT" dirty="0"/>
              <a:t>模板</a:t>
            </a:r>
            <a:r>
              <a:rPr lang="zh-CN" altLang="en-US" dirty="0"/>
              <a:t>以支援任意類型的元素，並且至少具有以下成員函數（省略了函數參數），測試代碼見下頁</a:t>
            </a:r>
            <a:endParaRPr lang="en-US" altLang="zh-CN" dirty="0"/>
          </a:p>
          <a:p>
            <a:pPr lvl="1"/>
            <a:r>
              <a:rPr lang="en-US" sz="2000" dirty="0"/>
              <a:t>void </a:t>
            </a:r>
            <a:r>
              <a:rPr lang="en-US" sz="2000" dirty="0" err="1"/>
              <a:t>push_back</a:t>
            </a:r>
            <a:r>
              <a:rPr lang="en-US" sz="2000" dirty="0"/>
              <a:t>(); // </a:t>
            </a:r>
            <a:r>
              <a:rPr lang="zh-CN" altLang="en-US" sz="2000" dirty="0"/>
              <a:t>在尾部插入一個元素</a:t>
            </a:r>
          </a:p>
          <a:p>
            <a:pPr lvl="1"/>
            <a:r>
              <a:rPr lang="en-US" sz="2000" dirty="0"/>
              <a:t>void </a:t>
            </a:r>
            <a:r>
              <a:rPr lang="en-US" sz="2000" dirty="0" err="1"/>
              <a:t>pop_back</a:t>
            </a:r>
            <a:r>
              <a:rPr lang="en-US" sz="2000" dirty="0"/>
              <a:t>(); // </a:t>
            </a:r>
            <a:r>
              <a:rPr lang="zh-CN" altLang="en-US" sz="2000" dirty="0"/>
              <a:t>將尾部最後一個參數彈出</a:t>
            </a:r>
          </a:p>
          <a:p>
            <a:pPr lvl="1"/>
            <a:r>
              <a:rPr lang="en-US" sz="2000" dirty="0"/>
              <a:t>int size(); // </a:t>
            </a:r>
            <a:r>
              <a:rPr lang="zh-CN" altLang="en-US" sz="2000" dirty="0"/>
              <a:t>返回 </a:t>
            </a:r>
            <a:r>
              <a:rPr lang="en-US" sz="2000" dirty="0"/>
              <a:t>vector </a:t>
            </a:r>
            <a:r>
              <a:rPr lang="zh-CN" altLang="en-US" sz="2000" dirty="0"/>
              <a:t>的大小</a:t>
            </a:r>
          </a:p>
          <a:p>
            <a:pPr lvl="1"/>
            <a:r>
              <a:rPr lang="en-US" sz="2000" dirty="0"/>
              <a:t>operator[](); // </a:t>
            </a:r>
            <a:r>
              <a:rPr lang="zh-CN" altLang="en-US" sz="2000" dirty="0"/>
              <a:t>重載 </a:t>
            </a:r>
            <a:r>
              <a:rPr lang="en-US" altLang="zh-CN" sz="2000" dirty="0"/>
              <a:t>[] </a:t>
            </a:r>
            <a:r>
              <a:rPr lang="zh-CN" altLang="en-US" sz="2000" dirty="0"/>
              <a:t>運算子</a:t>
            </a:r>
            <a:endParaRPr lang="en-US" sz="2000" dirty="0"/>
          </a:p>
        </p:txBody>
      </p:sp>
      <p:sp>
        <p:nvSpPr>
          <p:cNvPr id="4" name="Slide Number Placeholder 3">
            <a:extLst>
              <a:ext uri="{FF2B5EF4-FFF2-40B4-BE49-F238E27FC236}">
                <a16:creationId xmlns:a16="http://schemas.microsoft.com/office/drawing/2014/main" id="{ADE92CAF-5C30-41AA-BDE9-99B5F6DB5D3C}"/>
              </a:ext>
            </a:extLst>
          </p:cNvPr>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dirty="0"/>
          </a:p>
        </p:txBody>
      </p:sp>
    </p:spTree>
    <p:extLst>
      <p:ext uri="{BB962C8B-B14F-4D97-AF65-F5344CB8AC3E}">
        <p14:creationId xmlns:p14="http://schemas.microsoft.com/office/powerpoint/2010/main" val="967760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2EA25-2E20-4179-927D-17779665EC54}"/>
              </a:ext>
            </a:extLst>
          </p:cNvPr>
          <p:cNvSpPr>
            <a:spLocks noGrp="1"/>
          </p:cNvSpPr>
          <p:nvPr>
            <p:ph idx="1"/>
          </p:nvPr>
        </p:nvSpPr>
        <p:spPr>
          <a:xfrm>
            <a:off x="138336" y="103170"/>
            <a:ext cx="8047806" cy="7092873"/>
          </a:xfrm>
        </p:spPr>
        <p:txBody>
          <a:bodyPr/>
          <a:lstStyle/>
          <a:p>
            <a:pPr marL="0" indent="0">
              <a:buNone/>
            </a:pPr>
            <a:r>
              <a:rPr lang="en-US" sz="1200" dirty="0"/>
              <a:t>#include &lt;iostream&gt;</a:t>
            </a:r>
          </a:p>
          <a:p>
            <a:pPr marL="0" indent="0">
              <a:buNone/>
            </a:pPr>
            <a:r>
              <a:rPr lang="en-US" sz="1200" dirty="0"/>
              <a:t>#include "</a:t>
            </a:r>
            <a:r>
              <a:rPr lang="en-US" sz="1200" dirty="0" err="1"/>
              <a:t>Vector.h</a:t>
            </a:r>
            <a:r>
              <a:rPr lang="en-US" sz="1200" dirty="0"/>
              <a:t>"</a:t>
            </a:r>
          </a:p>
          <a:p>
            <a:pPr marL="0" indent="0">
              <a:buNone/>
            </a:pPr>
            <a:r>
              <a:rPr lang="en-US" sz="1200" dirty="0"/>
              <a:t>#include &lt;string&gt;</a:t>
            </a:r>
          </a:p>
          <a:p>
            <a:pPr marL="0" indent="0">
              <a:buNone/>
            </a:pPr>
            <a:r>
              <a:rPr lang="en-US" sz="1200" dirty="0"/>
              <a:t>int main() {</a:t>
            </a:r>
          </a:p>
          <a:p>
            <a:pPr marL="0" indent="0">
              <a:buNone/>
            </a:pPr>
            <a:r>
              <a:rPr lang="en-US" sz="1200" dirty="0"/>
              <a:t>    Vector&lt;int&gt; </a:t>
            </a:r>
            <a:r>
              <a:rPr lang="en-US" sz="1200" dirty="0" err="1"/>
              <a:t>int_v</a:t>
            </a:r>
            <a:r>
              <a:rPr lang="en-US" sz="1200" dirty="0"/>
              <a:t>;</a:t>
            </a:r>
          </a:p>
          <a:p>
            <a:pPr marL="0" indent="0">
              <a:buNone/>
            </a:pPr>
            <a:r>
              <a:rPr lang="en-US" sz="1200" dirty="0"/>
              <a:t>    Vector&lt;std::string&gt; </a:t>
            </a:r>
            <a:r>
              <a:rPr lang="en-US" sz="1200" dirty="0" err="1"/>
              <a:t>string_v</a:t>
            </a:r>
            <a:r>
              <a:rPr lang="en-US" sz="1200" dirty="0"/>
              <a:t>;</a:t>
            </a:r>
          </a:p>
          <a:p>
            <a:pPr marL="0" indent="0">
              <a:buNone/>
            </a:pPr>
            <a:r>
              <a:rPr lang="en-US" sz="1200" dirty="0"/>
              <a:t>    Vector&lt;Vector&lt;int&gt;&gt; matrix;</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a:t>
            </a:r>
            <a:r>
              <a:rPr lang="en-US" sz="1200" dirty="0" err="1"/>
              <a:t>int_v.push_back</a:t>
            </a:r>
            <a:r>
              <a:rPr lang="en-US" sz="1200" dirty="0"/>
              <a:t>(</a:t>
            </a:r>
            <a:r>
              <a:rPr lang="en-US" sz="1200" dirty="0" err="1"/>
              <a:t>i</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 ++</a:t>
            </a:r>
            <a:r>
              <a:rPr lang="en-US" sz="1200" dirty="0" err="1"/>
              <a:t>i</a:t>
            </a:r>
            <a:r>
              <a:rPr lang="en-US" sz="1200" dirty="0"/>
              <a:t>) </a:t>
            </a:r>
            <a:r>
              <a:rPr lang="en-US" sz="1200" dirty="0" err="1"/>
              <a:t>string_v.push_back</a:t>
            </a:r>
            <a:r>
              <a:rPr lang="en-US" sz="1200" dirty="0"/>
              <a:t>("</a:t>
            </a:r>
            <a:r>
              <a:rPr lang="en-US" sz="1200" dirty="0" err="1"/>
              <a:t>abcd</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50; ++</a:t>
            </a:r>
            <a:r>
              <a:rPr lang="en-US" sz="1200" dirty="0" err="1"/>
              <a:t>i</a:t>
            </a:r>
            <a:r>
              <a:rPr lang="en-US" sz="1200" dirty="0"/>
              <a:t>) {</a:t>
            </a:r>
          </a:p>
          <a:p>
            <a:pPr marL="0" indent="0">
              <a:buNone/>
            </a:pPr>
            <a:r>
              <a:rPr lang="en-US" sz="1200" dirty="0"/>
              <a:t>        Vector&lt;int&gt; </a:t>
            </a:r>
            <a:r>
              <a:rPr lang="en-US" sz="1200" dirty="0" err="1"/>
              <a:t>tmp_v</a:t>
            </a:r>
            <a:r>
              <a:rPr lang="en-US" sz="1200" dirty="0"/>
              <a:t>;</a:t>
            </a:r>
          </a:p>
          <a:p>
            <a:pPr marL="0" indent="0">
              <a:buNone/>
            </a:pPr>
            <a:r>
              <a:rPr lang="en-US" sz="1200" dirty="0"/>
              <a:t>        for (int j = 0; j &lt; 50; ++j) </a:t>
            </a:r>
            <a:r>
              <a:rPr lang="en-US" sz="1200" dirty="0" err="1"/>
              <a:t>tmp_v.append</a:t>
            </a:r>
            <a:r>
              <a:rPr lang="en-US" sz="1200" dirty="0"/>
              <a:t>(j);</a:t>
            </a:r>
          </a:p>
          <a:p>
            <a:pPr marL="0" indent="0">
              <a:buNone/>
            </a:pPr>
            <a:r>
              <a:rPr lang="en-US" sz="1200" dirty="0"/>
              <a:t>        </a:t>
            </a:r>
            <a:r>
              <a:rPr lang="en-US" sz="1200" dirty="0" err="1"/>
              <a:t>matrix.append</a:t>
            </a:r>
            <a:r>
              <a:rPr lang="en-US" sz="1200" dirty="0"/>
              <a:t>(</a:t>
            </a:r>
            <a:r>
              <a:rPr lang="en-US" sz="1200" dirty="0" err="1"/>
              <a:t>tmp_v</a:t>
            </a:r>
            <a:r>
              <a:rPr lang="en-US" sz="1200" dirty="0"/>
              <a:t>);</a:t>
            </a:r>
          </a:p>
          <a:p>
            <a:pPr marL="0" indent="0">
              <a:buNone/>
            </a:pPr>
            <a:r>
              <a:rPr lang="en-US" sz="1200" dirty="0"/>
              <a:t>    }</a:t>
            </a:r>
          </a:p>
          <a:p>
            <a:pPr marL="0" indent="0">
              <a:buNone/>
            </a:pPr>
            <a:r>
              <a:rPr lang="en-US" sz="1200" dirty="0"/>
              <a:t>    std::</a:t>
            </a:r>
            <a:r>
              <a:rPr lang="en-US" sz="1200" dirty="0" err="1"/>
              <a:t>cout</a:t>
            </a:r>
            <a:r>
              <a:rPr lang="en-US" sz="1200" dirty="0"/>
              <a:t> &lt;&lt; </a:t>
            </a:r>
            <a:r>
              <a:rPr lang="en-US" sz="1200" dirty="0" err="1"/>
              <a:t>int_v.size</a:t>
            </a:r>
            <a:r>
              <a:rPr lang="en-US" sz="1200" dirty="0"/>
              <a:t>() &lt;&lt; std::</a:t>
            </a:r>
            <a:r>
              <a:rPr lang="en-US" sz="1200" dirty="0" err="1"/>
              <a:t>endl</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 2) std::</a:t>
            </a:r>
            <a:r>
              <a:rPr lang="en-US" sz="1200" dirty="0" err="1"/>
              <a:t>cout</a:t>
            </a:r>
            <a:r>
              <a:rPr lang="en-US" sz="1200" dirty="0"/>
              <a:t> &lt;&lt; </a:t>
            </a:r>
            <a:r>
              <a:rPr lang="en-US" sz="1200" dirty="0" err="1"/>
              <a:t>int_v</a:t>
            </a:r>
            <a:r>
              <a:rPr lang="en-US" sz="1200" dirty="0"/>
              <a:t>[</a:t>
            </a:r>
            <a:r>
              <a:rPr lang="en-US" sz="1200" dirty="0" err="1"/>
              <a:t>i</a:t>
            </a:r>
            <a:r>
              <a:rPr lang="en-US" sz="1200" dirty="0"/>
              <a:t>] &lt;&lt; " ";</a:t>
            </a:r>
          </a:p>
          <a:p>
            <a:pPr marL="0" indent="0">
              <a:buNone/>
            </a:pPr>
            <a:r>
              <a:rPr lang="en-US" sz="1200" dirty="0"/>
              <a:t>    std::</a:t>
            </a:r>
            <a:r>
              <a:rPr lang="en-US" sz="1200" dirty="0" err="1"/>
              <a:t>cout</a:t>
            </a:r>
            <a:r>
              <a:rPr lang="en-US" sz="1200" dirty="0"/>
              <a:t> &lt;&lt; std::</a:t>
            </a:r>
            <a:r>
              <a:rPr lang="en-US" sz="1200" dirty="0" err="1"/>
              <a:t>endl</a:t>
            </a:r>
            <a:r>
              <a:rPr lang="en-US" sz="1200" dirty="0"/>
              <a:t>;</a:t>
            </a:r>
          </a:p>
          <a:p>
            <a:pPr marL="0" indent="0">
              <a:buNone/>
            </a:pPr>
            <a:r>
              <a:rPr lang="en-US" sz="1200" dirty="0"/>
              <a:t>    while (</a:t>
            </a:r>
            <a:r>
              <a:rPr lang="en-US" sz="1200" dirty="0" err="1"/>
              <a:t>string_v.size</a:t>
            </a:r>
            <a:r>
              <a:rPr lang="en-US" sz="1200" dirty="0"/>
              <a:t>() &gt; 0) {</a:t>
            </a:r>
          </a:p>
          <a:p>
            <a:pPr marL="0" indent="0">
              <a:buNone/>
            </a:pPr>
            <a:r>
              <a:rPr lang="en-US" sz="1200" dirty="0"/>
              <a:t>        std::</a:t>
            </a:r>
            <a:r>
              <a:rPr lang="en-US" sz="1200" dirty="0" err="1"/>
              <a:t>cout</a:t>
            </a:r>
            <a:r>
              <a:rPr lang="en-US" sz="1200" dirty="0"/>
              <a:t> &lt;&lt; </a:t>
            </a:r>
            <a:r>
              <a:rPr lang="en-US" sz="1200" dirty="0" err="1"/>
              <a:t>string_v</a:t>
            </a:r>
            <a:r>
              <a:rPr lang="en-US" sz="1200" dirty="0"/>
              <a:t>[</a:t>
            </a:r>
            <a:r>
              <a:rPr lang="en-US" sz="1200" dirty="0" err="1"/>
              <a:t>string_v.size</a:t>
            </a:r>
            <a:r>
              <a:rPr lang="en-US" sz="1200" dirty="0"/>
              <a:t>() - 1] &lt;&lt; std::</a:t>
            </a:r>
            <a:r>
              <a:rPr lang="en-US" sz="1200" dirty="0" err="1"/>
              <a:t>endl</a:t>
            </a:r>
            <a:r>
              <a:rPr lang="en-US" sz="1200" dirty="0"/>
              <a:t>;</a:t>
            </a:r>
          </a:p>
          <a:p>
            <a:pPr marL="0" indent="0">
              <a:buNone/>
            </a:pPr>
            <a:r>
              <a:rPr lang="en-US" sz="1200" dirty="0"/>
              <a:t>        </a:t>
            </a:r>
            <a:r>
              <a:rPr lang="en-US" sz="1200" dirty="0" err="1"/>
              <a:t>string_v.pop_back</a:t>
            </a:r>
            <a:r>
              <a:rPr lang="en-US" sz="1200" dirty="0"/>
              <a:t>();</a:t>
            </a:r>
          </a:p>
          <a:p>
            <a:pPr marL="0" indent="0">
              <a:buNone/>
            </a:pPr>
            <a:r>
              <a:rPr lang="en-US" sz="1200" dirty="0"/>
              <a:t>    }</a:t>
            </a:r>
          </a:p>
          <a:p>
            <a:pPr marL="0" indent="0">
              <a:buNone/>
            </a:pPr>
            <a:r>
              <a:rPr lang="en-US" sz="1200" dirty="0"/>
              <a:t>    return 0;</a:t>
            </a:r>
          </a:p>
          <a:p>
            <a:pPr marL="0" indent="0">
              <a:buNone/>
            </a:pPr>
            <a:r>
              <a:rPr lang="en-US" sz="1200" dirty="0"/>
              <a:t>}</a:t>
            </a:r>
            <a:endParaRPr lang="en-US" sz="1600" dirty="0"/>
          </a:p>
        </p:txBody>
      </p:sp>
      <p:sp>
        <p:nvSpPr>
          <p:cNvPr id="4" name="Slide Number Placeholder 3">
            <a:extLst>
              <a:ext uri="{FF2B5EF4-FFF2-40B4-BE49-F238E27FC236}">
                <a16:creationId xmlns:a16="http://schemas.microsoft.com/office/drawing/2014/main" id="{643B6161-D9D4-47C8-8122-A4A8B187B537}"/>
              </a:ext>
            </a:extLst>
          </p:cNvPr>
          <p:cNvSpPr>
            <a:spLocks noGrp="1"/>
          </p:cNvSpPr>
          <p:nvPr>
            <p:ph type="sldNum" sz="quarter" idx="12"/>
          </p:nvPr>
        </p:nvSpPr>
        <p:spPr/>
        <p:txBody>
          <a:bodyPr/>
          <a:lstStyle/>
          <a:p>
            <a:pPr>
              <a:defRPr/>
            </a:pPr>
            <a:fld id="{BFD7BE51-03DD-4CCA-8227-D775462981B4}" type="slidenum">
              <a:rPr lang="en-US" altLang="zh-CN" smtClean="0"/>
              <a:pPr>
                <a:defRPr/>
              </a:pPr>
              <a:t>63</a:t>
            </a:fld>
            <a:endParaRPr lang="en-US" altLang="zh-CN" dirty="0"/>
          </a:p>
        </p:txBody>
      </p:sp>
    </p:spTree>
    <p:extLst>
      <p:ext uri="{BB962C8B-B14F-4D97-AF65-F5344CB8AC3E}">
        <p14:creationId xmlns:p14="http://schemas.microsoft.com/office/powerpoint/2010/main" val="107055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dirty="0">
                <a:solidFill>
                  <a:srgbClr val="0070C0"/>
                </a:solidFill>
              </a:rPr>
              <a:t>結 束</a:t>
            </a:r>
            <a:endParaRPr lang="en-US" altLang="zh-CN" sz="11500" dirty="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034E5-8913-4FC9-9CF4-5B7E0DD4758F}"/>
              </a:ext>
            </a:extLst>
          </p:cNvPr>
          <p:cNvSpPr>
            <a:spLocks noGrp="1"/>
          </p:cNvSpPr>
          <p:nvPr>
            <p:ph type="title"/>
          </p:nvPr>
        </p:nvSpPr>
        <p:spPr/>
        <p:txBody>
          <a:bodyPr/>
          <a:lstStyle/>
          <a:p>
            <a:r>
              <a:rPr lang="zh-CN" altLang="en-US" dirty="0"/>
              <a:t>抽象類別</a:t>
            </a:r>
          </a:p>
        </p:txBody>
      </p:sp>
      <p:sp>
        <p:nvSpPr>
          <p:cNvPr id="3" name="内容占位符 2">
            <a:extLst>
              <a:ext uri="{FF2B5EF4-FFF2-40B4-BE49-F238E27FC236}">
                <a16:creationId xmlns:a16="http://schemas.microsoft.com/office/drawing/2014/main" id="{10D4A7C6-C25C-4D7D-8BE8-698AD201843D}"/>
              </a:ext>
            </a:extLst>
          </p:cNvPr>
          <p:cNvSpPr>
            <a:spLocks noGrp="1"/>
          </p:cNvSpPr>
          <p:nvPr>
            <p:ph idx="1"/>
          </p:nvPr>
        </p:nvSpPr>
        <p:spPr/>
        <p:txBody>
          <a:bodyPr/>
          <a:lstStyle/>
          <a:p>
            <a:r>
              <a:rPr kumimoji="1" lang="zh-CN" altLang="en-US" dirty="0"/>
              <a:t>基類純虛函數被派生類重寫覆蓋之前仍是純虛函數。因此當繼承一個抽象類別時，</a:t>
            </a:r>
            <a:r>
              <a:rPr kumimoji="1" lang="zh-CN" altLang="en-US" dirty="0">
                <a:solidFill>
                  <a:srgbClr val="FF0000"/>
                </a:solidFill>
              </a:rPr>
              <a:t>除純虛析構函數外（後面解釋）</a:t>
            </a:r>
            <a:r>
              <a:rPr kumimoji="1" lang="zh-CN" altLang="en-US" dirty="0"/>
              <a:t>，必須</a:t>
            </a:r>
            <a:r>
              <a:rPr kumimoji="1" lang="zh-CN" altLang="en-US" dirty="0">
                <a:solidFill>
                  <a:srgbClr val="FF0000"/>
                </a:solidFill>
              </a:rPr>
              <a:t>實現所有純虛函數</a:t>
            </a:r>
            <a:r>
              <a:rPr kumimoji="1" lang="zh-CN" altLang="en-US" dirty="0"/>
              <a:t>，否則繼承出的類也是抽象類別。</a:t>
            </a:r>
            <a:endParaRPr kumimoji="1" lang="en-US" altLang="zh-CN" dirty="0"/>
          </a:p>
          <a:p>
            <a:endParaRPr lang="zh-CN" altLang="en-US" dirty="0"/>
          </a:p>
        </p:txBody>
      </p:sp>
      <p:sp>
        <p:nvSpPr>
          <p:cNvPr id="4" name="灯片编号占位符 3">
            <a:extLst>
              <a:ext uri="{FF2B5EF4-FFF2-40B4-BE49-F238E27FC236}">
                <a16:creationId xmlns:a16="http://schemas.microsoft.com/office/drawing/2014/main" id="{04517C3F-2029-47A4-B7E8-7F00E88E4535}"/>
              </a:ext>
            </a:extLst>
          </p:cNvPr>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dirty="0"/>
          </a:p>
        </p:txBody>
      </p:sp>
    </p:spTree>
    <p:extLst>
      <p:ext uri="{BB962C8B-B14F-4D97-AF65-F5344CB8AC3E}">
        <p14:creationId xmlns:p14="http://schemas.microsoft.com/office/powerpoint/2010/main" val="157601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915A179-BCD0-4A6C-9B9A-73BC7C459C0A}"/>
              </a:ext>
            </a:extLst>
          </p:cNvPr>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dirty="0"/>
          </a:p>
        </p:txBody>
      </p:sp>
      <p:sp>
        <p:nvSpPr>
          <p:cNvPr id="6" name="矩形 5">
            <a:extLst>
              <a:ext uri="{FF2B5EF4-FFF2-40B4-BE49-F238E27FC236}">
                <a16:creationId xmlns:a16="http://schemas.microsoft.com/office/drawing/2014/main" id="{15B745D3-D93D-3340-96D4-FFA8822AAB5E}"/>
              </a:ext>
            </a:extLst>
          </p:cNvPr>
          <p:cNvSpPr/>
          <p:nvPr/>
        </p:nvSpPr>
        <p:spPr>
          <a:xfrm>
            <a:off x="611560" y="548680"/>
            <a:ext cx="8052370" cy="6186309"/>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solidFill>
                  <a:srgbClr val="BBBBBB"/>
                </a:solidFill>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BBBBBB"/>
                </a:solidFill>
                <a:latin typeface="Consolas" panose="020B0609020204030204" pitchFamily="49" charset="0"/>
                <a:cs typeface="Consolas" panose="020B0609020204030204" pitchFamily="49" charset="0"/>
              </a:rPr>
              <a:t>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()=0; </a:t>
            </a:r>
          </a:p>
          <a:p>
            <a:r>
              <a:rPr lang="en-US" altLang="zh-CN" dirty="0">
                <a:latin typeface="Consolas" panose="020B0609020204030204" pitchFamily="49" charset="0"/>
                <a:cs typeface="Consolas" panose="020B0609020204030204" pitchFamily="49" charset="0"/>
              </a:rPr>
              <a:t>};</a:t>
            </a: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Derive1:</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1D8519"/>
                </a:solidFill>
                <a:latin typeface="Consolas" panose="020B0609020204030204" pitchFamily="49" charset="0"/>
                <a:cs typeface="Consolas" panose="020B0609020204030204" pitchFamily="49" charset="0"/>
              </a:rPr>
              <a:t> //Derive1</a:t>
            </a:r>
            <a:r>
              <a:rPr lang="zh-CN" altLang="en-US" dirty="0">
                <a:solidFill>
                  <a:srgbClr val="1D8519"/>
                </a:solidFill>
                <a:latin typeface="Consolas" panose="020B0609020204030204" pitchFamily="49" charset="0"/>
                <a:cs typeface="Consolas" panose="020B0609020204030204" pitchFamily="49" charset="0"/>
              </a:rPr>
              <a:t>仍為抽象類別</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Derive2:</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cout</a:t>
            </a:r>
            <a:r>
              <a:rPr lang="en-US" altLang="zh-CN" dirty="0">
                <a:latin typeface="Consolas" panose="020B0609020204030204" pitchFamily="49" charset="0"/>
                <a:cs typeface="Consolas" panose="020B0609020204030204" pitchFamily="49" charset="0"/>
              </a:rPr>
              <a:t> &lt;&lt; </a:t>
            </a:r>
            <a:r>
              <a:rPr lang="en-US" altLang="zh-CN" dirty="0">
                <a:solidFill>
                  <a:srgbClr val="BA0011"/>
                </a:solidFill>
                <a:latin typeface="Consolas" charset="0"/>
                <a:cs typeface="Consolas" charset="0"/>
              </a:rPr>
              <a:t>"Derive2::</a:t>
            </a:r>
            <a:r>
              <a:rPr lang="en-US" altLang="zh-CN" dirty="0" err="1">
                <a:solidFill>
                  <a:srgbClr val="BA0011"/>
                </a:solidFill>
                <a:latin typeface="Consolas" charset="0"/>
                <a:cs typeface="Consolas" charset="0"/>
              </a:rPr>
              <a:t>func</a:t>
            </a:r>
            <a:r>
              <a:rPr lang="en-US" altLang="zh-CN"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err="1">
                <a:solidFill>
                  <a:srgbClr val="B40062"/>
                </a:solidFill>
                <a:latin typeface="Consolas" charset="0"/>
                <a:cs typeface="Consolas" charset="0"/>
              </a:rPr>
              <a:t>int</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charset="0"/>
                <a:cs typeface="Consolas" charset="0"/>
              </a:rPr>
              <a:t>main()</a:t>
            </a:r>
          </a:p>
          <a:p>
            <a:r>
              <a:rPr lang="en-US" altLang="zh-CN" dirty="0">
                <a:latin typeface="Consolas" charset="0"/>
                <a:cs typeface="Consolas" charset="0"/>
              </a:rPr>
              <a:t>{</a:t>
            </a:r>
          </a:p>
          <a:p>
            <a:r>
              <a:rPr lang="en-US" altLang="zh-CN" dirty="0">
                <a:solidFill>
                  <a:srgbClr val="1D8519"/>
                </a:solidFill>
                <a:latin typeface="Consolas" panose="020B0609020204030204" pitchFamily="49" charset="0"/>
                <a:cs typeface="Consolas" panose="020B0609020204030204" pitchFamily="49" charset="0"/>
              </a:rPr>
              <a:t>	// Derive1 d1; //</a:t>
            </a:r>
            <a:r>
              <a:rPr lang="zh-CN" altLang="en-US" dirty="0">
                <a:solidFill>
                  <a:srgbClr val="1D8519"/>
                </a:solidFill>
                <a:latin typeface="Consolas" panose="020B0609020204030204" pitchFamily="49" charset="0"/>
                <a:cs typeface="Consolas" panose="020B0609020204030204" pitchFamily="49" charset="0"/>
              </a:rPr>
              <a:t>編譯錯誤，</a:t>
            </a:r>
            <a:r>
              <a:rPr lang="en-US" altLang="zh-CN" dirty="0">
                <a:solidFill>
                  <a:srgbClr val="1D8519"/>
                </a:solidFill>
                <a:latin typeface="Consolas" panose="020B0609020204030204" pitchFamily="49" charset="0"/>
                <a:cs typeface="Consolas" panose="020B0609020204030204" pitchFamily="49" charset="0"/>
              </a:rPr>
              <a:t>Derive1</a:t>
            </a:r>
            <a:r>
              <a:rPr lang="zh-CN" altLang="en-US" dirty="0">
                <a:solidFill>
                  <a:srgbClr val="1D8519"/>
                </a:solidFill>
                <a:latin typeface="Consolas" panose="020B0609020204030204" pitchFamily="49" charset="0"/>
                <a:cs typeface="Consolas" panose="020B0609020204030204" pitchFamily="49" charset="0"/>
              </a:rPr>
              <a:t>仍為抽象類別</a:t>
            </a:r>
          </a:p>
          <a:p>
            <a:r>
              <a:rPr lang="en-US" altLang="zh-CN" dirty="0">
                <a:solidFill>
                  <a:srgbClr val="000000"/>
                </a:solidFill>
                <a:latin typeface="Consolas" panose="020B0609020204030204" pitchFamily="49" charset="0"/>
                <a:cs typeface="Consolas" panose="020B0609020204030204" pitchFamily="49" charset="0"/>
              </a:rPr>
              <a:t>	Derive2 d2;</a:t>
            </a:r>
          </a:p>
          <a:p>
            <a:r>
              <a:rPr lang="en-US" altLang="zh-CN" dirty="0">
                <a:latin typeface="Consolas" panose="020B0609020204030204" pitchFamily="49" charset="0"/>
                <a:cs typeface="Consolas" panose="020B0609020204030204" pitchFamily="49" charset="0"/>
              </a:rPr>
              <a:t>	d2.func();</a:t>
            </a:r>
          </a:p>
          <a:p>
            <a:r>
              <a:rPr lang="en-US" altLang="zh-CN" dirty="0">
                <a:solidFill>
                  <a:srgbClr val="000000"/>
                </a:solidFill>
                <a:latin typeface="Consolas" charset="0"/>
                <a:ea typeface="Consolas" charset="0"/>
                <a:cs typeface="Consolas" charset="0"/>
              </a:rPr>
              <a:t>    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b="0" dirty="0">
              <a:effectLst/>
              <a:latin typeface="Consolas" panose="020B0609020204030204" pitchFamily="49" charset="0"/>
              <a:cs typeface="Consolas" panose="020B0609020204030204" pitchFamily="49" charset="0"/>
            </a:endParaRPr>
          </a:p>
        </p:txBody>
      </p:sp>
      <p:sp>
        <p:nvSpPr>
          <p:cNvPr id="7" name="矩形 6">
            <a:extLst>
              <a:ext uri="{FF2B5EF4-FFF2-40B4-BE49-F238E27FC236}">
                <a16:creationId xmlns:a16="http://schemas.microsoft.com/office/drawing/2014/main" id="{F1C11A48-5BEF-9748-9542-41E2B856C923}"/>
              </a:ext>
            </a:extLst>
          </p:cNvPr>
          <p:cNvSpPr/>
          <p:nvPr/>
        </p:nvSpPr>
        <p:spPr>
          <a:xfrm>
            <a:off x="6876256" y="4931876"/>
            <a:ext cx="3454052" cy="369332"/>
          </a:xfrm>
          <a:prstGeom prst="rect">
            <a:avLst/>
          </a:prstGeom>
        </p:spPr>
        <p:txBody>
          <a:bodyPr wrap="square">
            <a:spAutoFit/>
          </a:bodyPr>
          <a:lstStyle/>
          <a:p>
            <a:r>
              <a:rPr lang="en-US" altLang="zh-CN" b="1" dirty="0">
                <a:solidFill>
                  <a:srgbClr val="00B050"/>
                </a:solidFill>
                <a:latin typeface="AndaleMono" charset="0"/>
              </a:rPr>
              <a:t>Derive2::</a:t>
            </a:r>
            <a:r>
              <a:rPr lang="en-US" altLang="zh-CN" b="1" dirty="0" err="1">
                <a:solidFill>
                  <a:srgbClr val="00B050"/>
                </a:solidFill>
                <a:latin typeface="AndaleMono" charset="0"/>
              </a:rPr>
              <a:t>func</a:t>
            </a:r>
            <a:endParaRPr lang="zh-CN" altLang="en-US" b="1" dirty="0">
              <a:solidFill>
                <a:srgbClr val="00B050"/>
              </a:solidFill>
              <a:latin typeface="AndaleMono" charset="0"/>
            </a:endParaRPr>
          </a:p>
        </p:txBody>
      </p:sp>
      <p:sp>
        <p:nvSpPr>
          <p:cNvPr id="8" name="文本框 7">
            <a:extLst>
              <a:ext uri="{FF2B5EF4-FFF2-40B4-BE49-F238E27FC236}">
                <a16:creationId xmlns:a16="http://schemas.microsoft.com/office/drawing/2014/main" id="{D26B52AC-7596-344F-9675-C957E743137D}"/>
              </a:ext>
            </a:extLst>
          </p:cNvPr>
          <p:cNvSpPr txBox="1"/>
          <p:nvPr/>
        </p:nvSpPr>
        <p:spPr>
          <a:xfrm>
            <a:off x="6945932" y="4470211"/>
            <a:ext cx="1415772" cy="461665"/>
          </a:xfrm>
          <a:prstGeom prst="rect">
            <a:avLst/>
          </a:prstGeom>
          <a:solidFill>
            <a:srgbClr val="FFFF00"/>
          </a:solidFill>
        </p:spPr>
        <p:txBody>
          <a:bodyPr wrap="none" rtlCol="0">
            <a:spAutoFit/>
          </a:bodyPr>
          <a:lstStyle/>
          <a:p>
            <a:r>
              <a:rPr kumimoji="1" lang="zh-CN" altLang="en-US" sz="2400" b="1" dirty="0"/>
              <a:t>運行結果</a:t>
            </a:r>
          </a:p>
        </p:txBody>
      </p:sp>
      <p:sp>
        <p:nvSpPr>
          <p:cNvPr id="9" name="标题 1">
            <a:extLst>
              <a:ext uri="{FF2B5EF4-FFF2-40B4-BE49-F238E27FC236}">
                <a16:creationId xmlns:a16="http://schemas.microsoft.com/office/drawing/2014/main" id="{E9785751-07C2-4E48-860B-697E11DBA105}"/>
              </a:ext>
            </a:extLst>
          </p:cNvPr>
          <p:cNvSpPr txBox="1">
            <a:spLocks/>
          </p:cNvSpPr>
          <p:nvPr/>
        </p:nvSpPr>
        <p:spPr bwMode="auto">
          <a:xfrm>
            <a:off x="5868144" y="168882"/>
            <a:ext cx="3062164"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抽象類別示例</a:t>
            </a:r>
          </a:p>
        </p:txBody>
      </p:sp>
    </p:spTree>
    <p:extLst>
      <p:ext uri="{BB962C8B-B14F-4D97-AF65-F5344CB8AC3E}">
        <p14:creationId xmlns:p14="http://schemas.microsoft.com/office/powerpoint/2010/main" val="391495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60691-2BAD-724D-BEA5-3DC7191E7ECB}"/>
              </a:ext>
            </a:extLst>
          </p:cNvPr>
          <p:cNvSpPr>
            <a:spLocks noGrp="1"/>
          </p:cNvSpPr>
          <p:nvPr>
            <p:ph type="title"/>
          </p:nvPr>
        </p:nvSpPr>
        <p:spPr/>
        <p:txBody>
          <a:bodyPr/>
          <a:lstStyle/>
          <a:p>
            <a:r>
              <a:rPr kumimoji="1" lang="zh-CN" altLang="en-US" dirty="0"/>
              <a:t>純虛析構函數</a:t>
            </a:r>
          </a:p>
        </p:txBody>
      </p:sp>
      <p:sp>
        <p:nvSpPr>
          <p:cNvPr id="4" name="灯片编号占位符 3">
            <a:extLst>
              <a:ext uri="{FF2B5EF4-FFF2-40B4-BE49-F238E27FC236}">
                <a16:creationId xmlns:a16="http://schemas.microsoft.com/office/drawing/2014/main" id="{38F8B07F-2E50-524F-B015-0CC9ED6C182C}"/>
              </a:ext>
            </a:extLst>
          </p:cNvPr>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dirty="0"/>
          </a:p>
        </p:txBody>
      </p:sp>
      <p:sp>
        <p:nvSpPr>
          <p:cNvPr id="5" name="内容占位符 2">
            <a:extLst>
              <a:ext uri="{FF2B5EF4-FFF2-40B4-BE49-F238E27FC236}">
                <a16:creationId xmlns:a16="http://schemas.microsoft.com/office/drawing/2014/main" id="{8BF7C63A-26DB-3B4F-BEBF-6C511EBC8CA4}"/>
              </a:ext>
            </a:extLst>
          </p:cNvPr>
          <p:cNvSpPr>
            <a:spLocks noGrp="1"/>
          </p:cNvSpPr>
          <p:nvPr>
            <p:ph idx="1"/>
          </p:nvPr>
        </p:nvSpPr>
        <p:spPr/>
        <p:txBody>
          <a:bodyPr/>
          <a:lstStyle/>
          <a:p>
            <a:r>
              <a:rPr kumimoji="1" lang="zh-CN" altLang="en-US" dirty="0"/>
              <a:t>回顧：虛函數與析構函數</a:t>
            </a:r>
          </a:p>
          <a:p>
            <a:pPr lvl="1"/>
            <a:r>
              <a:rPr kumimoji="1" lang="zh-CN" altLang="en-US" dirty="0"/>
              <a:t>析構函數能是虛的，且常常是虛的。虛析構函數</a:t>
            </a:r>
            <a:r>
              <a:rPr kumimoji="1" lang="zh-CN" altLang="en-US" dirty="0">
                <a:solidFill>
                  <a:srgbClr val="FF0000"/>
                </a:solidFill>
              </a:rPr>
              <a:t>仍需定義函數體</a:t>
            </a:r>
            <a:r>
              <a:rPr kumimoji="1" lang="zh-CN" altLang="en-US" dirty="0"/>
              <a:t>。</a:t>
            </a:r>
          </a:p>
          <a:p>
            <a:pPr lvl="1"/>
            <a:r>
              <a:rPr kumimoji="1" lang="zh-CN" altLang="en-US" dirty="0">
                <a:solidFill>
                  <a:srgbClr val="FF0000"/>
                </a:solidFill>
              </a:rPr>
              <a:t>虛析構函數</a:t>
            </a:r>
            <a:r>
              <a:rPr kumimoji="1" lang="zh-CN" altLang="en-US" dirty="0"/>
              <a:t>的用途：當刪除基類物件指標時，編譯器將根據指標所指物件的</a:t>
            </a:r>
            <a:r>
              <a:rPr kumimoji="1" lang="zh-CN" altLang="en-US" dirty="0">
                <a:solidFill>
                  <a:srgbClr val="FF0000"/>
                </a:solidFill>
              </a:rPr>
              <a:t>實際類型</a:t>
            </a:r>
            <a:r>
              <a:rPr kumimoji="1" lang="zh-CN" altLang="en-US" dirty="0"/>
              <a:t>，調用相應的析構函數。</a:t>
            </a:r>
          </a:p>
        </p:txBody>
      </p:sp>
    </p:spTree>
    <p:extLst>
      <p:ext uri="{BB962C8B-B14F-4D97-AF65-F5344CB8AC3E}">
        <p14:creationId xmlns:p14="http://schemas.microsoft.com/office/powerpoint/2010/main" val="202602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OBLEMSCORE" val="1"/>
  <p:tag name="RAINPROBLEMTYPE" val="MultipleChoice"/>
  <p:tag name="RAINPROBLEM" val="MultipleChoice"/>
  <p:tag name="PROBLEMHASREMARK"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oop</Template>
  <TotalTime>18593</TotalTime>
  <Words>8754</Words>
  <Application>Microsoft Office PowerPoint</Application>
  <PresentationFormat>Apresentação no Ecrã (4:3)</PresentationFormat>
  <Paragraphs>938</Paragraphs>
  <Slides>64</Slides>
  <Notes>32</Notes>
  <HiddenSlides>0</HiddenSlides>
  <MMClips>0</MMClips>
  <ScaleCrop>false</ScaleCrop>
  <HeadingPairs>
    <vt:vector size="6" baseType="variant">
      <vt:variant>
        <vt:lpstr>Tipos de letra usados</vt:lpstr>
      </vt:variant>
      <vt:variant>
        <vt:i4>13</vt:i4>
      </vt:variant>
      <vt:variant>
        <vt:lpstr>Tema</vt:lpstr>
      </vt:variant>
      <vt:variant>
        <vt:i4>1</vt:i4>
      </vt:variant>
      <vt:variant>
        <vt:lpstr>Títulos dos diapositivos</vt:lpstr>
      </vt:variant>
      <vt:variant>
        <vt:i4>64</vt:i4>
      </vt:variant>
    </vt:vector>
  </HeadingPairs>
  <TitlesOfParts>
    <vt:vector size="78" baseType="lpstr">
      <vt:lpstr>AndaleMono</vt:lpstr>
      <vt:lpstr>Courier</vt:lpstr>
      <vt:lpstr>Menlo-Regular</vt:lpstr>
      <vt:lpstr>微软雅黑</vt:lpstr>
      <vt:lpstr>微软雅黑</vt:lpstr>
      <vt:lpstr>STKaiti</vt:lpstr>
      <vt:lpstr>STKaiti</vt:lpstr>
      <vt:lpstr>Arial</vt:lpstr>
      <vt:lpstr>Calibri</vt:lpstr>
      <vt:lpstr>Calibri Light</vt:lpstr>
      <vt:lpstr>Consolas</vt:lpstr>
      <vt:lpstr>Times New Roman</vt:lpstr>
      <vt:lpstr>Wingdings</vt:lpstr>
      <vt:lpstr>Office 主题</vt:lpstr>
      <vt:lpstr>物件導向程式設計基礎 （OOP）</vt:lpstr>
      <vt:lpstr>上期要點回顧</vt:lpstr>
      <vt:lpstr>本講內容提要</vt:lpstr>
      <vt:lpstr>純虛函數</vt:lpstr>
      <vt:lpstr>抽象類別</vt:lpstr>
      <vt:lpstr>純虛函數與抽象類別示例</vt:lpstr>
      <vt:lpstr>抽象類別</vt:lpstr>
      <vt:lpstr>Apresentação do PowerPoint</vt:lpstr>
      <vt:lpstr>純虛析構函數</vt:lpstr>
      <vt:lpstr>純虛析構函數</vt:lpstr>
      <vt:lpstr>純虛析構函數</vt:lpstr>
      <vt:lpstr>Apresentação do PowerPoint</vt:lpstr>
      <vt:lpstr>回顧：向上類型轉換</vt:lpstr>
      <vt:lpstr>向下類型轉換</vt:lpstr>
      <vt:lpstr>向下類型轉換</vt:lpstr>
      <vt:lpstr>向下類型轉換</vt:lpstr>
      <vt:lpstr>示例</vt:lpstr>
      <vt:lpstr>示例</vt:lpstr>
      <vt:lpstr>向下類型轉換</vt:lpstr>
      <vt:lpstr>向下類型轉換</vt:lpstr>
      <vt:lpstr>類型轉換其他用法</vt:lpstr>
      <vt:lpstr>向上向下類型轉換與虛函數表</vt:lpstr>
      <vt:lpstr>示例</vt:lpstr>
      <vt:lpstr>回憶：多重繼承</vt:lpstr>
      <vt:lpstr>多重繼承中的虛函數</vt:lpstr>
      <vt:lpstr>多重繼承示例</vt:lpstr>
      <vt:lpstr>多態（Polymorphism）</vt:lpstr>
      <vt:lpstr>多態（Polymorphism）</vt:lpstr>
      <vt:lpstr>多態示例</vt:lpstr>
      <vt:lpstr>多態示例</vt:lpstr>
      <vt:lpstr>Apresentação do PowerPoint</vt:lpstr>
      <vt:lpstr>多態（Polymorphism）</vt:lpstr>
      <vt:lpstr>Template設計模式</vt:lpstr>
      <vt:lpstr>Template設計模式</vt:lpstr>
      <vt:lpstr>Apresentação do PowerPoint</vt:lpstr>
      <vt:lpstr>模板：引入</vt:lpstr>
      <vt:lpstr>函數模板</vt:lpstr>
      <vt:lpstr>函數模板</vt:lpstr>
      <vt:lpstr>函數模板示例</vt:lpstr>
      <vt:lpstr>函數模板示例</vt:lpstr>
      <vt:lpstr>函數模板示例</vt:lpstr>
      <vt:lpstr>函數模板示例</vt:lpstr>
      <vt:lpstr>模板原理</vt:lpstr>
      <vt:lpstr>為什麼聲明和定義要在一起</vt:lpstr>
      <vt:lpstr>類模板</vt:lpstr>
      <vt:lpstr>類模板</vt:lpstr>
      <vt:lpstr>類模板</vt:lpstr>
      <vt:lpstr>類模板</vt:lpstr>
      <vt:lpstr>類模板示例</vt:lpstr>
      <vt:lpstr>類模板示例</vt:lpstr>
      <vt:lpstr>模板與多態</vt:lpstr>
      <vt:lpstr>OOP核心思想</vt:lpstr>
      <vt:lpstr>OOP核心思想</vt:lpstr>
      <vt:lpstr>課後閱讀</vt:lpstr>
      <vt:lpstr>成員函數模板 (自學)</vt:lpstr>
      <vt:lpstr>成員函數模板 (自學)</vt:lpstr>
      <vt:lpstr>成員函數模板 (自學)</vt:lpstr>
      <vt:lpstr>成員函數模板 (自學)</vt:lpstr>
      <vt:lpstr>成員函數模板 (自學)</vt:lpstr>
      <vt:lpstr>課後練習 1</vt:lpstr>
      <vt:lpstr>Apresentação do PowerPoint</vt:lpstr>
      <vt:lpstr>課後練習 2</vt:lpstr>
      <vt:lpstr>Apresentação do PowerPoint</vt:lpstr>
      <vt:lpstr>結 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Microsoft Office 用户</dc:creator>
  <cp:lastModifiedBy>Terry C.</cp:lastModifiedBy>
  <cp:revision>952</cp:revision>
  <cp:lastPrinted>2020-04-19T08:15:47Z</cp:lastPrinted>
  <dcterms:created xsi:type="dcterms:W3CDTF">2018-01-30T12:02:41Z</dcterms:created>
  <dcterms:modified xsi:type="dcterms:W3CDTF">2024-05-14T05:34:45Z</dcterms:modified>
</cp:coreProperties>
</file>