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59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1" r:id="rId18"/>
    <p:sldId id="29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0B46D"/>
    <a:srgbClr val="17216B"/>
    <a:srgbClr val="0E1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42" autoAdjust="0"/>
  </p:normalViewPr>
  <p:slideViewPr>
    <p:cSldViewPr snapToGrid="0">
      <p:cViewPr varScale="1">
        <p:scale>
          <a:sx n="95" d="100"/>
          <a:sy n="95" d="100"/>
        </p:scale>
        <p:origin x="2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96AFB-0A50-4D0A-AF9F-3AC18EEE9759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1A402-6C23-4BEF-8B0D-C79501590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1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AC3E-48B1-A425-DD5E-0CE471E45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37EB1-0002-19B5-1EB0-9CF5775A1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DA9FF-C523-5A41-747C-AD79BDE74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AF2E-E14F-4F77-A0E6-2D88BD96551A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A9FAD-0A44-B978-66F0-7D1257F8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3C44E-264B-8B1E-CBDD-81E6E12F4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19CB-E4E4-4C4B-83FD-2C3BF2256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62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4B9A-9EA0-45EA-7B48-105B9DE0D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F5F62-DD42-34A3-0278-6ECFB564F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06D01-3168-7814-B35F-144E622E6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AF2E-E14F-4F77-A0E6-2D88BD96551A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68A4-79AE-91C4-BA45-26944630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5A366-435B-3E33-8785-4704D632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19CB-E4E4-4C4B-83FD-2C3BF2256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92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C06CC2-F4BD-569F-BA5B-8ED0BBFE4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C0976-82D3-B8A9-DC5D-A9AA0F215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9F04A-D546-52D6-F604-6260CE598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AF2E-E14F-4F77-A0E6-2D88BD96551A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A0E29-1A53-F2E7-A379-F4678FC64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0AACB-BB92-33F0-9D3B-E1B2CD7B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19CB-E4E4-4C4B-83FD-2C3BF2256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51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1F3C4-C0C6-9B10-C338-1EC268632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C774C-5ACD-108E-0EB7-E359E32AF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C85D5-FCFA-5E89-AA58-23242ABDD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AF2E-E14F-4F77-A0E6-2D88BD96551A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3E561-A52D-81FF-2E14-B5A313761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E5AAA-1965-F133-2379-44330394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19CB-E4E4-4C4B-83FD-2C3BF2256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71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2A446-CEAB-EA03-1957-C29152F7F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CE64D-9156-C63E-FDBA-9EC6DA07C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34914-FB7D-12AD-4846-36FF08720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AF2E-E14F-4F77-A0E6-2D88BD96551A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A889A-2571-2C38-00C8-1A46309EB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38096-9982-9AB0-235E-EFF03D061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19CB-E4E4-4C4B-83FD-2C3BF2256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33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4348E-BD58-280F-357E-F84CCFC52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2BE28-9F10-7254-F7AE-3B8B11C0D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B4D9C-1761-C0AA-DFB9-3344F0B27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77F66-1194-2F98-1218-92EF53228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AF2E-E14F-4F77-A0E6-2D88BD96551A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6E10A-9A6D-F5A2-D1AC-04960989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88BF0-050C-94FE-73C7-BFC6B493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19CB-E4E4-4C4B-83FD-2C3BF2256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40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17C0B-BCE9-9A96-9CAA-04F3635CB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835C1-4CE6-75F9-306C-8B1C93BB5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8661B-DE61-7CD4-63DD-2099FDF49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238459-0F01-C6F6-9F13-C6D74B3A2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82286A-0045-DBAE-7E31-13897C0C9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F11C13-5235-5C4E-F4B1-0A817A7A4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AF2E-E14F-4F77-A0E6-2D88BD96551A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C8813C-7536-2E39-E25D-15A80A443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14FC75-D3BD-30B9-3545-D021E8C0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19CB-E4E4-4C4B-83FD-2C3BF2256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89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C920-C91A-7163-AA61-901FE8D5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5888A4-53B6-CF0A-744D-F626E7DB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AF2E-E14F-4F77-A0E6-2D88BD96551A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1A51B-B4D4-7162-7AC4-5A59C0752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768C9-B421-3F57-099A-63AFC627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19CB-E4E4-4C4B-83FD-2C3BF2256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82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45CAE0-AFB7-B654-3433-665839C8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AF2E-E14F-4F77-A0E6-2D88BD96551A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3F0060-03E7-1DB0-3BEB-2004764B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9C370-4003-0F1D-6C4E-06DBE5B4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19CB-E4E4-4C4B-83FD-2C3BF2256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83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B268-90D4-5CE6-EF4A-2042C3B2A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520B2-822F-1B28-FD20-436C98664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8828C-08F8-36BC-FB2F-58B7CBAEC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50BC7-81AC-1937-B7A7-EF9325B9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AF2E-E14F-4F77-A0E6-2D88BD96551A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ACE0E-9DB9-5877-39C6-7F91DA4F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789A9-85FE-39A3-B2D5-66C5B060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19CB-E4E4-4C4B-83FD-2C3BF2256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4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50A4D-3A8F-8E30-5B72-E7DD06E26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556EE1-1490-D983-5BCB-04006D2B56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0A3FA-E7EA-41F3-70B0-E6133146F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A0077-D96E-B772-21E0-3D545E695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AF2E-E14F-4F77-A0E6-2D88BD96551A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AC332-9BAD-E0EC-3BE7-6E6ED2FC7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72F0D-7FF1-3B46-A912-81376F345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19CB-E4E4-4C4B-83FD-2C3BF2256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11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595700-CD6D-1F4A-8288-1E04F0F1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7475A-63FB-16C4-2F0B-09D0C1D00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BCB0D-AD57-50B1-D797-E1A4F0650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5AF2E-E14F-4F77-A0E6-2D88BD96551A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21136-B193-4858-8289-51056414B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62D5D-D997-5A92-9DFC-A5C043711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219CB-E4E4-4C4B-83FD-2C3BF2256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98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8BE28B-C53C-D4FA-5902-71DFA57382ED}"/>
              </a:ext>
            </a:extLst>
          </p:cNvPr>
          <p:cNvSpPr/>
          <p:nvPr/>
        </p:nvSpPr>
        <p:spPr bwMode="auto">
          <a:xfrm>
            <a:off x="0" y="2943225"/>
            <a:ext cx="12192000" cy="9715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3200" b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 DEVICES VUL &amp; MITIGATION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57C80-0643-6325-B51B-33E56697E027}"/>
              </a:ext>
            </a:extLst>
          </p:cNvPr>
          <p:cNvSpPr/>
          <p:nvPr/>
        </p:nvSpPr>
        <p:spPr bwMode="auto">
          <a:xfrm>
            <a:off x="7563678" y="5153439"/>
            <a:ext cx="4628322" cy="13765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400" b="1" u="sng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 61</a:t>
            </a:r>
            <a:endParaRPr lang="en-US" sz="2400" b="1" u="sn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en-US" sz="2400" b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</a:t>
            </a:r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Mob Device Security</a:t>
            </a:r>
          </a:p>
          <a:p>
            <a:pPr algn="just">
              <a:defRPr/>
            </a:pPr>
            <a:r>
              <a:rPr lang="en-US" sz="2400" b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</a:t>
            </a:r>
            <a:r>
              <a:rPr lang="en-US" sz="2400" b="1" u="sng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Updation</a:t>
            </a:r>
            <a:r>
              <a:rPr lang="en-US" sz="2400" b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Dt</a:t>
            </a:r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08 Jan 25</a:t>
            </a:r>
          </a:p>
        </p:txBody>
      </p:sp>
    </p:spTree>
    <p:extLst>
      <p:ext uri="{BB962C8B-B14F-4D97-AF65-F5344CB8AC3E}">
        <p14:creationId xmlns:p14="http://schemas.microsoft.com/office/powerpoint/2010/main" val="332220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A2139-48C5-91A3-4D39-2E814651A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F27494-D41D-8F76-303D-31512C0CE245}"/>
              </a:ext>
            </a:extLst>
          </p:cNvPr>
          <p:cNvSpPr/>
          <p:nvPr/>
        </p:nvSpPr>
        <p:spPr bwMode="auto">
          <a:xfrm>
            <a:off x="0" y="0"/>
            <a:ext cx="12192000" cy="7255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800" b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OS SECURITY FEATURES : AUTH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E5388E-3E59-ABF8-811C-8EF30D021AB1}"/>
              </a:ext>
            </a:extLst>
          </p:cNvPr>
          <p:cNvSpPr txBox="1"/>
          <p:nvPr/>
        </p:nvSpPr>
        <p:spPr>
          <a:xfrm>
            <a:off x="627013" y="1106849"/>
            <a:ext cx="10983857" cy="44781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536575" algn="just">
              <a:spcBef>
                <a:spcPts val="1800"/>
              </a:spcBef>
              <a:buFont typeface="Wingdings" pitchFamily="2" charset="2"/>
              <a:buChar char="v"/>
            </a:pPr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uses the concept of user-authentication-gated cryptographic keys that requires cryptographic key storage and service provider and user authenticators.</a:t>
            </a:r>
          </a:p>
          <a:p>
            <a:pPr indent="536575" algn="just">
              <a:spcBef>
                <a:spcPts val="1800"/>
              </a:spcBef>
              <a:buFont typeface="Wingdings" pitchFamily="2" charset="2"/>
              <a:buChar char="v"/>
            </a:pPr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devices with a fingerprint sensor, users can </a:t>
            </a:r>
            <a:r>
              <a:rPr lang="en-GB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enroll</a:t>
            </a:r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one or more fingerprints and use those fingerprints to unlock the device and perform other tasks. </a:t>
            </a:r>
          </a:p>
          <a:p>
            <a:pPr indent="536575" algn="just">
              <a:spcBef>
                <a:spcPts val="1800"/>
              </a:spcBef>
              <a:buFont typeface="Wingdings" pitchFamily="2" charset="2"/>
              <a:buChar char="v"/>
            </a:pPr>
            <a:r>
              <a:rPr lang="en-GB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Gatekeeper subsystem performs device pattern or password authentication in a Trusted Execution Environment (TEE).</a:t>
            </a:r>
          </a:p>
          <a:p>
            <a:pPr indent="536575" algn="just">
              <a:spcBef>
                <a:spcPts val="1800"/>
              </a:spcBef>
              <a:buFont typeface="Wingdings" pitchFamily="2" charset="2"/>
              <a:buChar char="v"/>
            </a:pPr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9 and higher includes Protected Confirmation, which gives users a way to formally confirm critical transactions, such as payments.</a:t>
            </a:r>
            <a:endParaRPr lang="en-IN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32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93F09-520F-8412-1486-00973928C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CBCB0D3-5CCC-EEF1-869C-929B278366C4}"/>
              </a:ext>
            </a:extLst>
          </p:cNvPr>
          <p:cNvSpPr/>
          <p:nvPr/>
        </p:nvSpPr>
        <p:spPr bwMode="auto">
          <a:xfrm>
            <a:off x="0" y="0"/>
            <a:ext cx="12192000" cy="7255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800" b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OS SECURITY FEATURES : BIOMETRICS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751958-569D-16D3-9A54-1CA0A267673E}"/>
              </a:ext>
            </a:extLst>
          </p:cNvPr>
          <p:cNvSpPr txBox="1"/>
          <p:nvPr/>
        </p:nvSpPr>
        <p:spPr>
          <a:xfrm>
            <a:off x="627014" y="1277671"/>
            <a:ext cx="10642212" cy="18004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536575" algn="just">
              <a:spcBef>
                <a:spcPts val="1800"/>
              </a:spcBef>
              <a:buFont typeface="Wingdings" pitchFamily="2" charset="2"/>
              <a:buChar char="v"/>
            </a:pPr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9 and higher includes a </a:t>
            </a:r>
            <a:r>
              <a:rPr lang="en-GB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BiometricPrompt</a:t>
            </a:r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API that app developers can use to integrate biometric authentication into their apps in a device- and modality-agnostic fashion. </a:t>
            </a:r>
          </a:p>
          <a:p>
            <a:pPr indent="536575" algn="just">
              <a:spcBef>
                <a:spcPts val="1800"/>
              </a:spcBef>
              <a:buFont typeface="Wingdings" pitchFamily="2" charset="2"/>
              <a:buChar char="v"/>
            </a:pPr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strong biometrics can integrate with </a:t>
            </a:r>
            <a:r>
              <a:rPr lang="en-GB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BiometricPrompt</a:t>
            </a:r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96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417D4-880A-CDB1-F1D3-C754487E4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D6ADB89-57DC-9B80-433A-15C3E5F30898}"/>
              </a:ext>
            </a:extLst>
          </p:cNvPr>
          <p:cNvSpPr/>
          <p:nvPr/>
        </p:nvSpPr>
        <p:spPr bwMode="auto">
          <a:xfrm>
            <a:off x="0" y="0"/>
            <a:ext cx="12192000" cy="7255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800" b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OS SECURITY FEATURES : ENCRYPTION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263174-EE37-8475-7F04-A54C65CA0D9E}"/>
              </a:ext>
            </a:extLst>
          </p:cNvPr>
          <p:cNvSpPr txBox="1"/>
          <p:nvPr/>
        </p:nvSpPr>
        <p:spPr>
          <a:xfrm>
            <a:off x="616964" y="1272647"/>
            <a:ext cx="10531681" cy="337015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536575" algn="just">
              <a:spcBef>
                <a:spcPts val="1800"/>
              </a:spcBef>
              <a:buFont typeface="Wingdings" pitchFamily="2" charset="2"/>
              <a:buChar char="v"/>
            </a:pPr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 a device is encrypted, </a:t>
            </a:r>
          </a:p>
          <a:p>
            <a:pPr marL="538163" lvl="1" indent="361950" algn="just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user-created data is automatically encrypted before committing it to disk.</a:t>
            </a:r>
          </a:p>
          <a:p>
            <a:pPr marL="538163" lvl="1" indent="361950" algn="just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GB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reads automatically decrypt data before returning it to the calling process. </a:t>
            </a:r>
          </a:p>
          <a:p>
            <a:pPr indent="536575" algn="just">
              <a:spcBef>
                <a:spcPts val="1800"/>
              </a:spcBef>
              <a:buFont typeface="Wingdings" pitchFamily="2" charset="2"/>
              <a:buChar char="v"/>
            </a:pPr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 ensures that even if an unauthorized party tries to access the data, they can't read it.</a:t>
            </a:r>
            <a:endParaRPr lang="en-IN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738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84459-AFE1-BB25-36A9-6557A6A76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085C73E-6CB5-6E6E-BCDE-4953C2E740FA}"/>
              </a:ext>
            </a:extLst>
          </p:cNvPr>
          <p:cNvSpPr/>
          <p:nvPr/>
        </p:nvSpPr>
        <p:spPr bwMode="auto">
          <a:xfrm>
            <a:off x="0" y="0"/>
            <a:ext cx="12192000" cy="7255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800" b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OS SECURITY FEATURES : KEYSTORE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1A0F0F-5A65-8593-F7FC-98B778F7CBBF}"/>
              </a:ext>
            </a:extLst>
          </p:cNvPr>
          <p:cNvSpPr txBox="1"/>
          <p:nvPr/>
        </p:nvSpPr>
        <p:spPr>
          <a:xfrm>
            <a:off x="692328" y="1280917"/>
            <a:ext cx="10546753" cy="38318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536575" algn="just">
              <a:spcBef>
                <a:spcPts val="1800"/>
              </a:spcBef>
              <a:buFont typeface="Wingdings" pitchFamily="2" charset="2"/>
              <a:buChar char="v"/>
            </a:pPr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offers a hardware-backed Keystore</a:t>
            </a:r>
          </a:p>
          <a:p>
            <a:pPr indent="536575" algn="just">
              <a:spcBef>
                <a:spcPts val="1800"/>
              </a:spcBef>
              <a:buFont typeface="Wingdings" pitchFamily="2" charset="2"/>
              <a:buChar char="v"/>
            </a:pPr>
            <a:r>
              <a:rPr lang="en-GB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 of Keystore</a:t>
            </a:r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38163" lvl="1" indent="361950" algn="just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GB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</a:t>
            </a:r>
            <a:r>
              <a:rPr lang="en-GB" sz="24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</a:t>
            </a:r>
            <a:endParaRPr lang="en-GB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8163" lvl="1" indent="361950" algn="just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and export of asymmetric keys</a:t>
            </a:r>
          </a:p>
          <a:p>
            <a:pPr marL="538163" lvl="1" indent="361950" algn="just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of raw symmetric keys</a:t>
            </a:r>
          </a:p>
          <a:p>
            <a:pPr marL="538163" lvl="1" indent="361950" algn="just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GB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Asymmetric encryption and decryption with appropriate padding modes</a:t>
            </a:r>
            <a:endParaRPr lang="en-IN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685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81C92-87A9-8903-493E-67E52E3B2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7A797E-1241-D150-C14E-450285D260EA}"/>
              </a:ext>
            </a:extLst>
          </p:cNvPr>
          <p:cNvSpPr/>
          <p:nvPr/>
        </p:nvSpPr>
        <p:spPr bwMode="auto">
          <a:xfrm>
            <a:off x="0" y="0"/>
            <a:ext cx="12192000" cy="7255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800" b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OS SECURITY FEATURES : SECURITY-ENHANCED LINUX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8A6FFB-4189-AE24-18AC-9D3F4D1BFE6C}"/>
              </a:ext>
            </a:extLst>
          </p:cNvPr>
          <p:cNvSpPr txBox="1"/>
          <p:nvPr/>
        </p:nvSpPr>
        <p:spPr>
          <a:xfrm>
            <a:off x="627013" y="1106849"/>
            <a:ext cx="10531681" cy="2031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536575" algn="just">
              <a:spcBef>
                <a:spcPts val="1800"/>
              </a:spcBef>
              <a:buFont typeface="Wingdings" pitchFamily="2" charset="2"/>
              <a:buChar char="v"/>
            </a:pPr>
            <a:r>
              <a:rPr lang="en-I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uses Security-Enhanced Linux (</a:t>
            </a:r>
            <a:r>
              <a:rPr lang="en-IN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SELinux</a:t>
            </a:r>
            <a:r>
              <a:rPr lang="en-I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indent="536575" algn="just">
              <a:spcBef>
                <a:spcPts val="1800"/>
              </a:spcBef>
              <a:buFont typeface="Wingdings" pitchFamily="2" charset="2"/>
              <a:buChar char="v"/>
            </a:pPr>
            <a:r>
              <a:rPr lang="en-I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Enforces mandatory access control (MAC) over all processes</a:t>
            </a:r>
          </a:p>
          <a:p>
            <a:pPr indent="536575" algn="just">
              <a:spcBef>
                <a:spcPts val="1800"/>
              </a:spcBef>
              <a:buFont typeface="Wingdings" pitchFamily="2" charset="2"/>
              <a:buChar char="v"/>
            </a:pPr>
            <a:r>
              <a:rPr lang="en-IN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Applicable to even processes running with root or superuser privileges (Linux capabilities)</a:t>
            </a:r>
          </a:p>
        </p:txBody>
      </p:sp>
    </p:spTree>
    <p:extLst>
      <p:ext uri="{BB962C8B-B14F-4D97-AF65-F5344CB8AC3E}">
        <p14:creationId xmlns:p14="http://schemas.microsoft.com/office/powerpoint/2010/main" val="2109270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6A9D6-4695-FA2A-DA23-3ED7B725F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B14612F-35F2-E209-30F1-FB762143DCE1}"/>
              </a:ext>
            </a:extLst>
          </p:cNvPr>
          <p:cNvSpPr/>
          <p:nvPr/>
        </p:nvSpPr>
        <p:spPr bwMode="auto">
          <a:xfrm>
            <a:off x="0" y="0"/>
            <a:ext cx="12192000" cy="7255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800" b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OS SECURITY FEATURES : TRUSTY TRUSTED EXEC ENVT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2CD6FB-AF9A-56A5-4AC3-2D66A5C4C986}"/>
              </a:ext>
            </a:extLst>
          </p:cNvPr>
          <p:cNvSpPr txBox="1"/>
          <p:nvPr/>
        </p:nvSpPr>
        <p:spPr>
          <a:xfrm>
            <a:off x="627013" y="1106849"/>
            <a:ext cx="10541729" cy="32316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536575">
              <a:spcBef>
                <a:spcPts val="1800"/>
              </a:spcBef>
              <a:buFont typeface="Wingdings" pitchFamily="2" charset="2"/>
              <a:buChar char="v"/>
            </a:pPr>
            <a:r>
              <a:rPr lang="en-IN" sz="2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Trusty</a:t>
            </a:r>
            <a:r>
              <a:rPr lang="en-I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38163" lvl="1" indent="36195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OS.</a:t>
            </a:r>
          </a:p>
          <a:p>
            <a:pPr marL="538163" lvl="1" indent="36195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a Trusted Exec </a:t>
            </a:r>
            <a:r>
              <a:rPr lang="en-IN" sz="24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Envt</a:t>
            </a:r>
            <a:r>
              <a:rPr lang="en-IN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Android.</a:t>
            </a:r>
          </a:p>
          <a:p>
            <a:pPr marL="538163" lvl="1" indent="36195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Runs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on the same processor as the Android OS.</a:t>
            </a:r>
          </a:p>
          <a:p>
            <a:pPr marL="538163" lvl="1" indent="36195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However, Trusty is isolated from the rest of the system by both hardware and software.</a:t>
            </a:r>
            <a:endParaRPr lang="en-IN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252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6F92F-8674-A829-E7AF-DE8776793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C2E7D8-0707-8AA5-FC82-9C9DF7C801C7}"/>
              </a:ext>
            </a:extLst>
          </p:cNvPr>
          <p:cNvSpPr/>
          <p:nvPr/>
        </p:nvSpPr>
        <p:spPr bwMode="auto">
          <a:xfrm>
            <a:off x="0" y="0"/>
            <a:ext cx="12192000" cy="7255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800" b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OS SECURITY FEATURES : VERIFIED BOOT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077B2D-B699-E76B-5F56-78300AD5FA17}"/>
              </a:ext>
            </a:extLst>
          </p:cNvPr>
          <p:cNvSpPr txBox="1"/>
          <p:nvPr/>
        </p:nvSpPr>
        <p:spPr>
          <a:xfrm>
            <a:off x="584270" y="1286723"/>
            <a:ext cx="10514133" cy="22621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536575" algn="just">
              <a:spcBef>
                <a:spcPts val="1800"/>
              </a:spcBef>
              <a:buFont typeface="Wingdings" pitchFamily="2" charset="2"/>
              <a:buChar char="v"/>
            </a:pPr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Strives to ensure all executed code comes from a trusted source.</a:t>
            </a:r>
          </a:p>
          <a:p>
            <a:pPr indent="536575" algn="just">
              <a:spcBef>
                <a:spcPts val="1800"/>
              </a:spcBef>
              <a:buFont typeface="Wingdings" pitchFamily="2" charset="2"/>
              <a:buChar char="v"/>
            </a:pPr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Trusted source is usually device OEMs.</a:t>
            </a:r>
          </a:p>
          <a:p>
            <a:pPr indent="536575" algn="just">
              <a:spcBef>
                <a:spcPts val="1800"/>
              </a:spcBef>
              <a:buFont typeface="Wingdings" pitchFamily="2" charset="2"/>
              <a:buChar char="v"/>
            </a:pPr>
            <a:r>
              <a:rPr lang="en-GB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Prevents exec of code from an attacker or corruption.</a:t>
            </a:r>
          </a:p>
          <a:p>
            <a:pPr indent="536575" algn="just">
              <a:spcBef>
                <a:spcPts val="1800"/>
              </a:spcBef>
              <a:buFont typeface="Wingdings" pitchFamily="2" charset="2"/>
              <a:buChar char="v"/>
            </a:pPr>
            <a:r>
              <a:rPr lang="en-GB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Ests</a:t>
            </a:r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full chain of trust amongst booting components.</a:t>
            </a:r>
            <a:endParaRPr lang="en-IN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378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5F259-4402-A5CF-2658-7889251DA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76A4ED4-D2AC-CE54-EF9F-294E0BEA0BA9}"/>
              </a:ext>
            </a:extLst>
          </p:cNvPr>
          <p:cNvSpPr/>
          <p:nvPr/>
        </p:nvSpPr>
        <p:spPr bwMode="auto">
          <a:xfrm>
            <a:off x="0" y="0"/>
            <a:ext cx="12192000" cy="7255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800" b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12515D-1E55-3691-9680-BEAA86F86A3F}"/>
              </a:ext>
            </a:extLst>
          </p:cNvPr>
          <p:cNvSpPr txBox="1"/>
          <p:nvPr/>
        </p:nvSpPr>
        <p:spPr>
          <a:xfrm>
            <a:off x="584270" y="1286723"/>
            <a:ext cx="10514133" cy="8309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536575" algn="just">
              <a:spcBef>
                <a:spcPts val="1800"/>
              </a:spcBef>
              <a:buFont typeface="Wingdings" pitchFamily="2" charset="2"/>
              <a:buChar char="v"/>
            </a:pPr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security features</a:t>
            </a:r>
          </a:p>
          <a:p>
            <a:pPr algn="just"/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https://source.android.com/docs/security/features</a:t>
            </a:r>
          </a:p>
        </p:txBody>
      </p:sp>
    </p:spTree>
    <p:extLst>
      <p:ext uri="{BB962C8B-B14F-4D97-AF65-F5344CB8AC3E}">
        <p14:creationId xmlns:p14="http://schemas.microsoft.com/office/powerpoint/2010/main" val="951916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ED315-CD93-F8A2-B259-59725368A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4C1ACF-56F6-FC20-F9D2-FF071616C207}"/>
              </a:ext>
            </a:extLst>
          </p:cNvPr>
          <p:cNvSpPr/>
          <p:nvPr/>
        </p:nvSpPr>
        <p:spPr bwMode="auto">
          <a:xfrm>
            <a:off x="0" y="2943225"/>
            <a:ext cx="12192000" cy="9715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3200" b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JAI HIND</a:t>
            </a:r>
          </a:p>
        </p:txBody>
      </p:sp>
    </p:spTree>
    <p:extLst>
      <p:ext uri="{BB962C8B-B14F-4D97-AF65-F5344CB8AC3E}">
        <p14:creationId xmlns:p14="http://schemas.microsoft.com/office/powerpoint/2010/main" val="318334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0A92DC-6D97-58CE-B024-A8EEDCD6B056}"/>
              </a:ext>
            </a:extLst>
          </p:cNvPr>
          <p:cNvSpPr txBox="1"/>
          <p:nvPr/>
        </p:nvSpPr>
        <p:spPr>
          <a:xfrm>
            <a:off x="231228" y="1318389"/>
            <a:ext cx="4898981" cy="563231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536575">
              <a:buFont typeface="Wingdings" pitchFamily="2" charset="2"/>
              <a:buChar char="v"/>
            </a:pPr>
            <a:r>
              <a:rPr lang="en-I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 to Mob OS Arch</a:t>
            </a:r>
          </a:p>
          <a:p>
            <a:pPr indent="536575">
              <a:buFont typeface="Wingdings" pitchFamily="2" charset="2"/>
              <a:buChar char="v"/>
            </a:pP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536575">
              <a:buFont typeface="Wingdings" pitchFamily="2" charset="2"/>
              <a:buChar char="v"/>
            </a:pPr>
            <a:r>
              <a:rPr lang="en-I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Structure</a:t>
            </a:r>
          </a:p>
          <a:p>
            <a:pPr indent="536575">
              <a:buFont typeface="Wingdings" pitchFamily="2" charset="2"/>
              <a:buChar char="v"/>
            </a:pP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536575">
              <a:buFont typeface="Wingdings" pitchFamily="2" charset="2"/>
              <a:buChar char="v"/>
            </a:pPr>
            <a:r>
              <a:rPr lang="en-IN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Versions</a:t>
            </a:r>
          </a:p>
          <a:p>
            <a:pPr indent="536575">
              <a:buFont typeface="Wingdings" pitchFamily="2" charset="2"/>
              <a:buChar char="v"/>
            </a:pP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536575">
              <a:buFont typeface="Wingdings" pitchFamily="2" charset="2"/>
              <a:buChar char="v"/>
            </a:pPr>
            <a:r>
              <a:rPr lang="en-I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Features</a:t>
            </a:r>
          </a:p>
          <a:p>
            <a:pPr indent="536575">
              <a:buFont typeface="Wingdings" pitchFamily="2" charset="2"/>
              <a:buChar char="v"/>
            </a:pP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536575">
              <a:buFont typeface="Wingdings" pitchFamily="2" charset="2"/>
              <a:buChar char="v"/>
            </a:pPr>
            <a:r>
              <a:rPr lang="en-I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Mkt </a:t>
            </a:r>
            <a:r>
              <a:rPr lang="en-IN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Ldrs</a:t>
            </a:r>
            <a:endParaRPr lang="en-IN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536575">
              <a:buFont typeface="Wingdings" pitchFamily="2" charset="2"/>
              <a:buChar char="v"/>
            </a:pP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536575">
              <a:buFont typeface="Wingdings" pitchFamily="2" charset="2"/>
              <a:buChar char="v"/>
            </a:pPr>
            <a:r>
              <a:rPr lang="en-IN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of Apps</a:t>
            </a:r>
          </a:p>
          <a:p>
            <a:pPr indent="536575">
              <a:buFont typeface="Wingdings" pitchFamily="2" charset="2"/>
              <a:buChar char="v"/>
            </a:pPr>
            <a:endParaRPr lang="en-IN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536575">
              <a:buFont typeface="Wingdings" pitchFamily="2" charset="2"/>
              <a:buChar char="v"/>
            </a:pPr>
            <a:r>
              <a:rPr lang="en-I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Tracking </a:t>
            </a:r>
            <a:r>
              <a:rPr lang="en-IN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Vulnerabilites</a:t>
            </a:r>
            <a:r>
              <a:rPr lang="en-I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Smart </a:t>
            </a:r>
            <a:r>
              <a:rPr lang="en-IN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Phs</a:t>
            </a:r>
            <a:endParaRPr lang="en-IN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IN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865341-A4AD-46A1-F879-F32445BF0473}"/>
              </a:ext>
            </a:extLst>
          </p:cNvPr>
          <p:cNvSpPr/>
          <p:nvPr/>
        </p:nvSpPr>
        <p:spPr bwMode="auto">
          <a:xfrm>
            <a:off x="0" y="0"/>
            <a:ext cx="12192000" cy="7255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800" b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 PREVIEW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B6B3BA-DE19-D3E9-F769-1B91A1AAC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429" y="1780905"/>
            <a:ext cx="6169623" cy="410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439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97BE8-B8C9-524D-F55F-D0F7BCE7C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F9DD99-CCEC-A640-A459-4B63409BDE4D}"/>
              </a:ext>
            </a:extLst>
          </p:cNvPr>
          <p:cNvSpPr/>
          <p:nvPr/>
        </p:nvSpPr>
        <p:spPr bwMode="auto">
          <a:xfrm>
            <a:off x="0" y="2943225"/>
            <a:ext cx="12192000" cy="9715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3200" b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 2 : MOB OS VERSIONS &amp; SECURITY FEATURES</a:t>
            </a:r>
          </a:p>
        </p:txBody>
      </p:sp>
    </p:spTree>
    <p:extLst>
      <p:ext uri="{BB962C8B-B14F-4D97-AF65-F5344CB8AC3E}">
        <p14:creationId xmlns:p14="http://schemas.microsoft.com/office/powerpoint/2010/main" val="3264172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7BBA7-D59B-9502-0511-C9593235F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B81F932-AB97-2A19-8F9D-F631A8D50E9E}"/>
              </a:ext>
            </a:extLst>
          </p:cNvPr>
          <p:cNvSpPr/>
          <p:nvPr/>
        </p:nvSpPr>
        <p:spPr bwMode="auto">
          <a:xfrm>
            <a:off x="0" y="0"/>
            <a:ext cx="12192000" cy="7255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800" b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 OS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C556726-0A39-3C34-0307-07B8C221CD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67" r="7722"/>
          <a:stretch/>
        </p:blipFill>
        <p:spPr bwMode="auto">
          <a:xfrm>
            <a:off x="3722636" y="1187510"/>
            <a:ext cx="4746727" cy="501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343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AF2D6-CD9E-D00E-C4D8-8BC7C0FD7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610CD3D-35A6-854F-1F31-8D49741F3CCE}"/>
              </a:ext>
            </a:extLst>
          </p:cNvPr>
          <p:cNvSpPr/>
          <p:nvPr/>
        </p:nvSpPr>
        <p:spPr bwMode="auto">
          <a:xfrm>
            <a:off x="0" y="0"/>
            <a:ext cx="12192000" cy="7255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800" b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OS VERSIONS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85D9B31-5A0E-DF25-3369-13C37E72570A}"/>
              </a:ext>
            </a:extLst>
          </p:cNvPr>
          <p:cNvGrpSpPr/>
          <p:nvPr/>
        </p:nvGrpSpPr>
        <p:grpSpPr>
          <a:xfrm>
            <a:off x="1078172" y="989463"/>
            <a:ext cx="10140287" cy="5603258"/>
            <a:chOff x="1078172" y="989463"/>
            <a:chExt cx="10140287" cy="560325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0C41A00-CCDB-D370-367F-84F57E520D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64"/>
            <a:stretch/>
          </p:blipFill>
          <p:spPr bwMode="auto">
            <a:xfrm>
              <a:off x="1078172" y="989463"/>
              <a:ext cx="10140287" cy="5603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B91A887-1154-5E79-88A8-CDA804D6B39D}"/>
                </a:ext>
              </a:extLst>
            </p:cNvPr>
            <p:cNvSpPr/>
            <p:nvPr/>
          </p:nvSpPr>
          <p:spPr>
            <a:xfrm>
              <a:off x="3308445" y="3175022"/>
              <a:ext cx="5671782" cy="1131486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3200" dirty="0">
                  <a:solidFill>
                    <a:srgbClr val="90B46D"/>
                  </a:solidFill>
                  <a:latin typeface="Arial Rounded MT Bold" panose="020F0704030504030204" pitchFamily="34" charset="0"/>
                </a:rPr>
                <a:t>ANDROID OS VERSIONS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154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7B71C-6739-CC95-861A-17A55906F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83EAC4C-59E5-090A-7C4E-0F563DAA6025}"/>
              </a:ext>
            </a:extLst>
          </p:cNvPr>
          <p:cNvSpPr/>
          <p:nvPr/>
        </p:nvSpPr>
        <p:spPr bwMode="auto">
          <a:xfrm>
            <a:off x="0" y="0"/>
            <a:ext cx="12192000" cy="7255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800" b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OS VERSIONS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B974EA-7040-0FC6-2369-B6848543BAC3}"/>
              </a:ext>
            </a:extLst>
          </p:cNvPr>
          <p:cNvSpPr txBox="1"/>
          <p:nvPr/>
        </p:nvSpPr>
        <p:spPr>
          <a:xfrm>
            <a:off x="2110270" y="3162261"/>
            <a:ext cx="8048613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https://www.youtube.com/watch?v=vjSvC7OTHOI</a:t>
            </a:r>
          </a:p>
        </p:txBody>
      </p:sp>
    </p:spTree>
    <p:extLst>
      <p:ext uri="{BB962C8B-B14F-4D97-AF65-F5344CB8AC3E}">
        <p14:creationId xmlns:p14="http://schemas.microsoft.com/office/powerpoint/2010/main" val="864977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7B71C-6739-CC95-861A-17A55906F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83EAC4C-59E5-090A-7C4E-0F563DAA6025}"/>
              </a:ext>
            </a:extLst>
          </p:cNvPr>
          <p:cNvSpPr/>
          <p:nvPr/>
        </p:nvSpPr>
        <p:spPr bwMode="auto">
          <a:xfrm>
            <a:off x="0" y="0"/>
            <a:ext cx="12192000" cy="7255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800" b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OS SECURITY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D90177-B26C-24E2-3AB5-B0D279AC4A98}"/>
              </a:ext>
            </a:extLst>
          </p:cNvPr>
          <p:cNvSpPr txBox="1"/>
          <p:nvPr/>
        </p:nvSpPr>
        <p:spPr>
          <a:xfrm>
            <a:off x="627014" y="1106849"/>
            <a:ext cx="8851356" cy="52629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536575">
              <a:spcBef>
                <a:spcPts val="1800"/>
              </a:spcBef>
              <a:buFont typeface="Wingdings" pitchFamily="2" charset="2"/>
              <a:buChar char="v"/>
            </a:pPr>
            <a:r>
              <a:rPr lang="en-I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Appln Sandbox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536575">
              <a:spcBef>
                <a:spcPts val="1800"/>
              </a:spcBef>
              <a:buFont typeface="Wingdings" pitchFamily="2" charset="2"/>
              <a:buChar char="v"/>
            </a:pPr>
            <a:r>
              <a:rPr lang="en-I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Signing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536575">
              <a:spcBef>
                <a:spcPts val="1800"/>
              </a:spcBef>
              <a:buFont typeface="Wingdings" pitchFamily="2" charset="2"/>
              <a:buChar char="v"/>
            </a:pPr>
            <a:r>
              <a:rPr lang="en-IN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536575">
              <a:spcBef>
                <a:spcPts val="1800"/>
              </a:spcBef>
              <a:buFont typeface="Wingdings" pitchFamily="2" charset="2"/>
              <a:buChar char="v"/>
            </a:pPr>
            <a:r>
              <a:rPr lang="en-I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Biometrics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536575">
              <a:spcBef>
                <a:spcPts val="1800"/>
              </a:spcBef>
              <a:buFont typeface="Wingdings" pitchFamily="2" charset="2"/>
              <a:buChar char="v"/>
            </a:pPr>
            <a:r>
              <a:rPr lang="en-I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536575">
              <a:spcBef>
                <a:spcPts val="1800"/>
              </a:spcBef>
              <a:buFont typeface="Wingdings" pitchFamily="2" charset="2"/>
              <a:buChar char="v"/>
            </a:pPr>
            <a:r>
              <a:rPr lang="en-IN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Keystore</a:t>
            </a:r>
            <a:endParaRPr lang="en-IN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536575">
              <a:spcBef>
                <a:spcPts val="1800"/>
              </a:spcBef>
              <a:buFont typeface="Wingdings" pitchFamily="2" charset="2"/>
              <a:buChar char="v"/>
            </a:pPr>
            <a:r>
              <a:rPr lang="en-I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Security-Enhanced Linux</a:t>
            </a:r>
          </a:p>
          <a:p>
            <a:pPr indent="536575">
              <a:spcBef>
                <a:spcPts val="1800"/>
              </a:spcBef>
              <a:buFont typeface="Wingdings" pitchFamily="2" charset="2"/>
              <a:buChar char="v"/>
            </a:pPr>
            <a:r>
              <a:rPr lang="en-I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Trusty Trusted Exec </a:t>
            </a:r>
            <a:r>
              <a:rPr lang="en-IN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Envt</a:t>
            </a:r>
            <a:r>
              <a:rPr lang="en-I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(TEE)</a:t>
            </a:r>
          </a:p>
          <a:p>
            <a:pPr indent="536575">
              <a:spcBef>
                <a:spcPts val="1800"/>
              </a:spcBef>
              <a:buFont typeface="Wingdings" pitchFamily="2" charset="2"/>
              <a:buChar char="v"/>
            </a:pPr>
            <a:r>
              <a:rPr lang="en-IN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Verified Boot</a:t>
            </a:r>
          </a:p>
        </p:txBody>
      </p:sp>
    </p:spTree>
    <p:extLst>
      <p:ext uri="{BB962C8B-B14F-4D97-AF65-F5344CB8AC3E}">
        <p14:creationId xmlns:p14="http://schemas.microsoft.com/office/powerpoint/2010/main" val="147591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8E486-CA58-CC69-9DC5-4CCC449A6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65487D-EAAE-8B52-BFD1-6DD8D30A4EA5}"/>
              </a:ext>
            </a:extLst>
          </p:cNvPr>
          <p:cNvSpPr/>
          <p:nvPr/>
        </p:nvSpPr>
        <p:spPr bwMode="auto">
          <a:xfrm>
            <a:off x="0" y="0"/>
            <a:ext cx="12192000" cy="7255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800" b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OS SECURITY FEATURES : APPLN SANDBOX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323BA-E9DF-16E9-5647-FA3081865417}"/>
              </a:ext>
            </a:extLst>
          </p:cNvPr>
          <p:cNvSpPr txBox="1"/>
          <p:nvPr/>
        </p:nvSpPr>
        <p:spPr>
          <a:xfrm>
            <a:off x="601893" y="2046370"/>
            <a:ext cx="10868300" cy="263149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536575" algn="just">
              <a:spcBef>
                <a:spcPts val="1800"/>
              </a:spcBef>
              <a:buFont typeface="Wingdings" pitchFamily="2" charset="2"/>
              <a:buChar char="v"/>
            </a:pPr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platform takes advantage of the Linux user-based protection. </a:t>
            </a:r>
          </a:p>
          <a:p>
            <a:pPr indent="536575" algn="just">
              <a:spcBef>
                <a:spcPts val="1800"/>
              </a:spcBef>
              <a:buFont typeface="Wingdings" pitchFamily="2" charset="2"/>
              <a:buChar char="v"/>
            </a:pPr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Identifies and isolate app resources.</a:t>
            </a:r>
          </a:p>
          <a:p>
            <a:pPr indent="536575" algn="just">
              <a:spcBef>
                <a:spcPts val="1800"/>
              </a:spcBef>
              <a:buFont typeface="Wingdings" pitchFamily="2" charset="2"/>
              <a:buChar char="v"/>
            </a:pPr>
            <a:r>
              <a:rPr lang="en-GB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assigns a unique user ID (UID) to each Android app and runs it in its own process. </a:t>
            </a:r>
          </a:p>
          <a:p>
            <a:pPr indent="536575" algn="just">
              <a:spcBef>
                <a:spcPts val="1800"/>
              </a:spcBef>
              <a:buFont typeface="Wingdings" pitchFamily="2" charset="2"/>
              <a:buChar char="v"/>
            </a:pPr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UID is used to set up a kernel-level Application Sandbox.</a:t>
            </a:r>
            <a:endParaRPr lang="en-IN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458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8210A-686B-3E36-7BEC-01D078AE6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4D60AC4-6A01-EF0D-F04D-0B917FA290CB}"/>
              </a:ext>
            </a:extLst>
          </p:cNvPr>
          <p:cNvSpPr/>
          <p:nvPr/>
        </p:nvSpPr>
        <p:spPr bwMode="auto">
          <a:xfrm>
            <a:off x="0" y="0"/>
            <a:ext cx="12192000" cy="7255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800" b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OS SECURITY FEATURES : APP SIGNING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5C7E18-3C83-B23F-F301-E227CA17B8A7}"/>
              </a:ext>
            </a:extLst>
          </p:cNvPr>
          <p:cNvSpPr txBox="1"/>
          <p:nvPr/>
        </p:nvSpPr>
        <p:spPr>
          <a:xfrm>
            <a:off x="742570" y="1976032"/>
            <a:ext cx="10566850" cy="240065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536575">
              <a:spcBef>
                <a:spcPts val="1800"/>
              </a:spcBef>
              <a:buFont typeface="Wingdings" pitchFamily="2" charset="2"/>
              <a:buChar char="v"/>
            </a:pPr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developers to identify the author of the app.</a:t>
            </a:r>
          </a:p>
          <a:p>
            <a:pPr indent="536575">
              <a:spcBef>
                <a:spcPts val="1800"/>
              </a:spcBef>
              <a:buFont typeface="Wingdings" pitchFamily="2" charset="2"/>
              <a:buChar char="v"/>
            </a:pPr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developers to update their app without creating complicated interfaces and permissions. </a:t>
            </a:r>
          </a:p>
          <a:p>
            <a:pPr indent="536575">
              <a:spcBef>
                <a:spcPts val="1800"/>
              </a:spcBef>
              <a:buFont typeface="Wingdings" pitchFamily="2" charset="2"/>
              <a:buChar char="v"/>
            </a:pPr>
            <a:r>
              <a:rPr lang="en-GB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app that runs on the Android platform must be signed by the developer.</a:t>
            </a:r>
            <a:endParaRPr lang="en-IN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086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575</Words>
  <Application>Microsoft Office PowerPoint</Application>
  <PresentationFormat>Widescreen</PresentationFormat>
  <Paragraphs>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Rounded MT 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Tarun Kumar</dc:creator>
  <cp:lastModifiedBy>Tarun Kumar</cp:lastModifiedBy>
  <cp:revision>33</cp:revision>
  <dcterms:created xsi:type="dcterms:W3CDTF">2025-01-08T14:42:14Z</dcterms:created>
  <dcterms:modified xsi:type="dcterms:W3CDTF">2025-01-17T06:14:04Z</dcterms:modified>
</cp:coreProperties>
</file>