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9" r:id="rId6"/>
    <p:sldId id="260" r:id="rId7"/>
    <p:sldId id="271" r:id="rId8"/>
    <p:sldId id="261" r:id="rId9"/>
    <p:sldId id="262" r:id="rId10"/>
    <p:sldId id="272" r:id="rId11"/>
    <p:sldId id="273" r:id="rId12"/>
    <p:sldId id="274" r:id="rId13"/>
    <p:sldId id="275" r:id="rId14"/>
    <p:sldId id="265" r:id="rId15"/>
    <p:sldId id="27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7216B"/>
    <a:srgbClr val="0E1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2" autoAdjust="0"/>
  </p:normalViewPr>
  <p:slideViewPr>
    <p:cSldViewPr snapToGrid="0">
      <p:cViewPr varScale="1">
        <p:scale>
          <a:sx n="61" d="100"/>
          <a:sy n="61" d="100"/>
        </p:scale>
        <p:origin x="543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96AFB-0A50-4D0A-AF9F-3AC18EEE9759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1A402-6C23-4BEF-8B0D-C79501590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1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your phone's apps as tiny robots. The Android Runtime is like their secret headquarters.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gives them a place to live and work:</a:t>
            </a:r>
            <a:r>
              <a:rPr lang="en-GB" dirty="0"/>
              <a:t> The Runtime provides the environment where apps can exist and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manages their resources:</a:t>
            </a:r>
            <a:r>
              <a:rPr lang="en-GB" dirty="0"/>
              <a:t> It makes sure they have enough power and memory to do their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makes them run smoothly:</a:t>
            </a:r>
            <a:r>
              <a:rPr lang="en-GB" dirty="0"/>
              <a:t> The Runtime helps apps start quickly and run smoothly, just like a well-oiled machine.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A402-6C23-4BEF-8B0D-C795015905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50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0F8C-D554-8D57-6399-C2D094806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1BEBE4-9CFD-3A05-CD9E-EEEA3D9704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6BD5B-3B7C-B741-57D7-AEFF37177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your phone's apps as tiny robots. The Android Runtime is like their secret headquarters.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gives them a place to live and work:</a:t>
            </a:r>
            <a:r>
              <a:rPr lang="en-GB" dirty="0"/>
              <a:t> The Runtime provides the environment where apps can exist and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manages their resources:</a:t>
            </a:r>
            <a:r>
              <a:rPr lang="en-GB" dirty="0"/>
              <a:t> It makes sure they have enough power and memory to do their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makes them run smoothly:</a:t>
            </a:r>
            <a:r>
              <a:rPr lang="en-GB" dirty="0"/>
              <a:t> The Runtime helps apps start quickly and run smoothly, just like a well-oiled machine.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C4ED8-8BCE-7E6F-A58A-D03076B034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A402-6C23-4BEF-8B0D-C7950159058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84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A9018-5224-5F4E-3081-FCDAFFAD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AFD79-07F3-D65C-B808-4B3723495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A3937A-1E70-EA7B-50B3-1CADADC22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your phone's apps as tiny robots. The Android Runtime is like their secret headquarters.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gives them a place to live and work:</a:t>
            </a:r>
            <a:r>
              <a:rPr lang="en-GB" dirty="0"/>
              <a:t> The Runtime provides the environment where apps can exist and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manages their resources:</a:t>
            </a:r>
            <a:r>
              <a:rPr lang="en-GB" dirty="0"/>
              <a:t> It makes sure they have enough power and memory to do their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makes them run smoothly:</a:t>
            </a:r>
            <a:r>
              <a:rPr lang="en-GB" dirty="0"/>
              <a:t> The Runtime helps apps start quickly and run smoothly, just like a well-oiled machine.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7C58E-CC9C-0C64-20DD-0D546DF99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A402-6C23-4BEF-8B0D-C7950159058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28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F9A4-25AB-773F-B589-BFF09E449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9E4FA-9FAB-8B82-AFAE-F1B58AE33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2E7F3-233B-F5A1-4116-48EEA7004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your phone's apps as tiny robots. The Android Runtime is like their secret headquarters.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gives them a place to live and work:</a:t>
            </a:r>
            <a:r>
              <a:rPr lang="en-GB" dirty="0"/>
              <a:t> The Runtime provides the environment where apps can exist and function.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manages their resources:</a:t>
            </a:r>
            <a:r>
              <a:rPr lang="en-GB" dirty="0"/>
              <a:t> It makes sure they have enough power and memory to do their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It makes them run smoothly:</a:t>
            </a:r>
            <a:r>
              <a:rPr lang="en-GB" dirty="0"/>
              <a:t> The Runtime helps apps start quickly and run smoothly, just like a well-oiled machine.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8F74C-8B1C-B2C5-F99C-A79C8F028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F1A402-6C23-4BEF-8B0D-C7950159058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1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BAC3E-48B1-A425-DD5E-0CE471E45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37EB1-0002-19B5-1EB0-9CF5775A1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DA9FF-C523-5A41-747C-AD79BDE7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A9FAD-0A44-B978-66F0-7D1257F8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3C44E-264B-8B1E-CBDD-81E6E12F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62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4B9A-9EA0-45EA-7B48-105B9DE0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F5F62-DD42-34A3-0278-6ECFB564F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06D01-3168-7814-B35F-144E622E6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68A4-79AE-91C4-BA45-26944630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A366-435B-3E33-8785-4704D632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92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06CC2-F4BD-569F-BA5B-8ED0BBFE4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C0976-82D3-B8A9-DC5D-A9AA0F215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F04A-D546-52D6-F604-6260CE59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A0E29-1A53-F2E7-A379-F4678FC6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0AACB-BB92-33F0-9D3B-E1B2CD7B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51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F3C4-C0C6-9B10-C338-1EC268632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C774C-5ACD-108E-0EB7-E359E32AF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C85D5-FCFA-5E89-AA58-23242ABD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3E561-A52D-81FF-2E14-B5A313761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E5AAA-1965-F133-2379-44330394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1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A446-CEAB-EA03-1957-C29152F7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CE64D-9156-C63E-FDBA-9EC6DA07C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4914-FB7D-12AD-4846-36FF0872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889A-2571-2C38-00C8-1A46309EB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38096-9982-9AB0-235E-EFF03D061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3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4348E-BD58-280F-357E-F84CCFC52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BE28-9F10-7254-F7AE-3B8B11C0D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4D9C-1761-C0AA-DFB9-3344F0B27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D77F66-1194-2F98-1218-92EF5322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E10A-9A6D-F5A2-D1AC-0496098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88BF0-050C-94FE-73C7-BFC6B4933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4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7C0B-BCE9-9A96-9CAA-04F3635C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835C1-4CE6-75F9-306C-8B1C93BB5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8661B-DE61-7CD4-63DD-2099FDF4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38459-0F01-C6F6-9F13-C6D74B3A2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2286A-0045-DBAE-7E31-13897C0C99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11C13-5235-5C4E-F4B1-0A817A7A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8813C-7536-2E39-E25D-15A80A44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14FC75-D3BD-30B9-3545-D021E8C0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9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C920-C91A-7163-AA61-901FE8D5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888A4-53B6-CF0A-744D-F626E7DB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1A51B-B4D4-7162-7AC4-5A59C0752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768C9-B421-3F57-099A-63AFC627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2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5CAE0-AFB7-B654-3433-665839C8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F0060-03E7-1DB0-3BEB-2004764B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9C370-4003-0F1D-6C4E-06DBE5B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3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B268-90D4-5CE6-EF4A-2042C3B2A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520B2-822F-1B28-FD20-436C9866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8828C-08F8-36BC-FB2F-58B7CBAEC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50BC7-81AC-1937-B7A7-EF9325B9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ACE0E-9DB9-5877-39C6-7F91DA4F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89A9-85FE-39A3-B2D5-66C5B060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4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0A4D-3A8F-8E30-5B72-E7DD06E2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56EE1-1490-D983-5BCB-04006D2B5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0A3FA-E7EA-41F3-70B0-E6133146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A0077-D96E-B772-21E0-3D545E69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C332-9BAD-E0EC-3BE7-6E6ED2F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72F0D-7FF1-3B46-A912-81376F34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1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595700-CD6D-1F4A-8288-1E04F0F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7475A-63FB-16C4-2F0B-09D0C1D0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BCB0D-AD57-50B1-D797-E1A4F0650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5AF2E-E14F-4F77-A0E6-2D88BD96551A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21136-B193-4858-8289-51056414B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62D5D-D997-5A92-9DFC-A5C043711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219CB-E4E4-4C4B-83FD-2C3BF22561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8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8BE28B-C53C-D4FA-5902-71DFA57382ED}"/>
              </a:ext>
            </a:extLst>
          </p:cNvPr>
          <p:cNvSpPr/>
          <p:nvPr/>
        </p:nvSpPr>
        <p:spPr bwMode="auto">
          <a:xfrm>
            <a:off x="0" y="2943225"/>
            <a:ext cx="12192000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 DEVICES VUL &amp; MITIGATION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357C80-0643-6325-B51B-33E56697E027}"/>
              </a:ext>
            </a:extLst>
          </p:cNvPr>
          <p:cNvSpPr/>
          <p:nvPr/>
        </p:nvSpPr>
        <p:spPr bwMode="auto">
          <a:xfrm>
            <a:off x="7563678" y="5153439"/>
            <a:ext cx="4628322" cy="13765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400" b="1" u="sng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61</a:t>
            </a:r>
            <a:endParaRPr lang="en-US" sz="2400" b="1" u="sng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en-US" sz="24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Mob Device Security</a:t>
            </a:r>
          </a:p>
          <a:p>
            <a:pPr algn="just">
              <a:defRPr/>
            </a:pPr>
            <a:r>
              <a:rPr lang="en-US" sz="24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</a:t>
            </a:r>
            <a:r>
              <a:rPr lang="en-US" sz="2400" b="1" u="sng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Updation</a:t>
            </a:r>
            <a:r>
              <a:rPr lang="en-US" sz="24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Dt</a:t>
            </a:r>
            <a:r>
              <a:rPr lang="en-US" sz="24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08 Jan 25</a:t>
            </a:r>
          </a:p>
        </p:txBody>
      </p:sp>
    </p:spTree>
    <p:extLst>
      <p:ext uri="{BB962C8B-B14F-4D97-AF65-F5344CB8AC3E}">
        <p14:creationId xmlns:p14="http://schemas.microsoft.com/office/powerpoint/2010/main" val="332220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A3D76-8516-FAE9-623B-EC4DD629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29230-58DA-657D-5DF1-11F5C2CD1887}"/>
              </a:ext>
            </a:extLst>
          </p:cNvPr>
          <p:cNvSpPr txBox="1"/>
          <p:nvPr/>
        </p:nvSpPr>
        <p:spPr>
          <a:xfrm>
            <a:off x="283646" y="2291031"/>
            <a:ext cx="4898981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envt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handling the allocation and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mgt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resources like memory and CPU time.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 to run multiple virtual machines on low-memory devices.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D3C36-C57E-5611-F06A-6457690E87A2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ANDROID OS: ANDROID RUNTIME</a:t>
            </a:r>
          </a:p>
        </p:txBody>
      </p:sp>
      <p:pic>
        <p:nvPicPr>
          <p:cNvPr id="3" name="Picture 2" descr="The Android software stack">
            <a:extLst>
              <a:ext uri="{FF2B5EF4-FFF2-40B4-BE49-F238E27FC236}">
                <a16:creationId xmlns:a16="http://schemas.microsoft.com/office/drawing/2014/main" id="{8CEC8F40-04C5-E5A9-B2A1-5C7B3C1BB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08" t="32528" b="48328"/>
          <a:stretch/>
        </p:blipFill>
        <p:spPr bwMode="auto">
          <a:xfrm>
            <a:off x="7009375" y="1654073"/>
            <a:ext cx="4432221" cy="3775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8049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9BC8-36A7-55F6-9258-14C9DAB0A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C9B030-D9D3-E27F-6F66-D7CB9621AEEC}"/>
              </a:ext>
            </a:extLst>
          </p:cNvPr>
          <p:cNvSpPr txBox="1"/>
          <p:nvPr/>
        </p:nvSpPr>
        <p:spPr>
          <a:xfrm>
            <a:off x="283646" y="2291031"/>
            <a:ext cx="4898981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 and HAL, are built from native code that requires native libraries written in C and C++.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Java framework APIs to expose the functionality of some of these native libraries to apps.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B869E-FC16-E15D-8485-BAE17EC6582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ANDROID OS: NATIVE C/C++ LIBRARIES</a:t>
            </a:r>
          </a:p>
        </p:txBody>
      </p:sp>
      <p:pic>
        <p:nvPicPr>
          <p:cNvPr id="2" name="Picture 2" descr="The Android software stack">
            <a:extLst>
              <a:ext uri="{FF2B5EF4-FFF2-40B4-BE49-F238E27FC236}">
                <a16:creationId xmlns:a16="http://schemas.microsoft.com/office/drawing/2014/main" id="{811E1728-BF64-0E82-F701-3E73F0DEBC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45" r="33234" b="47941"/>
          <a:stretch/>
        </p:blipFill>
        <p:spPr bwMode="auto">
          <a:xfrm>
            <a:off x="5463190" y="1758911"/>
            <a:ext cx="6571348" cy="2900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36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BC1DD-F767-540C-EC81-C1A88ECD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F15C7-59C4-B5E0-D992-9562BB2D86BD}"/>
              </a:ext>
            </a:extLst>
          </p:cNvPr>
          <p:cNvSpPr txBox="1"/>
          <p:nvPr/>
        </p:nvSpPr>
        <p:spPr>
          <a:xfrm>
            <a:off x="283646" y="2291031"/>
            <a:ext cx="4898981" cy="19389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the building blocks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reqd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create Android apps 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Simplifying the reuse of core, modular system components and services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D280C3-16F1-D4DA-E9C8-A2EF07F472E5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ANDROID OS: JAVA API FRAMEWORK</a:t>
            </a:r>
          </a:p>
        </p:txBody>
      </p:sp>
      <p:pic>
        <p:nvPicPr>
          <p:cNvPr id="2" name="Picture 2" descr="The Android software stack">
            <a:extLst>
              <a:ext uri="{FF2B5EF4-FFF2-40B4-BE49-F238E27FC236}">
                <a16:creationId xmlns:a16="http://schemas.microsoft.com/office/drawing/2014/main" id="{AF58E2BD-6CC5-F7D9-56F6-474E500A46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7" t="12104" r="706" b="67513"/>
          <a:stretch/>
        </p:blipFill>
        <p:spPr bwMode="auto">
          <a:xfrm>
            <a:off x="5390619" y="2183231"/>
            <a:ext cx="6658733" cy="204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44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93C82-9DC3-A934-0300-DC1E52516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A0E52C-C9EF-586C-78F2-23E93456DD36}"/>
              </a:ext>
            </a:extLst>
          </p:cNvPr>
          <p:cNvSpPr txBox="1"/>
          <p:nvPr/>
        </p:nvSpPr>
        <p:spPr>
          <a:xfrm>
            <a:off x="159657" y="1836058"/>
            <a:ext cx="5218341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of core apps.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email, SMS messaging, calendars, internet browsing, contacts, and more.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both as apps for users and to provide key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capbs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that developers can access from their own app.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1FAFD-F959-DF5B-8D08-9A0CAEC1CDBC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ANDROID OS: SYS APPS</a:t>
            </a:r>
          </a:p>
        </p:txBody>
      </p:sp>
      <p:pic>
        <p:nvPicPr>
          <p:cNvPr id="3" name="Picture 2" descr="The Android software stack">
            <a:extLst>
              <a:ext uri="{FF2B5EF4-FFF2-40B4-BE49-F238E27FC236}">
                <a16:creationId xmlns:a16="http://schemas.microsoft.com/office/drawing/2014/main" id="{203E375A-516F-1747-4534-85023047B5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55"/>
          <a:stretch/>
        </p:blipFill>
        <p:spPr bwMode="auto">
          <a:xfrm>
            <a:off x="5377998" y="2564533"/>
            <a:ext cx="6654345" cy="1180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730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CF571-E20B-360D-D2CC-BE503D1B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564AC8-4D51-B03B-5A7D-24A4097CB3F1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VS iOS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5CD19-FFA5-2A10-9190-B315A18C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02" y="828612"/>
            <a:ext cx="6299596" cy="595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028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A2410-93A0-6BF2-E46D-A75DAAF3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436747-80A3-4B0E-3F5F-717CC5AF841D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FILE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EC15BC-701F-164C-C282-C363943C13D9}"/>
              </a:ext>
            </a:extLst>
          </p:cNvPr>
          <p:cNvSpPr txBox="1"/>
          <p:nvPr/>
        </p:nvSpPr>
        <p:spPr>
          <a:xfrm>
            <a:off x="696185" y="1631744"/>
            <a:ext cx="10799630" cy="38472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uses a disk-based file sys.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Areas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363538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sz="2400" b="1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 Storage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00113" lvl="2" indent="442913" algn="just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Built-in, non-volatile memory.</a:t>
            </a:r>
          </a:p>
          <a:p>
            <a:pPr marL="900113" lvl="2" indent="442913" algn="just">
              <a:spcBef>
                <a:spcPts val="24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Referred to as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permt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storage.</a:t>
            </a:r>
          </a:p>
          <a:p>
            <a:pPr marL="536575" lvl="1" indent="363538" algn="just">
              <a:spcBef>
                <a:spcPts val="24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External Storage refers to removable memory, such as an SD card.</a:t>
            </a:r>
          </a:p>
        </p:txBody>
      </p:sp>
    </p:spTree>
    <p:extLst>
      <p:ext uri="{BB962C8B-B14F-4D97-AF65-F5344CB8AC3E}">
        <p14:creationId xmlns:p14="http://schemas.microsoft.com/office/powerpoint/2010/main" val="134433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29241-DB76-D07C-0E6F-CE756242D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65204A-9A68-E6D0-B9BB-AC2E74E3D813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FILE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2FD21B-92E3-9DB0-EE66-6F19FBDA582D}"/>
              </a:ext>
            </a:extLst>
          </p:cNvPr>
          <p:cNvSpPr txBox="1"/>
          <p:nvPr/>
        </p:nvSpPr>
        <p:spPr>
          <a:xfrm>
            <a:off x="522013" y="927801"/>
            <a:ext cx="10799630" cy="538609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GB" sz="24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File Sys Hierarchy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363538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six main partitions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fwg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</a:p>
          <a:p>
            <a:pPr marL="900113" lvl="2" indent="442913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/boot	-	Consists of the Android kernel and the </a:t>
            </a:r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ramdisk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900113" lvl="2" indent="442913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/system	-	Accommodates the entire Android OS.</a:t>
            </a:r>
          </a:p>
          <a:p>
            <a:pPr marL="900113" lvl="2" indent="442913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/recovery	-	Designed for backup and can be considered the alternative boot option or partition</a:t>
            </a:r>
          </a:p>
          <a:p>
            <a:pPr marL="900113" lvl="2" indent="442913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/data	-	Consists of all of the user’s data</a:t>
            </a:r>
          </a:p>
          <a:p>
            <a:pPr marL="900113" lvl="2" indent="442913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/cache	-	Stores the frequently accessed app data and components</a:t>
            </a:r>
          </a:p>
          <a:p>
            <a:pPr marL="900113" lvl="2" indent="442913" algn="just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	Contains all the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settings</a:t>
            </a:r>
          </a:p>
          <a:p>
            <a:pPr marL="536575" lvl="1" indent="363538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Additionally, /</a:t>
            </a:r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sdcard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/</a:t>
            </a:r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sd-ext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en-GB" sz="24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GB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Android smartphone</a:t>
            </a: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603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0A92DC-6D97-58CE-B024-A8EEDCD6B056}"/>
              </a:ext>
            </a:extLst>
          </p:cNvPr>
          <p:cNvSpPr txBox="1"/>
          <p:nvPr/>
        </p:nvSpPr>
        <p:spPr>
          <a:xfrm>
            <a:off x="231228" y="1318389"/>
            <a:ext cx="4898981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 to Mob OS Arch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Structure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Features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Mkt </a:t>
            </a:r>
            <a:r>
              <a:rPr lang="en-IN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Ldrs</a:t>
            </a:r>
            <a:endParaRPr lang="en-IN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Apps</a:t>
            </a:r>
          </a:p>
          <a:p>
            <a:pPr indent="536575">
              <a:buFont typeface="Wingdings" pitchFamily="2" charset="2"/>
              <a:buChar char="v"/>
            </a:pPr>
            <a:endParaRPr lang="en-I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536575">
              <a:buFont typeface="Wingdings" pitchFamily="2" charset="2"/>
              <a:buChar char="v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Tracking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Vulnerabilites</a:t>
            </a: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Smart </a:t>
            </a:r>
            <a:r>
              <a:rPr lang="en-IN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Phs</a:t>
            </a:r>
            <a:endParaRPr lang="en-IN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v"/>
            </a:pPr>
            <a:endParaRPr lang="en-IN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65341-A4AD-46A1-F879-F32445BF0473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 PREVIEW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B6B3BA-DE19-D3E9-F769-1B91A1AA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6429" y="1780905"/>
            <a:ext cx="6169623" cy="410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43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97BE8-B8C9-524D-F55F-D0F7BCE7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F9DD99-CCEC-A640-A459-4B63409BDE4D}"/>
              </a:ext>
            </a:extLst>
          </p:cNvPr>
          <p:cNvSpPr/>
          <p:nvPr/>
        </p:nvSpPr>
        <p:spPr bwMode="auto">
          <a:xfrm>
            <a:off x="0" y="2943225"/>
            <a:ext cx="12192000" cy="9715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32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1 : MOB OS ARCHITECTURE &amp; FILE STRUCTURE</a:t>
            </a:r>
          </a:p>
        </p:txBody>
      </p:sp>
    </p:spTree>
    <p:extLst>
      <p:ext uri="{BB962C8B-B14F-4D97-AF65-F5344CB8AC3E}">
        <p14:creationId xmlns:p14="http://schemas.microsoft.com/office/powerpoint/2010/main" val="3264172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F2D6-CD9E-D00E-C4D8-8BC7C0FD7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3A69DD-E715-B0FA-41CF-08976ED20466}"/>
              </a:ext>
            </a:extLst>
          </p:cNvPr>
          <p:cNvSpPr txBox="1"/>
          <p:nvPr/>
        </p:nvSpPr>
        <p:spPr>
          <a:xfrm>
            <a:off x="265411" y="2378068"/>
            <a:ext cx="4898981" cy="2246769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80% of Internet users access the web via mob.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r>
              <a:rPr lang="en-GB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	Malware, unauthorized access, data </a:t>
            </a:r>
            <a:r>
              <a:rPr lang="en-GB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leaks,etc</a:t>
            </a:r>
            <a:endParaRPr lang="en-GB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10CD3D-35A6-854F-1F31-8D49741F3CC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 OF MOB DEVICE SECURITY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DB86D-867E-493A-A459-6D1A5FF2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486" y="1744536"/>
            <a:ext cx="5794173" cy="402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4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6B53F-5094-8283-24D5-5AD49BD6A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7C7F0-6E6B-E635-FF36-3F27E20F0017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 OS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475DF3-5027-D048-AFBD-FD4769D526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4197" t="14292" r="3334" b="15731"/>
          <a:stretch/>
        </p:blipFill>
        <p:spPr bwMode="auto">
          <a:xfrm>
            <a:off x="930478" y="871066"/>
            <a:ext cx="10331043" cy="5875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327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97BBA7-D59B-9502-0511-C9593235F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AE201-6673-8043-23FE-2B15E0A731B4}"/>
              </a:ext>
            </a:extLst>
          </p:cNvPr>
          <p:cNvSpPr txBox="1"/>
          <p:nvPr/>
        </p:nvSpPr>
        <p:spPr>
          <a:xfrm>
            <a:off x="270259" y="1227640"/>
            <a:ext cx="6070561" cy="4708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GB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	An OS specifically designed for mob devices like smartphones, tablets, smartwatches, and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smartglasses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indent="536575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GB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Distinction from Laptop OS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36575" lvl="1" indent="360363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laptop OS are not usually considered "mobile" despite their portability.</a:t>
            </a:r>
          </a:p>
          <a:p>
            <a:pPr marL="536575" lvl="1" indent="360363" algn="just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devp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desktop </a:t>
            </a:r>
            <a:r>
              <a:rPr lang="en-GB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cmptrs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lack features specifically designed for mob use.</a:t>
            </a:r>
          </a:p>
          <a:p>
            <a:pPr indent="536575" algn="just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GB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Blurring Lines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Distinction </a:t>
            </a:r>
            <a:r>
              <a:rPr lang="en-GB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betn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mobile and other OS has become less clear in recent years.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1F932-AB97-2A19-8F9D-F631A8D50E9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OF MOB OS ARCHITECTURE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C556726-0A39-3C34-0307-07B8C221C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7" r="7722"/>
          <a:stretch/>
        </p:blipFill>
        <p:spPr bwMode="auto">
          <a:xfrm>
            <a:off x="7214045" y="921379"/>
            <a:ext cx="4746727" cy="5015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A5D03-4001-D6D0-9D8B-FF0C7F472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181537-2DB4-E673-2EE9-BC3E9424C18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OS : ARCHITECTURE</a:t>
            </a:r>
          </a:p>
        </p:txBody>
      </p:sp>
      <p:pic>
        <p:nvPicPr>
          <p:cNvPr id="4098" name="Picture 2" descr="The Android software stack">
            <a:extLst>
              <a:ext uri="{FF2B5EF4-FFF2-40B4-BE49-F238E27FC236}">
                <a16:creationId xmlns:a16="http://schemas.microsoft.com/office/drawing/2014/main" id="{02F21E8C-01A1-417F-B8C9-B7480E8A6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71" y="725557"/>
            <a:ext cx="4091094" cy="602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B4D724-C809-5C9C-135D-599FF5E6B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034112"/>
              </p:ext>
            </p:extLst>
          </p:nvPr>
        </p:nvGraphicFramePr>
        <p:xfrm>
          <a:off x="7005869" y="2071845"/>
          <a:ext cx="4823088" cy="3537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1544">
                  <a:extLst>
                    <a:ext uri="{9D8B030D-6E8A-4147-A177-3AD203B41FA5}">
                      <a16:colId xmlns:a16="http://schemas.microsoft.com/office/drawing/2014/main" val="2824368820"/>
                    </a:ext>
                  </a:extLst>
                </a:gridCol>
                <a:gridCol w="2411544">
                  <a:extLst>
                    <a:ext uri="{9D8B030D-6E8A-4147-A177-3AD203B41FA5}">
                      <a16:colId xmlns:a16="http://schemas.microsoft.com/office/drawing/2014/main" val="748689721"/>
                    </a:ext>
                  </a:extLst>
                </a:gridCol>
              </a:tblGrid>
              <a:tr h="617859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Rounded MT Bold" panose="020F0704030504030204" pitchFamily="34" charset="0"/>
                        </a:rPr>
                        <a:t>SYS APPS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4239"/>
                  </a:ext>
                </a:extLst>
              </a:tr>
              <a:tr h="617859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Rounded MT Bold" panose="020F0704030504030204" pitchFamily="34" charset="0"/>
                        </a:rPr>
                        <a:t>JAVA API FRAMEWORK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28645"/>
                  </a:ext>
                </a:extLst>
              </a:tr>
              <a:tr h="106644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Rounded MT Bold" panose="020F0704030504030204" pitchFamily="34" charset="0"/>
                        </a:rPr>
                        <a:t>NATIVE C/ C++ LIBRARIES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Rounded MT Bold" panose="020F0704030504030204" pitchFamily="34" charset="0"/>
                        </a:rPr>
                        <a:t>ANDROID RUNTIME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0619512"/>
                  </a:ext>
                </a:extLst>
              </a:tr>
              <a:tr h="617859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Rounded MT Bold" panose="020F0704030504030204" pitchFamily="34" charset="0"/>
                        </a:rPr>
                        <a:t>HARDWARE ABSTRACTION LAYER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88215"/>
                  </a:ext>
                </a:extLst>
              </a:tr>
              <a:tr h="617859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Arial Rounded MT Bold" panose="020F0704030504030204" pitchFamily="34" charset="0"/>
                        </a:rPr>
                        <a:t>LINUX KERNEL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8748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92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93BA-A41A-DC9D-64E7-8685B1823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3C6CA1-3168-A5D9-BB19-0D6781928E20}"/>
              </a:ext>
            </a:extLst>
          </p:cNvPr>
          <p:cNvSpPr txBox="1"/>
          <p:nvPr/>
        </p:nvSpPr>
        <p:spPr>
          <a:xfrm>
            <a:off x="225405" y="1691138"/>
            <a:ext cx="4684399" cy="34778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GB" sz="2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Kernel as Foundation</a:t>
            </a: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Android's core is built upon the Linux kernel.</a:t>
            </a:r>
          </a:p>
          <a:p>
            <a:pPr indent="536575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GB" sz="20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Benefits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	Utilizing the Linux kernel provides Android with robust security features.</a:t>
            </a:r>
          </a:p>
          <a:p>
            <a:pPr indent="536575" algn="just">
              <a:spcBef>
                <a:spcPts val="1200"/>
              </a:spcBef>
              <a:buFont typeface="Wingdings" pitchFamily="2" charset="2"/>
              <a:buChar char="v"/>
            </a:pPr>
            <a:r>
              <a:rPr lang="en-GB" sz="2000" b="1" u="sng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Driver </a:t>
            </a:r>
            <a:r>
              <a:rPr lang="en-GB" sz="2000" b="1" u="sng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Devp</a:t>
            </a:r>
            <a:r>
              <a:rPr lang="en-GB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	Use of Linux simplifies hardware driver </a:t>
            </a:r>
            <a:r>
              <a:rPr lang="en-GB" sz="20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devp</a:t>
            </a:r>
            <a:r>
              <a:rPr lang="en-GB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device manufacturers.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227C-D606-0D1F-AC3D-EA92B2EA948E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ANDROID OS: KERNEL</a:t>
            </a:r>
          </a:p>
        </p:txBody>
      </p:sp>
      <p:pic>
        <p:nvPicPr>
          <p:cNvPr id="2" name="Picture 2" descr="The Android software stack">
            <a:extLst>
              <a:ext uri="{FF2B5EF4-FFF2-40B4-BE49-F238E27FC236}">
                <a16:creationId xmlns:a16="http://schemas.microsoft.com/office/drawing/2014/main" id="{D03B6A99-3BAC-7C57-5D30-29C80F99BF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72"/>
          <a:stretch/>
        </p:blipFill>
        <p:spPr bwMode="auto">
          <a:xfrm>
            <a:off x="5847588" y="1840449"/>
            <a:ext cx="6171874" cy="332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581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AA255-705C-60E8-0031-0DE4278FB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35492C-3E0E-EBB8-A2C2-18E32E270283}"/>
              </a:ext>
            </a:extLst>
          </p:cNvPr>
          <p:cNvSpPr txBox="1"/>
          <p:nvPr/>
        </p:nvSpPr>
        <p:spPr>
          <a:xfrm>
            <a:off x="283646" y="2291031"/>
            <a:ext cx="4898981" cy="286232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 Abstraction Layer (HAL) provides std interfaces to expose device hardware capabilities to the higher-level Java API framework.</a:t>
            </a:r>
          </a:p>
          <a:p>
            <a:pPr indent="536575" algn="just">
              <a:spcBef>
                <a:spcPts val="2400"/>
              </a:spcBef>
              <a:buFont typeface="Wingdings" pitchFamily="2" charset="2"/>
              <a:buChar char="v"/>
            </a:pP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multiple library modules, for specific types of hardware component (e.g., camera, Bluetooth module).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19FAD-DC7B-8C90-3CAB-BB09E0501B0A}"/>
              </a:ext>
            </a:extLst>
          </p:cNvPr>
          <p:cNvSpPr/>
          <p:nvPr/>
        </p:nvSpPr>
        <p:spPr bwMode="auto">
          <a:xfrm>
            <a:off x="0" y="0"/>
            <a:ext cx="12192000" cy="7255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2800" b="1" u="sng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COMPONENTS OF ANDROID OS: HAL</a:t>
            </a:r>
          </a:p>
        </p:txBody>
      </p:sp>
      <p:pic>
        <p:nvPicPr>
          <p:cNvPr id="2" name="Picture 2" descr="The Android software stack">
            <a:extLst>
              <a:ext uri="{FF2B5EF4-FFF2-40B4-BE49-F238E27FC236}">
                <a16:creationId xmlns:a16="http://schemas.microsoft.com/office/drawing/2014/main" id="{EC1C89C4-11A1-2906-E4A8-3ABADCD476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79" b="36242"/>
          <a:stretch/>
        </p:blipFill>
        <p:spPr bwMode="auto">
          <a:xfrm>
            <a:off x="5503960" y="2999465"/>
            <a:ext cx="6571522" cy="11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535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917</Words>
  <Application>Microsoft Office PowerPoint</Application>
  <PresentationFormat>Widescreen</PresentationFormat>
  <Paragraphs>94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Tarun Kumar</dc:creator>
  <cp:lastModifiedBy>Tarun Kumar</cp:lastModifiedBy>
  <cp:revision>19</cp:revision>
  <dcterms:created xsi:type="dcterms:W3CDTF">2025-01-08T14:42:14Z</dcterms:created>
  <dcterms:modified xsi:type="dcterms:W3CDTF">2025-01-09T17:49:27Z</dcterms:modified>
</cp:coreProperties>
</file>