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59" r:id="rId6"/>
    <p:sldId id="292" r:id="rId7"/>
    <p:sldId id="279" r:id="rId8"/>
    <p:sldId id="293" r:id="rId9"/>
    <p:sldId id="280" r:id="rId10"/>
    <p:sldId id="294" r:id="rId11"/>
    <p:sldId id="295" r:id="rId12"/>
    <p:sldId id="296" r:id="rId13"/>
    <p:sldId id="297" r:id="rId14"/>
    <p:sldId id="299" r:id="rId15"/>
    <p:sldId id="300" r:id="rId16"/>
    <p:sldId id="298"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0B46D"/>
    <a:srgbClr val="17216B"/>
    <a:srgbClr val="0E1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2" autoAdjust="0"/>
  </p:normalViewPr>
  <p:slideViewPr>
    <p:cSldViewPr snapToGrid="0">
      <p:cViewPr varScale="1">
        <p:scale>
          <a:sx n="48" d="100"/>
          <a:sy n="48" d="100"/>
        </p:scale>
        <p:origin x="57" y="10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96AFB-0A50-4D0A-AF9F-3AC18EEE9759}"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1A402-6C23-4BEF-8B0D-C79501590580}" type="slidenum">
              <a:rPr lang="en-IN" smtClean="0"/>
              <a:t>‹#›</a:t>
            </a:fld>
            <a:endParaRPr lang="en-IN"/>
          </a:p>
        </p:txBody>
      </p:sp>
    </p:spTree>
    <p:extLst>
      <p:ext uri="{BB962C8B-B14F-4D97-AF65-F5344CB8AC3E}">
        <p14:creationId xmlns:p14="http://schemas.microsoft.com/office/powerpoint/2010/main" val="29271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atista.com/statistics/565270/apple-devices-ios-version-share-worldwid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statista.com/statistics/921152/mobile-android-version-share-worldwid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Rounded MT Bold" panose="020F0704030504030204" pitchFamily="34" charset="0"/>
              </a:rPr>
              <a:t>From around 2010, the touchscreen smartphone revolution had a major impact on sales of basic feature phones, as the sales of smartphones increased from 139 million units in 2008 to 1.39 billion units in 2023. In 2020, smartphone sales decreased to 1.38 billion units due to the coronavirus (COVID-19) pandemic. Apple, Samsung, and lately also Xiaomi, were the big winners in this shift towards smartphones, with BlackBerry and Nokia among those unable to capitalize.</a:t>
            </a:r>
            <a:endParaRPr lang="en-IN" dirty="0">
              <a:latin typeface="Arial Rounded MT Bold" panose="020F0704030504030204" pitchFamily="34" charset="0"/>
            </a:endParaRPr>
          </a:p>
        </p:txBody>
      </p:sp>
      <p:sp>
        <p:nvSpPr>
          <p:cNvPr id="4" name="Slide Number Placeholder 3"/>
          <p:cNvSpPr>
            <a:spLocks noGrp="1"/>
          </p:cNvSpPr>
          <p:nvPr>
            <p:ph type="sldNum" sz="quarter" idx="5"/>
          </p:nvPr>
        </p:nvSpPr>
        <p:spPr/>
        <p:txBody>
          <a:bodyPr/>
          <a:lstStyle/>
          <a:p>
            <a:fld id="{E2F1A402-6C23-4BEF-8B0D-C79501590580}" type="slidenum">
              <a:rPr lang="en-IN" smtClean="0"/>
              <a:t>4</a:t>
            </a:fld>
            <a:endParaRPr lang="en-IN"/>
          </a:p>
        </p:txBody>
      </p:sp>
    </p:spTree>
    <p:extLst>
      <p:ext uri="{BB962C8B-B14F-4D97-AF65-F5344CB8AC3E}">
        <p14:creationId xmlns:p14="http://schemas.microsoft.com/office/powerpoint/2010/main" val="57766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55F7C"/>
                </a:solidFill>
                <a:effectLst/>
                <a:latin typeface="Open Sans" panose="020F0502020204030204" pitchFamily="34" charset="0"/>
              </a:rPr>
              <a:t>Both unveiled in 2007, Google’s Android and Apple’s iOS have evolved through incremental updates introducing new features and capabilities. The latest version of iOS, iOS 18, was released in September 2024, while the most recent Android iteration, Android 15, was made available in September 2023. A key difference between the two systems concerns hardware - iOS is only available on Apple devices, whereas Android ships with devices from a range of manufacturers such as Samsung, Google and OnePlus. In addition, Apple has had far greater success in bringing its users up to date. As of February 2024, </a:t>
            </a:r>
            <a:r>
              <a:rPr lang="en-GB" b="0" i="0" u="sng" dirty="0">
                <a:solidFill>
                  <a:srgbClr val="0666E5"/>
                </a:solidFill>
                <a:effectLst/>
                <a:latin typeface="Open Sans" panose="020F0502020204030204" pitchFamily="34" charset="0"/>
                <a:hlinkClick r:id="rId3"/>
              </a:rPr>
              <a:t>66 percent of iOS users had iOS 17 installed</a:t>
            </a:r>
            <a:r>
              <a:rPr lang="en-GB" b="0" i="0" dirty="0">
                <a:solidFill>
                  <a:srgbClr val="455F7C"/>
                </a:solidFill>
                <a:effectLst/>
                <a:latin typeface="Open Sans" panose="020F0502020204030204" pitchFamily="34" charset="0"/>
              </a:rPr>
              <a:t>, while in the same month only </a:t>
            </a:r>
            <a:r>
              <a:rPr lang="en-GB" b="0" i="0" u="sng" dirty="0">
                <a:solidFill>
                  <a:srgbClr val="0666E5"/>
                </a:solidFill>
                <a:effectLst/>
                <a:latin typeface="Open Sans" panose="020F0502020204030204" pitchFamily="34" charset="0"/>
                <a:hlinkClick r:id="rId4"/>
              </a:rPr>
              <a:t>13 percent of Android users ran the latest version</a:t>
            </a:r>
            <a:r>
              <a:rPr lang="en-GB" b="0" i="0" dirty="0">
                <a:solidFill>
                  <a:srgbClr val="455F7C"/>
                </a:solidFill>
                <a:effectLst/>
                <a:latin typeface="Open Sans" panose="020F0502020204030204" pitchFamily="34" charset="0"/>
              </a:rPr>
              <a:t>.</a:t>
            </a:r>
            <a:endParaRPr lang="en-IN" b="0" dirty="0">
              <a:latin typeface="Arial Rounded MT Bold" panose="020F0704030504030204" pitchFamily="34" charset="0"/>
            </a:endParaRPr>
          </a:p>
        </p:txBody>
      </p:sp>
      <p:sp>
        <p:nvSpPr>
          <p:cNvPr id="4" name="Slide Number Placeholder 3"/>
          <p:cNvSpPr>
            <a:spLocks noGrp="1"/>
          </p:cNvSpPr>
          <p:nvPr>
            <p:ph type="sldNum" sz="quarter" idx="5"/>
          </p:nvPr>
        </p:nvSpPr>
        <p:spPr/>
        <p:txBody>
          <a:bodyPr/>
          <a:lstStyle/>
          <a:p>
            <a:fld id="{E2F1A402-6C23-4BEF-8B0D-C79501590580}" type="slidenum">
              <a:rPr lang="en-IN" smtClean="0"/>
              <a:t>5</a:t>
            </a:fld>
            <a:endParaRPr lang="en-IN"/>
          </a:p>
        </p:txBody>
      </p:sp>
    </p:spTree>
    <p:extLst>
      <p:ext uri="{BB962C8B-B14F-4D97-AF65-F5344CB8AC3E}">
        <p14:creationId xmlns:p14="http://schemas.microsoft.com/office/powerpoint/2010/main" val="238579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E3998-7628-959D-6401-FE701971D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ECB53-DC68-0BA7-2A32-85DB88C8C5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2EDC7-A0C6-A306-3B4F-088ED07CA98B}"/>
              </a:ext>
            </a:extLst>
          </p:cNvPr>
          <p:cNvSpPr>
            <a:spLocks noGrp="1"/>
          </p:cNvSpPr>
          <p:nvPr>
            <p:ph type="body" idx="1"/>
          </p:nvPr>
        </p:nvSpPr>
        <p:spPr/>
        <p:txBody>
          <a:bodyPr/>
          <a:lstStyle/>
          <a:p>
            <a:endParaRPr lang="en-IN" b="0" dirty="0">
              <a:latin typeface="Arial Rounded MT Bold" panose="020F0704030504030204" pitchFamily="34" charset="0"/>
            </a:endParaRPr>
          </a:p>
        </p:txBody>
      </p:sp>
      <p:sp>
        <p:nvSpPr>
          <p:cNvPr id="4" name="Slide Number Placeholder 3">
            <a:extLst>
              <a:ext uri="{FF2B5EF4-FFF2-40B4-BE49-F238E27FC236}">
                <a16:creationId xmlns:a16="http://schemas.microsoft.com/office/drawing/2014/main" id="{703958DA-C957-C6AD-E087-7DC00C4F5615}"/>
              </a:ext>
            </a:extLst>
          </p:cNvPr>
          <p:cNvSpPr>
            <a:spLocks noGrp="1"/>
          </p:cNvSpPr>
          <p:nvPr>
            <p:ph type="sldNum" sz="quarter" idx="5"/>
          </p:nvPr>
        </p:nvSpPr>
        <p:spPr/>
        <p:txBody>
          <a:bodyPr/>
          <a:lstStyle/>
          <a:p>
            <a:fld id="{E2F1A402-6C23-4BEF-8B0D-C79501590580}" type="slidenum">
              <a:rPr lang="en-IN" smtClean="0"/>
              <a:t>6</a:t>
            </a:fld>
            <a:endParaRPr lang="en-IN"/>
          </a:p>
        </p:txBody>
      </p:sp>
    </p:spTree>
    <p:extLst>
      <p:ext uri="{BB962C8B-B14F-4D97-AF65-F5344CB8AC3E}">
        <p14:creationId xmlns:p14="http://schemas.microsoft.com/office/powerpoint/2010/main" val="236475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AC3E-48B1-A425-DD5E-0CE471E45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637EB1-0002-19B5-1EB0-9CF5775A1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9DA9FF-C523-5A41-747C-AD79BDE74610}"/>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2C7A9FAD-0A44-B978-66F0-7D1257F8B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3C44E-264B-8B1E-CBDD-81E6E12F4BAC}"/>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112462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4B9A-9EA0-45EA-7B48-105B9DE0D7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2F5F62-DD42-34A3-0278-6ECFB564F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06D01-3168-7814-B35F-144E622E6526}"/>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3EBE68A4-79AE-91C4-BA45-269446301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5A366-435B-3E33-8785-4704D6324B8D}"/>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3882920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06CC2-F4BD-569F-BA5B-8ED0BBFE4B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C0976-82D3-B8A9-DC5D-A9AA0F215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9F04A-D546-52D6-F604-6260CE598116}"/>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32EA0E29-1A53-F2E7-A379-F4678FC64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40AACB-BB92-33F0-9D3B-E1B2CD7B1B4B}"/>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281151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3C4-C0C6-9B10-C338-1EC268632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0C774C-5ACD-108E-0EB7-E359E32AF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C85D5-FCFA-5E89-AA58-23242ABDD1A4}"/>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D913E561-A52D-81FF-2E14-B5A313761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E5AAA-1965-F133-2379-443303947125}"/>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229371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A446-CEAB-EA03-1957-C29152F7F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1CE64D-9156-C63E-FDBA-9EC6DA07C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34914-FB7D-12AD-4846-36FF08720E8A}"/>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520A889A-2571-2C38-00C8-1A46309EB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38096-9982-9AB0-235E-EFF03D06139D}"/>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375333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348E-BD58-280F-357E-F84CCFC52D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2BE28-9F10-7254-F7AE-3B8B11C0DC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2B4D9C-1761-C0AA-DFB9-3344F0B27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77F66-1194-2F98-1218-92EF5322890F}"/>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6" name="Footer Placeholder 5">
            <a:extLst>
              <a:ext uri="{FF2B5EF4-FFF2-40B4-BE49-F238E27FC236}">
                <a16:creationId xmlns:a16="http://schemas.microsoft.com/office/drawing/2014/main" id="{98F6E10A-9A6D-F5A2-D1AC-04960989A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588BF0-050C-94FE-73C7-BFC6B493366D}"/>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21434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7C0B-BCE9-9A96-9CAA-04F3635CB0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835C1-4CE6-75F9-306C-8B1C93BB5E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8661B-DE61-7CD4-63DD-2099FDF494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238459-0F01-C6F6-9F13-C6D74B3A2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2286A-0045-DBAE-7E31-13897C0C9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F11C13-5235-5C4E-F4B1-0A817A7A44AF}"/>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8" name="Footer Placeholder 7">
            <a:extLst>
              <a:ext uri="{FF2B5EF4-FFF2-40B4-BE49-F238E27FC236}">
                <a16:creationId xmlns:a16="http://schemas.microsoft.com/office/drawing/2014/main" id="{42C8813C-7536-2E39-E25D-15A80A443F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14FC75-D3BD-30B9-3545-D021E8C04E73}"/>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109889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C920-C91A-7163-AA61-901FE8D581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5888A4-53B6-CF0A-744D-F626E7DB7AAC}"/>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4" name="Footer Placeholder 3">
            <a:extLst>
              <a:ext uri="{FF2B5EF4-FFF2-40B4-BE49-F238E27FC236}">
                <a16:creationId xmlns:a16="http://schemas.microsoft.com/office/drawing/2014/main" id="{33F1A51B-B4D4-7162-7AC4-5A59C0752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D768C9-B421-3F57-099A-63AFC62779C8}"/>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168982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5CAE0-AFB7-B654-3433-665839C86F7E}"/>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3" name="Footer Placeholder 2">
            <a:extLst>
              <a:ext uri="{FF2B5EF4-FFF2-40B4-BE49-F238E27FC236}">
                <a16:creationId xmlns:a16="http://schemas.microsoft.com/office/drawing/2014/main" id="{2C3F0060-03E7-1DB0-3BEB-2004764B71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69C370-4003-0F1D-6C4E-06DBE5B47404}"/>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51283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B268-90D4-5CE6-EF4A-2042C3B2A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E520B2-822F-1B28-FD20-436C98664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D8828C-08F8-36BC-FB2F-58B7CBAEC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50BC7-81AC-1937-B7A7-EF9325B9FEDF}"/>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6" name="Footer Placeholder 5">
            <a:extLst>
              <a:ext uri="{FF2B5EF4-FFF2-40B4-BE49-F238E27FC236}">
                <a16:creationId xmlns:a16="http://schemas.microsoft.com/office/drawing/2014/main" id="{221ACE0E-9DB9-5877-39C6-7F91DA4FE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789A9-85FE-39A3-B2D5-66C5B0604D57}"/>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19614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0A4D-3A8F-8E30-5B72-E7DD06E26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556EE1-1490-D983-5BCB-04006D2B5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E0A3FA-E7EA-41F3-70B0-E6133146F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4A0077-D96E-B772-21E0-3D545E695F4B}"/>
              </a:ext>
            </a:extLst>
          </p:cNvPr>
          <p:cNvSpPr>
            <a:spLocks noGrp="1"/>
          </p:cNvSpPr>
          <p:nvPr>
            <p:ph type="dt" sz="half" idx="10"/>
          </p:nvPr>
        </p:nvSpPr>
        <p:spPr/>
        <p:txBody>
          <a:bodyPr/>
          <a:lstStyle/>
          <a:p>
            <a:fld id="{C5A5AF2E-E14F-4F77-A0E6-2D88BD96551A}" type="datetimeFigureOut">
              <a:rPr lang="en-IN" smtClean="0"/>
              <a:t>10-01-2025</a:t>
            </a:fld>
            <a:endParaRPr lang="en-IN"/>
          </a:p>
        </p:txBody>
      </p:sp>
      <p:sp>
        <p:nvSpPr>
          <p:cNvPr id="6" name="Footer Placeholder 5">
            <a:extLst>
              <a:ext uri="{FF2B5EF4-FFF2-40B4-BE49-F238E27FC236}">
                <a16:creationId xmlns:a16="http://schemas.microsoft.com/office/drawing/2014/main" id="{B88AC332-9BAD-E0EC-3BE7-6E6ED2FC7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D72F0D-7FF1-3B46-A912-81376F3450A1}"/>
              </a:ext>
            </a:extLst>
          </p:cNvPr>
          <p:cNvSpPr>
            <a:spLocks noGrp="1"/>
          </p:cNvSpPr>
          <p:nvPr>
            <p:ph type="sldNum" sz="quarter" idx="12"/>
          </p:nvPr>
        </p:nvSpPr>
        <p:spPr/>
        <p:txBody>
          <a:bodyPr/>
          <a:lstStyle/>
          <a:p>
            <a:fld id="{A00219CB-E4E4-4C4B-83FD-2C3BF22561B4}" type="slidenum">
              <a:rPr lang="en-IN" smtClean="0"/>
              <a:t>‹#›</a:t>
            </a:fld>
            <a:endParaRPr lang="en-IN"/>
          </a:p>
        </p:txBody>
      </p:sp>
    </p:spTree>
    <p:extLst>
      <p:ext uri="{BB962C8B-B14F-4D97-AF65-F5344CB8AC3E}">
        <p14:creationId xmlns:p14="http://schemas.microsoft.com/office/powerpoint/2010/main" val="383811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95700-CD6D-1F4A-8288-1E04F0F12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7475A-63FB-16C4-2F0B-09D0C1D00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BCB0D-AD57-50B1-D797-E1A4F0650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AF2E-E14F-4F77-A0E6-2D88BD96551A}" type="datetimeFigureOut">
              <a:rPr lang="en-IN" smtClean="0"/>
              <a:t>10-01-2025</a:t>
            </a:fld>
            <a:endParaRPr lang="en-IN"/>
          </a:p>
        </p:txBody>
      </p:sp>
      <p:sp>
        <p:nvSpPr>
          <p:cNvPr id="5" name="Footer Placeholder 4">
            <a:extLst>
              <a:ext uri="{FF2B5EF4-FFF2-40B4-BE49-F238E27FC236}">
                <a16:creationId xmlns:a16="http://schemas.microsoft.com/office/drawing/2014/main" id="{9F221136-B193-4858-8289-51056414B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E62D5D-D997-5A92-9DFC-A5C043711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219CB-E4E4-4C4B-83FD-2C3BF22561B4}" type="slidenum">
              <a:rPr lang="en-IN" smtClean="0"/>
              <a:t>‹#›</a:t>
            </a:fld>
            <a:endParaRPr lang="en-IN"/>
          </a:p>
        </p:txBody>
      </p:sp>
    </p:spTree>
    <p:extLst>
      <p:ext uri="{BB962C8B-B14F-4D97-AF65-F5344CB8AC3E}">
        <p14:creationId xmlns:p14="http://schemas.microsoft.com/office/powerpoint/2010/main" val="3326986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8BE28B-C53C-D4FA-5902-71DFA57382ED}"/>
              </a:ext>
            </a:extLst>
          </p:cNvPr>
          <p:cNvSpPr/>
          <p:nvPr/>
        </p:nvSpPr>
        <p:spPr bwMode="auto">
          <a:xfrm>
            <a:off x="0" y="2943225"/>
            <a:ext cx="12192000" cy="971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u="sng" dirty="0">
                <a:solidFill>
                  <a:srgbClr val="FFFF00"/>
                </a:solidFill>
                <a:latin typeface="Arial" panose="020B0604020202020204" pitchFamily="34" charset="0"/>
                <a:cs typeface="Arial" panose="020B0604020202020204" pitchFamily="34" charset="0"/>
              </a:rPr>
              <a:t>MOB DEVICES VUL &amp; MITIGATION</a:t>
            </a:r>
          </a:p>
        </p:txBody>
      </p:sp>
      <p:sp>
        <p:nvSpPr>
          <p:cNvPr id="6" name="Rectangle 5">
            <a:extLst>
              <a:ext uri="{FF2B5EF4-FFF2-40B4-BE49-F238E27FC236}">
                <a16:creationId xmlns:a16="http://schemas.microsoft.com/office/drawing/2014/main" id="{D9357C80-0643-6325-B51B-33E56697E027}"/>
              </a:ext>
            </a:extLst>
          </p:cNvPr>
          <p:cNvSpPr/>
          <p:nvPr/>
        </p:nvSpPr>
        <p:spPr bwMode="auto">
          <a:xfrm>
            <a:off x="7563678" y="5153439"/>
            <a:ext cx="4628322" cy="137657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400" b="1" u="sng" dirty="0">
                <a:solidFill>
                  <a:srgbClr val="FFFF00"/>
                </a:solidFill>
                <a:latin typeface="Arial" panose="020B0604020202020204" pitchFamily="34" charset="0"/>
                <a:cs typeface="Arial" panose="020B0604020202020204" pitchFamily="34" charset="0"/>
              </a:rPr>
              <a:t>Lesson 61</a:t>
            </a:r>
          </a:p>
          <a:p>
            <a:pPr algn="just">
              <a:defRPr/>
            </a:pPr>
            <a:r>
              <a:rPr lang="en-US" sz="2400" b="1" u="sng" dirty="0">
                <a:solidFill>
                  <a:srgbClr val="FFFF00"/>
                </a:solidFill>
                <a:latin typeface="Arial" panose="020B0604020202020204" pitchFamily="34" charset="0"/>
                <a:cs typeface="Arial" panose="020B0604020202020204" pitchFamily="34" charset="0"/>
              </a:rPr>
              <a:t>Intro</a:t>
            </a:r>
            <a:r>
              <a:rPr lang="en-US" sz="2400" b="1" dirty="0">
                <a:solidFill>
                  <a:srgbClr val="FFFF00"/>
                </a:solidFill>
                <a:latin typeface="Arial" panose="020B0604020202020204" pitchFamily="34" charset="0"/>
                <a:cs typeface="Arial" panose="020B0604020202020204" pitchFamily="34" charset="0"/>
              </a:rPr>
              <a:t> : Mob Device Security</a:t>
            </a:r>
          </a:p>
          <a:p>
            <a:pPr algn="just">
              <a:defRPr/>
            </a:pPr>
            <a:r>
              <a:rPr lang="en-US" sz="2400" b="1" u="sng" dirty="0">
                <a:solidFill>
                  <a:srgbClr val="FFFF00"/>
                </a:solidFill>
                <a:latin typeface="Arial" panose="020B0604020202020204" pitchFamily="34" charset="0"/>
                <a:cs typeface="Arial" panose="020B0604020202020204" pitchFamily="34" charset="0"/>
              </a:rPr>
              <a:t>Last </a:t>
            </a:r>
            <a:r>
              <a:rPr lang="en-US" sz="2400" b="1" u="sng" dirty="0" err="1">
                <a:solidFill>
                  <a:srgbClr val="FFFF00"/>
                </a:solidFill>
                <a:latin typeface="Arial" panose="020B0604020202020204" pitchFamily="34" charset="0"/>
                <a:cs typeface="Arial" panose="020B0604020202020204" pitchFamily="34" charset="0"/>
              </a:rPr>
              <a:t>Updation</a:t>
            </a:r>
            <a:r>
              <a:rPr lang="en-US" sz="2400" b="1" u="sng" dirty="0">
                <a:solidFill>
                  <a:srgbClr val="FFFF00"/>
                </a:solidFill>
                <a:latin typeface="Arial" panose="020B0604020202020204" pitchFamily="34" charset="0"/>
                <a:cs typeface="Arial" panose="020B0604020202020204" pitchFamily="34" charset="0"/>
              </a:rPr>
              <a:t> Dt</a:t>
            </a:r>
            <a:r>
              <a:rPr lang="en-US" sz="2400" b="1" dirty="0">
                <a:solidFill>
                  <a:srgbClr val="FFFF00"/>
                </a:solidFill>
                <a:latin typeface="Arial" panose="020B0604020202020204" pitchFamily="34" charset="0"/>
                <a:cs typeface="Arial" panose="020B0604020202020204" pitchFamily="34" charset="0"/>
              </a:rPr>
              <a:t> : 08 Jan 25</a:t>
            </a:r>
          </a:p>
        </p:txBody>
      </p:sp>
    </p:spTree>
    <p:extLst>
      <p:ext uri="{BB962C8B-B14F-4D97-AF65-F5344CB8AC3E}">
        <p14:creationId xmlns:p14="http://schemas.microsoft.com/office/powerpoint/2010/main" val="33222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058D3-AFC3-F763-1F46-F405AE711CB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2E3F202-1DE5-DD61-B26E-C2E4ECD383E6}"/>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800" b="1" u="sng" dirty="0">
                <a:solidFill>
                  <a:srgbClr val="FFFF00"/>
                </a:solidFill>
                <a:latin typeface="Arial" panose="020B0604020202020204" pitchFamily="34" charset="0"/>
                <a:cs typeface="Arial" panose="020B0604020202020204" pitchFamily="34" charset="0"/>
              </a:rPr>
              <a:t>TRACKING VULNERABILITES IN SMART PHS : MALWARE</a:t>
            </a:r>
          </a:p>
        </p:txBody>
      </p:sp>
      <p:sp>
        <p:nvSpPr>
          <p:cNvPr id="3" name="TextBox 2">
            <a:extLst>
              <a:ext uri="{FF2B5EF4-FFF2-40B4-BE49-F238E27FC236}">
                <a16:creationId xmlns:a16="http://schemas.microsoft.com/office/drawing/2014/main" id="{2455FA51-1FCC-BDD9-5FE3-9BD5F10D612B}"/>
              </a:ext>
            </a:extLst>
          </p:cNvPr>
          <p:cNvSpPr txBox="1"/>
          <p:nvPr/>
        </p:nvSpPr>
        <p:spPr>
          <a:xfrm>
            <a:off x="627014" y="1106849"/>
            <a:ext cx="6230986" cy="53091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Definied as ‘Malicious software’ designed to harm devices.</a:t>
            </a:r>
          </a:p>
          <a:p>
            <a:pPr indent="536575" algn="just">
              <a:spcBef>
                <a:spcPts val="1800"/>
              </a:spcBef>
              <a:buFont typeface="Wingdings" pitchFamily="2" charset="2"/>
              <a:buChar char="v"/>
            </a:pPr>
            <a:r>
              <a:rPr lang="en-IN" sz="2400" b="1" u="sng" dirty="0">
                <a:solidFill>
                  <a:srgbClr val="FF0000"/>
                </a:solidFill>
                <a:latin typeface="Arial" panose="020B0604020202020204" pitchFamily="34" charset="0"/>
                <a:cs typeface="Arial" panose="020B0604020202020204" pitchFamily="34" charset="0"/>
              </a:rPr>
              <a:t>Examples</a:t>
            </a:r>
            <a:r>
              <a:rPr lang="en-IN" sz="2400" b="1" dirty="0">
                <a:solidFill>
                  <a:srgbClr val="FF0000"/>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IN" sz="2400" b="1" u="sng" dirty="0">
                <a:solidFill>
                  <a:srgbClr val="0000FF"/>
                </a:solidFill>
                <a:latin typeface="Arial" panose="020B0604020202020204" pitchFamily="34" charset="0"/>
                <a:cs typeface="Arial" panose="020B0604020202020204" pitchFamily="34" charset="0"/>
              </a:rPr>
              <a:t>Ransomware</a:t>
            </a:r>
            <a:r>
              <a:rPr lang="en-IN" sz="2400" b="1" dirty="0">
                <a:solidFill>
                  <a:srgbClr val="0000FF"/>
                </a:solidFill>
                <a:latin typeface="Arial" panose="020B0604020202020204" pitchFamily="34" charset="0"/>
                <a:cs typeface="Arial" panose="020B0604020202020204" pitchFamily="34" charset="0"/>
              </a:rPr>
              <a:t>.	Locks device and demands payment for unlocking.</a:t>
            </a:r>
          </a:p>
          <a:p>
            <a:pPr marL="447675" lvl="1" indent="446088" algn="just">
              <a:spcBef>
                <a:spcPts val="1800"/>
              </a:spcBef>
              <a:buFont typeface="Wingdings" panose="05000000000000000000" pitchFamily="2" charset="2"/>
              <a:buChar char="Ø"/>
            </a:pPr>
            <a:r>
              <a:rPr lang="en-IN" sz="2400" b="1" u="sng" dirty="0">
                <a:solidFill>
                  <a:schemeClr val="tx1"/>
                </a:solidFill>
                <a:latin typeface="Arial" panose="020B0604020202020204" pitchFamily="34" charset="0"/>
                <a:cs typeface="Arial" panose="020B0604020202020204" pitchFamily="34" charset="0"/>
              </a:rPr>
              <a:t>Spyware</a:t>
            </a:r>
            <a:r>
              <a:rPr lang="en-IN" sz="2400" b="1" dirty="0">
                <a:solidFill>
                  <a:schemeClr val="tx1"/>
                </a:solidFill>
                <a:latin typeface="Arial" panose="020B0604020202020204" pitchFamily="34" charset="0"/>
                <a:cs typeface="Arial" panose="020B0604020202020204" pitchFamily="34" charset="0"/>
              </a:rPr>
              <a:t>.	Steals personal data (contacts, photos, location).</a:t>
            </a:r>
          </a:p>
          <a:p>
            <a:pPr marL="447675" lvl="1" indent="446088" algn="just">
              <a:spcBef>
                <a:spcPts val="1800"/>
              </a:spcBef>
              <a:buFont typeface="Wingdings" panose="05000000000000000000" pitchFamily="2" charset="2"/>
              <a:buChar char="Ø"/>
            </a:pPr>
            <a:r>
              <a:rPr lang="en-IN" sz="2400" b="1" u="sng" dirty="0">
                <a:solidFill>
                  <a:srgbClr val="FF0000"/>
                </a:solidFill>
                <a:latin typeface="Arial" panose="020B0604020202020204" pitchFamily="34" charset="0"/>
                <a:cs typeface="Arial" panose="020B0604020202020204" pitchFamily="34" charset="0"/>
              </a:rPr>
              <a:t>Adware</a:t>
            </a:r>
            <a:r>
              <a:rPr lang="en-IN" sz="2400" b="1" dirty="0">
                <a:solidFill>
                  <a:srgbClr val="FF0000"/>
                </a:solidFill>
                <a:latin typeface="Arial" panose="020B0604020202020204" pitchFamily="34" charset="0"/>
                <a:cs typeface="Arial" panose="020B0604020202020204" pitchFamily="34" charset="0"/>
              </a:rPr>
              <a:t>.	Displays unwanted ads.</a:t>
            </a:r>
          </a:p>
          <a:p>
            <a:pPr indent="536575" algn="just">
              <a:spcBef>
                <a:spcPts val="1800"/>
              </a:spcBef>
              <a:buFont typeface="Wingdings" pitchFamily="2" charset="2"/>
              <a:buChar char="v"/>
            </a:pPr>
            <a:r>
              <a:rPr lang="en-IN" sz="2400" b="1" u="sng" dirty="0" err="1">
                <a:solidFill>
                  <a:srgbClr val="0000FF"/>
                </a:solidFill>
                <a:latin typeface="Arial" panose="020B0604020202020204" pitchFamily="34" charset="0"/>
                <a:cs typeface="Arial" panose="020B0604020202020204" pitchFamily="34" charset="0"/>
              </a:rPr>
              <a:t>Txn</a:t>
            </a:r>
            <a:r>
              <a:rPr lang="en-IN" sz="2400" b="1" dirty="0">
                <a:solidFill>
                  <a:srgbClr val="0000FF"/>
                </a:solidFill>
                <a:latin typeface="Arial" panose="020B0604020202020204" pitchFamily="34" charset="0"/>
                <a:cs typeface="Arial" panose="020B0604020202020204" pitchFamily="34" charset="0"/>
              </a:rPr>
              <a:t>.	Downloaded apps, infected websites, Bluetooth, Wi-Fi</a:t>
            </a:r>
          </a:p>
        </p:txBody>
      </p:sp>
      <p:pic>
        <p:nvPicPr>
          <p:cNvPr id="2" name="Picture 1">
            <a:extLst>
              <a:ext uri="{FF2B5EF4-FFF2-40B4-BE49-F238E27FC236}">
                <a16:creationId xmlns:a16="http://schemas.microsoft.com/office/drawing/2014/main" id="{7303F81F-287F-242B-11AE-5B131DFCEC42}"/>
              </a:ext>
            </a:extLst>
          </p:cNvPr>
          <p:cNvPicPr>
            <a:picLocks noChangeAspect="1"/>
          </p:cNvPicPr>
          <p:nvPr/>
        </p:nvPicPr>
        <p:blipFill>
          <a:blip r:embed="rId2"/>
          <a:stretch>
            <a:fillRect/>
          </a:stretch>
        </p:blipFill>
        <p:spPr>
          <a:xfrm>
            <a:off x="7650231" y="1444902"/>
            <a:ext cx="4286250" cy="4286250"/>
          </a:xfrm>
          <a:prstGeom prst="rect">
            <a:avLst/>
          </a:prstGeom>
        </p:spPr>
      </p:pic>
    </p:spTree>
    <p:extLst>
      <p:ext uri="{BB962C8B-B14F-4D97-AF65-F5344CB8AC3E}">
        <p14:creationId xmlns:p14="http://schemas.microsoft.com/office/powerpoint/2010/main" val="297568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57730-B5DF-34F9-6013-4445724F7E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7B1DEAF-FF1F-57AA-3E73-92B6580FFAA7}"/>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PHISHING &amp; SOCIAL ENGG</a:t>
            </a:r>
          </a:p>
        </p:txBody>
      </p:sp>
      <p:sp>
        <p:nvSpPr>
          <p:cNvPr id="3" name="TextBox 2">
            <a:extLst>
              <a:ext uri="{FF2B5EF4-FFF2-40B4-BE49-F238E27FC236}">
                <a16:creationId xmlns:a16="http://schemas.microsoft.com/office/drawing/2014/main" id="{EB1E209D-129C-CB37-9AAE-5A0520B1A475}"/>
              </a:ext>
            </a:extLst>
          </p:cNvPr>
          <p:cNvSpPr txBox="1"/>
          <p:nvPr/>
        </p:nvSpPr>
        <p:spPr>
          <a:xfrm>
            <a:off x="627014" y="1106849"/>
            <a:ext cx="6230986" cy="507831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Definied as ‘</a:t>
            </a:r>
            <a:r>
              <a:rPr lang="en-GB" sz="2400" b="1" dirty="0">
                <a:solidFill>
                  <a:schemeClr val="tx1"/>
                </a:solidFill>
                <a:latin typeface="Arial" panose="020B0604020202020204" pitchFamily="34" charset="0"/>
                <a:cs typeface="Arial" panose="020B0604020202020204" pitchFamily="34" charset="0"/>
              </a:rPr>
              <a:t>Tricking users into revealing sensitive information.</a:t>
            </a:r>
            <a:r>
              <a:rPr lang="en-IN" sz="2400" b="1" dirty="0">
                <a:solidFill>
                  <a:schemeClr val="tx1"/>
                </a:solidFill>
                <a:latin typeface="Arial" panose="020B0604020202020204" pitchFamily="34" charset="0"/>
                <a:cs typeface="Arial" panose="020B0604020202020204" pitchFamily="34" charset="0"/>
              </a:rPr>
              <a:t>’</a:t>
            </a:r>
          </a:p>
          <a:p>
            <a:pPr indent="536575" algn="just">
              <a:spcBef>
                <a:spcPts val="1800"/>
              </a:spcBef>
              <a:buFont typeface="Wingdings" pitchFamily="2" charset="2"/>
              <a:buChar char="v"/>
            </a:pPr>
            <a:r>
              <a:rPr lang="en-IN" sz="2400" b="1" u="sng" dirty="0">
                <a:solidFill>
                  <a:srgbClr val="FF0000"/>
                </a:solidFill>
                <a:latin typeface="Arial" panose="020B0604020202020204" pitchFamily="34" charset="0"/>
                <a:cs typeface="Arial" panose="020B0604020202020204" pitchFamily="34" charset="0"/>
              </a:rPr>
              <a:t>Techniques</a:t>
            </a:r>
            <a:r>
              <a:rPr lang="en-IN" sz="2400" b="1" dirty="0">
                <a:solidFill>
                  <a:srgbClr val="FF0000"/>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u="sng" dirty="0">
                <a:solidFill>
                  <a:srgbClr val="0000FF"/>
                </a:solidFill>
                <a:latin typeface="Arial" panose="020B0604020202020204" pitchFamily="34" charset="0"/>
                <a:cs typeface="Arial" panose="020B0604020202020204" pitchFamily="34" charset="0"/>
              </a:rPr>
              <a:t>Phishing</a:t>
            </a:r>
            <a:r>
              <a:rPr lang="en-GB" sz="2400" b="1" dirty="0">
                <a:solidFill>
                  <a:srgbClr val="0000FF"/>
                </a:solidFill>
                <a:latin typeface="Arial" panose="020B0604020202020204" pitchFamily="34" charset="0"/>
                <a:cs typeface="Arial" panose="020B0604020202020204" pitchFamily="34" charset="0"/>
              </a:rPr>
              <a:t>.	Deceiving users into clicking on malicious links or downloading attachments.</a:t>
            </a:r>
          </a:p>
          <a:p>
            <a:pPr marL="447675" lvl="1" indent="446088" algn="just">
              <a:spcBef>
                <a:spcPts val="1800"/>
              </a:spcBef>
              <a:buFont typeface="Wingdings" panose="05000000000000000000" pitchFamily="2" charset="2"/>
              <a:buChar char="Ø"/>
            </a:pPr>
            <a:r>
              <a:rPr lang="en-GB" sz="2400" b="1" u="sng" dirty="0">
                <a:solidFill>
                  <a:schemeClr val="tx1"/>
                </a:solidFill>
                <a:latin typeface="Arial" panose="020B0604020202020204" pitchFamily="34" charset="0"/>
                <a:cs typeface="Arial" panose="020B0604020202020204" pitchFamily="34" charset="0"/>
              </a:rPr>
              <a:t>Social </a:t>
            </a:r>
            <a:r>
              <a:rPr lang="en-GB" sz="2400" b="1" u="sng" dirty="0" err="1">
                <a:solidFill>
                  <a:schemeClr val="tx1"/>
                </a:solidFill>
                <a:latin typeface="Arial" panose="020B0604020202020204" pitchFamily="34" charset="0"/>
                <a:cs typeface="Arial" panose="020B0604020202020204" pitchFamily="34" charset="0"/>
              </a:rPr>
              <a:t>Engg</a:t>
            </a:r>
            <a:r>
              <a:rPr lang="en-GB" sz="2400" b="1" dirty="0">
                <a:solidFill>
                  <a:schemeClr val="tx1"/>
                </a:solidFill>
                <a:latin typeface="Arial" panose="020B0604020202020204" pitchFamily="34" charset="0"/>
                <a:cs typeface="Arial" panose="020B0604020202020204" pitchFamily="34" charset="0"/>
              </a:rPr>
              <a:t>.		Manipulating users into performing actions (e.g., installing apps, providing credentials).</a:t>
            </a:r>
          </a:p>
          <a:p>
            <a:pPr indent="447675" algn="just">
              <a:spcBef>
                <a:spcPts val="1800"/>
              </a:spcBef>
              <a:buFont typeface="Wingdings" panose="05000000000000000000" pitchFamily="2" charset="2"/>
              <a:buChar char="v"/>
            </a:pPr>
            <a:r>
              <a:rPr lang="en-IN" sz="2400" b="1" u="sng" dirty="0">
                <a:solidFill>
                  <a:srgbClr val="FF0000"/>
                </a:solidFill>
                <a:latin typeface="Arial" panose="020B0604020202020204" pitchFamily="34" charset="0"/>
                <a:cs typeface="Arial" panose="020B0604020202020204" pitchFamily="34" charset="0"/>
              </a:rPr>
              <a:t>Examples</a:t>
            </a:r>
            <a:r>
              <a:rPr lang="en-IN" sz="2400" b="1" dirty="0">
                <a:solidFill>
                  <a:srgbClr val="FF0000"/>
                </a:solidFill>
                <a:latin typeface="Arial" panose="020B0604020202020204" pitchFamily="34" charset="0"/>
                <a:cs typeface="Arial" panose="020B0604020202020204" pitchFamily="34" charset="0"/>
              </a:rPr>
              <a:t>.	</a:t>
            </a:r>
            <a:r>
              <a:rPr lang="en-GB" sz="2400" b="1" dirty="0">
                <a:solidFill>
                  <a:srgbClr val="FF0000"/>
                </a:solidFill>
                <a:latin typeface="Arial" panose="020B0604020202020204" pitchFamily="34" charset="0"/>
                <a:cs typeface="Arial" panose="020B0604020202020204" pitchFamily="34" charset="0"/>
              </a:rPr>
              <a:t>Fake websites, fraudulent calls, impersonation.</a:t>
            </a:r>
            <a:endParaRPr lang="en-IN" sz="2400" b="1" dirty="0">
              <a:solidFill>
                <a:srgbClr val="FF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633828C-A6CF-C125-9FDD-39B68B0ABBBF}"/>
              </a:ext>
            </a:extLst>
          </p:cNvPr>
          <p:cNvPicPr>
            <a:picLocks noChangeAspect="1"/>
          </p:cNvPicPr>
          <p:nvPr/>
        </p:nvPicPr>
        <p:blipFill>
          <a:blip r:embed="rId2"/>
          <a:stretch>
            <a:fillRect/>
          </a:stretch>
        </p:blipFill>
        <p:spPr>
          <a:xfrm>
            <a:off x="8253827" y="1106849"/>
            <a:ext cx="3007209" cy="5058369"/>
          </a:xfrm>
          <a:prstGeom prst="rect">
            <a:avLst/>
          </a:prstGeom>
        </p:spPr>
      </p:pic>
    </p:spTree>
    <p:extLst>
      <p:ext uri="{BB962C8B-B14F-4D97-AF65-F5344CB8AC3E}">
        <p14:creationId xmlns:p14="http://schemas.microsoft.com/office/powerpoint/2010/main" val="378401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27F81-6ACF-1C07-DC23-285F1DA50CF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C76687B-FBF0-7E70-B5B5-A065081CED1F}"/>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UNSECURED WI-FI NWS</a:t>
            </a:r>
          </a:p>
        </p:txBody>
      </p:sp>
      <p:sp>
        <p:nvSpPr>
          <p:cNvPr id="3" name="TextBox 2">
            <a:extLst>
              <a:ext uri="{FF2B5EF4-FFF2-40B4-BE49-F238E27FC236}">
                <a16:creationId xmlns:a16="http://schemas.microsoft.com/office/drawing/2014/main" id="{2C402666-2D59-BF1D-2A45-87B3F51F6B41}"/>
              </a:ext>
            </a:extLst>
          </p:cNvPr>
          <p:cNvSpPr txBox="1"/>
          <p:nvPr/>
        </p:nvSpPr>
        <p:spPr>
          <a:xfrm>
            <a:off x="627014" y="1325510"/>
            <a:ext cx="5468986" cy="387798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Data transmitted over unsecured networks can be intercepted.</a:t>
            </a:r>
          </a:p>
          <a:p>
            <a:pPr indent="536575" algn="just">
              <a:spcBef>
                <a:spcPts val="1800"/>
              </a:spcBef>
              <a:buFont typeface="Wingdings" pitchFamily="2" charset="2"/>
              <a:buChar char="v"/>
            </a:pPr>
            <a:r>
              <a:rPr lang="en-IN" sz="2400" b="1" u="sng" dirty="0">
                <a:solidFill>
                  <a:srgbClr val="FF0000"/>
                </a:solidFill>
                <a:latin typeface="Arial" panose="020B0604020202020204" pitchFamily="34" charset="0"/>
                <a:cs typeface="Arial" panose="020B0604020202020204" pitchFamily="34" charset="0"/>
              </a:rPr>
              <a:t>Examples</a:t>
            </a:r>
            <a:r>
              <a:rPr lang="en-IN" sz="2400" b="1" dirty="0">
                <a:solidFill>
                  <a:srgbClr val="FF0000"/>
                </a:solidFill>
                <a:latin typeface="Arial" panose="020B0604020202020204" pitchFamily="34" charset="0"/>
                <a:cs typeface="Arial" panose="020B0604020202020204" pitchFamily="34" charset="0"/>
              </a:rPr>
              <a:t>.	</a:t>
            </a:r>
            <a:r>
              <a:rPr lang="en-GB" sz="2400" b="1" dirty="0">
                <a:solidFill>
                  <a:srgbClr val="FF0000"/>
                </a:solidFill>
                <a:latin typeface="Arial" panose="020B0604020202020204" pitchFamily="34" charset="0"/>
                <a:cs typeface="Arial" panose="020B0604020202020204" pitchFamily="34" charset="0"/>
              </a:rPr>
              <a:t>Public Wi-Fi hotspots, unsecured home networks.</a:t>
            </a:r>
          </a:p>
          <a:p>
            <a:pPr indent="536575" algn="just">
              <a:spcBef>
                <a:spcPts val="1800"/>
              </a:spcBef>
              <a:buFont typeface="Wingdings" pitchFamily="2" charset="2"/>
              <a:buChar char="v"/>
            </a:pPr>
            <a:r>
              <a:rPr lang="en-IN" sz="2400" b="1" u="sng" dirty="0">
                <a:solidFill>
                  <a:srgbClr val="0000FF"/>
                </a:solidFill>
                <a:latin typeface="Arial" panose="020B0604020202020204" pitchFamily="34" charset="0"/>
                <a:cs typeface="Arial" panose="020B0604020202020204" pitchFamily="34" charset="0"/>
              </a:rPr>
              <a:t>Mitigation</a:t>
            </a:r>
            <a:r>
              <a:rPr lang="en-IN" sz="2400" b="1" dirty="0">
                <a:solidFill>
                  <a:srgbClr val="0000FF"/>
                </a:solidFill>
                <a:latin typeface="Arial" panose="020B0604020202020204" pitchFamily="34" charset="0"/>
                <a:cs typeface="Arial" panose="020B0604020202020204" pitchFamily="34" charset="0"/>
              </a:rPr>
              <a:t>.	</a:t>
            </a:r>
            <a:r>
              <a:rPr lang="en-GB" sz="2400" b="1" dirty="0">
                <a:solidFill>
                  <a:srgbClr val="0000FF"/>
                </a:solidFill>
                <a:latin typeface="Arial" panose="020B0604020202020204" pitchFamily="34" charset="0"/>
                <a:cs typeface="Arial" panose="020B0604020202020204" pitchFamily="34" charset="0"/>
              </a:rPr>
              <a:t>Use VPNs, strong passwords, avoid sensitive activities on public Wi-Fi.</a:t>
            </a:r>
            <a:endParaRPr lang="en-IN" sz="2400" b="1" dirty="0">
              <a:solidFill>
                <a:srgbClr val="0000FF"/>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3947BB6-9EB0-5029-24FE-955E9D74FB43}"/>
              </a:ext>
            </a:extLst>
          </p:cNvPr>
          <p:cNvPicPr>
            <a:picLocks noChangeAspect="1"/>
          </p:cNvPicPr>
          <p:nvPr/>
        </p:nvPicPr>
        <p:blipFill>
          <a:blip r:embed="rId2"/>
          <a:srcRect b="7888"/>
          <a:stretch/>
        </p:blipFill>
        <p:spPr>
          <a:xfrm>
            <a:off x="7769914" y="1196335"/>
            <a:ext cx="4169804" cy="4136334"/>
          </a:xfrm>
          <a:prstGeom prst="rect">
            <a:avLst/>
          </a:prstGeom>
        </p:spPr>
      </p:pic>
    </p:spTree>
    <p:extLst>
      <p:ext uri="{BB962C8B-B14F-4D97-AF65-F5344CB8AC3E}">
        <p14:creationId xmlns:p14="http://schemas.microsoft.com/office/powerpoint/2010/main" val="234712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F0CEF-C6C0-A77C-AA65-05529DD36BE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0F283C2-0646-6FAB-D53B-2759A7908464}"/>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WEAK PASSWORDS &amp; BIOMETRIC SECURITY</a:t>
            </a:r>
          </a:p>
        </p:txBody>
      </p:sp>
      <p:sp>
        <p:nvSpPr>
          <p:cNvPr id="3" name="TextBox 2">
            <a:extLst>
              <a:ext uri="{FF2B5EF4-FFF2-40B4-BE49-F238E27FC236}">
                <a16:creationId xmlns:a16="http://schemas.microsoft.com/office/drawing/2014/main" id="{2F2640DA-A293-A2FA-DC98-A24C04836241}"/>
              </a:ext>
            </a:extLst>
          </p:cNvPr>
          <p:cNvSpPr txBox="1"/>
          <p:nvPr/>
        </p:nvSpPr>
        <p:spPr>
          <a:xfrm>
            <a:off x="627014" y="1365266"/>
            <a:ext cx="6230986" cy="373948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Easy-to-guess passwords can be easily cracked.</a:t>
            </a:r>
            <a:endParaRPr lang="en-IN" sz="2400" b="1" dirty="0">
              <a:solidFill>
                <a:schemeClr val="tx1"/>
              </a:solidFill>
              <a:latin typeface="Arial" panose="020B0604020202020204" pitchFamily="34" charset="0"/>
              <a:cs typeface="Arial" panose="020B0604020202020204" pitchFamily="34" charset="0"/>
            </a:endParaRPr>
          </a:p>
          <a:p>
            <a:pPr indent="536575" algn="just">
              <a:spcBef>
                <a:spcPts val="1800"/>
              </a:spcBef>
              <a:buFont typeface="Wingdings" pitchFamily="2" charset="2"/>
              <a:buChar char="v"/>
            </a:pPr>
            <a:r>
              <a:rPr lang="en-IN" sz="2400" b="1" u="sng" dirty="0">
                <a:solidFill>
                  <a:srgbClr val="FF0000"/>
                </a:solidFill>
                <a:latin typeface="Arial" panose="020B0604020202020204" pitchFamily="34" charset="0"/>
                <a:cs typeface="Arial" panose="020B0604020202020204" pitchFamily="34" charset="0"/>
              </a:rPr>
              <a:t>Mitigation</a:t>
            </a:r>
            <a:r>
              <a:rPr lang="en-IN" sz="2400" b="1" dirty="0">
                <a:solidFill>
                  <a:srgbClr val="FF0000"/>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dirty="0">
                <a:solidFill>
                  <a:srgbClr val="0000FF"/>
                </a:solidFill>
                <a:latin typeface="Arial" panose="020B0604020202020204" pitchFamily="34" charset="0"/>
                <a:cs typeface="Arial" panose="020B0604020202020204" pitchFamily="34" charset="0"/>
              </a:rPr>
              <a:t>Use strong, unique passwords (combination of uppercase, lowercase, numbers, symbols).</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Enable biometric authentication (fingerprint, face recognition).</a:t>
            </a:r>
          </a:p>
        </p:txBody>
      </p:sp>
      <p:pic>
        <p:nvPicPr>
          <p:cNvPr id="2" name="Picture 1">
            <a:extLst>
              <a:ext uri="{FF2B5EF4-FFF2-40B4-BE49-F238E27FC236}">
                <a16:creationId xmlns:a16="http://schemas.microsoft.com/office/drawing/2014/main" id="{D1684D52-4778-4062-79C5-256F5B5C46F6}"/>
              </a:ext>
            </a:extLst>
          </p:cNvPr>
          <p:cNvPicPr>
            <a:picLocks noChangeAspect="1"/>
          </p:cNvPicPr>
          <p:nvPr/>
        </p:nvPicPr>
        <p:blipFill>
          <a:blip r:embed="rId2"/>
          <a:stretch>
            <a:fillRect/>
          </a:stretch>
        </p:blipFill>
        <p:spPr>
          <a:xfrm>
            <a:off x="7519781" y="1435495"/>
            <a:ext cx="4546324" cy="3608193"/>
          </a:xfrm>
          <a:prstGeom prst="rect">
            <a:avLst/>
          </a:prstGeom>
        </p:spPr>
      </p:pic>
    </p:spTree>
    <p:extLst>
      <p:ext uri="{BB962C8B-B14F-4D97-AF65-F5344CB8AC3E}">
        <p14:creationId xmlns:p14="http://schemas.microsoft.com/office/powerpoint/2010/main" val="119352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1A6AE-AE72-F12A-BD14-75381D7444A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F9A9BC1-E9A7-B411-D87A-44B4C88DC35A}"/>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SW VULNERABILITIES</a:t>
            </a:r>
          </a:p>
        </p:txBody>
      </p:sp>
      <p:sp>
        <p:nvSpPr>
          <p:cNvPr id="3" name="TextBox 2">
            <a:extLst>
              <a:ext uri="{FF2B5EF4-FFF2-40B4-BE49-F238E27FC236}">
                <a16:creationId xmlns:a16="http://schemas.microsoft.com/office/drawing/2014/main" id="{3726A67A-651C-E92B-2CC8-D83F5510BEAE}"/>
              </a:ext>
            </a:extLst>
          </p:cNvPr>
          <p:cNvSpPr txBox="1"/>
          <p:nvPr/>
        </p:nvSpPr>
        <p:spPr>
          <a:xfrm>
            <a:off x="627014" y="1365266"/>
            <a:ext cx="6230986" cy="39703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Flaws in the operating system or applications that can be exploited.</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Examples</a:t>
            </a:r>
            <a:r>
              <a:rPr lang="en-GB" sz="2400" b="1" dirty="0">
                <a:solidFill>
                  <a:srgbClr val="FF0000"/>
                </a:solidFill>
                <a:latin typeface="Arial" panose="020B0604020202020204" pitchFamily="34" charset="0"/>
                <a:cs typeface="Arial" panose="020B0604020202020204" pitchFamily="34" charset="0"/>
              </a:rPr>
              <a:t>.	Operating system bugs, outdated software.</a:t>
            </a:r>
          </a:p>
          <a:p>
            <a:pPr indent="536575" algn="just">
              <a:spcBef>
                <a:spcPts val="1800"/>
              </a:spcBef>
              <a:buFont typeface="Wingdings" pitchFamily="2" charset="2"/>
              <a:buChar char="v"/>
            </a:pPr>
            <a:r>
              <a:rPr lang="en-IN" sz="2400" b="1" u="sng" dirty="0">
                <a:solidFill>
                  <a:srgbClr val="0000FF"/>
                </a:solidFill>
                <a:latin typeface="Arial" panose="020B0604020202020204" pitchFamily="34" charset="0"/>
                <a:cs typeface="Arial" panose="020B0604020202020204" pitchFamily="34" charset="0"/>
              </a:rPr>
              <a:t>Mitigation</a:t>
            </a:r>
            <a:r>
              <a:rPr lang="en-IN" sz="2400" b="1" dirty="0">
                <a:solidFill>
                  <a:srgbClr val="0000FF"/>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Keep software and operating system updated.</a:t>
            </a:r>
          </a:p>
          <a:p>
            <a:pPr marL="447675" lvl="1" indent="446088" algn="just">
              <a:spcBef>
                <a:spcPts val="1800"/>
              </a:spcBef>
              <a:buFont typeface="Wingdings" panose="05000000000000000000" pitchFamily="2" charset="2"/>
              <a:buChar char="Ø"/>
            </a:pPr>
            <a:r>
              <a:rPr lang="en-GB" sz="2400" b="1" dirty="0">
                <a:solidFill>
                  <a:srgbClr val="FF0000"/>
                </a:solidFill>
                <a:latin typeface="Arial" panose="020B0604020202020204" pitchFamily="34" charset="0"/>
                <a:cs typeface="Arial" panose="020B0604020202020204" pitchFamily="34" charset="0"/>
              </a:rPr>
              <a:t>Install security patches promptly.</a:t>
            </a:r>
          </a:p>
        </p:txBody>
      </p:sp>
      <p:pic>
        <p:nvPicPr>
          <p:cNvPr id="2" name="Picture 1">
            <a:extLst>
              <a:ext uri="{FF2B5EF4-FFF2-40B4-BE49-F238E27FC236}">
                <a16:creationId xmlns:a16="http://schemas.microsoft.com/office/drawing/2014/main" id="{2B09F384-DD5C-3285-7048-DE4955870DAA}"/>
              </a:ext>
            </a:extLst>
          </p:cNvPr>
          <p:cNvPicPr>
            <a:picLocks noChangeAspect="1"/>
          </p:cNvPicPr>
          <p:nvPr/>
        </p:nvPicPr>
        <p:blipFill>
          <a:blip r:embed="rId2"/>
          <a:stretch>
            <a:fillRect/>
          </a:stretch>
        </p:blipFill>
        <p:spPr>
          <a:xfrm>
            <a:off x="7114139" y="2128837"/>
            <a:ext cx="4872452" cy="3026049"/>
          </a:xfrm>
          <a:prstGeom prst="rect">
            <a:avLst/>
          </a:prstGeom>
        </p:spPr>
      </p:pic>
    </p:spTree>
    <p:extLst>
      <p:ext uri="{BB962C8B-B14F-4D97-AF65-F5344CB8AC3E}">
        <p14:creationId xmlns:p14="http://schemas.microsoft.com/office/powerpoint/2010/main" val="339221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9AD22-003C-A0CF-8345-5118F82E73C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D602C2-BB68-17CD-5CFF-7B0E7AFD2DDA}"/>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PHY SECURITY RISKS</a:t>
            </a:r>
          </a:p>
        </p:txBody>
      </p:sp>
      <p:sp>
        <p:nvSpPr>
          <p:cNvPr id="3" name="TextBox 2">
            <a:extLst>
              <a:ext uri="{FF2B5EF4-FFF2-40B4-BE49-F238E27FC236}">
                <a16:creationId xmlns:a16="http://schemas.microsoft.com/office/drawing/2014/main" id="{5462D2E1-EE63-5714-E5B3-E65AF4A15AD4}"/>
              </a:ext>
            </a:extLst>
          </p:cNvPr>
          <p:cNvSpPr txBox="1"/>
          <p:nvPr/>
        </p:nvSpPr>
        <p:spPr>
          <a:xfrm>
            <a:off x="627014" y="1365266"/>
            <a:ext cx="6230986"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Data loss and unauthorized access if devices are lost or stolen.</a:t>
            </a:r>
          </a:p>
          <a:p>
            <a:pPr indent="536575" algn="just">
              <a:spcBef>
                <a:spcPts val="1800"/>
              </a:spcBef>
              <a:buFont typeface="Wingdings" pitchFamily="2" charset="2"/>
              <a:buChar char="v"/>
            </a:pPr>
            <a:r>
              <a:rPr lang="en-IN" sz="2400" b="1" u="sng" dirty="0">
                <a:solidFill>
                  <a:srgbClr val="FF0000"/>
                </a:solidFill>
                <a:latin typeface="Arial" panose="020B0604020202020204" pitchFamily="34" charset="0"/>
                <a:cs typeface="Arial" panose="020B0604020202020204" pitchFamily="34" charset="0"/>
              </a:rPr>
              <a:t>Mitigation</a:t>
            </a:r>
            <a:r>
              <a:rPr lang="en-IN" sz="2400" b="1" dirty="0">
                <a:solidFill>
                  <a:srgbClr val="FF0000"/>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dirty="0">
                <a:solidFill>
                  <a:srgbClr val="0000FF"/>
                </a:solidFill>
                <a:latin typeface="Arial" panose="020B0604020202020204" pitchFamily="34" charset="0"/>
                <a:cs typeface="Arial" panose="020B0604020202020204" pitchFamily="34" charset="0"/>
              </a:rPr>
              <a:t>Enable remote wipe and lock features.</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Use strong device passcodes.</a:t>
            </a:r>
          </a:p>
          <a:p>
            <a:pPr marL="447675" lvl="1" indent="446088" algn="just">
              <a:spcBef>
                <a:spcPts val="1800"/>
              </a:spcBef>
              <a:buFont typeface="Wingdings" panose="05000000000000000000" pitchFamily="2" charset="2"/>
              <a:buChar char="Ø"/>
            </a:pPr>
            <a:r>
              <a:rPr lang="en-GB" sz="2400" b="1" dirty="0">
                <a:solidFill>
                  <a:srgbClr val="FF0000"/>
                </a:solidFill>
                <a:latin typeface="Arial" panose="020B0604020202020204" pitchFamily="34" charset="0"/>
                <a:cs typeface="Arial" panose="020B0604020202020204" pitchFamily="34" charset="0"/>
              </a:rPr>
              <a:t>Be mindful of device location.</a:t>
            </a:r>
          </a:p>
        </p:txBody>
      </p:sp>
      <p:pic>
        <p:nvPicPr>
          <p:cNvPr id="2" name="Picture 1">
            <a:extLst>
              <a:ext uri="{FF2B5EF4-FFF2-40B4-BE49-F238E27FC236}">
                <a16:creationId xmlns:a16="http://schemas.microsoft.com/office/drawing/2014/main" id="{7DB0511F-C4DA-461B-46EE-FD3AC2C8AC66}"/>
              </a:ext>
            </a:extLst>
          </p:cNvPr>
          <p:cNvPicPr>
            <a:picLocks noChangeAspect="1"/>
          </p:cNvPicPr>
          <p:nvPr/>
        </p:nvPicPr>
        <p:blipFill>
          <a:blip r:embed="rId2"/>
          <a:stretch>
            <a:fillRect/>
          </a:stretch>
        </p:blipFill>
        <p:spPr>
          <a:xfrm>
            <a:off x="7569063" y="725557"/>
            <a:ext cx="4350648" cy="4350648"/>
          </a:xfrm>
          <a:prstGeom prst="rect">
            <a:avLst/>
          </a:prstGeom>
        </p:spPr>
      </p:pic>
    </p:spTree>
    <p:extLst>
      <p:ext uri="{BB962C8B-B14F-4D97-AF65-F5344CB8AC3E}">
        <p14:creationId xmlns:p14="http://schemas.microsoft.com/office/powerpoint/2010/main" val="26111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1D6F3-5FE5-997C-7E47-8AB5A9B8833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8D6F0C9-B188-1497-A114-0386321742EF}"/>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600" b="1" u="sng" dirty="0">
                <a:solidFill>
                  <a:srgbClr val="FFFF00"/>
                </a:solidFill>
                <a:latin typeface="Arial" panose="020B0604020202020204" pitchFamily="34" charset="0"/>
                <a:cs typeface="Arial" panose="020B0604020202020204" pitchFamily="34" charset="0"/>
              </a:rPr>
              <a:t>TRACKING VULNERABILITES IN SMART PHS : APP STORE RISKS</a:t>
            </a:r>
          </a:p>
        </p:txBody>
      </p:sp>
      <p:sp>
        <p:nvSpPr>
          <p:cNvPr id="3" name="TextBox 2">
            <a:extLst>
              <a:ext uri="{FF2B5EF4-FFF2-40B4-BE49-F238E27FC236}">
                <a16:creationId xmlns:a16="http://schemas.microsoft.com/office/drawing/2014/main" id="{4AF0E3B9-1F4A-E5A7-3B20-6C0C949332F2}"/>
              </a:ext>
            </a:extLst>
          </p:cNvPr>
          <p:cNvSpPr txBox="1"/>
          <p:nvPr/>
        </p:nvSpPr>
        <p:spPr>
          <a:xfrm>
            <a:off x="627014" y="1365266"/>
            <a:ext cx="5654516" cy="530914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Malicious apps can infiltrate official app stores.</a:t>
            </a:r>
          </a:p>
          <a:p>
            <a:pPr indent="536575" algn="just">
              <a:spcBef>
                <a:spcPts val="1800"/>
              </a:spcBef>
              <a:buFont typeface="Wingdings" pitchFamily="2" charset="2"/>
              <a:buChar char="v"/>
            </a:pPr>
            <a:r>
              <a:rPr lang="en-GB" sz="2400" b="1" dirty="0">
                <a:solidFill>
                  <a:srgbClr val="FF0000"/>
                </a:solidFill>
                <a:latin typeface="Arial" panose="020B0604020202020204" pitchFamily="34" charset="0"/>
                <a:cs typeface="Arial" panose="020B0604020202020204" pitchFamily="34" charset="0"/>
              </a:rPr>
              <a:t>Apps may have hidden permissions or collect excessive data.</a:t>
            </a:r>
          </a:p>
          <a:p>
            <a:pPr indent="536575" algn="just">
              <a:spcBef>
                <a:spcPts val="1800"/>
              </a:spcBef>
              <a:buFont typeface="Wingdings" pitchFamily="2" charset="2"/>
              <a:buChar char="v"/>
            </a:pPr>
            <a:r>
              <a:rPr lang="en-IN" sz="2400" b="1" u="sng" dirty="0">
                <a:solidFill>
                  <a:srgbClr val="0000FF"/>
                </a:solidFill>
                <a:latin typeface="Arial" panose="020B0604020202020204" pitchFamily="34" charset="0"/>
                <a:cs typeface="Arial" panose="020B0604020202020204" pitchFamily="34" charset="0"/>
              </a:rPr>
              <a:t>Mitigation</a:t>
            </a:r>
            <a:r>
              <a:rPr lang="en-IN" sz="2400" b="1" dirty="0">
                <a:solidFill>
                  <a:srgbClr val="0000FF"/>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Check app reviews and ratings.</a:t>
            </a:r>
          </a:p>
          <a:p>
            <a:pPr marL="447675" lvl="1" indent="446088" algn="just">
              <a:spcBef>
                <a:spcPts val="1800"/>
              </a:spcBef>
              <a:buFont typeface="Wingdings" panose="05000000000000000000" pitchFamily="2" charset="2"/>
              <a:buChar char="Ø"/>
            </a:pPr>
            <a:r>
              <a:rPr lang="en-GB" sz="2400" b="1" dirty="0">
                <a:solidFill>
                  <a:srgbClr val="FF0000"/>
                </a:solidFill>
                <a:latin typeface="Arial" panose="020B0604020202020204" pitchFamily="34" charset="0"/>
                <a:cs typeface="Arial" panose="020B0604020202020204" pitchFamily="34" charset="0"/>
              </a:rPr>
              <a:t>Read app permissions carefully before installation.</a:t>
            </a:r>
          </a:p>
          <a:p>
            <a:pPr marL="447675" lvl="1" indent="446088" algn="just">
              <a:spcBef>
                <a:spcPts val="1800"/>
              </a:spcBef>
              <a:buFont typeface="Wingdings" panose="05000000000000000000" pitchFamily="2" charset="2"/>
              <a:buChar char="Ø"/>
            </a:pPr>
            <a:r>
              <a:rPr lang="en-GB" sz="2400" b="1" dirty="0">
                <a:solidFill>
                  <a:srgbClr val="0000FF"/>
                </a:solidFill>
                <a:latin typeface="Arial" panose="020B0604020202020204" pitchFamily="34" charset="0"/>
                <a:cs typeface="Arial" panose="020B0604020202020204" pitchFamily="34" charset="0"/>
              </a:rPr>
              <a:t>Only download apps from trusted sources.</a:t>
            </a:r>
          </a:p>
        </p:txBody>
      </p:sp>
      <p:pic>
        <p:nvPicPr>
          <p:cNvPr id="6146" name="Picture 2">
            <a:extLst>
              <a:ext uri="{FF2B5EF4-FFF2-40B4-BE49-F238E27FC236}">
                <a16:creationId xmlns:a16="http://schemas.microsoft.com/office/drawing/2014/main" id="{2345281D-A493-DA9A-8480-6F6B28BF5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637" y="2288280"/>
            <a:ext cx="5110243" cy="312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4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ED315-CD93-F8A2-B259-59725368AC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4C1ACF-56F6-FC20-F9D2-FF071616C207}"/>
              </a:ext>
            </a:extLst>
          </p:cNvPr>
          <p:cNvSpPr/>
          <p:nvPr/>
        </p:nvSpPr>
        <p:spPr bwMode="auto">
          <a:xfrm>
            <a:off x="0" y="2943225"/>
            <a:ext cx="12192000" cy="971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u="sng" dirty="0">
                <a:solidFill>
                  <a:srgbClr val="FFFF00"/>
                </a:solidFill>
                <a:latin typeface="Arial" panose="020B0604020202020204" pitchFamily="34" charset="0"/>
                <a:cs typeface="Arial" panose="020B0604020202020204" pitchFamily="34" charset="0"/>
              </a:rPr>
              <a:t>JAI HIND</a:t>
            </a:r>
          </a:p>
        </p:txBody>
      </p:sp>
    </p:spTree>
    <p:extLst>
      <p:ext uri="{BB962C8B-B14F-4D97-AF65-F5344CB8AC3E}">
        <p14:creationId xmlns:p14="http://schemas.microsoft.com/office/powerpoint/2010/main" val="318334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0A92DC-6D97-58CE-B024-A8EEDCD6B056}"/>
              </a:ext>
            </a:extLst>
          </p:cNvPr>
          <p:cNvSpPr txBox="1"/>
          <p:nvPr/>
        </p:nvSpPr>
        <p:spPr>
          <a:xfrm>
            <a:off x="231228" y="1318389"/>
            <a:ext cx="4898981"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Intro to Mob OS Arch</a:t>
            </a:r>
          </a:p>
          <a:p>
            <a:pPr indent="536575">
              <a:buFont typeface="Wingdings" pitchFamily="2" charset="2"/>
              <a:buChar char="v"/>
            </a:pPr>
            <a:endParaRPr lang="en-IN" sz="2400" b="1" dirty="0">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rgbClr val="FF0000"/>
                </a:solidFill>
                <a:latin typeface="Arial" panose="020B0604020202020204" pitchFamily="34" charset="0"/>
                <a:cs typeface="Arial" panose="020B0604020202020204" pitchFamily="34" charset="0"/>
              </a:rPr>
              <a:t>File Structure</a:t>
            </a:r>
          </a:p>
          <a:p>
            <a:pPr indent="536575">
              <a:buFont typeface="Wingdings" pitchFamily="2" charset="2"/>
              <a:buChar char="v"/>
            </a:pPr>
            <a:endParaRPr lang="en-IN" sz="2400" b="1" dirty="0">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rgbClr val="0000FF"/>
                </a:solidFill>
                <a:latin typeface="Arial" panose="020B0604020202020204" pitchFamily="34" charset="0"/>
                <a:cs typeface="Arial" panose="020B0604020202020204" pitchFamily="34" charset="0"/>
              </a:rPr>
              <a:t>Versions</a:t>
            </a:r>
          </a:p>
          <a:p>
            <a:pPr indent="536575">
              <a:buFont typeface="Wingdings" pitchFamily="2" charset="2"/>
              <a:buChar char="v"/>
            </a:pPr>
            <a:endParaRPr lang="en-IN" sz="2400" b="1" dirty="0">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Security Features</a:t>
            </a:r>
          </a:p>
          <a:p>
            <a:pPr indent="536575">
              <a:buFont typeface="Wingdings" pitchFamily="2" charset="2"/>
              <a:buChar char="v"/>
            </a:pPr>
            <a:endParaRPr lang="en-IN" sz="2400" b="1" dirty="0">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rgbClr val="FF0000"/>
                </a:solidFill>
                <a:latin typeface="Arial" panose="020B0604020202020204" pitchFamily="34" charset="0"/>
                <a:cs typeface="Arial" panose="020B0604020202020204" pitchFamily="34" charset="0"/>
              </a:rPr>
              <a:t>Current Mkt </a:t>
            </a:r>
            <a:r>
              <a:rPr lang="en-IN" sz="2400" b="1" dirty="0" err="1">
                <a:solidFill>
                  <a:srgbClr val="FF0000"/>
                </a:solidFill>
                <a:latin typeface="Arial" panose="020B0604020202020204" pitchFamily="34" charset="0"/>
                <a:cs typeface="Arial" panose="020B0604020202020204" pitchFamily="34" charset="0"/>
              </a:rPr>
              <a:t>Ldrs</a:t>
            </a:r>
            <a:endParaRPr lang="en-IN" sz="2400" b="1" dirty="0">
              <a:solidFill>
                <a:srgbClr val="FF0000"/>
              </a:solidFill>
              <a:latin typeface="Arial" panose="020B0604020202020204" pitchFamily="34" charset="0"/>
              <a:cs typeface="Arial" panose="020B0604020202020204" pitchFamily="34" charset="0"/>
            </a:endParaRPr>
          </a:p>
          <a:p>
            <a:pPr indent="536575">
              <a:buFont typeface="Wingdings" pitchFamily="2" charset="2"/>
              <a:buChar char="v"/>
            </a:pPr>
            <a:endParaRPr lang="en-IN" sz="2400" b="1" dirty="0">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rgbClr val="0000FF"/>
                </a:solidFill>
                <a:latin typeface="Arial" panose="020B0604020202020204" pitchFamily="34" charset="0"/>
                <a:cs typeface="Arial" panose="020B0604020202020204" pitchFamily="34" charset="0"/>
              </a:rPr>
              <a:t>Comparison of Apps</a:t>
            </a:r>
          </a:p>
          <a:p>
            <a:pPr indent="536575">
              <a:buFont typeface="Wingdings" pitchFamily="2" charset="2"/>
              <a:buChar char="v"/>
            </a:pPr>
            <a:endParaRPr lang="en-IN" sz="2400" b="1" dirty="0">
              <a:solidFill>
                <a:srgbClr val="0070C0"/>
              </a:solidFill>
              <a:latin typeface="Arial" panose="020B0604020202020204" pitchFamily="34" charset="0"/>
              <a:cs typeface="Arial" panose="020B0604020202020204" pitchFamily="34" charset="0"/>
            </a:endParaRPr>
          </a:p>
          <a:p>
            <a:pPr indent="536575">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Tracking </a:t>
            </a:r>
            <a:r>
              <a:rPr lang="en-IN" sz="2400" b="1" dirty="0" err="1">
                <a:solidFill>
                  <a:schemeClr val="tx1"/>
                </a:solidFill>
                <a:latin typeface="Arial" panose="020B0604020202020204" pitchFamily="34" charset="0"/>
                <a:cs typeface="Arial" panose="020B0604020202020204" pitchFamily="34" charset="0"/>
              </a:rPr>
              <a:t>Vulnerabilites</a:t>
            </a:r>
            <a:r>
              <a:rPr lang="en-IN" sz="2400" b="1" dirty="0">
                <a:solidFill>
                  <a:schemeClr val="tx1"/>
                </a:solidFill>
                <a:latin typeface="Arial" panose="020B0604020202020204" pitchFamily="34" charset="0"/>
                <a:cs typeface="Arial" panose="020B0604020202020204" pitchFamily="34" charset="0"/>
              </a:rPr>
              <a:t> in Smart </a:t>
            </a:r>
            <a:r>
              <a:rPr lang="en-IN" sz="2400" b="1" dirty="0" err="1">
                <a:solidFill>
                  <a:schemeClr val="tx1"/>
                </a:solidFill>
                <a:latin typeface="Arial" panose="020B0604020202020204" pitchFamily="34" charset="0"/>
                <a:cs typeface="Arial" panose="020B0604020202020204" pitchFamily="34" charset="0"/>
              </a:rPr>
              <a:t>Phs</a:t>
            </a:r>
            <a:endParaRPr lang="en-IN" sz="2400" b="1" dirty="0">
              <a:solidFill>
                <a:schemeClr val="tx1"/>
              </a:solidFill>
              <a:latin typeface="Arial" panose="020B0604020202020204" pitchFamily="34" charset="0"/>
              <a:cs typeface="Arial" panose="020B0604020202020204" pitchFamily="34" charset="0"/>
            </a:endParaRPr>
          </a:p>
          <a:p>
            <a:pPr marL="285750" indent="-285750">
              <a:buFont typeface="Wingdings" pitchFamily="2" charset="2"/>
              <a:buChar char="v"/>
            </a:pPr>
            <a:endParaRPr lang="en-IN" sz="2400" b="1" dirty="0">
              <a:solidFill>
                <a:srgbClr val="0070C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3865341-A4AD-46A1-F879-F32445BF0473}"/>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u="sng" dirty="0">
                <a:solidFill>
                  <a:srgbClr val="FFFF00"/>
                </a:solidFill>
                <a:latin typeface="Arial" panose="020B0604020202020204" pitchFamily="34" charset="0"/>
                <a:cs typeface="Arial" panose="020B0604020202020204" pitchFamily="34" charset="0"/>
              </a:rPr>
              <a:t>LESSON PREVIEW</a:t>
            </a:r>
          </a:p>
        </p:txBody>
      </p:sp>
      <p:pic>
        <p:nvPicPr>
          <p:cNvPr id="1026" name="Picture 2">
            <a:extLst>
              <a:ext uri="{FF2B5EF4-FFF2-40B4-BE49-F238E27FC236}">
                <a16:creationId xmlns:a16="http://schemas.microsoft.com/office/drawing/2014/main" id="{36B6B3BA-DE19-D3E9-F769-1B91A1AAC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29" y="1780905"/>
            <a:ext cx="6169623" cy="410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43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97BE8-B8C9-524D-F55F-D0F7BCE7C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DD99-CCEC-A640-A459-4B63409BDE4D}"/>
              </a:ext>
            </a:extLst>
          </p:cNvPr>
          <p:cNvSpPr/>
          <p:nvPr/>
        </p:nvSpPr>
        <p:spPr bwMode="auto">
          <a:xfrm>
            <a:off x="0" y="2943225"/>
            <a:ext cx="12192000" cy="971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3200" b="1" u="sng" dirty="0">
                <a:solidFill>
                  <a:srgbClr val="FFFF00"/>
                </a:solidFill>
                <a:latin typeface="Arial" panose="020B0604020202020204" pitchFamily="34" charset="0"/>
                <a:cs typeface="Arial" panose="020B0604020202020204" pitchFamily="34" charset="0"/>
              </a:rPr>
              <a:t>PD 3 : CURRENT MKT LDRS, COMPARISON OF APPS &amp; TRACKING VULNERABILITIES IN SMART PHS</a:t>
            </a:r>
          </a:p>
        </p:txBody>
      </p:sp>
    </p:spTree>
    <p:extLst>
      <p:ext uri="{BB962C8B-B14F-4D97-AF65-F5344CB8AC3E}">
        <p14:creationId xmlns:p14="http://schemas.microsoft.com/office/powerpoint/2010/main" val="326417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7BBA7-D59B-9502-0511-C9593235FC8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B81F932-AB97-2A19-8F9D-F631A8D50E9E}"/>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u="sng" dirty="0">
                <a:solidFill>
                  <a:srgbClr val="FFFF00"/>
                </a:solidFill>
                <a:latin typeface="Arial" panose="020B0604020202020204" pitchFamily="34" charset="0"/>
                <a:cs typeface="Arial" panose="020B0604020202020204" pitchFamily="34" charset="0"/>
              </a:rPr>
              <a:t>THE RISE OF SMART PHONE</a:t>
            </a:r>
          </a:p>
        </p:txBody>
      </p:sp>
      <p:sp>
        <p:nvSpPr>
          <p:cNvPr id="2" name="TextBox 1">
            <a:extLst>
              <a:ext uri="{FF2B5EF4-FFF2-40B4-BE49-F238E27FC236}">
                <a16:creationId xmlns:a16="http://schemas.microsoft.com/office/drawing/2014/main" id="{44E09511-1057-12E6-926C-97564C48A292}"/>
              </a:ext>
            </a:extLst>
          </p:cNvPr>
          <p:cNvSpPr txBox="1"/>
          <p:nvPr/>
        </p:nvSpPr>
        <p:spPr>
          <a:xfrm>
            <a:off x="624933" y="1325510"/>
            <a:ext cx="6531242" cy="544764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Touchscreen smartphone revolution began around 2010.</a:t>
            </a:r>
          </a:p>
          <a:p>
            <a:pPr indent="536575" algn="just">
              <a:spcBef>
                <a:spcPts val="1800"/>
              </a:spcBef>
              <a:buFont typeface="Wingdings" pitchFamily="2" charset="2"/>
              <a:buChar char="v"/>
            </a:pPr>
            <a:r>
              <a:rPr lang="en-GB" sz="2400" b="1" dirty="0">
                <a:solidFill>
                  <a:srgbClr val="FF0000"/>
                </a:solidFill>
                <a:latin typeface="Arial" panose="020B0604020202020204" pitchFamily="34" charset="0"/>
                <a:cs typeface="Arial" panose="020B0604020202020204" pitchFamily="34" charset="0"/>
              </a:rPr>
              <a:t>Sales of smartphones grew from 139 million units in 2008 to 1.39 billion units in 2023.</a:t>
            </a:r>
          </a:p>
          <a:p>
            <a:pPr indent="536575" algn="just">
              <a:spcBef>
                <a:spcPts val="1800"/>
              </a:spcBef>
              <a:buFont typeface="Wingdings" pitchFamily="2" charset="2"/>
              <a:buChar char="v"/>
            </a:pPr>
            <a:r>
              <a:rPr lang="en-GB" sz="2400" b="1" dirty="0">
                <a:solidFill>
                  <a:srgbClr val="0000FF"/>
                </a:solidFill>
                <a:latin typeface="Arial" panose="020B0604020202020204" pitchFamily="34" charset="0"/>
                <a:cs typeface="Arial" panose="020B0604020202020204" pitchFamily="34" charset="0"/>
              </a:rPr>
              <a:t>Smartphone sales dipped to 1.38 billion units in 2020 due to the COVID-19 pandemic.</a:t>
            </a:r>
          </a:p>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Big winners: Apple, Samsung, and Xiaomi.</a:t>
            </a:r>
          </a:p>
          <a:p>
            <a:pPr indent="536575" algn="just">
              <a:spcBef>
                <a:spcPts val="1800"/>
              </a:spcBef>
              <a:buFont typeface="Wingdings" pitchFamily="2" charset="2"/>
              <a:buChar char="v"/>
            </a:pPr>
            <a:r>
              <a:rPr lang="en-GB" sz="2400" b="1" dirty="0">
                <a:solidFill>
                  <a:srgbClr val="FF0000"/>
                </a:solidFill>
                <a:latin typeface="Arial" panose="020B0604020202020204" pitchFamily="34" charset="0"/>
                <a:cs typeface="Arial" panose="020B0604020202020204" pitchFamily="34" charset="0"/>
              </a:rPr>
              <a:t>Missed opportunities: BlackBerry and Nokia.</a:t>
            </a:r>
            <a:endParaRPr lang="en-IN" sz="2400" b="1" dirty="0">
              <a:solidFill>
                <a:srgbClr val="FF0000"/>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0B1C286-EADB-B4B9-2EBD-9AC650352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522" y="1232452"/>
            <a:ext cx="4063446" cy="2708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AD06A1-C524-DA0C-3DF5-3EED5A4F6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1448" y="4273826"/>
            <a:ext cx="2160399" cy="229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34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AF2D6-CD9E-D00E-C4D8-8BC7C0FD7AE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610CD3D-35A6-854F-1F31-8D49741F3CCE}"/>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800" b="1" u="sng" dirty="0">
                <a:solidFill>
                  <a:srgbClr val="FFFF00"/>
                </a:solidFill>
                <a:latin typeface="Arial" panose="020B0604020202020204" pitchFamily="34" charset="0"/>
                <a:cs typeface="Arial" panose="020B0604020202020204" pitchFamily="34" charset="0"/>
              </a:rPr>
              <a:t>EVOLUTION OF iOS AND ANDROID</a:t>
            </a:r>
            <a:endParaRPr lang="en-US" sz="2800" b="1" u="sng" dirty="0">
              <a:solidFill>
                <a:srgbClr val="FFFF0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8EB6752-48E7-BF53-15C4-84CE34EFE9E6}"/>
              </a:ext>
            </a:extLst>
          </p:cNvPr>
          <p:cNvSpPr txBox="1"/>
          <p:nvPr/>
        </p:nvSpPr>
        <p:spPr>
          <a:xfrm>
            <a:off x="396333" y="1037276"/>
            <a:ext cx="6143616" cy="553997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Both iOS and Android launched in 2007 and have evolved with incremental updates.</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Latest Versions</a:t>
            </a:r>
            <a:r>
              <a:rPr lang="en-GB" sz="2400" b="1" dirty="0">
                <a:solidFill>
                  <a:srgbClr val="FF0000"/>
                </a:solidFill>
                <a:latin typeface="Arial" panose="020B0604020202020204" pitchFamily="34" charset="0"/>
                <a:cs typeface="Arial" panose="020B0604020202020204" pitchFamily="34" charset="0"/>
              </a:rPr>
              <a:t>.</a:t>
            </a:r>
          </a:p>
          <a:p>
            <a:pPr lvl="1" indent="536575" algn="just">
              <a:spcBef>
                <a:spcPts val="1800"/>
              </a:spcBef>
              <a:buFont typeface="Wingdings" pitchFamily="2" charset="2"/>
              <a:buChar char="v"/>
            </a:pPr>
            <a:r>
              <a:rPr lang="en-GB" sz="2400" b="1" dirty="0">
                <a:solidFill>
                  <a:srgbClr val="0000FF"/>
                </a:solidFill>
                <a:latin typeface="Arial" panose="020B0604020202020204" pitchFamily="34" charset="0"/>
                <a:cs typeface="Arial" panose="020B0604020202020204" pitchFamily="34" charset="0"/>
              </a:rPr>
              <a:t>iOS 18 (released Sep 24)</a:t>
            </a:r>
          </a:p>
          <a:p>
            <a:pPr lvl="1"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Android 15 (released Sep 23)</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Key Difference in Hardware</a:t>
            </a:r>
            <a:r>
              <a:rPr lang="en-GB" sz="2400" b="1" dirty="0">
                <a:solidFill>
                  <a:srgbClr val="FF0000"/>
                </a:solidFill>
                <a:latin typeface="Arial" panose="020B0604020202020204" pitchFamily="34" charset="0"/>
                <a:cs typeface="Arial" panose="020B0604020202020204" pitchFamily="34" charset="0"/>
              </a:rPr>
              <a:t>.</a:t>
            </a:r>
          </a:p>
          <a:p>
            <a:pPr lvl="1" indent="536575" algn="just">
              <a:spcBef>
                <a:spcPts val="1800"/>
              </a:spcBef>
              <a:buFont typeface="Wingdings" pitchFamily="2" charset="2"/>
              <a:buChar char="v"/>
            </a:pPr>
            <a:r>
              <a:rPr lang="en-GB" sz="2400" b="1" u="sng" dirty="0">
                <a:solidFill>
                  <a:srgbClr val="0000FF"/>
                </a:solidFill>
                <a:latin typeface="Arial" panose="020B0604020202020204" pitchFamily="34" charset="0"/>
                <a:cs typeface="Arial" panose="020B0604020202020204" pitchFamily="34" charset="0"/>
              </a:rPr>
              <a:t>iOS</a:t>
            </a:r>
            <a:r>
              <a:rPr lang="en-GB" sz="2400" b="1" dirty="0">
                <a:solidFill>
                  <a:srgbClr val="0000FF"/>
                </a:solidFill>
                <a:latin typeface="Arial" panose="020B0604020202020204" pitchFamily="34" charset="0"/>
                <a:cs typeface="Arial" panose="020B0604020202020204" pitchFamily="34" charset="0"/>
              </a:rPr>
              <a:t>.	Exclusive to Apple devices.</a:t>
            </a:r>
          </a:p>
          <a:p>
            <a:pPr lvl="1" indent="536575" algn="just">
              <a:spcBef>
                <a:spcPts val="1800"/>
              </a:spcBef>
              <a:buFont typeface="Wingdings" pitchFamily="2" charset="2"/>
              <a:buChar char="v"/>
            </a:pPr>
            <a:r>
              <a:rPr lang="en-GB" sz="2400" b="1" u="sng" dirty="0">
                <a:solidFill>
                  <a:schemeClr val="tx1"/>
                </a:solidFill>
                <a:latin typeface="Arial" panose="020B0604020202020204" pitchFamily="34" charset="0"/>
                <a:cs typeface="Arial" panose="020B0604020202020204" pitchFamily="34" charset="0"/>
              </a:rPr>
              <a:t>Android</a:t>
            </a:r>
            <a:r>
              <a:rPr lang="en-GB" sz="2400" b="1" dirty="0">
                <a:solidFill>
                  <a:schemeClr val="tx1"/>
                </a:solidFill>
                <a:latin typeface="Arial" panose="020B0604020202020204" pitchFamily="34" charset="0"/>
                <a:cs typeface="Arial" panose="020B0604020202020204" pitchFamily="34" charset="0"/>
              </a:rPr>
              <a:t>.	Available on devices from multiple manufacturers (e.g., Samsung, Google, OnePlus).</a:t>
            </a:r>
          </a:p>
        </p:txBody>
      </p:sp>
      <p:pic>
        <p:nvPicPr>
          <p:cNvPr id="3074" name="Picture 2">
            <a:extLst>
              <a:ext uri="{FF2B5EF4-FFF2-40B4-BE49-F238E27FC236}">
                <a16:creationId xmlns:a16="http://schemas.microsoft.com/office/drawing/2014/main" id="{FEA3416D-205D-44F9-5A5F-2B711AEED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530" y="2107095"/>
            <a:ext cx="5300869" cy="298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4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C61CA-9D61-D197-8225-7F49370C041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BCDFD23-C93F-F178-DA16-245230B4A6DF}"/>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800" b="1" u="sng" dirty="0">
                <a:solidFill>
                  <a:srgbClr val="FFFF00"/>
                </a:solidFill>
                <a:latin typeface="Arial" panose="020B0604020202020204" pitchFamily="34" charset="0"/>
                <a:cs typeface="Arial" panose="020B0604020202020204" pitchFamily="34" charset="0"/>
              </a:rPr>
              <a:t>MKT SHARE OF MOB OS WORLDWIDE</a:t>
            </a:r>
            <a:endParaRPr lang="en-US" sz="2800" b="1" u="sng" dirty="0">
              <a:solidFill>
                <a:srgbClr val="FFFF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565394F-AA27-A52F-8870-1552EE4F833F}"/>
              </a:ext>
            </a:extLst>
          </p:cNvPr>
          <p:cNvPicPr>
            <a:picLocks noChangeAspect="1"/>
          </p:cNvPicPr>
          <p:nvPr/>
        </p:nvPicPr>
        <p:blipFill>
          <a:blip r:embed="rId3"/>
          <a:stretch>
            <a:fillRect/>
          </a:stretch>
        </p:blipFill>
        <p:spPr>
          <a:xfrm>
            <a:off x="1216721" y="775252"/>
            <a:ext cx="9758557" cy="6014234"/>
          </a:xfrm>
          <a:prstGeom prst="rect">
            <a:avLst/>
          </a:prstGeom>
        </p:spPr>
      </p:pic>
    </p:spTree>
    <p:extLst>
      <p:ext uri="{BB962C8B-B14F-4D97-AF65-F5344CB8AC3E}">
        <p14:creationId xmlns:p14="http://schemas.microsoft.com/office/powerpoint/2010/main" val="348138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7B71C-6739-CC95-861A-17A55906FE1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83EAC4C-59E5-090A-7C4E-0F563DAA6025}"/>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u="sng" dirty="0">
                <a:solidFill>
                  <a:srgbClr val="FFFF00"/>
                </a:solidFill>
                <a:latin typeface="Arial" panose="020B0604020202020204" pitchFamily="34" charset="0"/>
                <a:cs typeface="Arial" panose="020B0604020202020204" pitchFamily="34" charset="0"/>
              </a:rPr>
              <a:t>COMPARISON OF LEGITIMATE APPS WITH ILLEGITIMATE APPS</a:t>
            </a:r>
          </a:p>
        </p:txBody>
      </p:sp>
      <p:sp>
        <p:nvSpPr>
          <p:cNvPr id="3" name="TextBox 2">
            <a:extLst>
              <a:ext uri="{FF2B5EF4-FFF2-40B4-BE49-F238E27FC236}">
                <a16:creationId xmlns:a16="http://schemas.microsoft.com/office/drawing/2014/main" id="{D2EBF564-D03E-D3F7-673D-773FC63F2B3F}"/>
              </a:ext>
            </a:extLst>
          </p:cNvPr>
          <p:cNvSpPr txBox="1"/>
          <p:nvPr/>
        </p:nvSpPr>
        <p:spPr>
          <a:xfrm>
            <a:off x="336699" y="898127"/>
            <a:ext cx="6630632" cy="577081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dirty="0">
                <a:solidFill>
                  <a:schemeClr val="tx1"/>
                </a:solidFill>
                <a:latin typeface="Arial" panose="020B0604020202020204" pitchFamily="34" charset="0"/>
                <a:cs typeface="Arial" panose="020B0604020202020204" pitchFamily="34" charset="0"/>
              </a:rPr>
              <a:t>Fraudulent apps mimic genuine platforms to deceive users.</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Common Lures</a:t>
            </a:r>
            <a:r>
              <a:rPr lang="en-GB" sz="2400" b="1" dirty="0">
                <a:solidFill>
                  <a:srgbClr val="FF0000"/>
                </a:solidFill>
                <a:latin typeface="Arial" panose="020B0604020202020204" pitchFamily="34" charset="0"/>
                <a:cs typeface="Arial" panose="020B0604020202020204" pitchFamily="34" charset="0"/>
              </a:rPr>
              <a:t>.</a:t>
            </a:r>
          </a:p>
          <a:p>
            <a:pPr marL="447675" lvl="1" indent="446088" algn="just">
              <a:spcBef>
                <a:spcPts val="1800"/>
              </a:spcBef>
              <a:buFont typeface="Wingdings" panose="05000000000000000000" pitchFamily="2" charset="2"/>
              <a:buChar char="Ø"/>
            </a:pPr>
            <a:r>
              <a:rPr lang="en-GB" sz="2400" b="1" dirty="0">
                <a:solidFill>
                  <a:srgbClr val="0000FF"/>
                </a:solidFill>
                <a:latin typeface="Arial" panose="020B0604020202020204" pitchFamily="34" charset="0"/>
                <a:cs typeface="Arial" panose="020B0604020202020204" pitchFamily="34" charset="0"/>
              </a:rPr>
              <a:t>Reward point redemptions.</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Instant credit card approvals.</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Hidden Dangers</a:t>
            </a:r>
            <a:r>
              <a:rPr lang="en-GB" sz="2400" b="1" dirty="0">
                <a:solidFill>
                  <a:srgbClr val="FF0000"/>
                </a:solidFill>
                <a:latin typeface="Arial" panose="020B0604020202020204" pitchFamily="34" charset="0"/>
                <a:cs typeface="Arial" panose="020B0604020202020204" pitchFamily="34" charset="0"/>
              </a:rPr>
              <a:t>.	Often contain malware to harvest sensitive info.</a:t>
            </a:r>
          </a:p>
          <a:p>
            <a:pPr indent="536575" algn="just">
              <a:spcBef>
                <a:spcPts val="1800"/>
              </a:spcBef>
              <a:buFont typeface="Wingdings" pitchFamily="2" charset="2"/>
              <a:buChar char="v"/>
            </a:pPr>
            <a:r>
              <a:rPr lang="en-GB" sz="2400" b="1" u="sng" dirty="0">
                <a:solidFill>
                  <a:srgbClr val="0000FF"/>
                </a:solidFill>
                <a:latin typeface="Arial" panose="020B0604020202020204" pitchFamily="34" charset="0"/>
                <a:cs typeface="Arial" panose="020B0604020202020204" pitchFamily="34" charset="0"/>
              </a:rPr>
              <a:t>Key Findings</a:t>
            </a:r>
            <a:r>
              <a:rPr lang="en-GB" sz="2400" b="1" dirty="0">
                <a:solidFill>
                  <a:srgbClr val="0000FF"/>
                </a:solidFill>
                <a:latin typeface="Arial" panose="020B0604020202020204" pitchFamily="34" charset="0"/>
                <a:cs typeface="Arial" panose="020B0604020202020204" pitchFamily="34" charset="0"/>
              </a:rPr>
              <a:t>.	</a:t>
            </a:r>
          </a:p>
          <a:p>
            <a:pPr marL="447675" lvl="1" indent="446088" algn="just">
              <a:spcBef>
                <a:spcPts val="1800"/>
              </a:spcBef>
              <a:buFont typeface="Wingdings" panose="05000000000000000000" pitchFamily="2" charset="2"/>
              <a:buChar char="Ø"/>
            </a:pPr>
            <a:r>
              <a:rPr lang="en-GB" sz="2400" b="1" dirty="0">
                <a:solidFill>
                  <a:schemeClr val="tx1"/>
                </a:solidFill>
                <a:latin typeface="Arial" panose="020B0604020202020204" pitchFamily="34" charset="0"/>
                <a:cs typeface="Arial" panose="020B0604020202020204" pitchFamily="34" charset="0"/>
              </a:rPr>
              <a:t>Intercept calls and access SMS data.</a:t>
            </a:r>
          </a:p>
          <a:p>
            <a:pPr marL="447675" lvl="1" indent="446088" algn="just">
              <a:spcBef>
                <a:spcPts val="1800"/>
              </a:spcBef>
              <a:buFont typeface="Wingdings" panose="05000000000000000000" pitchFamily="2" charset="2"/>
              <a:buChar char="Ø"/>
            </a:pPr>
            <a:r>
              <a:rPr lang="en-GB" sz="2400" b="1" dirty="0">
                <a:solidFill>
                  <a:srgbClr val="FF0000"/>
                </a:solidFill>
                <a:latin typeface="Arial" panose="020B0604020202020204" pitchFamily="34" charset="0"/>
                <a:cs typeface="Arial" panose="020B0604020202020204" pitchFamily="34" charset="0"/>
              </a:rPr>
              <a:t>Steal personal details (e.g., PAN numbers, Aadhaar, banking credentials).</a:t>
            </a:r>
          </a:p>
        </p:txBody>
      </p:sp>
      <p:pic>
        <p:nvPicPr>
          <p:cNvPr id="2052" name="Picture 4">
            <a:extLst>
              <a:ext uri="{FF2B5EF4-FFF2-40B4-BE49-F238E27FC236}">
                <a16:creationId xmlns:a16="http://schemas.microsoft.com/office/drawing/2014/main" id="{78F908CC-A70C-CFED-911D-09D0F36E04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36"/>
          <a:stretch/>
        </p:blipFill>
        <p:spPr bwMode="auto">
          <a:xfrm>
            <a:off x="7265505" y="1361661"/>
            <a:ext cx="4671521" cy="481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97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E9F23-0601-D0DC-4444-65B6835BA46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A722A2B-4751-BBC6-E46C-0F481AE822AA}"/>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2800" b="1" u="sng" dirty="0">
                <a:solidFill>
                  <a:srgbClr val="FFFF00"/>
                </a:solidFill>
                <a:latin typeface="Arial" panose="020B0604020202020204" pitchFamily="34" charset="0"/>
                <a:cs typeface="Arial" panose="020B0604020202020204" pitchFamily="34" charset="0"/>
              </a:rPr>
              <a:t>HOW TO IDENTIFY ILLEGITIMATE APPS</a:t>
            </a:r>
          </a:p>
        </p:txBody>
      </p:sp>
      <p:sp>
        <p:nvSpPr>
          <p:cNvPr id="3" name="TextBox 2">
            <a:extLst>
              <a:ext uri="{FF2B5EF4-FFF2-40B4-BE49-F238E27FC236}">
                <a16:creationId xmlns:a16="http://schemas.microsoft.com/office/drawing/2014/main" id="{FB0EB6B2-4A45-1853-51D8-98DBEC447420}"/>
              </a:ext>
            </a:extLst>
          </p:cNvPr>
          <p:cNvSpPr txBox="1"/>
          <p:nvPr/>
        </p:nvSpPr>
        <p:spPr>
          <a:xfrm>
            <a:off x="515603" y="957763"/>
            <a:ext cx="6670390" cy="558614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lgn="just">
              <a:spcBef>
                <a:spcPts val="1800"/>
              </a:spcBef>
              <a:buFont typeface="Wingdings" pitchFamily="2" charset="2"/>
              <a:buChar char="v"/>
            </a:pPr>
            <a:r>
              <a:rPr lang="en-GB" sz="2400" b="1" u="sng" dirty="0">
                <a:solidFill>
                  <a:schemeClr val="tx1"/>
                </a:solidFill>
                <a:latin typeface="Arial" panose="020B0604020202020204" pitchFamily="34" charset="0"/>
                <a:cs typeface="Arial" panose="020B0604020202020204" pitchFamily="34" charset="0"/>
              </a:rPr>
              <a:t>Excessive Permissions</a:t>
            </a:r>
            <a:r>
              <a:rPr lang="en-GB" sz="2400" b="1" dirty="0">
                <a:solidFill>
                  <a:schemeClr val="tx1"/>
                </a:solidFill>
                <a:latin typeface="Arial" panose="020B0604020202020204" pitchFamily="34" charset="0"/>
                <a:cs typeface="Arial" panose="020B0604020202020204" pitchFamily="34" charset="0"/>
              </a:rPr>
              <a:t>.	Be cautious if an app requests access to sensitive features like SMS, call logs, or banking details.</a:t>
            </a:r>
          </a:p>
          <a:p>
            <a:pPr indent="536575" algn="just">
              <a:spcBef>
                <a:spcPts val="1800"/>
              </a:spcBef>
              <a:buFont typeface="Wingdings" pitchFamily="2" charset="2"/>
              <a:buChar char="v"/>
            </a:pPr>
            <a:r>
              <a:rPr lang="en-GB" sz="2400" b="1" u="sng" dirty="0">
                <a:solidFill>
                  <a:srgbClr val="FF0000"/>
                </a:solidFill>
                <a:latin typeface="Arial" panose="020B0604020202020204" pitchFamily="34" charset="0"/>
                <a:cs typeface="Arial" panose="020B0604020202020204" pitchFamily="34" charset="0"/>
              </a:rPr>
              <a:t>Unverified Sources</a:t>
            </a:r>
            <a:r>
              <a:rPr lang="en-GB" sz="2400" b="1" dirty="0">
                <a:solidFill>
                  <a:srgbClr val="FF0000"/>
                </a:solidFill>
                <a:latin typeface="Arial" panose="020B0604020202020204" pitchFamily="34" charset="0"/>
                <a:cs typeface="Arial" panose="020B0604020202020204" pitchFamily="34" charset="0"/>
              </a:rPr>
              <a:t>.	Avoid downloading apps from third-party stores or links shared via SMS or email.</a:t>
            </a:r>
          </a:p>
          <a:p>
            <a:pPr indent="536575" algn="just">
              <a:spcBef>
                <a:spcPts val="1800"/>
              </a:spcBef>
              <a:buFont typeface="Wingdings" pitchFamily="2" charset="2"/>
              <a:buChar char="v"/>
            </a:pPr>
            <a:r>
              <a:rPr lang="en-GB" sz="2400" b="1" u="sng" dirty="0">
                <a:solidFill>
                  <a:srgbClr val="0000FF"/>
                </a:solidFill>
                <a:latin typeface="Arial" panose="020B0604020202020204" pitchFamily="34" charset="0"/>
                <a:cs typeface="Arial" panose="020B0604020202020204" pitchFamily="34" charset="0"/>
              </a:rPr>
              <a:t>Too Good to Be True Offers</a:t>
            </a:r>
            <a:r>
              <a:rPr lang="en-GB" sz="2400" b="1" dirty="0">
                <a:solidFill>
                  <a:srgbClr val="0000FF"/>
                </a:solidFill>
                <a:latin typeface="Arial" panose="020B0604020202020204" pitchFamily="34" charset="0"/>
                <a:cs typeface="Arial" panose="020B0604020202020204" pitchFamily="34" charset="0"/>
              </a:rPr>
              <a:t>.	Apps promising unrealistic rewards or benefits are often red flags.</a:t>
            </a:r>
          </a:p>
          <a:p>
            <a:pPr indent="536575" algn="just">
              <a:spcBef>
                <a:spcPts val="1800"/>
              </a:spcBef>
              <a:buFont typeface="Wingdings" pitchFamily="2" charset="2"/>
              <a:buChar char="v"/>
            </a:pPr>
            <a:r>
              <a:rPr lang="en-GB" sz="2400" b="1" u="sng" dirty="0">
                <a:solidFill>
                  <a:schemeClr val="tx1"/>
                </a:solidFill>
                <a:latin typeface="Arial" panose="020B0604020202020204" pitchFamily="34" charset="0"/>
                <a:cs typeface="Arial" panose="020B0604020202020204" pitchFamily="34" charset="0"/>
              </a:rPr>
              <a:t>Changes to Phone Settings</a:t>
            </a:r>
            <a:r>
              <a:rPr lang="en-GB" sz="2400" b="1" dirty="0">
                <a:solidFill>
                  <a:schemeClr val="tx1"/>
                </a:solidFill>
                <a:latin typeface="Arial" panose="020B0604020202020204" pitchFamily="34" charset="0"/>
                <a:cs typeface="Arial" panose="020B0604020202020204" pitchFamily="34" charset="0"/>
              </a:rPr>
              <a:t>.	Uninstall any app that alters your default SMS or call settings.</a:t>
            </a:r>
          </a:p>
        </p:txBody>
      </p:sp>
      <p:pic>
        <p:nvPicPr>
          <p:cNvPr id="4098" name="Picture 2">
            <a:extLst>
              <a:ext uri="{FF2B5EF4-FFF2-40B4-BE49-F238E27FC236}">
                <a16:creationId xmlns:a16="http://schemas.microsoft.com/office/drawing/2014/main" id="{CF36EE34-24BF-FB44-FA5F-AD5E62C86D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960" b="10497"/>
          <a:stretch/>
        </p:blipFill>
        <p:spPr bwMode="auto">
          <a:xfrm>
            <a:off x="7932049" y="1528969"/>
            <a:ext cx="3992826" cy="430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6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7B71C-6739-CC95-861A-17A55906FE1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83EAC4C-59E5-090A-7C4E-0F563DAA6025}"/>
              </a:ext>
            </a:extLst>
          </p:cNvPr>
          <p:cNvSpPr/>
          <p:nvPr/>
        </p:nvSpPr>
        <p:spPr bwMode="auto">
          <a:xfrm>
            <a:off x="0" y="0"/>
            <a:ext cx="12192000" cy="7255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sz="2800" b="1" u="sng" dirty="0">
                <a:solidFill>
                  <a:srgbClr val="FFFF00"/>
                </a:solidFill>
                <a:latin typeface="Arial" panose="020B0604020202020204" pitchFamily="34" charset="0"/>
                <a:cs typeface="Arial" panose="020B0604020202020204" pitchFamily="34" charset="0"/>
              </a:rPr>
              <a:t>TRACKING VULNERABILITES IN SMART PHS</a:t>
            </a:r>
          </a:p>
        </p:txBody>
      </p:sp>
      <p:sp>
        <p:nvSpPr>
          <p:cNvPr id="3" name="TextBox 2">
            <a:extLst>
              <a:ext uri="{FF2B5EF4-FFF2-40B4-BE49-F238E27FC236}">
                <a16:creationId xmlns:a16="http://schemas.microsoft.com/office/drawing/2014/main" id="{DDD90177-B26C-24E2-3AB5-B0D279AC4A98}"/>
              </a:ext>
            </a:extLst>
          </p:cNvPr>
          <p:cNvSpPr txBox="1"/>
          <p:nvPr/>
        </p:nvSpPr>
        <p:spPr>
          <a:xfrm>
            <a:off x="676710" y="1693257"/>
            <a:ext cx="8851356" cy="406265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indent="536575">
              <a:spcBef>
                <a:spcPts val="1800"/>
              </a:spcBef>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Malware</a:t>
            </a:r>
            <a:endParaRPr lang="en-IN" sz="2400" b="1" dirty="0">
              <a:latin typeface="Arial" panose="020B0604020202020204" pitchFamily="34" charset="0"/>
              <a:cs typeface="Arial" panose="020B0604020202020204" pitchFamily="34" charset="0"/>
            </a:endParaRPr>
          </a:p>
          <a:p>
            <a:pPr indent="536575">
              <a:spcBef>
                <a:spcPts val="1800"/>
              </a:spcBef>
              <a:buFont typeface="Wingdings" pitchFamily="2" charset="2"/>
              <a:buChar char="v"/>
            </a:pPr>
            <a:r>
              <a:rPr lang="en-IN" sz="2400" b="1" dirty="0">
                <a:solidFill>
                  <a:srgbClr val="FF0000"/>
                </a:solidFill>
                <a:latin typeface="Arial" panose="020B0604020202020204" pitchFamily="34" charset="0"/>
                <a:cs typeface="Arial" panose="020B0604020202020204" pitchFamily="34" charset="0"/>
              </a:rPr>
              <a:t>Phishing &amp; Social Engineering</a:t>
            </a:r>
          </a:p>
          <a:p>
            <a:pPr indent="536575">
              <a:spcBef>
                <a:spcPts val="1800"/>
              </a:spcBef>
              <a:buFont typeface="Wingdings" pitchFamily="2" charset="2"/>
              <a:buChar char="v"/>
            </a:pPr>
            <a:r>
              <a:rPr lang="en-IN" sz="2400" b="1" dirty="0">
                <a:solidFill>
                  <a:srgbClr val="0000FF"/>
                </a:solidFill>
                <a:latin typeface="Arial" panose="020B0604020202020204" pitchFamily="34" charset="0"/>
                <a:cs typeface="Arial" panose="020B0604020202020204" pitchFamily="34" charset="0"/>
              </a:rPr>
              <a:t>Unsecured Wi-Fi Networks</a:t>
            </a:r>
          </a:p>
          <a:p>
            <a:pPr indent="536575">
              <a:spcBef>
                <a:spcPts val="1800"/>
              </a:spcBef>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Weak Passwords &amp; Biometric Security</a:t>
            </a:r>
          </a:p>
          <a:p>
            <a:pPr indent="536575">
              <a:spcBef>
                <a:spcPts val="1800"/>
              </a:spcBef>
              <a:buFont typeface="Wingdings" pitchFamily="2" charset="2"/>
              <a:buChar char="v"/>
            </a:pPr>
            <a:r>
              <a:rPr lang="en-IN" sz="2400" b="1" dirty="0">
                <a:solidFill>
                  <a:srgbClr val="FF0000"/>
                </a:solidFill>
                <a:latin typeface="Arial" panose="020B0604020202020204" pitchFamily="34" charset="0"/>
                <a:cs typeface="Arial" panose="020B0604020202020204" pitchFamily="34" charset="0"/>
              </a:rPr>
              <a:t>Software Vulnerabilities</a:t>
            </a:r>
          </a:p>
          <a:p>
            <a:pPr indent="536575">
              <a:spcBef>
                <a:spcPts val="1800"/>
              </a:spcBef>
              <a:buFont typeface="Wingdings" pitchFamily="2" charset="2"/>
              <a:buChar char="v"/>
            </a:pPr>
            <a:r>
              <a:rPr lang="en-IN" sz="2400" b="1" dirty="0">
                <a:solidFill>
                  <a:srgbClr val="0000FF"/>
                </a:solidFill>
                <a:latin typeface="Arial" panose="020B0604020202020204" pitchFamily="34" charset="0"/>
                <a:cs typeface="Arial" panose="020B0604020202020204" pitchFamily="34" charset="0"/>
              </a:rPr>
              <a:t>Physical Security Risks</a:t>
            </a:r>
          </a:p>
          <a:p>
            <a:pPr indent="536575">
              <a:spcBef>
                <a:spcPts val="1800"/>
              </a:spcBef>
              <a:buFont typeface="Wingdings" pitchFamily="2" charset="2"/>
              <a:buChar char="v"/>
            </a:pPr>
            <a:r>
              <a:rPr lang="en-IN" sz="2400" b="1" dirty="0">
                <a:solidFill>
                  <a:schemeClr val="tx1"/>
                </a:solidFill>
                <a:latin typeface="Arial" panose="020B0604020202020204" pitchFamily="34" charset="0"/>
                <a:cs typeface="Arial" panose="020B0604020202020204" pitchFamily="34" charset="0"/>
              </a:rPr>
              <a:t>App Store Risks</a:t>
            </a:r>
          </a:p>
        </p:txBody>
      </p:sp>
      <p:pic>
        <p:nvPicPr>
          <p:cNvPr id="5122" name="Picture 2">
            <a:extLst>
              <a:ext uri="{FF2B5EF4-FFF2-40B4-BE49-F238E27FC236}">
                <a16:creationId xmlns:a16="http://schemas.microsoft.com/office/drawing/2014/main" id="{20495DEC-310B-A580-883C-0189AD2755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07"/>
          <a:stretch/>
        </p:blipFill>
        <p:spPr bwMode="auto">
          <a:xfrm>
            <a:off x="7110620" y="1283574"/>
            <a:ext cx="4981989" cy="488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91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955</Words>
  <Application>Microsoft Office PowerPoint</Application>
  <PresentationFormat>Widescreen</PresentationFormat>
  <Paragraphs>103</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Kumar</dc:creator>
  <cp:lastModifiedBy>Tarun Kumar</cp:lastModifiedBy>
  <cp:revision>52</cp:revision>
  <dcterms:created xsi:type="dcterms:W3CDTF">2025-01-08T14:42:14Z</dcterms:created>
  <dcterms:modified xsi:type="dcterms:W3CDTF">2025-01-10T11:59:57Z</dcterms:modified>
</cp:coreProperties>
</file>