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84" r:id="rId3"/>
    <p:sldId id="257" r:id="rId4"/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Proxima Nova" panose="02020500000000000000" charset="0"/>
      <p:regular r:id="rId27"/>
      <p:bold r:id="rId28"/>
      <p:italic r:id="rId29"/>
      <p:boldItalic r:id="rId30"/>
    </p:embeddedFont>
    <p:embeddedFont>
      <p:font typeface="微軟正黑體" panose="020B0604030504040204" pitchFamily="34" charset="-120"/>
      <p:regular r:id="rId31"/>
      <p:bold r:id="rId32"/>
    </p:embeddedFont>
    <p:embeddedFont>
      <p:font typeface="微軟正黑體" panose="020B0604030504040204" pitchFamily="34" charset="-12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15C7CB-02E3-4B29-B4DC-FDCEDB0122A7}">
  <a:tblStyle styleId="{EF15C7CB-02E3-4B29-B4DC-FDCEDB0122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007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64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83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59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820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65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40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428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93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1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46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083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127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9117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79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07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3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61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96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65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7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27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catblog.com/int12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catblog.com/int128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kjing/article/details/693632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LeeShoWhaodian/2024-cp-tip#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2023.ntub.edu.tw/?page_id=21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@LeeShoWhaodian/2024-cp-tip#/11/1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p.wiwiho.me/io-optimiz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競賽概論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Range-based for loop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配上 </a:t>
            </a:r>
            <a:r>
              <a:rPr lang="en-US" altLang="zh-TW" dirty="0"/>
              <a:t>container iterator </a:t>
            </a:r>
            <a:r>
              <a:rPr lang="zh-TW" altLang="en-US" dirty="0"/>
              <a:t>效果更加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現在比賽都有 </a:t>
            </a:r>
            <a:r>
              <a:rPr lang="en-US" altLang="zh-TW" dirty="0"/>
              <a:t>C++17 </a:t>
            </a:r>
            <a:r>
              <a:rPr lang="zh-TW" altLang="en-US" dirty="0"/>
              <a:t>可以用，所以語法上不用太擔心</a:t>
            </a:r>
            <a:r>
              <a:rPr lang="en-US" altLang="zh-TW" dirty="0"/>
              <a:t>	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B73A36-431C-4BB8-8BD6-635CC3EC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96" y="2064123"/>
            <a:ext cx="6269348" cy="20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4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#define int long </a:t>
            </a: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long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當你發現運算過程會爆</a:t>
            </a:r>
            <a:r>
              <a:rPr lang="en-US" altLang="zh-TW" dirty="0"/>
              <a:t> int </a:t>
            </a:r>
            <a:r>
              <a:rPr lang="zh-TW" altLang="en-US" dirty="0"/>
              <a:t>想要一勞永逸的做法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Define </a:t>
            </a:r>
            <a:r>
              <a:rPr lang="zh-TW" altLang="en-US" dirty="0"/>
              <a:t>完要記得將 </a:t>
            </a:r>
            <a:r>
              <a:rPr lang="en-US" altLang="zh-TW" dirty="0"/>
              <a:t>int main </a:t>
            </a:r>
            <a:r>
              <a:rPr lang="zh-TW" altLang="en-US" dirty="0"/>
              <a:t>改成 </a:t>
            </a:r>
            <a:r>
              <a:rPr lang="en-US" altLang="zh-TW" dirty="0"/>
              <a:t>signed main / int32_t main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9195EC-74AD-4E23-B348-D7A092DD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82" y="2315593"/>
            <a:ext cx="330563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9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__int128, __float128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顧名思義，擁有 </a:t>
            </a:r>
            <a:r>
              <a:rPr lang="en-US" altLang="zh-TW" dirty="0"/>
              <a:t>128 bits </a:t>
            </a:r>
            <a:r>
              <a:rPr lang="zh-TW" altLang="en-US" dirty="0"/>
              <a:t>的 </a:t>
            </a:r>
            <a:r>
              <a:rPr lang="en-US" altLang="zh-TW" dirty="0"/>
              <a:t>signed</a:t>
            </a:r>
            <a:r>
              <a:rPr lang="zh-TW" altLang="en-US" dirty="0"/>
              <a:t> </a:t>
            </a:r>
            <a:r>
              <a:rPr lang="en-US" altLang="zh-TW" dirty="0"/>
              <a:t>int </a:t>
            </a:r>
            <a:r>
              <a:rPr lang="zh-TW" altLang="en-US" dirty="0"/>
              <a:t>跟 </a:t>
            </a:r>
            <a:r>
              <a:rPr lang="en-US" altLang="zh-TW" dirty="0"/>
              <a:t>float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unsigned __int128 </a:t>
            </a:r>
            <a:r>
              <a:rPr lang="zh-TW" altLang="en-US" dirty="0"/>
              <a:t>就是 </a:t>
            </a:r>
            <a:r>
              <a:rPr lang="en-US" altLang="zh-TW" dirty="0"/>
              <a:t>unsigned 128-bits int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C/C++ standard I/O </a:t>
            </a:r>
            <a:r>
              <a:rPr lang="zh-TW" altLang="en-US" dirty="0"/>
              <a:t>不認識 </a:t>
            </a:r>
            <a:r>
              <a:rPr lang="en-US" altLang="zh-TW" dirty="0"/>
              <a:t>__int128</a:t>
            </a:r>
            <a:r>
              <a:rPr lang="zh-TW" altLang="en-US" dirty="0"/>
              <a:t>，所以要重新寫 </a:t>
            </a:r>
            <a:r>
              <a:rPr lang="en-US" altLang="zh-TW" dirty="0"/>
              <a:t>read/write function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搭配著數學題一起用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有興趣的請 </a:t>
            </a:r>
            <a:r>
              <a:rPr lang="en-US" altLang="zh-TW" dirty="0"/>
              <a:t>Google </a:t>
            </a:r>
            <a:r>
              <a:rPr lang="zh-TW" altLang="en-US" dirty="0"/>
              <a:t>或</a:t>
            </a:r>
            <a:r>
              <a:rPr lang="zh-TW" altLang="en-US" dirty="0">
                <a:hlinkClick r:id="rId3"/>
              </a:rPr>
              <a:t>參考這篇</a:t>
            </a:r>
            <a:endParaRPr lang="en-US" altLang="zh-TW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9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__int128, __float128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顧名思義，擁有 </a:t>
            </a:r>
            <a:r>
              <a:rPr lang="en-US" altLang="zh-TW" dirty="0"/>
              <a:t>128 bits </a:t>
            </a:r>
            <a:r>
              <a:rPr lang="zh-TW" altLang="en-US" dirty="0"/>
              <a:t>的 </a:t>
            </a:r>
            <a:r>
              <a:rPr lang="en-US" altLang="zh-TW" dirty="0"/>
              <a:t>signed</a:t>
            </a:r>
            <a:r>
              <a:rPr lang="zh-TW" altLang="en-US" dirty="0"/>
              <a:t> </a:t>
            </a:r>
            <a:r>
              <a:rPr lang="en-US" altLang="zh-TW" dirty="0"/>
              <a:t>int </a:t>
            </a:r>
            <a:r>
              <a:rPr lang="zh-TW" altLang="en-US" dirty="0"/>
              <a:t>跟 </a:t>
            </a:r>
            <a:r>
              <a:rPr lang="en-US" altLang="zh-TW" dirty="0"/>
              <a:t>float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unsigned __int128 </a:t>
            </a:r>
            <a:r>
              <a:rPr lang="zh-TW" altLang="en-US" dirty="0"/>
              <a:t>就是 </a:t>
            </a:r>
            <a:r>
              <a:rPr lang="en-US" altLang="zh-TW" dirty="0"/>
              <a:t>unsigned 128-bits int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C/C++ standard I/O </a:t>
            </a:r>
            <a:r>
              <a:rPr lang="zh-TW" altLang="en-US" dirty="0"/>
              <a:t>不認識 </a:t>
            </a:r>
            <a:r>
              <a:rPr lang="en-US" altLang="zh-TW" dirty="0"/>
              <a:t>__int128</a:t>
            </a:r>
            <a:r>
              <a:rPr lang="zh-TW" altLang="en-US" dirty="0"/>
              <a:t>，所以要重新寫 </a:t>
            </a:r>
            <a:r>
              <a:rPr lang="en-US" altLang="zh-TW" dirty="0"/>
              <a:t>read/write function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搭配著數學題一起用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有興趣的請 </a:t>
            </a:r>
            <a:r>
              <a:rPr lang="en-US" altLang="zh-TW" dirty="0"/>
              <a:t>Google </a:t>
            </a:r>
            <a:r>
              <a:rPr lang="zh-TW" altLang="en-US" dirty="0"/>
              <a:t>或</a:t>
            </a:r>
            <a:r>
              <a:rPr lang="zh-TW" altLang="en-US" dirty="0">
                <a:hlinkClick r:id="rId3"/>
              </a:rPr>
              <a:t>參考這篇</a:t>
            </a:r>
            <a:r>
              <a:rPr lang="zh-TW" altLang="en-US" dirty="0"/>
              <a:t>，去看看 </a:t>
            </a:r>
            <a:r>
              <a:rPr lang="en-US" altLang="zh-TW" dirty="0"/>
              <a:t>read/write </a:t>
            </a:r>
            <a:r>
              <a:rPr lang="zh-TW" altLang="en-US" dirty="0"/>
              <a:t>的寫法</a:t>
            </a:r>
            <a:endParaRPr lang="en-US" altLang="zh-TW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begin, end,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rbegin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, rend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vector, map, … </a:t>
            </a:r>
            <a:r>
              <a:rPr lang="zh-TW" altLang="en-US" dirty="0"/>
              <a:t>之類的 </a:t>
            </a:r>
            <a:r>
              <a:rPr lang="en-US" altLang="zh-TW" dirty="0"/>
              <a:t>STL container </a:t>
            </a:r>
            <a:r>
              <a:rPr lang="zh-TW" altLang="en-US" dirty="0"/>
              <a:t>才會有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end() </a:t>
            </a:r>
            <a:r>
              <a:rPr lang="zh-TW" altLang="en-US" dirty="0"/>
              <a:t>會是 </a:t>
            </a:r>
            <a:r>
              <a:rPr lang="en-US" altLang="zh-TW" dirty="0"/>
              <a:t>container </a:t>
            </a:r>
            <a:r>
              <a:rPr lang="zh-TW" altLang="en-US" dirty="0"/>
              <a:t>的最後一個元素的下一個位置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rend() </a:t>
            </a:r>
            <a:r>
              <a:rPr lang="zh-TW" altLang="en-US" dirty="0"/>
              <a:t>會是第一個元素的前面一個位置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hlinkClick r:id="rId3"/>
              </a:rPr>
              <a:t>詳細介紹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46E722-53F6-42DF-AFBE-585166CF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63" y="3003613"/>
            <a:ext cx="4056957" cy="1404619"/>
          </a:xfrm>
          <a:prstGeom prst="rect">
            <a:avLst/>
          </a:prstGeom>
        </p:spPr>
      </p:pic>
      <p:pic>
        <p:nvPicPr>
          <p:cNvPr id="1026" name="Picture 2" descr="C++中string类下的begin，end，rbegin，rend的用法_c++ string rbegin-CSDN博客">
            <a:extLst>
              <a:ext uri="{FF2B5EF4-FFF2-40B4-BE49-F238E27FC236}">
                <a16:creationId xmlns:a16="http://schemas.microsoft.com/office/drawing/2014/main" id="{7A845C8E-3B99-4205-B7FD-FD8FA13B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37" y="3101013"/>
            <a:ext cx="4042563" cy="120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6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prev</a:t>
            </a:r>
            <a:r>
              <a:rPr lang="en-US" dirty="0"/>
              <a:t>, next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prev</a:t>
            </a:r>
            <a:r>
              <a:rPr lang="zh-TW" altLang="en-US" dirty="0"/>
              <a:t>是指用來獲取一個距離指定迭代器左側 𝑛 個元素的迭代器。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next</a:t>
            </a:r>
            <a:r>
              <a:rPr lang="zh-TW" altLang="en-US" dirty="0"/>
              <a:t>是指用來獲取一個距離指定迭代器右側 𝑛 個元素的迭代器。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例如：</a:t>
            </a:r>
            <a:r>
              <a:rPr lang="en-US" altLang="zh-TW" dirty="0" err="1"/>
              <a:t>vec</a:t>
            </a:r>
            <a:r>
              <a:rPr lang="en-US" altLang="zh-TW" dirty="0"/>
              <a:t>[10] = {0, 1, 2, 3, 4, 5}, it </a:t>
            </a:r>
            <a:r>
              <a:rPr lang="zh-TW" altLang="en-US" dirty="0"/>
              <a:t>指向第 </a:t>
            </a:r>
            <a:r>
              <a:rPr lang="en-US" altLang="zh-TW" dirty="0"/>
              <a:t>2 </a:t>
            </a:r>
            <a:r>
              <a:rPr lang="zh-TW" altLang="en-US" dirty="0"/>
              <a:t>個位置</a:t>
            </a:r>
            <a:r>
              <a:rPr lang="en-US" altLang="zh-TW" dirty="0"/>
              <a:t> (0-based)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prev</a:t>
            </a:r>
            <a:r>
              <a:rPr lang="en-US" altLang="zh-TW" dirty="0"/>
              <a:t>(it, 2) = 0, </a:t>
            </a:r>
            <a:r>
              <a:rPr lang="en-US" altLang="zh-TW" dirty="0" err="1"/>
              <a:t>prev</a:t>
            </a:r>
            <a:r>
              <a:rPr lang="en-US" altLang="zh-TW" dirty="0"/>
              <a:t>(it, -2) = 4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next(it, 2) = 4, next(it, -2) = 0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alt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賽制介紹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2379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比賽簡介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NCPC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hours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，經驗來看六題左右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會找各校的人幫忙，辦在各校裡面，除台清交比賽自己辦之外，剩下學校同一時間用這些題目取前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隊進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NCPC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決賽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NCPC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hours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~ 15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北部學校在師大圖書館校區的教育學院大樓，南部學校在中山大學的圖書資訊大樓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5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比賽簡介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TOPC 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hours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，至少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題（往年都是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題左右）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ceil(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/3)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題可以用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自我道德約束，地點不限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ICPC</a:t>
            </a: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第一天報到放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codebook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、文具、水壺，第二天寄放背包之後空手進會場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hours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8~13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臺灣最大的程式設計比賽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indent="-342900">
              <a:spcBef>
                <a:spcPts val="0"/>
              </a:spcBef>
              <a:buSzPts val="1800"/>
              <a:buFont typeface="Proxima Nova"/>
              <a:buChar char="●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年的比賽地點分別是：東華大學、臺灣大學、臺北商業大學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、桃園武漢國中、桃園綜合體育館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比賽簡介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三人一臺電腦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都使用 </a:t>
            </a:r>
            <a:r>
              <a:rPr lang="en-US" altLang="zh-TW" dirty="0"/>
              <a:t>Dom Judge (2018 </a:t>
            </a:r>
            <a:r>
              <a:rPr lang="zh-TW" altLang="en-US" dirty="0"/>
              <a:t>年的比賽是 </a:t>
            </a:r>
            <a:r>
              <a:rPr lang="en-US" altLang="zh-TW" dirty="0"/>
              <a:t>PC^2)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</a:t>
            </a:r>
            <a:r>
              <a:rPr lang="zh-TW" altLang="en-US" dirty="0"/>
              <a:t>初賽能不能印 </a:t>
            </a:r>
            <a:r>
              <a:rPr lang="en-US" altLang="zh-TW" dirty="0"/>
              <a:t>code</a:t>
            </a:r>
            <a:r>
              <a:rPr lang="zh-TW" altLang="en-US" dirty="0"/>
              <a:t>，環境</a:t>
            </a:r>
            <a:r>
              <a:rPr lang="en-US" altLang="zh-TW" dirty="0"/>
              <a:t>…</a:t>
            </a:r>
            <a:r>
              <a:rPr lang="zh-TW" altLang="en-US" dirty="0"/>
              <a:t>看學校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TOPC </a:t>
            </a:r>
            <a:r>
              <a:rPr lang="zh-TW" altLang="en-US" dirty="0"/>
              <a:t>可以自己用印表機印 </a:t>
            </a:r>
            <a:r>
              <a:rPr lang="en-US" altLang="zh-TW" dirty="0"/>
              <a:t>code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</a:t>
            </a:r>
            <a:r>
              <a:rPr lang="zh-TW" altLang="en-US" dirty="0"/>
              <a:t>決賽 </a:t>
            </a:r>
            <a:r>
              <a:rPr lang="en-US" altLang="zh-TW" dirty="0"/>
              <a:t>/ ICPC regional </a:t>
            </a:r>
            <a:r>
              <a:rPr lang="zh-TW" altLang="en-US" dirty="0"/>
              <a:t>官方會幫你印 </a:t>
            </a:r>
            <a:r>
              <a:rPr lang="en-US" altLang="zh-TW" dirty="0"/>
              <a:t>code via </a:t>
            </a:r>
            <a:r>
              <a:rPr lang="en-US" altLang="zh-TW" dirty="0" err="1"/>
              <a:t>DOMjudge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</a:t>
            </a:r>
            <a:r>
              <a:rPr lang="zh-TW" altLang="en-US" dirty="0"/>
              <a:t>決賽 </a:t>
            </a:r>
            <a:r>
              <a:rPr lang="en-US" altLang="zh-TW" dirty="0"/>
              <a:t>/ ICPC regional </a:t>
            </a:r>
            <a:r>
              <a:rPr lang="zh-TW" altLang="en-US" dirty="0"/>
              <a:t>答對一題會發一顆氣球，</a:t>
            </a:r>
            <a:r>
              <a:rPr lang="en-US" altLang="zh-TW" dirty="0"/>
              <a:t>scoreboard frozen </a:t>
            </a:r>
            <a:r>
              <a:rPr lang="zh-TW" altLang="en-US" dirty="0"/>
              <a:t>之後 </a:t>
            </a:r>
            <a:r>
              <a:rPr lang="en-US" altLang="zh-TW" dirty="0"/>
              <a:t>AC </a:t>
            </a:r>
            <a:r>
              <a:rPr lang="zh-TW" altLang="en-US" dirty="0"/>
              <a:t>不會發氣球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</a:t>
            </a:r>
            <a:r>
              <a:rPr lang="zh-TW" altLang="en-US" dirty="0"/>
              <a:t>決賽</a:t>
            </a:r>
            <a:r>
              <a:rPr lang="en-US" altLang="zh-TW" dirty="0"/>
              <a:t> / ICPC regional OS </a:t>
            </a:r>
            <a:r>
              <a:rPr lang="zh-TW" altLang="en-US" dirty="0"/>
              <a:t>均為 </a:t>
            </a:r>
            <a:r>
              <a:rPr lang="en-US" altLang="zh-TW" dirty="0"/>
              <a:t>ubuntu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語言都是 </a:t>
            </a:r>
            <a:r>
              <a:rPr lang="en-US" altLang="zh-TW" dirty="0"/>
              <a:t>C/C++, Java, Python, </a:t>
            </a:r>
            <a:r>
              <a:rPr lang="en-US" altLang="zh-TW" dirty="0" err="1"/>
              <a:t>kotlin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課前廢話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Author: </a:t>
            </a:r>
            <a:r>
              <a:rPr lang="zh-TW" altLang="en-US" dirty="0">
                <a:solidFill>
                  <a:schemeClr val="tx1"/>
                </a:solidFill>
              </a:rPr>
              <a:t>鄭宇翔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藍白</a:t>
            </a:r>
            <a:r>
              <a:rPr lang="en-US" altLang="zh-TW" dirty="0">
                <a:solidFill>
                  <a:schemeClr val="tx1"/>
                </a:solidFill>
              </a:rPr>
              <a:t>/</a:t>
            </a:r>
            <a:r>
              <a:rPr lang="zh-TW" altLang="en-US" dirty="0">
                <a:solidFill>
                  <a:schemeClr val="tx1"/>
                </a:solidFill>
              </a:rPr>
              <a:t>中央資工碩一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富皓的狗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solidFill>
                  <a:schemeClr val="tx1"/>
                </a:solidFill>
              </a:rPr>
              <a:t>ICPC regional 1 honorable mention, 4 bronze medalist.</a:t>
            </a:r>
            <a:endParaRPr lang="zh-TW" altLang="en-US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打了五年（實際上因為疫情可以打第六年），目前是退役狀態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chemeClr val="tx1"/>
                </a:solidFill>
              </a:rPr>
              <a:t>感謝 </a:t>
            </a:r>
            <a:r>
              <a:rPr lang="en-US" altLang="zh-TW" dirty="0">
                <a:solidFill>
                  <a:schemeClr val="tx1"/>
                </a:solidFill>
                <a:hlinkClick r:id="rId3"/>
              </a:rPr>
              <a:t>LeeShoWhaodian </a:t>
            </a:r>
            <a:r>
              <a:rPr lang="zh-TW" altLang="en-US" dirty="0">
                <a:solidFill>
                  <a:schemeClr val="tx1"/>
                </a:solidFill>
                <a:hlinkClick r:id="rId3"/>
              </a:rPr>
              <a:t>的講義</a:t>
            </a:r>
            <a:r>
              <a:rPr lang="zh-TW" altLang="en-US" dirty="0">
                <a:solidFill>
                  <a:schemeClr val="tx1"/>
                </a:solidFill>
              </a:rPr>
              <a:t>參考，但我會刪掉一些非新手向的部分</a:t>
            </a:r>
            <a:endParaRPr lang="en-US" altLang="zh-TW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solidFill>
                  <a:srgbClr val="FF0000"/>
                </a:solidFill>
              </a:rPr>
              <a:t>重要的紅色</a:t>
            </a:r>
            <a:r>
              <a:rPr lang="zh-TW" altLang="en-US" dirty="0">
                <a:solidFill>
                  <a:schemeClr val="tx1"/>
                </a:solidFill>
              </a:rPr>
              <a:t>，正常的敘述黑色，</a:t>
            </a:r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額外補充、對當前不太重要的綠色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/>
              <a:t>ICPC </a:t>
            </a:r>
            <a:r>
              <a:rPr lang="zh-TW" altLang="en-US" dirty="0"/>
              <a:t>晉級規定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參加 </a:t>
            </a:r>
            <a:r>
              <a:rPr lang="en-US" altLang="zh-TW" dirty="0"/>
              <a:t>TOPC </a:t>
            </a:r>
            <a:r>
              <a:rPr lang="zh-TW" altLang="en-US" dirty="0"/>
              <a:t>且解出一題的隊伍中，錄取每校最優一隊，此類限 </a:t>
            </a:r>
            <a:r>
              <a:rPr lang="en-US" altLang="zh-TW" dirty="0"/>
              <a:t>30 </a:t>
            </a:r>
            <a:r>
              <a:rPr lang="zh-TW" altLang="en-US" dirty="0"/>
              <a:t>隊。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私立比賽、科大比賽各前 </a:t>
            </a:r>
            <a:r>
              <a:rPr lang="en-US" altLang="zh-TW" dirty="0"/>
              <a:t>10 </a:t>
            </a:r>
            <a:r>
              <a:rPr lang="zh-TW" altLang="en-US" dirty="0"/>
              <a:t>名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CPE </a:t>
            </a:r>
            <a:r>
              <a:rPr lang="zh-TW" altLang="en-US" dirty="0"/>
              <a:t>錄取 </a:t>
            </a:r>
            <a:r>
              <a:rPr lang="en-US" altLang="zh-TW" dirty="0"/>
              <a:t>10 </a:t>
            </a:r>
            <a:r>
              <a:rPr lang="zh-TW" altLang="en-US" dirty="0"/>
              <a:t>隊，但每校至多一隊，且需參加 </a:t>
            </a:r>
            <a:r>
              <a:rPr lang="en-US" altLang="zh-TW" dirty="0"/>
              <a:t>TOPC </a:t>
            </a:r>
            <a:r>
              <a:rPr lang="zh-TW" altLang="en-US" dirty="0"/>
              <a:t>並解出至少一題。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以上五類隊伍中，出現重複隊伍或因故放棄參賽者，由同校參與 </a:t>
            </a:r>
            <a:r>
              <a:rPr lang="en-US" altLang="zh-TW" dirty="0"/>
              <a:t>TOPC </a:t>
            </a:r>
            <a:r>
              <a:rPr lang="zh-TW" altLang="en-US" dirty="0"/>
              <a:t>之隊伍依成績擇優遞補，直到該校隊伍用罄為止。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如前六類隊伍總數未達</a:t>
            </a:r>
            <a:r>
              <a:rPr lang="en-US" altLang="zh-TW" dirty="0"/>
              <a:t>100</a:t>
            </a:r>
            <a:r>
              <a:rPr lang="zh-TW" altLang="en-US" dirty="0"/>
              <a:t>隊時，由主辦單位邀請 </a:t>
            </a:r>
            <a:r>
              <a:rPr lang="en-US" altLang="zh-TW" dirty="0"/>
              <a:t>TOPC </a:t>
            </a:r>
            <a:r>
              <a:rPr lang="zh-TW" altLang="en-US" dirty="0"/>
              <a:t>績優隊伍參賽，受邀隊伍之隊伍排名須為前 </a:t>
            </a:r>
            <a:r>
              <a:rPr lang="en-US" altLang="zh-TW" dirty="0"/>
              <a:t>50 %</a:t>
            </a:r>
            <a:r>
              <a:rPr lang="zh-TW" altLang="en-US" dirty="0"/>
              <a:t>。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/>
              <a:t>Ranking &amp; Time penalty?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比 </a:t>
            </a:r>
            <a:r>
              <a:rPr lang="en-US" altLang="zh-TW" dirty="0"/>
              <a:t>AC </a:t>
            </a:r>
            <a:r>
              <a:rPr lang="zh-TW" altLang="en-US" dirty="0"/>
              <a:t>題數</a:t>
            </a:r>
            <a:r>
              <a:rPr lang="en-US" altLang="zh-TW" dirty="0"/>
              <a:t> -&gt; </a:t>
            </a:r>
            <a:r>
              <a:rPr lang="zh-TW" altLang="en-US" dirty="0"/>
              <a:t>比 </a:t>
            </a:r>
            <a:r>
              <a:rPr lang="en-US" altLang="zh-TW" dirty="0"/>
              <a:t>penalty -&gt; </a:t>
            </a:r>
            <a:r>
              <a:rPr lang="zh-TW" altLang="en-US" dirty="0"/>
              <a:t>比 </a:t>
            </a:r>
            <a:r>
              <a:rPr lang="en-US" altLang="zh-TW" dirty="0"/>
              <a:t>submission ID </a:t>
            </a:r>
            <a:r>
              <a:rPr lang="zh-TW" altLang="en-US" dirty="0"/>
              <a:t>早晚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penalty</a:t>
            </a:r>
            <a:r>
              <a:rPr lang="zh-TW" altLang="en-US" dirty="0"/>
              <a:t> 算法是 </a:t>
            </a:r>
            <a:r>
              <a:rPr lang="en-US" altLang="zh-TW" dirty="0"/>
              <a:t>AC </a:t>
            </a:r>
            <a:r>
              <a:rPr lang="zh-TW" altLang="en-US" dirty="0"/>
              <a:t>所花的時間分鐘數總和 </a:t>
            </a:r>
            <a:r>
              <a:rPr lang="en-US" altLang="zh-TW" dirty="0"/>
              <a:t>+ penalty </a:t>
            </a:r>
            <a:r>
              <a:rPr lang="zh-TW" altLang="en-US" dirty="0"/>
              <a:t>分鐘數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CE </a:t>
            </a:r>
            <a:r>
              <a:rPr lang="zh-TW" altLang="en-US" dirty="0"/>
              <a:t>外的 </a:t>
            </a:r>
            <a:r>
              <a:rPr lang="en-US" altLang="zh-TW" dirty="0"/>
              <a:t>incorrect (WA, TLE, MLE, RE, no-output) </a:t>
            </a:r>
            <a:r>
              <a:rPr lang="zh-TW" altLang="en-US" dirty="0"/>
              <a:t>一次</a:t>
            </a:r>
            <a:r>
              <a:rPr lang="en-US" altLang="zh-TW" dirty="0"/>
              <a:t>, </a:t>
            </a:r>
            <a:r>
              <a:rPr lang="zh-TW" altLang="en-US" dirty="0"/>
              <a:t>該題的 </a:t>
            </a:r>
            <a:r>
              <a:rPr lang="en-US" altLang="zh-TW" dirty="0"/>
              <a:t>Time penalty + 20 min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沒有 </a:t>
            </a:r>
            <a:r>
              <a:rPr lang="en-US" altLang="zh-TW" dirty="0"/>
              <a:t>AC </a:t>
            </a:r>
            <a:r>
              <a:rPr lang="zh-TW" altLang="en-US" dirty="0"/>
              <a:t>的題目不算在 </a:t>
            </a:r>
            <a:r>
              <a:rPr lang="en-US" altLang="zh-TW" dirty="0"/>
              <a:t>penalty </a:t>
            </a:r>
            <a:r>
              <a:rPr lang="zh-TW" altLang="en-US" dirty="0"/>
              <a:t>裡面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CFD813-ACF9-41DF-A62F-9FF150FD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9" y="3109764"/>
            <a:ext cx="9144000" cy="13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賽前準備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看好各比賽的官方通知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事先準備合規的 </a:t>
            </a:r>
            <a:r>
              <a:rPr lang="en-US" altLang="zh-TW" dirty="0"/>
              <a:t>codebook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不要訂裝，可能會被拆</a:t>
            </a:r>
            <a:r>
              <a:rPr lang="en-US" altLang="zh-TW" dirty="0"/>
              <a:t>) </a:t>
            </a:r>
            <a:r>
              <a:rPr lang="zh-TW" altLang="en-US" dirty="0"/>
              <a:t>去比賽會場，</a:t>
            </a:r>
            <a:r>
              <a:rPr lang="en-US" altLang="zh-TW" dirty="0"/>
              <a:t>ICPC day1 codebook </a:t>
            </a:r>
            <a:r>
              <a:rPr lang="zh-TW" altLang="en-US" dirty="0"/>
              <a:t>就要帶齊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>
                <a:hlinkClick r:id="rId3"/>
              </a:rPr>
              <a:t>ICPC regional rule 2023</a:t>
            </a:r>
            <a:r>
              <a:rPr lang="en-US" altLang="zh-TW" dirty="0"/>
              <a:t>: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9EF207-B8CB-4108-ACC8-6C4F0F59E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0" y="2571750"/>
            <a:ext cx="4746565" cy="23934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6C55740-B02D-435F-809E-9A78881AD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080" y="2571750"/>
            <a:ext cx="287695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2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/>
              <a:t>一些細節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TOPC </a:t>
            </a:r>
            <a:r>
              <a:rPr lang="zh-TW" altLang="en-US" dirty="0"/>
              <a:t>使用 </a:t>
            </a:r>
            <a:r>
              <a:rPr lang="en-US" altLang="zh-TW" dirty="0"/>
              <a:t>lazy evaluation</a:t>
            </a:r>
            <a:r>
              <a:rPr lang="zh-TW" altLang="en-US" dirty="0"/>
              <a:t>，遇到什麼問題就輸出什麼 </a:t>
            </a:r>
            <a:r>
              <a:rPr lang="en-US" altLang="zh-TW" dirty="0"/>
              <a:t>(RE -&gt; MLE/TLE -&gt; WA -&gt; AC)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聽清楚裁判的指示，比賽都可以問 </a:t>
            </a:r>
            <a:r>
              <a:rPr lang="en-US" altLang="zh-TW" dirty="0"/>
              <a:t>judge </a:t>
            </a:r>
            <a:r>
              <a:rPr lang="zh-TW" altLang="en-US" dirty="0"/>
              <a:t>主機的編譯參數 </a:t>
            </a:r>
            <a:r>
              <a:rPr lang="en-US" altLang="zh-TW" dirty="0"/>
              <a:t>(via </a:t>
            </a:r>
            <a:r>
              <a:rPr lang="en-US" altLang="zh-TW" dirty="0" err="1"/>
              <a:t>DOMjudge</a:t>
            </a:r>
            <a:r>
              <a:rPr lang="en-US" altLang="zh-TW" dirty="0"/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開題（</a:t>
            </a:r>
            <a:r>
              <a:rPr lang="en-US" altLang="zh-TW" dirty="0"/>
              <a:t>default code, setting</a:t>
            </a:r>
            <a:r>
              <a:rPr lang="zh-TW" altLang="en-US" dirty="0"/>
              <a:t>）</a:t>
            </a:r>
            <a:r>
              <a:rPr lang="en-US" altLang="zh-TW" dirty="0"/>
              <a:t>/ </a:t>
            </a:r>
            <a:r>
              <a:rPr lang="zh-TW" altLang="en-US" dirty="0"/>
              <a:t>讀題工作分配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看 </a:t>
            </a:r>
            <a:r>
              <a:rPr lang="en-US" altLang="zh-TW" dirty="0"/>
              <a:t>scoreboard </a:t>
            </a:r>
            <a:r>
              <a:rPr lang="zh-TW" altLang="en-US" dirty="0"/>
              <a:t>或氣球跟題</a:t>
            </a:r>
            <a:r>
              <a:rPr lang="en-US" altLang="zh-TW" dirty="0"/>
              <a:t> / </a:t>
            </a:r>
            <a:r>
              <a:rPr lang="zh-TW" altLang="en-US" dirty="0"/>
              <a:t>倒數一小時時間評估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記得去吃點心 </a:t>
            </a:r>
            <a:r>
              <a:rPr lang="en-US" altLang="zh-TW" dirty="0"/>
              <a:t>(NCPC </a:t>
            </a:r>
            <a:r>
              <a:rPr lang="zh-TW" altLang="en-US" dirty="0"/>
              <a:t>唯一值得稱讚的只有點心</a:t>
            </a:r>
            <a:r>
              <a:rPr lang="en-US" altLang="zh-TW" dirty="0"/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>
                <a:hlinkClick r:id="rId3"/>
              </a:rPr>
              <a:t>剩下的備賽事項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altLang="en-US" sz="4000" dirty="0">
                <a:latin typeface="Microsoft JhengHei"/>
                <a:ea typeface="Microsoft JhengHei"/>
                <a:cs typeface="Microsoft JhengHei"/>
                <a:sym typeface="Microsoft JhengHei"/>
              </a:rPr>
              <a:t>語法介紹</a:t>
            </a:r>
            <a:endParaRPr sz="40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510449" y="3186752"/>
            <a:ext cx="76509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LeeShoWhaodian 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的語法目錄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42969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sz="1600" dirty="0">
                <a:solidFill>
                  <a:schemeClr val="bg2"/>
                </a:solidFill>
              </a:rPr>
              <a:t>快讀</a:t>
            </a:r>
            <a:r>
              <a:rPr lang="en-US" altLang="zh-TW" sz="1600" dirty="0">
                <a:solidFill>
                  <a:schemeClr val="bg2"/>
                </a:solidFill>
              </a:rPr>
              <a:t>/</a:t>
            </a:r>
            <a:r>
              <a:rPr lang="zh-TW" altLang="en-US" sz="1600" dirty="0">
                <a:solidFill>
                  <a:schemeClr val="bg2"/>
                </a:solidFill>
              </a:rPr>
              <a:t>快出</a:t>
            </a:r>
            <a:r>
              <a:rPr lang="en-US" altLang="zh-TW" sz="1600" dirty="0"/>
              <a:t>/</a:t>
            </a:r>
            <a:r>
              <a:rPr lang="zh-TW" altLang="en-US" sz="1600" dirty="0">
                <a:solidFill>
                  <a:schemeClr val="accent5"/>
                </a:solidFill>
              </a:rPr>
              <a:t>換行 </a:t>
            </a:r>
            <a:r>
              <a:rPr lang="en-US" altLang="zh-TW" sz="1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\</a:t>
            </a:r>
            <a:r>
              <a:rPr lang="en-US" sz="1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n“</a:t>
            </a:r>
            <a:r>
              <a:rPr lang="en-US" sz="1600" dirty="0">
                <a:solidFill>
                  <a:schemeClr val="accent5"/>
                </a:solidFill>
              </a:rPr>
              <a:t>[</a:t>
            </a:r>
            <a:r>
              <a:rPr lang="en-US" sz="1600" dirty="0" err="1">
                <a:solidFill>
                  <a:schemeClr val="accent5"/>
                </a:solidFill>
              </a:rPr>
              <a:t>i</a:t>
            </a:r>
            <a:r>
              <a:rPr lang="en-US" sz="1600" dirty="0">
                <a:solidFill>
                  <a:schemeClr val="accent5"/>
                </a:solidFill>
              </a:rPr>
              <a:t> == n]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bg2"/>
                </a:solidFill>
              </a:rPr>
              <a:t>GCC pragma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>
                <a:solidFill>
                  <a:schemeClr val="accent5"/>
                </a:solidFill>
              </a:rPr>
              <a:t>memset</a:t>
            </a:r>
            <a:r>
              <a:rPr lang="en-US" sz="1600" dirty="0">
                <a:solidFill>
                  <a:schemeClr val="accent5"/>
                </a:solidFill>
              </a:rPr>
              <a:t>(</a:t>
            </a:r>
            <a:r>
              <a:rPr lang="en-US" sz="1600" dirty="0" err="1">
                <a:solidFill>
                  <a:schemeClr val="accent5"/>
                </a:solidFill>
              </a:rPr>
              <a:t>arr,value,sizeof</a:t>
            </a:r>
            <a:r>
              <a:rPr lang="en-US" sz="1600" dirty="0">
                <a:solidFill>
                  <a:schemeClr val="accent5"/>
                </a:solidFill>
              </a:rPr>
              <a:t>(</a:t>
            </a:r>
            <a:r>
              <a:rPr lang="en-US" sz="1600" dirty="0" err="1">
                <a:solidFill>
                  <a:schemeClr val="accent5"/>
                </a:solidFill>
              </a:rPr>
              <a:t>arr</a:t>
            </a:r>
            <a:r>
              <a:rPr lang="en-US" sz="1600" dirty="0">
                <a:solidFill>
                  <a:schemeClr val="accent5"/>
                </a:solidFill>
              </a:rPr>
              <a:t>))-1,0,0x3f3f3f3f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for(auto </a:t>
            </a:r>
            <a:r>
              <a:rPr lang="en-US" sz="1600" dirty="0" err="1">
                <a:solidFill>
                  <a:schemeClr val="accent5"/>
                </a:solidFill>
              </a:rPr>
              <a:t>i</a:t>
            </a:r>
            <a:r>
              <a:rPr lang="en-US" sz="1600" dirty="0">
                <a:solidFill>
                  <a:schemeClr val="accent5"/>
                </a:solidFill>
              </a:rPr>
              <a:t> : </a:t>
            </a:r>
            <a:r>
              <a:rPr lang="en-US" sz="1600" dirty="0" err="1">
                <a:solidFill>
                  <a:schemeClr val="accent5"/>
                </a:solidFill>
              </a:rPr>
              <a:t>arr</a:t>
            </a:r>
            <a:r>
              <a:rPr lang="en-US" sz="1600" dirty="0">
                <a:solidFill>
                  <a:schemeClr val="accent5"/>
                </a:solidFill>
              </a:rPr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lambda sort(begin, end, [](const int </a:t>
            </a:r>
            <a:r>
              <a:rPr lang="en-US" sz="1600" dirty="0" err="1">
                <a:solidFill>
                  <a:schemeClr val="accent5"/>
                </a:solidFill>
              </a:rPr>
              <a:t>lhs</a:t>
            </a:r>
            <a:r>
              <a:rPr lang="en-US" sz="1600" dirty="0">
                <a:solidFill>
                  <a:schemeClr val="accent5"/>
                </a:solidFill>
              </a:rPr>
              <a:t>, const int </a:t>
            </a:r>
            <a:r>
              <a:rPr lang="en-US" sz="1600" dirty="0" err="1">
                <a:solidFill>
                  <a:schemeClr val="accent5"/>
                </a:solidFill>
              </a:rPr>
              <a:t>rhs</a:t>
            </a:r>
            <a:r>
              <a:rPr lang="en-US" sz="1600" dirty="0">
                <a:solidFill>
                  <a:schemeClr val="accent5"/>
                </a:solidFill>
              </a:rPr>
              <a:t>){return </a:t>
            </a:r>
            <a:r>
              <a:rPr lang="en-US" sz="1600" dirty="0" err="1">
                <a:solidFill>
                  <a:schemeClr val="accent5"/>
                </a:solidFill>
              </a:rPr>
              <a:t>lhs</a:t>
            </a:r>
            <a:r>
              <a:rPr lang="en-US" sz="1600" dirty="0">
                <a:solidFill>
                  <a:schemeClr val="accent5"/>
                </a:solidFill>
              </a:rPr>
              <a:t> &lt; </a:t>
            </a:r>
            <a:r>
              <a:rPr lang="en-US" sz="1600" dirty="0" err="1">
                <a:solidFill>
                  <a:schemeClr val="accent5"/>
                </a:solidFill>
              </a:rPr>
              <a:t>rhs</a:t>
            </a:r>
            <a:r>
              <a:rPr lang="en-US" sz="1600" dirty="0">
                <a:solidFill>
                  <a:schemeClr val="accent5"/>
                </a:solidFill>
              </a:rPr>
              <a:t>});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define int </a:t>
            </a:r>
            <a:r>
              <a:rPr lang="en-US" sz="1600" dirty="0" err="1">
                <a:solidFill>
                  <a:schemeClr val="accent5"/>
                </a:solidFill>
              </a:rPr>
              <a:t>ll</a:t>
            </a:r>
            <a:endParaRPr lang="en-US" sz="1600" dirty="0">
              <a:solidFill>
                <a:schemeClr val="accent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__int128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>
                <a:solidFill>
                  <a:schemeClr val="accent5"/>
                </a:solidFill>
              </a:rPr>
              <a:t>begin, </a:t>
            </a:r>
            <a:r>
              <a:rPr lang="en-US" sz="1600" dirty="0" err="1">
                <a:solidFill>
                  <a:schemeClr val="accent5"/>
                </a:solidFill>
              </a:rPr>
              <a:t>rbegin</a:t>
            </a:r>
            <a:r>
              <a:rPr lang="en-US" sz="1600" dirty="0">
                <a:solidFill>
                  <a:schemeClr val="accent5"/>
                </a:solidFill>
              </a:rPr>
              <a:t>, end, rend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 err="1"/>
              <a:t>prev</a:t>
            </a:r>
            <a:r>
              <a:rPr lang="en-US" sz="1600" dirty="0"/>
              <a:t>, next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快讀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快出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 err="1"/>
              <a:t>ios</a:t>
            </a:r>
            <a:r>
              <a:rPr lang="en-US" altLang="zh-TW" dirty="0"/>
              <a:t>::</a:t>
            </a:r>
            <a:r>
              <a:rPr lang="en-US" altLang="zh-TW" dirty="0" err="1"/>
              <a:t>sync_with_stdio</a:t>
            </a:r>
            <a:r>
              <a:rPr lang="en-US" altLang="zh-TW" dirty="0"/>
              <a:t>(0); </a:t>
            </a:r>
            <a:r>
              <a:rPr lang="en-US" altLang="zh-TW" dirty="0" err="1"/>
              <a:t>cin.tie</a:t>
            </a:r>
            <a:r>
              <a:rPr lang="en-US" altLang="zh-TW" dirty="0"/>
              <a:t>(NULL); </a:t>
            </a:r>
            <a:r>
              <a:rPr lang="en-US" altLang="zh-TW" dirty="0" err="1"/>
              <a:t>cout.tie</a:t>
            </a:r>
            <a:r>
              <a:rPr lang="en-US" altLang="zh-TW" dirty="0"/>
              <a:t>(NULL); + </a:t>
            </a:r>
            <a:r>
              <a:rPr lang="zh-TW" altLang="en-US" dirty="0"/>
              <a:t>使用</a:t>
            </a:r>
            <a:r>
              <a:rPr lang="en-US" altLang="zh-TW" dirty="0"/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“\n”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代替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注意 </a:t>
            </a:r>
            <a:r>
              <a:rPr lang="en-US" altLang="zh-TW" dirty="0" err="1"/>
              <a:t>ios</a:t>
            </a:r>
            <a:r>
              <a:rPr lang="en-US" altLang="zh-TW" dirty="0"/>
              <a:t> </a:t>
            </a:r>
            <a:r>
              <a:rPr lang="zh-TW" altLang="en-US" dirty="0"/>
              <a:t>後 </a:t>
            </a:r>
            <a:r>
              <a:rPr lang="en-US" altLang="zh-TW" dirty="0" err="1"/>
              <a:t>cin</a:t>
            </a:r>
            <a:r>
              <a:rPr lang="en-US" altLang="zh-TW" dirty="0"/>
              <a:t>, </a:t>
            </a:r>
            <a:r>
              <a:rPr lang="en-US" altLang="zh-TW" dirty="0" err="1"/>
              <a:t>scanf</a:t>
            </a:r>
            <a:r>
              <a:rPr lang="en-US" altLang="zh-TW" dirty="0"/>
              <a:t>, </a:t>
            </a:r>
            <a:r>
              <a:rPr lang="en-US" altLang="zh-TW" dirty="0" err="1"/>
              <a:t>cout</a:t>
            </a:r>
            <a:r>
              <a:rPr lang="en-US" altLang="zh-TW" dirty="0"/>
              <a:t>, </a:t>
            </a:r>
            <a:r>
              <a:rPr lang="en-US" altLang="zh-TW" dirty="0" err="1"/>
              <a:t>printf</a:t>
            </a:r>
            <a:r>
              <a:rPr lang="en-US" altLang="zh-TW" dirty="0"/>
              <a:t> </a:t>
            </a:r>
            <a:r>
              <a:rPr lang="zh-TW" altLang="en-US" dirty="0"/>
              <a:t>不能混用，詳細資訊請看</a:t>
            </a:r>
            <a:r>
              <a:rPr lang="zh-TW" altLang="en-US" dirty="0">
                <a:hlinkClick r:id="rId3"/>
              </a:rPr>
              <a:t>這邊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13B6AC-C673-4503-865B-91DAAB726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2" y="1858071"/>
            <a:ext cx="4690598" cy="31987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2FDF4D-F180-4DC2-AE9A-94063EB057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18"/>
          <a:stretch/>
        </p:blipFill>
        <p:spPr>
          <a:xfrm>
            <a:off x="5761939" y="1858071"/>
            <a:ext cx="2500757" cy="145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alt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換行小技巧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不用寫 </a:t>
            </a:r>
            <a:r>
              <a:rPr lang="en-US" altLang="zh-TW" dirty="0"/>
              <a:t>if/else </a:t>
            </a:r>
            <a:r>
              <a:rPr lang="zh-TW" altLang="en-US" dirty="0"/>
              <a:t>來判斷要不要換行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6ED6A3-B3A5-4283-ADC9-9E602493B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304" y="2118098"/>
            <a:ext cx="3029895" cy="907304"/>
          </a:xfrm>
          <a:prstGeom prst="rect">
            <a:avLst/>
          </a:prstGeom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22E8B8D-8C87-4FE9-B7B6-771243F20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56656"/>
              </p:ext>
            </p:extLst>
          </p:nvPr>
        </p:nvGraphicFramePr>
        <p:xfrm>
          <a:off x="2018702" y="1952267"/>
          <a:ext cx="2268072" cy="1238966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1134036">
                  <a:extLst>
                    <a:ext uri="{9D8B030D-6E8A-4147-A177-3AD203B41FA5}">
                      <a16:colId xmlns:a16="http://schemas.microsoft.com/office/drawing/2014/main" val="2150076875"/>
                    </a:ext>
                  </a:extLst>
                </a:gridCol>
                <a:gridCol w="1134036">
                  <a:extLst>
                    <a:ext uri="{9D8B030D-6E8A-4147-A177-3AD203B41FA5}">
                      <a16:colId xmlns:a16="http://schemas.microsoft.com/office/drawing/2014/main" val="2767144928"/>
                    </a:ext>
                  </a:extLst>
                </a:gridCol>
              </a:tblGrid>
              <a:tr h="6194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096391"/>
                  </a:ext>
                </a:extLst>
              </a:tr>
              <a:tr h="6194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空白</a:t>
                      </a:r>
                      <a:endParaRPr 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換行</a:t>
                      </a:r>
                      <a:endParaRPr 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48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6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GCC pragma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一些奇怪的優化，拉長編譯時間換取執行時間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不大好用，但在極端情況下確實有隊伍撈到 </a:t>
            </a:r>
            <a:r>
              <a:rPr lang="en-US" altLang="zh-TW" dirty="0"/>
              <a:t>AC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dirty="0"/>
              <a:t>但被 </a:t>
            </a:r>
            <a:r>
              <a:rPr lang="en-US" altLang="zh-TW" dirty="0"/>
              <a:t>NCPC </a:t>
            </a:r>
            <a:r>
              <a:rPr lang="zh-TW" altLang="en-US" dirty="0"/>
              <a:t>主辦方無事前說明的情況下手動 </a:t>
            </a:r>
            <a:r>
              <a:rPr lang="en-US" altLang="zh-TW" dirty="0"/>
              <a:t>WA </a:t>
            </a:r>
            <a:r>
              <a:rPr lang="zh-TW" altLang="en-US" dirty="0"/>
              <a:t>了，直接吃 </a:t>
            </a:r>
            <a:r>
              <a:rPr lang="en-US" altLang="zh-TW" dirty="0"/>
              <a:t>penalty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NCPC / ICPC </a:t>
            </a:r>
            <a:r>
              <a:rPr lang="zh-TW" altLang="en-US" dirty="0"/>
              <a:t>寫不到六題，非常不建議用這東西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EE7A2D3-EFEC-4E0E-891E-2737A7F440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8"/>
          <a:stretch/>
        </p:blipFill>
        <p:spPr>
          <a:xfrm>
            <a:off x="1135328" y="2860675"/>
            <a:ext cx="6873344" cy="16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1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memset</a:t>
            </a: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()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Google Shape;243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9199"/>
                <a:ext cx="8758342" cy="341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zh-TW" altLang="en-US" dirty="0"/>
                  <a:t>可以將整個 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的所有</a:t>
                </a:r>
                <a:r>
                  <a:rPr lang="zh-TW" altLang="en-US" dirty="0">
                    <a:solidFill>
                      <a:schemeClr val="accent5"/>
                    </a:solidFill>
                  </a:rPr>
                  <a:t>位元組</a:t>
                </a:r>
                <a:r>
                  <a:rPr lang="zh-TW" altLang="en-US" dirty="0"/>
                  <a:t>都填上同一個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&lt; 256</m:t>
                    </m:r>
                  </m:oMath>
                </a14:m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dirty="0" err="1"/>
                  <a:t>memset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, 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dirty="0"/>
                  <a:t>, </a:t>
                </a:r>
                <a:r>
                  <a:rPr lang="en-US" altLang="zh-TW" dirty="0" err="1"/>
                  <a:t>sizeof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arr</a:t>
                </a:r>
                <a:r>
                  <a:rPr lang="en-US" altLang="zh-TW" dirty="0"/>
                  <a:t>));</a:t>
                </a:r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dirty="0">
                    <a:solidFill>
                      <a:srgbClr val="00B0F0"/>
                    </a:solidFill>
                  </a:rPr>
                  <a:t>0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代表歸零，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1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代表 </a:t>
                </a:r>
                <a:r>
                  <a:rPr lang="en-US" altLang="zh-TW" dirty="0"/>
                  <a:t>-1</a:t>
                </a:r>
                <a:r>
                  <a:rPr lang="zh-TW" altLang="en-US" dirty="0"/>
                  <a:t>，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3f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代表一個大數（略小於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lang="en-US" altLang="zh-TW" dirty="0"/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lang="en-US" dirty="0"/>
              </a:p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endParaRPr dirty="0"/>
              </a:p>
            </p:txBody>
          </p:sp>
        </mc:Choice>
        <mc:Fallback>
          <p:sp>
            <p:nvSpPr>
              <p:cNvPr id="243" name="Google Shape;243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9199"/>
                <a:ext cx="8758342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D83AC7-4BDC-4978-9178-6579B310C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126" y="2305444"/>
            <a:ext cx="6559748" cy="26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1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Range-based for loop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75834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for(auto i: </a:t>
            </a:r>
            <a:r>
              <a:rPr lang="en-US" altLang="zh-TW" dirty="0" err="1"/>
              <a:t>arr</a:t>
            </a:r>
            <a:r>
              <a:rPr lang="en-US" altLang="zh-TW" dirty="0"/>
              <a:t>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auto variable </a:t>
            </a:r>
            <a:r>
              <a:rPr lang="zh-TW" altLang="en-US" dirty="0"/>
              <a:t>是 </a:t>
            </a:r>
            <a:r>
              <a:rPr lang="en-US" altLang="zh-TW" dirty="0" err="1"/>
              <a:t>c++</a:t>
            </a:r>
            <a:r>
              <a:rPr lang="en-US" altLang="zh-TW" dirty="0"/>
              <a:t>11 </a:t>
            </a:r>
            <a:r>
              <a:rPr lang="zh-TW" altLang="en-US" dirty="0"/>
              <a:t>引進的新變數型態，可以自動判斷變數型態</a:t>
            </a: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F2B600-0B8E-4FD9-BC4F-8E04A1563A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95935E-EFAA-4589-BBD6-F8C18378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79" y="2201315"/>
            <a:ext cx="6129442" cy="18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3969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1315</Words>
  <Application>Microsoft Office PowerPoint</Application>
  <PresentationFormat>如螢幕大小 (16:9)</PresentationFormat>
  <Paragraphs>154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微軟正黑體</vt:lpstr>
      <vt:lpstr>Arial</vt:lpstr>
      <vt:lpstr>微軟正黑體</vt:lpstr>
      <vt:lpstr>Cambria Math</vt:lpstr>
      <vt:lpstr>Proxima Nova</vt:lpstr>
      <vt:lpstr>Spearmint</vt:lpstr>
      <vt:lpstr>競賽概論</vt:lpstr>
      <vt:lpstr>課前廢話</vt:lpstr>
      <vt:lpstr>語法介紹</vt:lpstr>
      <vt:lpstr>LeeShoWhaodian 的語法目錄</vt:lpstr>
      <vt:lpstr>快讀/快出</vt:lpstr>
      <vt:lpstr>換行小技巧</vt:lpstr>
      <vt:lpstr>GCC pragma</vt:lpstr>
      <vt:lpstr>memset()</vt:lpstr>
      <vt:lpstr>Range-based for loop</vt:lpstr>
      <vt:lpstr>Range-based for loop</vt:lpstr>
      <vt:lpstr>#define int long long</vt:lpstr>
      <vt:lpstr>__int128, __float128</vt:lpstr>
      <vt:lpstr>__int128, __float128</vt:lpstr>
      <vt:lpstr>begin, end, rbegin, rend</vt:lpstr>
      <vt:lpstr>prev, next</vt:lpstr>
      <vt:lpstr>賽制介紹</vt:lpstr>
      <vt:lpstr>比賽簡介</vt:lpstr>
      <vt:lpstr>比賽簡介</vt:lpstr>
      <vt:lpstr>比賽簡介</vt:lpstr>
      <vt:lpstr>ICPC 晉級規定</vt:lpstr>
      <vt:lpstr>Ranking &amp; Time penalty?</vt:lpstr>
      <vt:lpstr>賽前準備</vt:lpstr>
      <vt:lpstr>一些細節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上學期複習</dc:title>
  <cp:lastModifiedBy>terry</cp:lastModifiedBy>
  <cp:revision>164</cp:revision>
  <dcterms:modified xsi:type="dcterms:W3CDTF">2024-05-19T13:03:34Z</dcterms:modified>
</cp:coreProperties>
</file>