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6" r:id="rId6"/>
    <p:sldId id="265" r:id="rId7"/>
    <p:sldId id="258" r:id="rId8"/>
    <p:sldId id="259" r:id="rId9"/>
    <p:sldId id="260" r:id="rId10"/>
    <p:sldId id="261" r:id="rId11"/>
    <p:sldId id="267" r:id="rId12"/>
    <p:sldId id="271" r:id="rId13"/>
    <p:sldId id="272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+QY5cMB+LTWlbdRn4020mjS5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2ED670-311C-49BE-A78A-74BD666B89CB}">
  <a:tblStyle styleId="{F82ED670-311C-49BE-A78A-74BD666B89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7" y="82327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程式設計</a:t>
            </a:r>
            <a:b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Computer Programming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3997" y="37269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11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選課號碼：1088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授課老師：林冠成 </a:t>
            </a:r>
            <a:r>
              <a:rPr lang="zh-TW" sz="20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老師</a:t>
            </a:r>
            <a:endParaRPr lang="en-US" altLang="zh-TW" sz="20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sz="2000" dirty="0" smtClean="0">
                <a:latin typeface="Microsoft JhengHei"/>
                <a:ea typeface="Microsoft JhengHei"/>
                <a:sym typeface="Microsoft JhengHei"/>
              </a:rPr>
              <a:t>助教</a:t>
            </a:r>
            <a:r>
              <a:rPr lang="en-US" altLang="zh-TW" sz="2000" dirty="0" smtClean="0">
                <a:latin typeface="Microsoft JhengHei"/>
                <a:ea typeface="Microsoft JhengHei"/>
                <a:sym typeface="Microsoft JhengHei"/>
              </a:rPr>
              <a:t>:</a:t>
            </a:r>
            <a:r>
              <a:rPr lang="zh-TW" altLang="en-US" sz="2000" dirty="0" smtClean="0">
                <a:latin typeface="Microsoft JhengHei"/>
                <a:ea typeface="Microsoft JhengHei"/>
                <a:sym typeface="Microsoft JhengHei"/>
              </a:rPr>
              <a:t>葉致源、徐芳沂、陳佳欣、吳昀頷、陳婷薇、林芯伶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2194560" y="3589814"/>
          <a:ext cx="7802875" cy="274320"/>
        </p:xfrm>
        <a:graphic>
          <a:graphicData uri="http://schemas.openxmlformats.org/drawingml/2006/table">
            <a:tbl>
              <a:tblPr>
                <a:noFill/>
                <a:tableStyleId>{F82ED670-311C-49BE-A78A-74BD666B89CB}</a:tableStyleId>
              </a:tblPr>
              <a:tblGrid>
                <a:gridCol w="78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http://ms2.ctjh.ntpc.edu.tw/~luti/107-2/images/2019-02-27_09462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035" y="1221343"/>
            <a:ext cx="4410075" cy="5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 descr="http://ms2.ctjh.ntpc.edu.tw/~luti/108-1/images/2019-08-21_152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0386" y="1038071"/>
            <a:ext cx="60007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 descr="http://ms2.ctjh.ntpc.edu.tw/~luti/108-1/images/2019-08-12_11145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00386" y="3784327"/>
            <a:ext cx="6610102" cy="261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>
            <a:off x="7174891" y="6488668"/>
            <a:ext cx="4940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http://ms2.ctjh.ntpc.edu.tw/~luti/108-pro01n.htm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45806" y="216310"/>
            <a:ext cx="34163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電腦怎麼看懂指令？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838218" y="2592284"/>
            <a:ext cx="6601814" cy="62524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662126" y="1781705"/>
            <a:ext cx="15167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整合開發環境</a:t>
            </a:r>
            <a:r>
              <a:rPr lang="en-US" altLang="zh-TW" dirty="0" smtClean="0"/>
              <a:t>(IDE): 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線</a:t>
            </a:r>
            <a:r>
              <a:rPr lang="zh-TW" altLang="en-US" dirty="0" smtClean="0"/>
              <a:t>上開發環境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Jupyter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雲端開發環境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程式儲存與分享</a:t>
            </a:r>
            <a:r>
              <a:rPr lang="en-US" altLang="zh-TW" dirty="0" smtClean="0"/>
              <a:t>:GitHub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08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變數型態與數學運算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變數型態</a:t>
            </a:r>
          </a:p>
          <a:p>
            <a:pPr lvl="1"/>
            <a:r>
              <a:rPr lang="zh-TW" altLang="en-US" b="1" dirty="0"/>
              <a:t>整數（</a:t>
            </a:r>
            <a:r>
              <a:rPr lang="en-US" altLang="zh-TW" b="1" dirty="0" err="1"/>
              <a:t>int</a:t>
            </a:r>
            <a:r>
              <a:rPr lang="zh-TW" altLang="en-US" b="1" dirty="0"/>
              <a:t>）</a:t>
            </a:r>
            <a:r>
              <a:rPr lang="zh-TW" altLang="en-US" dirty="0"/>
              <a:t>：可以存儲整數，如 </a:t>
            </a:r>
            <a:r>
              <a:rPr lang="en-US" altLang="zh-TW" dirty="0"/>
              <a:t>-1, 0, 1, 2, 3 </a:t>
            </a:r>
            <a:r>
              <a:rPr lang="zh-TW" altLang="en-US" dirty="0"/>
              <a:t>等。</a:t>
            </a:r>
          </a:p>
          <a:p>
            <a:pPr lvl="1"/>
            <a:r>
              <a:rPr lang="zh-TW" altLang="en-US" b="1" dirty="0"/>
              <a:t>浮點數（</a:t>
            </a:r>
            <a:r>
              <a:rPr lang="en-US" altLang="zh-TW" b="1" dirty="0"/>
              <a:t>float</a:t>
            </a:r>
            <a:r>
              <a:rPr lang="zh-TW" altLang="en-US" b="1" dirty="0"/>
              <a:t>）</a:t>
            </a:r>
            <a:r>
              <a:rPr lang="zh-TW" altLang="en-US" dirty="0"/>
              <a:t>：可以存儲帶有小數點的數字，如 </a:t>
            </a:r>
            <a:r>
              <a:rPr lang="en-US" altLang="zh-TW" dirty="0"/>
              <a:t>1.23, 3.14 </a:t>
            </a:r>
            <a:r>
              <a:rPr lang="zh-TW" altLang="en-US" dirty="0"/>
              <a:t>等。</a:t>
            </a:r>
          </a:p>
          <a:p>
            <a:pPr lvl="1"/>
            <a:r>
              <a:rPr lang="zh-TW" altLang="en-US" b="1" dirty="0"/>
              <a:t>字符串（</a:t>
            </a:r>
            <a:r>
              <a:rPr lang="en-US" altLang="zh-TW" b="1" dirty="0" err="1"/>
              <a:t>str</a:t>
            </a:r>
            <a:r>
              <a:rPr lang="zh-TW" altLang="en-US" b="1" dirty="0"/>
              <a:t>）</a:t>
            </a:r>
            <a:r>
              <a:rPr lang="zh-TW" altLang="en-US" dirty="0"/>
              <a:t>：可以存儲文本或字符序列，如 </a:t>
            </a:r>
            <a:r>
              <a:rPr lang="en-US" altLang="zh-TW" dirty="0"/>
              <a:t>"Hello", 'Python' </a:t>
            </a:r>
            <a:r>
              <a:rPr lang="zh-TW" altLang="en-US" dirty="0"/>
              <a:t>等。</a:t>
            </a:r>
          </a:p>
          <a:p>
            <a:pPr lvl="1"/>
            <a:r>
              <a:rPr lang="zh-TW" altLang="en-US" b="1" dirty="0"/>
              <a:t>布爾值（</a:t>
            </a:r>
            <a:r>
              <a:rPr lang="en-US" altLang="zh-TW" b="1" dirty="0"/>
              <a:t>bool</a:t>
            </a:r>
            <a:r>
              <a:rPr lang="zh-TW" altLang="en-US" b="1" dirty="0"/>
              <a:t>）</a:t>
            </a:r>
            <a:r>
              <a:rPr lang="zh-TW" altLang="en-US" dirty="0"/>
              <a:t>：可以存儲 </a:t>
            </a:r>
            <a:r>
              <a:rPr lang="en-US" altLang="zh-TW" dirty="0"/>
              <a:t>True </a:t>
            </a:r>
            <a:r>
              <a:rPr lang="zh-TW" altLang="en-US" dirty="0"/>
              <a:t>或 </a:t>
            </a:r>
            <a:r>
              <a:rPr lang="en-US" altLang="zh-TW" dirty="0"/>
              <a:t>False</a:t>
            </a:r>
            <a:r>
              <a:rPr lang="zh-TW" altLang="en-US" dirty="0"/>
              <a:t>，常用於條件判斷。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98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</a:t>
            </a:r>
            <a:r>
              <a:rPr lang="zh-TW" altLang="en-US" dirty="0" smtClean="0"/>
              <a:t>運算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加法</a:t>
            </a:r>
            <a:r>
              <a:rPr lang="zh-TW" altLang="en-US" dirty="0"/>
              <a:t>（</a:t>
            </a:r>
            <a:r>
              <a:rPr lang="en-US" altLang="zh-TW" dirty="0"/>
              <a:t>+</a:t>
            </a:r>
            <a:r>
              <a:rPr lang="zh-TW" altLang="en-US" dirty="0"/>
              <a:t>）：用於計算兩個數的和，如 </a:t>
            </a:r>
            <a:r>
              <a:rPr lang="en-US" altLang="zh-TW" dirty="0"/>
              <a:t>a + 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減法（</a:t>
            </a:r>
            <a:r>
              <a:rPr lang="en-US" altLang="zh-TW" dirty="0"/>
              <a:t>-</a:t>
            </a:r>
            <a:r>
              <a:rPr lang="zh-TW" altLang="en-US" dirty="0"/>
              <a:t>）：用於計算兩個數的差，如 </a:t>
            </a:r>
            <a:r>
              <a:rPr lang="en-US" altLang="zh-TW" dirty="0"/>
              <a:t>a - 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乘法（*）：用於計算兩個數的乘積，如 </a:t>
            </a:r>
            <a:r>
              <a:rPr lang="en-US" altLang="zh-TW" dirty="0"/>
              <a:t>a * 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除法（</a:t>
            </a:r>
            <a:r>
              <a:rPr lang="en-US" altLang="zh-TW" dirty="0"/>
              <a:t>/</a:t>
            </a:r>
            <a:r>
              <a:rPr lang="zh-TW" altLang="en-US" dirty="0"/>
              <a:t>）：用於計算兩個數的商，如 </a:t>
            </a:r>
            <a:r>
              <a:rPr lang="en-US" altLang="zh-TW" dirty="0"/>
              <a:t>a / b</a:t>
            </a:r>
            <a:r>
              <a:rPr lang="zh-TW" altLang="en-US" dirty="0"/>
              <a:t>，結果是浮點數。</a:t>
            </a:r>
          </a:p>
          <a:p>
            <a:r>
              <a:rPr lang="zh-TW" altLang="en-US" dirty="0"/>
              <a:t>整除（</a:t>
            </a:r>
            <a:r>
              <a:rPr lang="en-US" altLang="zh-TW" dirty="0"/>
              <a:t>//</a:t>
            </a:r>
            <a:r>
              <a:rPr lang="zh-TW" altLang="en-US" dirty="0"/>
              <a:t>）：用於計算兩個數的商，且結果是整數，如 </a:t>
            </a:r>
            <a:r>
              <a:rPr lang="en-US" altLang="zh-TW" dirty="0"/>
              <a:t>a // 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取模（</a:t>
            </a:r>
            <a:r>
              <a:rPr lang="en-US" altLang="zh-TW" dirty="0"/>
              <a:t>%</a:t>
            </a:r>
            <a:r>
              <a:rPr lang="zh-TW" altLang="en-US" dirty="0"/>
              <a:t>）：用於計算兩個數相除的餘數，如 </a:t>
            </a:r>
            <a:r>
              <a:rPr lang="en-US" altLang="zh-TW" dirty="0"/>
              <a:t>a % 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指數（）**：用於計算數的指數值，如 </a:t>
            </a:r>
            <a:r>
              <a:rPr lang="en-US" altLang="zh-TW" dirty="0"/>
              <a:t>a ** b</a:t>
            </a:r>
            <a:r>
              <a:rPr lang="zh-TW" altLang="en-US" dirty="0"/>
              <a:t>，表示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b</a:t>
            </a:r>
            <a:r>
              <a:rPr lang="zh-TW" altLang="en-US" dirty="0"/>
              <a:t>次方。</a:t>
            </a:r>
          </a:p>
        </p:txBody>
      </p:sp>
    </p:spTree>
    <p:extLst>
      <p:ext uri="{BB962C8B-B14F-4D97-AF65-F5344CB8AC3E}">
        <p14:creationId xmlns:p14="http://schemas.microsoft.com/office/powerpoint/2010/main" val="229838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第一支程式</a:t>
            </a:r>
            <a:r>
              <a:rPr lang="en-US" altLang="zh-TW" dirty="0" smtClean="0"/>
              <a:t>:Input-Process-Output(IPO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寫一個輸入身高體重計算</a:t>
            </a:r>
            <a:r>
              <a:rPr lang="en-US" altLang="zh-TW" dirty="0"/>
              <a:t>BMI</a:t>
            </a:r>
            <a:r>
              <a:rPr lang="zh-TW" altLang="en-US" dirty="0"/>
              <a:t>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使用以下的步驟：</a:t>
            </a:r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首先</a:t>
            </a:r>
            <a:r>
              <a:rPr lang="zh-TW" altLang="en-US" dirty="0" smtClean="0"/>
              <a:t>，需要</a:t>
            </a:r>
            <a:r>
              <a:rPr lang="zh-TW" altLang="en-US" dirty="0"/>
              <a:t>使用 </a:t>
            </a:r>
            <a:r>
              <a:rPr lang="en-US" altLang="zh-TW" dirty="0"/>
              <a:t>input </a:t>
            </a:r>
            <a:r>
              <a:rPr lang="zh-TW" altLang="en-US" dirty="0"/>
              <a:t>函數來提示用戶輸入他們的身高和</a:t>
            </a:r>
            <a:r>
              <a:rPr lang="zh-TW" altLang="en-US" dirty="0" smtClean="0"/>
              <a:t>體重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身高</a:t>
            </a:r>
            <a:r>
              <a:rPr lang="zh-TW" altLang="en-US" dirty="0"/>
              <a:t>應該輸入以公尺為單位，體重以公斤為單位。</a:t>
            </a:r>
          </a:p>
          <a:p>
            <a:pPr lvl="1"/>
            <a:r>
              <a:rPr lang="zh-TW" altLang="en-US" dirty="0"/>
              <a:t>接著，使用公式 </a:t>
            </a:r>
            <a:r>
              <a:rPr lang="en-US" altLang="zh-TW" dirty="0"/>
              <a:t>BMI = </a:t>
            </a:r>
            <a:r>
              <a:rPr lang="zh-TW" altLang="en-US" dirty="0"/>
              <a:t>體重 </a:t>
            </a:r>
            <a:r>
              <a:rPr lang="en-US" altLang="zh-TW" dirty="0"/>
              <a:t>/ (</a:t>
            </a:r>
            <a:r>
              <a:rPr lang="zh-TW" altLang="en-US" dirty="0"/>
              <a:t>身高 * 身高</a:t>
            </a:r>
            <a:r>
              <a:rPr lang="en-US" altLang="zh-TW" dirty="0"/>
              <a:t>) </a:t>
            </a:r>
            <a:r>
              <a:rPr lang="zh-TW" altLang="en-US" dirty="0"/>
              <a:t>來計算</a:t>
            </a:r>
            <a:r>
              <a:rPr lang="en-US" altLang="zh-TW" dirty="0" smtClean="0"/>
              <a:t>BMI</a:t>
            </a:r>
            <a:endParaRPr lang="zh-TW" altLang="en-US" dirty="0"/>
          </a:p>
          <a:p>
            <a:pPr lvl="1"/>
            <a:r>
              <a:rPr lang="zh-TW" altLang="en-US" dirty="0"/>
              <a:t>最後，使用 </a:t>
            </a:r>
            <a:r>
              <a:rPr lang="en-US" altLang="zh-TW" dirty="0"/>
              <a:t>print </a:t>
            </a:r>
            <a:r>
              <a:rPr lang="zh-TW" altLang="en-US" dirty="0"/>
              <a:t>函數來顯示計算出的</a:t>
            </a:r>
            <a:r>
              <a:rPr lang="en-US" altLang="zh-TW" dirty="0"/>
              <a:t>BMI</a:t>
            </a:r>
            <a:r>
              <a:rPr lang="zh-TW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23475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請求用戶輸入身高和體重</a:t>
            </a:r>
          </a:p>
          <a:p>
            <a:r>
              <a:rPr lang="zh-TW" altLang="en-US" dirty="0"/>
              <a:t>身高 </a:t>
            </a:r>
            <a:r>
              <a:rPr lang="en-US" altLang="zh-TW" dirty="0"/>
              <a:t>= float(input("</a:t>
            </a:r>
            <a:r>
              <a:rPr lang="zh-TW" altLang="en-US" dirty="0"/>
              <a:t>請輸入您的身高</a:t>
            </a:r>
            <a:r>
              <a:rPr lang="en-US" altLang="zh-TW" dirty="0"/>
              <a:t>(</a:t>
            </a:r>
            <a:r>
              <a:rPr lang="zh-TW" altLang="en-US" dirty="0"/>
              <a:t>公尺</a:t>
            </a:r>
            <a:r>
              <a:rPr lang="en-US" altLang="zh-TW" dirty="0"/>
              <a:t>): "))</a:t>
            </a:r>
          </a:p>
          <a:p>
            <a:r>
              <a:rPr lang="zh-TW" altLang="en-US" dirty="0"/>
              <a:t>體重 </a:t>
            </a:r>
            <a:r>
              <a:rPr lang="en-US" altLang="zh-TW" dirty="0"/>
              <a:t>= float(input("</a:t>
            </a:r>
            <a:r>
              <a:rPr lang="zh-TW" altLang="en-US" dirty="0"/>
              <a:t>請輸入您的體重</a:t>
            </a:r>
            <a:r>
              <a:rPr lang="en-US" altLang="zh-TW" dirty="0"/>
              <a:t>(</a:t>
            </a:r>
            <a:r>
              <a:rPr lang="zh-TW" altLang="en-US" dirty="0"/>
              <a:t>公斤</a:t>
            </a:r>
            <a:r>
              <a:rPr lang="en-US" altLang="zh-TW" dirty="0"/>
              <a:t>): "))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使用公式來計算</a:t>
            </a:r>
            <a:r>
              <a:rPr lang="en-US" altLang="zh-TW" dirty="0"/>
              <a:t>BMI</a:t>
            </a:r>
          </a:p>
          <a:p>
            <a:r>
              <a:rPr lang="en-US" altLang="zh-TW" dirty="0"/>
              <a:t>BMI = </a:t>
            </a:r>
            <a:r>
              <a:rPr lang="zh-TW" altLang="en-US" dirty="0"/>
              <a:t>體重 </a:t>
            </a:r>
            <a:r>
              <a:rPr lang="en-US" altLang="zh-TW" dirty="0"/>
              <a:t>/ (</a:t>
            </a:r>
            <a:r>
              <a:rPr lang="zh-TW" altLang="en-US" dirty="0"/>
              <a:t>身高 ** </a:t>
            </a:r>
            <a:r>
              <a:rPr lang="en-US" altLang="zh-TW" dirty="0"/>
              <a:t>2)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顯示計算得到的</a:t>
            </a:r>
            <a:r>
              <a:rPr lang="en-US" altLang="zh-TW" dirty="0"/>
              <a:t>BMI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print(f"</a:t>
            </a:r>
            <a:r>
              <a:rPr lang="zh-TW" altLang="en-US" dirty="0"/>
              <a:t>您的</a:t>
            </a:r>
            <a:r>
              <a:rPr lang="en-US" altLang="zh-TW" dirty="0"/>
              <a:t>BMI</a:t>
            </a:r>
            <a:r>
              <a:rPr lang="zh-TW" altLang="en-US" dirty="0"/>
              <a:t>是</a:t>
            </a:r>
            <a:r>
              <a:rPr lang="en-US" altLang="zh-TW" dirty="0"/>
              <a:t>: {BMI:.2f</a:t>
            </a:r>
            <a:r>
              <a:rPr lang="en-US" altLang="zh-TW" dirty="0" smtClean="0"/>
              <a:t>}")</a:t>
            </a:r>
          </a:p>
          <a:p>
            <a:pPr lvl="1"/>
            <a:r>
              <a:rPr lang="en-US" altLang="zh-TW" dirty="0"/>
              <a:t>BMI</a:t>
            </a:r>
            <a:r>
              <a:rPr lang="zh-TW" altLang="en-US" dirty="0"/>
              <a:t>值會被格式化到兩位小數。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 err="1" smtClean="0">
                <a:latin typeface="Microsoft JhengHei"/>
                <a:ea typeface="Microsoft JhengHei"/>
                <a:sym typeface="Microsoft JhengHei"/>
              </a:rPr>
              <a:t>Gaurdline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582615"/>
            <a:ext cx="105156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上課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內容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主要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分成</a:t>
            </a:r>
            <a:r>
              <a:rPr 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講解</a:t>
            </a:r>
            <a:r>
              <a:rPr lang="zh-TW" b="1" dirty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、測驗、</a:t>
            </a:r>
            <a:r>
              <a:rPr 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活動</a:t>
            </a:r>
            <a:endParaRPr lang="en-US" altLang="zh-TW" b="1" dirty="0" smtClean="0">
              <a:solidFill>
                <a:srgbClr val="2E75B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  <a:buSzPts val="2800"/>
            </a:pPr>
            <a:r>
              <a:rPr lang="zh-TW" altLang="en-US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理論說明</a:t>
            </a:r>
            <a:r>
              <a:rPr lang="en-US" alt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放在計概</a:t>
            </a:r>
            <a:r>
              <a:rPr lang="en-US" alt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星期四下午一</a:t>
            </a:r>
            <a:r>
              <a:rPr lang="en-US" alt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~</a:t>
            </a:r>
            <a:r>
              <a:rPr lang="zh-TW" altLang="en-US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三節</a:t>
            </a:r>
            <a:r>
              <a:rPr lang="en-US" altLang="zh-TW" b="1" dirty="0" smtClean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 dirty="0">
              <a:solidFill>
                <a:srgbClr val="2E75B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講解：單元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式說明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程式設計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內容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星期三下午一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~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三節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 dirty="0">
              <a:solidFill>
                <a:srgbClr val="2E75B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測驗：每一堂課的課後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進行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成就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測驗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上機實習課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活動：課後回家作業的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功課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zh-TW" b="1" dirty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*活動*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必須截圖上傳當週活動的程式碼過程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(包含</a:t>
            </a:r>
            <a:r>
              <a:rPr lang="zh-TW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完整程式碼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及</a:t>
            </a:r>
            <a:r>
              <a:rPr lang="zh-TW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遇到的錯誤訊息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提示畫面)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上課日：每週三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活動功課上傳日：當週</a:t>
            </a:r>
            <a:r>
              <a:rPr lang="zh-TW" b="1" dirty="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週日23:59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2E75B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Assessment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每週測驗</a:t>
            </a:r>
            <a:r>
              <a:rPr lang="en-US" altLang="zh-TW" dirty="0" smtClean="0"/>
              <a:t>+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(60%)</a:t>
            </a:r>
          </a:p>
          <a:p>
            <a:r>
              <a:rPr lang="zh-TW" altLang="en-US" dirty="0" smtClean="0"/>
              <a:t>期中測驗</a:t>
            </a:r>
            <a:r>
              <a:rPr lang="en-US" altLang="zh-TW" dirty="0" smtClean="0"/>
              <a:t>(</a:t>
            </a:r>
            <a:r>
              <a:rPr lang="zh-TW" altLang="en-US" dirty="0" smtClean="0"/>
              <a:t>筆試</a:t>
            </a:r>
            <a:r>
              <a:rPr lang="en-US" altLang="zh-TW" dirty="0" smtClean="0"/>
              <a:t>+</a:t>
            </a:r>
            <a:r>
              <a:rPr lang="zh-TW" altLang="en-US" dirty="0" smtClean="0"/>
              <a:t>上機</a:t>
            </a:r>
            <a:r>
              <a:rPr lang="en-US" altLang="zh-TW" dirty="0" smtClean="0"/>
              <a:t>)(20%)</a:t>
            </a:r>
          </a:p>
          <a:p>
            <a:r>
              <a:rPr lang="zh-TW" altLang="en-US" dirty="0" smtClean="0"/>
              <a:t>期末專案</a:t>
            </a:r>
            <a:r>
              <a:rPr lang="en-US" altLang="zh-TW" dirty="0" smtClean="0"/>
              <a:t>(20%)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1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程式設計基本概念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30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結構化程式設計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變數與資料型態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循序結構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反覆結構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 smtClean="0"/>
              <a:t>物件導向程式設計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封裝</a:t>
            </a:r>
            <a:r>
              <a:rPr lang="en-US" altLang="zh-TW" dirty="0" smtClean="0"/>
              <a:t>:</a:t>
            </a:r>
            <a:r>
              <a:rPr lang="zh-TW" altLang="en-US" dirty="0" smtClean="0"/>
              <a:t>類別與物件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endParaRPr lang="en-US" altLang="zh-TW" dirty="0" smtClean="0"/>
          </a:p>
          <a:p>
            <a:pPr lvl="1"/>
            <a:r>
              <a:rPr lang="zh-TW" altLang="en-US" dirty="0"/>
              <a:t>多型</a:t>
            </a:r>
            <a:endParaRPr lang="en-US" altLang="zh-TW" dirty="0" smtClean="0"/>
          </a:p>
          <a:p>
            <a:r>
              <a:rPr lang="en-US" altLang="zh-TW" dirty="0" err="1" smtClean="0"/>
              <a:t>ChatGPT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計算機基本概念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zh-TW" altLang="en-US" dirty="0" smtClean="0"/>
              <a:t>資料結構與演算法</a:t>
            </a:r>
            <a:endParaRPr lang="en-US" altLang="zh-TW" dirty="0" smtClean="0"/>
          </a:p>
          <a:p>
            <a:r>
              <a:rPr lang="zh-TW" altLang="en-US" dirty="0" smtClean="0"/>
              <a:t>電腦通訊與雲端運算</a:t>
            </a:r>
            <a:endParaRPr lang="en-US" altLang="zh-TW" dirty="0" smtClean="0"/>
          </a:p>
          <a:p>
            <a:r>
              <a:rPr lang="zh-TW" altLang="en-US" dirty="0" smtClean="0"/>
              <a:t>資料庫管理</a:t>
            </a:r>
            <a:endParaRPr lang="en-US" altLang="zh-TW" dirty="0" smtClean="0"/>
          </a:p>
          <a:p>
            <a:r>
              <a:rPr lang="zh-TW" altLang="en-US" dirty="0" smtClean="0"/>
              <a:t>人工智慧與機器學習</a:t>
            </a:r>
            <a:endParaRPr lang="en-US" altLang="zh-TW" dirty="0" smtClean="0"/>
          </a:p>
          <a:p>
            <a:r>
              <a:rPr lang="zh-TW" altLang="en-US" dirty="0" smtClean="0"/>
              <a:t>資訊安全</a:t>
            </a:r>
            <a:endParaRPr lang="en-US" altLang="zh-TW" dirty="0" smtClean="0"/>
          </a:p>
          <a:p>
            <a:r>
              <a:rPr lang="zh-TW" altLang="en-US" dirty="0" smtClean="0"/>
              <a:t>資料視覺化</a:t>
            </a:r>
            <a:endParaRPr lang="en-US" altLang="zh-TW" dirty="0" smtClean="0"/>
          </a:p>
          <a:p>
            <a:r>
              <a:rPr lang="zh-TW" altLang="en-US" dirty="0" smtClean="0"/>
              <a:t>程式容器化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87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第</a:t>
            </a:r>
            <a:r>
              <a:rPr lang="en-US" altLang="zh-TW" dirty="0"/>
              <a:t>1</a:t>
            </a:r>
            <a:r>
              <a:rPr lang="zh-TW" altLang="zh-TW" dirty="0"/>
              <a:t>週：</a:t>
            </a:r>
            <a:r>
              <a:rPr lang="en-US" altLang="zh-TW" dirty="0"/>
              <a:t>9/6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r>
              <a:rPr lang="zh-TW" altLang="zh-TW" dirty="0" smtClean="0"/>
              <a:t>簡介</a:t>
            </a:r>
            <a:endParaRPr lang="zh-TW" altLang="zh-TW" dirty="0"/>
          </a:p>
          <a:p>
            <a:r>
              <a:rPr lang="zh-TW" altLang="zh-TW" dirty="0"/>
              <a:t>安裝</a:t>
            </a:r>
            <a:r>
              <a:rPr lang="en-US" altLang="zh-TW" dirty="0"/>
              <a:t>Python</a:t>
            </a:r>
            <a:r>
              <a:rPr lang="zh-TW" altLang="zh-TW" dirty="0"/>
              <a:t>與環境設定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en-US" altLang="zh-TW" dirty="0" err="1"/>
              <a:t>Anaconder+Spyder+Jupyter+Colab+Github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Python</a:t>
            </a:r>
            <a:r>
              <a:rPr lang="zh-TW" altLang="zh-TW" dirty="0"/>
              <a:t>的變數與資料型態</a:t>
            </a:r>
          </a:p>
          <a:p>
            <a:r>
              <a:rPr lang="zh-TW" altLang="zh-TW" dirty="0"/>
              <a:t>基本輸入輸出</a:t>
            </a:r>
          </a:p>
          <a:p>
            <a:r>
              <a:rPr lang="zh-TW" altLang="zh-TW" dirty="0"/>
              <a:t>簡單運算子操作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5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009436" y="922595"/>
            <a:ext cx="92512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程式(program)就是使用電腦能夠理解的語言書寫的一連串的指令(Instructions)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程式設計(coding)</a:t>
            </a:r>
            <a:r>
              <a:rPr lang="zh-TW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:為了完成某項任務, 將解決問題的步驟, 用電腦能夠理解的語言寫成指令,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它會根據這些指令一步步執行, 最後完成任務.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 descr="http://ms2.ctjh.ntpc.edu.tw/~luti/108-1/images/2019-08-11_20063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063" y="2433045"/>
            <a:ext cx="5163899" cy="3828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127820" y="70986"/>
            <a:ext cx="30572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何謂程式設計？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http://203.72.185.25/9601bcc/ca032/chapter/ch3/3-3/3-3-2c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6558" y="734039"/>
            <a:ext cx="5086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 descr="http://203.72.185.25/9601bcc/ca032/chapter/ch3/3-3/3-3-2b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634" y="3497979"/>
            <a:ext cx="50482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 descr="http://203.72.185.25/9601bcc/ca032/chapter/ch3/3-3/3-3-2a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4892" y="5157020"/>
            <a:ext cx="23622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 descr="http://ms2.ctjh.ntpc.edu.tw/~luti/107-2/images/2019-02-27_09462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035" y="1221343"/>
            <a:ext cx="4410075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245806" y="216310"/>
            <a:ext cx="34163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電腦怎麼看懂指令？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http://ms2.ctjh.ntpc.edu.tw/~luti/107-2/images/2019-02-27_09462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035" y="1221343"/>
            <a:ext cx="4410075" cy="5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 descr="http://ms2.ctjh.ntpc.edu.tw/~luti/108-1/images/2019-08-21_1521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0386" y="1038071"/>
            <a:ext cx="60007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 descr="http://ms2.ctjh.ntpc.edu.tw/~luti/108-1/images/2019-08-12_11145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00386" y="3784327"/>
            <a:ext cx="6610102" cy="261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7174891" y="6488668"/>
            <a:ext cx="4940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http://ms2.ctjh.ntpc.edu.tw/~luti/108-pro01n.htm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45806" y="216310"/>
            <a:ext cx="34163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電腦怎麼看懂指令？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744</Words>
  <Application>Microsoft Office PowerPoint</Application>
  <PresentationFormat>寬螢幕</PresentationFormat>
  <Paragraphs>101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Times New Roman</vt:lpstr>
      <vt:lpstr>Office 佈景主題</vt:lpstr>
      <vt:lpstr>程式設計 Computer Programming</vt:lpstr>
      <vt:lpstr>Gaurdline</vt:lpstr>
      <vt:lpstr>Assessment</vt:lpstr>
      <vt:lpstr>程式設計基本概念</vt:lpstr>
      <vt:lpstr>計算機基本概念</vt:lpstr>
      <vt:lpstr>第1週：9/6 </vt:lpstr>
      <vt:lpstr>PowerPoint 簡報</vt:lpstr>
      <vt:lpstr>PowerPoint 簡報</vt:lpstr>
      <vt:lpstr>PowerPoint 簡報</vt:lpstr>
      <vt:lpstr>PowerPoint 簡報</vt:lpstr>
      <vt:lpstr>環境安裝</vt:lpstr>
      <vt:lpstr>變數型態與數學運算</vt:lpstr>
      <vt:lpstr>數學運算</vt:lpstr>
      <vt:lpstr>第一支程式:Input-Process-Output(IPO)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 Computer Programming</dc:title>
  <dc:creator>peien</dc:creator>
  <cp:lastModifiedBy>user</cp:lastModifiedBy>
  <cp:revision>9</cp:revision>
  <dcterms:created xsi:type="dcterms:W3CDTF">2022-08-02T02:43:16Z</dcterms:created>
  <dcterms:modified xsi:type="dcterms:W3CDTF">2023-09-06T05:09:50Z</dcterms:modified>
</cp:coreProperties>
</file>