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2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51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26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2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8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4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5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00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8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ED31-91FA-4448-B695-B46EA3C3F5AA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2E0A-DB43-45D2-9D5C-239B5B79D4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2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terms.naver.com/imageDetail.nhn?docId=1965988&amp;imageUrl=http://dbscthumb.phinf.naver.net/2502_000_1/20130527124027826_EAN1GXBC7.jpg/ff8_159_i1.jpg?type%3Dm4500_4500_fst_n%26wm%3D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28800"/>
            <a:ext cx="9227127" cy="2934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</a:rPr>
              <a:t>원격제어 낚시찌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509606"/>
            <a:ext cx="4486275" cy="7919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1265" y="2322467"/>
            <a:ext cx="45064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effectLst/>
              </a:rPr>
              <a:t>낚시인 </a:t>
            </a:r>
            <a:r>
              <a:rPr lang="en-US" altLang="ko-KR" sz="1000" b="1" dirty="0" smtClean="0">
                <a:effectLst/>
              </a:rPr>
              <a:t>767</a:t>
            </a:r>
            <a:r>
              <a:rPr lang="ko-KR" altLang="en-US" sz="1000" b="1" dirty="0" smtClean="0">
                <a:effectLst/>
              </a:rPr>
              <a:t>만명</a:t>
            </a:r>
            <a:r>
              <a:rPr lang="en-US" altLang="ko-KR" sz="1000" b="1" dirty="0" smtClean="0">
                <a:effectLst/>
              </a:rPr>
              <a:t>, </a:t>
            </a:r>
            <a:r>
              <a:rPr lang="ko-KR" altLang="en-US" sz="1000" b="1" dirty="0" smtClean="0">
                <a:effectLst/>
              </a:rPr>
              <a:t>그리고 ‘그림자’</a:t>
            </a:r>
            <a:r>
              <a:rPr lang="ko-KR" altLang="en-US" sz="1000" dirty="0" smtClean="0">
                <a:effectLst/>
              </a:rPr>
              <a:t/>
            </a:r>
            <a:br>
              <a:rPr lang="ko-KR" altLang="en-US" sz="1000" dirty="0" smtClean="0">
                <a:effectLst/>
              </a:rPr>
            </a:br>
            <a:endParaRPr lang="en-US" altLang="ko-KR" sz="1000" dirty="0" smtClean="0">
              <a:effectLst/>
            </a:endParaRPr>
          </a:p>
          <a:p>
            <a:r>
              <a:rPr lang="ko-KR" altLang="en-US" sz="1000" dirty="0" smtClean="0">
                <a:effectLst/>
              </a:rPr>
              <a:t>낚시문화가 급속히 확산되면서 갈등과 문제점도 양산되고 있다</a:t>
            </a:r>
            <a:r>
              <a:rPr lang="en-US" altLang="ko-KR" sz="1000" dirty="0" smtClean="0">
                <a:effectLst/>
              </a:rPr>
              <a:t>. </a:t>
            </a:r>
            <a:r>
              <a:rPr lang="ko-KR" altLang="en-US" sz="1000" dirty="0" smtClean="0">
                <a:effectLst/>
              </a:rPr>
              <a:t>해양오염과 특정 어종 남획이 대표적이다</a:t>
            </a:r>
            <a:r>
              <a:rPr lang="en-US" altLang="ko-KR" sz="1000" dirty="0" smtClean="0">
                <a:effectLst/>
              </a:rPr>
              <a:t>. </a:t>
            </a:r>
            <a:r>
              <a:rPr lang="ko-KR" altLang="en-US" sz="1000" dirty="0" smtClean="0">
                <a:effectLst/>
              </a:rPr>
              <a:t>전국 낚시터에서 발생하는 오염물질은 연간 </a:t>
            </a:r>
            <a:endParaRPr lang="en-US" altLang="ko-KR" sz="1000" dirty="0" smtClean="0">
              <a:effectLst/>
            </a:endParaRPr>
          </a:p>
          <a:p>
            <a:r>
              <a:rPr lang="en-US" altLang="ko-KR" sz="1000" dirty="0" smtClean="0">
                <a:effectLst/>
              </a:rPr>
              <a:t>2</a:t>
            </a:r>
            <a:r>
              <a:rPr lang="ko-KR" altLang="en-US" sz="1000" dirty="0" smtClean="0">
                <a:effectLst/>
              </a:rPr>
              <a:t>만</a:t>
            </a:r>
            <a:r>
              <a:rPr lang="en-US" altLang="ko-KR" sz="1000" dirty="0" smtClean="0">
                <a:effectLst/>
              </a:rPr>
              <a:t>427t</a:t>
            </a:r>
            <a:r>
              <a:rPr lang="ko-KR" altLang="en-US" sz="1000" dirty="0" smtClean="0">
                <a:effectLst/>
              </a:rPr>
              <a:t>으로 추정된다</a:t>
            </a:r>
            <a:r>
              <a:rPr lang="en-US" altLang="ko-KR" sz="1000" dirty="0" smtClean="0">
                <a:effectLst/>
              </a:rPr>
              <a:t>. </a:t>
            </a:r>
            <a:r>
              <a:rPr lang="ko-KR" altLang="en-US" sz="1000" dirty="0" smtClean="0">
                <a:effectLst/>
              </a:rPr>
              <a:t>녹조</a:t>
            </a:r>
            <a:r>
              <a:rPr lang="en-US" altLang="ko-KR" sz="1000" dirty="0" smtClean="0">
                <a:effectLst/>
              </a:rPr>
              <a:t>·</a:t>
            </a:r>
            <a:r>
              <a:rPr lang="ko-KR" altLang="en-US" sz="1000" dirty="0" smtClean="0">
                <a:effectLst/>
              </a:rPr>
              <a:t>적조 현상을 야기하는 떡밥</a:t>
            </a:r>
            <a:r>
              <a:rPr lang="en-US" altLang="ko-KR" sz="1000" dirty="0" smtClean="0">
                <a:effectLst/>
              </a:rPr>
              <a:t>, </a:t>
            </a:r>
            <a:r>
              <a:rPr lang="ko-KR" altLang="en-US" sz="1000" dirty="0" smtClean="0">
                <a:effectLst/>
              </a:rPr>
              <a:t>납덩이로 만들어진 낚시추 등이 여기에 포함된다</a:t>
            </a:r>
            <a:r>
              <a:rPr lang="en-US" altLang="ko-KR" sz="1000" dirty="0" smtClean="0">
                <a:effectLst/>
              </a:rPr>
              <a:t>. </a:t>
            </a:r>
            <a:r>
              <a:rPr lang="ko-KR" altLang="en-US" sz="1000" dirty="0" smtClean="0">
                <a:effectLst/>
              </a:rPr>
              <a:t>이 수치는 낚시인을 </a:t>
            </a:r>
            <a:r>
              <a:rPr lang="en-US" altLang="ko-KR" sz="1000" dirty="0" smtClean="0">
                <a:effectLst/>
              </a:rPr>
              <a:t>573</a:t>
            </a:r>
            <a:r>
              <a:rPr lang="ko-KR" altLang="en-US" sz="1000" dirty="0" smtClean="0">
                <a:effectLst/>
              </a:rPr>
              <a:t>만명으로 봤을 때 추계한 것이다</a:t>
            </a:r>
            <a:r>
              <a:rPr lang="en-US" altLang="ko-KR" sz="1000" dirty="0" smtClean="0">
                <a:effectLst/>
              </a:rPr>
              <a:t>. </a:t>
            </a:r>
            <a:r>
              <a:rPr lang="ko-KR" altLang="en-US" sz="1000" dirty="0" smtClean="0">
                <a:effectLst/>
              </a:rPr>
              <a:t>해수부 관계자는 “현재 기준으로 따지면 해양오염 정도는 더 심각할 것”이라고 봤다</a:t>
            </a:r>
            <a:r>
              <a:rPr lang="en-US" altLang="ko-KR" sz="1000" dirty="0" smtClean="0">
                <a:effectLst/>
              </a:rPr>
              <a:t>.  [</a:t>
            </a:r>
            <a:r>
              <a:rPr lang="ko-KR" altLang="en-US" sz="1000" dirty="0" smtClean="0">
                <a:effectLst/>
              </a:rPr>
              <a:t>출처</a:t>
            </a:r>
            <a:r>
              <a:rPr lang="en-US" altLang="ko-KR" sz="1000" dirty="0" smtClean="0">
                <a:effectLst/>
              </a:rPr>
              <a:t>] - </a:t>
            </a:r>
            <a:r>
              <a:rPr lang="ko-KR" altLang="en-US" sz="1000" dirty="0" smtClean="0">
                <a:effectLst/>
              </a:rPr>
              <a:t>국민일보</a:t>
            </a:r>
            <a:endParaRPr lang="en-US" altLang="ko-KR" sz="1000" dirty="0"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450" y="868621"/>
            <a:ext cx="3609975" cy="4491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문제</a:t>
            </a:r>
            <a:r>
              <a:rPr lang="en-US" altLang="ko-KR" sz="1600" dirty="0" smtClean="0"/>
              <a:t>1 – </a:t>
            </a:r>
            <a:r>
              <a:rPr lang="ko-KR" altLang="en-US" sz="1600" dirty="0" smtClean="0"/>
              <a:t>환경오염문제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-245520" y="3556739"/>
            <a:ext cx="5131845" cy="50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낚시 추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찌 등 도구들이 환경오염을 발생시킬 우려가있다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72150" y="875496"/>
            <a:ext cx="3886200" cy="4491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문제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일정한 위치유지가 어려움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772150" y="366394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/>
              <a:t>	</a:t>
            </a:r>
            <a:r>
              <a:rPr lang="ko-KR" altLang="en-US" sz="1100" b="1" dirty="0"/>
              <a:t>일정거리에서 </a:t>
            </a:r>
            <a:r>
              <a:rPr lang="ko-KR" altLang="en-US" sz="1100" b="1" dirty="0" smtClean="0"/>
              <a:t>유지가 힘들고 체력소모발생</a:t>
            </a:r>
            <a:endParaRPr lang="en-US" altLang="ko-KR" sz="1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386657"/>
            <a:ext cx="2495550" cy="20464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72150" y="3433117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 smtClean="0"/>
              <a:t>(</a:t>
            </a:r>
            <a:r>
              <a:rPr lang="ko-KR" altLang="en-US" sz="900" dirty="0" smtClean="0"/>
              <a:t>방파제에서 낚시하는 모습 </a:t>
            </a:r>
            <a:r>
              <a:rPr lang="en-US" altLang="ko-KR" sz="900" dirty="0"/>
              <a:t>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조류에 의존할 수 밖에 없다</a:t>
            </a:r>
            <a:r>
              <a:rPr lang="en-US" altLang="ko-KR" sz="900" dirty="0" smtClean="0"/>
              <a:t>.)</a:t>
            </a:r>
            <a:endParaRPr lang="en-US" altLang="ko-KR" sz="900" dirty="0"/>
          </a:p>
        </p:txBody>
      </p:sp>
      <p:sp>
        <p:nvSpPr>
          <p:cNvPr id="7" name="직사각형 6"/>
          <p:cNvSpPr/>
          <p:nvPr/>
        </p:nvSpPr>
        <p:spPr>
          <a:xfrm>
            <a:off x="8343900" y="181680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smtClean="0"/>
              <a:t>낚시대를 </a:t>
            </a:r>
            <a:r>
              <a:rPr lang="ko-KR" altLang="en-US" sz="1000" dirty="0"/>
              <a:t>당겨 추를 움직이다보면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사람쪽으로 이동해버린다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/>
              <a:t>또한 당기는 방향이 아닌 경우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r>
              <a:rPr lang="ko-KR" altLang="en-US" sz="1000" dirty="0" smtClean="0"/>
              <a:t>조류 </a:t>
            </a:r>
            <a:r>
              <a:rPr lang="ko-KR" altLang="en-US" sz="1000" dirty="0"/>
              <a:t>방향에 </a:t>
            </a:r>
            <a:r>
              <a:rPr lang="ko-KR" altLang="en-US" sz="1000" dirty="0" smtClean="0"/>
              <a:t>의존해야한다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6029" y="4062301"/>
            <a:ext cx="2714626" cy="26161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6745829" y="4062301"/>
            <a:ext cx="2714626" cy="26161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3154" y="4650573"/>
            <a:ext cx="3000375" cy="330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낚시추를 모터로 회수가능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0080" y="4646989"/>
            <a:ext cx="3000375" cy="330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낚시찌를 모터로 원격제어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550" y="1221619"/>
            <a:ext cx="51435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333333"/>
                </a:solidFill>
                <a:latin typeface="나눔고딕"/>
              </a:rPr>
              <a:t>늦가을부터 </a:t>
            </a:r>
            <a:r>
              <a:rPr lang="ko-KR" altLang="en-US" sz="1000" u="sng" dirty="0">
                <a:solidFill>
                  <a:srgbClr val="333333"/>
                </a:solidFill>
                <a:latin typeface="나눔고딕"/>
              </a:rPr>
              <a:t>수온이 낮아진 시기에는 표층이 아니라 어느 정도의 수심층을 회유한다</a:t>
            </a:r>
            <a:r>
              <a:rPr lang="en-US" altLang="ko-KR" sz="1000" dirty="0">
                <a:solidFill>
                  <a:srgbClr val="333333"/>
                </a:solidFill>
                <a:latin typeface="나눔고딕"/>
              </a:rPr>
              <a:t>. </a:t>
            </a:r>
            <a:endParaRPr lang="en-US" altLang="ko-KR" sz="1000" dirty="0" smtClean="0">
              <a:solidFill>
                <a:srgbClr val="333333"/>
              </a:solidFill>
              <a:latin typeface="나눔고딕"/>
            </a:endParaRPr>
          </a:p>
          <a:p>
            <a:r>
              <a:rPr lang="ko-KR" altLang="en-US" sz="1000" dirty="0" smtClean="0">
                <a:solidFill>
                  <a:srgbClr val="333333"/>
                </a:solidFill>
                <a:latin typeface="나눔고딕"/>
              </a:rPr>
              <a:t>겨울철에는 깊은 </a:t>
            </a:r>
            <a:r>
              <a:rPr lang="ko-KR" altLang="en-US" sz="1000" dirty="0">
                <a:solidFill>
                  <a:srgbClr val="333333"/>
                </a:solidFill>
                <a:latin typeface="나눔고딕"/>
              </a:rPr>
              <a:t>수심에 모여 있는 포인트를 찾아야 한다</a:t>
            </a:r>
            <a:r>
              <a:rPr lang="en-US" altLang="ko-KR" sz="1000" dirty="0">
                <a:solidFill>
                  <a:srgbClr val="333333"/>
                </a:solidFill>
                <a:latin typeface="나눔고딕"/>
              </a:rPr>
              <a:t>.</a:t>
            </a:r>
          </a:p>
          <a:p>
            <a:r>
              <a:rPr lang="ko-KR" altLang="en-US" sz="1000" i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루어낚시 첫걸음</a:t>
            </a:r>
            <a:r>
              <a:rPr lang="en-US" altLang="ko-KR" sz="1000" i="1" dirty="0">
                <a:latin typeface="Dotum" panose="020B0600000101010101" pitchFamily="50" charset="-127"/>
                <a:ea typeface="Dotum" panose="020B0600000101010101" pitchFamily="50" charset="-127"/>
              </a:rPr>
              <a:t>-</a:t>
            </a:r>
            <a:r>
              <a:rPr lang="ko-KR" altLang="en-US" sz="1000" i="1" dirty="0">
                <a:latin typeface="Dotum" panose="020B0600000101010101" pitchFamily="50" charset="-127"/>
                <a:ea typeface="Dotum" panose="020B0600000101010101" pitchFamily="50" charset="-127"/>
              </a:rPr>
              <a:t>민물편</a:t>
            </a:r>
            <a:r>
              <a:rPr lang="en-US" altLang="ko-KR" sz="1000" i="1" dirty="0">
                <a:latin typeface="Dotum" panose="020B0600000101010101" pitchFamily="50" charset="-127"/>
                <a:ea typeface="Dotum" panose="020B0600000101010101" pitchFamily="50" charset="-127"/>
              </a:rPr>
              <a:t>, 2012. 6. 1., </a:t>
            </a:r>
            <a:r>
              <a:rPr lang="ko-KR" altLang="en-US" sz="1000" i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예조원</a:t>
            </a:r>
            <a:endParaRPr lang="en-US" altLang="ko-KR" sz="1000" i="1" dirty="0">
              <a:latin typeface="Dotum" panose="020B0600000101010101" pitchFamily="50" charset="-127"/>
              <a:ea typeface="Dotum" panose="020B0600000101010101" pitchFamily="50" charset="-127"/>
              <a:hlinkClick r:id="rId2"/>
            </a:endParaRPr>
          </a:p>
          <a:p>
            <a:r>
              <a:rPr lang="ko-KR" altLang="en-US" sz="1000" dirty="0"/>
              <a:t/>
            </a:r>
            <a:br>
              <a:rPr lang="ko-KR" altLang="en-US" sz="1000" dirty="0"/>
            </a:b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-1" y="312150"/>
            <a:ext cx="3609975" cy="4491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문제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포인트 조절</a:t>
            </a:r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09550" y="419668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 smtClean="0"/>
              <a:t>물고기 종류에 따라 다소 차이가 있으나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일반적으로</a:t>
            </a:r>
            <a:endParaRPr lang="en-US" altLang="ko-KR" sz="1000" b="1" dirty="0" smtClean="0"/>
          </a:p>
          <a:p>
            <a:r>
              <a:rPr lang="ko-KR" altLang="en-US" sz="1000" b="1" u="sng" dirty="0" smtClean="0"/>
              <a:t>수온이 높으면 </a:t>
            </a:r>
            <a:r>
              <a:rPr lang="ko-KR" altLang="en-US" sz="1000" b="1" u="sng" dirty="0"/>
              <a:t>물고기가 </a:t>
            </a:r>
            <a:r>
              <a:rPr lang="ko-KR" altLang="en-US" sz="1000" b="1" u="sng" dirty="0" smtClean="0"/>
              <a:t>높이 있고</a:t>
            </a:r>
            <a:r>
              <a:rPr lang="en-US" altLang="ko-KR" sz="1000" b="1" u="sng" dirty="0" smtClean="0"/>
              <a:t>,</a:t>
            </a:r>
            <a:r>
              <a:rPr lang="ko-KR" altLang="en-US" sz="1000" b="1" u="sng" dirty="0" smtClean="0"/>
              <a:t> 수온 </a:t>
            </a:r>
            <a:r>
              <a:rPr lang="ko-KR" altLang="en-US" sz="1000" b="1" u="sng" dirty="0"/>
              <a:t>낮으면 물고기가 </a:t>
            </a:r>
            <a:r>
              <a:rPr lang="ko-KR" altLang="en-US" sz="1000" b="1" u="sng" dirty="0" smtClean="0"/>
              <a:t>아래로 내려간다</a:t>
            </a:r>
            <a:endParaRPr lang="en-US" altLang="ko-KR" sz="1000" b="1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3" y="1905895"/>
            <a:ext cx="3351911" cy="1885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9550" y="3865663"/>
            <a:ext cx="5143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333333"/>
                </a:solidFill>
                <a:latin typeface="나눔고딕"/>
              </a:rPr>
              <a:t>볼락은 빛에 따라 주로 위치하는 </a:t>
            </a:r>
            <a:r>
              <a:rPr lang="en-US" altLang="ko-KR" sz="1000" b="1" dirty="0" smtClean="0">
                <a:solidFill>
                  <a:srgbClr val="333333"/>
                </a:solidFill>
                <a:latin typeface="나눔고딕"/>
              </a:rPr>
              <a:t>‘</a:t>
            </a:r>
            <a:r>
              <a:rPr lang="ko-KR" altLang="en-US" sz="1000" b="1" dirty="0" smtClean="0">
                <a:solidFill>
                  <a:srgbClr val="333333"/>
                </a:solidFill>
                <a:latin typeface="나눔고딕"/>
              </a:rPr>
              <a:t>포인트</a:t>
            </a:r>
            <a:r>
              <a:rPr lang="en-US" altLang="ko-KR" sz="1000" b="1" dirty="0" smtClean="0">
                <a:solidFill>
                  <a:srgbClr val="333333"/>
                </a:solidFill>
                <a:latin typeface="나눔고딕"/>
              </a:rPr>
              <a:t>’</a:t>
            </a:r>
            <a:r>
              <a:rPr lang="ko-KR" altLang="en-US" sz="1000" dirty="0" smtClean="0">
                <a:solidFill>
                  <a:srgbClr val="333333"/>
                </a:solidFill>
                <a:latin typeface="나눔고딕"/>
              </a:rPr>
              <a:t>가 다르다</a:t>
            </a:r>
            <a:r>
              <a:rPr lang="en-US" altLang="ko-KR" sz="1000" dirty="0" smtClean="0">
                <a:solidFill>
                  <a:srgbClr val="333333"/>
                </a:solidFill>
                <a:latin typeface="나눔고딕"/>
              </a:rPr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09550" y="860669"/>
            <a:ext cx="3894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333333"/>
                </a:solidFill>
                <a:latin typeface="나눔고딕"/>
              </a:rPr>
              <a:t>수온과 빛에 따라 물고기가 </a:t>
            </a:r>
            <a:r>
              <a:rPr lang="ko-KR" altLang="en-US" sz="1100" u="sng" dirty="0" smtClean="0">
                <a:solidFill>
                  <a:srgbClr val="333333"/>
                </a:solidFill>
                <a:latin typeface="나눔고딕"/>
              </a:rPr>
              <a:t>많은 </a:t>
            </a:r>
            <a:r>
              <a:rPr lang="en-US" altLang="ko-KR" sz="1100" u="sng" dirty="0">
                <a:solidFill>
                  <a:srgbClr val="333333"/>
                </a:solidFill>
                <a:latin typeface="나눔고딕"/>
              </a:rPr>
              <a:t>‘</a:t>
            </a:r>
            <a:r>
              <a:rPr lang="ko-KR" altLang="en-US" sz="1100" u="sng" dirty="0">
                <a:solidFill>
                  <a:srgbClr val="333333"/>
                </a:solidFill>
                <a:latin typeface="나눔고딕"/>
              </a:rPr>
              <a:t>포인트</a:t>
            </a:r>
            <a:r>
              <a:rPr lang="en-US" altLang="ko-KR" sz="1100" u="sng" dirty="0" smtClean="0">
                <a:solidFill>
                  <a:srgbClr val="333333"/>
                </a:solidFill>
                <a:latin typeface="나눔고딕"/>
              </a:rPr>
              <a:t>’</a:t>
            </a:r>
            <a:r>
              <a:rPr lang="ko-KR" altLang="en-US" sz="1100" u="sng" dirty="0" smtClean="0">
                <a:solidFill>
                  <a:srgbClr val="333333"/>
                </a:solidFill>
                <a:latin typeface="나눔고딕"/>
              </a:rPr>
              <a:t>의 </a:t>
            </a:r>
            <a:r>
              <a:rPr lang="ko-KR" altLang="en-US" sz="1100" b="1" u="sng" dirty="0" smtClean="0">
                <a:solidFill>
                  <a:srgbClr val="333333"/>
                </a:solidFill>
                <a:latin typeface="나눔고딕"/>
              </a:rPr>
              <a:t>높이</a:t>
            </a:r>
            <a:r>
              <a:rPr lang="ko-KR" altLang="en-US" sz="1100" u="sng" dirty="0" smtClean="0">
                <a:solidFill>
                  <a:srgbClr val="333333"/>
                </a:solidFill>
                <a:latin typeface="나눔고딕"/>
              </a:rPr>
              <a:t>가 </a:t>
            </a:r>
            <a:r>
              <a:rPr lang="ko-KR" altLang="en-US" sz="1100" u="sng" dirty="0">
                <a:solidFill>
                  <a:srgbClr val="333333"/>
                </a:solidFill>
                <a:latin typeface="나눔고딕"/>
              </a:rPr>
              <a:t>다르다</a:t>
            </a:r>
            <a:r>
              <a:rPr lang="en-US" altLang="ko-KR" sz="1100" u="sng" dirty="0">
                <a:solidFill>
                  <a:srgbClr val="333333"/>
                </a:solidFill>
                <a:latin typeface="나눔고딕"/>
              </a:rPr>
              <a:t>.</a:t>
            </a:r>
            <a:endParaRPr lang="ko-KR" altLang="en-US" sz="1100" u="sng" dirty="0"/>
          </a:p>
        </p:txBody>
      </p:sp>
      <p:sp>
        <p:nvSpPr>
          <p:cNvPr id="9" name="직사각형 8"/>
          <p:cNvSpPr/>
          <p:nvPr/>
        </p:nvSpPr>
        <p:spPr>
          <a:xfrm>
            <a:off x="6267450" y="325014"/>
            <a:ext cx="3609975" cy="4491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문제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포인트 조절</a:t>
            </a:r>
            <a:r>
              <a:rPr lang="en-US" altLang="ko-KR" sz="1600" dirty="0" smtClean="0"/>
              <a:t>(2)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219205" y="869036"/>
            <a:ext cx="37529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u="sng" dirty="0">
                <a:solidFill>
                  <a:srgbClr val="333333"/>
                </a:solidFill>
                <a:latin typeface="나눔고딕"/>
              </a:rPr>
              <a:t>수온과 빛에 따라 물고기가 </a:t>
            </a:r>
            <a:r>
              <a:rPr lang="ko-KR" altLang="en-US" sz="1100" u="sng" dirty="0" smtClean="0">
                <a:solidFill>
                  <a:srgbClr val="333333"/>
                </a:solidFill>
                <a:latin typeface="나눔고딕"/>
              </a:rPr>
              <a:t>많은 </a:t>
            </a:r>
            <a:r>
              <a:rPr lang="en-US" altLang="ko-KR" sz="1100" u="sng" dirty="0">
                <a:solidFill>
                  <a:srgbClr val="333333"/>
                </a:solidFill>
                <a:latin typeface="나눔고딕"/>
              </a:rPr>
              <a:t>‘</a:t>
            </a:r>
            <a:r>
              <a:rPr lang="ko-KR" altLang="en-US" sz="1100" u="sng" dirty="0">
                <a:solidFill>
                  <a:srgbClr val="333333"/>
                </a:solidFill>
                <a:latin typeface="나눔고딕"/>
              </a:rPr>
              <a:t>포인트</a:t>
            </a:r>
            <a:r>
              <a:rPr lang="en-US" altLang="ko-KR" sz="1100" u="sng" dirty="0" smtClean="0">
                <a:solidFill>
                  <a:srgbClr val="333333"/>
                </a:solidFill>
                <a:latin typeface="나눔고딕"/>
              </a:rPr>
              <a:t>’</a:t>
            </a:r>
            <a:r>
              <a:rPr lang="ko-KR" altLang="en-US" sz="1100" u="sng" dirty="0" smtClean="0">
                <a:solidFill>
                  <a:srgbClr val="333333"/>
                </a:solidFill>
                <a:latin typeface="나눔고딕"/>
              </a:rPr>
              <a:t> </a:t>
            </a:r>
            <a:r>
              <a:rPr lang="ko-KR" altLang="en-US" sz="1100" b="1" u="sng" dirty="0" smtClean="0">
                <a:solidFill>
                  <a:srgbClr val="333333"/>
                </a:solidFill>
                <a:latin typeface="나눔고딕"/>
              </a:rPr>
              <a:t>위치</a:t>
            </a:r>
            <a:r>
              <a:rPr lang="ko-KR" altLang="en-US" sz="1100" u="sng" dirty="0" smtClean="0">
                <a:solidFill>
                  <a:srgbClr val="333333"/>
                </a:solidFill>
                <a:latin typeface="나눔고딕"/>
              </a:rPr>
              <a:t>가 </a:t>
            </a:r>
            <a:r>
              <a:rPr lang="ko-KR" altLang="en-US" sz="1100" u="sng" dirty="0">
                <a:solidFill>
                  <a:srgbClr val="333333"/>
                </a:solidFill>
                <a:latin typeface="나눔고딕"/>
              </a:rPr>
              <a:t>다르다</a:t>
            </a:r>
            <a:r>
              <a:rPr lang="en-US" altLang="ko-KR" sz="1100" u="sng" dirty="0">
                <a:solidFill>
                  <a:srgbClr val="333333"/>
                </a:solidFill>
                <a:latin typeface="나눔고딕"/>
              </a:rPr>
              <a:t>.</a:t>
            </a:r>
            <a:endParaRPr lang="ko-KR" altLang="en-US" sz="1100" u="sng" dirty="0"/>
          </a:p>
        </p:txBody>
      </p:sp>
      <p:sp>
        <p:nvSpPr>
          <p:cNvPr id="12" name="직사각형 11"/>
          <p:cNvSpPr/>
          <p:nvPr/>
        </p:nvSpPr>
        <p:spPr>
          <a:xfrm>
            <a:off x="6267450" y="414670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 smtClean="0"/>
              <a:t>햇볕이 뜨거운 경우 나무그늘 밑에 물고기가 많지만 포인트로 낚시 추를 던지기 힘들다</a:t>
            </a:r>
            <a:r>
              <a:rPr lang="en-US" altLang="ko-KR" sz="1000" b="1" dirty="0" smtClean="0"/>
              <a:t>.</a:t>
            </a:r>
          </a:p>
          <a:p>
            <a:r>
              <a:rPr lang="ko-KR" altLang="en-US" sz="1000" b="1" u="sng" dirty="0" smtClean="0"/>
              <a:t>나무에 낚시줄이 걸리기 십상이기 때문이다</a:t>
            </a:r>
            <a:r>
              <a:rPr lang="en-US" altLang="ko-KR" sz="1000" b="1" u="sng" dirty="0" smtClean="0"/>
              <a:t>.</a:t>
            </a:r>
            <a:endParaRPr lang="en-US" altLang="ko-KR" sz="1000" b="1" u="sng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1327249"/>
            <a:ext cx="4029075" cy="26728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8277" y="4693442"/>
            <a:ext cx="3196560" cy="4965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온도를 감지하고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낚시추 위치를 모터로 조정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75595" y="4693442"/>
            <a:ext cx="3196560" cy="4965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낚시찌 위치를 수평이동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3590925" y="2581894"/>
            <a:ext cx="2160000" cy="21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130275" y="3468575"/>
            <a:ext cx="1004314" cy="304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배터리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7916" y="970350"/>
            <a:ext cx="1195056" cy="324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낚시추 플랫폼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7916" y="1529408"/>
            <a:ext cx="1195056" cy="324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7916" y="2333578"/>
            <a:ext cx="119505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온도감지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916" y="3617640"/>
            <a:ext cx="119505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블루투스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73193" y="4422981"/>
            <a:ext cx="568147" cy="27326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모터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96568" y="4136240"/>
            <a:ext cx="879723" cy="23497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Servo</a:t>
            </a:r>
            <a:r>
              <a:rPr lang="ko-KR" altLang="en-US" sz="1000" b="1" dirty="0" smtClean="0"/>
              <a:t>모터</a:t>
            </a: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4153" y="2708161"/>
            <a:ext cx="635090" cy="25894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94050" y="3849499"/>
            <a:ext cx="879723" cy="23497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Servo</a:t>
            </a:r>
            <a:r>
              <a:rPr lang="ko-KR" altLang="en-US" sz="1000" b="1" dirty="0" smtClean="0"/>
              <a:t>모터</a:t>
            </a:r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7" name="자유형 36"/>
          <p:cNvSpPr/>
          <p:nvPr/>
        </p:nvSpPr>
        <p:spPr>
          <a:xfrm>
            <a:off x="6261991" y="2376321"/>
            <a:ext cx="1951296" cy="619177"/>
          </a:xfrm>
          <a:custGeom>
            <a:avLst/>
            <a:gdLst>
              <a:gd name="connsiteX0" fmla="*/ 975648 w 1951296"/>
              <a:gd name="connsiteY0" fmla="*/ 0 h 619177"/>
              <a:gd name="connsiteX1" fmla="*/ 1925298 w 1951296"/>
              <a:gd name="connsiteY1" fmla="*/ 565208 h 619177"/>
              <a:gd name="connsiteX2" fmla="*/ 1951296 w 1951296"/>
              <a:gd name="connsiteY2" fmla="*/ 619177 h 619177"/>
              <a:gd name="connsiteX3" fmla="*/ 0 w 1951296"/>
              <a:gd name="connsiteY3" fmla="*/ 619177 h 619177"/>
              <a:gd name="connsiteX4" fmla="*/ 25998 w 1951296"/>
              <a:gd name="connsiteY4" fmla="*/ 565208 h 619177"/>
              <a:gd name="connsiteX5" fmla="*/ 975648 w 1951296"/>
              <a:gd name="connsiteY5" fmla="*/ 0 h 61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1296" h="619177">
                <a:moveTo>
                  <a:pt x="975648" y="0"/>
                </a:moveTo>
                <a:cubicBezTo>
                  <a:pt x="1385720" y="0"/>
                  <a:pt x="1742412" y="228544"/>
                  <a:pt x="1925298" y="565208"/>
                </a:cubicBezTo>
                <a:lnTo>
                  <a:pt x="1951296" y="619177"/>
                </a:lnTo>
                <a:lnTo>
                  <a:pt x="0" y="619177"/>
                </a:lnTo>
                <a:lnTo>
                  <a:pt x="25998" y="565208"/>
                </a:lnTo>
                <a:cubicBezTo>
                  <a:pt x="208884" y="228544"/>
                  <a:pt x="565576" y="0"/>
                  <a:pt x="97564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상부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157639" y="3119129"/>
            <a:ext cx="2160000" cy="618588"/>
          </a:xfrm>
          <a:custGeom>
            <a:avLst/>
            <a:gdLst>
              <a:gd name="connsiteX0" fmla="*/ 99320 w 2160000"/>
              <a:gd name="connsiteY0" fmla="*/ 0 h 618588"/>
              <a:gd name="connsiteX1" fmla="*/ 2060680 w 2160000"/>
              <a:gd name="connsiteY1" fmla="*/ 0 h 618588"/>
              <a:gd name="connsiteX2" fmla="*/ 2075128 w 2160000"/>
              <a:gd name="connsiteY2" fmla="*/ 29992 h 618588"/>
              <a:gd name="connsiteX3" fmla="*/ 2160000 w 2160000"/>
              <a:gd name="connsiteY3" fmla="*/ 450377 h 618588"/>
              <a:gd name="connsiteX4" fmla="*/ 2154424 w 2160000"/>
              <a:gd name="connsiteY4" fmla="*/ 560801 h 618588"/>
              <a:gd name="connsiteX5" fmla="*/ 2145605 w 2160000"/>
              <a:gd name="connsiteY5" fmla="*/ 618588 h 618588"/>
              <a:gd name="connsiteX6" fmla="*/ 14395 w 2160000"/>
              <a:gd name="connsiteY6" fmla="*/ 618588 h 618588"/>
              <a:gd name="connsiteX7" fmla="*/ 5576 w 2160000"/>
              <a:gd name="connsiteY7" fmla="*/ 560801 h 618588"/>
              <a:gd name="connsiteX8" fmla="*/ 0 w 2160000"/>
              <a:gd name="connsiteY8" fmla="*/ 450377 h 618588"/>
              <a:gd name="connsiteX9" fmla="*/ 84872 w 2160000"/>
              <a:gd name="connsiteY9" fmla="*/ 29992 h 618588"/>
              <a:gd name="connsiteX10" fmla="*/ 99320 w 2160000"/>
              <a:gd name="connsiteY10" fmla="*/ 0 h 61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0000" h="618588">
                <a:moveTo>
                  <a:pt x="99320" y="0"/>
                </a:moveTo>
                <a:lnTo>
                  <a:pt x="2060680" y="0"/>
                </a:lnTo>
                <a:lnTo>
                  <a:pt x="2075128" y="29992"/>
                </a:lnTo>
                <a:cubicBezTo>
                  <a:pt x="2129779" y="159201"/>
                  <a:pt x="2160000" y="301260"/>
                  <a:pt x="2160000" y="450377"/>
                </a:cubicBezTo>
                <a:cubicBezTo>
                  <a:pt x="2160000" y="487656"/>
                  <a:pt x="2158111" y="524494"/>
                  <a:pt x="2154424" y="560801"/>
                </a:cubicBezTo>
                <a:lnTo>
                  <a:pt x="2145605" y="618588"/>
                </a:lnTo>
                <a:lnTo>
                  <a:pt x="14395" y="618588"/>
                </a:lnTo>
                <a:lnTo>
                  <a:pt x="5576" y="560801"/>
                </a:lnTo>
                <a:cubicBezTo>
                  <a:pt x="1889" y="524494"/>
                  <a:pt x="0" y="487656"/>
                  <a:pt x="0" y="450377"/>
                </a:cubicBezTo>
                <a:cubicBezTo>
                  <a:pt x="0" y="301260"/>
                  <a:pt x="30221" y="159201"/>
                  <a:pt x="84872" y="29992"/>
                </a:cubicBezTo>
                <a:lnTo>
                  <a:pt x="9932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중부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6186609" y="3861777"/>
            <a:ext cx="2131030" cy="629034"/>
          </a:xfrm>
          <a:custGeom>
            <a:avLst/>
            <a:gdLst>
              <a:gd name="connsiteX0" fmla="*/ 0 w 2131030"/>
              <a:gd name="connsiteY0" fmla="*/ 0 h 629034"/>
              <a:gd name="connsiteX1" fmla="*/ 2131030 w 2131030"/>
              <a:gd name="connsiteY1" fmla="*/ 0 h 629034"/>
              <a:gd name="connsiteX2" fmla="*/ 2123573 w 2131030"/>
              <a:gd name="connsiteY2" fmla="*/ 48858 h 629034"/>
              <a:gd name="connsiteX3" fmla="*/ 1829191 w 2131030"/>
              <a:gd name="connsiteY3" fmla="*/ 594876 h 629034"/>
              <a:gd name="connsiteX4" fmla="*/ 1791607 w 2131030"/>
              <a:gd name="connsiteY4" fmla="*/ 629034 h 629034"/>
              <a:gd name="connsiteX5" fmla="*/ 339423 w 2131030"/>
              <a:gd name="connsiteY5" fmla="*/ 629034 h 629034"/>
              <a:gd name="connsiteX6" fmla="*/ 301840 w 2131030"/>
              <a:gd name="connsiteY6" fmla="*/ 594876 h 629034"/>
              <a:gd name="connsiteX7" fmla="*/ 7457 w 2131030"/>
              <a:gd name="connsiteY7" fmla="*/ 48858 h 629034"/>
              <a:gd name="connsiteX8" fmla="*/ 0 w 2131030"/>
              <a:gd name="connsiteY8" fmla="*/ 0 h 62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030" h="629034">
                <a:moveTo>
                  <a:pt x="0" y="0"/>
                </a:moveTo>
                <a:lnTo>
                  <a:pt x="2131030" y="0"/>
                </a:lnTo>
                <a:lnTo>
                  <a:pt x="2123573" y="48858"/>
                </a:lnTo>
                <a:cubicBezTo>
                  <a:pt x="2080414" y="259774"/>
                  <a:pt x="1975772" y="448295"/>
                  <a:pt x="1829191" y="594876"/>
                </a:cubicBezTo>
                <a:lnTo>
                  <a:pt x="1791607" y="629034"/>
                </a:lnTo>
                <a:lnTo>
                  <a:pt x="339423" y="629034"/>
                </a:lnTo>
                <a:lnTo>
                  <a:pt x="301840" y="594876"/>
                </a:lnTo>
                <a:cubicBezTo>
                  <a:pt x="155258" y="448295"/>
                  <a:pt x="50616" y="259774"/>
                  <a:pt x="7457" y="488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하부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6511547" y="4620873"/>
            <a:ext cx="1452184" cy="282166"/>
          </a:xfrm>
          <a:custGeom>
            <a:avLst/>
            <a:gdLst>
              <a:gd name="connsiteX0" fmla="*/ 0 w 1452184"/>
              <a:gd name="connsiteY0" fmla="*/ 0 h 282166"/>
              <a:gd name="connsiteX1" fmla="*/ 1452184 w 1452184"/>
              <a:gd name="connsiteY1" fmla="*/ 0 h 282166"/>
              <a:gd name="connsiteX2" fmla="*/ 1413072 w 1452184"/>
              <a:gd name="connsiteY2" fmla="*/ 35547 h 282166"/>
              <a:gd name="connsiteX3" fmla="*/ 726092 w 1452184"/>
              <a:gd name="connsiteY3" fmla="*/ 282166 h 282166"/>
              <a:gd name="connsiteX4" fmla="*/ 39112 w 1452184"/>
              <a:gd name="connsiteY4" fmla="*/ 35547 h 282166"/>
              <a:gd name="connsiteX5" fmla="*/ 0 w 1452184"/>
              <a:gd name="connsiteY5" fmla="*/ 0 h 28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184" h="282166">
                <a:moveTo>
                  <a:pt x="0" y="0"/>
                </a:moveTo>
                <a:lnTo>
                  <a:pt x="1452184" y="0"/>
                </a:lnTo>
                <a:lnTo>
                  <a:pt x="1413072" y="35547"/>
                </a:lnTo>
                <a:cubicBezTo>
                  <a:pt x="1226385" y="189615"/>
                  <a:pt x="987047" y="282166"/>
                  <a:pt x="726092" y="282166"/>
                </a:cubicBezTo>
                <a:cubicBezTo>
                  <a:pt x="465137" y="282166"/>
                  <a:pt x="225799" y="189615"/>
                  <a:pt x="39112" y="3554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590923" y="2362772"/>
            <a:ext cx="2085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14" idx="2"/>
            <a:endCxn id="43" idx="3"/>
          </p:cNvCxnSpPr>
          <p:nvPr/>
        </p:nvCxnSpPr>
        <p:spPr>
          <a:xfrm rot="10800000">
            <a:off x="3502615" y="3395406"/>
            <a:ext cx="415674" cy="5798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15453" y="3218028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낚시추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높이제어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15453" y="3948305"/>
            <a:ext cx="787162" cy="3054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조향제어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46" name="꺾인 연결선 45"/>
          <p:cNvCxnSpPr>
            <a:stCxn id="12" idx="1"/>
            <a:endCxn id="45" idx="3"/>
          </p:cNvCxnSpPr>
          <p:nvPr/>
        </p:nvCxnSpPr>
        <p:spPr>
          <a:xfrm rot="10800000">
            <a:off x="3502616" y="4101017"/>
            <a:ext cx="693953" cy="15271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715453" y="4407623"/>
            <a:ext cx="787162" cy="3054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이동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59" name="꺾인 연결선 58"/>
          <p:cNvCxnSpPr>
            <a:stCxn id="11" idx="1"/>
            <a:endCxn id="57" idx="3"/>
          </p:cNvCxnSpPr>
          <p:nvPr/>
        </p:nvCxnSpPr>
        <p:spPr>
          <a:xfrm rot="10800000" flipV="1">
            <a:off x="3502615" y="4559613"/>
            <a:ext cx="870578" cy="72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141296" y="2714126"/>
            <a:ext cx="800044" cy="2813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블루투스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33227" y="3035958"/>
            <a:ext cx="1001362" cy="323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아두이노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나노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or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미니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74" name="꺾인 연결선 73"/>
          <p:cNvCxnSpPr>
            <a:stCxn id="73" idx="1"/>
            <a:endCxn id="76" idx="3"/>
          </p:cNvCxnSpPr>
          <p:nvPr/>
        </p:nvCxnSpPr>
        <p:spPr>
          <a:xfrm rot="10800000">
            <a:off x="3502615" y="2837634"/>
            <a:ext cx="630612" cy="3599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715453" y="2660256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통신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및 제어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18955" y="2596239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통신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및 제어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18955" y="3299440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배터리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및 완충제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418955" y="3978359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센서및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동작부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88" name="직선 연결선 87"/>
          <p:cNvCxnSpPr>
            <a:endCxn id="84" idx="1"/>
          </p:cNvCxnSpPr>
          <p:nvPr/>
        </p:nvCxnSpPr>
        <p:spPr>
          <a:xfrm flipV="1">
            <a:off x="8090329" y="2773616"/>
            <a:ext cx="328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85" idx="1"/>
          </p:cNvCxnSpPr>
          <p:nvPr/>
        </p:nvCxnSpPr>
        <p:spPr>
          <a:xfrm flipV="1">
            <a:off x="8311807" y="3476818"/>
            <a:ext cx="107148" cy="1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86" idx="1"/>
          </p:cNvCxnSpPr>
          <p:nvPr/>
        </p:nvCxnSpPr>
        <p:spPr>
          <a:xfrm>
            <a:off x="8220892" y="4152880"/>
            <a:ext cx="198063" cy="28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134589" y="3882077"/>
            <a:ext cx="542309" cy="466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온도감지센서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130275" y="2132043"/>
            <a:ext cx="1004314" cy="161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약 </a:t>
            </a:r>
            <a:r>
              <a:rPr lang="en-US" altLang="ko-KR" sz="1000" dirty="0" smtClean="0">
                <a:solidFill>
                  <a:schemeClr val="tx1"/>
                </a:solidFill>
              </a:rPr>
              <a:t>10cm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3918289" y="3849499"/>
            <a:ext cx="276225" cy="2515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7" name="직선 연결선 116"/>
          <p:cNvCxnSpPr>
            <a:stCxn id="114" idx="2"/>
          </p:cNvCxnSpPr>
          <p:nvPr/>
        </p:nvCxnSpPr>
        <p:spPr>
          <a:xfrm>
            <a:off x="3918289" y="3975258"/>
            <a:ext cx="0" cy="119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3971033" y="3900526"/>
            <a:ext cx="168767" cy="15265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3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4978363" y="4033282"/>
            <a:ext cx="2160000" cy="21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5517713" y="4919963"/>
            <a:ext cx="1004314" cy="304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배터리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6847" y="161482"/>
            <a:ext cx="1031238" cy="3126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부품명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60631" y="5874369"/>
            <a:ext cx="568147" cy="27326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모터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84006" y="5587628"/>
            <a:ext cx="879723" cy="23497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Servo</a:t>
            </a:r>
            <a:r>
              <a:rPr lang="ko-KR" altLang="en-US" sz="1000" b="1" dirty="0" smtClean="0"/>
              <a:t>모터</a:t>
            </a: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71591" y="4159549"/>
            <a:ext cx="635090" cy="25894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81488" y="5300887"/>
            <a:ext cx="879723" cy="23497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Servo</a:t>
            </a:r>
            <a:r>
              <a:rPr lang="ko-KR" altLang="en-US" sz="1000" b="1" dirty="0" smtClean="0"/>
              <a:t>모터</a:t>
            </a:r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7" name="자유형 36"/>
          <p:cNvSpPr/>
          <p:nvPr/>
        </p:nvSpPr>
        <p:spPr>
          <a:xfrm>
            <a:off x="7649429" y="3827709"/>
            <a:ext cx="1951296" cy="619177"/>
          </a:xfrm>
          <a:custGeom>
            <a:avLst/>
            <a:gdLst>
              <a:gd name="connsiteX0" fmla="*/ 975648 w 1951296"/>
              <a:gd name="connsiteY0" fmla="*/ 0 h 619177"/>
              <a:gd name="connsiteX1" fmla="*/ 1925298 w 1951296"/>
              <a:gd name="connsiteY1" fmla="*/ 565208 h 619177"/>
              <a:gd name="connsiteX2" fmla="*/ 1951296 w 1951296"/>
              <a:gd name="connsiteY2" fmla="*/ 619177 h 619177"/>
              <a:gd name="connsiteX3" fmla="*/ 0 w 1951296"/>
              <a:gd name="connsiteY3" fmla="*/ 619177 h 619177"/>
              <a:gd name="connsiteX4" fmla="*/ 25998 w 1951296"/>
              <a:gd name="connsiteY4" fmla="*/ 565208 h 619177"/>
              <a:gd name="connsiteX5" fmla="*/ 975648 w 1951296"/>
              <a:gd name="connsiteY5" fmla="*/ 0 h 61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1296" h="619177">
                <a:moveTo>
                  <a:pt x="975648" y="0"/>
                </a:moveTo>
                <a:cubicBezTo>
                  <a:pt x="1385720" y="0"/>
                  <a:pt x="1742412" y="228544"/>
                  <a:pt x="1925298" y="565208"/>
                </a:cubicBezTo>
                <a:lnTo>
                  <a:pt x="1951296" y="619177"/>
                </a:lnTo>
                <a:lnTo>
                  <a:pt x="0" y="619177"/>
                </a:lnTo>
                <a:lnTo>
                  <a:pt x="25998" y="565208"/>
                </a:lnTo>
                <a:cubicBezTo>
                  <a:pt x="208884" y="228544"/>
                  <a:pt x="565576" y="0"/>
                  <a:pt x="97564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상부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7545077" y="4570517"/>
            <a:ext cx="2160000" cy="618588"/>
          </a:xfrm>
          <a:custGeom>
            <a:avLst/>
            <a:gdLst>
              <a:gd name="connsiteX0" fmla="*/ 99320 w 2160000"/>
              <a:gd name="connsiteY0" fmla="*/ 0 h 618588"/>
              <a:gd name="connsiteX1" fmla="*/ 2060680 w 2160000"/>
              <a:gd name="connsiteY1" fmla="*/ 0 h 618588"/>
              <a:gd name="connsiteX2" fmla="*/ 2075128 w 2160000"/>
              <a:gd name="connsiteY2" fmla="*/ 29992 h 618588"/>
              <a:gd name="connsiteX3" fmla="*/ 2160000 w 2160000"/>
              <a:gd name="connsiteY3" fmla="*/ 450377 h 618588"/>
              <a:gd name="connsiteX4" fmla="*/ 2154424 w 2160000"/>
              <a:gd name="connsiteY4" fmla="*/ 560801 h 618588"/>
              <a:gd name="connsiteX5" fmla="*/ 2145605 w 2160000"/>
              <a:gd name="connsiteY5" fmla="*/ 618588 h 618588"/>
              <a:gd name="connsiteX6" fmla="*/ 14395 w 2160000"/>
              <a:gd name="connsiteY6" fmla="*/ 618588 h 618588"/>
              <a:gd name="connsiteX7" fmla="*/ 5576 w 2160000"/>
              <a:gd name="connsiteY7" fmla="*/ 560801 h 618588"/>
              <a:gd name="connsiteX8" fmla="*/ 0 w 2160000"/>
              <a:gd name="connsiteY8" fmla="*/ 450377 h 618588"/>
              <a:gd name="connsiteX9" fmla="*/ 84872 w 2160000"/>
              <a:gd name="connsiteY9" fmla="*/ 29992 h 618588"/>
              <a:gd name="connsiteX10" fmla="*/ 99320 w 2160000"/>
              <a:gd name="connsiteY10" fmla="*/ 0 h 61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0000" h="618588">
                <a:moveTo>
                  <a:pt x="99320" y="0"/>
                </a:moveTo>
                <a:lnTo>
                  <a:pt x="2060680" y="0"/>
                </a:lnTo>
                <a:lnTo>
                  <a:pt x="2075128" y="29992"/>
                </a:lnTo>
                <a:cubicBezTo>
                  <a:pt x="2129779" y="159201"/>
                  <a:pt x="2160000" y="301260"/>
                  <a:pt x="2160000" y="450377"/>
                </a:cubicBezTo>
                <a:cubicBezTo>
                  <a:pt x="2160000" y="487656"/>
                  <a:pt x="2158111" y="524494"/>
                  <a:pt x="2154424" y="560801"/>
                </a:cubicBezTo>
                <a:lnTo>
                  <a:pt x="2145605" y="618588"/>
                </a:lnTo>
                <a:lnTo>
                  <a:pt x="14395" y="618588"/>
                </a:lnTo>
                <a:lnTo>
                  <a:pt x="5576" y="560801"/>
                </a:lnTo>
                <a:cubicBezTo>
                  <a:pt x="1889" y="524494"/>
                  <a:pt x="0" y="487656"/>
                  <a:pt x="0" y="450377"/>
                </a:cubicBezTo>
                <a:cubicBezTo>
                  <a:pt x="0" y="301260"/>
                  <a:pt x="30221" y="159201"/>
                  <a:pt x="84872" y="29992"/>
                </a:cubicBezTo>
                <a:lnTo>
                  <a:pt x="9932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중부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7574047" y="5313165"/>
            <a:ext cx="2131030" cy="629034"/>
          </a:xfrm>
          <a:custGeom>
            <a:avLst/>
            <a:gdLst>
              <a:gd name="connsiteX0" fmla="*/ 0 w 2131030"/>
              <a:gd name="connsiteY0" fmla="*/ 0 h 629034"/>
              <a:gd name="connsiteX1" fmla="*/ 2131030 w 2131030"/>
              <a:gd name="connsiteY1" fmla="*/ 0 h 629034"/>
              <a:gd name="connsiteX2" fmla="*/ 2123573 w 2131030"/>
              <a:gd name="connsiteY2" fmla="*/ 48858 h 629034"/>
              <a:gd name="connsiteX3" fmla="*/ 1829191 w 2131030"/>
              <a:gd name="connsiteY3" fmla="*/ 594876 h 629034"/>
              <a:gd name="connsiteX4" fmla="*/ 1791607 w 2131030"/>
              <a:gd name="connsiteY4" fmla="*/ 629034 h 629034"/>
              <a:gd name="connsiteX5" fmla="*/ 339423 w 2131030"/>
              <a:gd name="connsiteY5" fmla="*/ 629034 h 629034"/>
              <a:gd name="connsiteX6" fmla="*/ 301840 w 2131030"/>
              <a:gd name="connsiteY6" fmla="*/ 594876 h 629034"/>
              <a:gd name="connsiteX7" fmla="*/ 7457 w 2131030"/>
              <a:gd name="connsiteY7" fmla="*/ 48858 h 629034"/>
              <a:gd name="connsiteX8" fmla="*/ 0 w 2131030"/>
              <a:gd name="connsiteY8" fmla="*/ 0 h 62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030" h="629034">
                <a:moveTo>
                  <a:pt x="0" y="0"/>
                </a:moveTo>
                <a:lnTo>
                  <a:pt x="2131030" y="0"/>
                </a:lnTo>
                <a:lnTo>
                  <a:pt x="2123573" y="48858"/>
                </a:lnTo>
                <a:cubicBezTo>
                  <a:pt x="2080414" y="259774"/>
                  <a:pt x="1975772" y="448295"/>
                  <a:pt x="1829191" y="594876"/>
                </a:cubicBezTo>
                <a:lnTo>
                  <a:pt x="1791607" y="629034"/>
                </a:lnTo>
                <a:lnTo>
                  <a:pt x="339423" y="629034"/>
                </a:lnTo>
                <a:lnTo>
                  <a:pt x="301840" y="594876"/>
                </a:lnTo>
                <a:cubicBezTo>
                  <a:pt x="155258" y="448295"/>
                  <a:pt x="50616" y="259774"/>
                  <a:pt x="7457" y="488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하부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7898985" y="6072261"/>
            <a:ext cx="1452184" cy="282166"/>
          </a:xfrm>
          <a:custGeom>
            <a:avLst/>
            <a:gdLst>
              <a:gd name="connsiteX0" fmla="*/ 0 w 1452184"/>
              <a:gd name="connsiteY0" fmla="*/ 0 h 282166"/>
              <a:gd name="connsiteX1" fmla="*/ 1452184 w 1452184"/>
              <a:gd name="connsiteY1" fmla="*/ 0 h 282166"/>
              <a:gd name="connsiteX2" fmla="*/ 1413072 w 1452184"/>
              <a:gd name="connsiteY2" fmla="*/ 35547 h 282166"/>
              <a:gd name="connsiteX3" fmla="*/ 726092 w 1452184"/>
              <a:gd name="connsiteY3" fmla="*/ 282166 h 282166"/>
              <a:gd name="connsiteX4" fmla="*/ 39112 w 1452184"/>
              <a:gd name="connsiteY4" fmla="*/ 35547 h 282166"/>
              <a:gd name="connsiteX5" fmla="*/ 0 w 1452184"/>
              <a:gd name="connsiteY5" fmla="*/ 0 h 28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184" h="282166">
                <a:moveTo>
                  <a:pt x="0" y="0"/>
                </a:moveTo>
                <a:lnTo>
                  <a:pt x="1452184" y="0"/>
                </a:lnTo>
                <a:lnTo>
                  <a:pt x="1413072" y="35547"/>
                </a:lnTo>
                <a:cubicBezTo>
                  <a:pt x="1226385" y="189615"/>
                  <a:pt x="987047" y="282166"/>
                  <a:pt x="726092" y="282166"/>
                </a:cubicBezTo>
                <a:cubicBezTo>
                  <a:pt x="465137" y="282166"/>
                  <a:pt x="225799" y="189615"/>
                  <a:pt x="39112" y="3554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978361" y="3814160"/>
            <a:ext cx="20859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14" idx="2"/>
            <a:endCxn id="43" idx="3"/>
          </p:cNvCxnSpPr>
          <p:nvPr/>
        </p:nvCxnSpPr>
        <p:spPr>
          <a:xfrm rot="10800000">
            <a:off x="4890053" y="4846794"/>
            <a:ext cx="415674" cy="5798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102891" y="4669416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낚시추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높이제어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02891" y="5399693"/>
            <a:ext cx="787162" cy="3054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조향제어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46" name="꺾인 연결선 45"/>
          <p:cNvCxnSpPr>
            <a:stCxn id="12" idx="1"/>
            <a:endCxn id="45" idx="3"/>
          </p:cNvCxnSpPr>
          <p:nvPr/>
        </p:nvCxnSpPr>
        <p:spPr>
          <a:xfrm rot="10800000">
            <a:off x="4890054" y="5552405"/>
            <a:ext cx="693953" cy="15271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102891" y="5859011"/>
            <a:ext cx="787162" cy="3054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이동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59" name="꺾인 연결선 58"/>
          <p:cNvCxnSpPr>
            <a:stCxn id="11" idx="1"/>
            <a:endCxn id="57" idx="3"/>
          </p:cNvCxnSpPr>
          <p:nvPr/>
        </p:nvCxnSpPr>
        <p:spPr>
          <a:xfrm rot="10800000" flipV="1">
            <a:off x="4890053" y="6011001"/>
            <a:ext cx="870578" cy="72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528734" y="4165514"/>
            <a:ext cx="800044" cy="2813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블루투스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0665" y="4487346"/>
            <a:ext cx="1001362" cy="323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아두이노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나노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or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미니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74" name="꺾인 연결선 73"/>
          <p:cNvCxnSpPr>
            <a:stCxn id="73" idx="1"/>
            <a:endCxn id="76" idx="3"/>
          </p:cNvCxnSpPr>
          <p:nvPr/>
        </p:nvCxnSpPr>
        <p:spPr>
          <a:xfrm rot="10800000">
            <a:off x="4890053" y="4289022"/>
            <a:ext cx="630612" cy="3599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102891" y="4111644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통신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및 제어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806393" y="4047627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통신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및 제어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806393" y="4750828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배터리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및 완충제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806393" y="5429747"/>
            <a:ext cx="787162" cy="3547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센서및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동작부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88" name="직선 연결선 87"/>
          <p:cNvCxnSpPr>
            <a:endCxn id="84" idx="1"/>
          </p:cNvCxnSpPr>
          <p:nvPr/>
        </p:nvCxnSpPr>
        <p:spPr>
          <a:xfrm flipV="1">
            <a:off x="9477767" y="4225004"/>
            <a:ext cx="328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85" idx="1"/>
          </p:cNvCxnSpPr>
          <p:nvPr/>
        </p:nvCxnSpPr>
        <p:spPr>
          <a:xfrm flipV="1">
            <a:off x="9699245" y="4928206"/>
            <a:ext cx="107148" cy="1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86" idx="1"/>
          </p:cNvCxnSpPr>
          <p:nvPr/>
        </p:nvCxnSpPr>
        <p:spPr>
          <a:xfrm>
            <a:off x="9608330" y="5604268"/>
            <a:ext cx="198063" cy="28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522027" y="5333465"/>
            <a:ext cx="542309" cy="466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온도감지센서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517713" y="3583431"/>
            <a:ext cx="1004314" cy="161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약 </a:t>
            </a:r>
            <a:r>
              <a:rPr lang="en-US" altLang="ko-KR" sz="1000" dirty="0" smtClean="0">
                <a:solidFill>
                  <a:schemeClr val="tx1"/>
                </a:solidFill>
              </a:rPr>
              <a:t>10cm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5305727" y="5300887"/>
            <a:ext cx="276225" cy="2515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7" name="직선 연결선 116"/>
          <p:cNvCxnSpPr>
            <a:stCxn id="114" idx="2"/>
          </p:cNvCxnSpPr>
          <p:nvPr/>
        </p:nvCxnSpPr>
        <p:spPr>
          <a:xfrm>
            <a:off x="5305727" y="5426646"/>
            <a:ext cx="0" cy="119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5358471" y="5351914"/>
            <a:ext cx="168767" cy="15265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47407" y="960157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StepMotor</a:t>
            </a:r>
            <a:endParaRPr lang="en-US" altLang="ko-KR" sz="1000" b="1" dirty="0"/>
          </a:p>
        </p:txBody>
      </p:sp>
      <p:sp>
        <p:nvSpPr>
          <p:cNvPr id="40" name="직사각형 39"/>
          <p:cNvSpPr/>
          <p:nvPr/>
        </p:nvSpPr>
        <p:spPr>
          <a:xfrm>
            <a:off x="1247199" y="562916"/>
            <a:ext cx="990744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블루투스</a:t>
            </a:r>
            <a:endParaRPr lang="en-US" altLang="ko-KR" sz="1000" b="1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247407" y="2549122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LED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39813" y="1324788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이동</a:t>
            </a: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636306" y="2994143"/>
            <a:ext cx="103123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자동모드</a:t>
            </a:r>
            <a:endParaRPr lang="en-US" altLang="ko-KR" sz="1100" b="1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2419358" y="161482"/>
            <a:ext cx="1031238" cy="3126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역할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47407" y="1754639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StepMotor</a:t>
            </a:r>
            <a:endParaRPr lang="en-US" altLang="ko-KR" sz="1000" b="1" dirty="0"/>
          </a:p>
        </p:txBody>
      </p:sp>
      <p:sp>
        <p:nvSpPr>
          <p:cNvPr id="51" name="직사각형 50"/>
          <p:cNvSpPr/>
          <p:nvPr/>
        </p:nvSpPr>
        <p:spPr>
          <a:xfrm>
            <a:off x="1247407" y="2151880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온도감지센서</a:t>
            </a:r>
            <a:endParaRPr lang="en-US" altLang="ko-KR" sz="1000" b="1" dirty="0" smtClean="0"/>
          </a:p>
        </p:txBody>
      </p:sp>
      <p:sp>
        <p:nvSpPr>
          <p:cNvPr id="50" name="타원 49"/>
          <p:cNvSpPr/>
          <p:nvPr/>
        </p:nvSpPr>
        <p:spPr>
          <a:xfrm>
            <a:off x="652466" y="4290371"/>
            <a:ext cx="2160000" cy="21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/>
          <p:cNvCxnSpPr>
            <a:stCxn id="50" idx="0"/>
          </p:cNvCxnSpPr>
          <p:nvPr/>
        </p:nvCxnSpPr>
        <p:spPr>
          <a:xfrm>
            <a:off x="1732466" y="4290371"/>
            <a:ext cx="0" cy="7447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95766" y="5035158"/>
            <a:ext cx="2082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164362" y="4476207"/>
            <a:ext cx="1004314" cy="161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cm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2958585" y="4333254"/>
            <a:ext cx="6189" cy="21218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666682" y="5313263"/>
            <a:ext cx="1004314" cy="161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7cm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99368" y="5429202"/>
            <a:ext cx="1004314" cy="161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cm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0" idx="4"/>
          </p:cNvCxnSpPr>
          <p:nvPr/>
        </p:nvCxnSpPr>
        <p:spPr>
          <a:xfrm>
            <a:off x="1732466" y="5035158"/>
            <a:ext cx="0" cy="14152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652466" y="6589571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230309" y="6627977"/>
            <a:ext cx="1004314" cy="161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7cm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39813" y="956183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조향제어</a:t>
            </a:r>
            <a:endParaRPr lang="en-US" altLang="ko-KR" sz="100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439813" y="542771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통신</a:t>
            </a:r>
            <a:endParaRPr lang="en-US" altLang="ko-KR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3636305" y="161482"/>
            <a:ext cx="1031238" cy="3126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세부기능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39813" y="2537953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위치파악</a:t>
            </a:r>
            <a:endParaRPr lang="en-US" altLang="ko-KR" sz="1000" b="1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2439813" y="2121850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수온감지</a:t>
            </a:r>
            <a:endParaRPr lang="en-US" altLang="ko-KR" sz="1000" b="1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37150" y="161482"/>
            <a:ext cx="1031238" cy="3126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대분류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455" y="977970"/>
            <a:ext cx="982629" cy="1114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모터</a:t>
            </a:r>
            <a:endParaRPr lang="en-US" altLang="ko-KR" sz="1100" b="1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61455" y="549543"/>
            <a:ext cx="982629" cy="3296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통신</a:t>
            </a:r>
            <a:endParaRPr lang="en-US" altLang="ko-KR" sz="1100" b="1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61455" y="2145583"/>
            <a:ext cx="982629" cy="3296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측정</a:t>
            </a:r>
            <a:endParaRPr lang="en-US" altLang="ko-KR" sz="1100" b="1" dirty="0" smtClean="0"/>
          </a:p>
        </p:txBody>
      </p:sp>
      <p:sp>
        <p:nvSpPr>
          <p:cNvPr id="75" name="직사각형 74"/>
          <p:cNvSpPr/>
          <p:nvPr/>
        </p:nvSpPr>
        <p:spPr>
          <a:xfrm>
            <a:off x="61455" y="2544790"/>
            <a:ext cx="982629" cy="3296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위치</a:t>
            </a:r>
            <a:endParaRPr lang="en-US" altLang="ko-KR" sz="1100" b="1" dirty="0" smtClean="0"/>
          </a:p>
        </p:txBody>
      </p:sp>
      <p:sp>
        <p:nvSpPr>
          <p:cNvPr id="77" name="직사각형 76"/>
          <p:cNvSpPr/>
          <p:nvPr/>
        </p:nvSpPr>
        <p:spPr>
          <a:xfrm>
            <a:off x="1247407" y="1357398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프로펠러모</a:t>
            </a:r>
            <a:r>
              <a:rPr lang="ko-KR" altLang="en-US" sz="1000" b="1" dirty="0" smtClean="0"/>
              <a:t>터</a:t>
            </a:r>
            <a:endParaRPr lang="en-US" altLang="ko-KR" sz="1000" b="1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2439813" y="1724257"/>
            <a:ext cx="990328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낚시줄높이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조정</a:t>
            </a:r>
            <a:endParaRPr lang="en-US" altLang="ko-KR" sz="1000" b="1" dirty="0" smtClean="0"/>
          </a:p>
        </p:txBody>
      </p:sp>
      <p:sp>
        <p:nvSpPr>
          <p:cNvPr id="79" name="직사각형 78"/>
          <p:cNvSpPr/>
          <p:nvPr/>
        </p:nvSpPr>
        <p:spPr>
          <a:xfrm>
            <a:off x="3572167" y="1727407"/>
            <a:ext cx="1253747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모터드라이버</a:t>
            </a:r>
            <a:endParaRPr lang="en-US" altLang="ko-KR" sz="1100" b="1" dirty="0" smtClean="0"/>
          </a:p>
        </p:txBody>
      </p:sp>
      <p:sp>
        <p:nvSpPr>
          <p:cNvPr id="80" name="타원 79"/>
          <p:cNvSpPr/>
          <p:nvPr/>
        </p:nvSpPr>
        <p:spPr>
          <a:xfrm>
            <a:off x="7649429" y="831234"/>
            <a:ext cx="2160000" cy="21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625077" y="831234"/>
            <a:ext cx="219665" cy="21600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8736676" y="169608"/>
            <a:ext cx="0" cy="3109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568527" y="1318870"/>
            <a:ext cx="1253747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모터드라이버</a:t>
            </a:r>
            <a:endParaRPr lang="en-US" altLang="ko-KR" sz="1100" b="1" dirty="0" smtClean="0"/>
          </a:p>
        </p:txBody>
      </p:sp>
      <p:sp>
        <p:nvSpPr>
          <p:cNvPr id="82" name="직사각형 81"/>
          <p:cNvSpPr/>
          <p:nvPr/>
        </p:nvSpPr>
        <p:spPr>
          <a:xfrm>
            <a:off x="3568526" y="949502"/>
            <a:ext cx="1253747" cy="330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모터드라이버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4149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7916" y="970350"/>
            <a:ext cx="1195056" cy="324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낚시추 플랫폼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7916" y="1529408"/>
            <a:ext cx="1195056" cy="324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25372" y="1529408"/>
            <a:ext cx="1195056" cy="324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뜨거운 커피온도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대략 </a:t>
            </a:r>
            <a:r>
              <a:rPr lang="en-US" altLang="ko-KR" sz="1000" b="1" dirty="0">
                <a:solidFill>
                  <a:schemeClr val="bg1"/>
                </a:solidFill>
              </a:rPr>
              <a:t>90</a:t>
            </a:r>
            <a:r>
              <a:rPr lang="ko-KR" altLang="en-US" sz="1000" b="1" dirty="0">
                <a:solidFill>
                  <a:schemeClr val="bg1"/>
                </a:solidFill>
              </a:rPr>
              <a:t>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25372" y="1853444"/>
            <a:ext cx="3477080" cy="29163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ko-KR" altLang="en-US" sz="1000" b="1" dirty="0">
                <a:solidFill>
                  <a:schemeClr val="bg1"/>
                </a:solidFill>
              </a:rPr>
              <a:t>추 회수가능 잃어버려도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*</a:t>
            </a:r>
            <a:r>
              <a:rPr lang="ko-KR" altLang="en-US" sz="1000" b="1" dirty="0">
                <a:solidFill>
                  <a:schemeClr val="bg1"/>
                </a:solidFill>
              </a:rPr>
              <a:t>기사 보완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2) </a:t>
            </a:r>
            <a:r>
              <a:rPr lang="ko-KR" altLang="en-US" sz="1000" b="1" dirty="0">
                <a:solidFill>
                  <a:schemeClr val="bg1"/>
                </a:solidFill>
              </a:rPr>
              <a:t>움직이다보면 </a:t>
            </a:r>
            <a:r>
              <a:rPr lang="en-US" altLang="ko-KR" sz="1000" b="1" dirty="0">
                <a:solidFill>
                  <a:schemeClr val="bg1"/>
                </a:solidFill>
              </a:rPr>
              <a:t>- </a:t>
            </a:r>
            <a:r>
              <a:rPr lang="ko-KR" altLang="en-US" sz="1000" b="1" dirty="0">
                <a:solidFill>
                  <a:schemeClr val="bg1"/>
                </a:solidFill>
              </a:rPr>
              <a:t>사람쪽으로 이동해버림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	</a:t>
            </a:r>
            <a:r>
              <a:rPr lang="ko-KR" altLang="en-US" sz="1000" b="1" dirty="0">
                <a:solidFill>
                  <a:schemeClr val="bg1"/>
                </a:solidFill>
              </a:rPr>
              <a:t>일정거리에서 유지가능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*</a:t>
            </a:r>
            <a:r>
              <a:rPr lang="ko-KR" altLang="en-US" sz="1000" b="1" dirty="0">
                <a:solidFill>
                  <a:schemeClr val="bg1"/>
                </a:solidFill>
              </a:rPr>
              <a:t>낚시어려움 질문 등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3) </a:t>
            </a:r>
            <a:r>
              <a:rPr lang="ko-KR" altLang="en-US" sz="1000" b="1" dirty="0">
                <a:solidFill>
                  <a:schemeClr val="bg1"/>
                </a:solidFill>
              </a:rPr>
              <a:t>포인트 </a:t>
            </a:r>
            <a:r>
              <a:rPr lang="en-US" altLang="ko-KR" sz="1000" b="1" dirty="0">
                <a:solidFill>
                  <a:schemeClr val="bg1"/>
                </a:solidFill>
              </a:rPr>
              <a:t>– </a:t>
            </a:r>
            <a:r>
              <a:rPr lang="ko-KR" altLang="en-US" sz="1000" b="1" dirty="0">
                <a:solidFill>
                  <a:schemeClr val="bg1"/>
                </a:solidFill>
              </a:rPr>
              <a:t>나무그늘 밑 등 포인트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4) </a:t>
            </a:r>
            <a:r>
              <a:rPr lang="ko-KR" altLang="en-US" sz="1000" b="1" dirty="0">
                <a:solidFill>
                  <a:schemeClr val="bg1"/>
                </a:solidFill>
              </a:rPr>
              <a:t>수온 </a:t>
            </a:r>
            <a:r>
              <a:rPr lang="en-US" altLang="ko-KR" sz="1000" b="1" dirty="0">
                <a:solidFill>
                  <a:schemeClr val="bg1"/>
                </a:solidFill>
              </a:rPr>
              <a:t>– </a:t>
            </a:r>
            <a:r>
              <a:rPr lang="ko-KR" altLang="en-US" sz="1000" b="1" dirty="0">
                <a:solidFill>
                  <a:schemeClr val="bg1"/>
                </a:solidFill>
              </a:rPr>
              <a:t>수온 높으면 물고기가 높이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          - </a:t>
            </a:r>
            <a:r>
              <a:rPr lang="ko-KR" altLang="en-US" sz="1000" b="1" dirty="0">
                <a:solidFill>
                  <a:schemeClr val="bg1"/>
                </a:solidFill>
              </a:rPr>
              <a:t>수온 낮으면 물고기가 아래로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*</a:t>
            </a:r>
            <a:r>
              <a:rPr lang="ko-KR" altLang="en-US" sz="1000" b="1" dirty="0">
                <a:solidFill>
                  <a:schemeClr val="bg1"/>
                </a:solidFill>
              </a:rPr>
              <a:t>이론 보충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5) </a:t>
            </a:r>
            <a:r>
              <a:rPr lang="ko-KR" altLang="en-US" sz="1000" b="1" dirty="0">
                <a:solidFill>
                  <a:schemeClr val="bg1"/>
                </a:solidFill>
              </a:rPr>
              <a:t>루어움직임 자동모드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6)</a:t>
            </a:r>
          </a:p>
          <a:p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ko-KR" altLang="en-US" sz="1000" b="1" dirty="0">
                <a:solidFill>
                  <a:schemeClr val="bg1"/>
                </a:solidFill>
              </a:rPr>
              <a:t>우려되는 문제점 보완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bg1"/>
                </a:solidFill>
              </a:rPr>
              <a:t>소음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ko-KR" altLang="en-US" sz="1000" b="1" dirty="0">
                <a:solidFill>
                  <a:schemeClr val="bg1"/>
                </a:solidFill>
              </a:rPr>
              <a:t>마이크로 모터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bg1"/>
                </a:solidFill>
              </a:rPr>
              <a:t>방수소재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7916" y="2333578"/>
            <a:ext cx="119505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온도감지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916" y="3617640"/>
            <a:ext cx="119505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블루투스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158061" y="46617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17417" y="2294628"/>
            <a:ext cx="936104" cy="42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78244" y="2294628"/>
            <a:ext cx="936104" cy="42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075321" y="2393508"/>
            <a:ext cx="597528" cy="3054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상하 운동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332720" y="2393508"/>
            <a:ext cx="597528" cy="3054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루어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98608" y="4351401"/>
            <a:ext cx="1183480" cy="62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0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329</Words>
  <Application>Microsoft Office PowerPoint</Application>
  <PresentationFormat>와이드스크린</PresentationFormat>
  <Paragraphs>142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jaehyuoung sim</cp:lastModifiedBy>
  <cp:revision>26</cp:revision>
  <dcterms:created xsi:type="dcterms:W3CDTF">2017-11-23T11:11:34Z</dcterms:created>
  <dcterms:modified xsi:type="dcterms:W3CDTF">2017-12-10T09:35:26Z</dcterms:modified>
</cp:coreProperties>
</file>