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3" r:id="rId5"/>
    <p:sldId id="276" r:id="rId6"/>
    <p:sldId id="278" r:id="rId7"/>
    <p:sldId id="263" r:id="rId8"/>
    <p:sldId id="272" r:id="rId9"/>
    <p:sldId id="271" r:id="rId10"/>
    <p:sldId id="277" r:id="rId11"/>
    <p:sldId id="262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9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44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92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97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42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06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32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52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19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42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3D06D-798D-41B2-8E09-945CDEC492DF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5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lens.org/datasets/movielens/" TargetMode="External"/><Relationship Id="rId2" Type="http://schemas.openxmlformats.org/officeDocument/2006/relationships/hyperlink" Target="https://doi.org/10.1145/282787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rouplens.org/datasets/movielens/1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Big Data Mining: HW#4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By J. H. Wang</a:t>
            </a:r>
          </a:p>
          <a:p>
            <a:r>
              <a:rPr lang="en-US" altLang="zh-TW" dirty="0" smtClean="0"/>
              <a:t>Dec. 7, 2021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18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Related Paper on the dataset:</a:t>
            </a:r>
          </a:p>
          <a:p>
            <a:pPr lvl="1"/>
            <a:r>
              <a:rPr lang="en-US" altLang="zh-TW" dirty="0"/>
              <a:t>F. Maxwell Harper and Joseph A. </a:t>
            </a:r>
            <a:r>
              <a:rPr lang="en-US" altLang="zh-TW" dirty="0" err="1"/>
              <a:t>Konstan</a:t>
            </a:r>
            <a:r>
              <a:rPr lang="en-US" altLang="zh-TW" dirty="0"/>
              <a:t>. 2015. The </a:t>
            </a:r>
            <a:r>
              <a:rPr lang="en-US" altLang="zh-TW" dirty="0" err="1"/>
              <a:t>MovieLens</a:t>
            </a:r>
            <a:r>
              <a:rPr lang="en-US" altLang="zh-TW" dirty="0"/>
              <a:t> Datasets: History and Context. </a:t>
            </a:r>
            <a:r>
              <a:rPr lang="en-US" altLang="zh-TW" i="1" dirty="0"/>
              <a:t>ACM Trans. Interact. </a:t>
            </a:r>
            <a:r>
              <a:rPr lang="en-US" altLang="zh-TW" i="1" dirty="0" err="1"/>
              <a:t>Intell</a:t>
            </a:r>
            <a:r>
              <a:rPr lang="en-US" altLang="zh-TW" i="1" dirty="0"/>
              <a:t>. Syst.</a:t>
            </a:r>
            <a:r>
              <a:rPr lang="en-US" altLang="zh-TW" dirty="0"/>
              <a:t> 5, 4: 19:1–19:19. </a:t>
            </a:r>
            <a:r>
              <a:rPr lang="en-US" altLang="zh-TW" dirty="0">
                <a:hlinkClick r:id="rId2"/>
              </a:rPr>
              <a:t>https://doi.org/10.1145/2827872</a:t>
            </a:r>
            <a:endParaRPr lang="en-US" altLang="zh-TW" dirty="0" smtClean="0"/>
          </a:p>
          <a:p>
            <a:r>
              <a:rPr lang="en-US" altLang="zh-TW" b="1" dirty="0" smtClean="0"/>
              <a:t>Source:</a:t>
            </a:r>
            <a:r>
              <a:rPr lang="en-US" altLang="zh-TW" dirty="0"/>
              <a:t> </a:t>
            </a:r>
            <a:r>
              <a:rPr lang="en-US" altLang="zh-TW" dirty="0">
                <a:hlinkClick r:id="rId3"/>
              </a:rPr>
              <a:t>https://grouplens.org/datasets/movielens/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966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Questions or Comments?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91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Programming Exercise: Recommender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Goal: Movie recommendation using collaborative filtering</a:t>
            </a:r>
          </a:p>
          <a:p>
            <a:pPr lvl="1"/>
            <a:r>
              <a:rPr lang="en-US" altLang="zh-TW" dirty="0" err="1"/>
              <a:t>MapReduce</a:t>
            </a:r>
            <a:r>
              <a:rPr lang="en-US" altLang="zh-TW" dirty="0"/>
              <a:t> on multi-node Spark (for CS students)</a:t>
            </a:r>
          </a:p>
          <a:p>
            <a:pPr lvl="1"/>
            <a:r>
              <a:rPr lang="en-US" altLang="zh-TW" dirty="0"/>
              <a:t>or Python in </a:t>
            </a:r>
            <a:r>
              <a:rPr lang="en-US" altLang="zh-TW" dirty="0" err="1"/>
              <a:t>Jupyter</a:t>
            </a:r>
            <a:r>
              <a:rPr lang="en-US" altLang="zh-TW" dirty="0"/>
              <a:t> </a:t>
            </a:r>
            <a:r>
              <a:rPr lang="en-US" altLang="zh-TW" dirty="0" smtClean="0"/>
              <a:t>Notebook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Input: Movie ratings dataset (to be detailed later)</a:t>
            </a:r>
            <a:endParaRPr lang="en-US" altLang="zh-TW" i="1" dirty="0">
              <a:solidFill>
                <a:srgbClr val="0000FF"/>
              </a:solidFill>
            </a:endParaRPr>
          </a:p>
          <a:p>
            <a:endParaRPr lang="en-US" altLang="zh-TW" dirty="0"/>
          </a:p>
          <a:p>
            <a:r>
              <a:rPr lang="en-US" altLang="zh-TW" dirty="0" smtClean="0"/>
              <a:t>Output: results of recommendation (to be detailed later)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609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Data: </a:t>
            </a:r>
          </a:p>
          <a:p>
            <a:pPr lvl="1"/>
            <a:r>
              <a:rPr lang="en-US" altLang="zh-TW" dirty="0" smtClean="0"/>
              <a:t>[</a:t>
            </a:r>
            <a:r>
              <a:rPr lang="en-US" altLang="zh-TW" b="1" dirty="0" err="1" smtClean="0"/>
              <a:t>MovieLens</a:t>
            </a:r>
            <a:r>
              <a:rPr lang="en-US" altLang="zh-TW" b="1" dirty="0" smtClean="0"/>
              <a:t> </a:t>
            </a:r>
            <a:r>
              <a:rPr lang="en-US" altLang="zh-TW" b="1" dirty="0" smtClean="0"/>
              <a:t>1M </a:t>
            </a:r>
            <a:r>
              <a:rPr lang="en-US" altLang="zh-TW" b="1" dirty="0" smtClean="0"/>
              <a:t>Data Set</a:t>
            </a:r>
            <a:r>
              <a:rPr lang="en-US" altLang="zh-TW" dirty="0" smtClean="0"/>
              <a:t>] from </a:t>
            </a:r>
            <a:r>
              <a:rPr lang="en-US" altLang="zh-TW" dirty="0" err="1" smtClean="0"/>
              <a:t>GroupLens</a:t>
            </a:r>
            <a:endParaRPr lang="en-US" altLang="zh-TW" dirty="0"/>
          </a:p>
          <a:p>
            <a:pPr lvl="1"/>
            <a:r>
              <a:rPr lang="en-US" altLang="zh-TW" dirty="0" smtClean="0"/>
              <a:t>It contains </a:t>
            </a:r>
            <a:r>
              <a:rPr lang="en-US" altLang="zh-TW" dirty="0" smtClean="0"/>
              <a:t> 1 </a:t>
            </a:r>
            <a:r>
              <a:rPr lang="en-US" altLang="zh-TW" dirty="0"/>
              <a:t>million </a:t>
            </a:r>
            <a:r>
              <a:rPr lang="en-US" altLang="zh-TW" dirty="0" smtClean="0"/>
              <a:t>ratings </a:t>
            </a:r>
            <a:r>
              <a:rPr lang="en-US" altLang="zh-TW" dirty="0"/>
              <a:t>from </a:t>
            </a:r>
            <a:r>
              <a:rPr lang="en-US" altLang="zh-TW" dirty="0" smtClean="0"/>
              <a:t>6000 </a:t>
            </a:r>
            <a:r>
              <a:rPr lang="en-US" altLang="zh-TW" dirty="0"/>
              <a:t>users on </a:t>
            </a:r>
            <a:r>
              <a:rPr lang="en-US" altLang="zh-TW" dirty="0" smtClean="0"/>
              <a:t>4000 </a:t>
            </a:r>
            <a:r>
              <a:rPr lang="en-US" altLang="zh-TW" dirty="0" smtClean="0"/>
              <a:t>movies (released on </a:t>
            </a:r>
            <a:r>
              <a:rPr lang="en-US" altLang="zh-TW" dirty="0" smtClean="0"/>
              <a:t>02/2003)</a:t>
            </a:r>
            <a:endParaRPr lang="en-US" altLang="zh-TW" dirty="0"/>
          </a:p>
          <a:p>
            <a:pPr lvl="1"/>
            <a:r>
              <a:rPr lang="en-US" altLang="zh-TW" dirty="0" smtClean="0"/>
              <a:t>Available at</a:t>
            </a:r>
            <a:r>
              <a:rPr lang="en-US" altLang="zh-TW" dirty="0"/>
              <a:t>: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grouplens.org/datasets/movielens/1m/</a:t>
            </a:r>
            <a:r>
              <a:rPr lang="en-US" altLang="zh-TW" dirty="0" smtClean="0"/>
              <a:t> </a:t>
            </a:r>
            <a:endParaRPr lang="en-US" altLang="zh-TW" dirty="0" smtClean="0"/>
          </a:p>
          <a:p>
            <a:pPr marL="228600" lvl="1">
              <a:spcBef>
                <a:spcPts val="1000"/>
              </a:spcBef>
            </a:pPr>
            <a:r>
              <a:rPr lang="en-US" altLang="zh-TW" dirty="0" smtClean="0"/>
              <a:t>Format:</a:t>
            </a:r>
            <a:r>
              <a:rPr lang="zh-TW" altLang="en-US" dirty="0" smtClean="0"/>
              <a:t> </a:t>
            </a:r>
            <a:r>
              <a:rPr lang="en-US" altLang="zh-TW" dirty="0"/>
              <a:t>3 </a:t>
            </a:r>
            <a:r>
              <a:rPr lang="en-US" altLang="zh-TW" dirty="0" smtClean="0"/>
              <a:t>files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 users</a:t>
            </a:r>
            <a:r>
              <a:rPr lang="en-US" altLang="zh-TW" dirty="0"/>
              <a:t>, movies, </a:t>
            </a:r>
            <a:r>
              <a:rPr lang="en-US" altLang="zh-TW" dirty="0" smtClean="0"/>
              <a:t>ratings</a:t>
            </a:r>
          </a:p>
          <a:p>
            <a:pPr lvl="1"/>
            <a:r>
              <a:rPr lang="en-US" altLang="zh-TW" dirty="0" smtClean="0"/>
              <a:t>Users information (</a:t>
            </a:r>
            <a:r>
              <a:rPr lang="en-US" altLang="zh-TW" dirty="0" smtClean="0">
                <a:solidFill>
                  <a:srgbClr val="0000FF"/>
                </a:solidFill>
              </a:rPr>
              <a:t>users.dat</a:t>
            </a:r>
            <a:r>
              <a:rPr lang="en-US" altLang="zh-TW" dirty="0" smtClean="0"/>
              <a:t>):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pPr lvl="2"/>
            <a:r>
              <a:rPr lang="en-US" altLang="zh-TW" dirty="0" err="1" smtClean="0"/>
              <a:t>UserID</a:t>
            </a:r>
            <a:r>
              <a:rPr lang="en-US" altLang="zh-TW" dirty="0"/>
              <a:t>::Gender::Age::Occupation::Zip-code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Movie information (</a:t>
            </a:r>
            <a:r>
              <a:rPr lang="en-US" altLang="zh-TW" dirty="0" smtClean="0">
                <a:solidFill>
                  <a:srgbClr val="0000FF"/>
                </a:solidFill>
              </a:rPr>
              <a:t>movies.dat</a:t>
            </a:r>
            <a:r>
              <a:rPr lang="en-US" altLang="zh-TW" dirty="0" smtClean="0"/>
              <a:t>):</a:t>
            </a:r>
          </a:p>
          <a:p>
            <a:pPr lvl="2"/>
            <a:r>
              <a:rPr lang="en-US" altLang="zh-TW" dirty="0" err="1"/>
              <a:t>MovieID</a:t>
            </a:r>
            <a:r>
              <a:rPr lang="en-US" altLang="zh-TW" dirty="0"/>
              <a:t>::Title::</a:t>
            </a:r>
            <a:r>
              <a:rPr lang="en-US" altLang="zh-TW" dirty="0" smtClean="0"/>
              <a:t>Genres</a:t>
            </a:r>
          </a:p>
          <a:p>
            <a:pPr lvl="1"/>
            <a:r>
              <a:rPr lang="en-US" altLang="zh-TW" dirty="0" smtClean="0"/>
              <a:t>Ratings information (</a:t>
            </a:r>
            <a:r>
              <a:rPr lang="en-US" altLang="zh-TW" dirty="0" smtClean="0">
                <a:solidFill>
                  <a:srgbClr val="0000FF"/>
                </a:solidFill>
              </a:rPr>
              <a:t>ratings.dat</a:t>
            </a:r>
            <a:r>
              <a:rPr lang="en-US" altLang="zh-TW" dirty="0" smtClean="0"/>
              <a:t>):</a:t>
            </a:r>
          </a:p>
          <a:p>
            <a:pPr lvl="2"/>
            <a:r>
              <a:rPr lang="en-US" altLang="zh-TW" dirty="0" err="1"/>
              <a:t>UserID</a:t>
            </a:r>
            <a:r>
              <a:rPr lang="en-US" altLang="zh-TW" dirty="0"/>
              <a:t>::</a:t>
            </a:r>
            <a:r>
              <a:rPr lang="en-US" altLang="zh-TW" dirty="0" err="1"/>
              <a:t>MovieID</a:t>
            </a:r>
            <a:r>
              <a:rPr lang="en-US" altLang="zh-TW" dirty="0"/>
              <a:t>::Rating::Timestamp</a:t>
            </a:r>
            <a:endParaRPr lang="en-US" altLang="zh-TW" dirty="0" smtClean="0"/>
          </a:p>
          <a:p>
            <a:pPr lvl="2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666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 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Subtasks:</a:t>
            </a:r>
            <a:endParaRPr lang="en-US" altLang="zh-TW" dirty="0"/>
          </a:p>
          <a:p>
            <a:pPr lvl="1"/>
            <a:r>
              <a:rPr lang="en-US" altLang="zh-TW" dirty="0" smtClean="0"/>
              <a:t>(</a:t>
            </a:r>
            <a:r>
              <a:rPr lang="en-US" altLang="zh-TW" b="1" dirty="0" smtClean="0"/>
              <a:t>20pt</a:t>
            </a:r>
            <a:r>
              <a:rPr lang="en-US" altLang="zh-TW" dirty="0"/>
              <a:t>) (1) </a:t>
            </a:r>
            <a:r>
              <a:rPr lang="en-US" altLang="zh-TW" dirty="0" smtClean="0"/>
              <a:t>Given </a:t>
            </a:r>
            <a:r>
              <a:rPr lang="en-US" altLang="zh-TW" dirty="0"/>
              <a:t>the </a:t>
            </a:r>
            <a:r>
              <a:rPr lang="en-US" altLang="zh-TW" dirty="0" err="1" smtClean="0"/>
              <a:t>MovieLens</a:t>
            </a:r>
            <a:r>
              <a:rPr lang="en-US" altLang="zh-TW" dirty="0" smtClean="0"/>
              <a:t> 1M dataset, please list the top-rated movies </a:t>
            </a:r>
            <a:r>
              <a:rPr lang="en-US" altLang="zh-TW" dirty="0" smtClean="0"/>
              <a:t>by all users. </a:t>
            </a:r>
            <a:r>
              <a:rPr lang="en-US" altLang="zh-TW" dirty="0" smtClean="0"/>
              <a:t>(</a:t>
            </a:r>
            <a:r>
              <a:rPr lang="en-US" altLang="zh-TW" b="1" dirty="0"/>
              <a:t>20pt</a:t>
            </a:r>
            <a:r>
              <a:rPr lang="en-US" altLang="zh-TW" dirty="0"/>
              <a:t>) </a:t>
            </a:r>
            <a:r>
              <a:rPr lang="en-US" altLang="zh-TW" dirty="0" smtClean="0"/>
              <a:t>(2) Please list the top-rated movies grouped by gender, by age group, and by occupation, respectively. </a:t>
            </a:r>
            <a:endParaRPr lang="en-US" altLang="zh-TW" dirty="0"/>
          </a:p>
          <a:p>
            <a:pPr lvl="1"/>
            <a:r>
              <a:rPr lang="en-US" altLang="zh-TW" dirty="0"/>
              <a:t>(</a:t>
            </a:r>
            <a:r>
              <a:rPr lang="en-US" altLang="zh-TW" b="1" dirty="0"/>
              <a:t>20pt</a:t>
            </a:r>
            <a:r>
              <a:rPr lang="en-US" altLang="zh-TW" dirty="0"/>
              <a:t>) </a:t>
            </a:r>
            <a:r>
              <a:rPr lang="en-US" altLang="zh-TW" dirty="0" smtClean="0"/>
              <a:t>(3) </a:t>
            </a:r>
            <a:r>
              <a:rPr lang="en-US" altLang="zh-TW" dirty="0"/>
              <a:t>Please list the </a:t>
            </a:r>
            <a:r>
              <a:rPr lang="en-US" altLang="zh-TW" dirty="0" smtClean="0"/>
              <a:t>average rating score of each user for all movies, and grouped by genre, </a:t>
            </a:r>
            <a:r>
              <a:rPr lang="en-US" altLang="zh-TW" dirty="0"/>
              <a:t>respectively. 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Note: All the above results should be sorted </a:t>
            </a:r>
            <a:r>
              <a:rPr lang="en-US" altLang="zh-TW" dirty="0">
                <a:solidFill>
                  <a:srgbClr val="FF0000"/>
                </a:solidFill>
              </a:rPr>
              <a:t>in descending order of ‘average’ rating </a:t>
            </a:r>
            <a:r>
              <a:rPr lang="en-US" altLang="zh-TW" dirty="0" smtClean="0">
                <a:solidFill>
                  <a:srgbClr val="FF0000"/>
                </a:solidFill>
              </a:rPr>
              <a:t>score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(</a:t>
            </a:r>
            <a:r>
              <a:rPr lang="en-US" altLang="zh-TW" b="1" dirty="0"/>
              <a:t>20pt</a:t>
            </a:r>
            <a:r>
              <a:rPr lang="en-US" altLang="zh-TW" dirty="0"/>
              <a:t>) </a:t>
            </a:r>
            <a:r>
              <a:rPr lang="en-US" altLang="zh-TW" dirty="0" smtClean="0"/>
              <a:t>(4) </a:t>
            </a:r>
            <a:r>
              <a:rPr lang="en-US" altLang="zh-TW" dirty="0" smtClean="0"/>
              <a:t>Given any user, please </a:t>
            </a:r>
            <a:r>
              <a:rPr lang="en-US" altLang="zh-TW" dirty="0"/>
              <a:t>list the </a:t>
            </a:r>
            <a:r>
              <a:rPr lang="en-US" altLang="zh-TW" dirty="0" smtClean="0"/>
              <a:t>top-’similar’ users based on the </a:t>
            </a:r>
            <a:r>
              <a:rPr lang="en-US" altLang="zh-TW" i="1" dirty="0" smtClean="0">
                <a:solidFill>
                  <a:srgbClr val="0000FF"/>
                </a:solidFill>
              </a:rPr>
              <a:t>cosine similarit</a:t>
            </a:r>
            <a:r>
              <a:rPr lang="en-US" altLang="zh-TW" i="1" dirty="0" smtClean="0"/>
              <a:t>y</a:t>
            </a:r>
            <a:r>
              <a:rPr lang="en-US" altLang="zh-TW" dirty="0" smtClean="0"/>
              <a:t> of previous ratings each user has given. </a:t>
            </a:r>
            <a:r>
              <a:rPr lang="en-US" altLang="zh-TW" dirty="0"/>
              <a:t>(sorted in descending order of </a:t>
            </a:r>
            <a:r>
              <a:rPr lang="en-US" altLang="zh-TW" dirty="0" smtClean="0"/>
              <a:t>‘user’ similarity score)</a:t>
            </a:r>
            <a:endParaRPr lang="en-US" altLang="zh-TW" dirty="0"/>
          </a:p>
          <a:p>
            <a:pPr lvl="1"/>
            <a:r>
              <a:rPr lang="en-US" altLang="zh-TW" dirty="0" smtClean="0"/>
              <a:t>(</a:t>
            </a:r>
            <a:r>
              <a:rPr lang="en-US" altLang="zh-TW" b="1" dirty="0" smtClean="0"/>
              <a:t>20pt</a:t>
            </a:r>
            <a:r>
              <a:rPr lang="en-US" altLang="zh-TW" dirty="0"/>
              <a:t>) </a:t>
            </a:r>
            <a:r>
              <a:rPr lang="en-US" altLang="zh-TW" dirty="0" smtClean="0"/>
              <a:t>(5) </a:t>
            </a:r>
            <a:r>
              <a:rPr lang="en-US" altLang="zh-TW" dirty="0"/>
              <a:t>Given any </a:t>
            </a:r>
            <a:r>
              <a:rPr lang="en-US" altLang="zh-TW" dirty="0" smtClean="0"/>
              <a:t>movie, </a:t>
            </a:r>
            <a:r>
              <a:rPr lang="en-US" altLang="zh-TW" dirty="0"/>
              <a:t>please list the top-’similar’ </a:t>
            </a:r>
            <a:r>
              <a:rPr lang="en-US" altLang="zh-TW" dirty="0" smtClean="0"/>
              <a:t>movies </a:t>
            </a:r>
            <a:r>
              <a:rPr lang="en-US" altLang="zh-TW" dirty="0"/>
              <a:t>based on the </a:t>
            </a:r>
            <a:r>
              <a:rPr lang="en-US" altLang="zh-TW" i="1" dirty="0">
                <a:solidFill>
                  <a:srgbClr val="0000FF"/>
                </a:solidFill>
              </a:rPr>
              <a:t>cosine similarity</a:t>
            </a:r>
            <a:r>
              <a:rPr lang="en-US" altLang="zh-TW" dirty="0"/>
              <a:t> of previous </a:t>
            </a:r>
            <a:r>
              <a:rPr lang="en-US" altLang="zh-TW" dirty="0" smtClean="0"/>
              <a:t>ratings each movie received. </a:t>
            </a:r>
            <a:r>
              <a:rPr lang="en-US" altLang="zh-TW" dirty="0"/>
              <a:t>(sorted in descending order of </a:t>
            </a:r>
            <a:r>
              <a:rPr lang="en-US" altLang="zh-TW" dirty="0" smtClean="0"/>
              <a:t>‘item’ similarity score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[</a:t>
            </a:r>
            <a:r>
              <a:rPr lang="en-US" altLang="zh-TW" dirty="0" smtClean="0">
                <a:solidFill>
                  <a:srgbClr val="0000FF"/>
                </a:solidFill>
              </a:rPr>
              <a:t>optional</a:t>
            </a:r>
            <a:r>
              <a:rPr lang="en-US" altLang="zh-TW" dirty="0" smtClean="0"/>
              <a:t>] (</a:t>
            </a:r>
            <a:r>
              <a:rPr lang="en-US" altLang="zh-TW" b="1" dirty="0" smtClean="0"/>
              <a:t>30pt</a:t>
            </a:r>
            <a:r>
              <a:rPr lang="en-US" altLang="zh-TW" dirty="0" smtClean="0"/>
              <a:t>) </a:t>
            </a:r>
            <a:r>
              <a:rPr lang="en-US" altLang="zh-TW" dirty="0" smtClean="0"/>
              <a:t>(6) </a:t>
            </a:r>
            <a:r>
              <a:rPr lang="en-US" altLang="zh-TW" dirty="0" smtClean="0"/>
              <a:t>Please implement a recommender system that recommends </a:t>
            </a:r>
            <a:r>
              <a:rPr lang="en-US" altLang="zh-TW" dirty="0" smtClean="0"/>
              <a:t>top-k similar movies </a:t>
            </a:r>
            <a:r>
              <a:rPr lang="en-US" altLang="zh-TW" dirty="0" smtClean="0"/>
              <a:t>for a given user based on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collaborative </a:t>
            </a:r>
            <a:r>
              <a:rPr lang="en-US" altLang="zh-TW" dirty="0" smtClean="0">
                <a:solidFill>
                  <a:srgbClr val="0000FF"/>
                </a:solidFill>
              </a:rPr>
              <a:t>filtering</a:t>
            </a:r>
            <a:r>
              <a:rPr lang="en-US" altLang="zh-TW" dirty="0" smtClean="0"/>
              <a:t>: item-based</a:t>
            </a:r>
            <a:r>
              <a:rPr lang="en-US" altLang="zh-TW" dirty="0"/>
              <a:t>, and </a:t>
            </a:r>
            <a:r>
              <a:rPr lang="en-US" altLang="zh-TW" dirty="0" smtClean="0"/>
              <a:t>user-based. </a:t>
            </a:r>
            <a:r>
              <a:rPr lang="en-US" altLang="zh-TW" dirty="0"/>
              <a:t>(sorted in descending order of </a:t>
            </a:r>
            <a:r>
              <a:rPr lang="en-US" altLang="zh-TW" dirty="0" smtClean="0"/>
              <a:t>similarity </a:t>
            </a:r>
            <a:r>
              <a:rPr lang="en-US" altLang="zh-TW" dirty="0"/>
              <a:t>score)</a:t>
            </a:r>
            <a:br>
              <a:rPr lang="en-US" altLang="zh-TW" dirty="0"/>
            </a:br>
            <a:r>
              <a:rPr lang="en-US" altLang="zh-TW" dirty="0" smtClean="0"/>
              <a:t>(a) </a:t>
            </a:r>
            <a:r>
              <a:rPr lang="en-US" altLang="zh-TW" dirty="0"/>
              <a:t>For </a:t>
            </a:r>
            <a:r>
              <a:rPr lang="en-US" altLang="zh-TW" dirty="0" smtClean="0"/>
              <a:t>item-based </a:t>
            </a:r>
            <a:r>
              <a:rPr lang="en-US" altLang="zh-TW" dirty="0"/>
              <a:t>collaborative filtering: </a:t>
            </a:r>
            <a:r>
              <a:rPr lang="en-US" altLang="zh-TW" dirty="0" smtClean="0"/>
              <a:t>estimated by similar items</a:t>
            </a:r>
            <a:br>
              <a:rPr lang="en-US" altLang="zh-TW" dirty="0" smtClean="0"/>
            </a:br>
            <a:r>
              <a:rPr lang="en-US" altLang="zh-TW" dirty="0" smtClean="0"/>
              <a:t>(b) For user-based collaborative filtering: estimated by </a:t>
            </a:r>
            <a:r>
              <a:rPr lang="en-US" altLang="zh-TW" dirty="0"/>
              <a:t>similar </a:t>
            </a:r>
            <a:r>
              <a:rPr lang="en-US" altLang="zh-TW" dirty="0" smtClean="0"/>
              <a:t>users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8133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(1) a list of &lt;movie, score&gt; pairs</a:t>
            </a:r>
          </a:p>
          <a:p>
            <a:pPr lvl="1"/>
            <a:r>
              <a:rPr lang="en-US" altLang="zh-TW" dirty="0" smtClean="0"/>
              <a:t>sorted </a:t>
            </a:r>
            <a:r>
              <a:rPr lang="en-US" altLang="zh-TW" dirty="0"/>
              <a:t>in descending order of ‘average’ rating </a:t>
            </a:r>
            <a:r>
              <a:rPr lang="en-US" altLang="zh-TW" dirty="0" smtClean="0"/>
              <a:t>score</a:t>
            </a:r>
          </a:p>
          <a:p>
            <a:r>
              <a:rPr lang="en-US" altLang="zh-TW" dirty="0" smtClean="0"/>
              <a:t>(2) 3 sorted lists: &lt;movie, gender, score&gt; pairs, &lt;movie, age group, score&gt; pairs, &lt;movie, occupation, score&gt;</a:t>
            </a:r>
            <a:endParaRPr lang="en-US" altLang="zh-TW" dirty="0"/>
          </a:p>
          <a:p>
            <a:pPr lvl="1"/>
            <a:r>
              <a:rPr lang="en-US" altLang="zh-TW" dirty="0"/>
              <a:t>sorted in descending order of ‘average’ rating </a:t>
            </a:r>
            <a:r>
              <a:rPr lang="en-US" altLang="zh-TW" dirty="0" smtClean="0"/>
              <a:t>score grouped by </a:t>
            </a:r>
            <a:r>
              <a:rPr lang="en-US" altLang="zh-TW" dirty="0"/>
              <a:t>gender, by age group, and by occupation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r>
              <a:rPr lang="en-US" altLang="zh-TW" dirty="0" smtClean="0"/>
              <a:t>(3) two sorted lists: &lt;user, </a:t>
            </a:r>
            <a:r>
              <a:rPr lang="en-US" altLang="zh-TW" dirty="0"/>
              <a:t>score&gt; </a:t>
            </a:r>
            <a:r>
              <a:rPr lang="en-US" altLang="zh-TW" dirty="0" smtClean="0"/>
              <a:t>pairs, &lt;user, genre, score&gt; pairs</a:t>
            </a:r>
            <a:endParaRPr lang="en-US" altLang="zh-TW" dirty="0"/>
          </a:p>
          <a:p>
            <a:pPr lvl="1"/>
            <a:r>
              <a:rPr lang="en-US" altLang="zh-TW" dirty="0"/>
              <a:t>sorted in descending order of ‘average’ rating </a:t>
            </a:r>
            <a:r>
              <a:rPr lang="en-US" altLang="zh-TW" dirty="0" smtClean="0"/>
              <a:t>score of each user for all movies, and by genre</a:t>
            </a:r>
            <a:endParaRPr lang="en-US" altLang="zh-TW" dirty="0"/>
          </a:p>
          <a:p>
            <a:r>
              <a:rPr lang="en-US" altLang="zh-TW" dirty="0" smtClean="0"/>
              <a:t>(4) </a:t>
            </a:r>
            <a:r>
              <a:rPr lang="en-US" altLang="zh-TW" dirty="0"/>
              <a:t>a list of </a:t>
            </a:r>
            <a:r>
              <a:rPr lang="en-US" altLang="zh-TW" dirty="0" smtClean="0"/>
              <a:t>&lt;user, </a:t>
            </a:r>
            <a:r>
              <a:rPr lang="en-US" altLang="zh-TW" dirty="0"/>
              <a:t>score</a:t>
            </a:r>
            <a:r>
              <a:rPr lang="en-US" altLang="zh-TW" dirty="0" smtClean="0"/>
              <a:t>&gt; pairs</a:t>
            </a:r>
          </a:p>
          <a:p>
            <a:pPr lvl="1"/>
            <a:r>
              <a:rPr lang="en-US" altLang="zh-TW" dirty="0" smtClean="0"/>
              <a:t>sorted </a:t>
            </a:r>
            <a:r>
              <a:rPr lang="en-US" altLang="zh-TW" dirty="0"/>
              <a:t>in descending order of </a:t>
            </a:r>
            <a:r>
              <a:rPr lang="en-US" altLang="zh-TW" dirty="0" smtClean="0"/>
              <a:t>‘user’ similarity score</a:t>
            </a:r>
          </a:p>
          <a:p>
            <a:r>
              <a:rPr lang="en-US" altLang="zh-TW" dirty="0" smtClean="0"/>
              <a:t>(5) </a:t>
            </a:r>
            <a:r>
              <a:rPr lang="en-US" altLang="zh-TW" dirty="0" smtClean="0"/>
              <a:t>a </a:t>
            </a:r>
            <a:r>
              <a:rPr lang="en-US" altLang="zh-TW" dirty="0"/>
              <a:t>list of </a:t>
            </a:r>
            <a:r>
              <a:rPr lang="en-US" altLang="zh-TW" dirty="0" smtClean="0"/>
              <a:t>&lt;movie, </a:t>
            </a:r>
            <a:r>
              <a:rPr lang="en-US" altLang="zh-TW" dirty="0"/>
              <a:t>score</a:t>
            </a:r>
            <a:r>
              <a:rPr lang="en-US" altLang="zh-TW" dirty="0" smtClean="0"/>
              <a:t>&gt; pairs</a:t>
            </a:r>
          </a:p>
          <a:p>
            <a:pPr lvl="1"/>
            <a:r>
              <a:rPr lang="en-US" altLang="zh-TW" dirty="0" smtClean="0"/>
              <a:t>sorted </a:t>
            </a:r>
            <a:r>
              <a:rPr lang="en-US" altLang="zh-TW" dirty="0"/>
              <a:t>in descending order of </a:t>
            </a:r>
            <a:r>
              <a:rPr lang="en-US" altLang="zh-TW" dirty="0" smtClean="0"/>
              <a:t>‘movie’ similarity score</a:t>
            </a:r>
          </a:p>
          <a:p>
            <a:r>
              <a:rPr lang="en-US" altLang="zh-TW" dirty="0" smtClean="0"/>
              <a:t>(6) </a:t>
            </a:r>
            <a:r>
              <a:rPr lang="en-US" altLang="zh-TW" dirty="0" smtClean="0"/>
              <a:t>two lists </a:t>
            </a:r>
            <a:r>
              <a:rPr lang="en-US" altLang="zh-TW" dirty="0"/>
              <a:t>of &lt;movie, score</a:t>
            </a:r>
            <a:r>
              <a:rPr lang="en-US" altLang="zh-TW" dirty="0" smtClean="0"/>
              <a:t>&gt; </a:t>
            </a:r>
            <a:r>
              <a:rPr lang="en-US" altLang="zh-TW" dirty="0" smtClean="0"/>
              <a:t>pairs: item-based, user-based</a:t>
            </a:r>
            <a:endParaRPr lang="en-US" altLang="zh-TW" dirty="0"/>
          </a:p>
          <a:p>
            <a:pPr lvl="1"/>
            <a:r>
              <a:rPr lang="en-US" altLang="zh-TW" dirty="0"/>
              <a:t>sorted in descending order of </a:t>
            </a:r>
            <a:r>
              <a:rPr lang="en-US" altLang="zh-TW" dirty="0" smtClean="0"/>
              <a:t>similarity </a:t>
            </a:r>
            <a:r>
              <a:rPr lang="en-US" altLang="zh-TW" dirty="0"/>
              <a:t>score</a:t>
            </a:r>
          </a:p>
          <a:p>
            <a:endParaRPr lang="en-US" altLang="zh-TW" dirty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0098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Optional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Different similarity functions</a:t>
            </a:r>
          </a:p>
          <a:p>
            <a:pPr lvl="1"/>
            <a:r>
              <a:rPr lang="en-US" altLang="zh-TW" dirty="0" smtClean="0"/>
              <a:t>Users: by user/age group/occupation, by ratings</a:t>
            </a:r>
          </a:p>
          <a:p>
            <a:pPr lvl="1"/>
            <a:r>
              <a:rPr lang="en-US" altLang="zh-TW" dirty="0" smtClean="0"/>
              <a:t>Movies: by genre, by ratings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Different datasets</a:t>
            </a:r>
          </a:p>
          <a:p>
            <a:pPr lvl="1"/>
            <a:r>
              <a:rPr lang="en-US" altLang="zh-TW" dirty="0" err="1" smtClean="0"/>
              <a:t>MovieLens</a:t>
            </a:r>
            <a:r>
              <a:rPr lang="en-US" altLang="zh-TW" dirty="0" smtClean="0"/>
              <a:t>: 100K, 1M, 10M, 20M, 25M, 1B</a:t>
            </a:r>
          </a:p>
          <a:p>
            <a:pPr lvl="1"/>
            <a:r>
              <a:rPr lang="en-US" altLang="zh-TW" dirty="0" smtClean="0"/>
              <a:t>More features: tags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Using external resources</a:t>
            </a:r>
          </a:p>
          <a:p>
            <a:pPr lvl="1"/>
            <a:r>
              <a:rPr lang="en-US" altLang="zh-TW" dirty="0" smtClean="0"/>
              <a:t>IMDB information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072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Submission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For implementation projects, please submit a compressed file containing:</a:t>
            </a:r>
          </a:p>
          <a:p>
            <a:pPr lvl="1"/>
            <a:r>
              <a:rPr lang="en-US" altLang="zh-TW" dirty="0"/>
              <a:t>Your environment </a:t>
            </a:r>
            <a:r>
              <a:rPr lang="en-US" altLang="zh-TW" dirty="0" smtClean="0"/>
              <a:t>setup</a:t>
            </a:r>
          </a:p>
          <a:p>
            <a:pPr lvl="2"/>
            <a:r>
              <a:rPr lang="en-US" altLang="zh-TW" dirty="0" smtClean="0"/>
              <a:t>How many PCs, what spec (CPU, memory, storage), network bandwidth, …</a:t>
            </a:r>
          </a:p>
          <a:p>
            <a:pPr lvl="1"/>
            <a:r>
              <a:rPr lang="en-US" altLang="zh-TW" dirty="0" smtClean="0"/>
              <a:t>Your </a:t>
            </a:r>
            <a:r>
              <a:rPr lang="en-US" altLang="zh-TW" dirty="0" smtClean="0">
                <a:solidFill>
                  <a:srgbClr val="FF0000"/>
                </a:solidFill>
              </a:rPr>
              <a:t>source codes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The generated </a:t>
            </a:r>
            <a:r>
              <a:rPr lang="en-US" altLang="zh-TW" dirty="0" smtClean="0">
                <a:solidFill>
                  <a:srgbClr val="FF0000"/>
                </a:solidFill>
              </a:rPr>
              <a:t>output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Documentation</a:t>
            </a:r>
            <a:r>
              <a:rPr lang="en-US" altLang="zh-TW" dirty="0" smtClean="0"/>
              <a:t> on how to compile, install, or configure the environment, and also the detailed responsibility of each member</a:t>
            </a:r>
          </a:p>
          <a:p>
            <a:pPr lvl="1"/>
            <a:endParaRPr lang="en-US" altLang="zh-TW" dirty="0" smtClean="0"/>
          </a:p>
          <a:p>
            <a:r>
              <a:rPr lang="en-US" altLang="zh-TW" dirty="0"/>
              <a:t>Due: </a:t>
            </a:r>
            <a:r>
              <a:rPr lang="en-US" altLang="zh-TW" dirty="0" smtClean="0"/>
              <a:t>2 </a:t>
            </a:r>
            <a:r>
              <a:rPr lang="en-US" altLang="zh-TW" dirty="0"/>
              <a:t>weeks 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Dec. </a:t>
            </a:r>
            <a:r>
              <a:rPr lang="en-US" altLang="zh-TW" dirty="0" smtClean="0">
                <a:solidFill>
                  <a:srgbClr val="FF0000"/>
                </a:solidFill>
              </a:rPr>
              <a:t>21, 2021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169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Submission Site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Programs or projects in electronic files must be submitted directly to the TA online at </a:t>
            </a:r>
            <a:r>
              <a:rPr lang="en-US" altLang="zh-TW" dirty="0" err="1" smtClean="0">
                <a:solidFill>
                  <a:srgbClr val="0000FF"/>
                </a:solidFill>
              </a:rPr>
              <a:t>iSchool</a:t>
            </a:r>
            <a:r>
              <a:rPr lang="en-US" altLang="zh-TW" dirty="0" smtClean="0">
                <a:solidFill>
                  <a:srgbClr val="0000FF"/>
                </a:solidFill>
              </a:rPr>
              <a:t>+</a:t>
            </a:r>
            <a:r>
              <a:rPr lang="en-US" altLang="zh-TW" dirty="0" smtClean="0"/>
              <a:t> </a:t>
            </a:r>
            <a:r>
              <a:rPr lang="en-US" altLang="zh-TW" dirty="0" smtClean="0"/>
              <a:t>	</a:t>
            </a:r>
          </a:p>
          <a:p>
            <a:r>
              <a:rPr lang="en-US" altLang="zh-TW" dirty="0" smtClean="0"/>
              <a:t>If </a:t>
            </a:r>
            <a:r>
              <a:rPr lang="en-US" altLang="zh-TW" dirty="0"/>
              <a:t>you cannot successfully submit your work, please contact with the TA or the </a:t>
            </a:r>
            <a:r>
              <a:rPr lang="en-US" altLang="zh-TW" dirty="0" smtClean="0"/>
              <a:t>instructor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Big Data Analytics, Spring 2018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NTUT CSIE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3BAA63-464B-4B64-8A3D-42B2F862B1EA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392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 of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Correctness</a:t>
            </a:r>
            <a:r>
              <a:rPr lang="en-US" altLang="zh-TW" dirty="0" smtClean="0"/>
              <a:t> </a:t>
            </a:r>
            <a:r>
              <a:rPr lang="en-US" altLang="zh-TW" dirty="0"/>
              <a:t>of </a:t>
            </a:r>
            <a:r>
              <a:rPr lang="en-US" altLang="zh-TW" dirty="0" smtClean="0"/>
              <a:t>your output 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 smtClean="0">
                <a:solidFill>
                  <a:srgbClr val="FF0000"/>
                </a:solidFill>
              </a:rPr>
              <a:t>Efficiency</a:t>
            </a:r>
            <a:r>
              <a:rPr lang="en-US" altLang="zh-TW" dirty="0" smtClean="0"/>
              <a:t> in processing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In </a:t>
            </a:r>
            <a:r>
              <a:rPr lang="en-US" altLang="zh-TW" dirty="0"/>
              <a:t>completion of each of the </a:t>
            </a:r>
            <a:r>
              <a:rPr lang="en-US" altLang="zh-TW" dirty="0" smtClean="0"/>
              <a:t>subtasks</a:t>
            </a:r>
            <a:r>
              <a:rPr lang="en-US" altLang="zh-TW" dirty="0"/>
              <a:t>, you get part of the </a:t>
            </a:r>
            <a:r>
              <a:rPr lang="en-US" altLang="zh-TW" dirty="0" smtClean="0"/>
              <a:t>scores</a:t>
            </a:r>
          </a:p>
          <a:p>
            <a:endParaRPr lang="en-US" altLang="zh-TW" dirty="0"/>
          </a:p>
          <a:p>
            <a:r>
              <a:rPr lang="en-US" altLang="zh-TW" dirty="0" smtClean="0"/>
              <a:t>You get extra credits for optional functions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You might need to demo </a:t>
            </a:r>
            <a:r>
              <a:rPr lang="en-US" altLang="zh-TW" dirty="0" smtClean="0"/>
              <a:t>your program if it was </a:t>
            </a:r>
            <a:r>
              <a:rPr lang="en-US" altLang="zh-TW" dirty="0" smtClean="0"/>
              <a:t>unable to run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35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699</Words>
  <Application>Microsoft Office PowerPoint</Application>
  <PresentationFormat>寬螢幕</PresentationFormat>
  <Paragraphs>87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Big Data Mining: HW#4</vt:lpstr>
      <vt:lpstr>Programming Exercise: Recommender System</vt:lpstr>
      <vt:lpstr>Input Data</vt:lpstr>
      <vt:lpstr>Task Description</vt:lpstr>
      <vt:lpstr>Output Format</vt:lpstr>
      <vt:lpstr>Optional Functions</vt:lpstr>
      <vt:lpstr>Homework Submission</vt:lpstr>
      <vt:lpstr>Homework Submission Site</vt:lpstr>
      <vt:lpstr>Evaluation of Results</vt:lpstr>
      <vt:lpstr>References</vt:lpstr>
      <vt:lpstr>Questions or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HW#1</dc:title>
  <dc:creator>jhwang</dc:creator>
  <cp:lastModifiedBy>Chris Wang</cp:lastModifiedBy>
  <cp:revision>81</cp:revision>
  <dcterms:created xsi:type="dcterms:W3CDTF">2017-03-16T10:08:31Z</dcterms:created>
  <dcterms:modified xsi:type="dcterms:W3CDTF">2021-12-07T03:28:10Z</dcterms:modified>
</cp:coreProperties>
</file>