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22" r:id="rId3"/>
    <p:sldId id="325" r:id="rId4"/>
    <p:sldId id="313" r:id="rId5"/>
    <p:sldId id="32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/>
    <p:restoredTop sz="94694"/>
  </p:normalViewPr>
  <p:slideViewPr>
    <p:cSldViewPr snapToGrid="0" snapToObjects="1">
      <p:cViewPr varScale="1">
        <p:scale>
          <a:sx n="42" d="100"/>
          <a:sy n="42" d="100"/>
        </p:scale>
        <p:origin x="6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62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995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7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3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34C-F6F1-184E-A7CD-E4533954F0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FD583-C5B7-E742-999F-65F8902D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EBDB-756C-EA4E-9A40-2EB127967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06 </a:t>
            </a:r>
            <a:br>
              <a:rPr lang="en-US" dirty="0"/>
            </a:br>
            <a:r>
              <a:rPr lang="en-US" dirty="0"/>
              <a:t> Rasterization -Line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27FE7-58E8-FE43-BE30-0D366A0F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6E0EF024-EEC5-4446-B718-0035526B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2D grid you created from previous Lab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2B203319-53A2-D643-992E-AB2E3189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96" y="2006600"/>
            <a:ext cx="9475304" cy="4318000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Clickable 2D Grid  </a:t>
            </a:r>
          </a:p>
          <a:p>
            <a:pPr lvl="1">
              <a:defRPr/>
            </a:pPr>
            <a:r>
              <a:rPr lang="en-US" altLang="zh-TW" dirty="0"/>
              <a:t>Provide a popup menu to select the grid dimensions: (10 or 15 or 20 </a:t>
            </a:r>
            <a:r>
              <a:rPr lang="en-US" altLang="zh-TW" dirty="0" err="1"/>
              <a:t>etc</a:t>
            </a:r>
            <a:r>
              <a:rPr lang="en-US" altLang="zh-TW" dirty="0"/>
              <a:t>…)</a:t>
            </a:r>
          </a:p>
          <a:p>
            <a:pPr lvl="1">
              <a:defRPr/>
            </a:pPr>
            <a:r>
              <a:rPr lang="en-US" altLang="zh-TW" dirty="0"/>
              <a:t>Draw a 2D grid based on the selected dimension.</a:t>
            </a:r>
          </a:p>
          <a:p>
            <a:pPr lvl="2">
              <a:defRPr/>
            </a:pPr>
            <a:r>
              <a:rPr lang="en-US" altLang="zh-TW" dirty="0"/>
              <a:t>The default is 10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>
                <a:sym typeface="Wingdings" pitchFamily="2" charset="2"/>
              </a:rPr>
              <a:t>x: (-10 ~ 10), y: (-10 ~ 10)</a:t>
            </a:r>
          </a:p>
          <a:p>
            <a:pPr lvl="2">
              <a:defRPr/>
            </a:pPr>
            <a:r>
              <a:rPr lang="en-US" altLang="zh-TW" dirty="0">
                <a:sym typeface="Wingdings" pitchFamily="2" charset="2"/>
              </a:rPr>
              <a:t>The origin (0,0) is at center</a:t>
            </a:r>
          </a:p>
          <a:p>
            <a:pPr lvl="2">
              <a:defRPr/>
            </a:pPr>
            <a:r>
              <a:rPr lang="en-US" altLang="zh-TW" dirty="0">
                <a:sym typeface="Wingdings" pitchFamily="2" charset="2"/>
              </a:rPr>
              <a:t>When the user select 15, the grid will be re-drawn to: x: (-15 ~ 15), y: (-15 ~ 15)</a:t>
            </a:r>
          </a:p>
          <a:p>
            <a:pPr marL="914400" lvl="2" indent="0">
              <a:buNone/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When the user click on one of the cell</a:t>
            </a:r>
          </a:p>
          <a:p>
            <a:pPr lvl="2">
              <a:defRPr/>
            </a:pPr>
            <a:r>
              <a:rPr lang="en-US" altLang="zh-TW" dirty="0"/>
              <a:t>draw/fill the cell </a:t>
            </a:r>
          </a:p>
          <a:p>
            <a:pPr lvl="3">
              <a:defRPr/>
            </a:pPr>
            <a:r>
              <a:rPr lang="en-US" altLang="zh-TW" dirty="0"/>
              <a:t>You will need to implement a function to convert coordinates</a:t>
            </a:r>
          </a:p>
          <a:p>
            <a:pPr lvl="3">
              <a:defRPr/>
            </a:pPr>
            <a:r>
              <a:rPr lang="en-US" altLang="zh-TW" dirty="0"/>
              <a:t>Print out the coordinate (x, y) of this cell on the console window </a:t>
            </a:r>
          </a:p>
        </p:txBody>
      </p:sp>
      <p:pic>
        <p:nvPicPr>
          <p:cNvPr id="67588" name="Picture 2" descr="http://www.mbsoftworks.sk/content/tutorials/opengl3_3/articles/21_opengl3_3/heightmap.png">
            <a:extLst>
              <a:ext uri="{FF2B5EF4-FFF2-40B4-BE49-F238E27FC236}">
                <a16:creationId xmlns:a16="http://schemas.microsoft.com/office/drawing/2014/main" id="{A1AE35DF-FA42-9C49-AF9C-8C602AA29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8" t="8450" r="17165" b="13705"/>
          <a:stretch/>
        </p:blipFill>
        <p:spPr bwMode="auto">
          <a:xfrm>
            <a:off x="8773160" y="122686"/>
            <a:ext cx="2575412" cy="229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02D5F2C-261E-4C66-9F12-DF3927DB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midpoint algorithm</a:t>
            </a:r>
            <a:endParaRPr lang="en-US" altLang="x-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0D80F26-7037-4930-8045-6ABAFADDC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2006600"/>
            <a:ext cx="10226040" cy="485140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altLang="zh-TW" sz="1400" dirty="0"/>
              <a:t>Select two endpoints</a:t>
            </a:r>
          </a:p>
          <a:p>
            <a:pPr lvl="1">
              <a:defRPr/>
            </a:pPr>
            <a:r>
              <a:rPr lang="en-US" altLang="zh-TW" sz="1400" dirty="0"/>
              <a:t>Use midpoint algorithm to draw the pixels along the line</a:t>
            </a:r>
          </a:p>
          <a:p>
            <a:pPr lvl="3" eaLnBrk="1" hangingPunct="1">
              <a:defRPr/>
            </a:pPr>
            <a:r>
              <a:rPr lang="en-US" altLang="zh-TW" sz="1400" dirty="0"/>
              <a:t>Draw and print out all the pixels represent the line </a:t>
            </a:r>
          </a:p>
          <a:p>
            <a:pPr lvl="3">
              <a:defRPr/>
            </a:pPr>
            <a:r>
              <a:rPr lang="en-US" altLang="zh-TW" sz="1400" dirty="0"/>
              <a:t>Print out the coordinate (x, y) OF EACH PIXELS</a:t>
            </a:r>
          </a:p>
          <a:p>
            <a:pPr lvl="3" eaLnBrk="1" hangingPunct="1">
              <a:defRPr/>
            </a:pPr>
            <a:r>
              <a:rPr lang="en-US" altLang="zh-TW" sz="1400" dirty="0"/>
              <a:t>Considering all regions </a:t>
            </a:r>
          </a:p>
          <a:p>
            <a:pPr lvl="4" eaLnBrk="1" hangingPunct="1">
              <a:defRPr/>
            </a:pPr>
            <a:r>
              <a:rPr lang="en-US" altLang="zh-TW" sz="1400" dirty="0"/>
              <a:t>(First 2 region for 30%, the rest regions total 20%) </a:t>
            </a:r>
          </a:p>
          <a:p>
            <a:pPr lvl="1">
              <a:defRPr/>
            </a:pPr>
            <a:r>
              <a:rPr lang="en-GB" altLang="zh-TW" sz="1400" dirty="0"/>
              <a:t>anti-aliasing algorithm </a:t>
            </a:r>
          </a:p>
          <a:p>
            <a:pPr lvl="2">
              <a:defRPr/>
            </a:pPr>
            <a:r>
              <a:rPr lang="en-GB" altLang="zh-TW" dirty="0"/>
              <a:t>A popup menu to switch between midpoint/anti-aliasing algorithm</a:t>
            </a:r>
          </a:p>
          <a:p>
            <a:pPr marL="384175" lvl="2" indent="0">
              <a:buNone/>
              <a:defRPr/>
            </a:pPr>
            <a:r>
              <a:rPr lang="en-US" altLang="zh-TW" dirty="0"/>
              <a:t> </a:t>
            </a:r>
          </a:p>
        </p:txBody>
      </p:sp>
      <p:grpSp>
        <p:nvGrpSpPr>
          <p:cNvPr id="67587" name="Group 32">
            <a:extLst>
              <a:ext uri="{FF2B5EF4-FFF2-40B4-BE49-F238E27FC236}">
                <a16:creationId xmlns:a16="http://schemas.microsoft.com/office/drawing/2014/main" id="{6DCECE8E-854C-4456-80C5-341629497DCC}"/>
              </a:ext>
            </a:extLst>
          </p:cNvPr>
          <p:cNvGrpSpPr>
            <a:grpSpLocks/>
          </p:cNvGrpSpPr>
          <p:nvPr/>
        </p:nvGrpSpPr>
        <p:grpSpPr bwMode="auto">
          <a:xfrm>
            <a:off x="8686802" y="4419601"/>
            <a:ext cx="1508923" cy="1725843"/>
            <a:chOff x="5181600" y="3057524"/>
            <a:chExt cx="3017845" cy="3230562"/>
          </a:xfrm>
        </p:grpSpPr>
        <p:sp>
          <p:nvSpPr>
            <p:cNvPr id="67589" name="Line 3">
              <a:extLst>
                <a:ext uri="{FF2B5EF4-FFF2-40B4-BE49-F238E27FC236}">
                  <a16:creationId xmlns:a16="http://schemas.microsoft.com/office/drawing/2014/main" id="{5E28115C-E9A7-4236-A2D6-3774B29FB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200400"/>
              <a:ext cx="1588" cy="25971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0" name="Line 4">
              <a:extLst>
                <a:ext uri="{FF2B5EF4-FFF2-40B4-BE49-F238E27FC236}">
                  <a16:creationId xmlns:a16="http://schemas.microsoft.com/office/drawing/2014/main" id="{1B1CBB54-60B6-40A5-B938-7742EBEC6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4845050"/>
              <a:ext cx="28956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1" name="Freeform 5">
              <a:extLst>
                <a:ext uri="{FF2B5EF4-FFF2-40B4-BE49-F238E27FC236}">
                  <a16:creationId xmlns:a16="http://schemas.microsoft.com/office/drawing/2014/main" id="{956D0AB3-E4F9-4880-9E7A-438A3CA38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0" y="4387850"/>
              <a:ext cx="457200" cy="457200"/>
            </a:xfrm>
            <a:custGeom>
              <a:avLst/>
              <a:gdLst>
                <a:gd name="T0" fmla="*/ 2147483646 w 1271"/>
                <a:gd name="T1" fmla="*/ 2147483646 h 1271"/>
                <a:gd name="T2" fmla="*/ 2147483646 w 1271"/>
                <a:gd name="T3" fmla="*/ 2147483646 h 1271"/>
                <a:gd name="T4" fmla="*/ 0 w 1271"/>
                <a:gd name="T5" fmla="*/ 0 h 1271"/>
                <a:gd name="T6" fmla="*/ 0 60000 65536"/>
                <a:gd name="T7" fmla="*/ 0 60000 65536"/>
                <a:gd name="T8" fmla="*/ 0 60000 65536"/>
                <a:gd name="T9" fmla="*/ 0 w 1271"/>
                <a:gd name="T10" fmla="*/ 0 h 1271"/>
                <a:gd name="T11" fmla="*/ 1271 w 1271"/>
                <a:gd name="T12" fmla="*/ 1271 h 1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1271">
                  <a:moveTo>
                    <a:pt x="1270" y="1270"/>
                  </a:moveTo>
                  <a:cubicBezTo>
                    <a:pt x="1164" y="952"/>
                    <a:pt x="1058" y="634"/>
                    <a:pt x="846" y="422"/>
                  </a:cubicBezTo>
                  <a:cubicBezTo>
                    <a:pt x="634" y="210"/>
                    <a:pt x="140" y="69"/>
                    <a:pt x="0" y="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7592" name="Group 6">
              <a:extLst>
                <a:ext uri="{FF2B5EF4-FFF2-40B4-BE49-F238E27FC236}">
                  <a16:creationId xmlns:a16="http://schemas.microsoft.com/office/drawing/2014/main" id="{60F02B45-1BCC-41CD-98D2-70F498184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7931" y="3895724"/>
              <a:ext cx="671514" cy="833438"/>
              <a:chOff x="5318" y="1824"/>
              <a:chExt cx="423" cy="525"/>
            </a:xfrm>
          </p:grpSpPr>
          <p:sp>
            <p:nvSpPr>
              <p:cNvPr id="67616" name="AutoShape 7">
                <a:extLst>
                  <a:ext uri="{FF2B5EF4-FFF2-40B4-BE49-F238E27FC236}">
                    <a16:creationId xmlns:a16="http://schemas.microsoft.com/office/drawing/2014/main" id="{0032C416-063E-4971-B1B4-A2BFF0007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" y="1824"/>
                <a:ext cx="212" cy="288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zh-TW">
                  <a:ea typeface="MS Gothic" panose="020B0609070205080204" pitchFamily="49" charset="-128"/>
                </a:endParaRPr>
              </a:p>
            </p:txBody>
          </p:sp>
          <p:sp>
            <p:nvSpPr>
              <p:cNvPr id="67617" name="AutoShape 8">
                <a:extLst>
                  <a:ext uri="{FF2B5EF4-FFF2-40B4-BE49-F238E27FC236}">
                    <a16:creationId xmlns:a16="http://schemas.microsoft.com/office/drawing/2014/main" id="{012E467B-848F-42CD-BF96-D38C52B8F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" y="1824"/>
                <a:ext cx="423" cy="525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>
                    <a:solidFill>
                      <a:schemeClr val="tx1"/>
                    </a:solidFill>
                    <a:ea typeface="MS Gothic" panose="020B0609070205080204" pitchFamily="49" charset="-128"/>
                  </a:rPr>
                  <a:t>1</a:t>
                </a:r>
              </a:p>
            </p:txBody>
          </p:sp>
        </p:grpSp>
        <p:grpSp>
          <p:nvGrpSpPr>
            <p:cNvPr id="67593" name="Group 9">
              <a:extLst>
                <a:ext uri="{FF2B5EF4-FFF2-40B4-BE49-F238E27FC236}">
                  <a16:creationId xmlns:a16="http://schemas.microsoft.com/office/drawing/2014/main" id="{68FC2066-C05A-42C4-A7DA-3E8B49787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3531" y="3057524"/>
              <a:ext cx="671514" cy="833438"/>
              <a:chOff x="4742" y="1296"/>
              <a:chExt cx="423" cy="525"/>
            </a:xfrm>
          </p:grpSpPr>
          <p:sp>
            <p:nvSpPr>
              <p:cNvPr id="67614" name="AutoShape 10">
                <a:extLst>
                  <a:ext uri="{FF2B5EF4-FFF2-40B4-BE49-F238E27FC236}">
                    <a16:creationId xmlns:a16="http://schemas.microsoft.com/office/drawing/2014/main" id="{058318BD-1660-4658-9A0D-5EBDB6059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1296"/>
                <a:ext cx="212" cy="288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zh-TW">
                  <a:ea typeface="MS Gothic" panose="020B0609070205080204" pitchFamily="49" charset="-128"/>
                </a:endParaRPr>
              </a:p>
            </p:txBody>
          </p:sp>
          <p:sp>
            <p:nvSpPr>
              <p:cNvPr id="67615" name="AutoShape 11">
                <a:extLst>
                  <a:ext uri="{FF2B5EF4-FFF2-40B4-BE49-F238E27FC236}">
                    <a16:creationId xmlns:a16="http://schemas.microsoft.com/office/drawing/2014/main" id="{93D6410D-2566-4CD2-A734-050018417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1296"/>
                <a:ext cx="423" cy="525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>
                    <a:solidFill>
                      <a:schemeClr val="tx1"/>
                    </a:solidFill>
                    <a:ea typeface="MS Gothic" panose="020B0609070205080204" pitchFamily="49" charset="-128"/>
                  </a:rPr>
                  <a:t>2</a:t>
                </a:r>
              </a:p>
            </p:txBody>
          </p:sp>
        </p:grpSp>
        <p:sp>
          <p:nvSpPr>
            <p:cNvPr id="67594" name="Line 12">
              <a:extLst>
                <a:ext uri="{FF2B5EF4-FFF2-40B4-BE49-F238E27FC236}">
                  <a16:creationId xmlns:a16="http://schemas.microsoft.com/office/drawing/2014/main" id="{B30F69EA-1F6F-4E00-80A6-1A039E6C2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54625" y="3775075"/>
              <a:ext cx="1911350" cy="19113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5" name="Line 13">
              <a:extLst>
                <a:ext uri="{FF2B5EF4-FFF2-40B4-BE49-F238E27FC236}">
                  <a16:creationId xmlns:a16="http://schemas.microsoft.com/office/drawing/2014/main" id="{82F19624-3F7C-4412-9809-B9009D4BE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200" y="3775075"/>
              <a:ext cx="1600200" cy="1606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7596" name="Group 14">
              <a:extLst>
                <a:ext uri="{FF2B5EF4-FFF2-40B4-BE49-F238E27FC236}">
                  <a16:creationId xmlns:a16="http://schemas.microsoft.com/office/drawing/2014/main" id="{D275DECB-6ED0-4F49-A919-BC0456F0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1530" y="3133724"/>
              <a:ext cx="671514" cy="833438"/>
              <a:chOff x="4262" y="1344"/>
              <a:chExt cx="423" cy="525"/>
            </a:xfrm>
          </p:grpSpPr>
          <p:sp>
            <p:nvSpPr>
              <p:cNvPr id="67612" name="AutoShape 15">
                <a:extLst>
                  <a:ext uri="{FF2B5EF4-FFF2-40B4-BE49-F238E27FC236}">
                    <a16:creationId xmlns:a16="http://schemas.microsoft.com/office/drawing/2014/main" id="{80DB704F-FABD-42E6-9907-A7D9FF29B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2" y="1344"/>
                <a:ext cx="212" cy="288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zh-TW">
                  <a:ea typeface="MS Gothic" panose="020B0609070205080204" pitchFamily="49" charset="-128"/>
                </a:endParaRPr>
              </a:p>
            </p:txBody>
          </p:sp>
          <p:sp>
            <p:nvSpPr>
              <p:cNvPr id="67613" name="AutoShape 16">
                <a:extLst>
                  <a:ext uri="{FF2B5EF4-FFF2-40B4-BE49-F238E27FC236}">
                    <a16:creationId xmlns:a16="http://schemas.microsoft.com/office/drawing/2014/main" id="{60EE2082-7580-4A24-AB40-C8B5F64E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2" y="1344"/>
                <a:ext cx="423" cy="525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>
                    <a:solidFill>
                      <a:schemeClr val="tx1"/>
                    </a:solidFill>
                    <a:ea typeface="MS Gothic" panose="020B0609070205080204" pitchFamily="49" charset="-128"/>
                  </a:rPr>
                  <a:t>3</a:t>
                </a:r>
              </a:p>
            </p:txBody>
          </p:sp>
        </p:grpSp>
        <p:grpSp>
          <p:nvGrpSpPr>
            <p:cNvPr id="67597" name="Group 17">
              <a:extLst>
                <a:ext uri="{FF2B5EF4-FFF2-40B4-BE49-F238E27FC236}">
                  <a16:creationId xmlns:a16="http://schemas.microsoft.com/office/drawing/2014/main" id="{E63BFC09-F71E-44B7-81D5-F2E5DFF8B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1930" y="4048123"/>
              <a:ext cx="671514" cy="833438"/>
              <a:chOff x="3878" y="1920"/>
              <a:chExt cx="423" cy="525"/>
            </a:xfrm>
          </p:grpSpPr>
          <p:sp>
            <p:nvSpPr>
              <p:cNvPr id="67610" name="AutoShape 18">
                <a:extLst>
                  <a:ext uri="{FF2B5EF4-FFF2-40B4-BE49-F238E27FC236}">
                    <a16:creationId xmlns:a16="http://schemas.microsoft.com/office/drawing/2014/main" id="{73515CFF-E2F0-4B7A-89EE-FE10F1C20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920"/>
                <a:ext cx="212" cy="288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zh-TW">
                  <a:ea typeface="MS Gothic" panose="020B0609070205080204" pitchFamily="49" charset="-128"/>
                </a:endParaRPr>
              </a:p>
            </p:txBody>
          </p:sp>
          <p:sp>
            <p:nvSpPr>
              <p:cNvPr id="67611" name="AutoShape 19">
                <a:extLst>
                  <a:ext uri="{FF2B5EF4-FFF2-40B4-BE49-F238E27FC236}">
                    <a16:creationId xmlns:a16="http://schemas.microsoft.com/office/drawing/2014/main" id="{C7476D26-09B8-4025-AFB0-7A75EC6BB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920"/>
                <a:ext cx="423" cy="525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>
                    <a:solidFill>
                      <a:schemeClr val="tx1"/>
                    </a:solidFill>
                    <a:ea typeface="MS Gothic" panose="020B0609070205080204" pitchFamily="49" charset="-128"/>
                  </a:rPr>
                  <a:t>4</a:t>
                </a:r>
              </a:p>
            </p:txBody>
          </p:sp>
        </p:grpSp>
        <p:grpSp>
          <p:nvGrpSpPr>
            <p:cNvPr id="67598" name="Group 20">
              <a:extLst>
                <a:ext uri="{FF2B5EF4-FFF2-40B4-BE49-F238E27FC236}">
                  <a16:creationId xmlns:a16="http://schemas.microsoft.com/office/drawing/2014/main" id="{6F65EF55-495E-404E-9A82-7779D8A27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1930" y="4886323"/>
              <a:ext cx="671514" cy="833438"/>
              <a:chOff x="3878" y="2448"/>
              <a:chExt cx="423" cy="525"/>
            </a:xfrm>
          </p:grpSpPr>
          <p:sp>
            <p:nvSpPr>
              <p:cNvPr id="67608" name="AutoShape 21">
                <a:extLst>
                  <a:ext uri="{FF2B5EF4-FFF2-40B4-BE49-F238E27FC236}">
                    <a16:creationId xmlns:a16="http://schemas.microsoft.com/office/drawing/2014/main" id="{C932926F-83D1-4683-964E-CFF8871CC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2448"/>
                <a:ext cx="212" cy="288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zh-TW">
                  <a:ea typeface="MS Gothic" panose="020B0609070205080204" pitchFamily="49" charset="-128"/>
                </a:endParaRPr>
              </a:p>
            </p:txBody>
          </p:sp>
          <p:sp>
            <p:nvSpPr>
              <p:cNvPr id="67609" name="AutoShape 22">
                <a:extLst>
                  <a:ext uri="{FF2B5EF4-FFF2-40B4-BE49-F238E27FC236}">
                    <a16:creationId xmlns:a16="http://schemas.microsoft.com/office/drawing/2014/main" id="{8B7FA95F-999A-46AC-BFDC-ECCCEF1B1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2448"/>
                <a:ext cx="423" cy="525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>
                    <a:solidFill>
                      <a:schemeClr val="tx1"/>
                    </a:solidFill>
                    <a:ea typeface="MS Gothic" panose="020B0609070205080204" pitchFamily="49" charset="-128"/>
                  </a:rPr>
                  <a:t>5</a:t>
                </a:r>
              </a:p>
            </p:txBody>
          </p:sp>
        </p:grpSp>
        <p:grpSp>
          <p:nvGrpSpPr>
            <p:cNvPr id="67599" name="Group 23">
              <a:extLst>
                <a:ext uri="{FF2B5EF4-FFF2-40B4-BE49-F238E27FC236}">
                  <a16:creationId xmlns:a16="http://schemas.microsoft.com/office/drawing/2014/main" id="{7F61B0A6-AE2E-42F0-983A-878C3057B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7730" y="5454648"/>
              <a:ext cx="671514" cy="833438"/>
              <a:chOff x="4310" y="2806"/>
              <a:chExt cx="423" cy="525"/>
            </a:xfrm>
          </p:grpSpPr>
          <p:sp>
            <p:nvSpPr>
              <p:cNvPr id="67606" name="AutoShape 24">
                <a:extLst>
                  <a:ext uri="{FF2B5EF4-FFF2-40B4-BE49-F238E27FC236}">
                    <a16:creationId xmlns:a16="http://schemas.microsoft.com/office/drawing/2014/main" id="{37A4CA14-E98F-4CA4-A30E-5B12E282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806"/>
                <a:ext cx="212" cy="288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zh-TW">
                  <a:ea typeface="MS Gothic" panose="020B0609070205080204" pitchFamily="49" charset="-128"/>
                </a:endParaRPr>
              </a:p>
            </p:txBody>
          </p:sp>
          <p:sp>
            <p:nvSpPr>
              <p:cNvPr id="67607" name="AutoShape 25">
                <a:extLst>
                  <a:ext uri="{FF2B5EF4-FFF2-40B4-BE49-F238E27FC236}">
                    <a16:creationId xmlns:a16="http://schemas.microsoft.com/office/drawing/2014/main" id="{D0597024-095E-4ED6-BDB9-24CD213D6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806"/>
                <a:ext cx="423" cy="525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>
                    <a:solidFill>
                      <a:schemeClr val="tx1"/>
                    </a:solidFill>
                    <a:ea typeface="MS Gothic" panose="020B0609070205080204" pitchFamily="49" charset="-128"/>
                  </a:rPr>
                  <a:t>6</a:t>
                </a:r>
              </a:p>
            </p:txBody>
          </p:sp>
        </p:grpSp>
        <p:grpSp>
          <p:nvGrpSpPr>
            <p:cNvPr id="67600" name="Group 26">
              <a:extLst>
                <a:ext uri="{FF2B5EF4-FFF2-40B4-BE49-F238E27FC236}">
                  <a16:creationId xmlns:a16="http://schemas.microsoft.com/office/drawing/2014/main" id="{22740915-A1B8-486E-A05C-EAA3F7452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130" y="5191123"/>
              <a:ext cx="671514" cy="833438"/>
              <a:chOff x="4646" y="2640"/>
              <a:chExt cx="423" cy="525"/>
            </a:xfrm>
          </p:grpSpPr>
          <p:sp>
            <p:nvSpPr>
              <p:cNvPr id="67604" name="AutoShape 27">
                <a:extLst>
                  <a:ext uri="{FF2B5EF4-FFF2-40B4-BE49-F238E27FC236}">
                    <a16:creationId xmlns:a16="http://schemas.microsoft.com/office/drawing/2014/main" id="{74DF2555-8E2F-4167-BDA3-6D418E671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6" y="2640"/>
                <a:ext cx="212" cy="288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zh-TW">
                  <a:ea typeface="MS Gothic" panose="020B0609070205080204" pitchFamily="49" charset="-128"/>
                </a:endParaRPr>
              </a:p>
            </p:txBody>
          </p:sp>
          <p:sp>
            <p:nvSpPr>
              <p:cNvPr id="67605" name="AutoShape 28">
                <a:extLst>
                  <a:ext uri="{FF2B5EF4-FFF2-40B4-BE49-F238E27FC236}">
                    <a16:creationId xmlns:a16="http://schemas.microsoft.com/office/drawing/2014/main" id="{6B7EB669-DCD9-4113-AB1D-C057249AC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6" y="2640"/>
                <a:ext cx="423" cy="525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>
                    <a:solidFill>
                      <a:schemeClr val="tx1"/>
                    </a:solidFill>
                    <a:ea typeface="MS Gothic" panose="020B0609070205080204" pitchFamily="49" charset="-128"/>
                  </a:rPr>
                  <a:t>7</a:t>
                </a:r>
              </a:p>
            </p:txBody>
          </p:sp>
        </p:grpSp>
        <p:grpSp>
          <p:nvGrpSpPr>
            <p:cNvPr id="67601" name="Group 29">
              <a:extLst>
                <a:ext uri="{FF2B5EF4-FFF2-40B4-BE49-F238E27FC236}">
                  <a16:creationId xmlns:a16="http://schemas.microsoft.com/office/drawing/2014/main" id="{4E1FB23E-58D4-40E6-BC8C-C29948A21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6931" y="4886323"/>
              <a:ext cx="671514" cy="833438"/>
              <a:chOff x="5078" y="2448"/>
              <a:chExt cx="423" cy="525"/>
            </a:xfrm>
          </p:grpSpPr>
          <p:sp>
            <p:nvSpPr>
              <p:cNvPr id="67602" name="AutoShape 30">
                <a:extLst>
                  <a:ext uri="{FF2B5EF4-FFF2-40B4-BE49-F238E27FC236}">
                    <a16:creationId xmlns:a16="http://schemas.microsoft.com/office/drawing/2014/main" id="{C49C40B6-254B-484F-AF2C-4C6D46F56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2448"/>
                <a:ext cx="212" cy="288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zh-TW">
                  <a:ea typeface="MS Gothic" panose="020B0609070205080204" pitchFamily="49" charset="-128"/>
                </a:endParaRPr>
              </a:p>
            </p:txBody>
          </p:sp>
          <p:sp>
            <p:nvSpPr>
              <p:cNvPr id="67603" name="AutoShape 31">
                <a:extLst>
                  <a:ext uri="{FF2B5EF4-FFF2-40B4-BE49-F238E27FC236}">
                    <a16:creationId xmlns:a16="http://schemas.microsoft.com/office/drawing/2014/main" id="{74FF6D25-22A7-4804-95E7-944A2A629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2448"/>
                <a:ext cx="423" cy="525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37931725" indent="-37474525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>
                    <a:solidFill>
                      <a:schemeClr val="tx1"/>
                    </a:solidFill>
                    <a:ea typeface="MS Gothic" panose="020B0609070205080204" pitchFamily="49" charset="-128"/>
                  </a:rPr>
                  <a:t>8</a:t>
                </a:r>
              </a:p>
            </p:txBody>
          </p:sp>
        </p:grpSp>
      </p:grpSp>
      <p:pic>
        <p:nvPicPr>
          <p:cNvPr id="67588" name="Picture 2" descr="http://www.mbsoftworks.sk/content/tutorials/opengl3_3/articles/21_opengl3_3/heightmap.png">
            <a:extLst>
              <a:ext uri="{FF2B5EF4-FFF2-40B4-BE49-F238E27FC236}">
                <a16:creationId xmlns:a16="http://schemas.microsoft.com/office/drawing/2014/main" id="{6B808180-C425-4EB6-85C0-6D20C08D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0"/>
          <a:stretch>
            <a:fillRect/>
          </a:stretch>
        </p:blipFill>
        <p:spPr bwMode="auto">
          <a:xfrm>
            <a:off x="9326254" y="935831"/>
            <a:ext cx="2682875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13AF9A84-7771-4502-AEE4-9A4B5CB9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x-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7C209CEE-FE6F-44A2-984C-D8918152D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Visualize your result!</a:t>
            </a:r>
          </a:p>
          <a:p>
            <a:pPr marL="0" indent="0" eaLnBrk="1" hangingPunct="1">
              <a:buNone/>
            </a:pPr>
            <a:endParaRPr lang="en-US" altLang="zh-TW" dirty="0"/>
          </a:p>
        </p:txBody>
      </p:sp>
      <p:sp>
        <p:nvSpPr>
          <p:cNvPr id="68611" name="AutoShape 2">
            <a:extLst>
              <a:ext uri="{FF2B5EF4-FFF2-40B4-BE49-F238E27FC236}">
                <a16:creationId xmlns:a16="http://schemas.microsoft.com/office/drawing/2014/main" id="{48979DBF-BD41-4025-A22E-278830F35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15000"/>
            <a:ext cx="1143000" cy="1066800"/>
          </a:xfrm>
          <a:prstGeom prst="roundRect">
            <a:avLst>
              <a:gd name="adj" fmla="val 148"/>
            </a:avLst>
          </a:prstGeom>
          <a:solidFill>
            <a:srgbClr val="5F5F5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>
              <a:ea typeface="MS Gothic" panose="020B0609070205080204" pitchFamily="49" charset="-128"/>
            </a:endParaRPr>
          </a:p>
        </p:txBody>
      </p:sp>
      <p:sp>
        <p:nvSpPr>
          <p:cNvPr id="68612" name="AutoShape 3">
            <a:extLst>
              <a:ext uri="{FF2B5EF4-FFF2-40B4-BE49-F238E27FC236}">
                <a16:creationId xmlns:a16="http://schemas.microsoft.com/office/drawing/2014/main" id="{BE60C3ED-65EE-494E-A8EE-CD45351B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715000"/>
            <a:ext cx="1143000" cy="1066800"/>
          </a:xfrm>
          <a:prstGeom prst="roundRect">
            <a:avLst>
              <a:gd name="adj" fmla="val 148"/>
            </a:avLst>
          </a:prstGeom>
          <a:solidFill>
            <a:srgbClr val="96969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>
              <a:ea typeface="MS Gothic" panose="020B0609070205080204" pitchFamily="49" charset="-128"/>
            </a:endParaRPr>
          </a:p>
        </p:txBody>
      </p:sp>
      <p:sp>
        <p:nvSpPr>
          <p:cNvPr id="68613" name="AutoShape 4">
            <a:extLst>
              <a:ext uri="{FF2B5EF4-FFF2-40B4-BE49-F238E27FC236}">
                <a16:creationId xmlns:a16="http://schemas.microsoft.com/office/drawing/2014/main" id="{A6CC766F-2211-434E-8985-6D48797A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1143000" cy="1066800"/>
          </a:xfrm>
          <a:prstGeom prst="roundRect">
            <a:avLst>
              <a:gd name="adj" fmla="val 148"/>
            </a:avLst>
          </a:prstGeom>
          <a:solidFill>
            <a:srgbClr val="96969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>
              <a:ea typeface="MS Gothic" panose="020B0609070205080204" pitchFamily="49" charset="-128"/>
            </a:endParaRPr>
          </a:p>
        </p:txBody>
      </p:sp>
      <p:sp>
        <p:nvSpPr>
          <p:cNvPr id="68614" name="AutoShape 5">
            <a:extLst>
              <a:ext uri="{FF2B5EF4-FFF2-40B4-BE49-F238E27FC236}">
                <a16:creationId xmlns:a16="http://schemas.microsoft.com/office/drawing/2014/main" id="{65C0B6D1-9E17-4BE4-B75C-3B9FD645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648200"/>
            <a:ext cx="1143000" cy="1066800"/>
          </a:xfrm>
          <a:prstGeom prst="roundRect">
            <a:avLst>
              <a:gd name="adj" fmla="val 148"/>
            </a:avLst>
          </a:prstGeom>
          <a:solidFill>
            <a:srgbClr val="96969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>
              <a:ea typeface="MS Gothic" panose="020B0609070205080204" pitchFamily="49" charset="-128"/>
            </a:endParaRPr>
          </a:p>
        </p:txBody>
      </p:sp>
      <p:sp>
        <p:nvSpPr>
          <p:cNvPr id="68615" name="AutoShape 6">
            <a:extLst>
              <a:ext uri="{FF2B5EF4-FFF2-40B4-BE49-F238E27FC236}">
                <a16:creationId xmlns:a16="http://schemas.microsoft.com/office/drawing/2014/main" id="{1A7CF5B4-8C0B-4913-8645-CA77499F7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581400"/>
            <a:ext cx="1143000" cy="1066800"/>
          </a:xfrm>
          <a:prstGeom prst="roundRect">
            <a:avLst>
              <a:gd name="adj" fmla="val 148"/>
            </a:avLst>
          </a:prstGeom>
          <a:solidFill>
            <a:srgbClr val="96969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>
              <a:ea typeface="MS Gothic" panose="020B0609070205080204" pitchFamily="49" charset="-128"/>
            </a:endParaRPr>
          </a:p>
        </p:txBody>
      </p:sp>
      <p:sp>
        <p:nvSpPr>
          <p:cNvPr id="68616" name="AutoShape 10">
            <a:extLst>
              <a:ext uri="{FF2B5EF4-FFF2-40B4-BE49-F238E27FC236}">
                <a16:creationId xmlns:a16="http://schemas.microsoft.com/office/drawing/2014/main" id="{144D6F59-AB81-4392-B26B-A50593885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648200"/>
            <a:ext cx="1143000" cy="1066800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>
              <a:ea typeface="MS Gothic" panose="020B0609070205080204" pitchFamily="49" charset="-128"/>
            </a:endParaRPr>
          </a:p>
        </p:txBody>
      </p:sp>
      <p:sp>
        <p:nvSpPr>
          <p:cNvPr id="68617" name="AutoShape 11">
            <a:extLst>
              <a:ext uri="{FF2B5EF4-FFF2-40B4-BE49-F238E27FC236}">
                <a16:creationId xmlns:a16="http://schemas.microsoft.com/office/drawing/2014/main" id="{C3B5401F-25A2-421E-9E9D-6C1049ABD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81400"/>
            <a:ext cx="1143000" cy="1066800"/>
          </a:xfrm>
          <a:prstGeom prst="roundRect">
            <a:avLst>
              <a:gd name="adj" fmla="val 148"/>
            </a:avLst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>
              <a:ea typeface="MS Gothic" panose="020B0609070205080204" pitchFamily="49" charset="-128"/>
            </a:endParaRPr>
          </a:p>
        </p:txBody>
      </p:sp>
      <p:sp>
        <p:nvSpPr>
          <p:cNvPr id="68618" name="AutoShape 12">
            <a:extLst>
              <a:ext uri="{FF2B5EF4-FFF2-40B4-BE49-F238E27FC236}">
                <a16:creationId xmlns:a16="http://schemas.microsoft.com/office/drawing/2014/main" id="{66ABFB60-C747-40AC-B483-2C8F3644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715000"/>
            <a:ext cx="1143000" cy="1066800"/>
          </a:xfrm>
          <a:prstGeom prst="roundRect">
            <a:avLst>
              <a:gd name="adj" fmla="val 148"/>
            </a:avLst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>
              <a:ea typeface="MS Gothic" panose="020B0609070205080204" pitchFamily="49" charset="-128"/>
            </a:endParaRPr>
          </a:p>
        </p:txBody>
      </p:sp>
      <p:sp>
        <p:nvSpPr>
          <p:cNvPr id="68619" name="AutoShape 13">
            <a:extLst>
              <a:ext uri="{FF2B5EF4-FFF2-40B4-BE49-F238E27FC236}">
                <a16:creationId xmlns:a16="http://schemas.microsoft.com/office/drawing/2014/main" id="{77B57CC9-A191-4234-89A9-D9755F7F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1143000" cy="1066800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>
              <a:ea typeface="MS Gothic" panose="020B0609070205080204" pitchFamily="49" charset="-128"/>
            </a:endParaRPr>
          </a:p>
        </p:txBody>
      </p:sp>
      <p:sp>
        <p:nvSpPr>
          <p:cNvPr id="68620" name="Line 14">
            <a:extLst>
              <a:ext uri="{FF2B5EF4-FFF2-40B4-BE49-F238E27FC236}">
                <a16:creationId xmlns:a16="http://schemas.microsoft.com/office/drawing/2014/main" id="{81BF66D3-7E1A-427B-A071-0F79C5E78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053812"/>
            <a:ext cx="6248400" cy="2520950"/>
          </a:xfrm>
          <a:prstGeom prst="line">
            <a:avLst/>
          </a:prstGeom>
          <a:noFill/>
          <a:ln w="57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B3B5-B7BF-2547-95D5-D1FDACC5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781E-5321-BD48-9D27-585F41A3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other libraries. Only OpenGL API (</a:t>
            </a:r>
            <a:r>
              <a:rPr lang="en-US" dirty="0" err="1"/>
              <a:t>gl</a:t>
            </a:r>
            <a:r>
              <a:rPr lang="en-US" dirty="0"/>
              <a:t>, </a:t>
            </a:r>
            <a:r>
              <a:rPr lang="en-US" dirty="0" err="1"/>
              <a:t>glu</a:t>
            </a:r>
            <a:r>
              <a:rPr lang="en-US" dirty="0"/>
              <a:t>, glut) is allowed</a:t>
            </a:r>
          </a:p>
          <a:p>
            <a:r>
              <a:rPr lang="en-US" dirty="0"/>
              <a:t>Write comments in your code </a:t>
            </a:r>
          </a:p>
          <a:p>
            <a:r>
              <a:rPr lang="en-US" dirty="0"/>
              <a:t>Turn in your code and demo video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0886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{60BFA7EE-3A93-3146-92CE-262C6C8706F3}tf10001060</Template>
  <TotalTime>134</TotalTime>
  <Words>250</Words>
  <Application>Microsoft Office PowerPoint</Application>
  <PresentationFormat>寬螢幕</PresentationFormat>
  <Paragraphs>37</Paragraphs>
  <Slides>5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MS Gothic</vt:lpstr>
      <vt:lpstr>微軟正黑體</vt:lpstr>
      <vt:lpstr>Arial</vt:lpstr>
      <vt:lpstr>Times New Roman</vt:lpstr>
      <vt:lpstr>Trebuchet MS</vt:lpstr>
      <vt:lpstr>Wingdings</vt:lpstr>
      <vt:lpstr>Wingdings 3</vt:lpstr>
      <vt:lpstr>Facet</vt:lpstr>
      <vt:lpstr>Lab 06   Rasterization -Line</vt:lpstr>
      <vt:lpstr>Use the 2D grid you created from previous Lab</vt:lpstr>
      <vt:lpstr>midpoint algorithm</vt:lpstr>
      <vt:lpstr>PowerPoint 簡報</vt:lpstr>
      <vt:lpstr>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  Transformation Matrix</dc:title>
  <dc:creator>peiying chiang</dc:creator>
  <cp:lastModifiedBy>edesk</cp:lastModifiedBy>
  <cp:revision>7</cp:revision>
  <cp:lastPrinted>2022-04-11T19:09:50Z</cp:lastPrinted>
  <dcterms:created xsi:type="dcterms:W3CDTF">2019-03-15T07:36:03Z</dcterms:created>
  <dcterms:modified xsi:type="dcterms:W3CDTF">2022-04-29T06:25:14Z</dcterms:modified>
</cp:coreProperties>
</file>