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322" r:id="rId2"/>
    <p:sldId id="257" r:id="rId3"/>
    <p:sldId id="258" r:id="rId4"/>
    <p:sldId id="323" r:id="rId5"/>
    <p:sldId id="298" r:id="rId6"/>
    <p:sldId id="296" r:id="rId7"/>
    <p:sldId id="324" r:id="rId8"/>
    <p:sldId id="327" r:id="rId9"/>
    <p:sldId id="328" r:id="rId10"/>
    <p:sldId id="329" r:id="rId11"/>
    <p:sldId id="299" r:id="rId12"/>
    <p:sldId id="313" r:id="rId13"/>
    <p:sldId id="314" r:id="rId14"/>
    <p:sldId id="306" r:id="rId15"/>
    <p:sldId id="307" r:id="rId16"/>
    <p:sldId id="325" r:id="rId17"/>
    <p:sldId id="309" r:id="rId18"/>
    <p:sldId id="310" r:id="rId19"/>
    <p:sldId id="311" r:id="rId20"/>
    <p:sldId id="330" r:id="rId21"/>
    <p:sldId id="326" r:id="rId22"/>
    <p:sldId id="295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88912" autoAdjust="0"/>
  </p:normalViewPr>
  <p:slideViewPr>
    <p:cSldViewPr>
      <p:cViewPr varScale="1">
        <p:scale>
          <a:sx n="98" d="100"/>
          <a:sy n="98" d="100"/>
        </p:scale>
        <p:origin x="36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B2ECF-24D6-4037-BB18-DF9C6A4DE6E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0BDB8-ACA7-412E-809D-D5F2B5C0A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9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sources/libraries/glu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tackoverflow.com/questions/545111/is-glut-dead" TargetMode="External"/><Relationship Id="rId4" Type="http://schemas.openxmlformats.org/officeDocument/2006/relationships/hyperlink" Target="http://www.sjbaker.org/steve/software/glut_hack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eeglu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3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/>
              <a:t>-</a:t>
            </a:r>
            <a:r>
              <a:rPr lang="en-US" altLang="zh-TW" sz="2000" dirty="0">
                <a:hlinkClick r:id="rId3"/>
              </a:rPr>
              <a:t>GLUT - The OpenGL Utility Toolkit</a:t>
            </a:r>
            <a:endParaRPr lang="en-US" altLang="zh-TW" sz="2000" dirty="0"/>
          </a:p>
          <a:p>
            <a:pPr marL="0" indent="0" algn="l">
              <a:buNone/>
            </a:pPr>
            <a:r>
              <a:rPr lang="en-US" altLang="zh-TW" sz="2000" dirty="0"/>
              <a:t>-</a:t>
            </a:r>
            <a:r>
              <a:rPr lang="en-US" altLang="zh-TW" sz="2000" dirty="0">
                <a:hlinkClick r:id="rId4"/>
              </a:rPr>
              <a:t>Hacking GLUT to Eliminate the </a:t>
            </a:r>
            <a:r>
              <a:rPr lang="en-US" altLang="zh-TW" sz="2000" dirty="0" err="1">
                <a:hlinkClick r:id="rId4"/>
              </a:rPr>
              <a:t>glutMainLoop</a:t>
            </a:r>
            <a:r>
              <a:rPr lang="en-US" altLang="zh-TW" sz="2000" dirty="0">
                <a:hlinkClick r:id="rId4"/>
              </a:rPr>
              <a:t>() Problem</a:t>
            </a:r>
            <a:r>
              <a:rPr lang="en-US" altLang="zh-TW" sz="2000" dirty="0"/>
              <a:t>.	</a:t>
            </a:r>
          </a:p>
          <a:p>
            <a:pPr marL="0" indent="0" algn="l">
              <a:buNone/>
            </a:pPr>
            <a:r>
              <a:rPr lang="en-US" altLang="zh-TW" sz="2000" dirty="0"/>
              <a:t>-</a:t>
            </a:r>
            <a:r>
              <a:rPr lang="en-US" altLang="zh-TW" sz="2000" dirty="0">
                <a:hlinkClick r:id="rId5"/>
              </a:rPr>
              <a:t>Is GLUT dead?</a:t>
            </a:r>
            <a:endParaRPr lang="en-US" altLang="zh-TW" sz="2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Hacking GLUT to Eliminate the 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glutMainLoop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Problem.</a:t>
            </a:r>
          </a:p>
          <a:p>
            <a:r>
              <a:rPr lang="en-US" altLang="zh-TW" dirty="0"/>
              <a:t>http://www.sjbaker.org/steve/software/glut_hack.html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介紹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freeglut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，也提到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在事件反應上，事件順序會導致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錯亂</a:t>
            </a:r>
            <a:endParaRPr lang="en-US" altLang="zh-TW" dirty="0"/>
          </a:p>
          <a:p>
            <a:r>
              <a:rPr lang="en-US" altLang="zh-TW" dirty="0"/>
              <a:t>http://en.wikipedia.org/wiki/Freeglut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2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/>
              <a:t>-</a:t>
            </a:r>
            <a:r>
              <a:rPr lang="en-US" altLang="zh-TW" sz="1200" dirty="0" err="1">
                <a:hlinkClick r:id="rId3"/>
              </a:rPr>
              <a:t>Freeglut</a:t>
            </a:r>
            <a:r>
              <a:rPr lang="en-US" altLang="zh-TW" sz="1200" dirty="0">
                <a:hlinkClick r:id="rId3"/>
              </a:rPr>
              <a:t> Wiki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2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6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0BDB8-ACA7-412E-809D-D5F2B5C0AD5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1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3, 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9EFDF9-BCB4-4A68-A6DB-1A619E649C90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reeglut.sourceforge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99992" y="2708476"/>
            <a:ext cx="3744415" cy="170216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OpenGL Programming with Visual Studio &amp; freeglut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31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82679-1586-4677-BAD3-5E794B7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78D99-8D9C-4D09-B7FE-C4CC13F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0E2F0B6-8CE1-48FC-A711-856448BF99C8}"/>
              </a:ext>
            </a:extLst>
          </p:cNvPr>
          <p:cNvSpPr txBox="1">
            <a:spLocks/>
          </p:cNvSpPr>
          <p:nvPr/>
        </p:nvSpPr>
        <p:spPr>
          <a:xfrm>
            <a:off x="755576" y="4120481"/>
            <a:ext cx="8229600" cy="190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解壓縮</a:t>
            </a:r>
            <a:r>
              <a:rPr lang="en-US" altLang="zh-TW"/>
              <a:t>freeglut.zip</a:t>
            </a:r>
            <a:r>
              <a:rPr lang="zh-TW" altLang="en-US"/>
              <a:t>準備設定環境用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DCAD9D-0DF2-4E73-BB04-39A5E1F6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-2027" r="7557" b="58288"/>
          <a:stretch/>
        </p:blipFill>
        <p:spPr bwMode="auto">
          <a:xfrm>
            <a:off x="2272742" y="1994221"/>
            <a:ext cx="1143618" cy="121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5E8689E-1C44-4D64-85E8-F20881583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5251" r="7557" b="2027"/>
          <a:stretch/>
        </p:blipFill>
        <p:spPr bwMode="auto">
          <a:xfrm>
            <a:off x="4649006" y="2028815"/>
            <a:ext cx="1143618" cy="118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CED114C-EEF9-42AA-A387-6B3CB7EC957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16360" y="2600392"/>
            <a:ext cx="1232646" cy="20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CFAE039-9165-4BF6-8E1E-36F99CFDC66D}"/>
              </a:ext>
            </a:extLst>
          </p:cNvPr>
          <p:cNvCxnSpPr/>
          <p:nvPr/>
        </p:nvCxnSpPr>
        <p:spPr>
          <a:xfrm>
            <a:off x="5657118" y="2559931"/>
            <a:ext cx="1232646" cy="20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8A4491-E0C6-4C42-9C54-A99B42089317}"/>
              </a:ext>
            </a:extLst>
          </p:cNvPr>
          <p:cNvSpPr txBox="1"/>
          <p:nvPr/>
        </p:nvSpPr>
        <p:spPr>
          <a:xfrm>
            <a:off x="3594101" y="2668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解壓縮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2062CA-F3F9-489B-8471-48286CAB19D9}"/>
              </a:ext>
            </a:extLst>
          </p:cNvPr>
          <p:cNvSpPr txBox="1"/>
          <p:nvPr/>
        </p:nvSpPr>
        <p:spPr>
          <a:xfrm>
            <a:off x="5946891" y="2668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內含</a:t>
            </a:r>
          </a:p>
        </p:txBody>
      </p:sp>
      <p:sp>
        <p:nvSpPr>
          <p:cNvPr id="12" name="圓角化對角線角落矩形 20">
            <a:extLst>
              <a:ext uri="{FF2B5EF4-FFF2-40B4-BE49-F238E27FC236}">
                <a16:creationId xmlns:a16="http://schemas.microsoft.com/office/drawing/2014/main" id="{8E4F9495-CD23-407D-A4D3-C02A07FBC61C}"/>
              </a:ext>
            </a:extLst>
          </p:cNvPr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13" name="圓角化對角線角落矩形 21">
            <a:extLst>
              <a:ext uri="{FF2B5EF4-FFF2-40B4-BE49-F238E27FC236}">
                <a16:creationId xmlns:a16="http://schemas.microsoft.com/office/drawing/2014/main" id="{868B8BC1-DD30-4EBF-BB03-429A4EC2580B}"/>
              </a:ext>
            </a:extLst>
          </p:cNvPr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VS2017</a:t>
            </a:r>
            <a:endParaRPr lang="zh-TW" altLang="en-US" dirty="0"/>
          </a:p>
        </p:txBody>
      </p:sp>
      <p:sp>
        <p:nvSpPr>
          <p:cNvPr id="14" name="圓角化對角線角落矩形 22">
            <a:extLst>
              <a:ext uri="{FF2B5EF4-FFF2-40B4-BE49-F238E27FC236}">
                <a16:creationId xmlns:a16="http://schemas.microsoft.com/office/drawing/2014/main" id="{E48C9C62-5D6F-4427-836E-04DA04C7844A}"/>
              </a:ext>
            </a:extLst>
          </p:cNvPr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15" name="圓角化對角線角落矩形 23">
            <a:extLst>
              <a:ext uri="{FF2B5EF4-FFF2-40B4-BE49-F238E27FC236}">
                <a16:creationId xmlns:a16="http://schemas.microsoft.com/office/drawing/2014/main" id="{D0B4D9E1-ED3D-4FC0-9B02-3BA438199FA6}"/>
              </a:ext>
            </a:extLst>
          </p:cNvPr>
          <p:cNvSpPr/>
          <p:nvPr/>
        </p:nvSpPr>
        <p:spPr>
          <a:xfrm>
            <a:off x="395536" y="2276872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16" name="圓角化對角線角落矩形 24">
            <a:extLst>
              <a:ext uri="{FF2B5EF4-FFF2-40B4-BE49-F238E27FC236}">
                <a16:creationId xmlns:a16="http://schemas.microsoft.com/office/drawing/2014/main" id="{5353D402-CFCB-44B5-B2E1-0856CA1A1E6A}"/>
              </a:ext>
            </a:extLst>
          </p:cNvPr>
          <p:cNvSpPr/>
          <p:nvPr/>
        </p:nvSpPr>
        <p:spPr>
          <a:xfrm>
            <a:off x="395536" y="2780928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17" name="圓角化對角線角落矩形 25">
            <a:extLst>
              <a:ext uri="{FF2B5EF4-FFF2-40B4-BE49-F238E27FC236}">
                <a16:creationId xmlns:a16="http://schemas.microsoft.com/office/drawing/2014/main" id="{BE2B66FC-34B4-4835-A4D5-2FB76881E576}"/>
              </a:ext>
            </a:extLst>
          </p:cNvPr>
          <p:cNvSpPr/>
          <p:nvPr/>
        </p:nvSpPr>
        <p:spPr>
          <a:xfrm>
            <a:off x="-20970" y="3284984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F9D35AF-BC82-4AB9-A8A6-FBEE0305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47" y="1971604"/>
            <a:ext cx="1390102" cy="11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4763" y="5855230"/>
            <a:ext cx="8733656" cy="190080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TW" altLang="en-US" sz="2000" dirty="0"/>
              <a:t>系統→進階系統設定→環境變數→編輯</a:t>
            </a:r>
            <a:r>
              <a:rPr lang="en-US" altLang="zh-TW" sz="2000" dirty="0"/>
              <a:t>Path</a:t>
            </a:r>
            <a:r>
              <a:rPr lang="zh-TW" altLang="en-US" sz="2000" dirty="0"/>
              <a:t> →增加</a:t>
            </a:r>
            <a:r>
              <a:rPr lang="en-US" altLang="zh-TW" sz="2000" dirty="0"/>
              <a:t>bin</a:t>
            </a:r>
            <a:r>
              <a:rPr lang="zh-TW" altLang="en-US" sz="2000" dirty="0"/>
              <a:t>資料夾</a:t>
            </a:r>
          </a:p>
        </p:txBody>
      </p:sp>
      <p:sp>
        <p:nvSpPr>
          <p:cNvPr id="21" name="圓角化對角線角落矩形 20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22" name="圓角化對角線角落矩形 21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VS2017</a:t>
            </a:r>
            <a:endParaRPr lang="zh-TW" altLang="en-US" dirty="0"/>
          </a:p>
        </p:txBody>
      </p:sp>
      <p:sp>
        <p:nvSpPr>
          <p:cNvPr id="23" name="圓角化對角線角落矩形 22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24" name="圓角化對角線角落矩形 23"/>
          <p:cNvSpPr/>
          <p:nvPr/>
        </p:nvSpPr>
        <p:spPr>
          <a:xfrm>
            <a:off x="422936" y="2819819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25" name="圓角化對角線角落矩形 24"/>
          <p:cNvSpPr/>
          <p:nvPr/>
        </p:nvSpPr>
        <p:spPr>
          <a:xfrm>
            <a:off x="422936" y="3323875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26" name="圓角化對角線角落矩形 25"/>
          <p:cNvSpPr/>
          <p:nvPr/>
        </p:nvSpPr>
        <p:spPr>
          <a:xfrm>
            <a:off x="6430" y="3827931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sp>
        <p:nvSpPr>
          <p:cNvPr id="27" name="圓角化對角線角落矩形 23">
            <a:extLst>
              <a:ext uri="{FF2B5EF4-FFF2-40B4-BE49-F238E27FC236}">
                <a16:creationId xmlns:a16="http://schemas.microsoft.com/office/drawing/2014/main" id="{F95D3821-F51F-4E46-A160-18062B23E09A}"/>
              </a:ext>
            </a:extLst>
          </p:cNvPr>
          <p:cNvSpPr/>
          <p:nvPr/>
        </p:nvSpPr>
        <p:spPr>
          <a:xfrm>
            <a:off x="418222" y="2315763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系統變數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7D3D25-079D-482B-A80C-F75EDE08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6" y="331184"/>
            <a:ext cx="3834324" cy="24166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5D9D5E-D8F8-4C99-B3FC-CD1DFAA4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82" y="342299"/>
            <a:ext cx="2147319" cy="2394396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4FB6F2A-A10A-469B-A373-0580E4C383A8}"/>
              </a:ext>
            </a:extLst>
          </p:cNvPr>
          <p:cNvCxnSpPr>
            <a:cxnSpLocks/>
          </p:cNvCxnSpPr>
          <p:nvPr/>
        </p:nvCxnSpPr>
        <p:spPr>
          <a:xfrm>
            <a:off x="5116358" y="1661195"/>
            <a:ext cx="1831906" cy="5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44D21E14-3C76-4266-A8B6-836EAD8DA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74" y="3051812"/>
            <a:ext cx="4198218" cy="2582500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71E4F98-16DC-465E-8844-20C63EE5B51C}"/>
              </a:ext>
            </a:extLst>
          </p:cNvPr>
          <p:cNvCxnSpPr>
            <a:cxnSpLocks/>
          </p:cNvCxnSpPr>
          <p:nvPr/>
        </p:nvCxnSpPr>
        <p:spPr>
          <a:xfrm flipH="1">
            <a:off x="6516216" y="2439919"/>
            <a:ext cx="432048" cy="47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667127"/>
            <a:ext cx="8229600" cy="1858217"/>
          </a:xfrm>
        </p:spPr>
        <p:txBody>
          <a:bodyPr anchor="t">
            <a:normAutofit fontScale="9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</a:rPr>
              <a:t>設定專案屬性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zh-TW" altLang="en-US" sz="3200" dirty="0">
                <a:solidFill>
                  <a:schemeClr val="tx1"/>
                </a:solidFill>
              </a:rPr>
              <a:t>→找到</a:t>
            </a:r>
            <a:r>
              <a:rPr lang="en-US" altLang="zh-TW" sz="3200" dirty="0" err="1">
                <a:solidFill>
                  <a:schemeClr val="tx1"/>
                </a:solidFill>
              </a:rPr>
              <a:t>MyOpenGLProject</a:t>
            </a:r>
            <a:r>
              <a:rPr lang="zh-TW" altLang="en-US" sz="3200" dirty="0">
                <a:solidFill>
                  <a:schemeClr val="tx1"/>
                </a:solidFill>
              </a:rPr>
              <a:t>專案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zh-TW" altLang="en-US" sz="3200" dirty="0">
                <a:solidFill>
                  <a:schemeClr val="tx1"/>
                </a:solidFill>
              </a:rPr>
              <a:t>→滑鼠右鍵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zh-TW" altLang="en-US" sz="3200" dirty="0">
                <a:solidFill>
                  <a:schemeClr val="tx1"/>
                </a:solidFill>
              </a:rPr>
              <a:t>→屬性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2448272" cy="262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3701"/>
            <a:ext cx="3923928" cy="430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4644008" y="4375522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35696" y="836510"/>
            <a:ext cx="2088232" cy="19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059832" y="1027359"/>
            <a:ext cx="1800200" cy="334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圓角化對角線角落矩形 17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19" name="圓角化對角線角落矩形 18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20" name="圓角化對角線角落矩形 19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27" name="圓角化對角線角落矩形 23">
            <a:extLst>
              <a:ext uri="{FF2B5EF4-FFF2-40B4-BE49-F238E27FC236}">
                <a16:creationId xmlns:a16="http://schemas.microsoft.com/office/drawing/2014/main" id="{30FE10C9-1C98-42B1-8D55-28DA3D66CD36}"/>
              </a:ext>
            </a:extLst>
          </p:cNvPr>
          <p:cNvSpPr/>
          <p:nvPr/>
        </p:nvSpPr>
        <p:spPr>
          <a:xfrm>
            <a:off x="422936" y="2819819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28" name="圓角化對角線角落矩形 24">
            <a:extLst>
              <a:ext uri="{FF2B5EF4-FFF2-40B4-BE49-F238E27FC236}">
                <a16:creationId xmlns:a16="http://schemas.microsoft.com/office/drawing/2014/main" id="{39CDAA21-291A-4AC8-ADE5-4FC409D1021E}"/>
              </a:ext>
            </a:extLst>
          </p:cNvPr>
          <p:cNvSpPr/>
          <p:nvPr/>
        </p:nvSpPr>
        <p:spPr>
          <a:xfrm>
            <a:off x="422936" y="3323875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29" name="圓角化對角線角落矩形 25">
            <a:extLst>
              <a:ext uri="{FF2B5EF4-FFF2-40B4-BE49-F238E27FC236}">
                <a16:creationId xmlns:a16="http://schemas.microsoft.com/office/drawing/2014/main" id="{827D4D71-2699-41D3-9076-C6468916B949}"/>
              </a:ext>
            </a:extLst>
          </p:cNvPr>
          <p:cNvSpPr/>
          <p:nvPr/>
        </p:nvSpPr>
        <p:spPr>
          <a:xfrm>
            <a:off x="6430" y="3827931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sp>
        <p:nvSpPr>
          <p:cNvPr id="30" name="圓角化對角線角落矩形 23">
            <a:extLst>
              <a:ext uri="{FF2B5EF4-FFF2-40B4-BE49-F238E27FC236}">
                <a16:creationId xmlns:a16="http://schemas.microsoft.com/office/drawing/2014/main" id="{57AE92C1-032E-40DE-8EB6-1CAA7446AEF3}"/>
              </a:ext>
            </a:extLst>
          </p:cNvPr>
          <p:cNvSpPr/>
          <p:nvPr/>
        </p:nvSpPr>
        <p:spPr>
          <a:xfrm>
            <a:off x="418222" y="2315763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系統變數</a:t>
            </a:r>
          </a:p>
        </p:txBody>
      </p:sp>
    </p:spTree>
    <p:extLst>
      <p:ext uri="{BB962C8B-B14F-4D97-AF65-F5344CB8AC3E}">
        <p14:creationId xmlns:p14="http://schemas.microsoft.com/office/powerpoint/2010/main" val="32872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712" y="4955159"/>
            <a:ext cx="9289032" cy="1858217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400" dirty="0"/>
              <a:t>進入屬性後，找到</a:t>
            </a:r>
            <a:r>
              <a:rPr lang="en-US" altLang="zh-TW" sz="2400" dirty="0"/>
              <a:t>VC++</a:t>
            </a:r>
            <a:r>
              <a:rPr lang="zh-TW" altLang="en-US" sz="2400" dirty="0"/>
              <a:t>目錄點開它</a:t>
            </a:r>
            <a:br>
              <a:rPr lang="en-US" altLang="zh-TW" sz="2400" dirty="0"/>
            </a:br>
            <a:r>
              <a:rPr lang="zh-TW" altLang="en-US" sz="2400" dirty="0"/>
              <a:t>→編輯</a:t>
            </a:r>
            <a:r>
              <a:rPr lang="en-US" altLang="zh-TW" sz="2400" dirty="0"/>
              <a:t>Include</a:t>
            </a:r>
            <a:r>
              <a:rPr lang="zh-TW" altLang="en-US" sz="2400" dirty="0"/>
              <a:t>目錄</a:t>
            </a:r>
            <a:br>
              <a:rPr lang="en-US" altLang="zh-TW" sz="2400" dirty="0"/>
            </a:br>
            <a:r>
              <a:rPr lang="zh-TW" altLang="en-US" sz="2400" dirty="0"/>
              <a:t>→設定目錄，找到不久前下載的</a:t>
            </a:r>
            <a:r>
              <a:rPr lang="en-US" altLang="zh-TW" sz="2400" dirty="0" err="1"/>
              <a:t>freeglut</a:t>
            </a:r>
            <a:r>
              <a:rPr lang="zh-TW" altLang="en-US" sz="2400" dirty="0"/>
              <a:t>裡面有</a:t>
            </a:r>
            <a:r>
              <a:rPr lang="en-US" altLang="zh-TW" sz="2400" dirty="0"/>
              <a:t>include</a:t>
            </a:r>
            <a:br>
              <a:rPr lang="en-US" altLang="zh-TW" sz="2400" dirty="0"/>
            </a:br>
            <a:r>
              <a:rPr lang="zh-TW" altLang="en-US" sz="2400" dirty="0"/>
              <a:t>→選擇資料夾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640"/>
            <a:ext cx="6336704" cy="190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95260"/>
            <a:ext cx="6348902" cy="270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2627784" y="1117777"/>
            <a:ext cx="720080" cy="27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79912" y="866870"/>
            <a:ext cx="5184576" cy="3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347864" y="1060561"/>
            <a:ext cx="648072" cy="193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588224" y="1060561"/>
            <a:ext cx="1836204" cy="9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283968" y="1342307"/>
            <a:ext cx="2071404" cy="1036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16016" y="2667070"/>
            <a:ext cx="1152128" cy="207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41487" y="122691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滑鼠移過去</a:t>
            </a:r>
            <a:endParaRPr lang="en-US" altLang="zh-TW" dirty="0"/>
          </a:p>
          <a:p>
            <a:pPr algn="ctr"/>
            <a:r>
              <a:rPr lang="zh-TW" altLang="en-US" dirty="0"/>
              <a:t>才會發現以上按鈕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537125" y="187966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新增目錄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609824" y="281108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瀏覽路徑</a:t>
            </a:r>
          </a:p>
        </p:txBody>
      </p:sp>
      <p:sp>
        <p:nvSpPr>
          <p:cNvPr id="29" name="矩形 28"/>
          <p:cNvSpPr/>
          <p:nvPr/>
        </p:nvSpPr>
        <p:spPr>
          <a:xfrm>
            <a:off x="2411760" y="2377203"/>
            <a:ext cx="2448272" cy="393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802604" y="2874710"/>
            <a:ext cx="3239375" cy="196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44801" y="4539278"/>
            <a:ext cx="912350" cy="26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930262" y="3039002"/>
            <a:ext cx="870714" cy="1500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圓角化對角線角落矩形 32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34" name="圓角化對角線角落矩形 33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35" name="圓角化對角線角落矩形 34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39" name="圓角化對角線角落矩形 23">
            <a:extLst>
              <a:ext uri="{FF2B5EF4-FFF2-40B4-BE49-F238E27FC236}">
                <a16:creationId xmlns:a16="http://schemas.microsoft.com/office/drawing/2014/main" id="{A3EBA61D-EE9D-449C-81B2-5362CB357618}"/>
              </a:ext>
            </a:extLst>
          </p:cNvPr>
          <p:cNvSpPr/>
          <p:nvPr/>
        </p:nvSpPr>
        <p:spPr>
          <a:xfrm>
            <a:off x="422936" y="2819819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40" name="圓角化對角線角落矩形 24">
            <a:extLst>
              <a:ext uri="{FF2B5EF4-FFF2-40B4-BE49-F238E27FC236}">
                <a16:creationId xmlns:a16="http://schemas.microsoft.com/office/drawing/2014/main" id="{CF8D33B8-04AB-49C9-842D-FE03E4D0BB5C}"/>
              </a:ext>
            </a:extLst>
          </p:cNvPr>
          <p:cNvSpPr/>
          <p:nvPr/>
        </p:nvSpPr>
        <p:spPr>
          <a:xfrm>
            <a:off x="422936" y="3323875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41" name="圓角化對角線角落矩形 25">
            <a:extLst>
              <a:ext uri="{FF2B5EF4-FFF2-40B4-BE49-F238E27FC236}">
                <a16:creationId xmlns:a16="http://schemas.microsoft.com/office/drawing/2014/main" id="{BBF52294-707F-4225-B1C3-A4079B78326F}"/>
              </a:ext>
            </a:extLst>
          </p:cNvPr>
          <p:cNvSpPr/>
          <p:nvPr/>
        </p:nvSpPr>
        <p:spPr>
          <a:xfrm>
            <a:off x="6430" y="3827931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sp>
        <p:nvSpPr>
          <p:cNvPr id="42" name="圓角化對角線角落矩形 23">
            <a:extLst>
              <a:ext uri="{FF2B5EF4-FFF2-40B4-BE49-F238E27FC236}">
                <a16:creationId xmlns:a16="http://schemas.microsoft.com/office/drawing/2014/main" id="{841D4FB4-8E9D-404F-AAC8-DDCD4EE20AFC}"/>
              </a:ext>
            </a:extLst>
          </p:cNvPr>
          <p:cNvSpPr/>
          <p:nvPr/>
        </p:nvSpPr>
        <p:spPr>
          <a:xfrm>
            <a:off x="418222" y="2315763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系統變數</a:t>
            </a:r>
          </a:p>
        </p:txBody>
      </p:sp>
    </p:spTree>
    <p:extLst>
      <p:ext uri="{BB962C8B-B14F-4D97-AF65-F5344CB8AC3E}">
        <p14:creationId xmlns:p14="http://schemas.microsoft.com/office/powerpoint/2010/main" val="18924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12" y="269253"/>
            <a:ext cx="42291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4166" y="4293096"/>
            <a:ext cx="7643192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設定好</a:t>
            </a:r>
            <a:r>
              <a:rPr lang="en-US" altLang="zh-TW" dirty="0"/>
              <a:t>include</a:t>
            </a:r>
            <a:r>
              <a:rPr lang="zh-TW" altLang="en-US" dirty="0"/>
              <a:t>目錄的畫面，點選確定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要求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碟路徑下自創資料結存放</a:t>
            </a:r>
            <a:r>
              <a:rPr lang="en-US" altLang="zh-TW" dirty="0" err="1"/>
              <a:t>freeglut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Ex: C:\OpenglLib\freeglut…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266" y="882992"/>
            <a:ext cx="4332046" cy="196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08104" y="3501008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856578" y="991942"/>
            <a:ext cx="25475" cy="250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圓角化對角線角落矩形 8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11" name="圓角化對角線角落矩形 10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15" name="圓角化對角線角落矩形 23">
            <a:extLst>
              <a:ext uri="{FF2B5EF4-FFF2-40B4-BE49-F238E27FC236}">
                <a16:creationId xmlns:a16="http://schemas.microsoft.com/office/drawing/2014/main" id="{4436B1FD-E5FD-4410-8A92-1E2630416E2D}"/>
              </a:ext>
            </a:extLst>
          </p:cNvPr>
          <p:cNvSpPr/>
          <p:nvPr/>
        </p:nvSpPr>
        <p:spPr>
          <a:xfrm>
            <a:off x="422936" y="2819819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16" name="圓角化對角線角落矩形 24">
            <a:extLst>
              <a:ext uri="{FF2B5EF4-FFF2-40B4-BE49-F238E27FC236}">
                <a16:creationId xmlns:a16="http://schemas.microsoft.com/office/drawing/2014/main" id="{19A0C932-FBC0-48B3-ABA8-3EAA2BE620F8}"/>
              </a:ext>
            </a:extLst>
          </p:cNvPr>
          <p:cNvSpPr/>
          <p:nvPr/>
        </p:nvSpPr>
        <p:spPr>
          <a:xfrm>
            <a:off x="422936" y="3323875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17" name="圓角化對角線角落矩形 25">
            <a:extLst>
              <a:ext uri="{FF2B5EF4-FFF2-40B4-BE49-F238E27FC236}">
                <a16:creationId xmlns:a16="http://schemas.microsoft.com/office/drawing/2014/main" id="{1351C41B-9430-4E67-8ECE-61D5F51AB25D}"/>
              </a:ext>
            </a:extLst>
          </p:cNvPr>
          <p:cNvSpPr/>
          <p:nvPr/>
        </p:nvSpPr>
        <p:spPr>
          <a:xfrm>
            <a:off x="6430" y="3827931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sp>
        <p:nvSpPr>
          <p:cNvPr id="18" name="圓角化對角線角落矩形 23">
            <a:extLst>
              <a:ext uri="{FF2B5EF4-FFF2-40B4-BE49-F238E27FC236}">
                <a16:creationId xmlns:a16="http://schemas.microsoft.com/office/drawing/2014/main" id="{5BF90745-E12A-4E33-B338-D971F042E89A}"/>
              </a:ext>
            </a:extLst>
          </p:cNvPr>
          <p:cNvSpPr/>
          <p:nvPr/>
        </p:nvSpPr>
        <p:spPr>
          <a:xfrm>
            <a:off x="418222" y="2315763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系統變數</a:t>
            </a:r>
          </a:p>
        </p:txBody>
      </p:sp>
    </p:spTree>
    <p:extLst>
      <p:ext uri="{BB962C8B-B14F-4D97-AF65-F5344CB8AC3E}">
        <p14:creationId xmlns:p14="http://schemas.microsoft.com/office/powerpoint/2010/main" val="40903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02" y="260648"/>
            <a:ext cx="7277798" cy="49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7016" y="5206827"/>
            <a:ext cx="8229600" cy="136815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同樣操作模式，來設定「程式庫目錄」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→找到路徑</a:t>
            </a:r>
            <a:r>
              <a:rPr lang="en-US" altLang="zh-TW" dirty="0" err="1"/>
              <a:t>freeglut</a:t>
            </a:r>
            <a:r>
              <a:rPr lang="zh-TW" altLang="en-US" dirty="0"/>
              <a:t>的「</a:t>
            </a:r>
            <a:r>
              <a:rPr lang="en-US" altLang="zh-TW" dirty="0"/>
              <a:t>lib</a:t>
            </a:r>
            <a:r>
              <a:rPr lang="zh-TW" altLang="en-US" dirty="0"/>
              <a:t>」資料夾</a:t>
            </a:r>
          </a:p>
        </p:txBody>
      </p:sp>
      <p:sp>
        <p:nvSpPr>
          <p:cNvPr id="18" name="矩形 17"/>
          <p:cNvSpPr/>
          <p:nvPr/>
        </p:nvSpPr>
        <p:spPr>
          <a:xfrm>
            <a:off x="3594394" y="1398508"/>
            <a:ext cx="551411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050778" y="479941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309106" y="477426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2"/>
          </p:cNvCxnSpPr>
          <p:nvPr/>
        </p:nvCxnSpPr>
        <p:spPr>
          <a:xfrm>
            <a:off x="6351449" y="1578528"/>
            <a:ext cx="2353701" cy="3220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3"/>
          </p:cNvCxnSpPr>
          <p:nvPr/>
        </p:nvCxnSpPr>
        <p:spPr>
          <a:xfrm flipH="1">
            <a:off x="7842866" y="4951816"/>
            <a:ext cx="682264" cy="2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圓角化對角線角落矩形 22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24" name="圓角化對角線角落矩形 23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25" name="圓角化對角線角落矩形 24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15" name="圓角化對角線角落矩形 23">
            <a:extLst>
              <a:ext uri="{FF2B5EF4-FFF2-40B4-BE49-F238E27FC236}">
                <a16:creationId xmlns:a16="http://schemas.microsoft.com/office/drawing/2014/main" id="{FA242C2B-D6FB-473F-A27F-7F10551BEF94}"/>
              </a:ext>
            </a:extLst>
          </p:cNvPr>
          <p:cNvSpPr/>
          <p:nvPr/>
        </p:nvSpPr>
        <p:spPr>
          <a:xfrm>
            <a:off x="422936" y="2819819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16" name="圓角化對角線角落矩形 24">
            <a:extLst>
              <a:ext uri="{FF2B5EF4-FFF2-40B4-BE49-F238E27FC236}">
                <a16:creationId xmlns:a16="http://schemas.microsoft.com/office/drawing/2014/main" id="{12698BE2-44FB-4434-AAB1-365061458DB1}"/>
              </a:ext>
            </a:extLst>
          </p:cNvPr>
          <p:cNvSpPr/>
          <p:nvPr/>
        </p:nvSpPr>
        <p:spPr>
          <a:xfrm>
            <a:off x="422936" y="3323875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17" name="圓角化對角線角落矩形 25">
            <a:extLst>
              <a:ext uri="{FF2B5EF4-FFF2-40B4-BE49-F238E27FC236}">
                <a16:creationId xmlns:a16="http://schemas.microsoft.com/office/drawing/2014/main" id="{7E67506F-328B-4E28-924C-41C363B0B582}"/>
              </a:ext>
            </a:extLst>
          </p:cNvPr>
          <p:cNvSpPr/>
          <p:nvPr/>
        </p:nvSpPr>
        <p:spPr>
          <a:xfrm>
            <a:off x="6430" y="3827931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  <p:sp>
        <p:nvSpPr>
          <p:cNvPr id="30" name="圓角化對角線角落矩形 23">
            <a:extLst>
              <a:ext uri="{FF2B5EF4-FFF2-40B4-BE49-F238E27FC236}">
                <a16:creationId xmlns:a16="http://schemas.microsoft.com/office/drawing/2014/main" id="{61622CE4-BBCD-41A5-9E10-EAA9FA985B99}"/>
              </a:ext>
            </a:extLst>
          </p:cNvPr>
          <p:cNvSpPr/>
          <p:nvPr/>
        </p:nvSpPr>
        <p:spPr>
          <a:xfrm>
            <a:off x="418222" y="2315763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系統變數</a:t>
            </a:r>
          </a:p>
        </p:txBody>
      </p:sp>
    </p:spTree>
    <p:extLst>
      <p:ext uri="{BB962C8B-B14F-4D97-AF65-F5344CB8AC3E}">
        <p14:creationId xmlns:p14="http://schemas.microsoft.com/office/powerpoint/2010/main" val="18200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執行測試第一個</a:t>
            </a:r>
            <a:r>
              <a:rPr kumimoji="1" lang="en-US" altLang="zh-TW" dirty="0"/>
              <a:t>OpenGL</a:t>
            </a:r>
            <a:r>
              <a:rPr kumimoji="1" lang="zh-TW" altLang="en-US" dirty="0"/>
              <a:t>程式	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6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66" y="764704"/>
            <a:ext cx="4694038" cy="209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9" y="2279753"/>
            <a:ext cx="4622030" cy="324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-540568" y="-99392"/>
            <a:ext cx="10081120" cy="1143000"/>
          </a:xfrm>
        </p:spPr>
        <p:txBody>
          <a:bodyPr>
            <a:noAutofit/>
          </a:bodyPr>
          <a:lstStyle/>
          <a:p>
            <a:pPr marL="0" indent="0"/>
            <a:r>
              <a:rPr lang="zh-TW" altLang="en-US" dirty="0"/>
              <a:t>第一個</a:t>
            </a:r>
            <a:r>
              <a:rPr lang="en-US" altLang="zh-TW" dirty="0"/>
              <a:t>OpenGL</a:t>
            </a:r>
            <a:r>
              <a:rPr lang="zh-TW" altLang="en-US" dirty="0"/>
              <a:t>程式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99592" y="5517232"/>
            <a:ext cx="7272808" cy="1250013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+mn-ea"/>
              </a:rPr>
              <a:t>此時對原始程式檔點擊滑鼠右鍵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      →加入 →現有項目→找到範例檔</a:t>
            </a:r>
            <a:r>
              <a:rPr lang="en-US" altLang="zh-TW" sz="2400" dirty="0">
                <a:latin typeface="+mn-ea"/>
              </a:rPr>
              <a:t>traingle.cpp</a:t>
            </a:r>
            <a:r>
              <a:rPr lang="zh-TW" altLang="en-US" sz="2400" dirty="0">
                <a:latin typeface="+mn-ea"/>
              </a:rPr>
              <a:t>      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</a:rPr>
              <a:t>      </a:t>
            </a:r>
            <a:r>
              <a:rPr lang="zh-TW" altLang="en-US" sz="2400" dirty="0">
                <a:latin typeface="+mn-ea"/>
              </a:rPr>
              <a:t>→點選加入</a:t>
            </a:r>
            <a:endParaRPr lang="en-US" altLang="zh-TW" sz="24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1124745"/>
            <a:ext cx="4896544" cy="1738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995936" y="1494273"/>
            <a:ext cx="538248" cy="13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5292080" y="1484785"/>
            <a:ext cx="682264" cy="2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10048" y="1827189"/>
            <a:ext cx="2178100" cy="2260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91107" y="4087873"/>
            <a:ext cx="2140573" cy="55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759673" y="5129464"/>
            <a:ext cx="694413" cy="39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327625" y="4452532"/>
            <a:ext cx="504055" cy="787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圓角化對角線角落矩形 13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17" name="圓角化對角線角落矩形 16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18" name="圓角化對角線角落矩形 17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19" name="圓角化對角線角落矩形 18"/>
          <p:cNvSpPr/>
          <p:nvPr/>
        </p:nvSpPr>
        <p:spPr>
          <a:xfrm>
            <a:off x="395536" y="2276872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21" name="圓角化對角線角落矩形 20"/>
          <p:cNvSpPr/>
          <p:nvPr/>
        </p:nvSpPr>
        <p:spPr>
          <a:xfrm>
            <a:off x="395536" y="2780928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22" name="圓角化對角線角落矩形 21"/>
          <p:cNvSpPr/>
          <p:nvPr/>
        </p:nvSpPr>
        <p:spPr>
          <a:xfrm>
            <a:off x="-20970" y="3284984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</p:spTree>
    <p:extLst>
      <p:ext uri="{BB962C8B-B14F-4D97-AF65-F5344CB8AC3E}">
        <p14:creationId xmlns:p14="http://schemas.microsoft.com/office/powerpoint/2010/main" val="16469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7704" y="4581128"/>
            <a:ext cx="6851104" cy="1296144"/>
          </a:xfrm>
        </p:spPr>
        <p:txBody>
          <a:bodyPr/>
          <a:lstStyle/>
          <a:p>
            <a:r>
              <a:rPr lang="zh-TW" altLang="en-US" dirty="0"/>
              <a:t>開啟範例檔後的畫面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→點擊工具欄的「開始偵錯</a:t>
            </a:r>
            <a:r>
              <a:rPr lang="en-US" altLang="zh-TW" dirty="0"/>
              <a:t>F5</a:t>
            </a:r>
            <a:r>
              <a:rPr lang="zh-TW" altLang="en-US" dirty="0"/>
              <a:t>」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344924" y="692696"/>
            <a:ext cx="5976664" cy="3735415"/>
            <a:chOff x="467544" y="1484784"/>
            <a:chExt cx="8275111" cy="517194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8275111" cy="5171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411761" y="1700809"/>
              <a:ext cx="347206" cy="199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圓角化對角線角落矩形 5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7" name="圓角化對角線角落矩形 6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9" name="圓角化對角線角落矩形 8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10" name="圓角化對角線角落矩形 9"/>
          <p:cNvSpPr/>
          <p:nvPr/>
        </p:nvSpPr>
        <p:spPr>
          <a:xfrm>
            <a:off x="395536" y="2276872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11" name="圓角化對角線角落矩形 10"/>
          <p:cNvSpPr/>
          <p:nvPr/>
        </p:nvSpPr>
        <p:spPr>
          <a:xfrm>
            <a:off x="395536" y="2780928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12" name="圓角化對角線角落矩形 11"/>
          <p:cNvSpPr/>
          <p:nvPr/>
        </p:nvSpPr>
        <p:spPr>
          <a:xfrm>
            <a:off x="-20970" y="3284984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</p:spTree>
    <p:extLst>
      <p:ext uri="{BB962C8B-B14F-4D97-AF65-F5344CB8AC3E}">
        <p14:creationId xmlns:p14="http://schemas.microsoft.com/office/powerpoint/2010/main" val="104620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442631"/>
            <a:ext cx="2386608" cy="792088"/>
          </a:xfrm>
        </p:spPr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6192688" cy="405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化對角線角落矩形 3"/>
          <p:cNvSpPr/>
          <p:nvPr/>
        </p:nvSpPr>
        <p:spPr>
          <a:xfrm>
            <a:off x="0" y="692696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5" name="圓角化對角線角落矩形 4"/>
          <p:cNvSpPr/>
          <p:nvPr/>
        </p:nvSpPr>
        <p:spPr>
          <a:xfrm>
            <a:off x="-2761" y="1234719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VS2010</a:t>
            </a:r>
            <a:endParaRPr lang="zh-TW" altLang="en-US" dirty="0"/>
          </a:p>
        </p:txBody>
      </p:sp>
      <p:sp>
        <p:nvSpPr>
          <p:cNvPr id="6" name="圓角化對角線角落矩形 5"/>
          <p:cNvSpPr/>
          <p:nvPr/>
        </p:nvSpPr>
        <p:spPr>
          <a:xfrm>
            <a:off x="-2761" y="1765297"/>
            <a:ext cx="1187624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環境設定</a:t>
            </a:r>
          </a:p>
        </p:txBody>
      </p:sp>
      <p:sp>
        <p:nvSpPr>
          <p:cNvPr id="7" name="圓角化對角線角落矩形 6"/>
          <p:cNvSpPr/>
          <p:nvPr/>
        </p:nvSpPr>
        <p:spPr>
          <a:xfrm>
            <a:off x="395536" y="2276872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Include</a:t>
            </a:r>
            <a:r>
              <a:rPr lang="zh-TW" altLang="en-US" sz="1600" dirty="0"/>
              <a:t>目錄</a:t>
            </a:r>
          </a:p>
        </p:txBody>
      </p:sp>
      <p:sp>
        <p:nvSpPr>
          <p:cNvPr id="8" name="圓角化對角線角落矩形 7"/>
          <p:cNvSpPr/>
          <p:nvPr/>
        </p:nvSpPr>
        <p:spPr>
          <a:xfrm>
            <a:off x="395536" y="2780928"/>
            <a:ext cx="1382213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程式庫目錄</a:t>
            </a:r>
          </a:p>
        </p:txBody>
      </p:sp>
      <p:sp>
        <p:nvSpPr>
          <p:cNvPr id="9" name="圓角化對角線角落矩形 8"/>
          <p:cNvSpPr/>
          <p:nvPr/>
        </p:nvSpPr>
        <p:spPr>
          <a:xfrm>
            <a:off x="-20970" y="3284984"/>
            <a:ext cx="1856666" cy="432048"/>
          </a:xfrm>
          <a:prstGeom prst="round2Diag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執行第一支程式</a:t>
            </a:r>
          </a:p>
        </p:txBody>
      </p:sp>
    </p:spTree>
    <p:extLst>
      <p:ext uri="{BB962C8B-B14F-4D97-AF65-F5344CB8AC3E}">
        <p14:creationId xmlns:p14="http://schemas.microsoft.com/office/powerpoint/2010/main" val="21973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本節內容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1-1.	</a:t>
            </a:r>
            <a:r>
              <a:rPr lang="zh-TW" altLang="en-US" dirty="0">
                <a:solidFill>
                  <a:schemeClr val="tx1"/>
                </a:solidFill>
              </a:rPr>
              <a:t>簡介</a:t>
            </a:r>
            <a:r>
              <a:rPr lang="en-US" altLang="zh-TW" dirty="0">
                <a:solidFill>
                  <a:schemeClr val="tx1"/>
                </a:solidFill>
              </a:rPr>
              <a:t>GLUT</a:t>
            </a:r>
            <a:r>
              <a:rPr lang="zh-TW" altLang="en-US" dirty="0">
                <a:solidFill>
                  <a:schemeClr val="tx1"/>
                </a:solidFill>
              </a:rPr>
              <a:t>以及</a:t>
            </a:r>
            <a:r>
              <a:rPr lang="en-US" altLang="zh-TW" dirty="0" err="1">
                <a:solidFill>
                  <a:schemeClr val="tx1"/>
                </a:solidFill>
              </a:rPr>
              <a:t>freeglut</a:t>
            </a:r>
            <a:r>
              <a:rPr lang="zh-TW" altLang="en-US" dirty="0">
                <a:solidFill>
                  <a:schemeClr val="tx1"/>
                </a:solidFill>
              </a:rPr>
              <a:t>工具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	</a:t>
            </a:r>
          </a:p>
          <a:p>
            <a:pPr marL="0" indent="0">
              <a:buNone/>
            </a:pPr>
            <a:r>
              <a:rPr lang="en-US" altLang="zh-TW" dirty="0"/>
              <a:t>	1-2	</a:t>
            </a:r>
            <a:r>
              <a:rPr lang="zh-TW" altLang="en-US" dirty="0"/>
              <a:t>設定</a:t>
            </a:r>
            <a:r>
              <a:rPr lang="en-US" altLang="zh-TW" dirty="0" err="1"/>
              <a:t>freeglut</a:t>
            </a:r>
            <a:r>
              <a:rPr lang="zh-TW" altLang="en-US" dirty="0"/>
              <a:t>在開發環境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Visual Studio 2017</a:t>
            </a:r>
          </a:p>
          <a:p>
            <a:pPr marL="0" indent="0">
              <a:buNone/>
            </a:pPr>
            <a:r>
              <a:rPr lang="en-US" altLang="zh-TW" dirty="0"/>
              <a:t>	1-3	</a:t>
            </a:r>
            <a:r>
              <a:rPr lang="zh-TW" altLang="en-US" dirty="0"/>
              <a:t>執行測試第一個</a:t>
            </a:r>
            <a:r>
              <a:rPr lang="en-US" altLang="zh-TW" dirty="0"/>
              <a:t>OpenGL</a:t>
            </a:r>
            <a:r>
              <a:rPr lang="zh-TW" altLang="en-US" dirty="0"/>
              <a:t>程式</a:t>
            </a:r>
            <a:r>
              <a:rPr lang="en-US" altLang="zh-TW" dirty="0">
                <a:solidFill>
                  <a:schemeClr val="tx1"/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52553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3A00D-2DD3-4DBD-A2AD-7FDBB1EA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找不到 </a:t>
            </a:r>
            <a:r>
              <a:rPr lang="en-US" altLang="zh-TW" dirty="0">
                <a:latin typeface="+mn-ea"/>
                <a:ea typeface="+mn-ea"/>
              </a:rPr>
              <a:t>“</a:t>
            </a:r>
            <a:r>
              <a:rPr lang="en-US" altLang="zh-TW" dirty="0" err="1">
                <a:latin typeface="+mn-ea"/>
                <a:ea typeface="+mn-ea"/>
              </a:rPr>
              <a:t>freeglut.h</a:t>
            </a:r>
            <a:r>
              <a:rPr lang="en-US" altLang="zh-TW" dirty="0">
                <a:latin typeface="+mn-ea"/>
                <a:ea typeface="+mn-ea"/>
              </a:rPr>
              <a:t>”? 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2094B-0545-4C8B-8166-C17E3E20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調整</a:t>
            </a:r>
            <a:r>
              <a:rPr lang="en-US" altLang="zh-TW" sz="1800" dirty="0"/>
              <a:t>include</a:t>
            </a:r>
            <a:r>
              <a:rPr lang="zh-TW" altLang="en-US" sz="1800" dirty="0"/>
              <a:t>位置</a:t>
            </a:r>
            <a:endParaRPr lang="en-US" altLang="zh-TW" sz="1800" dirty="0"/>
          </a:p>
          <a:p>
            <a:pPr marL="68580" indent="0">
              <a:buNone/>
            </a:pPr>
            <a:r>
              <a:rPr lang="en-US" altLang="zh-TW" sz="1800" dirty="0"/>
              <a:t>    (</a:t>
            </a:r>
            <a:r>
              <a:rPr lang="en-US" altLang="zh-TW" sz="1800" dirty="0" err="1"/>
              <a:t>freeglut.h</a:t>
            </a:r>
            <a:r>
              <a:rPr lang="zh-TW" altLang="en-US" sz="1800" dirty="0"/>
              <a:t>位於</a:t>
            </a:r>
            <a:r>
              <a:rPr lang="en-US" altLang="zh-TW" sz="1800" dirty="0"/>
              <a:t>./</a:t>
            </a:r>
            <a:r>
              <a:rPr lang="en-US" altLang="zh-TW" sz="1800" dirty="0" err="1"/>
              <a:t>freeglut</a:t>
            </a:r>
            <a:r>
              <a:rPr lang="en-US" altLang="zh-TW" sz="1800" dirty="0"/>
              <a:t>/include/GL</a:t>
            </a:r>
            <a:r>
              <a:rPr lang="zh-TW" altLang="en-US" sz="1800" dirty="0"/>
              <a:t>資料夾底下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554F92-8092-4906-946F-A456AC51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50048"/>
            <a:ext cx="472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kumimoji="1" lang="en-US" altLang="zh-TW" dirty="0"/>
              <a:t>Exercise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844824"/>
            <a:ext cx="7776980" cy="3508977"/>
          </a:xfrm>
        </p:spPr>
        <p:txBody>
          <a:bodyPr/>
          <a:lstStyle/>
          <a:p>
            <a:r>
              <a:rPr kumimoji="1" lang="en-US" altLang="zh-TW" dirty="0"/>
              <a:t>Create a rectangle</a:t>
            </a:r>
          </a:p>
          <a:p>
            <a:r>
              <a:rPr kumimoji="1" lang="en-US" altLang="zh-TW" dirty="0"/>
              <a:t>Create a popup menu to select the shadeModel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45024"/>
            <a:ext cx="2541985" cy="26838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933056"/>
            <a:ext cx="1248975" cy="7453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659" y="3645024"/>
            <a:ext cx="2579394" cy="27092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16016" y="3140968"/>
            <a:ext cx="2951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glShadeModel(GL_FLAT);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3140968"/>
            <a:ext cx="34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glShadeModel(GL_SMOOTH);</a:t>
            </a:r>
          </a:p>
        </p:txBody>
      </p:sp>
    </p:spTree>
    <p:extLst>
      <p:ext uri="{BB962C8B-B14F-4D97-AF65-F5344CB8AC3E}">
        <p14:creationId xmlns:p14="http://schemas.microsoft.com/office/powerpoint/2010/main" val="415918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TW" dirty="0"/>
              <a:t>OpenGL </a:t>
            </a:r>
            <a:r>
              <a:rPr lang="en-US" altLang="zh-TW" dirty="0" err="1"/>
              <a:t>SuperBible</a:t>
            </a:r>
            <a:r>
              <a:rPr lang="en-US" altLang="zh-TW" dirty="0"/>
              <a:t> 4</a:t>
            </a:r>
            <a:r>
              <a:rPr lang="en-US" altLang="zh-TW" baseline="30000" dirty="0"/>
              <a:t>th</a:t>
            </a:r>
            <a:r>
              <a:rPr lang="en-US" altLang="zh-TW" dirty="0"/>
              <a:t> Edition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itchFamily="2" charset="2"/>
              <a:buChar char="ü"/>
            </a:pPr>
            <a:r>
              <a:rPr lang="en-US" altLang="zh-TW" dirty="0"/>
              <a:t>OpenGL Programming Guide: The Official Guide to Learning OpenGL, Versions 3.0 and 3.1 (7th Edition)</a:t>
            </a:r>
          </a:p>
          <a:p>
            <a:pPr marL="6858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31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本節目標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39498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1.	</a:t>
            </a:r>
            <a:r>
              <a:rPr lang="zh-TW" altLang="en-US" dirty="0">
                <a:solidFill>
                  <a:schemeClr val="tx1"/>
                </a:solidFill>
              </a:rPr>
              <a:t>認識</a:t>
            </a:r>
            <a:r>
              <a:rPr lang="en-US" altLang="zh-TW" dirty="0"/>
              <a:t>GLUT</a:t>
            </a:r>
            <a:r>
              <a:rPr lang="zh-TW" altLang="en-US" dirty="0"/>
              <a:t>以及</a:t>
            </a:r>
            <a:r>
              <a:rPr lang="en-US" altLang="zh-TW" dirty="0" err="1"/>
              <a:t>freeglut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2.	</a:t>
            </a:r>
            <a:r>
              <a:rPr lang="zh-TW" altLang="en-US" dirty="0">
                <a:solidFill>
                  <a:schemeClr val="tx1"/>
                </a:solidFill>
              </a:rPr>
              <a:t>學會設定</a:t>
            </a:r>
            <a:r>
              <a:rPr lang="en-US" altLang="zh-TW" dirty="0" err="1">
                <a:solidFill>
                  <a:schemeClr val="tx1"/>
                </a:solidFill>
              </a:rPr>
              <a:t>freeglut</a:t>
            </a:r>
            <a:r>
              <a:rPr lang="zh-TW" altLang="en-US" dirty="0"/>
              <a:t>在</a:t>
            </a:r>
            <a:r>
              <a:rPr lang="zh-TW" altLang="en-US" dirty="0">
                <a:solidFill>
                  <a:schemeClr val="tx1"/>
                </a:solidFill>
              </a:rPr>
              <a:t>開發環境上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3.	</a:t>
            </a:r>
            <a:r>
              <a:rPr lang="zh-TW" altLang="en-US" dirty="0">
                <a:solidFill>
                  <a:schemeClr val="tx1"/>
                </a:solidFill>
              </a:rPr>
              <a:t>執行第一支</a:t>
            </a:r>
            <a:r>
              <a:rPr lang="en-US" altLang="zh-TW" dirty="0">
                <a:solidFill>
                  <a:schemeClr val="tx1"/>
                </a:solidFill>
              </a:rPr>
              <a:t>OpenGL</a:t>
            </a:r>
            <a:r>
              <a:rPr lang="zh-TW" altLang="en-US" dirty="0">
                <a:solidFill>
                  <a:schemeClr val="tx1"/>
                </a:solidFill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14608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  <a:r>
              <a:rPr lang="en-US" altLang="zh-TW" dirty="0"/>
              <a:t>GLUT</a:t>
            </a:r>
            <a:r>
              <a:rPr lang="zh-TW" altLang="en-US" dirty="0"/>
              <a:t>以及</a:t>
            </a:r>
            <a:r>
              <a:rPr lang="en-US" altLang="zh-TW" dirty="0"/>
              <a:t>freeglut</a:t>
            </a:r>
            <a:r>
              <a:rPr lang="zh-TW" altLang="en-US" dirty="0"/>
              <a:t>工具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1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435280" cy="3777284"/>
          </a:xfrm>
        </p:spPr>
        <p:txBody>
          <a:bodyPr>
            <a:norm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Open</a:t>
            </a:r>
            <a:r>
              <a:rPr lang="en-US" altLang="zh-TW" dirty="0">
                <a:solidFill>
                  <a:srgbClr val="FF0000"/>
                </a:solidFill>
              </a:rPr>
              <a:t>GL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/>
              <a:t>tility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oolkit</a:t>
            </a:r>
            <a:r>
              <a:rPr lang="zh-TW" altLang="en-US" dirty="0"/>
              <a:t>縮寫</a:t>
            </a:r>
            <a:endParaRPr lang="en-US" altLang="zh-TW" dirty="0"/>
          </a:p>
          <a:p>
            <a:pPr lvl="1"/>
            <a:r>
              <a:rPr lang="zh-TW" altLang="en-US" dirty="0"/>
              <a:t>幫助</a:t>
            </a:r>
            <a:r>
              <a:rPr lang="en-US" altLang="zh-TW" dirty="0"/>
              <a:t>OpenGL</a:t>
            </a:r>
            <a:r>
              <a:rPr lang="zh-TW" altLang="en-US" dirty="0"/>
              <a:t>學習者能夠容易的使用「視窗操作，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製作選單，鍵盤、滑鼠功能以及操作輸入輸出」</a:t>
            </a:r>
            <a:endParaRPr lang="en-US" altLang="zh-TW" dirty="0"/>
          </a:p>
          <a:p>
            <a:pPr lvl="1"/>
            <a:r>
              <a:rPr lang="zh-TW" altLang="en-US" dirty="0"/>
              <a:t>但仍有問題存在，最新版本為</a:t>
            </a:r>
            <a:r>
              <a:rPr lang="en-US" altLang="zh-TW" dirty="0"/>
              <a:t>GLUT3.7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於</a:t>
            </a:r>
            <a:r>
              <a:rPr lang="en-US" altLang="zh-TW" dirty="0"/>
              <a:t>2001</a:t>
            </a:r>
            <a:r>
              <a:rPr lang="zh-TW" altLang="en-US" dirty="0"/>
              <a:t>年釋出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6021288"/>
            <a:ext cx="15144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1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freeglut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TW" altLang="en-US" sz="3200" dirty="0"/>
              <a:t>本堂課主要使用的工具</a:t>
            </a:r>
            <a:r>
              <a:rPr lang="en-US" altLang="zh-TW" sz="3200" dirty="0" err="1"/>
              <a:t>freeglut</a:t>
            </a:r>
            <a:endParaRPr lang="en-US" altLang="zh-TW" sz="3200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取代了</a:t>
            </a:r>
            <a:r>
              <a:rPr lang="en-US" altLang="zh-TW" dirty="0">
                <a:solidFill>
                  <a:srgbClr val="FF0000"/>
                </a:solidFill>
              </a:rPr>
              <a:t>GLUT</a:t>
            </a:r>
            <a:r>
              <a:rPr lang="zh-TW" altLang="en-US" dirty="0"/>
              <a:t>，並改善了不少的缺點且持續在更新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目前最新版本</a:t>
            </a:r>
            <a:r>
              <a:rPr lang="en-US" altLang="zh-TW" dirty="0" err="1"/>
              <a:t>Freeglut</a:t>
            </a:r>
            <a:r>
              <a:rPr lang="en-US" altLang="zh-TW" dirty="0"/>
              <a:t> 3.2.1(</a:t>
            </a:r>
            <a:r>
              <a:rPr lang="zh-TW" altLang="en-US" dirty="0"/>
              <a:t>於</a:t>
            </a:r>
            <a:r>
              <a:rPr lang="en-US" altLang="zh-TW" dirty="0"/>
              <a:t>2019</a:t>
            </a:r>
            <a:r>
              <a:rPr lang="zh-TW" altLang="en-US" dirty="0"/>
              <a:t>年釋出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	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59" y="6425902"/>
            <a:ext cx="1659241" cy="45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1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33365" y="2348880"/>
            <a:ext cx="3439035" cy="206175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在開發環境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Visual Studio 2017</a:t>
            </a:r>
            <a:br>
              <a:rPr lang="en-US" altLang="zh-TW" dirty="0"/>
            </a:br>
            <a:r>
              <a:rPr lang="zh-TW" altLang="en-US" dirty="0"/>
              <a:t>設定</a:t>
            </a:r>
            <a:r>
              <a:rPr lang="en-US" altLang="zh-TW" dirty="0"/>
              <a:t>freeglut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44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7619-237F-AB46-8445-713DEBD6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Freeglut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1753-FA22-0F4C-AA8F-39EDAB74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freeglut</a:t>
            </a:r>
            <a:r>
              <a:rPr lang="en-US" dirty="0"/>
              <a:t> download</a:t>
            </a:r>
          </a:p>
          <a:p>
            <a:pPr lvl="1"/>
            <a:r>
              <a:rPr lang="en-US" dirty="0">
                <a:hlinkClick r:id="rId2"/>
              </a:rPr>
              <a:t>http://freeglut.sourceforge.net/</a:t>
            </a:r>
            <a:endParaRPr lang="en-US" dirty="0"/>
          </a:p>
          <a:p>
            <a:pPr lvl="1"/>
            <a:r>
              <a:rPr lang="en-US" dirty="0"/>
              <a:t>Prepackaged Releases</a:t>
            </a:r>
            <a:r>
              <a:rPr lang="en-US" altLang="zh-TW" dirty="0"/>
              <a:t> </a:t>
            </a:r>
          </a:p>
          <a:p>
            <a:pPr lvl="2"/>
            <a:r>
              <a:rPr lang="en-US" dirty="0"/>
              <a:t>Martin Payne's Windows binaries (MSVC and MinGW)</a:t>
            </a:r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B66E8-3C03-8249-92CB-10AEEAB6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992266"/>
            <a:ext cx="2411296" cy="23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C954-F611-5444-A753-7483988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563B-10ED-D346-BBA9-EC903D8F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6E3CF-B597-114A-A12F-315911A3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"/>
            <a:ext cx="91440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奧斯丁.thmx</Template>
  <TotalTime>1143</TotalTime>
  <Words>686</Words>
  <Application>Microsoft Office PowerPoint</Application>
  <PresentationFormat>如螢幕大小 (4:3)</PresentationFormat>
  <Paragraphs>146</Paragraphs>
  <Slides>22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Arial</vt:lpstr>
      <vt:lpstr>Calibri</vt:lpstr>
      <vt:lpstr>Century Gothic</vt:lpstr>
      <vt:lpstr>Wingdings</vt:lpstr>
      <vt:lpstr>Wingdings 2</vt:lpstr>
      <vt:lpstr>奧斯丁</vt:lpstr>
      <vt:lpstr>OpenGL Programming with Visual Studio &amp; freeglut</vt:lpstr>
      <vt:lpstr>本節內容</vt:lpstr>
      <vt:lpstr>本節目標</vt:lpstr>
      <vt:lpstr>簡介GLUT以及freeglut工具</vt:lpstr>
      <vt:lpstr>GLUT</vt:lpstr>
      <vt:lpstr>freeglut</vt:lpstr>
      <vt:lpstr>在開發環境  Visual Studio 2017 設定freeglut</vt:lpstr>
      <vt:lpstr>Freeglut</vt:lpstr>
      <vt:lpstr>PowerPoint 簡報</vt:lpstr>
      <vt:lpstr>PowerPoint 簡報</vt:lpstr>
      <vt:lpstr>PowerPoint 簡報</vt:lpstr>
      <vt:lpstr>設定專案屬性 →找到MyOpenGLProject專案 →滑鼠右鍵 →屬性</vt:lpstr>
      <vt:lpstr>進入屬性後，找到VC++目錄點開它 →編輯Include目錄 →設定目錄，找到不久前下載的freeglut裡面有include →選擇資料夾</vt:lpstr>
      <vt:lpstr>PowerPoint 簡報</vt:lpstr>
      <vt:lpstr>PowerPoint 簡報</vt:lpstr>
      <vt:lpstr>執行測試第一個OpenGL程式 </vt:lpstr>
      <vt:lpstr>第一個OpenGL程式</vt:lpstr>
      <vt:lpstr>PowerPoint 簡報</vt:lpstr>
      <vt:lpstr>PowerPoint 簡報</vt:lpstr>
      <vt:lpstr>找不到 “freeglut.h”? </vt:lpstr>
      <vt:lpstr>Exercise</vt:lpstr>
      <vt:lpstr>參考資源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Drawing in Space: Geometric Primitives and Buffers</dc:title>
  <dc:creator>Toro</dc:creator>
  <cp:lastModifiedBy>Howard Yen</cp:lastModifiedBy>
  <cp:revision>326</cp:revision>
  <dcterms:created xsi:type="dcterms:W3CDTF">2012-10-08T05:40:26Z</dcterms:created>
  <dcterms:modified xsi:type="dcterms:W3CDTF">2022-03-03T12:18:04Z</dcterms:modified>
</cp:coreProperties>
</file>