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2" r:id="rId4"/>
    <p:sldId id="273" r:id="rId5"/>
    <p:sldId id="274" r:id="rId6"/>
    <p:sldId id="276" r:id="rId7"/>
    <p:sldId id="277" r:id="rId8"/>
    <p:sldId id="278" r:id="rId9"/>
    <p:sldId id="282" r:id="rId10"/>
    <p:sldId id="286" r:id="rId11"/>
    <p:sldId id="279" r:id="rId12"/>
    <p:sldId id="280" r:id="rId13"/>
    <p:sldId id="281" r:id="rId14"/>
    <p:sldId id="275" r:id="rId15"/>
    <p:sldId id="285" r:id="rId16"/>
    <p:sldId id="271" r:id="rId17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74092" autoAdjust="0"/>
  </p:normalViewPr>
  <p:slideViewPr>
    <p:cSldViewPr>
      <p:cViewPr varScale="1">
        <p:scale>
          <a:sx n="116" d="100"/>
          <a:sy n="116" d="100"/>
        </p:scale>
        <p:origin x="132" y="19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2022年2月23日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9834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15867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29706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02415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8890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789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093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879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251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5257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166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5248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2022年2月23日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gitlab.csie.ntut.edu.t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 and Storage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00: Course Information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 16:10 - 18:00 &amp; W 11:10-12:00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Project 2 : NAND flash Management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Provided by </a:t>
            </a:r>
            <a:r>
              <a:rPr lang="en-US" altLang="zh-TW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PHISON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4200" lvl="1" indent="-342900">
              <a:lnSpc>
                <a:spcPct val="10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1636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Project 2 : Make Your Own File System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lang="en-US" altLang="zh-TW" sz="2800" b="1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Kernel-space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40" dirty="0">
                <a:solidFill>
                  <a:srgbClr val="333333"/>
                </a:solidFill>
                <a:latin typeface="Arial"/>
                <a:cs typeface="Arial"/>
              </a:rPr>
              <a:t>Very </a:t>
            </a:r>
            <a:r>
              <a:rPr lang="en-US" altLang="zh-TW" sz="2400" spc="-10" dirty="0">
                <a:solidFill>
                  <a:srgbClr val="FF0000"/>
                </a:solidFill>
                <a:latin typeface="Arial"/>
                <a:cs typeface="Arial"/>
              </a:rPr>
              <a:t>difficult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4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build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Need careful use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synchronization</a:t>
            </a:r>
            <a:r>
              <a:rPr lang="en-US" altLang="zh-TW" sz="24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primitives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Only C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r>
              <a:rPr lang="en-US" altLang="zh-TW"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supported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Standard C libraries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altLang="zh-TW" sz="24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available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Need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lang="en-US" altLang="zh-TW" sz="2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privilege</a:t>
            </a:r>
            <a:endParaRPr lang="en-US" altLang="zh-TW" sz="28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User-space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(using</a:t>
            </a:r>
            <a:r>
              <a:rPr lang="en-US" altLang="zh-TW" sz="2800" b="1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FUSE!)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Font typeface="Arial" pitchFamily="34" charset="0"/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Framework 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implement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user-space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endParaRPr lang="en-US" altLang="zh-TW" sz="28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User-space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systems trade 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performance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lang="en-US" altLang="zh-TW" sz="20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00AF50"/>
                </a:solidFill>
                <a:latin typeface="Arial"/>
                <a:cs typeface="Arial"/>
              </a:rPr>
              <a:t>flexibility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Easy </a:t>
            </a:r>
            <a:r>
              <a:rPr lang="en-US" altLang="zh-TW" sz="2400" dirty="0">
                <a:solidFill>
                  <a:srgbClr val="00AF50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write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spc="-15" dirty="0">
                <a:solidFill>
                  <a:srgbClr val="333333"/>
                </a:solidFill>
                <a:latin typeface="Arial"/>
                <a:cs typeface="Arial"/>
              </a:rPr>
              <a:t>Avoid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awful coding in</a:t>
            </a:r>
            <a:r>
              <a:rPr lang="en-US" altLang="zh-TW" sz="24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kernel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Easy </a:t>
            </a:r>
            <a:r>
              <a:rPr lang="en-US" altLang="zh-TW" sz="2400" dirty="0">
                <a:solidFill>
                  <a:srgbClr val="00AF50"/>
                </a:solidFill>
                <a:latin typeface="Arial"/>
                <a:cs typeface="Arial"/>
              </a:rPr>
              <a:t>to test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Run like a normal user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program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Easy </a:t>
            </a:r>
            <a:r>
              <a:rPr lang="en-US" altLang="zh-TW" sz="2400" dirty="0">
                <a:solidFill>
                  <a:srgbClr val="00AF50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integrate libraries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Can easily deploy</a:t>
            </a:r>
            <a:r>
              <a:rPr lang="en-US" altLang="zh-TW" sz="24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libraries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842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Project 2 : FUSE, </a:t>
            </a:r>
            <a:r>
              <a:rPr lang="en-US" altLang="zh-TW" sz="3600" b="1" cap="none" dirty="0">
                <a:solidFill>
                  <a:srgbClr val="FF0000"/>
                </a:solidFill>
              </a:rPr>
              <a:t>F</a:t>
            </a:r>
            <a:r>
              <a:rPr lang="en-US" altLang="zh-TW" sz="3600" b="1" cap="none" dirty="0"/>
              <a:t>ilesystem in </a:t>
            </a:r>
            <a:r>
              <a:rPr lang="en-US" altLang="zh-TW" sz="3600" b="1" cap="none" dirty="0" err="1">
                <a:solidFill>
                  <a:srgbClr val="FF0000"/>
                </a:solidFill>
              </a:rPr>
              <a:t>USE</a:t>
            </a:r>
            <a:r>
              <a:rPr lang="en-US" altLang="zh-TW" sz="3600" b="1" cap="none" dirty="0" err="1"/>
              <a:t>rspace</a:t>
            </a:r>
            <a:endParaRPr lang="en-US" altLang="zh-TW" sz="3600" b="1" cap="none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FUSE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lets non-privileged users create their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own file  systems in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user-space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without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editing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kernel</a:t>
            </a:r>
            <a:r>
              <a:rPr lang="en-US" altLang="zh-TW" sz="28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code.</a:t>
            </a:r>
            <a:endParaRPr lang="en-US" altLang="zh-TW" sz="28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A4E6387-2E15-4A54-AFB4-D9479B91A208}"/>
              </a:ext>
            </a:extLst>
          </p:cNvPr>
          <p:cNvSpPr/>
          <p:nvPr/>
        </p:nvSpPr>
        <p:spPr>
          <a:xfrm>
            <a:off x="2977490" y="2062018"/>
            <a:ext cx="6233844" cy="4360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B3C0EA-BD61-4C3B-BB0F-CE1E8462AF3B}"/>
              </a:ext>
            </a:extLst>
          </p:cNvPr>
          <p:cNvSpPr/>
          <p:nvPr/>
        </p:nvSpPr>
        <p:spPr>
          <a:xfrm>
            <a:off x="3255494" y="6528395"/>
            <a:ext cx="567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pc="-5" dirty="0">
                <a:latin typeface="Arial"/>
                <a:cs typeface="Arial"/>
              </a:rPr>
              <a:t>https://en.wikipedia.org/wiki/Filesystem_in_Userspace</a:t>
            </a: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26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Project 2 : My File System using FUSE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homework for this project</a:t>
            </a:r>
            <a:endParaRPr lang="en-US" altLang="zh-TW" sz="2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First Phase: All-In-Memory File</a:t>
            </a:r>
            <a:r>
              <a:rPr lang="en-US" altLang="zh-TW" sz="28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Implement an </a:t>
            </a:r>
            <a:r>
              <a:rPr lang="en-US" altLang="zh-TW" sz="2400" spc="-5" dirty="0">
                <a:solidFill>
                  <a:srgbClr val="0033CC"/>
                </a:solidFill>
                <a:latin typeface="Arial"/>
                <a:cs typeface="Arial"/>
              </a:rPr>
              <a:t>all-in-memory file </a:t>
            </a:r>
            <a:r>
              <a:rPr lang="en-US" altLang="zh-TW" sz="2400" dirty="0">
                <a:solidFill>
                  <a:srgbClr val="0033CC"/>
                </a:solidFill>
                <a:latin typeface="Arial"/>
                <a:cs typeface="Arial"/>
              </a:rPr>
              <a:t>system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based on</a:t>
            </a:r>
            <a:r>
              <a:rPr lang="en-US" altLang="zh-TW" sz="24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FUSE.</a:t>
            </a:r>
            <a:endParaRPr lang="en-US" altLang="zh-TW" sz="2400" dirty="0">
              <a:latin typeface="Arial"/>
              <a:cs typeface="Arial"/>
            </a:endParaRPr>
          </a:p>
          <a:p>
            <a:pPr marL="1155700" marR="262255" lvl="2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Both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metadata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(e.g.,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indexing structures of the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system) and</a:t>
            </a:r>
            <a:r>
              <a:rPr lang="en-US" altLang="zh-TW" sz="20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file 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data are maintained in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0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20" dirty="0">
                <a:solidFill>
                  <a:srgbClr val="333333"/>
                </a:solidFill>
                <a:latin typeface="Arial"/>
                <a:cs typeface="Arial"/>
              </a:rPr>
              <a:t>memory.</a:t>
            </a:r>
            <a:endParaRPr lang="en-US" altLang="zh-TW" sz="20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endParaRPr lang="en-US" altLang="zh-TW" sz="22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"/>
              <a:buChar char="•"/>
            </a:pPr>
            <a:endParaRPr lang="en-US" altLang="zh-TW" sz="18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Second Phase: In-Storage File</a:t>
            </a:r>
            <a:r>
              <a:rPr lang="en-US" altLang="zh-TW" sz="2800" b="1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728980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Based 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first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phase, convert the all-in-memory file 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into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lang="en-US" altLang="zh-TW" sz="2400" spc="-5" dirty="0">
                <a:solidFill>
                  <a:srgbClr val="0033CC"/>
                </a:solidFill>
                <a:latin typeface="Arial"/>
                <a:cs typeface="Arial"/>
              </a:rPr>
              <a:t>in-storage </a:t>
            </a:r>
            <a:r>
              <a:rPr lang="en-US" altLang="zh-TW" sz="2400" dirty="0">
                <a:solidFill>
                  <a:srgbClr val="0033CC"/>
                </a:solidFill>
                <a:latin typeface="Arial"/>
                <a:cs typeface="Arial"/>
              </a:rPr>
              <a:t>file</a:t>
            </a:r>
            <a:r>
              <a:rPr lang="en-US" altLang="zh-TW" sz="2400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0033CC"/>
                </a:solidFill>
                <a:latin typeface="Arial"/>
                <a:cs typeface="Arial"/>
              </a:rPr>
              <a:t>system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marR="5080" lvl="2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Both metadata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file data are persisted into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storage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(e.g., 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 USB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flash</a:t>
            </a:r>
            <a:r>
              <a:rPr lang="en-US" altLang="zh-TW"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drive).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data can still be accessed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re-mounting the</a:t>
            </a:r>
            <a:r>
              <a:rPr lang="en-US" altLang="zh-TW" sz="20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user-space</a:t>
            </a:r>
            <a:r>
              <a:rPr lang="en-US" altLang="zh-TW" sz="2000" dirty="0"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r>
              <a:rPr lang="en-US" altLang="zh-TW" sz="20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system.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470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Schedule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4C803B1-E7A1-4389-B607-8106A2FBD7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8" name="內容版面配置區 1">
            <a:extLst>
              <a:ext uri="{FF2B5EF4-FFF2-40B4-BE49-F238E27FC236}">
                <a16:creationId xmlns:a16="http://schemas.microsoft.com/office/drawing/2014/main" id="{1C5AC458-F0AA-433C-A562-B4A2DB46F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969757"/>
              </p:ext>
            </p:extLst>
          </p:nvPr>
        </p:nvGraphicFramePr>
        <p:xfrm>
          <a:off x="695697" y="913805"/>
          <a:ext cx="11017251" cy="5648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2171">
                  <a:extLst>
                    <a:ext uri="{9D8B030D-6E8A-4147-A177-3AD203B41FA5}">
                      <a16:colId xmlns:a16="http://schemas.microsoft.com/office/drawing/2014/main" val="17458662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10115953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425115937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059672772"/>
                    </a:ext>
                  </a:extLst>
                </a:gridCol>
                <a:gridCol w="1442072">
                  <a:extLst>
                    <a:ext uri="{9D8B030D-6E8A-4147-A177-3AD203B41FA5}">
                      <a16:colId xmlns:a16="http://schemas.microsoft.com/office/drawing/2014/main" val="1702890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W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Date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Lecture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Notes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Homework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8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Feb. 21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00: 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 Information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4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Feb. 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Peace Memorial Day</a:t>
                      </a:r>
                      <a:endParaRPr lang="zh-TW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2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01: System Calls &amp; I/O Devices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02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14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02: 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 and Data Integrity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7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21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03: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System Basics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3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04: File System Designs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i="1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1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Tomb Sweeping Day</a:t>
                      </a:r>
                      <a:endParaRPr lang="zh-TW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5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11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05: Distributed File Systems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5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18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Midterm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6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25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1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92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i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0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i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8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23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07: Next-generation Hard Disk Drive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03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30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08: Persistent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8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6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102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13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7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20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6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63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Important Notes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15" dirty="0">
                <a:latin typeface="Arial"/>
                <a:cs typeface="Arial"/>
              </a:rPr>
              <a:t>Visit </a:t>
            </a:r>
            <a:r>
              <a:rPr lang="en-US" altLang="zh-TW" sz="2800" spc="-5" dirty="0">
                <a:latin typeface="Arial"/>
                <a:cs typeface="Arial"/>
              </a:rPr>
              <a:t>our </a:t>
            </a:r>
            <a:r>
              <a:rPr lang="en-US" altLang="zh-TW" sz="2800" dirty="0">
                <a:latin typeface="Arial"/>
                <a:cs typeface="Arial"/>
              </a:rPr>
              <a:t>course </a:t>
            </a:r>
            <a:r>
              <a:rPr lang="en-US" altLang="zh-TW" sz="2800" spc="-5" dirty="0">
                <a:latin typeface="Arial"/>
                <a:cs typeface="Arial"/>
              </a:rPr>
              <a:t>website</a:t>
            </a:r>
            <a:r>
              <a:rPr lang="en-US" altLang="zh-TW" sz="2800" spc="25" dirty="0">
                <a:latin typeface="Arial"/>
                <a:cs typeface="Arial"/>
              </a:rPr>
              <a:t> </a:t>
            </a:r>
            <a:r>
              <a:rPr lang="en-US" altLang="zh-TW" sz="2800" dirty="0">
                <a:latin typeface="Arial"/>
                <a:cs typeface="Arial"/>
              </a:rPr>
              <a:t>regularly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Plagiarism</a:t>
            </a:r>
            <a:r>
              <a:rPr lang="en-US" altLang="zh-TW" sz="2800" spc="-5" dirty="0">
                <a:latin typeface="Arial"/>
                <a:cs typeface="Arial"/>
              </a:rPr>
              <a:t> will </a:t>
            </a:r>
            <a:r>
              <a:rPr lang="en-US" altLang="zh-TW" sz="2800" b="1" spc="-1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altLang="zh-TW" sz="2800" b="1" spc="-10" dirty="0">
                <a:latin typeface="Arial"/>
                <a:cs typeface="Arial"/>
              </a:rPr>
              <a:t> </a:t>
            </a:r>
            <a:r>
              <a:rPr lang="en-US" altLang="zh-TW" sz="2800" spc="-5" dirty="0">
                <a:latin typeface="Arial"/>
                <a:cs typeface="Arial"/>
              </a:rPr>
              <a:t>be</a:t>
            </a:r>
            <a:r>
              <a:rPr lang="en-US" altLang="zh-TW" sz="2800" spc="75" dirty="0">
                <a:latin typeface="Arial"/>
                <a:cs typeface="Arial"/>
              </a:rPr>
              <a:t> </a:t>
            </a:r>
            <a:r>
              <a:rPr lang="en-US" altLang="zh-TW" sz="2800" spc="-5" dirty="0">
                <a:latin typeface="Arial"/>
                <a:cs typeface="Arial"/>
              </a:rPr>
              <a:t>tolerated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Don’t</a:t>
            </a:r>
            <a:r>
              <a:rPr lang="en-US" altLang="zh-TW" sz="2400" spc="1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copy!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10" dirty="0">
                <a:latin typeface="Arial"/>
                <a:cs typeface="Arial"/>
              </a:rPr>
              <a:t>Don’t </a:t>
            </a:r>
            <a:r>
              <a:rPr lang="en-US" altLang="zh-TW" sz="2400" spc="-5" dirty="0">
                <a:latin typeface="Arial"/>
                <a:cs typeface="Arial"/>
              </a:rPr>
              <a:t>let other(s)</a:t>
            </a:r>
            <a:r>
              <a:rPr lang="en-US" altLang="zh-TW" sz="2400" spc="20" dirty="0">
                <a:latin typeface="Arial"/>
                <a:cs typeface="Arial"/>
              </a:rPr>
              <a:t> </a:t>
            </a:r>
            <a:r>
              <a:rPr lang="en-US" altLang="zh-TW" sz="2400" dirty="0">
                <a:latin typeface="Arial"/>
                <a:cs typeface="Arial"/>
              </a:rPr>
              <a:t>copy!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Can discuss but write up the solutions by</a:t>
            </a:r>
            <a:r>
              <a:rPr lang="en-US" altLang="zh-TW" sz="2400" spc="75" dirty="0">
                <a:latin typeface="Arial"/>
                <a:cs typeface="Arial"/>
              </a:rPr>
              <a:t> </a:t>
            </a:r>
            <a:r>
              <a:rPr lang="en-US" altLang="zh-TW" sz="2400" dirty="0">
                <a:latin typeface="Arial"/>
                <a:cs typeface="Arial"/>
              </a:rPr>
              <a:t>yourself!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i="1" spc="-5" dirty="0"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The best way to learn </a:t>
            </a:r>
            <a:r>
              <a:rPr lang="en-US" altLang="zh-TW" sz="2800" i="1" dirty="0"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is </a:t>
            </a:r>
            <a:r>
              <a:rPr lang="en-US" altLang="zh-TW" sz="2800" i="1" spc="-5" dirty="0"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through</a:t>
            </a:r>
            <a:r>
              <a:rPr lang="en-US" altLang="zh-TW" sz="2800" i="1" spc="80" dirty="0"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i="1" spc="-5" dirty="0"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practice!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altLang="zh-TW" sz="2800" i="1" spc="-5" dirty="0">
              <a:uFill>
                <a:solidFill>
                  <a:srgbClr val="750E6C"/>
                </a:solidFill>
              </a:u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Visit </a:t>
            </a:r>
            <a:r>
              <a:rPr lang="en-US" altLang="zh-TW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-study for HW00 tomorrow 21:00 !</a:t>
            </a:r>
          </a:p>
          <a:p>
            <a:pPr marL="584200" lvl="1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Trace system-call-related source code in </a:t>
            </a:r>
            <a:r>
              <a:rPr lang="en-US" altLang="zh-TW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NachOS</a:t>
            </a:r>
            <a:endParaRPr lang="en-US" altLang="zh-TW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altLang="zh-TW" sz="35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5858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6736139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Thank you for your attention.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Course Information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 and Storage System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Full English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Designed for students in graduate school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Course Time and Place -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Lecture (2.5 Hours)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pl-PL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 16:10 - 18: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3</a:t>
            </a:r>
            <a:r>
              <a:rPr lang="pl-PL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 &amp; </a:t>
            </a:r>
            <a:r>
              <a:rPr lang="pl-PL" altLang="zh-TW" sz="2400" strike="sngStrike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 11:10-12:00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334e</a:t>
            </a:r>
            <a:endParaRPr lang="en-US" altLang="zh-TW" sz="3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Course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Website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Please check the </a:t>
            </a:r>
            <a:r>
              <a:rPr lang="en-US" altLang="zh-TW" sz="24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-study system</a:t>
            </a: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Instructor &amp; Teaching Assistant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Course Instructor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Char char="‒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Prof. Shuo-Han Chen 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陳碩漢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Office: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宏裕科技大樓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1532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Office Hours: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Monday 11:00 - 15:00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Email: shchen@csie.ntut.edu.tw</a:t>
            </a:r>
            <a:endParaRPr lang="en-US" altLang="zh-TW" sz="36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Teaching Assistant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Char char="‒"/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陳廷豪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Office: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宏裕科技大樓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438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Office Hours: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Wednesday 13:00 – 15:00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Email: t110598040@ntut.edu.tw</a:t>
            </a: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F76ED4-728E-49E3-92FE-89B58659E5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3845" y="2780928"/>
            <a:ext cx="1059585" cy="10595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C152E2B-E370-46A7-B37C-0CB41FBDCD4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6781" y="1471483"/>
            <a:ext cx="1102431" cy="1102431"/>
          </a:xfrm>
          <a:prstGeom prst="rect">
            <a:avLst/>
          </a:prstGeom>
        </p:spPr>
      </p:pic>
      <p:pic>
        <p:nvPicPr>
          <p:cNvPr id="8" name="Picture 2" descr="ãcuhk logoãçåçæå°çµæ">
            <a:extLst>
              <a:ext uri="{FF2B5EF4-FFF2-40B4-BE49-F238E27FC236}">
                <a16:creationId xmlns:a16="http://schemas.microsoft.com/office/drawing/2014/main" id="{B4442118-9045-4674-ADA1-110BE3CE2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b="14397"/>
          <a:stretch/>
        </p:blipFill>
        <p:spPr bwMode="auto">
          <a:xfrm>
            <a:off x="9897740" y="1601624"/>
            <a:ext cx="1817363" cy="876846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FFA808-3A6D-42A9-87C5-7639E62C1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761" y="3085227"/>
            <a:ext cx="1319518" cy="3940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3ED531-6B34-4D14-A8B4-EE06E4ADDA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3082"/>
          <a:stretch/>
        </p:blipFill>
        <p:spPr>
          <a:xfrm>
            <a:off x="7416671" y="1632456"/>
            <a:ext cx="1281362" cy="7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Prerequisites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6967816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Addend &amp; Interact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Comfortable with C/C++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taken the Operating System Course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Not afraid of English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And, of course, willing to learn more about File and Storage System</a:t>
            </a:r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0EE9A12-6D12-4823-96AB-D72F9D735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417" y="188640"/>
            <a:ext cx="3355596" cy="326331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A2804E8-76C4-4DD4-929E-FC513BF04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780" y="3593908"/>
            <a:ext cx="2670383" cy="14213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5BE7491-95FF-4A32-A7CF-42F2626A3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221" y="3593908"/>
            <a:ext cx="1644242" cy="14429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E249EE9-E214-4656-8917-9A361E3AD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027" y="5178765"/>
            <a:ext cx="1617872" cy="137785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CD9E0AC-5BDF-4585-9FDF-4184E5DCFE3E}"/>
              </a:ext>
            </a:extLst>
          </p:cNvPr>
          <p:cNvSpPr/>
          <p:nvPr/>
        </p:nvSpPr>
        <p:spPr>
          <a:xfrm>
            <a:off x="9389677" y="5308627"/>
            <a:ext cx="27045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C/C++</a:t>
            </a:r>
            <a:endParaRPr lang="zh-TW" altLang="en-US" sz="6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1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Assessment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36712"/>
            <a:ext cx="11017224" cy="571991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Assignment: 50 %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homework in total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Upload your HW to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course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gitlab</a:t>
            </a: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https://css-gitlab.csie.ntut.edu.tw/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Register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with your student ID and school email </a:t>
            </a:r>
            <a:r>
              <a:rPr lang="en-US" altLang="zh-TW" sz="22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 submitting HW !</a:t>
            </a:r>
            <a:endParaRPr lang="en-US" altLang="zh-TW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b="1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Midterm Exam: 25 %</a:t>
            </a:r>
            <a:endParaRPr lang="en-US" altLang="zh-TW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b="1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Survey Paper Presentation: 25 %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Two people a group &amp; Will be requested to read a 6 to 12 page paper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Form a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</a:t>
            </a:r>
            <a:r>
              <a:rPr lang="en-US" altLang="zh-TW" sz="2400" dirty="0">
                <a:solidFill>
                  <a:srgbClr val="FF0000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minutes English presentation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(may be adjusted)</a:t>
            </a:r>
            <a:endParaRPr lang="en-US" altLang="zh-TW" sz="2400" dirty="0">
              <a:solidFill>
                <a:srgbClr val="FF0000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You are required to meet with me in advance to practice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Your points is determined by how much effort you put into this presentation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0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Not how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fluently you can speak in English</a:t>
            </a:r>
            <a:endParaRPr lang="en-US" altLang="zh-TW" sz="20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301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Materials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Suggested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Readings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Remzi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H. </a:t>
            </a: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Arpaci-Dusseau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and Andrea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C.</a:t>
            </a:r>
            <a:r>
              <a:rPr lang="en-US" altLang="zh-TW" sz="2400" spc="-2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Arpaci-Dusseau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lang="en-US" altLang="zh-TW" sz="24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“Operating </a:t>
            </a: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Systems: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Three Easy</a:t>
            </a:r>
            <a:r>
              <a:rPr lang="en-US" altLang="zh-TW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Pieces”</a:t>
            </a:r>
            <a:endParaRPr lang="en-US" altLang="zh-TW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Free online form:</a:t>
            </a:r>
            <a:r>
              <a:rPr lang="en-US" altLang="zh-TW" sz="20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lang="en-US" altLang="zh-TW" sz="20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http://pages.cs.wisc.edu/~remzi/OSTEP/</a:t>
            </a:r>
            <a:endParaRPr lang="en-US" altLang="zh-TW" sz="20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u="sng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299720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Papers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from top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system conferences or 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highly</a:t>
            </a:r>
            <a:r>
              <a:rPr lang="en-US" altLang="zh-TW" spc="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referenced:</a:t>
            </a:r>
            <a:endParaRPr lang="en-US" altLang="zh-TW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tabLst>
                <a:tab pos="698500" algn="l"/>
                <a:tab pos="699135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E.g., </a:t>
            </a:r>
            <a:r>
              <a:rPr lang="en-US" altLang="zh-TW" spc="-70" dirty="0">
                <a:solidFill>
                  <a:srgbClr val="333333"/>
                </a:solidFill>
                <a:latin typeface="Arial"/>
                <a:cs typeface="Arial"/>
              </a:rPr>
              <a:t>FAST, </a:t>
            </a:r>
            <a:r>
              <a:rPr lang="en-US" altLang="zh-TW" spc="-30" dirty="0">
                <a:solidFill>
                  <a:srgbClr val="333333"/>
                </a:solidFill>
                <a:latin typeface="Arial"/>
                <a:cs typeface="Arial"/>
              </a:rPr>
              <a:t>OSDI/SOSP,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USENIX </a:t>
            </a:r>
            <a:r>
              <a:rPr lang="en-US" altLang="zh-TW" spc="-40" dirty="0">
                <a:solidFill>
                  <a:srgbClr val="333333"/>
                </a:solidFill>
                <a:latin typeface="Arial"/>
                <a:cs typeface="Arial"/>
              </a:rPr>
              <a:t>ATC, 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EuroSys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, NSDI,</a:t>
            </a:r>
            <a:r>
              <a:rPr lang="en-US" altLang="zh-TW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etc.</a:t>
            </a:r>
            <a:endParaRPr lang="en-US" altLang="zh-TW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0DDED0E-6772-44AD-B020-6DED8B76016B}"/>
              </a:ext>
            </a:extLst>
          </p:cNvPr>
          <p:cNvSpPr/>
          <p:nvPr/>
        </p:nvSpPr>
        <p:spPr>
          <a:xfrm>
            <a:off x="1993328" y="2636912"/>
            <a:ext cx="8202168" cy="3148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6FA9D75-2E31-43BC-985C-273B23C2CC7A}"/>
              </a:ext>
            </a:extLst>
          </p:cNvPr>
          <p:cNvSpPr/>
          <p:nvPr/>
        </p:nvSpPr>
        <p:spPr>
          <a:xfrm>
            <a:off x="1993328" y="2636912"/>
            <a:ext cx="5518404" cy="3148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3B16DCB4-9B28-45CD-9EF8-7104D79E5FAD}"/>
              </a:ext>
            </a:extLst>
          </p:cNvPr>
          <p:cNvSpPr/>
          <p:nvPr/>
        </p:nvSpPr>
        <p:spPr>
          <a:xfrm>
            <a:off x="9307003" y="2636912"/>
            <a:ext cx="888492" cy="3148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26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12F7BE-2072-4499-BDD2-0345D8F50C90}"/>
              </a:ext>
            </a:extLst>
          </p:cNvPr>
          <p:cNvSpPr/>
          <p:nvPr/>
        </p:nvSpPr>
        <p:spPr>
          <a:xfrm>
            <a:off x="1629916" y="2204864"/>
            <a:ext cx="8928992" cy="374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What We are Going to Learn (1/2)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Understand the </a:t>
            </a:r>
            <a:r>
              <a:rPr lang="en-US" altLang="zh-TW" sz="2800" b="1" i="1" dirty="0">
                <a:solidFill>
                  <a:srgbClr val="333333"/>
                </a:solidFill>
                <a:latin typeface="Arial"/>
                <a:cs typeface="Arial"/>
              </a:rPr>
              <a:t>design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and </a:t>
            </a:r>
            <a:r>
              <a:rPr lang="en-US" altLang="zh-TW" sz="2800" b="1" i="1" dirty="0">
                <a:solidFill>
                  <a:srgbClr val="333333"/>
                </a:solidFill>
                <a:latin typeface="Arial"/>
                <a:cs typeface="Arial"/>
              </a:rPr>
              <a:t>implementation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of file and  storage systems, from a system perspective:</a:t>
            </a: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331FCDF7-BB78-4100-B87A-B6F40612B9F5}"/>
              </a:ext>
            </a:extLst>
          </p:cNvPr>
          <p:cNvSpPr txBox="1"/>
          <p:nvPr/>
        </p:nvSpPr>
        <p:spPr>
          <a:xfrm>
            <a:off x="1776348" y="3126079"/>
            <a:ext cx="2007235" cy="55943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8953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Arial"/>
                <a:cs typeface="Arial"/>
              </a:rPr>
              <a:t>Analytics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F3CE63F9-4505-4647-A42F-18237E936B18}"/>
              </a:ext>
            </a:extLst>
          </p:cNvPr>
          <p:cNvSpPr txBox="1"/>
          <p:nvPr/>
        </p:nvSpPr>
        <p:spPr>
          <a:xfrm>
            <a:off x="4002912" y="3126079"/>
            <a:ext cx="2007235" cy="55943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89535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Arial"/>
                <a:cs typeface="Arial"/>
              </a:rPr>
              <a:t>Databases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F9169D0-2491-4D05-9473-DC4C1C3BA6B6}"/>
              </a:ext>
            </a:extLst>
          </p:cNvPr>
          <p:cNvSpPr txBox="1"/>
          <p:nvPr/>
        </p:nvSpPr>
        <p:spPr>
          <a:xfrm>
            <a:off x="6229476" y="3126079"/>
            <a:ext cx="2007235" cy="55943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895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89B2F7D1-AB90-4ACE-ABC5-4D0026C7F287}"/>
              </a:ext>
            </a:extLst>
          </p:cNvPr>
          <p:cNvSpPr txBox="1"/>
          <p:nvPr/>
        </p:nvSpPr>
        <p:spPr>
          <a:xfrm>
            <a:off x="8456040" y="3126079"/>
            <a:ext cx="2007235" cy="55943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8953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Arial"/>
                <a:cs typeface="Arial"/>
              </a:rPr>
              <a:t>Streaming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6BCCBA4-2945-4441-9D59-620BBC18A1F7}"/>
              </a:ext>
            </a:extLst>
          </p:cNvPr>
          <p:cNvSpPr/>
          <p:nvPr/>
        </p:nvSpPr>
        <p:spPr>
          <a:xfrm>
            <a:off x="4002912" y="5279492"/>
            <a:ext cx="2007235" cy="558165"/>
          </a:xfrm>
          <a:custGeom>
            <a:avLst/>
            <a:gdLst/>
            <a:ahLst/>
            <a:cxnLst/>
            <a:rect l="l" t="t" r="r" b="b"/>
            <a:pathLst>
              <a:path w="2007235" h="558164">
                <a:moveTo>
                  <a:pt x="0" y="557784"/>
                </a:moveTo>
                <a:lnTo>
                  <a:pt x="2007108" y="557784"/>
                </a:lnTo>
                <a:lnTo>
                  <a:pt x="2007108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48CB69F6-1622-4EC3-B570-925F497CBD74}"/>
              </a:ext>
            </a:extLst>
          </p:cNvPr>
          <p:cNvSpPr/>
          <p:nvPr/>
        </p:nvSpPr>
        <p:spPr>
          <a:xfrm>
            <a:off x="6229476" y="5279492"/>
            <a:ext cx="2007235" cy="558165"/>
          </a:xfrm>
          <a:custGeom>
            <a:avLst/>
            <a:gdLst/>
            <a:ahLst/>
            <a:cxnLst/>
            <a:rect l="l" t="t" r="r" b="b"/>
            <a:pathLst>
              <a:path w="2007234" h="558164">
                <a:moveTo>
                  <a:pt x="0" y="557784"/>
                </a:moveTo>
                <a:lnTo>
                  <a:pt x="2007107" y="557784"/>
                </a:lnTo>
                <a:lnTo>
                  <a:pt x="20071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E969102F-5D5F-4989-81CD-538B7D7B6741}"/>
              </a:ext>
            </a:extLst>
          </p:cNvPr>
          <p:cNvSpPr/>
          <p:nvPr/>
        </p:nvSpPr>
        <p:spPr>
          <a:xfrm>
            <a:off x="8456040" y="5279492"/>
            <a:ext cx="2007235" cy="558165"/>
          </a:xfrm>
          <a:custGeom>
            <a:avLst/>
            <a:gdLst/>
            <a:ahLst/>
            <a:cxnLst/>
            <a:rect l="l" t="t" r="r" b="b"/>
            <a:pathLst>
              <a:path w="2007234" h="558164">
                <a:moveTo>
                  <a:pt x="0" y="557784"/>
                </a:moveTo>
                <a:lnTo>
                  <a:pt x="2007107" y="557784"/>
                </a:lnTo>
                <a:lnTo>
                  <a:pt x="20071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50008527-41BB-4430-A7F5-D187B2B82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20183"/>
              </p:ext>
            </p:extLst>
          </p:nvPr>
        </p:nvGraphicFramePr>
        <p:xfrm>
          <a:off x="1767204" y="3920084"/>
          <a:ext cx="8654415" cy="1879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69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File and Storage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Systems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solidFill>
                      <a:srgbClr val="B9DD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marL="6451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HDD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8E3B1"/>
                    </a:solidFill>
                  </a:tcPr>
                </a:tc>
                <a:tc>
                  <a:txBody>
                    <a:bodyPr/>
                    <a:lstStyle/>
                    <a:p>
                      <a:pPr marL="461645" algn="ctr">
                        <a:lnSpc>
                          <a:spcPct val="100000"/>
                        </a:lnSpc>
                        <a:spcBef>
                          <a:spcPts val="700"/>
                        </a:spcBef>
                        <a:tabLst>
                          <a:tab pos="2305685" algn="l"/>
                          <a:tab pos="467614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SSD	Disk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Array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Memory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8E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12">
            <a:extLst>
              <a:ext uri="{FF2B5EF4-FFF2-40B4-BE49-F238E27FC236}">
                <a16:creationId xmlns:a16="http://schemas.microsoft.com/office/drawing/2014/main" id="{86B21358-6B78-4FD4-BC72-6E7544F781D8}"/>
              </a:ext>
            </a:extLst>
          </p:cNvPr>
          <p:cNvSpPr txBox="1"/>
          <p:nvPr/>
        </p:nvSpPr>
        <p:spPr>
          <a:xfrm>
            <a:off x="1776348" y="2293976"/>
            <a:ext cx="8684260" cy="55943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889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0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What We are Going to Learn (2/2)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Understand the</a:t>
            </a:r>
            <a:r>
              <a:rPr lang="en-US" altLang="zh-TW" sz="2800" spc="-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lang="en-US" altLang="zh-TW" sz="2800" b="1" i="1" spc="-5" dirty="0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I/O </a:t>
            </a:r>
            <a:r>
              <a:rPr lang="en-US" altLang="zh-TW" sz="2800" b="1" i="1" dirty="0"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stack</a:t>
            </a:r>
            <a:r>
              <a:rPr lang="en-US" altLang="zh-TW" sz="2800" b="1" i="1" dirty="0"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of Linux</a:t>
            </a:r>
            <a:r>
              <a:rPr lang="en-US" altLang="zh-TW" sz="28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kernel:</a:t>
            </a:r>
            <a:endParaRPr lang="en-US" altLang="zh-TW" sz="28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0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2ECB51-C6B2-41AB-94F5-6AEFE341CCC9}"/>
              </a:ext>
            </a:extLst>
          </p:cNvPr>
          <p:cNvSpPr/>
          <p:nvPr/>
        </p:nvSpPr>
        <p:spPr>
          <a:xfrm>
            <a:off x="1006810" y="6478319"/>
            <a:ext cx="10175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https://upload.wikimedia.org/wikipedia/commons/3/30/IO_stack_of_the_Linux_kernel.svg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29BDEE8-B780-4B8C-AA42-08A5E524B26B}"/>
              </a:ext>
            </a:extLst>
          </p:cNvPr>
          <p:cNvSpPr/>
          <p:nvPr/>
        </p:nvSpPr>
        <p:spPr>
          <a:xfrm>
            <a:off x="1847840" y="1634479"/>
            <a:ext cx="8709168" cy="48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4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Project 1 : Playing with </a:t>
            </a:r>
            <a:r>
              <a:rPr lang="en-US" altLang="zh-TW" sz="3600" b="1" cap="none" dirty="0" err="1"/>
              <a:t>NachOS</a:t>
            </a:r>
            <a:endParaRPr lang="en-US" altLang="zh-TW" sz="3600" b="1" cap="none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kernel (OS) and MIPS code machine simulator</a:t>
            </a:r>
          </a:p>
          <a:p>
            <a:pPr marL="355600" indent="-342900">
              <a:lnSpc>
                <a:spcPct val="10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homework for this project</a:t>
            </a:r>
          </a:p>
          <a:p>
            <a:pPr marL="584200" lvl="1" indent="-342900">
              <a:lnSpc>
                <a:spcPct val="10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implement system calls for file system operation</a:t>
            </a:r>
          </a:p>
          <a:p>
            <a:pPr marL="584200" lvl="1" indent="-342900">
              <a:lnSpc>
                <a:spcPct val="10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Write an simplified file system for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NachOS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4200" lvl="1" indent="-342900">
              <a:lnSpc>
                <a:spcPct val="10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5095AB4-39BC-4CE4-9FF5-895F228F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2752253"/>
            <a:ext cx="5858472" cy="39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4267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17595</TotalTime>
  <Words>1041</Words>
  <Application>Microsoft Office PowerPoint</Application>
  <PresentationFormat>自訂</PresentationFormat>
  <Paragraphs>233</Paragraphs>
  <Slides>16</Slides>
  <Notes>16</Notes>
  <HiddenSlides>3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Freestyle Script</vt:lpstr>
      <vt:lpstr>Times New Roman</vt:lpstr>
      <vt:lpstr>世界國家/地區報告簡報</vt:lpstr>
      <vt:lpstr>File and Storage System Lecture 00: Course Information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陳碩漢</cp:lastModifiedBy>
  <cp:revision>489</cp:revision>
  <cp:lastPrinted>2020-01-09T04:10:42Z</cp:lastPrinted>
  <dcterms:created xsi:type="dcterms:W3CDTF">2019-11-24T21:24:40Z</dcterms:created>
  <dcterms:modified xsi:type="dcterms:W3CDTF">2022-02-23T05:43:35Z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